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Default Extension="wav" ContentType="audio/wav"/>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159"/>
  </p:notesMasterIdLst>
  <p:sldIdLst>
    <p:sldId id="256" r:id="rId2"/>
    <p:sldId id="291" r:id="rId3"/>
    <p:sldId id="292" r:id="rId4"/>
    <p:sldId id="293" r:id="rId5"/>
    <p:sldId id="294" r:id="rId6"/>
    <p:sldId id="295" r:id="rId7"/>
    <p:sldId id="462" r:id="rId8"/>
    <p:sldId id="296" r:id="rId9"/>
    <p:sldId id="297" r:id="rId10"/>
    <p:sldId id="298" r:id="rId11"/>
    <p:sldId id="299" r:id="rId12"/>
    <p:sldId id="300" r:id="rId13"/>
    <p:sldId id="455" r:id="rId14"/>
    <p:sldId id="456" r:id="rId15"/>
    <p:sldId id="457" r:id="rId16"/>
    <p:sldId id="458" r:id="rId17"/>
    <p:sldId id="459" r:id="rId18"/>
    <p:sldId id="460" r:id="rId19"/>
    <p:sldId id="461" r:id="rId20"/>
    <p:sldId id="301" r:id="rId21"/>
    <p:sldId id="302" r:id="rId22"/>
    <p:sldId id="303" r:id="rId23"/>
    <p:sldId id="304" r:id="rId24"/>
    <p:sldId id="353" r:id="rId25"/>
    <p:sldId id="305" r:id="rId26"/>
    <p:sldId id="306" r:id="rId27"/>
    <p:sldId id="307" r:id="rId28"/>
    <p:sldId id="354" r:id="rId29"/>
    <p:sldId id="355" r:id="rId30"/>
    <p:sldId id="356" r:id="rId31"/>
    <p:sldId id="308" r:id="rId32"/>
    <p:sldId id="309" r:id="rId33"/>
    <p:sldId id="352" r:id="rId34"/>
    <p:sldId id="310" r:id="rId35"/>
    <p:sldId id="311" r:id="rId36"/>
    <p:sldId id="312" r:id="rId37"/>
    <p:sldId id="315" r:id="rId38"/>
    <p:sldId id="316" r:id="rId39"/>
    <p:sldId id="463" r:id="rId40"/>
    <p:sldId id="357" r:id="rId41"/>
    <p:sldId id="358" r:id="rId42"/>
    <p:sldId id="359" r:id="rId43"/>
    <p:sldId id="317" r:id="rId44"/>
    <p:sldId id="318" r:id="rId45"/>
    <p:sldId id="360" r:id="rId46"/>
    <p:sldId id="319" r:id="rId47"/>
    <p:sldId id="320" r:id="rId48"/>
    <p:sldId id="425" r:id="rId49"/>
    <p:sldId id="426" r:id="rId50"/>
    <p:sldId id="427" r:id="rId51"/>
    <p:sldId id="428" r:id="rId52"/>
    <p:sldId id="429" r:id="rId53"/>
    <p:sldId id="430" r:id="rId54"/>
    <p:sldId id="431" r:id="rId55"/>
    <p:sldId id="432" r:id="rId56"/>
    <p:sldId id="433" r:id="rId57"/>
    <p:sldId id="434" r:id="rId58"/>
    <p:sldId id="464" r:id="rId59"/>
    <p:sldId id="465" r:id="rId60"/>
    <p:sldId id="435" r:id="rId61"/>
    <p:sldId id="436" r:id="rId62"/>
    <p:sldId id="437" r:id="rId63"/>
    <p:sldId id="466" r:id="rId64"/>
    <p:sldId id="467" r:id="rId65"/>
    <p:sldId id="443" r:id="rId66"/>
    <p:sldId id="444" r:id="rId67"/>
    <p:sldId id="445" r:id="rId68"/>
    <p:sldId id="446" r:id="rId69"/>
    <p:sldId id="468" r:id="rId70"/>
    <p:sldId id="469" r:id="rId71"/>
    <p:sldId id="447" r:id="rId72"/>
    <p:sldId id="449" r:id="rId73"/>
    <p:sldId id="450" r:id="rId74"/>
    <p:sldId id="451" r:id="rId75"/>
    <p:sldId id="331" r:id="rId76"/>
    <p:sldId id="332" r:id="rId77"/>
    <p:sldId id="333" r:id="rId78"/>
    <p:sldId id="365" r:id="rId79"/>
    <p:sldId id="366" r:id="rId80"/>
    <p:sldId id="367"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93" r:id="rId94"/>
    <p:sldId id="394" r:id="rId95"/>
    <p:sldId id="395" r:id="rId96"/>
    <p:sldId id="346" r:id="rId97"/>
    <p:sldId id="347" r:id="rId98"/>
    <p:sldId id="348" r:id="rId99"/>
    <p:sldId id="349" r:id="rId100"/>
    <p:sldId id="350" r:id="rId101"/>
    <p:sldId id="351" r:id="rId102"/>
    <p:sldId id="368" r:id="rId103"/>
    <p:sldId id="369" r:id="rId104"/>
    <p:sldId id="375" r:id="rId105"/>
    <p:sldId id="376" r:id="rId106"/>
    <p:sldId id="377" r:id="rId107"/>
    <p:sldId id="378" r:id="rId108"/>
    <p:sldId id="379" r:id="rId109"/>
    <p:sldId id="380" r:id="rId110"/>
    <p:sldId id="381" r:id="rId111"/>
    <p:sldId id="382" r:id="rId112"/>
    <p:sldId id="510" r:id="rId113"/>
    <p:sldId id="396" r:id="rId114"/>
    <p:sldId id="397" r:id="rId115"/>
    <p:sldId id="398" r:id="rId116"/>
    <p:sldId id="399" r:id="rId117"/>
    <p:sldId id="400" r:id="rId118"/>
    <p:sldId id="401" r:id="rId119"/>
    <p:sldId id="402" r:id="rId120"/>
    <p:sldId id="383" r:id="rId121"/>
    <p:sldId id="384" r:id="rId122"/>
    <p:sldId id="385" r:id="rId123"/>
    <p:sldId id="386" r:id="rId124"/>
    <p:sldId id="494" r:id="rId125"/>
    <p:sldId id="495" r:id="rId126"/>
    <p:sldId id="496" r:id="rId127"/>
    <p:sldId id="497" r:id="rId128"/>
    <p:sldId id="498" r:id="rId129"/>
    <p:sldId id="499" r:id="rId130"/>
    <p:sldId id="500" r:id="rId131"/>
    <p:sldId id="501" r:id="rId132"/>
    <p:sldId id="502" r:id="rId133"/>
    <p:sldId id="370" r:id="rId134"/>
    <p:sldId id="371" r:id="rId135"/>
    <p:sldId id="372" r:id="rId136"/>
    <p:sldId id="373" r:id="rId137"/>
    <p:sldId id="374" r:id="rId138"/>
    <p:sldId id="424" r:id="rId139"/>
    <p:sldId id="504" r:id="rId140"/>
    <p:sldId id="505" r:id="rId141"/>
    <p:sldId id="472" r:id="rId142"/>
    <p:sldId id="473" r:id="rId143"/>
    <p:sldId id="478" r:id="rId144"/>
    <p:sldId id="479" r:id="rId145"/>
    <p:sldId id="480" r:id="rId146"/>
    <p:sldId id="481" r:id="rId147"/>
    <p:sldId id="482" r:id="rId148"/>
    <p:sldId id="483" r:id="rId149"/>
    <p:sldId id="489" r:id="rId150"/>
    <p:sldId id="490" r:id="rId151"/>
    <p:sldId id="491" r:id="rId152"/>
    <p:sldId id="492" r:id="rId153"/>
    <p:sldId id="493" r:id="rId154"/>
    <p:sldId id="506" r:id="rId155"/>
    <p:sldId id="507" r:id="rId156"/>
    <p:sldId id="508" r:id="rId157"/>
    <p:sldId id="509" r:id="rId158"/>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339933"/>
    <a:srgbClr val="3366CC"/>
    <a:srgbClr val="082538"/>
    <a:srgbClr val="FF0066"/>
    <a:srgbClr val="02083E"/>
    <a:srgbClr val="00CC00"/>
    <a:srgbClr val="EAFEE0"/>
    <a:srgbClr val="E3FBE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1" autoAdjust="0"/>
    <p:restoredTop sz="94636" autoAdjust="0"/>
  </p:normalViewPr>
  <p:slideViewPr>
    <p:cSldViewPr>
      <p:cViewPr>
        <p:scale>
          <a:sx n="66" d="100"/>
          <a:sy n="66" d="100"/>
        </p:scale>
        <p:origin x="-1934"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499.wmf"/><Relationship Id="rId2" Type="http://schemas.openxmlformats.org/officeDocument/2006/relationships/image" Target="../media/image498.wmf"/><Relationship Id="rId1" Type="http://schemas.openxmlformats.org/officeDocument/2006/relationships/image" Target="../media/image492.wmf"/><Relationship Id="rId6" Type="http://schemas.openxmlformats.org/officeDocument/2006/relationships/image" Target="../media/image502.wmf"/><Relationship Id="rId5" Type="http://schemas.openxmlformats.org/officeDocument/2006/relationships/image" Target="../media/image501.wmf"/><Relationship Id="rId4" Type="http://schemas.openxmlformats.org/officeDocument/2006/relationships/image" Target="../media/image500.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505.wmf"/><Relationship Id="rId2" Type="http://schemas.openxmlformats.org/officeDocument/2006/relationships/image" Target="../media/image504.wmf"/><Relationship Id="rId1" Type="http://schemas.openxmlformats.org/officeDocument/2006/relationships/image" Target="../media/image503.wmf"/><Relationship Id="rId6" Type="http://schemas.openxmlformats.org/officeDocument/2006/relationships/image" Target="../media/image508.wmf"/><Relationship Id="rId5" Type="http://schemas.openxmlformats.org/officeDocument/2006/relationships/image" Target="../media/image507.wmf"/><Relationship Id="rId4" Type="http://schemas.openxmlformats.org/officeDocument/2006/relationships/image" Target="../media/image506.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511.wmf"/><Relationship Id="rId2" Type="http://schemas.openxmlformats.org/officeDocument/2006/relationships/image" Target="../media/image510.wmf"/><Relationship Id="rId1" Type="http://schemas.openxmlformats.org/officeDocument/2006/relationships/image" Target="../media/image509.wmf"/><Relationship Id="rId4" Type="http://schemas.openxmlformats.org/officeDocument/2006/relationships/image" Target="../media/image512.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515.wmf"/><Relationship Id="rId2" Type="http://schemas.openxmlformats.org/officeDocument/2006/relationships/image" Target="../media/image514.wmf"/><Relationship Id="rId1" Type="http://schemas.openxmlformats.org/officeDocument/2006/relationships/image" Target="../media/image513.wmf"/><Relationship Id="rId6" Type="http://schemas.openxmlformats.org/officeDocument/2006/relationships/image" Target="../media/image518.wmf"/><Relationship Id="rId5" Type="http://schemas.openxmlformats.org/officeDocument/2006/relationships/image" Target="../media/image517.wmf"/><Relationship Id="rId4" Type="http://schemas.openxmlformats.org/officeDocument/2006/relationships/image" Target="../media/image516.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521.wmf"/><Relationship Id="rId2" Type="http://schemas.openxmlformats.org/officeDocument/2006/relationships/image" Target="../media/image520.wmf"/><Relationship Id="rId1" Type="http://schemas.openxmlformats.org/officeDocument/2006/relationships/image" Target="../media/image519.wmf"/><Relationship Id="rId5" Type="http://schemas.openxmlformats.org/officeDocument/2006/relationships/image" Target="../media/image523.wmf"/><Relationship Id="rId4" Type="http://schemas.openxmlformats.org/officeDocument/2006/relationships/image" Target="../media/image522.wmf"/></Relationships>
</file>

<file path=ppt/drawings/_rels/vmlDrawing105.vml.rels><?xml version="1.0" encoding="UTF-8" standalone="yes"?>
<Relationships xmlns="http://schemas.openxmlformats.org/package/2006/relationships"><Relationship Id="rId8" Type="http://schemas.openxmlformats.org/officeDocument/2006/relationships/image" Target="../media/image531.wmf"/><Relationship Id="rId3" Type="http://schemas.openxmlformats.org/officeDocument/2006/relationships/image" Target="../media/image526.wmf"/><Relationship Id="rId7" Type="http://schemas.openxmlformats.org/officeDocument/2006/relationships/image" Target="../media/image530.wmf"/><Relationship Id="rId2" Type="http://schemas.openxmlformats.org/officeDocument/2006/relationships/image" Target="../media/image525.wmf"/><Relationship Id="rId1" Type="http://schemas.openxmlformats.org/officeDocument/2006/relationships/image" Target="../media/image524.wmf"/><Relationship Id="rId6" Type="http://schemas.openxmlformats.org/officeDocument/2006/relationships/image" Target="../media/image529.wmf"/><Relationship Id="rId5" Type="http://schemas.openxmlformats.org/officeDocument/2006/relationships/image" Target="../media/image528.wmf"/><Relationship Id="rId10" Type="http://schemas.openxmlformats.org/officeDocument/2006/relationships/image" Target="../media/image533.wmf"/><Relationship Id="rId4" Type="http://schemas.openxmlformats.org/officeDocument/2006/relationships/image" Target="../media/image527.wmf"/><Relationship Id="rId9" Type="http://schemas.openxmlformats.org/officeDocument/2006/relationships/image" Target="../media/image532.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536.wmf"/><Relationship Id="rId2" Type="http://schemas.openxmlformats.org/officeDocument/2006/relationships/image" Target="../media/image535.wmf"/><Relationship Id="rId1" Type="http://schemas.openxmlformats.org/officeDocument/2006/relationships/image" Target="../media/image534.wmf"/><Relationship Id="rId6" Type="http://schemas.openxmlformats.org/officeDocument/2006/relationships/image" Target="../media/image526.wmf"/><Relationship Id="rId5" Type="http://schemas.openxmlformats.org/officeDocument/2006/relationships/image" Target="../media/image525.wmf"/><Relationship Id="rId4" Type="http://schemas.openxmlformats.org/officeDocument/2006/relationships/image" Target="../media/image524.wmf"/></Relationships>
</file>

<file path=ppt/drawings/_rels/vmlDrawing107.vml.rels><?xml version="1.0" encoding="UTF-8" standalone="yes"?>
<Relationships xmlns="http://schemas.openxmlformats.org/package/2006/relationships"><Relationship Id="rId8" Type="http://schemas.openxmlformats.org/officeDocument/2006/relationships/image" Target="../media/image543.wmf"/><Relationship Id="rId13" Type="http://schemas.openxmlformats.org/officeDocument/2006/relationships/image" Target="../media/image548.wmf"/><Relationship Id="rId3" Type="http://schemas.openxmlformats.org/officeDocument/2006/relationships/image" Target="../media/image538.wmf"/><Relationship Id="rId7" Type="http://schemas.openxmlformats.org/officeDocument/2006/relationships/image" Target="../media/image542.wmf"/><Relationship Id="rId12" Type="http://schemas.openxmlformats.org/officeDocument/2006/relationships/image" Target="../media/image547.wmf"/><Relationship Id="rId2" Type="http://schemas.openxmlformats.org/officeDocument/2006/relationships/image" Target="../media/image420.wmf"/><Relationship Id="rId1" Type="http://schemas.openxmlformats.org/officeDocument/2006/relationships/image" Target="../media/image537.wmf"/><Relationship Id="rId6" Type="http://schemas.openxmlformats.org/officeDocument/2006/relationships/image" Target="../media/image541.wmf"/><Relationship Id="rId11" Type="http://schemas.openxmlformats.org/officeDocument/2006/relationships/image" Target="../media/image546.wmf"/><Relationship Id="rId5" Type="http://schemas.openxmlformats.org/officeDocument/2006/relationships/image" Target="../media/image540.wmf"/><Relationship Id="rId10" Type="http://schemas.openxmlformats.org/officeDocument/2006/relationships/image" Target="../media/image545.wmf"/><Relationship Id="rId4" Type="http://schemas.openxmlformats.org/officeDocument/2006/relationships/image" Target="../media/image539.wmf"/><Relationship Id="rId9" Type="http://schemas.openxmlformats.org/officeDocument/2006/relationships/image" Target="../media/image544.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551.wmf"/><Relationship Id="rId2" Type="http://schemas.openxmlformats.org/officeDocument/2006/relationships/image" Target="../media/image550.wmf"/><Relationship Id="rId1" Type="http://schemas.openxmlformats.org/officeDocument/2006/relationships/image" Target="../media/image549.wmf"/><Relationship Id="rId5" Type="http://schemas.openxmlformats.org/officeDocument/2006/relationships/image" Target="../media/image552.wmf"/><Relationship Id="rId4" Type="http://schemas.openxmlformats.org/officeDocument/2006/relationships/image" Target="../media/image534.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555.wmf"/><Relationship Id="rId2" Type="http://schemas.openxmlformats.org/officeDocument/2006/relationships/image" Target="../media/image554.wmf"/><Relationship Id="rId1" Type="http://schemas.openxmlformats.org/officeDocument/2006/relationships/image" Target="../media/image553.wmf"/><Relationship Id="rId6" Type="http://schemas.openxmlformats.org/officeDocument/2006/relationships/image" Target="../media/image526.wmf"/><Relationship Id="rId5" Type="http://schemas.openxmlformats.org/officeDocument/2006/relationships/image" Target="../media/image525.wmf"/><Relationship Id="rId4" Type="http://schemas.openxmlformats.org/officeDocument/2006/relationships/image" Target="../media/image52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3" Type="http://schemas.openxmlformats.org/officeDocument/2006/relationships/image" Target="../media/image50.wmf"/><Relationship Id="rId7" Type="http://schemas.openxmlformats.org/officeDocument/2006/relationships/image" Target="../media/image53.wmf"/><Relationship Id="rId12" Type="http://schemas.openxmlformats.org/officeDocument/2006/relationships/image" Target="../media/image58.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39.wmf"/><Relationship Id="rId9" Type="http://schemas.openxmlformats.org/officeDocument/2006/relationships/image" Target="../media/image55.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558.wmf"/><Relationship Id="rId2" Type="http://schemas.openxmlformats.org/officeDocument/2006/relationships/image" Target="../media/image557.wmf"/><Relationship Id="rId1" Type="http://schemas.openxmlformats.org/officeDocument/2006/relationships/image" Target="../media/image556.wmf"/><Relationship Id="rId6" Type="http://schemas.openxmlformats.org/officeDocument/2006/relationships/image" Target="../media/image553.wmf"/><Relationship Id="rId5" Type="http://schemas.openxmlformats.org/officeDocument/2006/relationships/image" Target="../media/image526.wmf"/><Relationship Id="rId4" Type="http://schemas.openxmlformats.org/officeDocument/2006/relationships/image" Target="../media/image525.wmf"/></Relationships>
</file>

<file path=ppt/drawings/_rels/vmlDrawing111.vml.rels><?xml version="1.0" encoding="UTF-8" standalone="yes"?>
<Relationships xmlns="http://schemas.openxmlformats.org/package/2006/relationships"><Relationship Id="rId8" Type="http://schemas.openxmlformats.org/officeDocument/2006/relationships/image" Target="../media/image566.wmf"/><Relationship Id="rId3" Type="http://schemas.openxmlformats.org/officeDocument/2006/relationships/image" Target="../media/image561.wmf"/><Relationship Id="rId7" Type="http://schemas.openxmlformats.org/officeDocument/2006/relationships/image" Target="../media/image565.wmf"/><Relationship Id="rId2" Type="http://schemas.openxmlformats.org/officeDocument/2006/relationships/image" Target="../media/image560.wmf"/><Relationship Id="rId1" Type="http://schemas.openxmlformats.org/officeDocument/2006/relationships/image" Target="../media/image559.wmf"/><Relationship Id="rId6" Type="http://schemas.openxmlformats.org/officeDocument/2006/relationships/image" Target="../media/image564.wmf"/><Relationship Id="rId11" Type="http://schemas.openxmlformats.org/officeDocument/2006/relationships/image" Target="../media/image544.wmf"/><Relationship Id="rId5" Type="http://schemas.openxmlformats.org/officeDocument/2006/relationships/image" Target="../media/image563.wmf"/><Relationship Id="rId10" Type="http://schemas.openxmlformats.org/officeDocument/2006/relationships/image" Target="../media/image568.wmf"/><Relationship Id="rId4" Type="http://schemas.openxmlformats.org/officeDocument/2006/relationships/image" Target="../media/image562.wmf"/><Relationship Id="rId9" Type="http://schemas.openxmlformats.org/officeDocument/2006/relationships/image" Target="../media/image567.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561.wmf"/><Relationship Id="rId2" Type="http://schemas.openxmlformats.org/officeDocument/2006/relationships/image" Target="../media/image570.wmf"/><Relationship Id="rId1" Type="http://schemas.openxmlformats.org/officeDocument/2006/relationships/image" Target="../media/image569.wmf"/><Relationship Id="rId6" Type="http://schemas.openxmlformats.org/officeDocument/2006/relationships/image" Target="../media/image558.wmf"/><Relationship Id="rId5" Type="http://schemas.openxmlformats.org/officeDocument/2006/relationships/image" Target="../media/image572.wmf"/><Relationship Id="rId4" Type="http://schemas.openxmlformats.org/officeDocument/2006/relationships/image" Target="../media/image571.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578.wmf"/><Relationship Id="rId2" Type="http://schemas.openxmlformats.org/officeDocument/2006/relationships/image" Target="../media/image577.wmf"/><Relationship Id="rId1" Type="http://schemas.openxmlformats.org/officeDocument/2006/relationships/image" Target="../media/image576.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581.wmf"/><Relationship Id="rId2" Type="http://schemas.openxmlformats.org/officeDocument/2006/relationships/image" Target="../media/image580.wmf"/><Relationship Id="rId1" Type="http://schemas.openxmlformats.org/officeDocument/2006/relationships/image" Target="../media/image579.wmf"/><Relationship Id="rId5" Type="http://schemas.openxmlformats.org/officeDocument/2006/relationships/image" Target="../media/image583.wmf"/><Relationship Id="rId4" Type="http://schemas.openxmlformats.org/officeDocument/2006/relationships/image" Target="../media/image582.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586.wmf"/><Relationship Id="rId2" Type="http://schemas.openxmlformats.org/officeDocument/2006/relationships/image" Target="../media/image585.wmf"/><Relationship Id="rId1" Type="http://schemas.openxmlformats.org/officeDocument/2006/relationships/image" Target="../media/image584.wmf"/><Relationship Id="rId4" Type="http://schemas.openxmlformats.org/officeDocument/2006/relationships/image" Target="../media/image587.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590.wmf"/><Relationship Id="rId2" Type="http://schemas.openxmlformats.org/officeDocument/2006/relationships/image" Target="../media/image589.wmf"/><Relationship Id="rId1" Type="http://schemas.openxmlformats.org/officeDocument/2006/relationships/image" Target="../media/image588.wmf"/><Relationship Id="rId5" Type="http://schemas.openxmlformats.org/officeDocument/2006/relationships/image" Target="../media/image592.wmf"/><Relationship Id="rId4" Type="http://schemas.openxmlformats.org/officeDocument/2006/relationships/image" Target="../media/image591.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595.wmf"/><Relationship Id="rId7" Type="http://schemas.openxmlformats.org/officeDocument/2006/relationships/image" Target="../media/image599.wmf"/><Relationship Id="rId2" Type="http://schemas.openxmlformats.org/officeDocument/2006/relationships/image" Target="../media/image594.wmf"/><Relationship Id="rId1" Type="http://schemas.openxmlformats.org/officeDocument/2006/relationships/image" Target="../media/image593.wmf"/><Relationship Id="rId6" Type="http://schemas.openxmlformats.org/officeDocument/2006/relationships/image" Target="../media/image598.wmf"/><Relationship Id="rId5" Type="http://schemas.openxmlformats.org/officeDocument/2006/relationships/image" Target="../media/image597.wmf"/><Relationship Id="rId4" Type="http://schemas.openxmlformats.org/officeDocument/2006/relationships/image" Target="../media/image596.wmf"/></Relationships>
</file>

<file path=ppt/drawings/_rels/vmlDrawing118.vml.rels><?xml version="1.0" encoding="UTF-8" standalone="yes"?>
<Relationships xmlns="http://schemas.openxmlformats.org/package/2006/relationships"><Relationship Id="rId8" Type="http://schemas.openxmlformats.org/officeDocument/2006/relationships/image" Target="../media/image607.wmf"/><Relationship Id="rId13" Type="http://schemas.openxmlformats.org/officeDocument/2006/relationships/image" Target="../media/image612.wmf"/><Relationship Id="rId3" Type="http://schemas.openxmlformats.org/officeDocument/2006/relationships/image" Target="../media/image602.wmf"/><Relationship Id="rId7" Type="http://schemas.openxmlformats.org/officeDocument/2006/relationships/image" Target="../media/image606.wmf"/><Relationship Id="rId12" Type="http://schemas.openxmlformats.org/officeDocument/2006/relationships/image" Target="../media/image611.wmf"/><Relationship Id="rId2" Type="http://schemas.openxmlformats.org/officeDocument/2006/relationships/image" Target="../media/image601.wmf"/><Relationship Id="rId1" Type="http://schemas.openxmlformats.org/officeDocument/2006/relationships/image" Target="../media/image600.wmf"/><Relationship Id="rId6" Type="http://schemas.openxmlformats.org/officeDocument/2006/relationships/image" Target="../media/image605.wmf"/><Relationship Id="rId11" Type="http://schemas.openxmlformats.org/officeDocument/2006/relationships/image" Target="../media/image610.wmf"/><Relationship Id="rId5" Type="http://schemas.openxmlformats.org/officeDocument/2006/relationships/image" Target="../media/image604.wmf"/><Relationship Id="rId15" Type="http://schemas.openxmlformats.org/officeDocument/2006/relationships/image" Target="../media/image614.wmf"/><Relationship Id="rId10" Type="http://schemas.openxmlformats.org/officeDocument/2006/relationships/image" Target="../media/image609.wmf"/><Relationship Id="rId4" Type="http://schemas.openxmlformats.org/officeDocument/2006/relationships/image" Target="../media/image603.wmf"/><Relationship Id="rId9" Type="http://schemas.openxmlformats.org/officeDocument/2006/relationships/image" Target="../media/image608.wmf"/><Relationship Id="rId14" Type="http://schemas.openxmlformats.org/officeDocument/2006/relationships/image" Target="../media/image613.wmf"/></Relationships>
</file>

<file path=ppt/drawings/_rels/vmlDrawing119.vml.rels><?xml version="1.0" encoding="UTF-8" standalone="yes"?>
<Relationships xmlns="http://schemas.openxmlformats.org/package/2006/relationships"><Relationship Id="rId8" Type="http://schemas.openxmlformats.org/officeDocument/2006/relationships/image" Target="../media/image622.wmf"/><Relationship Id="rId13" Type="http://schemas.openxmlformats.org/officeDocument/2006/relationships/image" Target="../media/image627.wmf"/><Relationship Id="rId3" Type="http://schemas.openxmlformats.org/officeDocument/2006/relationships/image" Target="../media/image617.wmf"/><Relationship Id="rId7" Type="http://schemas.openxmlformats.org/officeDocument/2006/relationships/image" Target="../media/image621.wmf"/><Relationship Id="rId12" Type="http://schemas.openxmlformats.org/officeDocument/2006/relationships/image" Target="../media/image626.wmf"/><Relationship Id="rId2" Type="http://schemas.openxmlformats.org/officeDocument/2006/relationships/image" Target="../media/image616.wmf"/><Relationship Id="rId1" Type="http://schemas.openxmlformats.org/officeDocument/2006/relationships/image" Target="../media/image615.wmf"/><Relationship Id="rId6" Type="http://schemas.openxmlformats.org/officeDocument/2006/relationships/image" Target="../media/image620.wmf"/><Relationship Id="rId11" Type="http://schemas.openxmlformats.org/officeDocument/2006/relationships/image" Target="../media/image625.wmf"/><Relationship Id="rId5" Type="http://schemas.openxmlformats.org/officeDocument/2006/relationships/image" Target="../media/image619.wmf"/><Relationship Id="rId10" Type="http://schemas.openxmlformats.org/officeDocument/2006/relationships/image" Target="../media/image624.wmf"/><Relationship Id="rId4" Type="http://schemas.openxmlformats.org/officeDocument/2006/relationships/image" Target="../media/image618.wmf"/><Relationship Id="rId9" Type="http://schemas.openxmlformats.org/officeDocument/2006/relationships/image" Target="../media/image6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20.vml.rels><?xml version="1.0" encoding="UTF-8" standalone="yes"?>
<Relationships xmlns="http://schemas.openxmlformats.org/package/2006/relationships"><Relationship Id="rId3" Type="http://schemas.openxmlformats.org/officeDocument/2006/relationships/image" Target="../media/image630.wmf"/><Relationship Id="rId7" Type="http://schemas.openxmlformats.org/officeDocument/2006/relationships/image" Target="../media/image634.wmf"/><Relationship Id="rId2" Type="http://schemas.openxmlformats.org/officeDocument/2006/relationships/image" Target="../media/image629.wmf"/><Relationship Id="rId1" Type="http://schemas.openxmlformats.org/officeDocument/2006/relationships/image" Target="../media/image628.wmf"/><Relationship Id="rId6" Type="http://schemas.openxmlformats.org/officeDocument/2006/relationships/image" Target="../media/image633.wmf"/><Relationship Id="rId5" Type="http://schemas.openxmlformats.org/officeDocument/2006/relationships/image" Target="../media/image632.wmf"/><Relationship Id="rId4" Type="http://schemas.openxmlformats.org/officeDocument/2006/relationships/image" Target="../media/image631.wmf"/></Relationships>
</file>

<file path=ppt/drawings/_rels/vmlDrawing121.vml.rels><?xml version="1.0" encoding="UTF-8" standalone="yes"?>
<Relationships xmlns="http://schemas.openxmlformats.org/package/2006/relationships"><Relationship Id="rId3" Type="http://schemas.openxmlformats.org/officeDocument/2006/relationships/image" Target="../media/image637.wmf"/><Relationship Id="rId2" Type="http://schemas.openxmlformats.org/officeDocument/2006/relationships/image" Target="../media/image636.wmf"/><Relationship Id="rId1" Type="http://schemas.openxmlformats.org/officeDocument/2006/relationships/image" Target="../media/image635.wmf"/><Relationship Id="rId4" Type="http://schemas.openxmlformats.org/officeDocument/2006/relationships/image" Target="../media/image638.wmf"/></Relationships>
</file>

<file path=ppt/drawings/_rels/vmlDrawing122.vml.rels><?xml version="1.0" encoding="UTF-8" standalone="yes"?>
<Relationships xmlns="http://schemas.openxmlformats.org/package/2006/relationships"><Relationship Id="rId3" Type="http://schemas.openxmlformats.org/officeDocument/2006/relationships/image" Target="../media/image641.wmf"/><Relationship Id="rId7" Type="http://schemas.openxmlformats.org/officeDocument/2006/relationships/image" Target="../media/image645.wmf"/><Relationship Id="rId2" Type="http://schemas.openxmlformats.org/officeDocument/2006/relationships/image" Target="../media/image640.png"/><Relationship Id="rId1" Type="http://schemas.openxmlformats.org/officeDocument/2006/relationships/image" Target="../media/image639.wmf"/><Relationship Id="rId6" Type="http://schemas.openxmlformats.org/officeDocument/2006/relationships/image" Target="../media/image644.wmf"/><Relationship Id="rId5" Type="http://schemas.openxmlformats.org/officeDocument/2006/relationships/image" Target="../media/image643.wmf"/><Relationship Id="rId4" Type="http://schemas.openxmlformats.org/officeDocument/2006/relationships/image" Target="../media/image642.w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648.wmf"/><Relationship Id="rId7" Type="http://schemas.openxmlformats.org/officeDocument/2006/relationships/image" Target="../media/image652.wmf"/><Relationship Id="rId2" Type="http://schemas.openxmlformats.org/officeDocument/2006/relationships/image" Target="../media/image647.png"/><Relationship Id="rId1" Type="http://schemas.openxmlformats.org/officeDocument/2006/relationships/image" Target="../media/image646.wmf"/><Relationship Id="rId6" Type="http://schemas.openxmlformats.org/officeDocument/2006/relationships/image" Target="../media/image651.wmf"/><Relationship Id="rId5" Type="http://schemas.openxmlformats.org/officeDocument/2006/relationships/image" Target="../media/image650.wmf"/><Relationship Id="rId4" Type="http://schemas.openxmlformats.org/officeDocument/2006/relationships/image" Target="../media/image649.wmf"/></Relationships>
</file>

<file path=ppt/drawings/_rels/vmlDrawing124.vml.rels><?xml version="1.0" encoding="UTF-8" standalone="yes"?>
<Relationships xmlns="http://schemas.openxmlformats.org/package/2006/relationships"><Relationship Id="rId2" Type="http://schemas.openxmlformats.org/officeDocument/2006/relationships/image" Target="../media/image654.wmf"/><Relationship Id="rId1" Type="http://schemas.openxmlformats.org/officeDocument/2006/relationships/image" Target="../media/image653.wmf"/></Relationships>
</file>

<file path=ppt/drawings/_rels/vmlDrawing125.vml.rels><?xml version="1.0" encoding="UTF-8" standalone="yes"?>
<Relationships xmlns="http://schemas.openxmlformats.org/package/2006/relationships"><Relationship Id="rId3" Type="http://schemas.openxmlformats.org/officeDocument/2006/relationships/image" Target="../media/image657.wmf"/><Relationship Id="rId7" Type="http://schemas.openxmlformats.org/officeDocument/2006/relationships/image" Target="../media/image661.wmf"/><Relationship Id="rId2" Type="http://schemas.openxmlformats.org/officeDocument/2006/relationships/image" Target="../media/image656.wmf"/><Relationship Id="rId1" Type="http://schemas.openxmlformats.org/officeDocument/2006/relationships/image" Target="../media/image655.wmf"/><Relationship Id="rId6" Type="http://schemas.openxmlformats.org/officeDocument/2006/relationships/image" Target="../media/image660.wmf"/><Relationship Id="rId5" Type="http://schemas.openxmlformats.org/officeDocument/2006/relationships/image" Target="../media/image659.wmf"/><Relationship Id="rId4" Type="http://schemas.openxmlformats.org/officeDocument/2006/relationships/image" Target="../media/image658.wmf"/></Relationships>
</file>

<file path=ppt/drawings/_rels/vmlDrawing126.vml.rels><?xml version="1.0" encoding="UTF-8" standalone="yes"?>
<Relationships xmlns="http://schemas.openxmlformats.org/package/2006/relationships"><Relationship Id="rId3" Type="http://schemas.openxmlformats.org/officeDocument/2006/relationships/image" Target="../media/image664.wmf"/><Relationship Id="rId2" Type="http://schemas.openxmlformats.org/officeDocument/2006/relationships/image" Target="../media/image663.wmf"/><Relationship Id="rId1" Type="http://schemas.openxmlformats.org/officeDocument/2006/relationships/image" Target="../media/image662.wmf"/><Relationship Id="rId6" Type="http://schemas.openxmlformats.org/officeDocument/2006/relationships/image" Target="../media/image667.wmf"/><Relationship Id="rId5" Type="http://schemas.openxmlformats.org/officeDocument/2006/relationships/image" Target="../media/image666.wmf"/><Relationship Id="rId4" Type="http://schemas.openxmlformats.org/officeDocument/2006/relationships/image" Target="../media/image665.wmf"/></Relationships>
</file>

<file path=ppt/drawings/_rels/vmlDrawing127.vml.rels><?xml version="1.0" encoding="UTF-8" standalone="yes"?>
<Relationships xmlns="http://schemas.openxmlformats.org/package/2006/relationships"><Relationship Id="rId3" Type="http://schemas.openxmlformats.org/officeDocument/2006/relationships/image" Target="../media/image672.wmf"/><Relationship Id="rId2" Type="http://schemas.openxmlformats.org/officeDocument/2006/relationships/image" Target="../media/image671.wmf"/><Relationship Id="rId1" Type="http://schemas.openxmlformats.org/officeDocument/2006/relationships/image" Target="../media/image670.wmf"/><Relationship Id="rId4" Type="http://schemas.openxmlformats.org/officeDocument/2006/relationships/image" Target="../media/image673.wmf"/></Relationships>
</file>

<file path=ppt/drawings/_rels/vmlDrawing128.vml.rels><?xml version="1.0" encoding="UTF-8" standalone="yes"?>
<Relationships xmlns="http://schemas.openxmlformats.org/package/2006/relationships"><Relationship Id="rId8" Type="http://schemas.openxmlformats.org/officeDocument/2006/relationships/image" Target="../media/image681.wmf"/><Relationship Id="rId13" Type="http://schemas.openxmlformats.org/officeDocument/2006/relationships/image" Target="../media/image686.wmf"/><Relationship Id="rId18" Type="http://schemas.openxmlformats.org/officeDocument/2006/relationships/image" Target="../media/image691.wmf"/><Relationship Id="rId3" Type="http://schemas.openxmlformats.org/officeDocument/2006/relationships/image" Target="../media/image676.wmf"/><Relationship Id="rId21" Type="http://schemas.openxmlformats.org/officeDocument/2006/relationships/image" Target="../media/image694.wmf"/><Relationship Id="rId7" Type="http://schemas.openxmlformats.org/officeDocument/2006/relationships/image" Target="../media/image680.wmf"/><Relationship Id="rId12" Type="http://schemas.openxmlformats.org/officeDocument/2006/relationships/image" Target="../media/image685.wmf"/><Relationship Id="rId17" Type="http://schemas.openxmlformats.org/officeDocument/2006/relationships/image" Target="../media/image690.wmf"/><Relationship Id="rId2" Type="http://schemas.openxmlformats.org/officeDocument/2006/relationships/image" Target="../media/image675.wmf"/><Relationship Id="rId16" Type="http://schemas.openxmlformats.org/officeDocument/2006/relationships/image" Target="../media/image689.wmf"/><Relationship Id="rId20" Type="http://schemas.openxmlformats.org/officeDocument/2006/relationships/image" Target="../media/image693.wmf"/><Relationship Id="rId1" Type="http://schemas.openxmlformats.org/officeDocument/2006/relationships/image" Target="../media/image674.wmf"/><Relationship Id="rId6" Type="http://schemas.openxmlformats.org/officeDocument/2006/relationships/image" Target="../media/image679.wmf"/><Relationship Id="rId11" Type="http://schemas.openxmlformats.org/officeDocument/2006/relationships/image" Target="../media/image684.wmf"/><Relationship Id="rId5" Type="http://schemas.openxmlformats.org/officeDocument/2006/relationships/image" Target="../media/image678.wmf"/><Relationship Id="rId15" Type="http://schemas.openxmlformats.org/officeDocument/2006/relationships/image" Target="../media/image688.wmf"/><Relationship Id="rId10" Type="http://schemas.openxmlformats.org/officeDocument/2006/relationships/image" Target="../media/image683.wmf"/><Relationship Id="rId19" Type="http://schemas.openxmlformats.org/officeDocument/2006/relationships/image" Target="../media/image692.wmf"/><Relationship Id="rId4" Type="http://schemas.openxmlformats.org/officeDocument/2006/relationships/image" Target="../media/image677.wmf"/><Relationship Id="rId9" Type="http://schemas.openxmlformats.org/officeDocument/2006/relationships/image" Target="../media/image682.wmf"/><Relationship Id="rId14" Type="http://schemas.openxmlformats.org/officeDocument/2006/relationships/image" Target="../media/image687.wmf"/><Relationship Id="rId22" Type="http://schemas.openxmlformats.org/officeDocument/2006/relationships/image" Target="../media/image695.w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69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30.vml.rels><?xml version="1.0" encoding="UTF-8" standalone="yes"?>
<Relationships xmlns="http://schemas.openxmlformats.org/package/2006/relationships"><Relationship Id="rId3" Type="http://schemas.openxmlformats.org/officeDocument/2006/relationships/image" Target="../media/image701.wmf"/><Relationship Id="rId2" Type="http://schemas.openxmlformats.org/officeDocument/2006/relationships/image" Target="../media/image700.wmf"/><Relationship Id="rId1" Type="http://schemas.openxmlformats.org/officeDocument/2006/relationships/image" Target="../media/image699.wmf"/><Relationship Id="rId4" Type="http://schemas.openxmlformats.org/officeDocument/2006/relationships/image" Target="../media/image702.wmf"/></Relationships>
</file>

<file path=ppt/drawings/_rels/vmlDrawing131.vml.rels><?xml version="1.0" encoding="UTF-8" standalone="yes"?>
<Relationships xmlns="http://schemas.openxmlformats.org/package/2006/relationships"><Relationship Id="rId3" Type="http://schemas.openxmlformats.org/officeDocument/2006/relationships/image" Target="../media/image705.wmf"/><Relationship Id="rId2" Type="http://schemas.openxmlformats.org/officeDocument/2006/relationships/image" Target="../media/image704.wmf"/><Relationship Id="rId1" Type="http://schemas.openxmlformats.org/officeDocument/2006/relationships/image" Target="../media/image703.wmf"/><Relationship Id="rId5" Type="http://schemas.openxmlformats.org/officeDocument/2006/relationships/image" Target="../media/image707.wmf"/><Relationship Id="rId4" Type="http://schemas.openxmlformats.org/officeDocument/2006/relationships/image" Target="../media/image706.wmf"/></Relationships>
</file>

<file path=ppt/drawings/_rels/vmlDrawing132.vml.rels><?xml version="1.0" encoding="UTF-8" standalone="yes"?>
<Relationships xmlns="http://schemas.openxmlformats.org/package/2006/relationships"><Relationship Id="rId8" Type="http://schemas.openxmlformats.org/officeDocument/2006/relationships/image" Target="../media/image715.wmf"/><Relationship Id="rId13" Type="http://schemas.openxmlformats.org/officeDocument/2006/relationships/image" Target="../media/image548.wmf"/><Relationship Id="rId18" Type="http://schemas.openxmlformats.org/officeDocument/2006/relationships/image" Target="../media/image724.wmf"/><Relationship Id="rId3" Type="http://schemas.openxmlformats.org/officeDocument/2006/relationships/image" Target="../media/image710.wmf"/><Relationship Id="rId7" Type="http://schemas.openxmlformats.org/officeDocument/2006/relationships/image" Target="../media/image714.wmf"/><Relationship Id="rId12" Type="http://schemas.openxmlformats.org/officeDocument/2006/relationships/image" Target="../media/image719.wmf"/><Relationship Id="rId17" Type="http://schemas.openxmlformats.org/officeDocument/2006/relationships/image" Target="../media/image723.wmf"/><Relationship Id="rId2" Type="http://schemas.openxmlformats.org/officeDocument/2006/relationships/image" Target="../media/image709.wmf"/><Relationship Id="rId16" Type="http://schemas.openxmlformats.org/officeDocument/2006/relationships/image" Target="../media/image722.wmf"/><Relationship Id="rId1" Type="http://schemas.openxmlformats.org/officeDocument/2006/relationships/image" Target="../media/image708.wmf"/><Relationship Id="rId6" Type="http://schemas.openxmlformats.org/officeDocument/2006/relationships/image" Target="../media/image713.wmf"/><Relationship Id="rId11" Type="http://schemas.openxmlformats.org/officeDocument/2006/relationships/image" Target="../media/image718.wmf"/><Relationship Id="rId5" Type="http://schemas.openxmlformats.org/officeDocument/2006/relationships/image" Target="../media/image712.wmf"/><Relationship Id="rId15" Type="http://schemas.openxmlformats.org/officeDocument/2006/relationships/image" Target="../media/image721.wmf"/><Relationship Id="rId10" Type="http://schemas.openxmlformats.org/officeDocument/2006/relationships/image" Target="../media/image717.wmf"/><Relationship Id="rId19" Type="http://schemas.openxmlformats.org/officeDocument/2006/relationships/image" Target="../media/image725.wmf"/><Relationship Id="rId4" Type="http://schemas.openxmlformats.org/officeDocument/2006/relationships/image" Target="../media/image711.wmf"/><Relationship Id="rId9" Type="http://schemas.openxmlformats.org/officeDocument/2006/relationships/image" Target="../media/image716.wmf"/><Relationship Id="rId14" Type="http://schemas.openxmlformats.org/officeDocument/2006/relationships/image" Target="../media/image720.wmf"/></Relationships>
</file>

<file path=ppt/drawings/_rels/vmlDrawing133.vml.rels><?xml version="1.0" encoding="UTF-8" standalone="yes"?>
<Relationships xmlns="http://schemas.openxmlformats.org/package/2006/relationships"><Relationship Id="rId8" Type="http://schemas.openxmlformats.org/officeDocument/2006/relationships/image" Target="../media/image716.wmf"/><Relationship Id="rId3" Type="http://schemas.openxmlformats.org/officeDocument/2006/relationships/image" Target="../media/image715.wmf"/><Relationship Id="rId7" Type="http://schemas.openxmlformats.org/officeDocument/2006/relationships/image" Target="../media/image721.wmf"/><Relationship Id="rId2" Type="http://schemas.openxmlformats.org/officeDocument/2006/relationships/image" Target="../media/image712.wmf"/><Relationship Id="rId1" Type="http://schemas.openxmlformats.org/officeDocument/2006/relationships/image" Target="../media/image726.wmf"/><Relationship Id="rId6" Type="http://schemas.openxmlformats.org/officeDocument/2006/relationships/image" Target="../media/image720.wmf"/><Relationship Id="rId11" Type="http://schemas.openxmlformats.org/officeDocument/2006/relationships/image" Target="../media/image699.wmf"/><Relationship Id="rId5" Type="http://schemas.openxmlformats.org/officeDocument/2006/relationships/image" Target="../media/image548.wmf"/><Relationship Id="rId10" Type="http://schemas.openxmlformats.org/officeDocument/2006/relationships/image" Target="../media/image727.wmf"/><Relationship Id="rId4" Type="http://schemas.openxmlformats.org/officeDocument/2006/relationships/image" Target="../media/image719.wmf"/><Relationship Id="rId9" Type="http://schemas.openxmlformats.org/officeDocument/2006/relationships/image" Target="../media/image71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1.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60.wmf"/><Relationship Id="rId3" Type="http://schemas.openxmlformats.org/officeDocument/2006/relationships/image" Target="../media/image150.wmf"/><Relationship Id="rId7" Type="http://schemas.openxmlformats.org/officeDocument/2006/relationships/image" Target="../media/image154.wmf"/><Relationship Id="rId12" Type="http://schemas.openxmlformats.org/officeDocument/2006/relationships/image" Target="../media/image159.wmf"/><Relationship Id="rId2" Type="http://schemas.openxmlformats.org/officeDocument/2006/relationships/image" Target="../media/image149.wmf"/><Relationship Id="rId16" Type="http://schemas.openxmlformats.org/officeDocument/2006/relationships/image" Target="../media/image163.wmf"/><Relationship Id="rId1" Type="http://schemas.openxmlformats.org/officeDocument/2006/relationships/image" Target="../media/image148.wmf"/><Relationship Id="rId6" Type="http://schemas.openxmlformats.org/officeDocument/2006/relationships/image" Target="../media/image153.wmf"/><Relationship Id="rId11" Type="http://schemas.openxmlformats.org/officeDocument/2006/relationships/image" Target="../media/image158.wmf"/><Relationship Id="rId5" Type="http://schemas.openxmlformats.org/officeDocument/2006/relationships/image" Target="../media/image152.wmf"/><Relationship Id="rId15" Type="http://schemas.openxmlformats.org/officeDocument/2006/relationships/image" Target="../media/image162.wmf"/><Relationship Id="rId10" Type="http://schemas.openxmlformats.org/officeDocument/2006/relationships/image" Target="../media/image157.wmf"/><Relationship Id="rId4" Type="http://schemas.openxmlformats.org/officeDocument/2006/relationships/image" Target="../media/image151.wmf"/><Relationship Id="rId9" Type="http://schemas.openxmlformats.org/officeDocument/2006/relationships/image" Target="../media/image156.wmf"/><Relationship Id="rId14" Type="http://schemas.openxmlformats.org/officeDocument/2006/relationships/image" Target="../media/image16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image" Target="../media/image162.wmf"/><Relationship Id="rId3" Type="http://schemas.openxmlformats.org/officeDocument/2006/relationships/image" Target="../media/image166.wmf"/><Relationship Id="rId7" Type="http://schemas.openxmlformats.org/officeDocument/2006/relationships/image" Target="../media/image156.wmf"/><Relationship Id="rId12" Type="http://schemas.openxmlformats.org/officeDocument/2006/relationships/image" Target="../media/image161.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55.wmf"/><Relationship Id="rId11" Type="http://schemas.openxmlformats.org/officeDocument/2006/relationships/image" Target="../media/image160.wmf"/><Relationship Id="rId5" Type="http://schemas.openxmlformats.org/officeDocument/2006/relationships/image" Target="../media/image154.wmf"/><Relationship Id="rId10" Type="http://schemas.openxmlformats.org/officeDocument/2006/relationships/image" Target="../media/image159.wmf"/><Relationship Id="rId4" Type="http://schemas.openxmlformats.org/officeDocument/2006/relationships/image" Target="../media/image153.wmf"/><Relationship Id="rId9" Type="http://schemas.openxmlformats.org/officeDocument/2006/relationships/image" Target="../media/image158.wmf"/><Relationship Id="rId14" Type="http://schemas.openxmlformats.org/officeDocument/2006/relationships/image" Target="../media/image16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68.wmf"/><Relationship Id="rId1" Type="http://schemas.openxmlformats.org/officeDocument/2006/relationships/image" Target="../media/image16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4" Type="http://schemas.openxmlformats.org/officeDocument/2006/relationships/image" Target="../media/image17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9.wmf"/><Relationship Id="rId7" Type="http://schemas.openxmlformats.org/officeDocument/2006/relationships/image" Target="../media/image193.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0.wmf"/><Relationship Id="rId4" Type="http://schemas.openxmlformats.org/officeDocument/2006/relationships/image" Target="../media/image20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7.wmf"/><Relationship Id="rId7" Type="http://schemas.openxmlformats.org/officeDocument/2006/relationships/image" Target="../media/image202.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5" Type="http://schemas.openxmlformats.org/officeDocument/2006/relationships/image" Target="../media/image226.wmf"/><Relationship Id="rId4" Type="http://schemas.openxmlformats.org/officeDocument/2006/relationships/image" Target="../media/image225.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2.wmf"/><Relationship Id="rId5" Type="http://schemas.openxmlformats.org/officeDocument/2006/relationships/image" Target="../media/image231.wmf"/><Relationship Id="rId4" Type="http://schemas.openxmlformats.org/officeDocument/2006/relationships/image" Target="../media/image23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4" Type="http://schemas.openxmlformats.org/officeDocument/2006/relationships/image" Target="../media/image23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9.wmf"/><Relationship Id="rId7" Type="http://schemas.openxmlformats.org/officeDocument/2006/relationships/image" Target="../media/image243.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45.wmf"/><Relationship Id="rId1" Type="http://schemas.openxmlformats.org/officeDocument/2006/relationships/image" Target="../media/image244.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5" Type="http://schemas.openxmlformats.org/officeDocument/2006/relationships/image" Target="../media/image250.wmf"/><Relationship Id="rId4" Type="http://schemas.openxmlformats.org/officeDocument/2006/relationships/image" Target="../media/image24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89.wmf"/><Relationship Id="rId7" Type="http://schemas.openxmlformats.org/officeDocument/2006/relationships/image" Target="../media/image193.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8.wmf"/><Relationship Id="rId1" Type="http://schemas.openxmlformats.org/officeDocument/2006/relationships/image" Target="../media/image257.wmf"/><Relationship Id="rId4" Type="http://schemas.openxmlformats.org/officeDocument/2006/relationships/image" Target="../media/image256.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60.wmf"/><Relationship Id="rId1" Type="http://schemas.openxmlformats.org/officeDocument/2006/relationships/image" Target="../media/image259.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 Id="rId5" Type="http://schemas.openxmlformats.org/officeDocument/2006/relationships/image" Target="../media/image265.wmf"/><Relationship Id="rId4" Type="http://schemas.openxmlformats.org/officeDocument/2006/relationships/image" Target="../media/image264.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66.wmf"/><Relationship Id="rId5" Type="http://schemas.openxmlformats.org/officeDocument/2006/relationships/image" Target="../media/image270.wmf"/><Relationship Id="rId4" Type="http://schemas.openxmlformats.org/officeDocument/2006/relationships/image" Target="../media/image269.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76.wmf"/><Relationship Id="rId7" Type="http://schemas.openxmlformats.org/officeDocument/2006/relationships/image" Target="../media/image280.wmf"/><Relationship Id="rId2" Type="http://schemas.openxmlformats.org/officeDocument/2006/relationships/image" Target="../media/image275.wmf"/><Relationship Id="rId1" Type="http://schemas.openxmlformats.org/officeDocument/2006/relationships/image" Target="../media/image274.wmf"/><Relationship Id="rId6" Type="http://schemas.openxmlformats.org/officeDocument/2006/relationships/image" Target="../media/image279.wmf"/><Relationship Id="rId5" Type="http://schemas.openxmlformats.org/officeDocument/2006/relationships/image" Target="../media/image278.wmf"/><Relationship Id="rId4" Type="http://schemas.openxmlformats.org/officeDocument/2006/relationships/image" Target="../media/image277.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6.wmf"/><Relationship Id="rId2" Type="http://schemas.openxmlformats.org/officeDocument/2006/relationships/image" Target="../media/image282.wmf"/><Relationship Id="rId1" Type="http://schemas.openxmlformats.org/officeDocument/2006/relationships/image" Target="../media/image281.wmf"/><Relationship Id="rId4" Type="http://schemas.openxmlformats.org/officeDocument/2006/relationships/image" Target="../media/image283.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85.wmf"/><Relationship Id="rId1" Type="http://schemas.openxmlformats.org/officeDocument/2006/relationships/image" Target="../media/image284.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299.wmf"/><Relationship Id="rId13" Type="http://schemas.openxmlformats.org/officeDocument/2006/relationships/image" Target="../media/image304.wmf"/><Relationship Id="rId18" Type="http://schemas.openxmlformats.org/officeDocument/2006/relationships/image" Target="../media/image309.wmf"/><Relationship Id="rId3" Type="http://schemas.openxmlformats.org/officeDocument/2006/relationships/image" Target="../media/image294.wmf"/><Relationship Id="rId21" Type="http://schemas.openxmlformats.org/officeDocument/2006/relationships/image" Target="../media/image312.wmf"/><Relationship Id="rId7" Type="http://schemas.openxmlformats.org/officeDocument/2006/relationships/image" Target="../media/image298.wmf"/><Relationship Id="rId12" Type="http://schemas.openxmlformats.org/officeDocument/2006/relationships/image" Target="../media/image303.wmf"/><Relationship Id="rId17" Type="http://schemas.openxmlformats.org/officeDocument/2006/relationships/image" Target="../media/image308.wmf"/><Relationship Id="rId2" Type="http://schemas.openxmlformats.org/officeDocument/2006/relationships/image" Target="../media/image293.wmf"/><Relationship Id="rId16" Type="http://schemas.openxmlformats.org/officeDocument/2006/relationships/image" Target="../media/image307.wmf"/><Relationship Id="rId20" Type="http://schemas.openxmlformats.org/officeDocument/2006/relationships/image" Target="../media/image311.wmf"/><Relationship Id="rId1" Type="http://schemas.openxmlformats.org/officeDocument/2006/relationships/image" Target="../media/image292.wmf"/><Relationship Id="rId6" Type="http://schemas.openxmlformats.org/officeDocument/2006/relationships/image" Target="../media/image297.wmf"/><Relationship Id="rId11" Type="http://schemas.openxmlformats.org/officeDocument/2006/relationships/image" Target="../media/image302.wmf"/><Relationship Id="rId5" Type="http://schemas.openxmlformats.org/officeDocument/2006/relationships/image" Target="../media/image296.wmf"/><Relationship Id="rId15" Type="http://schemas.openxmlformats.org/officeDocument/2006/relationships/image" Target="../media/image306.wmf"/><Relationship Id="rId10" Type="http://schemas.openxmlformats.org/officeDocument/2006/relationships/image" Target="../media/image301.wmf"/><Relationship Id="rId19" Type="http://schemas.openxmlformats.org/officeDocument/2006/relationships/image" Target="../media/image310.wmf"/><Relationship Id="rId4" Type="http://schemas.openxmlformats.org/officeDocument/2006/relationships/image" Target="../media/image295.wmf"/><Relationship Id="rId9" Type="http://schemas.openxmlformats.org/officeDocument/2006/relationships/image" Target="../media/image300.wmf"/><Relationship Id="rId14" Type="http://schemas.openxmlformats.org/officeDocument/2006/relationships/image" Target="../media/image305.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319.wmf"/><Relationship Id="rId3" Type="http://schemas.openxmlformats.org/officeDocument/2006/relationships/image" Target="../media/image315.wmf"/><Relationship Id="rId7" Type="http://schemas.openxmlformats.org/officeDocument/2006/relationships/image" Target="../media/image318.wmf"/><Relationship Id="rId2" Type="http://schemas.openxmlformats.org/officeDocument/2006/relationships/image" Target="../media/image314.wmf"/><Relationship Id="rId1" Type="http://schemas.openxmlformats.org/officeDocument/2006/relationships/image" Target="../media/image313.wmf"/><Relationship Id="rId6" Type="http://schemas.openxmlformats.org/officeDocument/2006/relationships/image" Target="../media/image317.wmf"/><Relationship Id="rId5" Type="http://schemas.openxmlformats.org/officeDocument/2006/relationships/image" Target="../media/image316.wmf"/><Relationship Id="rId10" Type="http://schemas.openxmlformats.org/officeDocument/2006/relationships/image" Target="../media/image321.wmf"/><Relationship Id="rId4" Type="http://schemas.openxmlformats.org/officeDocument/2006/relationships/image" Target="../media/image311.wmf"/><Relationship Id="rId9" Type="http://schemas.openxmlformats.org/officeDocument/2006/relationships/image" Target="../media/image320.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24.wmf"/><Relationship Id="rId7" Type="http://schemas.openxmlformats.org/officeDocument/2006/relationships/image" Target="../media/image328.wmf"/><Relationship Id="rId2" Type="http://schemas.openxmlformats.org/officeDocument/2006/relationships/image" Target="../media/image323.wmf"/><Relationship Id="rId1" Type="http://schemas.openxmlformats.org/officeDocument/2006/relationships/image" Target="../media/image322.wmf"/><Relationship Id="rId6" Type="http://schemas.openxmlformats.org/officeDocument/2006/relationships/image" Target="../media/image327.wmf"/><Relationship Id="rId5" Type="http://schemas.openxmlformats.org/officeDocument/2006/relationships/image" Target="../media/image326.wmf"/><Relationship Id="rId4" Type="http://schemas.openxmlformats.org/officeDocument/2006/relationships/image" Target="../media/image325.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 Id="rId6" Type="http://schemas.openxmlformats.org/officeDocument/2006/relationships/image" Target="../media/image334.wmf"/><Relationship Id="rId5" Type="http://schemas.openxmlformats.org/officeDocument/2006/relationships/image" Target="../media/image333.wmf"/><Relationship Id="rId4" Type="http://schemas.openxmlformats.org/officeDocument/2006/relationships/image" Target="../media/image332.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342.wmf"/><Relationship Id="rId3" Type="http://schemas.openxmlformats.org/officeDocument/2006/relationships/image" Target="../media/image337.wmf"/><Relationship Id="rId7" Type="http://schemas.openxmlformats.org/officeDocument/2006/relationships/image" Target="../media/image341.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40.wmf"/><Relationship Id="rId5" Type="http://schemas.openxmlformats.org/officeDocument/2006/relationships/image" Target="../media/image339.wmf"/><Relationship Id="rId4" Type="http://schemas.openxmlformats.org/officeDocument/2006/relationships/image" Target="../media/image338.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45.wmf"/><Relationship Id="rId7" Type="http://schemas.openxmlformats.org/officeDocument/2006/relationships/image" Target="../media/image349.wmf"/><Relationship Id="rId2" Type="http://schemas.openxmlformats.org/officeDocument/2006/relationships/image" Target="../media/image344.wmf"/><Relationship Id="rId1" Type="http://schemas.openxmlformats.org/officeDocument/2006/relationships/image" Target="../media/image343.wmf"/><Relationship Id="rId6" Type="http://schemas.openxmlformats.org/officeDocument/2006/relationships/image" Target="../media/image348.wmf"/><Relationship Id="rId5" Type="http://schemas.openxmlformats.org/officeDocument/2006/relationships/image" Target="../media/image347.wmf"/><Relationship Id="rId4" Type="http://schemas.openxmlformats.org/officeDocument/2006/relationships/image" Target="../media/image346.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 Id="rId6" Type="http://schemas.openxmlformats.org/officeDocument/2006/relationships/image" Target="../media/image346.wmf"/><Relationship Id="rId5" Type="http://schemas.openxmlformats.org/officeDocument/2006/relationships/image" Target="../media/image345.wmf"/><Relationship Id="rId4" Type="http://schemas.openxmlformats.org/officeDocument/2006/relationships/image" Target="../media/image353.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361.wmf"/><Relationship Id="rId3" Type="http://schemas.openxmlformats.org/officeDocument/2006/relationships/image" Target="../media/image356.wmf"/><Relationship Id="rId7" Type="http://schemas.openxmlformats.org/officeDocument/2006/relationships/image" Target="../media/image360.wmf"/><Relationship Id="rId12" Type="http://schemas.openxmlformats.org/officeDocument/2006/relationships/image" Target="../media/image364.wmf"/><Relationship Id="rId2" Type="http://schemas.openxmlformats.org/officeDocument/2006/relationships/image" Target="../media/image355.wmf"/><Relationship Id="rId1" Type="http://schemas.openxmlformats.org/officeDocument/2006/relationships/image" Target="../media/image354.wmf"/><Relationship Id="rId6" Type="http://schemas.openxmlformats.org/officeDocument/2006/relationships/image" Target="../media/image359.wmf"/><Relationship Id="rId11" Type="http://schemas.openxmlformats.org/officeDocument/2006/relationships/image" Target="../media/image363.wmf"/><Relationship Id="rId5" Type="http://schemas.openxmlformats.org/officeDocument/2006/relationships/image" Target="../media/image358.wmf"/><Relationship Id="rId10" Type="http://schemas.openxmlformats.org/officeDocument/2006/relationships/image" Target="../media/image157.wmf"/><Relationship Id="rId4" Type="http://schemas.openxmlformats.org/officeDocument/2006/relationships/image" Target="../media/image357.wmf"/><Relationship Id="rId9" Type="http://schemas.openxmlformats.org/officeDocument/2006/relationships/image" Target="../media/image362.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365.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65.wmf"/><Relationship Id="rId2" Type="http://schemas.openxmlformats.org/officeDocument/2006/relationships/image" Target="../media/image367.wmf"/><Relationship Id="rId1" Type="http://schemas.openxmlformats.org/officeDocument/2006/relationships/image" Target="../media/image366.wmf"/><Relationship Id="rId4" Type="http://schemas.openxmlformats.org/officeDocument/2006/relationships/image" Target="../media/image36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image" Target="../media/image30.wmf"/></Relationships>
</file>

<file path=ppt/drawings/_rels/vmlDrawing80.vml.rels><?xml version="1.0" encoding="UTF-8" standalone="yes"?>
<Relationships xmlns="http://schemas.openxmlformats.org/package/2006/relationships"><Relationship Id="rId8" Type="http://schemas.openxmlformats.org/officeDocument/2006/relationships/image" Target="../media/image376.wmf"/><Relationship Id="rId3" Type="http://schemas.openxmlformats.org/officeDocument/2006/relationships/image" Target="../media/image371.wmf"/><Relationship Id="rId7" Type="http://schemas.openxmlformats.org/officeDocument/2006/relationships/image" Target="../media/image375.wmf"/><Relationship Id="rId2" Type="http://schemas.openxmlformats.org/officeDocument/2006/relationships/image" Target="../media/image370.wmf"/><Relationship Id="rId1" Type="http://schemas.openxmlformats.org/officeDocument/2006/relationships/image" Target="../media/image369.wmf"/><Relationship Id="rId6" Type="http://schemas.openxmlformats.org/officeDocument/2006/relationships/image" Target="../media/image374.wmf"/><Relationship Id="rId11" Type="http://schemas.openxmlformats.org/officeDocument/2006/relationships/image" Target="../media/image379.wmf"/><Relationship Id="rId5" Type="http://schemas.openxmlformats.org/officeDocument/2006/relationships/image" Target="../media/image373.wmf"/><Relationship Id="rId10" Type="http://schemas.openxmlformats.org/officeDocument/2006/relationships/image" Target="../media/image378.wmf"/><Relationship Id="rId4" Type="http://schemas.openxmlformats.org/officeDocument/2006/relationships/image" Target="../media/image372.wmf"/><Relationship Id="rId9" Type="http://schemas.openxmlformats.org/officeDocument/2006/relationships/image" Target="../media/image377.w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378.wmf"/><Relationship Id="rId13" Type="http://schemas.openxmlformats.org/officeDocument/2006/relationships/image" Target="../media/image383.wmf"/><Relationship Id="rId18" Type="http://schemas.openxmlformats.org/officeDocument/2006/relationships/image" Target="../media/image388.wmf"/><Relationship Id="rId3" Type="http://schemas.openxmlformats.org/officeDocument/2006/relationships/image" Target="../media/image373.wmf"/><Relationship Id="rId21" Type="http://schemas.openxmlformats.org/officeDocument/2006/relationships/image" Target="../media/image391.wmf"/><Relationship Id="rId7" Type="http://schemas.openxmlformats.org/officeDocument/2006/relationships/image" Target="../media/image377.wmf"/><Relationship Id="rId12" Type="http://schemas.openxmlformats.org/officeDocument/2006/relationships/image" Target="../media/image382.wmf"/><Relationship Id="rId17" Type="http://schemas.openxmlformats.org/officeDocument/2006/relationships/image" Target="../media/image387.wmf"/><Relationship Id="rId2" Type="http://schemas.openxmlformats.org/officeDocument/2006/relationships/image" Target="../media/image372.wmf"/><Relationship Id="rId16" Type="http://schemas.openxmlformats.org/officeDocument/2006/relationships/image" Target="../media/image386.wmf"/><Relationship Id="rId20" Type="http://schemas.openxmlformats.org/officeDocument/2006/relationships/image" Target="../media/image390.wmf"/><Relationship Id="rId1" Type="http://schemas.openxmlformats.org/officeDocument/2006/relationships/image" Target="../media/image371.wmf"/><Relationship Id="rId6" Type="http://schemas.openxmlformats.org/officeDocument/2006/relationships/image" Target="../media/image376.wmf"/><Relationship Id="rId11" Type="http://schemas.openxmlformats.org/officeDocument/2006/relationships/image" Target="../media/image381.wmf"/><Relationship Id="rId5" Type="http://schemas.openxmlformats.org/officeDocument/2006/relationships/image" Target="../media/image375.wmf"/><Relationship Id="rId15" Type="http://schemas.openxmlformats.org/officeDocument/2006/relationships/image" Target="../media/image385.wmf"/><Relationship Id="rId10" Type="http://schemas.openxmlformats.org/officeDocument/2006/relationships/image" Target="../media/image380.wmf"/><Relationship Id="rId19" Type="http://schemas.openxmlformats.org/officeDocument/2006/relationships/image" Target="../media/image389.wmf"/><Relationship Id="rId4" Type="http://schemas.openxmlformats.org/officeDocument/2006/relationships/image" Target="../media/image374.wmf"/><Relationship Id="rId9" Type="http://schemas.openxmlformats.org/officeDocument/2006/relationships/image" Target="../media/image379.wmf"/><Relationship Id="rId14" Type="http://schemas.openxmlformats.org/officeDocument/2006/relationships/image" Target="../media/image384.wmf"/><Relationship Id="rId22" Type="http://schemas.openxmlformats.org/officeDocument/2006/relationships/image" Target="../media/image392.wmf"/></Relationships>
</file>

<file path=ppt/drawings/_rels/vmlDrawing82.vml.rels><?xml version="1.0" encoding="UTF-8" standalone="yes"?>
<Relationships xmlns="http://schemas.openxmlformats.org/package/2006/relationships"><Relationship Id="rId8" Type="http://schemas.openxmlformats.org/officeDocument/2006/relationships/image" Target="../media/image400.wmf"/><Relationship Id="rId13" Type="http://schemas.openxmlformats.org/officeDocument/2006/relationships/image" Target="../media/image405.wmf"/><Relationship Id="rId18" Type="http://schemas.openxmlformats.org/officeDocument/2006/relationships/image" Target="../media/image410.wmf"/><Relationship Id="rId26" Type="http://schemas.openxmlformats.org/officeDocument/2006/relationships/image" Target="../media/image418.wmf"/><Relationship Id="rId3" Type="http://schemas.openxmlformats.org/officeDocument/2006/relationships/image" Target="../media/image395.wmf"/><Relationship Id="rId21" Type="http://schemas.openxmlformats.org/officeDocument/2006/relationships/image" Target="../media/image413.wmf"/><Relationship Id="rId7" Type="http://schemas.openxmlformats.org/officeDocument/2006/relationships/image" Target="../media/image399.wmf"/><Relationship Id="rId12" Type="http://schemas.openxmlformats.org/officeDocument/2006/relationships/image" Target="../media/image404.wmf"/><Relationship Id="rId17" Type="http://schemas.openxmlformats.org/officeDocument/2006/relationships/image" Target="../media/image409.wmf"/><Relationship Id="rId25" Type="http://schemas.openxmlformats.org/officeDocument/2006/relationships/image" Target="../media/image417.wmf"/><Relationship Id="rId2" Type="http://schemas.openxmlformats.org/officeDocument/2006/relationships/image" Target="../media/image394.wmf"/><Relationship Id="rId16" Type="http://schemas.openxmlformats.org/officeDocument/2006/relationships/image" Target="../media/image408.wmf"/><Relationship Id="rId20" Type="http://schemas.openxmlformats.org/officeDocument/2006/relationships/image" Target="../media/image412.wmf"/><Relationship Id="rId1" Type="http://schemas.openxmlformats.org/officeDocument/2006/relationships/image" Target="../media/image393.wmf"/><Relationship Id="rId6" Type="http://schemas.openxmlformats.org/officeDocument/2006/relationships/image" Target="../media/image398.wmf"/><Relationship Id="rId11" Type="http://schemas.openxmlformats.org/officeDocument/2006/relationships/image" Target="../media/image403.wmf"/><Relationship Id="rId24" Type="http://schemas.openxmlformats.org/officeDocument/2006/relationships/image" Target="../media/image416.wmf"/><Relationship Id="rId5" Type="http://schemas.openxmlformats.org/officeDocument/2006/relationships/image" Target="../media/image397.wmf"/><Relationship Id="rId15" Type="http://schemas.openxmlformats.org/officeDocument/2006/relationships/image" Target="../media/image407.wmf"/><Relationship Id="rId23" Type="http://schemas.openxmlformats.org/officeDocument/2006/relationships/image" Target="../media/image415.wmf"/><Relationship Id="rId10" Type="http://schemas.openxmlformats.org/officeDocument/2006/relationships/image" Target="../media/image402.wmf"/><Relationship Id="rId19" Type="http://schemas.openxmlformats.org/officeDocument/2006/relationships/image" Target="../media/image411.wmf"/><Relationship Id="rId4" Type="http://schemas.openxmlformats.org/officeDocument/2006/relationships/image" Target="../media/image396.wmf"/><Relationship Id="rId9" Type="http://schemas.openxmlformats.org/officeDocument/2006/relationships/image" Target="../media/image401.wmf"/><Relationship Id="rId14" Type="http://schemas.openxmlformats.org/officeDocument/2006/relationships/image" Target="../media/image406.wmf"/><Relationship Id="rId22" Type="http://schemas.openxmlformats.org/officeDocument/2006/relationships/image" Target="../media/image414.wmf"/><Relationship Id="rId27" Type="http://schemas.openxmlformats.org/officeDocument/2006/relationships/image" Target="../media/image419.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422.wmf"/><Relationship Id="rId2" Type="http://schemas.openxmlformats.org/officeDocument/2006/relationships/image" Target="../media/image421.wmf"/><Relationship Id="rId1" Type="http://schemas.openxmlformats.org/officeDocument/2006/relationships/image" Target="../media/image420.wmf"/><Relationship Id="rId6" Type="http://schemas.openxmlformats.org/officeDocument/2006/relationships/image" Target="../media/image425.wmf"/><Relationship Id="rId5" Type="http://schemas.openxmlformats.org/officeDocument/2006/relationships/image" Target="../media/image424.wmf"/><Relationship Id="rId4" Type="http://schemas.openxmlformats.org/officeDocument/2006/relationships/image" Target="../media/image423.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426.wmf"/><Relationship Id="rId2" Type="http://schemas.openxmlformats.org/officeDocument/2006/relationships/image" Target="../media/image421.wmf"/><Relationship Id="rId1" Type="http://schemas.openxmlformats.org/officeDocument/2006/relationships/image" Target="../media/image420.wmf"/><Relationship Id="rId6" Type="http://schemas.openxmlformats.org/officeDocument/2006/relationships/image" Target="../media/image425.wmf"/><Relationship Id="rId5" Type="http://schemas.openxmlformats.org/officeDocument/2006/relationships/image" Target="../media/image428.wmf"/><Relationship Id="rId4" Type="http://schemas.openxmlformats.org/officeDocument/2006/relationships/image" Target="../media/image427.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429.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432.wmf"/><Relationship Id="rId2" Type="http://schemas.openxmlformats.org/officeDocument/2006/relationships/image" Target="../media/image431.wmf"/><Relationship Id="rId1" Type="http://schemas.openxmlformats.org/officeDocument/2006/relationships/image" Target="../media/image365.wmf"/><Relationship Id="rId6" Type="http://schemas.openxmlformats.org/officeDocument/2006/relationships/image" Target="../media/image435.wmf"/><Relationship Id="rId5" Type="http://schemas.openxmlformats.org/officeDocument/2006/relationships/image" Target="../media/image434.wmf"/><Relationship Id="rId4" Type="http://schemas.openxmlformats.org/officeDocument/2006/relationships/image" Target="../media/image433.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437.wmf"/><Relationship Id="rId1" Type="http://schemas.openxmlformats.org/officeDocument/2006/relationships/image" Target="../media/image436.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440.wmf"/><Relationship Id="rId2" Type="http://schemas.openxmlformats.org/officeDocument/2006/relationships/image" Target="../media/image439.wmf"/><Relationship Id="rId1" Type="http://schemas.openxmlformats.org/officeDocument/2006/relationships/image" Target="../media/image438.wmf"/><Relationship Id="rId4" Type="http://schemas.openxmlformats.org/officeDocument/2006/relationships/image" Target="../media/image441.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444.wmf"/><Relationship Id="rId2" Type="http://schemas.openxmlformats.org/officeDocument/2006/relationships/image" Target="../media/image443.wmf"/><Relationship Id="rId1" Type="http://schemas.openxmlformats.org/officeDocument/2006/relationships/image" Target="../media/image442.wmf"/><Relationship Id="rId4" Type="http://schemas.openxmlformats.org/officeDocument/2006/relationships/image" Target="../media/image44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9" Type="http://schemas.openxmlformats.org/officeDocument/2006/relationships/image" Target="../media/image41.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449.wmf"/><Relationship Id="rId2" Type="http://schemas.openxmlformats.org/officeDocument/2006/relationships/image" Target="../media/image448.wmf"/><Relationship Id="rId1" Type="http://schemas.openxmlformats.org/officeDocument/2006/relationships/image" Target="../media/image447.wmf"/><Relationship Id="rId4" Type="http://schemas.openxmlformats.org/officeDocument/2006/relationships/image" Target="../media/image450.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453.wmf"/><Relationship Id="rId2" Type="http://schemas.openxmlformats.org/officeDocument/2006/relationships/image" Target="../media/image452.wmf"/><Relationship Id="rId1" Type="http://schemas.openxmlformats.org/officeDocument/2006/relationships/image" Target="../media/image451.wmf"/><Relationship Id="rId4" Type="http://schemas.openxmlformats.org/officeDocument/2006/relationships/image" Target="../media/image454.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457.wmf"/><Relationship Id="rId2" Type="http://schemas.openxmlformats.org/officeDocument/2006/relationships/image" Target="../media/image456.wmf"/><Relationship Id="rId1" Type="http://schemas.openxmlformats.org/officeDocument/2006/relationships/image" Target="../media/image455.wmf"/><Relationship Id="rId4" Type="http://schemas.openxmlformats.org/officeDocument/2006/relationships/image" Target="../media/image458.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461.wmf"/><Relationship Id="rId2" Type="http://schemas.openxmlformats.org/officeDocument/2006/relationships/image" Target="../media/image460.wmf"/><Relationship Id="rId1" Type="http://schemas.openxmlformats.org/officeDocument/2006/relationships/image" Target="../media/image459.wmf"/></Relationships>
</file>

<file path=ppt/drawings/_rels/vmlDrawing94.vml.rels><?xml version="1.0" encoding="UTF-8" standalone="yes"?>
<Relationships xmlns="http://schemas.openxmlformats.org/package/2006/relationships"><Relationship Id="rId8" Type="http://schemas.openxmlformats.org/officeDocument/2006/relationships/image" Target="../media/image469.wmf"/><Relationship Id="rId3" Type="http://schemas.openxmlformats.org/officeDocument/2006/relationships/image" Target="../media/image464.wmf"/><Relationship Id="rId7" Type="http://schemas.openxmlformats.org/officeDocument/2006/relationships/image" Target="../media/image468.wmf"/><Relationship Id="rId2" Type="http://schemas.openxmlformats.org/officeDocument/2006/relationships/image" Target="../media/image463.wmf"/><Relationship Id="rId1" Type="http://schemas.openxmlformats.org/officeDocument/2006/relationships/image" Target="../media/image462.wmf"/><Relationship Id="rId6" Type="http://schemas.openxmlformats.org/officeDocument/2006/relationships/image" Target="../media/image467.wmf"/><Relationship Id="rId5" Type="http://schemas.openxmlformats.org/officeDocument/2006/relationships/image" Target="../media/image466.wmf"/><Relationship Id="rId4" Type="http://schemas.openxmlformats.org/officeDocument/2006/relationships/image" Target="../media/image465.wmf"/><Relationship Id="rId9" Type="http://schemas.openxmlformats.org/officeDocument/2006/relationships/image" Target="../media/image470.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473.wmf"/><Relationship Id="rId2" Type="http://schemas.openxmlformats.org/officeDocument/2006/relationships/image" Target="../media/image472.wmf"/><Relationship Id="rId1" Type="http://schemas.openxmlformats.org/officeDocument/2006/relationships/image" Target="../media/image471.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476.wmf"/><Relationship Id="rId2" Type="http://schemas.openxmlformats.org/officeDocument/2006/relationships/image" Target="../media/image475.wmf"/><Relationship Id="rId1" Type="http://schemas.openxmlformats.org/officeDocument/2006/relationships/image" Target="../media/image474.wmf"/><Relationship Id="rId4" Type="http://schemas.openxmlformats.org/officeDocument/2006/relationships/image" Target="../media/image477.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480.wmf"/><Relationship Id="rId2" Type="http://schemas.openxmlformats.org/officeDocument/2006/relationships/image" Target="../media/image479.wmf"/><Relationship Id="rId1" Type="http://schemas.openxmlformats.org/officeDocument/2006/relationships/image" Target="../media/image478.wmf"/><Relationship Id="rId6" Type="http://schemas.openxmlformats.org/officeDocument/2006/relationships/image" Target="../media/image483.wmf"/><Relationship Id="rId5" Type="http://schemas.openxmlformats.org/officeDocument/2006/relationships/image" Target="../media/image482.wmf"/><Relationship Id="rId4" Type="http://schemas.openxmlformats.org/officeDocument/2006/relationships/image" Target="../media/image481.wmf"/></Relationships>
</file>

<file path=ppt/drawings/_rels/vmlDrawing98.vml.rels><?xml version="1.0" encoding="UTF-8" standalone="yes"?>
<Relationships xmlns="http://schemas.openxmlformats.org/package/2006/relationships"><Relationship Id="rId8" Type="http://schemas.openxmlformats.org/officeDocument/2006/relationships/image" Target="../media/image491.wmf"/><Relationship Id="rId3" Type="http://schemas.openxmlformats.org/officeDocument/2006/relationships/image" Target="../media/image486.wmf"/><Relationship Id="rId7" Type="http://schemas.openxmlformats.org/officeDocument/2006/relationships/image" Target="../media/image490.wmf"/><Relationship Id="rId2" Type="http://schemas.openxmlformats.org/officeDocument/2006/relationships/image" Target="../media/image485.wmf"/><Relationship Id="rId1" Type="http://schemas.openxmlformats.org/officeDocument/2006/relationships/image" Target="../media/image484.wmf"/><Relationship Id="rId6" Type="http://schemas.openxmlformats.org/officeDocument/2006/relationships/image" Target="../media/image489.wmf"/><Relationship Id="rId5" Type="http://schemas.openxmlformats.org/officeDocument/2006/relationships/image" Target="../media/image488.wmf"/><Relationship Id="rId10" Type="http://schemas.openxmlformats.org/officeDocument/2006/relationships/image" Target="../media/image483.wmf"/><Relationship Id="rId4" Type="http://schemas.openxmlformats.org/officeDocument/2006/relationships/image" Target="../media/image487.wmf"/><Relationship Id="rId9" Type="http://schemas.openxmlformats.org/officeDocument/2006/relationships/image" Target="../media/image482.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494.wmf"/><Relationship Id="rId2" Type="http://schemas.openxmlformats.org/officeDocument/2006/relationships/image" Target="../media/image493.wmf"/><Relationship Id="rId1" Type="http://schemas.openxmlformats.org/officeDocument/2006/relationships/image" Target="../media/image492.wmf"/><Relationship Id="rId6" Type="http://schemas.openxmlformats.org/officeDocument/2006/relationships/image" Target="../media/image497.wmf"/><Relationship Id="rId5" Type="http://schemas.openxmlformats.org/officeDocument/2006/relationships/image" Target="../media/image496.wmf"/><Relationship Id="rId4" Type="http://schemas.openxmlformats.org/officeDocument/2006/relationships/image" Target="../media/image49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endParaRPr lang="en-US" altLang="zh-CN"/>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endParaRPr lang="en-US" altLang="zh-CN"/>
          </a:p>
        </p:txBody>
      </p:sp>
      <p:sp>
        <p:nvSpPr>
          <p:cNvPr id="358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endParaRPr lang="en-US" altLang="zh-CN"/>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fld id="{87107EF1-CD6C-4270-AF25-08C75324984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1E11FC-67F3-4C8B-8336-D5A850FF2E41}" type="slidenum">
              <a:rPr lang="zh-CN" altLang="en-US"/>
              <a:pPr/>
              <a:t>1</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3B298-E469-4682-98D9-796820930CEB}" type="slidenum">
              <a:rPr lang="zh-CN" altLang="en-US"/>
              <a:pPr/>
              <a:t>11</a:t>
            </a:fld>
            <a:endParaRPr lang="en-US" altLang="zh-CN"/>
          </a:p>
        </p:txBody>
      </p:sp>
      <p:sp>
        <p:nvSpPr>
          <p:cNvPr id="1399810" name="Rectangle 2"/>
          <p:cNvSpPr>
            <a:spLocks noGrp="1" noRot="1" noChangeAspect="1" noChangeArrowheads="1" noTextEdit="1"/>
          </p:cNvSpPr>
          <p:nvPr>
            <p:ph type="sldImg"/>
          </p:nvPr>
        </p:nvSpPr>
        <p:spPr>
          <a:ln/>
        </p:spPr>
      </p:sp>
      <p:sp>
        <p:nvSpPr>
          <p:cNvPr id="1399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0B5A2-EF52-4E79-95B4-166F6A95A6E4}" type="slidenum">
              <a:rPr lang="zh-CN" altLang="en-US"/>
              <a:pPr/>
              <a:t>12</a:t>
            </a:fld>
            <a:endParaRPr lang="en-US" altLang="zh-CN"/>
          </a:p>
        </p:txBody>
      </p:sp>
      <p:sp>
        <p:nvSpPr>
          <p:cNvPr id="1401858" name="Rectangle 2"/>
          <p:cNvSpPr>
            <a:spLocks noGrp="1" noRot="1" noChangeAspect="1" noChangeArrowheads="1" noTextEdit="1"/>
          </p:cNvSpPr>
          <p:nvPr>
            <p:ph type="sldImg"/>
          </p:nvPr>
        </p:nvSpPr>
        <p:spPr>
          <a:ln/>
        </p:spPr>
      </p:sp>
      <p:sp>
        <p:nvSpPr>
          <p:cNvPr id="14018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D6E4A-ECE5-4A92-AF11-FF2F522E2F7D}" type="slidenum">
              <a:rPr lang="zh-CN" altLang="en-US"/>
              <a:pPr/>
              <a:t>20</a:t>
            </a:fld>
            <a:endParaRPr lang="en-US" altLang="zh-CN"/>
          </a:p>
        </p:txBody>
      </p:sp>
      <p:sp>
        <p:nvSpPr>
          <p:cNvPr id="1403906" name="Rectangle 2"/>
          <p:cNvSpPr>
            <a:spLocks noGrp="1" noRot="1" noChangeAspect="1" noChangeArrowheads="1" noTextEdit="1"/>
          </p:cNvSpPr>
          <p:nvPr>
            <p:ph type="sldImg"/>
          </p:nvPr>
        </p:nvSpPr>
        <p:spPr>
          <a:ln/>
        </p:spPr>
      </p:sp>
      <p:sp>
        <p:nvSpPr>
          <p:cNvPr id="1403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D4314-ECD3-4981-8644-CC27DBEA8319}" type="slidenum">
              <a:rPr lang="zh-CN" altLang="en-US"/>
              <a:pPr/>
              <a:t>21</a:t>
            </a:fld>
            <a:endParaRPr lang="en-US" altLang="zh-CN"/>
          </a:p>
        </p:txBody>
      </p:sp>
      <p:sp>
        <p:nvSpPr>
          <p:cNvPr id="1405954" name="Rectangle 2"/>
          <p:cNvSpPr>
            <a:spLocks noGrp="1" noRot="1" noChangeAspect="1" noChangeArrowheads="1" noTextEdit="1"/>
          </p:cNvSpPr>
          <p:nvPr>
            <p:ph type="sldImg"/>
          </p:nvPr>
        </p:nvSpPr>
        <p:spPr>
          <a:ln/>
        </p:spPr>
      </p:sp>
      <p:sp>
        <p:nvSpPr>
          <p:cNvPr id="1405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2A4B-178E-4F3A-AF39-CA8A3925E786}" type="slidenum">
              <a:rPr lang="zh-CN" altLang="en-US"/>
              <a:pPr/>
              <a:t>22</a:t>
            </a:fld>
            <a:endParaRPr lang="en-US" altLang="zh-CN"/>
          </a:p>
        </p:txBody>
      </p:sp>
      <p:sp>
        <p:nvSpPr>
          <p:cNvPr id="1408002" name="Rectangle 2"/>
          <p:cNvSpPr>
            <a:spLocks noGrp="1" noRot="1" noChangeAspect="1" noChangeArrowheads="1" noTextEdit="1"/>
          </p:cNvSpPr>
          <p:nvPr>
            <p:ph type="sldImg"/>
          </p:nvPr>
        </p:nvSpPr>
        <p:spPr>
          <a:ln/>
        </p:spPr>
      </p:sp>
      <p:sp>
        <p:nvSpPr>
          <p:cNvPr id="140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0357C-803C-404D-BF20-517BF9DFB191}" type="slidenum">
              <a:rPr lang="zh-CN" altLang="en-US"/>
              <a:pPr/>
              <a:t>23</a:t>
            </a:fld>
            <a:endParaRPr lang="en-US" altLang="zh-CN"/>
          </a:p>
        </p:txBody>
      </p:sp>
      <p:sp>
        <p:nvSpPr>
          <p:cNvPr id="1410050" name="Rectangle 2"/>
          <p:cNvSpPr>
            <a:spLocks noGrp="1" noRot="1" noChangeAspect="1" noChangeArrowheads="1" noTextEdit="1"/>
          </p:cNvSpPr>
          <p:nvPr>
            <p:ph type="sldImg"/>
          </p:nvPr>
        </p:nvSpPr>
        <p:spPr>
          <a:ln/>
        </p:spPr>
      </p:sp>
      <p:sp>
        <p:nvSpPr>
          <p:cNvPr id="1410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07F43-AEB6-4031-94AA-6A7E056A2A37}" type="slidenum">
              <a:rPr lang="zh-CN" altLang="en-US"/>
              <a:pPr/>
              <a:t>25</a:t>
            </a:fld>
            <a:endParaRPr lang="en-US" altLang="zh-CN"/>
          </a:p>
        </p:txBody>
      </p:sp>
      <p:sp>
        <p:nvSpPr>
          <p:cNvPr id="1412098" name="Rectangle 2"/>
          <p:cNvSpPr>
            <a:spLocks noGrp="1" noRot="1" noChangeAspect="1" noChangeArrowheads="1" noTextEdit="1"/>
          </p:cNvSpPr>
          <p:nvPr>
            <p:ph type="sldImg"/>
          </p:nvPr>
        </p:nvSpPr>
        <p:spPr>
          <a:ln/>
        </p:spPr>
      </p:sp>
      <p:sp>
        <p:nvSpPr>
          <p:cNvPr id="1412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789ED-A7F6-43F3-AC4F-F213F0AC1D46}" type="slidenum">
              <a:rPr lang="zh-CN" altLang="en-US"/>
              <a:pPr/>
              <a:t>26</a:t>
            </a:fld>
            <a:endParaRPr lang="en-US" altLang="zh-CN"/>
          </a:p>
        </p:txBody>
      </p:sp>
      <p:sp>
        <p:nvSpPr>
          <p:cNvPr id="1414146" name="Rectangle 2"/>
          <p:cNvSpPr>
            <a:spLocks noGrp="1" noRot="1" noChangeAspect="1" noChangeArrowheads="1" noTextEdit="1"/>
          </p:cNvSpPr>
          <p:nvPr>
            <p:ph type="sldImg"/>
          </p:nvPr>
        </p:nvSpPr>
        <p:spPr>
          <a:ln/>
        </p:spPr>
      </p:sp>
      <p:sp>
        <p:nvSpPr>
          <p:cNvPr id="1414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54793-5E84-4B79-9638-CA4924031F76}" type="slidenum">
              <a:rPr lang="zh-CN" altLang="en-US"/>
              <a:pPr/>
              <a:t>27</a:t>
            </a:fld>
            <a:endParaRPr lang="en-US" altLang="zh-CN"/>
          </a:p>
        </p:txBody>
      </p:sp>
      <p:sp>
        <p:nvSpPr>
          <p:cNvPr id="1416194" name="Rectangle 2"/>
          <p:cNvSpPr>
            <a:spLocks noGrp="1" noRot="1" noChangeAspect="1" noChangeArrowheads="1" noTextEdit="1"/>
          </p:cNvSpPr>
          <p:nvPr>
            <p:ph type="sldImg"/>
          </p:nvPr>
        </p:nvSpPr>
        <p:spPr>
          <a:ln/>
        </p:spPr>
      </p:sp>
      <p:sp>
        <p:nvSpPr>
          <p:cNvPr id="1416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24976-D0C9-44AA-9F55-BF39A8840EB2}" type="slidenum">
              <a:rPr lang="zh-CN" altLang="en-US"/>
              <a:pPr/>
              <a:t>31</a:t>
            </a:fld>
            <a:endParaRPr lang="en-US" altLang="zh-CN"/>
          </a:p>
        </p:txBody>
      </p:sp>
      <p:sp>
        <p:nvSpPr>
          <p:cNvPr id="1418242" name="Rectangle 2"/>
          <p:cNvSpPr>
            <a:spLocks noGrp="1" noRot="1" noChangeAspect="1" noChangeArrowheads="1" noTextEdit="1"/>
          </p:cNvSpPr>
          <p:nvPr>
            <p:ph type="sldImg"/>
          </p:nvPr>
        </p:nvSpPr>
        <p:spPr>
          <a:ln/>
        </p:spPr>
      </p:sp>
      <p:sp>
        <p:nvSpPr>
          <p:cNvPr id="1418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EB99E9-2962-4B6E-A546-77457CEB9A01}" type="slidenum">
              <a:rPr lang="zh-CN" altLang="en-US"/>
              <a:pPr/>
              <a:t>2</a:t>
            </a:fld>
            <a:endParaRPr lang="en-US" altLang="zh-CN"/>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0CB990-7493-4B1D-98EB-3D3F9B088A76}" type="slidenum">
              <a:rPr lang="zh-CN" altLang="en-US"/>
              <a:pPr/>
              <a:t>3</a:t>
            </a:fld>
            <a:endParaRPr lang="en-US" altLang="zh-CN"/>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36AB-3F30-4019-8674-7C36E20F13A1}" type="slidenum">
              <a:rPr lang="zh-CN" altLang="en-US"/>
              <a:pPr/>
              <a:t>4</a:t>
            </a:fld>
            <a:endParaRPr lang="en-US" altLang="zh-CN"/>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B628E-6995-4C6A-9F70-358E64AB8E92}" type="slidenum">
              <a:rPr lang="zh-CN" altLang="en-US"/>
              <a:pPr/>
              <a:t>5</a:t>
            </a:fld>
            <a:endParaRPr lang="en-US" altLang="zh-CN"/>
          </a:p>
        </p:txBody>
      </p:sp>
      <p:sp>
        <p:nvSpPr>
          <p:cNvPr id="1389570" name="Rectangle 2"/>
          <p:cNvSpPr>
            <a:spLocks noGrp="1" noRot="1" noChangeAspect="1" noChangeArrowheads="1" noTextEdit="1"/>
          </p:cNvSpPr>
          <p:nvPr>
            <p:ph type="sldImg"/>
          </p:nvPr>
        </p:nvSpPr>
        <p:spPr>
          <a:ln/>
        </p:spPr>
      </p:sp>
      <p:sp>
        <p:nvSpPr>
          <p:cNvPr id="1389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56CE2-D4ED-4E1C-9637-E2659DC9BFD3}" type="slidenum">
              <a:rPr lang="zh-CN" altLang="en-US"/>
              <a:pPr/>
              <a:t>6</a:t>
            </a:fld>
            <a:endParaRPr lang="en-US" altLang="zh-CN"/>
          </a:p>
        </p:txBody>
      </p:sp>
      <p:sp>
        <p:nvSpPr>
          <p:cNvPr id="1391618" name="Rectangle 2"/>
          <p:cNvSpPr>
            <a:spLocks noGrp="1" noRot="1" noChangeAspect="1" noChangeArrowheads="1" noTextEdit="1"/>
          </p:cNvSpPr>
          <p:nvPr>
            <p:ph type="sldImg"/>
          </p:nvPr>
        </p:nvSpPr>
        <p:spPr>
          <a:ln/>
        </p:spPr>
      </p:sp>
      <p:sp>
        <p:nvSpPr>
          <p:cNvPr id="1391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335CE-1F22-4EB4-A44D-FDB260556F4C}" type="slidenum">
              <a:rPr lang="zh-CN" altLang="en-US"/>
              <a:pPr/>
              <a:t>8</a:t>
            </a:fld>
            <a:endParaRPr lang="en-US" altLang="zh-CN"/>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1523A-4E9D-4BA2-9256-3B55B6EA00EE}" type="slidenum">
              <a:rPr lang="zh-CN" altLang="en-US"/>
              <a:pPr/>
              <a:t>9</a:t>
            </a:fld>
            <a:endParaRPr lang="en-US" altLang="zh-CN"/>
          </a:p>
        </p:txBody>
      </p:sp>
      <p:sp>
        <p:nvSpPr>
          <p:cNvPr id="1395714" name="Rectangle 2"/>
          <p:cNvSpPr>
            <a:spLocks noGrp="1" noRot="1" noChangeAspect="1" noChangeArrowheads="1" noTextEdit="1"/>
          </p:cNvSpPr>
          <p:nvPr>
            <p:ph type="sldImg"/>
          </p:nvPr>
        </p:nvSpPr>
        <p:spPr>
          <a:ln/>
        </p:spPr>
      </p:sp>
      <p:sp>
        <p:nvSpPr>
          <p:cNvPr id="1395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D4AF7-8BB2-494F-AFF0-9FF796BF86FA}" type="slidenum">
              <a:rPr lang="zh-CN" altLang="en-US"/>
              <a:pPr/>
              <a:t>10</a:t>
            </a:fld>
            <a:endParaRPr lang="en-US" altLang="zh-CN"/>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19F740-BC39-4AE5-8031-A6CE106E4D5E}" type="slidenum">
              <a:rPr lang="zh-CN" altLang="en-US" smtClean="0"/>
              <a:pPr/>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transition spd="slow">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userDrawn="1"/>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userDrawn="1"/>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userDrawn="1"/>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0EBB967-ACA0-47A8-84C0-99AE79568662}" type="datetimeFigureOut">
              <a:rPr lang="zh-CN" altLang="en-US" smtClean="0"/>
              <a:pPr/>
              <a:t>2017/10/15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19F740-BC39-4AE5-8031-A6CE106E4D5E}"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0EBB967-ACA0-47A8-84C0-99AE79568662}" type="datetimeFigureOut">
              <a:rPr lang="zh-CN" altLang="en-US" smtClean="0"/>
              <a:pPr/>
              <a:t>2017/10/15</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D19F740-BC39-4AE5-8031-A6CE106E4D5E}" type="slidenum">
              <a:rPr lang="zh-CN" altLang="en-US" smtClean="0"/>
              <a:pPr/>
              <a:t>‹#›</a:t>
            </a:fld>
            <a:endParaRPr lang="zh-CN" altLang="en-US"/>
          </a:p>
        </p:txBody>
      </p:sp>
      <p:grpSp>
        <p:nvGrpSpPr>
          <p:cNvPr id="7" name="Group 1026"/>
          <p:cNvGrpSpPr>
            <a:grpSpLocks/>
          </p:cNvGrpSpPr>
          <p:nvPr userDrawn="1"/>
        </p:nvGrpSpPr>
        <p:grpSpPr bwMode="auto">
          <a:xfrm>
            <a:off x="0" y="0"/>
            <a:ext cx="8872538" cy="6858000"/>
            <a:chOff x="0" y="0"/>
            <a:chExt cx="5589" cy="4320"/>
          </a:xfrm>
        </p:grpSpPr>
        <p:sp>
          <p:nvSpPr>
            <p:cNvPr id="8"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endParaRPr lang="zh-CN" altLang="en-US" sz="2400">
                <a:ea typeface="PMingLiU" pitchFamily="18" charset="-120"/>
              </a:endParaRPr>
            </a:p>
          </p:txBody>
        </p:sp>
        <p:pic>
          <p:nvPicPr>
            <p:cNvPr id="9" name="Picture 1028" descr="minispir"/>
            <p:cNvPicPr>
              <a:picLocks noChangeAspect="1" noChangeArrowheads="1"/>
            </p:cNvPicPr>
            <p:nvPr userDrawn="1"/>
          </p:nvPicPr>
          <p:blipFill>
            <a:blip r:embed="rId14"/>
            <a:srcRect/>
            <a:stretch>
              <a:fillRect/>
            </a:stretch>
          </p:blipFill>
          <p:spPr bwMode="ltGray">
            <a:xfrm>
              <a:off x="0" y="0"/>
              <a:ext cx="670" cy="4320"/>
            </a:xfrm>
            <a:prstGeom prst="rect">
              <a:avLst/>
            </a:prstGeom>
            <a:noFill/>
          </p:spPr>
        </p:pic>
        <p:sp>
          <p:nvSpPr>
            <p:cNvPr id="10"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Lst>
  <p:transition spd="slow">
    <p:pull dir="rd"/>
  </p:transition>
  <p:timing>
    <p:tnLst>
      <p:par>
        <p:cTn id="1" dur="indefinite" restart="never" nodeType="tmRoot"/>
      </p:par>
    </p:tnLst>
  </p:timing>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20.bin"/><Relationship Id="rId2" Type="http://schemas.openxmlformats.org/officeDocument/2006/relationships/slideLayout" Target="../slideLayouts/slideLayout2.xml"/><Relationship Id="rId1" Type="http://schemas.openxmlformats.org/officeDocument/2006/relationships/vmlDrawing" Target="../drawings/vmlDrawing85.vml"/><Relationship Id="rId4" Type="http://schemas.openxmlformats.org/officeDocument/2006/relationships/image" Target="../media/image430.png"/></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525.bin"/><Relationship Id="rId3" Type="http://schemas.openxmlformats.org/officeDocument/2006/relationships/oleObject" Target="../embeddings/oleObject521.bin"/><Relationship Id="rId7" Type="http://schemas.openxmlformats.org/officeDocument/2006/relationships/image" Target="../media/image430.png"/><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oleObject" Target="../embeddings/oleObject524.bin"/><Relationship Id="rId5" Type="http://schemas.openxmlformats.org/officeDocument/2006/relationships/oleObject" Target="../embeddings/oleObject523.bin"/><Relationship Id="rId4" Type="http://schemas.openxmlformats.org/officeDocument/2006/relationships/oleObject" Target="../embeddings/oleObject522.bin"/><Relationship Id="rId9" Type="http://schemas.openxmlformats.org/officeDocument/2006/relationships/oleObject" Target="../embeddings/oleObject526.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27.bin"/><Relationship Id="rId2" Type="http://schemas.openxmlformats.org/officeDocument/2006/relationships/slideLayout" Target="../slideLayouts/slideLayout2.xml"/><Relationship Id="rId1" Type="http://schemas.openxmlformats.org/officeDocument/2006/relationships/vmlDrawing" Target="../drawings/vmlDrawing87.vml"/><Relationship Id="rId4" Type="http://schemas.openxmlformats.org/officeDocument/2006/relationships/oleObject" Target="../embeddings/oleObject528.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29.bin"/><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oleObject" Target="../embeddings/oleObject532.bin"/><Relationship Id="rId5" Type="http://schemas.openxmlformats.org/officeDocument/2006/relationships/oleObject" Target="../embeddings/oleObject531.bin"/><Relationship Id="rId4" Type="http://schemas.openxmlformats.org/officeDocument/2006/relationships/oleObject" Target="../embeddings/oleObject530.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533.bin"/><Relationship Id="rId7" Type="http://schemas.openxmlformats.org/officeDocument/2006/relationships/oleObject" Target="../embeddings/oleObject536.bin"/><Relationship Id="rId2" Type="http://schemas.openxmlformats.org/officeDocument/2006/relationships/slideLayout" Target="../slideLayouts/slideLayout2.xml"/><Relationship Id="rId1" Type="http://schemas.openxmlformats.org/officeDocument/2006/relationships/vmlDrawing" Target="../drawings/vmlDrawing89.vml"/><Relationship Id="rId6" Type="http://schemas.openxmlformats.org/officeDocument/2006/relationships/oleObject" Target="../embeddings/oleObject535.bin"/><Relationship Id="rId5" Type="http://schemas.openxmlformats.org/officeDocument/2006/relationships/oleObject" Target="../embeddings/oleObject534.bin"/><Relationship Id="rId4" Type="http://schemas.openxmlformats.org/officeDocument/2006/relationships/image" Target="../media/image446.png"/></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537.bin"/><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oleObject" Target="../embeddings/oleObject540.bin"/><Relationship Id="rId5" Type="http://schemas.openxmlformats.org/officeDocument/2006/relationships/oleObject" Target="../embeddings/oleObject539.bin"/><Relationship Id="rId4" Type="http://schemas.openxmlformats.org/officeDocument/2006/relationships/oleObject" Target="../embeddings/oleObject538.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541.bin"/><Relationship Id="rId2" Type="http://schemas.openxmlformats.org/officeDocument/2006/relationships/slideLayout" Target="../slideLayouts/slideLayout2.xml"/><Relationship Id="rId1" Type="http://schemas.openxmlformats.org/officeDocument/2006/relationships/vmlDrawing" Target="../drawings/vmlDrawing91.vml"/><Relationship Id="rId6" Type="http://schemas.openxmlformats.org/officeDocument/2006/relationships/oleObject" Target="../embeddings/oleObject544.bin"/><Relationship Id="rId5" Type="http://schemas.openxmlformats.org/officeDocument/2006/relationships/oleObject" Target="../embeddings/oleObject543.bin"/><Relationship Id="rId4" Type="http://schemas.openxmlformats.org/officeDocument/2006/relationships/oleObject" Target="../embeddings/oleObject542.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45.bin"/><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oleObject" Target="../embeddings/oleObject548.bin"/><Relationship Id="rId5" Type="http://schemas.openxmlformats.org/officeDocument/2006/relationships/oleObject" Target="../embeddings/oleObject547.bin"/><Relationship Id="rId4" Type="http://schemas.openxmlformats.org/officeDocument/2006/relationships/oleObject" Target="../embeddings/oleObject546.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549.bin"/><Relationship Id="rId2" Type="http://schemas.openxmlformats.org/officeDocument/2006/relationships/slideLayout" Target="../slideLayouts/slideLayout2.xml"/><Relationship Id="rId1" Type="http://schemas.openxmlformats.org/officeDocument/2006/relationships/vmlDrawing" Target="../drawings/vmlDrawing93.vml"/><Relationship Id="rId5" Type="http://schemas.openxmlformats.org/officeDocument/2006/relationships/oleObject" Target="../embeddings/oleObject551.bin"/><Relationship Id="rId4" Type="http://schemas.openxmlformats.org/officeDocument/2006/relationships/oleObject" Target="../embeddings/oleObject550.bin"/></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557.bin"/><Relationship Id="rId3" Type="http://schemas.openxmlformats.org/officeDocument/2006/relationships/oleObject" Target="../embeddings/oleObject552.bin"/><Relationship Id="rId7" Type="http://schemas.openxmlformats.org/officeDocument/2006/relationships/oleObject" Target="../embeddings/oleObject556.bin"/><Relationship Id="rId2" Type="http://schemas.openxmlformats.org/officeDocument/2006/relationships/slideLayout" Target="../slideLayouts/slideLayout2.xml"/><Relationship Id="rId1" Type="http://schemas.openxmlformats.org/officeDocument/2006/relationships/vmlDrawing" Target="../drawings/vmlDrawing94.vml"/><Relationship Id="rId6" Type="http://schemas.openxmlformats.org/officeDocument/2006/relationships/oleObject" Target="../embeddings/oleObject555.bin"/><Relationship Id="rId11" Type="http://schemas.openxmlformats.org/officeDocument/2006/relationships/oleObject" Target="../embeddings/oleObject560.bin"/><Relationship Id="rId5" Type="http://schemas.openxmlformats.org/officeDocument/2006/relationships/oleObject" Target="../embeddings/oleObject554.bin"/><Relationship Id="rId10" Type="http://schemas.openxmlformats.org/officeDocument/2006/relationships/oleObject" Target="../embeddings/oleObject559.bin"/><Relationship Id="rId4" Type="http://schemas.openxmlformats.org/officeDocument/2006/relationships/oleObject" Target="../embeddings/oleObject553.bin"/><Relationship Id="rId9" Type="http://schemas.openxmlformats.org/officeDocument/2006/relationships/oleObject" Target="../embeddings/oleObject55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30.bin"/><Relationship Id="rId3" Type="http://schemas.openxmlformats.org/officeDocument/2006/relationships/notesSlide" Target="../notesSlides/notesSlide10.xml"/><Relationship Id="rId7" Type="http://schemas.openxmlformats.org/officeDocument/2006/relationships/oleObject" Target="../embeddings/oleObject24.bin"/><Relationship Id="rId12"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oleObject" Target="../embeddings/oleObject33.bin"/><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oleObject" Target="../embeddings/oleObject28.bin"/><Relationship Id="rId5" Type="http://schemas.openxmlformats.org/officeDocument/2006/relationships/oleObject" Target="../embeddings/oleObject22.bin"/><Relationship Id="rId15" Type="http://schemas.openxmlformats.org/officeDocument/2006/relationships/oleObject" Target="../embeddings/oleObject3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 Id="rId14" Type="http://schemas.openxmlformats.org/officeDocument/2006/relationships/oleObject" Target="../embeddings/oleObject3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561.bin"/><Relationship Id="rId2" Type="http://schemas.openxmlformats.org/officeDocument/2006/relationships/slideLayout" Target="../slideLayouts/slideLayout2.xml"/><Relationship Id="rId1" Type="http://schemas.openxmlformats.org/officeDocument/2006/relationships/vmlDrawing" Target="../drawings/vmlDrawing95.vml"/><Relationship Id="rId5" Type="http://schemas.openxmlformats.org/officeDocument/2006/relationships/oleObject" Target="../embeddings/oleObject563.bin"/><Relationship Id="rId4" Type="http://schemas.openxmlformats.org/officeDocument/2006/relationships/oleObject" Target="../embeddings/oleObject562.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564.bin"/><Relationship Id="rId2" Type="http://schemas.openxmlformats.org/officeDocument/2006/relationships/slideLayout" Target="../slideLayouts/slideLayout7.xml"/><Relationship Id="rId1" Type="http://schemas.openxmlformats.org/officeDocument/2006/relationships/vmlDrawing" Target="../drawings/vmlDrawing96.vml"/><Relationship Id="rId6" Type="http://schemas.openxmlformats.org/officeDocument/2006/relationships/oleObject" Target="../embeddings/oleObject567.bin"/><Relationship Id="rId5" Type="http://schemas.openxmlformats.org/officeDocument/2006/relationships/oleObject" Target="../embeddings/oleObject566.bin"/><Relationship Id="rId4" Type="http://schemas.openxmlformats.org/officeDocument/2006/relationships/oleObject" Target="../embeddings/oleObject565.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573.bin"/><Relationship Id="rId3" Type="http://schemas.openxmlformats.org/officeDocument/2006/relationships/oleObject" Target="../embeddings/oleObject568.bin"/><Relationship Id="rId7" Type="http://schemas.openxmlformats.org/officeDocument/2006/relationships/oleObject" Target="../embeddings/oleObject572.bin"/><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oleObject" Target="../embeddings/oleObject571.bin"/><Relationship Id="rId5" Type="http://schemas.openxmlformats.org/officeDocument/2006/relationships/oleObject" Target="../embeddings/oleObject570.bin"/><Relationship Id="rId4" Type="http://schemas.openxmlformats.org/officeDocument/2006/relationships/oleObject" Target="../embeddings/oleObject569.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579.bin"/><Relationship Id="rId3" Type="http://schemas.openxmlformats.org/officeDocument/2006/relationships/oleObject" Target="../embeddings/oleObject574.bin"/><Relationship Id="rId7" Type="http://schemas.openxmlformats.org/officeDocument/2006/relationships/oleObject" Target="../embeddings/oleObject578.bin"/><Relationship Id="rId12" Type="http://schemas.openxmlformats.org/officeDocument/2006/relationships/oleObject" Target="../embeddings/oleObject583.bin"/><Relationship Id="rId2" Type="http://schemas.openxmlformats.org/officeDocument/2006/relationships/slideLayout" Target="../slideLayouts/slideLayout2.xml"/><Relationship Id="rId1" Type="http://schemas.openxmlformats.org/officeDocument/2006/relationships/vmlDrawing" Target="../drawings/vmlDrawing98.vml"/><Relationship Id="rId6" Type="http://schemas.openxmlformats.org/officeDocument/2006/relationships/oleObject" Target="../embeddings/oleObject577.bin"/><Relationship Id="rId11" Type="http://schemas.openxmlformats.org/officeDocument/2006/relationships/oleObject" Target="../embeddings/oleObject582.bin"/><Relationship Id="rId5" Type="http://schemas.openxmlformats.org/officeDocument/2006/relationships/oleObject" Target="../embeddings/oleObject576.bin"/><Relationship Id="rId10" Type="http://schemas.openxmlformats.org/officeDocument/2006/relationships/oleObject" Target="../embeddings/oleObject581.bin"/><Relationship Id="rId4" Type="http://schemas.openxmlformats.org/officeDocument/2006/relationships/oleObject" Target="../embeddings/oleObject575.bin"/><Relationship Id="rId9" Type="http://schemas.openxmlformats.org/officeDocument/2006/relationships/oleObject" Target="../embeddings/oleObject580.bin"/></Relationships>
</file>

<file path=ppt/slides/_rels/slide115.xml.rels><?xml version="1.0" encoding="UTF-8" standalone="yes"?>
<Relationships xmlns="http://schemas.openxmlformats.org/package/2006/relationships"><Relationship Id="rId8" Type="http://schemas.openxmlformats.org/officeDocument/2006/relationships/oleObject" Target="../embeddings/oleObject589.bin"/><Relationship Id="rId3" Type="http://schemas.openxmlformats.org/officeDocument/2006/relationships/oleObject" Target="../embeddings/oleObject584.bin"/><Relationship Id="rId7" Type="http://schemas.openxmlformats.org/officeDocument/2006/relationships/oleObject" Target="../embeddings/oleObject588.bin"/><Relationship Id="rId2" Type="http://schemas.openxmlformats.org/officeDocument/2006/relationships/slideLayout" Target="../slideLayouts/slideLayout2.xml"/><Relationship Id="rId1" Type="http://schemas.openxmlformats.org/officeDocument/2006/relationships/vmlDrawing" Target="../drawings/vmlDrawing99.vml"/><Relationship Id="rId6" Type="http://schemas.openxmlformats.org/officeDocument/2006/relationships/oleObject" Target="../embeddings/oleObject587.bin"/><Relationship Id="rId5" Type="http://schemas.openxmlformats.org/officeDocument/2006/relationships/oleObject" Target="../embeddings/oleObject586.bin"/><Relationship Id="rId4" Type="http://schemas.openxmlformats.org/officeDocument/2006/relationships/oleObject" Target="../embeddings/oleObject585.bin"/></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595.bin"/><Relationship Id="rId3" Type="http://schemas.openxmlformats.org/officeDocument/2006/relationships/oleObject" Target="../embeddings/oleObject590.bin"/><Relationship Id="rId7" Type="http://schemas.openxmlformats.org/officeDocument/2006/relationships/oleObject" Target="../embeddings/oleObject594.bin"/><Relationship Id="rId2" Type="http://schemas.openxmlformats.org/officeDocument/2006/relationships/slideLayout" Target="../slideLayouts/slideLayout2.xml"/><Relationship Id="rId1" Type="http://schemas.openxmlformats.org/officeDocument/2006/relationships/vmlDrawing" Target="../drawings/vmlDrawing100.vml"/><Relationship Id="rId6" Type="http://schemas.openxmlformats.org/officeDocument/2006/relationships/oleObject" Target="../embeddings/oleObject593.bin"/><Relationship Id="rId5" Type="http://schemas.openxmlformats.org/officeDocument/2006/relationships/oleObject" Target="../embeddings/oleObject592.bin"/><Relationship Id="rId4" Type="http://schemas.openxmlformats.org/officeDocument/2006/relationships/oleObject" Target="../embeddings/oleObject591.bin"/></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601.bin"/><Relationship Id="rId3" Type="http://schemas.openxmlformats.org/officeDocument/2006/relationships/oleObject" Target="../embeddings/oleObject596.bin"/><Relationship Id="rId7" Type="http://schemas.openxmlformats.org/officeDocument/2006/relationships/oleObject" Target="../embeddings/oleObject600.bin"/><Relationship Id="rId2" Type="http://schemas.openxmlformats.org/officeDocument/2006/relationships/slideLayout" Target="../slideLayouts/slideLayout2.xml"/><Relationship Id="rId1" Type="http://schemas.openxmlformats.org/officeDocument/2006/relationships/vmlDrawing" Target="../drawings/vmlDrawing101.vml"/><Relationship Id="rId6" Type="http://schemas.openxmlformats.org/officeDocument/2006/relationships/oleObject" Target="../embeddings/oleObject599.bin"/><Relationship Id="rId5" Type="http://schemas.openxmlformats.org/officeDocument/2006/relationships/oleObject" Target="../embeddings/oleObject598.bin"/><Relationship Id="rId4" Type="http://schemas.openxmlformats.org/officeDocument/2006/relationships/oleObject" Target="../embeddings/oleObject597.bin"/></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602.bin"/><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oleObject" Target="../embeddings/oleObject605.bin"/><Relationship Id="rId5" Type="http://schemas.openxmlformats.org/officeDocument/2006/relationships/oleObject" Target="../embeddings/oleObject604.bin"/><Relationship Id="rId4" Type="http://schemas.openxmlformats.org/officeDocument/2006/relationships/oleObject" Target="../embeddings/oleObject603.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611.bin"/><Relationship Id="rId3" Type="http://schemas.openxmlformats.org/officeDocument/2006/relationships/oleObject" Target="../embeddings/oleObject606.bin"/><Relationship Id="rId7" Type="http://schemas.openxmlformats.org/officeDocument/2006/relationships/oleObject" Target="../embeddings/oleObject610.bin"/><Relationship Id="rId2" Type="http://schemas.openxmlformats.org/officeDocument/2006/relationships/slideLayout" Target="../slideLayouts/slideLayout2.xml"/><Relationship Id="rId1" Type="http://schemas.openxmlformats.org/officeDocument/2006/relationships/vmlDrawing" Target="../drawings/vmlDrawing103.vml"/><Relationship Id="rId6" Type="http://schemas.openxmlformats.org/officeDocument/2006/relationships/oleObject" Target="../embeddings/oleObject609.bin"/><Relationship Id="rId5" Type="http://schemas.openxmlformats.org/officeDocument/2006/relationships/oleObject" Target="../embeddings/oleObject608.bin"/><Relationship Id="rId4" Type="http://schemas.openxmlformats.org/officeDocument/2006/relationships/oleObject" Target="../embeddings/oleObject60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1.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6.bin"/><Relationship Id="rId5" Type="http://schemas.openxmlformats.org/officeDocument/2006/relationships/oleObject" Target="../embeddings/oleObject35.bin"/><Relationship Id="rId10" Type="http://schemas.openxmlformats.org/officeDocument/2006/relationships/oleObject" Target="../embeddings/oleObject40.bin"/><Relationship Id="rId4" Type="http://schemas.openxmlformats.org/officeDocument/2006/relationships/oleObject" Target="../embeddings/oleObject34.bin"/><Relationship Id="rId9" Type="http://schemas.openxmlformats.org/officeDocument/2006/relationships/oleObject" Target="../embeddings/oleObject39.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612.bin"/><Relationship Id="rId7" Type="http://schemas.openxmlformats.org/officeDocument/2006/relationships/oleObject" Target="../embeddings/oleObject616.bin"/><Relationship Id="rId2" Type="http://schemas.openxmlformats.org/officeDocument/2006/relationships/slideLayout" Target="../slideLayouts/slideLayout2.xml"/><Relationship Id="rId1" Type="http://schemas.openxmlformats.org/officeDocument/2006/relationships/vmlDrawing" Target="../drawings/vmlDrawing104.vml"/><Relationship Id="rId6" Type="http://schemas.openxmlformats.org/officeDocument/2006/relationships/oleObject" Target="../embeddings/oleObject615.bin"/><Relationship Id="rId5" Type="http://schemas.openxmlformats.org/officeDocument/2006/relationships/oleObject" Target="../embeddings/oleObject614.bin"/><Relationship Id="rId4" Type="http://schemas.openxmlformats.org/officeDocument/2006/relationships/oleObject" Target="../embeddings/oleObject613.bin"/></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622.bin"/><Relationship Id="rId13" Type="http://schemas.openxmlformats.org/officeDocument/2006/relationships/oleObject" Target="../embeddings/oleObject627.bin"/><Relationship Id="rId18" Type="http://schemas.openxmlformats.org/officeDocument/2006/relationships/oleObject" Target="../embeddings/oleObject632.bin"/><Relationship Id="rId3" Type="http://schemas.openxmlformats.org/officeDocument/2006/relationships/oleObject" Target="../embeddings/oleObject617.bin"/><Relationship Id="rId7" Type="http://schemas.openxmlformats.org/officeDocument/2006/relationships/oleObject" Target="../embeddings/oleObject621.bin"/><Relationship Id="rId12" Type="http://schemas.openxmlformats.org/officeDocument/2006/relationships/oleObject" Target="../embeddings/oleObject626.bin"/><Relationship Id="rId17" Type="http://schemas.openxmlformats.org/officeDocument/2006/relationships/oleObject" Target="../embeddings/oleObject631.bin"/><Relationship Id="rId2" Type="http://schemas.openxmlformats.org/officeDocument/2006/relationships/slideLayout" Target="../slideLayouts/slideLayout7.xml"/><Relationship Id="rId16" Type="http://schemas.openxmlformats.org/officeDocument/2006/relationships/oleObject" Target="../embeddings/oleObject630.bin"/><Relationship Id="rId1" Type="http://schemas.openxmlformats.org/officeDocument/2006/relationships/vmlDrawing" Target="../drawings/vmlDrawing105.vml"/><Relationship Id="rId6" Type="http://schemas.openxmlformats.org/officeDocument/2006/relationships/oleObject" Target="../embeddings/oleObject620.bin"/><Relationship Id="rId11" Type="http://schemas.openxmlformats.org/officeDocument/2006/relationships/oleObject" Target="../embeddings/oleObject625.bin"/><Relationship Id="rId5" Type="http://schemas.openxmlformats.org/officeDocument/2006/relationships/oleObject" Target="../embeddings/oleObject619.bin"/><Relationship Id="rId15" Type="http://schemas.openxmlformats.org/officeDocument/2006/relationships/oleObject" Target="../embeddings/oleObject629.bin"/><Relationship Id="rId10" Type="http://schemas.openxmlformats.org/officeDocument/2006/relationships/oleObject" Target="../embeddings/oleObject624.bin"/><Relationship Id="rId19" Type="http://schemas.openxmlformats.org/officeDocument/2006/relationships/oleObject" Target="../embeddings/oleObject633.bin"/><Relationship Id="rId4" Type="http://schemas.openxmlformats.org/officeDocument/2006/relationships/oleObject" Target="../embeddings/oleObject618.bin"/><Relationship Id="rId9" Type="http://schemas.openxmlformats.org/officeDocument/2006/relationships/oleObject" Target="../embeddings/oleObject623.bin"/><Relationship Id="rId14" Type="http://schemas.openxmlformats.org/officeDocument/2006/relationships/oleObject" Target="../embeddings/oleObject628.bin"/></Relationships>
</file>

<file path=ppt/slides/_rels/slide125.xml.rels><?xml version="1.0" encoding="UTF-8" standalone="yes"?>
<Relationships xmlns="http://schemas.openxmlformats.org/package/2006/relationships"><Relationship Id="rId8" Type="http://schemas.openxmlformats.org/officeDocument/2006/relationships/oleObject" Target="../embeddings/oleObject639.bin"/><Relationship Id="rId3" Type="http://schemas.openxmlformats.org/officeDocument/2006/relationships/oleObject" Target="../embeddings/oleObject634.bin"/><Relationship Id="rId7" Type="http://schemas.openxmlformats.org/officeDocument/2006/relationships/oleObject" Target="../embeddings/oleObject638.bin"/><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oleObject" Target="../embeddings/oleObject637.bin"/><Relationship Id="rId5" Type="http://schemas.openxmlformats.org/officeDocument/2006/relationships/oleObject" Target="../embeddings/oleObject636.bin"/><Relationship Id="rId4" Type="http://schemas.openxmlformats.org/officeDocument/2006/relationships/oleObject" Target="../embeddings/oleObject635.bin"/></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645.bin"/><Relationship Id="rId13" Type="http://schemas.openxmlformats.org/officeDocument/2006/relationships/oleObject" Target="../embeddings/oleObject650.bin"/><Relationship Id="rId18" Type="http://schemas.openxmlformats.org/officeDocument/2006/relationships/oleObject" Target="../embeddings/oleObject655.bin"/><Relationship Id="rId3" Type="http://schemas.openxmlformats.org/officeDocument/2006/relationships/oleObject" Target="../embeddings/oleObject640.bin"/><Relationship Id="rId7" Type="http://schemas.openxmlformats.org/officeDocument/2006/relationships/oleObject" Target="../embeddings/oleObject644.bin"/><Relationship Id="rId12" Type="http://schemas.openxmlformats.org/officeDocument/2006/relationships/oleObject" Target="../embeddings/oleObject649.bin"/><Relationship Id="rId17" Type="http://schemas.openxmlformats.org/officeDocument/2006/relationships/oleObject" Target="../embeddings/oleObject654.bin"/><Relationship Id="rId2" Type="http://schemas.openxmlformats.org/officeDocument/2006/relationships/slideLayout" Target="../slideLayouts/slideLayout7.xml"/><Relationship Id="rId16" Type="http://schemas.openxmlformats.org/officeDocument/2006/relationships/oleObject" Target="../embeddings/oleObject653.bin"/><Relationship Id="rId20" Type="http://schemas.openxmlformats.org/officeDocument/2006/relationships/oleObject" Target="../embeddings/oleObject657.bin"/><Relationship Id="rId1" Type="http://schemas.openxmlformats.org/officeDocument/2006/relationships/vmlDrawing" Target="../drawings/vmlDrawing107.vml"/><Relationship Id="rId6" Type="http://schemas.openxmlformats.org/officeDocument/2006/relationships/oleObject" Target="../embeddings/oleObject643.bin"/><Relationship Id="rId11" Type="http://schemas.openxmlformats.org/officeDocument/2006/relationships/oleObject" Target="../embeddings/oleObject648.bin"/><Relationship Id="rId5" Type="http://schemas.openxmlformats.org/officeDocument/2006/relationships/oleObject" Target="../embeddings/oleObject642.bin"/><Relationship Id="rId15" Type="http://schemas.openxmlformats.org/officeDocument/2006/relationships/oleObject" Target="../embeddings/oleObject652.bin"/><Relationship Id="rId10" Type="http://schemas.openxmlformats.org/officeDocument/2006/relationships/oleObject" Target="../embeddings/oleObject647.bin"/><Relationship Id="rId19" Type="http://schemas.openxmlformats.org/officeDocument/2006/relationships/oleObject" Target="../embeddings/oleObject656.bin"/><Relationship Id="rId4" Type="http://schemas.openxmlformats.org/officeDocument/2006/relationships/oleObject" Target="../embeddings/oleObject641.bin"/><Relationship Id="rId9" Type="http://schemas.openxmlformats.org/officeDocument/2006/relationships/oleObject" Target="../embeddings/oleObject646.bin"/><Relationship Id="rId14" Type="http://schemas.openxmlformats.org/officeDocument/2006/relationships/oleObject" Target="../embeddings/oleObject651.bin"/></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663.bin"/><Relationship Id="rId3" Type="http://schemas.openxmlformats.org/officeDocument/2006/relationships/oleObject" Target="../embeddings/oleObject658.bin"/><Relationship Id="rId7" Type="http://schemas.openxmlformats.org/officeDocument/2006/relationships/oleObject" Target="../embeddings/oleObject662.bin"/><Relationship Id="rId2" Type="http://schemas.openxmlformats.org/officeDocument/2006/relationships/slideLayout" Target="../slideLayouts/slideLayout7.xml"/><Relationship Id="rId1" Type="http://schemas.openxmlformats.org/officeDocument/2006/relationships/vmlDrawing" Target="../drawings/vmlDrawing108.vml"/><Relationship Id="rId6" Type="http://schemas.openxmlformats.org/officeDocument/2006/relationships/oleObject" Target="../embeddings/oleObject661.bin"/><Relationship Id="rId5" Type="http://schemas.openxmlformats.org/officeDocument/2006/relationships/oleObject" Target="../embeddings/oleObject660.bin"/><Relationship Id="rId4" Type="http://schemas.openxmlformats.org/officeDocument/2006/relationships/oleObject" Target="../embeddings/oleObject659.bin"/></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669.bin"/><Relationship Id="rId3" Type="http://schemas.openxmlformats.org/officeDocument/2006/relationships/oleObject" Target="../embeddings/oleObject664.bin"/><Relationship Id="rId7" Type="http://schemas.openxmlformats.org/officeDocument/2006/relationships/oleObject" Target="../embeddings/oleObject668.bin"/><Relationship Id="rId2" Type="http://schemas.openxmlformats.org/officeDocument/2006/relationships/slideLayout" Target="../slideLayouts/slideLayout7.xml"/><Relationship Id="rId1" Type="http://schemas.openxmlformats.org/officeDocument/2006/relationships/vmlDrawing" Target="../drawings/vmlDrawing109.vml"/><Relationship Id="rId6" Type="http://schemas.openxmlformats.org/officeDocument/2006/relationships/oleObject" Target="../embeddings/oleObject667.bin"/><Relationship Id="rId5" Type="http://schemas.openxmlformats.org/officeDocument/2006/relationships/oleObject" Target="../embeddings/oleObject666.bin"/><Relationship Id="rId4" Type="http://schemas.openxmlformats.org/officeDocument/2006/relationships/oleObject" Target="../embeddings/oleObject665.bin"/><Relationship Id="rId9" Type="http://schemas.openxmlformats.org/officeDocument/2006/relationships/oleObject" Target="../embeddings/oleObject670.bin"/></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676.bin"/><Relationship Id="rId3" Type="http://schemas.openxmlformats.org/officeDocument/2006/relationships/oleObject" Target="../embeddings/oleObject671.bin"/><Relationship Id="rId7" Type="http://schemas.openxmlformats.org/officeDocument/2006/relationships/oleObject" Target="../embeddings/oleObject675.bin"/><Relationship Id="rId2" Type="http://schemas.openxmlformats.org/officeDocument/2006/relationships/slideLayout" Target="../slideLayouts/slideLayout7.xml"/><Relationship Id="rId1" Type="http://schemas.openxmlformats.org/officeDocument/2006/relationships/vmlDrawing" Target="../drawings/vmlDrawing110.vml"/><Relationship Id="rId6" Type="http://schemas.openxmlformats.org/officeDocument/2006/relationships/oleObject" Target="../embeddings/oleObject674.bin"/><Relationship Id="rId5" Type="http://schemas.openxmlformats.org/officeDocument/2006/relationships/oleObject" Target="../embeddings/oleObject673.bin"/><Relationship Id="rId10" Type="http://schemas.openxmlformats.org/officeDocument/2006/relationships/oleObject" Target="../embeddings/oleObject678.bin"/><Relationship Id="rId4" Type="http://schemas.openxmlformats.org/officeDocument/2006/relationships/oleObject" Target="../embeddings/oleObject672.bin"/><Relationship Id="rId9" Type="http://schemas.openxmlformats.org/officeDocument/2006/relationships/oleObject" Target="../embeddings/oleObject67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4.bin"/><Relationship Id="rId11" Type="http://schemas.openxmlformats.org/officeDocument/2006/relationships/oleObject" Target="../embeddings/oleObject49.bin"/><Relationship Id="rId5" Type="http://schemas.openxmlformats.org/officeDocument/2006/relationships/oleObject" Target="../embeddings/oleObject43.bin"/><Relationship Id="rId10" Type="http://schemas.openxmlformats.org/officeDocument/2006/relationships/oleObject" Target="../embeddings/oleObject48.bin"/><Relationship Id="rId4" Type="http://schemas.openxmlformats.org/officeDocument/2006/relationships/oleObject" Target="../embeddings/oleObject42.bin"/><Relationship Id="rId9" Type="http://schemas.openxmlformats.org/officeDocument/2006/relationships/oleObject" Target="../embeddings/oleObject47.bin"/></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684.bin"/><Relationship Id="rId13" Type="http://schemas.openxmlformats.org/officeDocument/2006/relationships/oleObject" Target="../embeddings/oleObject689.bin"/><Relationship Id="rId3" Type="http://schemas.openxmlformats.org/officeDocument/2006/relationships/oleObject" Target="../embeddings/oleObject679.bin"/><Relationship Id="rId7" Type="http://schemas.openxmlformats.org/officeDocument/2006/relationships/oleObject" Target="../embeddings/oleObject683.bin"/><Relationship Id="rId12" Type="http://schemas.openxmlformats.org/officeDocument/2006/relationships/oleObject" Target="../embeddings/oleObject688.bin"/><Relationship Id="rId2" Type="http://schemas.openxmlformats.org/officeDocument/2006/relationships/slideLayout" Target="../slideLayouts/slideLayout7.xml"/><Relationship Id="rId1" Type="http://schemas.openxmlformats.org/officeDocument/2006/relationships/vmlDrawing" Target="../drawings/vmlDrawing111.vml"/><Relationship Id="rId6" Type="http://schemas.openxmlformats.org/officeDocument/2006/relationships/oleObject" Target="../embeddings/oleObject682.bin"/><Relationship Id="rId11" Type="http://schemas.openxmlformats.org/officeDocument/2006/relationships/oleObject" Target="../embeddings/oleObject687.bin"/><Relationship Id="rId5" Type="http://schemas.openxmlformats.org/officeDocument/2006/relationships/oleObject" Target="../embeddings/oleObject681.bin"/><Relationship Id="rId10" Type="http://schemas.openxmlformats.org/officeDocument/2006/relationships/oleObject" Target="../embeddings/oleObject686.bin"/><Relationship Id="rId4" Type="http://schemas.openxmlformats.org/officeDocument/2006/relationships/oleObject" Target="../embeddings/oleObject680.bin"/><Relationship Id="rId9" Type="http://schemas.openxmlformats.org/officeDocument/2006/relationships/oleObject" Target="../embeddings/oleObject685.bin"/><Relationship Id="rId14" Type="http://schemas.openxmlformats.org/officeDocument/2006/relationships/oleObject" Target="../embeddings/oleObject690.bin"/></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696.bin"/><Relationship Id="rId3" Type="http://schemas.openxmlformats.org/officeDocument/2006/relationships/oleObject" Target="../embeddings/oleObject691.bin"/><Relationship Id="rId7" Type="http://schemas.openxmlformats.org/officeDocument/2006/relationships/oleObject" Target="../embeddings/oleObject695.bin"/><Relationship Id="rId2" Type="http://schemas.openxmlformats.org/officeDocument/2006/relationships/slideLayout" Target="../slideLayouts/slideLayout7.xml"/><Relationship Id="rId1" Type="http://schemas.openxmlformats.org/officeDocument/2006/relationships/vmlDrawing" Target="../drawings/vmlDrawing112.vml"/><Relationship Id="rId6" Type="http://schemas.openxmlformats.org/officeDocument/2006/relationships/oleObject" Target="../embeddings/oleObject694.bin"/><Relationship Id="rId5" Type="http://schemas.openxmlformats.org/officeDocument/2006/relationships/oleObject" Target="../embeddings/oleObject693.bin"/><Relationship Id="rId4" Type="http://schemas.openxmlformats.org/officeDocument/2006/relationships/oleObject" Target="../embeddings/oleObject692.bin"/></Relationships>
</file>

<file path=ppt/slides/_rels/slide132.xml.rels><?xml version="1.0" encoding="UTF-8" standalone="yes"?>
<Relationships xmlns="http://schemas.openxmlformats.org/package/2006/relationships"><Relationship Id="rId3" Type="http://schemas.openxmlformats.org/officeDocument/2006/relationships/image" Target="../media/image574.jpeg"/><Relationship Id="rId2" Type="http://schemas.openxmlformats.org/officeDocument/2006/relationships/image" Target="../media/image573.png"/><Relationship Id="rId1" Type="http://schemas.openxmlformats.org/officeDocument/2006/relationships/slideLayout" Target="../slideLayouts/slideLayout7.xml"/><Relationship Id="rId4" Type="http://schemas.openxmlformats.org/officeDocument/2006/relationships/image" Target="../media/image575.jpeg"/></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697.bin"/><Relationship Id="rId2" Type="http://schemas.openxmlformats.org/officeDocument/2006/relationships/slideLayout" Target="../slideLayouts/slideLayout2.xml"/><Relationship Id="rId1" Type="http://schemas.openxmlformats.org/officeDocument/2006/relationships/vmlDrawing" Target="../drawings/vmlDrawing113.vml"/><Relationship Id="rId5" Type="http://schemas.openxmlformats.org/officeDocument/2006/relationships/oleObject" Target="../embeddings/oleObject699.bin"/><Relationship Id="rId4" Type="http://schemas.openxmlformats.org/officeDocument/2006/relationships/oleObject" Target="../embeddings/oleObject698.bin"/></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700.bin"/><Relationship Id="rId7" Type="http://schemas.openxmlformats.org/officeDocument/2006/relationships/oleObject" Target="../embeddings/oleObject704.bin"/><Relationship Id="rId2" Type="http://schemas.openxmlformats.org/officeDocument/2006/relationships/slideLayout" Target="../slideLayouts/slideLayout2.xml"/><Relationship Id="rId1" Type="http://schemas.openxmlformats.org/officeDocument/2006/relationships/vmlDrawing" Target="../drawings/vmlDrawing114.vml"/><Relationship Id="rId6" Type="http://schemas.openxmlformats.org/officeDocument/2006/relationships/oleObject" Target="../embeddings/oleObject703.bin"/><Relationship Id="rId5" Type="http://schemas.openxmlformats.org/officeDocument/2006/relationships/oleObject" Target="../embeddings/oleObject702.bin"/><Relationship Id="rId4" Type="http://schemas.openxmlformats.org/officeDocument/2006/relationships/oleObject" Target="../embeddings/oleObject701.bin"/></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705.bin"/><Relationship Id="rId2" Type="http://schemas.openxmlformats.org/officeDocument/2006/relationships/slideLayout" Target="../slideLayouts/slideLayout2.xml"/><Relationship Id="rId1" Type="http://schemas.openxmlformats.org/officeDocument/2006/relationships/vmlDrawing" Target="../drawings/vmlDrawing115.vml"/><Relationship Id="rId6" Type="http://schemas.openxmlformats.org/officeDocument/2006/relationships/oleObject" Target="../embeddings/oleObject708.bin"/><Relationship Id="rId5" Type="http://schemas.openxmlformats.org/officeDocument/2006/relationships/oleObject" Target="../embeddings/oleObject707.bin"/><Relationship Id="rId4" Type="http://schemas.openxmlformats.org/officeDocument/2006/relationships/oleObject" Target="../embeddings/oleObject706.bin"/></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709.bin"/><Relationship Id="rId7" Type="http://schemas.openxmlformats.org/officeDocument/2006/relationships/oleObject" Target="../embeddings/oleObject713.bin"/><Relationship Id="rId2" Type="http://schemas.openxmlformats.org/officeDocument/2006/relationships/slideLayout" Target="../slideLayouts/slideLayout2.xml"/><Relationship Id="rId1" Type="http://schemas.openxmlformats.org/officeDocument/2006/relationships/vmlDrawing" Target="../drawings/vmlDrawing116.vml"/><Relationship Id="rId6" Type="http://schemas.openxmlformats.org/officeDocument/2006/relationships/oleObject" Target="../embeddings/oleObject712.bin"/><Relationship Id="rId5" Type="http://schemas.openxmlformats.org/officeDocument/2006/relationships/oleObject" Target="../embeddings/oleObject711.bin"/><Relationship Id="rId4" Type="http://schemas.openxmlformats.org/officeDocument/2006/relationships/oleObject" Target="../embeddings/oleObject710.bin"/></Relationships>
</file>

<file path=ppt/slides/_rels/slide137.xml.rels><?xml version="1.0" encoding="UTF-8" standalone="yes"?>
<Relationships xmlns="http://schemas.openxmlformats.org/package/2006/relationships"><Relationship Id="rId8" Type="http://schemas.openxmlformats.org/officeDocument/2006/relationships/oleObject" Target="../embeddings/oleObject719.bin"/><Relationship Id="rId3" Type="http://schemas.openxmlformats.org/officeDocument/2006/relationships/oleObject" Target="../embeddings/oleObject714.bin"/><Relationship Id="rId7" Type="http://schemas.openxmlformats.org/officeDocument/2006/relationships/oleObject" Target="../embeddings/oleObject718.bin"/><Relationship Id="rId2" Type="http://schemas.openxmlformats.org/officeDocument/2006/relationships/slideLayout" Target="../slideLayouts/slideLayout2.xml"/><Relationship Id="rId1" Type="http://schemas.openxmlformats.org/officeDocument/2006/relationships/vmlDrawing" Target="../drawings/vmlDrawing117.vml"/><Relationship Id="rId6" Type="http://schemas.openxmlformats.org/officeDocument/2006/relationships/oleObject" Target="../embeddings/oleObject717.bin"/><Relationship Id="rId5" Type="http://schemas.openxmlformats.org/officeDocument/2006/relationships/oleObject" Target="../embeddings/oleObject716.bin"/><Relationship Id="rId4" Type="http://schemas.openxmlformats.org/officeDocument/2006/relationships/oleObject" Target="../embeddings/oleObject715.bin"/><Relationship Id="rId9" Type="http://schemas.openxmlformats.org/officeDocument/2006/relationships/oleObject" Target="../embeddings/oleObject720.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oleObject" Target="../embeddings/oleObject726.bin"/><Relationship Id="rId13" Type="http://schemas.openxmlformats.org/officeDocument/2006/relationships/oleObject" Target="../embeddings/oleObject731.bin"/><Relationship Id="rId18" Type="http://schemas.openxmlformats.org/officeDocument/2006/relationships/oleObject" Target="../embeddings/oleObject736.bin"/><Relationship Id="rId3" Type="http://schemas.openxmlformats.org/officeDocument/2006/relationships/oleObject" Target="../embeddings/oleObject721.bin"/><Relationship Id="rId7" Type="http://schemas.openxmlformats.org/officeDocument/2006/relationships/oleObject" Target="../embeddings/oleObject725.bin"/><Relationship Id="rId12" Type="http://schemas.openxmlformats.org/officeDocument/2006/relationships/oleObject" Target="../embeddings/oleObject730.bin"/><Relationship Id="rId17" Type="http://schemas.openxmlformats.org/officeDocument/2006/relationships/oleObject" Target="../embeddings/oleObject735.bin"/><Relationship Id="rId2" Type="http://schemas.openxmlformats.org/officeDocument/2006/relationships/slideLayout" Target="../slideLayouts/slideLayout7.xml"/><Relationship Id="rId16" Type="http://schemas.openxmlformats.org/officeDocument/2006/relationships/oleObject" Target="../embeddings/oleObject734.bin"/><Relationship Id="rId1" Type="http://schemas.openxmlformats.org/officeDocument/2006/relationships/vmlDrawing" Target="../drawings/vmlDrawing118.vml"/><Relationship Id="rId6" Type="http://schemas.openxmlformats.org/officeDocument/2006/relationships/oleObject" Target="../embeddings/oleObject724.bin"/><Relationship Id="rId11" Type="http://schemas.openxmlformats.org/officeDocument/2006/relationships/oleObject" Target="../embeddings/oleObject729.bin"/><Relationship Id="rId5" Type="http://schemas.openxmlformats.org/officeDocument/2006/relationships/oleObject" Target="../embeddings/oleObject723.bin"/><Relationship Id="rId15" Type="http://schemas.openxmlformats.org/officeDocument/2006/relationships/oleObject" Target="../embeddings/oleObject733.bin"/><Relationship Id="rId10" Type="http://schemas.openxmlformats.org/officeDocument/2006/relationships/oleObject" Target="../embeddings/oleObject728.bin"/><Relationship Id="rId19" Type="http://schemas.openxmlformats.org/officeDocument/2006/relationships/oleObject" Target="../embeddings/oleObject737.bin"/><Relationship Id="rId4" Type="http://schemas.openxmlformats.org/officeDocument/2006/relationships/oleObject" Target="../embeddings/oleObject722.bin"/><Relationship Id="rId9" Type="http://schemas.openxmlformats.org/officeDocument/2006/relationships/oleObject" Target="../embeddings/oleObject727.bin"/><Relationship Id="rId14" Type="http://schemas.openxmlformats.org/officeDocument/2006/relationships/oleObject" Target="../embeddings/oleObject73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 Id="rId9" Type="http://schemas.openxmlformats.org/officeDocument/2006/relationships/oleObject" Target="../embeddings/oleObject56.bin"/></Relationships>
</file>

<file path=ppt/slides/_rels/slide140.xml.rels><?xml version="1.0" encoding="UTF-8" standalone="yes"?>
<Relationships xmlns="http://schemas.openxmlformats.org/package/2006/relationships"><Relationship Id="rId8" Type="http://schemas.openxmlformats.org/officeDocument/2006/relationships/oleObject" Target="../embeddings/oleObject743.bin"/><Relationship Id="rId13" Type="http://schemas.openxmlformats.org/officeDocument/2006/relationships/oleObject" Target="../embeddings/oleObject748.bin"/><Relationship Id="rId3" Type="http://schemas.openxmlformats.org/officeDocument/2006/relationships/oleObject" Target="../embeddings/oleObject738.bin"/><Relationship Id="rId7" Type="http://schemas.openxmlformats.org/officeDocument/2006/relationships/oleObject" Target="../embeddings/oleObject742.bin"/><Relationship Id="rId12" Type="http://schemas.openxmlformats.org/officeDocument/2006/relationships/oleObject" Target="../embeddings/oleObject747.bin"/><Relationship Id="rId2" Type="http://schemas.openxmlformats.org/officeDocument/2006/relationships/slideLayout" Target="../slideLayouts/slideLayout7.xml"/><Relationship Id="rId1" Type="http://schemas.openxmlformats.org/officeDocument/2006/relationships/vmlDrawing" Target="../drawings/vmlDrawing119.vml"/><Relationship Id="rId6" Type="http://schemas.openxmlformats.org/officeDocument/2006/relationships/oleObject" Target="../embeddings/oleObject741.bin"/><Relationship Id="rId11" Type="http://schemas.openxmlformats.org/officeDocument/2006/relationships/oleObject" Target="../embeddings/oleObject746.bin"/><Relationship Id="rId5" Type="http://schemas.openxmlformats.org/officeDocument/2006/relationships/oleObject" Target="../embeddings/oleObject740.bin"/><Relationship Id="rId15" Type="http://schemas.openxmlformats.org/officeDocument/2006/relationships/oleObject" Target="../embeddings/oleObject750.bin"/><Relationship Id="rId10" Type="http://schemas.openxmlformats.org/officeDocument/2006/relationships/oleObject" Target="../embeddings/oleObject745.bin"/><Relationship Id="rId4" Type="http://schemas.openxmlformats.org/officeDocument/2006/relationships/oleObject" Target="../embeddings/oleObject739.bin"/><Relationship Id="rId9" Type="http://schemas.openxmlformats.org/officeDocument/2006/relationships/oleObject" Target="../embeddings/oleObject744.bin"/><Relationship Id="rId14" Type="http://schemas.openxmlformats.org/officeDocument/2006/relationships/oleObject" Target="../embeddings/oleObject749.bin"/></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756.bin"/><Relationship Id="rId3" Type="http://schemas.openxmlformats.org/officeDocument/2006/relationships/oleObject" Target="../embeddings/oleObject751.bin"/><Relationship Id="rId7" Type="http://schemas.openxmlformats.org/officeDocument/2006/relationships/oleObject" Target="../embeddings/oleObject755.bin"/><Relationship Id="rId2" Type="http://schemas.openxmlformats.org/officeDocument/2006/relationships/slideLayout" Target="../slideLayouts/slideLayout7.xml"/><Relationship Id="rId1" Type="http://schemas.openxmlformats.org/officeDocument/2006/relationships/vmlDrawing" Target="../drawings/vmlDrawing120.vml"/><Relationship Id="rId6" Type="http://schemas.openxmlformats.org/officeDocument/2006/relationships/oleObject" Target="../embeddings/oleObject754.bin"/><Relationship Id="rId5" Type="http://schemas.openxmlformats.org/officeDocument/2006/relationships/oleObject" Target="../embeddings/oleObject753.bin"/><Relationship Id="rId4" Type="http://schemas.openxmlformats.org/officeDocument/2006/relationships/oleObject" Target="../embeddings/oleObject752.bin"/><Relationship Id="rId9" Type="http://schemas.openxmlformats.org/officeDocument/2006/relationships/oleObject" Target="../embeddings/oleObject757.bin"/></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758.bin"/><Relationship Id="rId2" Type="http://schemas.openxmlformats.org/officeDocument/2006/relationships/slideLayout" Target="../slideLayouts/slideLayout7.xml"/><Relationship Id="rId1" Type="http://schemas.openxmlformats.org/officeDocument/2006/relationships/vmlDrawing" Target="../drawings/vmlDrawing121.vml"/><Relationship Id="rId6" Type="http://schemas.openxmlformats.org/officeDocument/2006/relationships/oleObject" Target="../embeddings/oleObject761.bin"/><Relationship Id="rId5" Type="http://schemas.openxmlformats.org/officeDocument/2006/relationships/oleObject" Target="../embeddings/oleObject760.bin"/><Relationship Id="rId4" Type="http://schemas.openxmlformats.org/officeDocument/2006/relationships/oleObject" Target="../embeddings/oleObject759.bin"/></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766.bin"/><Relationship Id="rId3" Type="http://schemas.openxmlformats.org/officeDocument/2006/relationships/audio" Target="../media/audio1.wav"/><Relationship Id="rId7" Type="http://schemas.openxmlformats.org/officeDocument/2006/relationships/oleObject" Target="../embeddings/oleObject765.bin"/><Relationship Id="rId2" Type="http://schemas.openxmlformats.org/officeDocument/2006/relationships/slideLayout" Target="../slideLayouts/slideLayout7.xml"/><Relationship Id="rId1" Type="http://schemas.openxmlformats.org/officeDocument/2006/relationships/vmlDrawing" Target="../drawings/vmlDrawing122.vml"/><Relationship Id="rId6" Type="http://schemas.openxmlformats.org/officeDocument/2006/relationships/oleObject" Target="../embeddings/oleObject764.bin"/><Relationship Id="rId5" Type="http://schemas.openxmlformats.org/officeDocument/2006/relationships/oleObject" Target="../embeddings/oleObject763.bin"/><Relationship Id="rId10" Type="http://schemas.openxmlformats.org/officeDocument/2006/relationships/oleObject" Target="../embeddings/oleObject768.bin"/><Relationship Id="rId4" Type="http://schemas.openxmlformats.org/officeDocument/2006/relationships/oleObject" Target="../embeddings/oleObject762.bin"/><Relationship Id="rId9" Type="http://schemas.openxmlformats.org/officeDocument/2006/relationships/oleObject" Target="../embeddings/oleObject767.bin"/></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774.bin"/><Relationship Id="rId3" Type="http://schemas.openxmlformats.org/officeDocument/2006/relationships/oleObject" Target="../embeddings/oleObject769.bin"/><Relationship Id="rId7" Type="http://schemas.openxmlformats.org/officeDocument/2006/relationships/oleObject" Target="../embeddings/oleObject773.bin"/><Relationship Id="rId2" Type="http://schemas.openxmlformats.org/officeDocument/2006/relationships/slideLayout" Target="../slideLayouts/slideLayout7.xml"/><Relationship Id="rId1" Type="http://schemas.openxmlformats.org/officeDocument/2006/relationships/vmlDrawing" Target="../drawings/vmlDrawing123.vml"/><Relationship Id="rId6" Type="http://schemas.openxmlformats.org/officeDocument/2006/relationships/oleObject" Target="../embeddings/oleObject772.bin"/><Relationship Id="rId5" Type="http://schemas.openxmlformats.org/officeDocument/2006/relationships/oleObject" Target="../embeddings/oleObject771.bin"/><Relationship Id="rId4" Type="http://schemas.openxmlformats.org/officeDocument/2006/relationships/oleObject" Target="../embeddings/oleObject770.bin"/><Relationship Id="rId9" Type="http://schemas.openxmlformats.org/officeDocument/2006/relationships/oleObject" Target="../embeddings/oleObject775.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776.bin"/><Relationship Id="rId2" Type="http://schemas.openxmlformats.org/officeDocument/2006/relationships/slideLayout" Target="../slideLayouts/slideLayout7.xml"/><Relationship Id="rId1" Type="http://schemas.openxmlformats.org/officeDocument/2006/relationships/vmlDrawing" Target="../drawings/vmlDrawing124.vml"/><Relationship Id="rId4" Type="http://schemas.openxmlformats.org/officeDocument/2006/relationships/oleObject" Target="../embeddings/oleObject777.bin"/></Relationships>
</file>

<file path=ppt/slides/_rels/slide147.xml.rels><?xml version="1.0" encoding="UTF-8" standalone="yes"?>
<Relationships xmlns="http://schemas.openxmlformats.org/package/2006/relationships"><Relationship Id="rId8" Type="http://schemas.openxmlformats.org/officeDocument/2006/relationships/oleObject" Target="../embeddings/oleObject783.bin"/><Relationship Id="rId3" Type="http://schemas.openxmlformats.org/officeDocument/2006/relationships/oleObject" Target="../embeddings/oleObject778.bin"/><Relationship Id="rId7" Type="http://schemas.openxmlformats.org/officeDocument/2006/relationships/oleObject" Target="../embeddings/oleObject782.bin"/><Relationship Id="rId2" Type="http://schemas.openxmlformats.org/officeDocument/2006/relationships/slideLayout" Target="../slideLayouts/slideLayout7.xml"/><Relationship Id="rId1" Type="http://schemas.openxmlformats.org/officeDocument/2006/relationships/vmlDrawing" Target="../drawings/vmlDrawing125.vml"/><Relationship Id="rId6" Type="http://schemas.openxmlformats.org/officeDocument/2006/relationships/oleObject" Target="../embeddings/oleObject781.bin"/><Relationship Id="rId5" Type="http://schemas.openxmlformats.org/officeDocument/2006/relationships/oleObject" Target="../embeddings/oleObject780.bin"/><Relationship Id="rId4" Type="http://schemas.openxmlformats.org/officeDocument/2006/relationships/oleObject" Target="../embeddings/oleObject779.bin"/><Relationship Id="rId9" Type="http://schemas.openxmlformats.org/officeDocument/2006/relationships/oleObject" Target="../embeddings/oleObject784.bin"/></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790.bin"/><Relationship Id="rId3" Type="http://schemas.openxmlformats.org/officeDocument/2006/relationships/oleObject" Target="../embeddings/oleObject785.bin"/><Relationship Id="rId7" Type="http://schemas.openxmlformats.org/officeDocument/2006/relationships/oleObject" Target="../embeddings/oleObject789.bin"/><Relationship Id="rId2" Type="http://schemas.openxmlformats.org/officeDocument/2006/relationships/slideLayout" Target="../slideLayouts/slideLayout7.xml"/><Relationship Id="rId1" Type="http://schemas.openxmlformats.org/officeDocument/2006/relationships/vmlDrawing" Target="../drawings/vmlDrawing126.vml"/><Relationship Id="rId6" Type="http://schemas.openxmlformats.org/officeDocument/2006/relationships/oleObject" Target="../embeddings/oleObject788.bin"/><Relationship Id="rId5" Type="http://schemas.openxmlformats.org/officeDocument/2006/relationships/oleObject" Target="../embeddings/oleObject787.bin"/><Relationship Id="rId4" Type="http://schemas.openxmlformats.org/officeDocument/2006/relationships/oleObject" Target="../embeddings/oleObject786.bin"/></Relationships>
</file>

<file path=ppt/slides/_rels/slide149.xml.rels><?xml version="1.0" encoding="UTF-8" standalone="yes"?>
<Relationships xmlns="http://schemas.openxmlformats.org/package/2006/relationships"><Relationship Id="rId3" Type="http://schemas.openxmlformats.org/officeDocument/2006/relationships/image" Target="../media/image669.wmf"/><Relationship Id="rId2" Type="http://schemas.openxmlformats.org/officeDocument/2006/relationships/image" Target="../media/image668.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oleObject" Target="../embeddings/oleObject67.bin"/><Relationship Id="rId3" Type="http://schemas.openxmlformats.org/officeDocument/2006/relationships/oleObject" Target="../embeddings/oleObject57.bin"/><Relationship Id="rId7" Type="http://schemas.openxmlformats.org/officeDocument/2006/relationships/oleObject" Target="../embeddings/oleObject61.bin"/><Relationship Id="rId12"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0.bin"/><Relationship Id="rId11" Type="http://schemas.openxmlformats.org/officeDocument/2006/relationships/oleObject" Target="../embeddings/oleObject65.bin"/><Relationship Id="rId5" Type="http://schemas.openxmlformats.org/officeDocument/2006/relationships/oleObject" Target="../embeddings/oleObject59.bin"/><Relationship Id="rId15" Type="http://schemas.openxmlformats.org/officeDocument/2006/relationships/oleObject" Target="../embeddings/oleObject69.bin"/><Relationship Id="rId10" Type="http://schemas.openxmlformats.org/officeDocument/2006/relationships/oleObject" Target="../embeddings/oleObject64.bin"/><Relationship Id="rId4" Type="http://schemas.openxmlformats.org/officeDocument/2006/relationships/oleObject" Target="../embeddings/oleObject58.bin"/><Relationship Id="rId9" Type="http://schemas.openxmlformats.org/officeDocument/2006/relationships/oleObject" Target="../embeddings/oleObject63.bin"/><Relationship Id="rId14" Type="http://schemas.openxmlformats.org/officeDocument/2006/relationships/oleObject" Target="../embeddings/oleObject68.bin"/></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791.bin"/><Relationship Id="rId2" Type="http://schemas.openxmlformats.org/officeDocument/2006/relationships/slideLayout" Target="../slideLayouts/slideLayout7.xml"/><Relationship Id="rId1" Type="http://schemas.openxmlformats.org/officeDocument/2006/relationships/vmlDrawing" Target="../drawings/vmlDrawing127.vml"/><Relationship Id="rId6" Type="http://schemas.openxmlformats.org/officeDocument/2006/relationships/oleObject" Target="../embeddings/oleObject794.bin"/><Relationship Id="rId5" Type="http://schemas.openxmlformats.org/officeDocument/2006/relationships/oleObject" Target="../embeddings/oleObject793.bin"/><Relationship Id="rId4" Type="http://schemas.openxmlformats.org/officeDocument/2006/relationships/oleObject" Target="../embeddings/oleObject792.bin"/></Relationships>
</file>

<file path=ppt/slides/_rels/slide151.xml.rels><?xml version="1.0" encoding="UTF-8" standalone="yes"?>
<Relationships xmlns="http://schemas.openxmlformats.org/package/2006/relationships"><Relationship Id="rId8" Type="http://schemas.openxmlformats.org/officeDocument/2006/relationships/oleObject" Target="../embeddings/oleObject800.bin"/><Relationship Id="rId13" Type="http://schemas.openxmlformats.org/officeDocument/2006/relationships/oleObject" Target="../embeddings/oleObject805.bin"/><Relationship Id="rId18" Type="http://schemas.openxmlformats.org/officeDocument/2006/relationships/oleObject" Target="../embeddings/oleObject810.bin"/><Relationship Id="rId26" Type="http://schemas.openxmlformats.org/officeDocument/2006/relationships/oleObject" Target="../embeddings/oleObject818.bin"/><Relationship Id="rId3" Type="http://schemas.openxmlformats.org/officeDocument/2006/relationships/oleObject" Target="../embeddings/oleObject795.bin"/><Relationship Id="rId21" Type="http://schemas.openxmlformats.org/officeDocument/2006/relationships/oleObject" Target="../embeddings/oleObject813.bin"/><Relationship Id="rId34" Type="http://schemas.openxmlformats.org/officeDocument/2006/relationships/oleObject" Target="../embeddings/oleObject826.bin"/><Relationship Id="rId7" Type="http://schemas.openxmlformats.org/officeDocument/2006/relationships/oleObject" Target="../embeddings/oleObject799.bin"/><Relationship Id="rId12" Type="http://schemas.openxmlformats.org/officeDocument/2006/relationships/oleObject" Target="../embeddings/oleObject804.bin"/><Relationship Id="rId17" Type="http://schemas.openxmlformats.org/officeDocument/2006/relationships/oleObject" Target="../embeddings/oleObject809.bin"/><Relationship Id="rId25" Type="http://schemas.openxmlformats.org/officeDocument/2006/relationships/oleObject" Target="../embeddings/oleObject817.bin"/><Relationship Id="rId33" Type="http://schemas.openxmlformats.org/officeDocument/2006/relationships/oleObject" Target="../embeddings/oleObject825.bin"/><Relationship Id="rId2" Type="http://schemas.openxmlformats.org/officeDocument/2006/relationships/slideLayout" Target="../slideLayouts/slideLayout7.xml"/><Relationship Id="rId16" Type="http://schemas.openxmlformats.org/officeDocument/2006/relationships/oleObject" Target="../embeddings/oleObject808.bin"/><Relationship Id="rId20" Type="http://schemas.openxmlformats.org/officeDocument/2006/relationships/oleObject" Target="../embeddings/oleObject812.bin"/><Relationship Id="rId29" Type="http://schemas.openxmlformats.org/officeDocument/2006/relationships/oleObject" Target="../embeddings/oleObject821.bin"/><Relationship Id="rId1" Type="http://schemas.openxmlformats.org/officeDocument/2006/relationships/vmlDrawing" Target="../drawings/vmlDrawing128.vml"/><Relationship Id="rId6" Type="http://schemas.openxmlformats.org/officeDocument/2006/relationships/oleObject" Target="../embeddings/oleObject798.bin"/><Relationship Id="rId11" Type="http://schemas.openxmlformats.org/officeDocument/2006/relationships/oleObject" Target="../embeddings/oleObject803.bin"/><Relationship Id="rId24" Type="http://schemas.openxmlformats.org/officeDocument/2006/relationships/oleObject" Target="../embeddings/oleObject816.bin"/><Relationship Id="rId32" Type="http://schemas.openxmlformats.org/officeDocument/2006/relationships/oleObject" Target="../embeddings/oleObject824.bin"/><Relationship Id="rId5" Type="http://schemas.openxmlformats.org/officeDocument/2006/relationships/oleObject" Target="../embeddings/oleObject797.bin"/><Relationship Id="rId15" Type="http://schemas.openxmlformats.org/officeDocument/2006/relationships/oleObject" Target="../embeddings/oleObject807.bin"/><Relationship Id="rId23" Type="http://schemas.openxmlformats.org/officeDocument/2006/relationships/oleObject" Target="../embeddings/oleObject815.bin"/><Relationship Id="rId28" Type="http://schemas.openxmlformats.org/officeDocument/2006/relationships/oleObject" Target="../embeddings/oleObject820.bin"/><Relationship Id="rId10" Type="http://schemas.openxmlformats.org/officeDocument/2006/relationships/oleObject" Target="../embeddings/oleObject802.bin"/><Relationship Id="rId19" Type="http://schemas.openxmlformats.org/officeDocument/2006/relationships/oleObject" Target="../embeddings/oleObject811.bin"/><Relationship Id="rId31" Type="http://schemas.openxmlformats.org/officeDocument/2006/relationships/oleObject" Target="../embeddings/oleObject823.bin"/><Relationship Id="rId4" Type="http://schemas.openxmlformats.org/officeDocument/2006/relationships/oleObject" Target="../embeddings/oleObject796.bin"/><Relationship Id="rId9" Type="http://schemas.openxmlformats.org/officeDocument/2006/relationships/oleObject" Target="../embeddings/oleObject801.bin"/><Relationship Id="rId14" Type="http://schemas.openxmlformats.org/officeDocument/2006/relationships/oleObject" Target="../embeddings/oleObject806.bin"/><Relationship Id="rId22" Type="http://schemas.openxmlformats.org/officeDocument/2006/relationships/oleObject" Target="../embeddings/oleObject814.bin"/><Relationship Id="rId27" Type="http://schemas.openxmlformats.org/officeDocument/2006/relationships/oleObject" Target="../embeddings/oleObject819.bin"/><Relationship Id="rId30" Type="http://schemas.openxmlformats.org/officeDocument/2006/relationships/oleObject" Target="../embeddings/oleObject822.bin"/></Relationships>
</file>

<file path=ppt/slides/_rels/slide152.xml.rels><?xml version="1.0" encoding="UTF-8" standalone="yes"?>
<Relationships xmlns="http://schemas.openxmlformats.org/package/2006/relationships"><Relationship Id="rId3" Type="http://schemas.openxmlformats.org/officeDocument/2006/relationships/image" Target="../media/image697.jpeg"/><Relationship Id="rId2" Type="http://schemas.openxmlformats.org/officeDocument/2006/relationships/image" Target="../media/image696.wmf"/><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827.bin"/><Relationship Id="rId2" Type="http://schemas.openxmlformats.org/officeDocument/2006/relationships/slideLayout" Target="../slideLayouts/slideLayout7.xml"/><Relationship Id="rId1" Type="http://schemas.openxmlformats.org/officeDocument/2006/relationships/vmlDrawing" Target="../drawings/vmlDrawing129.v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828.bin"/><Relationship Id="rId2" Type="http://schemas.openxmlformats.org/officeDocument/2006/relationships/slideLayout" Target="../slideLayouts/slideLayout7.xml"/><Relationship Id="rId1" Type="http://schemas.openxmlformats.org/officeDocument/2006/relationships/vmlDrawing" Target="../drawings/vmlDrawing130.vml"/><Relationship Id="rId6" Type="http://schemas.openxmlformats.org/officeDocument/2006/relationships/oleObject" Target="../embeddings/oleObject831.bin"/><Relationship Id="rId5" Type="http://schemas.openxmlformats.org/officeDocument/2006/relationships/oleObject" Target="../embeddings/oleObject830.bin"/><Relationship Id="rId4" Type="http://schemas.openxmlformats.org/officeDocument/2006/relationships/oleObject" Target="../embeddings/oleObject829.bin"/></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832.bin"/><Relationship Id="rId7" Type="http://schemas.openxmlformats.org/officeDocument/2006/relationships/oleObject" Target="../embeddings/oleObject836.bin"/><Relationship Id="rId2" Type="http://schemas.openxmlformats.org/officeDocument/2006/relationships/slideLayout" Target="../slideLayouts/slideLayout7.xml"/><Relationship Id="rId1" Type="http://schemas.openxmlformats.org/officeDocument/2006/relationships/vmlDrawing" Target="../drawings/vmlDrawing131.vml"/><Relationship Id="rId6" Type="http://schemas.openxmlformats.org/officeDocument/2006/relationships/oleObject" Target="../embeddings/oleObject835.bin"/><Relationship Id="rId5" Type="http://schemas.openxmlformats.org/officeDocument/2006/relationships/oleObject" Target="../embeddings/oleObject834.bin"/><Relationship Id="rId4" Type="http://schemas.openxmlformats.org/officeDocument/2006/relationships/oleObject" Target="../embeddings/oleObject833.bin"/></Relationships>
</file>

<file path=ppt/slides/_rels/slide156.xml.rels><?xml version="1.0" encoding="UTF-8" standalone="yes"?>
<Relationships xmlns="http://schemas.openxmlformats.org/package/2006/relationships"><Relationship Id="rId8" Type="http://schemas.openxmlformats.org/officeDocument/2006/relationships/oleObject" Target="../embeddings/oleObject842.bin"/><Relationship Id="rId13" Type="http://schemas.openxmlformats.org/officeDocument/2006/relationships/oleObject" Target="../embeddings/oleObject847.bin"/><Relationship Id="rId18" Type="http://schemas.openxmlformats.org/officeDocument/2006/relationships/oleObject" Target="../embeddings/oleObject852.bin"/><Relationship Id="rId26" Type="http://schemas.openxmlformats.org/officeDocument/2006/relationships/oleObject" Target="../embeddings/oleObject860.bin"/><Relationship Id="rId3" Type="http://schemas.openxmlformats.org/officeDocument/2006/relationships/oleObject" Target="../embeddings/oleObject837.bin"/><Relationship Id="rId21" Type="http://schemas.openxmlformats.org/officeDocument/2006/relationships/oleObject" Target="../embeddings/oleObject855.bin"/><Relationship Id="rId7" Type="http://schemas.openxmlformats.org/officeDocument/2006/relationships/oleObject" Target="../embeddings/oleObject841.bin"/><Relationship Id="rId12" Type="http://schemas.openxmlformats.org/officeDocument/2006/relationships/oleObject" Target="../embeddings/oleObject846.bin"/><Relationship Id="rId17" Type="http://schemas.openxmlformats.org/officeDocument/2006/relationships/oleObject" Target="../embeddings/oleObject851.bin"/><Relationship Id="rId25" Type="http://schemas.openxmlformats.org/officeDocument/2006/relationships/oleObject" Target="../embeddings/oleObject859.bin"/><Relationship Id="rId2" Type="http://schemas.openxmlformats.org/officeDocument/2006/relationships/slideLayout" Target="../slideLayouts/slideLayout7.xml"/><Relationship Id="rId16" Type="http://schemas.openxmlformats.org/officeDocument/2006/relationships/oleObject" Target="../embeddings/oleObject850.bin"/><Relationship Id="rId20" Type="http://schemas.openxmlformats.org/officeDocument/2006/relationships/oleObject" Target="../embeddings/oleObject854.bin"/><Relationship Id="rId29" Type="http://schemas.openxmlformats.org/officeDocument/2006/relationships/oleObject" Target="../embeddings/oleObject863.bin"/><Relationship Id="rId1" Type="http://schemas.openxmlformats.org/officeDocument/2006/relationships/vmlDrawing" Target="../drawings/vmlDrawing132.vml"/><Relationship Id="rId6" Type="http://schemas.openxmlformats.org/officeDocument/2006/relationships/oleObject" Target="../embeddings/oleObject840.bin"/><Relationship Id="rId11" Type="http://schemas.openxmlformats.org/officeDocument/2006/relationships/oleObject" Target="../embeddings/oleObject845.bin"/><Relationship Id="rId24" Type="http://schemas.openxmlformats.org/officeDocument/2006/relationships/oleObject" Target="../embeddings/oleObject858.bin"/><Relationship Id="rId5" Type="http://schemas.openxmlformats.org/officeDocument/2006/relationships/oleObject" Target="../embeddings/oleObject839.bin"/><Relationship Id="rId15" Type="http://schemas.openxmlformats.org/officeDocument/2006/relationships/oleObject" Target="../embeddings/oleObject849.bin"/><Relationship Id="rId23" Type="http://schemas.openxmlformats.org/officeDocument/2006/relationships/oleObject" Target="../embeddings/oleObject857.bin"/><Relationship Id="rId28" Type="http://schemas.openxmlformats.org/officeDocument/2006/relationships/oleObject" Target="../embeddings/oleObject862.bin"/><Relationship Id="rId10" Type="http://schemas.openxmlformats.org/officeDocument/2006/relationships/oleObject" Target="../embeddings/oleObject844.bin"/><Relationship Id="rId19" Type="http://schemas.openxmlformats.org/officeDocument/2006/relationships/oleObject" Target="../embeddings/oleObject853.bin"/><Relationship Id="rId4" Type="http://schemas.openxmlformats.org/officeDocument/2006/relationships/oleObject" Target="../embeddings/oleObject838.bin"/><Relationship Id="rId9" Type="http://schemas.openxmlformats.org/officeDocument/2006/relationships/oleObject" Target="../embeddings/oleObject843.bin"/><Relationship Id="rId14" Type="http://schemas.openxmlformats.org/officeDocument/2006/relationships/oleObject" Target="../embeddings/oleObject848.bin"/><Relationship Id="rId22" Type="http://schemas.openxmlformats.org/officeDocument/2006/relationships/oleObject" Target="../embeddings/oleObject856.bin"/><Relationship Id="rId27" Type="http://schemas.openxmlformats.org/officeDocument/2006/relationships/oleObject" Target="../embeddings/oleObject861.bin"/></Relationships>
</file>

<file path=ppt/slides/_rels/slide157.xml.rels><?xml version="1.0" encoding="UTF-8" standalone="yes"?>
<Relationships xmlns="http://schemas.openxmlformats.org/package/2006/relationships"><Relationship Id="rId8" Type="http://schemas.openxmlformats.org/officeDocument/2006/relationships/oleObject" Target="../embeddings/oleObject869.bin"/><Relationship Id="rId13" Type="http://schemas.openxmlformats.org/officeDocument/2006/relationships/oleObject" Target="../embeddings/oleObject874.bin"/><Relationship Id="rId3" Type="http://schemas.openxmlformats.org/officeDocument/2006/relationships/oleObject" Target="../embeddings/oleObject864.bin"/><Relationship Id="rId7" Type="http://schemas.openxmlformats.org/officeDocument/2006/relationships/oleObject" Target="../embeddings/oleObject868.bin"/><Relationship Id="rId12" Type="http://schemas.openxmlformats.org/officeDocument/2006/relationships/oleObject" Target="../embeddings/oleObject873.bin"/><Relationship Id="rId2" Type="http://schemas.openxmlformats.org/officeDocument/2006/relationships/slideLayout" Target="../slideLayouts/slideLayout7.xml"/><Relationship Id="rId1" Type="http://schemas.openxmlformats.org/officeDocument/2006/relationships/vmlDrawing" Target="../drawings/vmlDrawing133.vml"/><Relationship Id="rId6" Type="http://schemas.openxmlformats.org/officeDocument/2006/relationships/oleObject" Target="../embeddings/oleObject867.bin"/><Relationship Id="rId11" Type="http://schemas.openxmlformats.org/officeDocument/2006/relationships/oleObject" Target="../embeddings/oleObject872.bin"/><Relationship Id="rId5" Type="http://schemas.openxmlformats.org/officeDocument/2006/relationships/oleObject" Target="../embeddings/oleObject866.bin"/><Relationship Id="rId15" Type="http://schemas.openxmlformats.org/officeDocument/2006/relationships/oleObject" Target="../embeddings/oleObject876.bin"/><Relationship Id="rId10" Type="http://schemas.openxmlformats.org/officeDocument/2006/relationships/oleObject" Target="../embeddings/oleObject871.bin"/><Relationship Id="rId4" Type="http://schemas.openxmlformats.org/officeDocument/2006/relationships/oleObject" Target="../embeddings/oleObject865.bin"/><Relationship Id="rId9" Type="http://schemas.openxmlformats.org/officeDocument/2006/relationships/oleObject" Target="../embeddings/oleObject870.bin"/><Relationship Id="rId14" Type="http://schemas.openxmlformats.org/officeDocument/2006/relationships/oleObject" Target="../embeddings/oleObject87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 Id="rId9" Type="http://schemas.openxmlformats.org/officeDocument/2006/relationships/oleObject" Target="../embeddings/oleObject82.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 Id="rId9" Type="http://schemas.openxmlformats.org/officeDocument/2006/relationships/oleObject" Target="../embeddings/oleObject8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oleObject" Target="../embeddings/oleObject107.bin"/><Relationship Id="rId3" Type="http://schemas.openxmlformats.org/officeDocument/2006/relationships/notesSlide" Target="../notesSlides/notesSlide13.xml"/><Relationship Id="rId7" Type="http://schemas.openxmlformats.org/officeDocument/2006/relationships/oleObject" Target="../embeddings/oleObject101.bin"/><Relationship Id="rId12" Type="http://schemas.openxmlformats.org/officeDocument/2006/relationships/oleObject" Target="../embeddings/oleObject106.bin"/><Relationship Id="rId17" Type="http://schemas.openxmlformats.org/officeDocument/2006/relationships/oleObject" Target="../embeddings/oleObject111.bin"/><Relationship Id="rId2" Type="http://schemas.openxmlformats.org/officeDocument/2006/relationships/slideLayout" Target="../slideLayouts/slideLayout2.xml"/><Relationship Id="rId16" Type="http://schemas.openxmlformats.org/officeDocument/2006/relationships/oleObject" Target="../embeddings/oleObject110.bin"/><Relationship Id="rId1" Type="http://schemas.openxmlformats.org/officeDocument/2006/relationships/vmlDrawing" Target="../drawings/vmlDrawing17.vml"/><Relationship Id="rId6" Type="http://schemas.openxmlformats.org/officeDocument/2006/relationships/oleObject" Target="../embeddings/oleObject100.bin"/><Relationship Id="rId11" Type="http://schemas.openxmlformats.org/officeDocument/2006/relationships/oleObject" Target="../embeddings/oleObject105.bin"/><Relationship Id="rId5" Type="http://schemas.openxmlformats.org/officeDocument/2006/relationships/oleObject" Target="../embeddings/oleObject99.bin"/><Relationship Id="rId15" Type="http://schemas.openxmlformats.org/officeDocument/2006/relationships/oleObject" Target="../embeddings/oleObject109.bin"/><Relationship Id="rId10" Type="http://schemas.openxmlformats.org/officeDocument/2006/relationships/oleObject" Target="../embeddings/oleObject104.bin"/><Relationship Id="rId4" Type="http://schemas.openxmlformats.org/officeDocument/2006/relationships/oleObject" Target="../embeddings/oleObject98.bin"/><Relationship Id="rId9" Type="http://schemas.openxmlformats.org/officeDocument/2006/relationships/oleObject" Target="../embeddings/oleObject103.bin"/><Relationship Id="rId14" Type="http://schemas.openxmlformats.org/officeDocument/2006/relationships/oleObject" Target="../embeddings/oleObject10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16.bin"/><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notesSlide" Target="../notesSlides/notesSlide18.xml"/><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30.bin"/><Relationship Id="rId5" Type="http://schemas.openxmlformats.org/officeDocument/2006/relationships/oleObject" Target="../embeddings/oleObject129.bin"/><Relationship Id="rId10" Type="http://schemas.openxmlformats.org/officeDocument/2006/relationships/oleObject" Target="../embeddings/oleObject134.bin"/><Relationship Id="rId4" Type="http://schemas.openxmlformats.org/officeDocument/2006/relationships/oleObject" Target="../embeddings/oleObject128.bin"/><Relationship Id="rId9" Type="http://schemas.openxmlformats.org/officeDocument/2006/relationships/oleObject" Target="../embeddings/oleObject133.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38.bin"/><Relationship Id="rId5" Type="http://schemas.openxmlformats.org/officeDocument/2006/relationships/oleObject" Target="../embeddings/oleObject137.bin"/><Relationship Id="rId4" Type="http://schemas.openxmlformats.org/officeDocument/2006/relationships/oleObject" Target="../embeddings/oleObject136.bin"/><Relationship Id="rId9" Type="http://schemas.openxmlformats.org/officeDocument/2006/relationships/oleObject" Target="../embeddings/oleObject14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oleObject" Target="../embeddings/oleObject142.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45.bin"/><Relationship Id="rId5" Type="http://schemas.openxmlformats.org/officeDocument/2006/relationships/oleObject" Target="../embeddings/oleObject144.bin"/><Relationship Id="rId4" Type="http://schemas.openxmlformats.org/officeDocument/2006/relationships/oleObject" Target="../embeddings/oleObject143.bin"/><Relationship Id="rId9" Type="http://schemas.openxmlformats.org/officeDocument/2006/relationships/oleObject" Target="../embeddings/oleObject14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notesSlide" Target="../notesSlides/notesSlide19.xml"/><Relationship Id="rId7"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51.bin"/><Relationship Id="rId5" Type="http://schemas.openxmlformats.org/officeDocument/2006/relationships/oleObject" Target="../embeddings/oleObject150.bin"/><Relationship Id="rId4" Type="http://schemas.openxmlformats.org/officeDocument/2006/relationships/oleObject" Target="../embeddings/oleObject149.bin"/><Relationship Id="rId9" Type="http://schemas.openxmlformats.org/officeDocument/2006/relationships/oleObject" Target="../embeddings/oleObject15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159.bin"/><Relationship Id="rId4" Type="http://schemas.openxmlformats.org/officeDocument/2006/relationships/oleObject" Target="../embeddings/oleObject15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63.bin"/><Relationship Id="rId5" Type="http://schemas.openxmlformats.org/officeDocument/2006/relationships/oleObject" Target="../embeddings/oleObject162.bin"/><Relationship Id="rId10" Type="http://schemas.openxmlformats.org/officeDocument/2006/relationships/oleObject" Target="../embeddings/oleObject167.bin"/><Relationship Id="rId4" Type="http://schemas.openxmlformats.org/officeDocument/2006/relationships/oleObject" Target="../embeddings/oleObject161.bin"/><Relationship Id="rId9" Type="http://schemas.openxmlformats.org/officeDocument/2006/relationships/oleObject" Target="../embeddings/oleObject16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8.bin"/><Relationship Id="rId7" Type="http://schemas.openxmlformats.org/officeDocument/2006/relationships/oleObject" Target="../embeddings/oleObject172.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oleObject" Target="../embeddings/oleObject171.bin"/><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oleObject" Target="../embeddings/oleObject183.bin"/><Relationship Id="rId18" Type="http://schemas.openxmlformats.org/officeDocument/2006/relationships/oleObject" Target="../embeddings/oleObject188.bin"/><Relationship Id="rId3" Type="http://schemas.openxmlformats.org/officeDocument/2006/relationships/oleObject" Target="../embeddings/oleObject173.bin"/><Relationship Id="rId7" Type="http://schemas.openxmlformats.org/officeDocument/2006/relationships/oleObject" Target="../embeddings/oleObject177.bin"/><Relationship Id="rId12" Type="http://schemas.openxmlformats.org/officeDocument/2006/relationships/oleObject" Target="../embeddings/oleObject182.bin"/><Relationship Id="rId17" Type="http://schemas.openxmlformats.org/officeDocument/2006/relationships/oleObject" Target="../embeddings/oleObject187.bin"/><Relationship Id="rId2" Type="http://schemas.openxmlformats.org/officeDocument/2006/relationships/slideLayout" Target="../slideLayouts/slideLayout2.xml"/><Relationship Id="rId16" Type="http://schemas.openxmlformats.org/officeDocument/2006/relationships/oleObject" Target="../embeddings/oleObject186.bin"/><Relationship Id="rId1" Type="http://schemas.openxmlformats.org/officeDocument/2006/relationships/vmlDrawing" Target="../drawings/vmlDrawing31.vml"/><Relationship Id="rId6" Type="http://schemas.openxmlformats.org/officeDocument/2006/relationships/oleObject" Target="../embeddings/oleObject176.bin"/><Relationship Id="rId11" Type="http://schemas.openxmlformats.org/officeDocument/2006/relationships/oleObject" Target="../embeddings/oleObject181.bin"/><Relationship Id="rId5" Type="http://schemas.openxmlformats.org/officeDocument/2006/relationships/oleObject" Target="../embeddings/oleObject175.bin"/><Relationship Id="rId15" Type="http://schemas.openxmlformats.org/officeDocument/2006/relationships/oleObject" Target="../embeddings/oleObject185.bin"/><Relationship Id="rId10" Type="http://schemas.openxmlformats.org/officeDocument/2006/relationships/oleObject" Target="../embeddings/oleObject180.bin"/><Relationship Id="rId4" Type="http://schemas.openxmlformats.org/officeDocument/2006/relationships/oleObject" Target="../embeddings/oleObject174.bin"/><Relationship Id="rId9" Type="http://schemas.openxmlformats.org/officeDocument/2006/relationships/oleObject" Target="../embeddings/oleObject179.bin"/><Relationship Id="rId14" Type="http://schemas.openxmlformats.org/officeDocument/2006/relationships/oleObject" Target="../embeddings/oleObject184.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oleObject" Target="../embeddings/oleObject199.bin"/><Relationship Id="rId3" Type="http://schemas.openxmlformats.org/officeDocument/2006/relationships/oleObject" Target="../embeddings/oleObject189.bin"/><Relationship Id="rId7" Type="http://schemas.openxmlformats.org/officeDocument/2006/relationships/oleObject" Target="../embeddings/oleObject193.bin"/><Relationship Id="rId12" Type="http://schemas.openxmlformats.org/officeDocument/2006/relationships/oleObject" Target="../embeddings/oleObject198.bin"/><Relationship Id="rId2" Type="http://schemas.openxmlformats.org/officeDocument/2006/relationships/slideLayout" Target="../slideLayouts/slideLayout2.xml"/><Relationship Id="rId16" Type="http://schemas.openxmlformats.org/officeDocument/2006/relationships/oleObject" Target="../embeddings/oleObject202.bin"/><Relationship Id="rId1" Type="http://schemas.openxmlformats.org/officeDocument/2006/relationships/vmlDrawing" Target="../drawings/vmlDrawing32.vml"/><Relationship Id="rId6" Type="http://schemas.openxmlformats.org/officeDocument/2006/relationships/oleObject" Target="../embeddings/oleObject192.bin"/><Relationship Id="rId11" Type="http://schemas.openxmlformats.org/officeDocument/2006/relationships/oleObject" Target="../embeddings/oleObject197.bin"/><Relationship Id="rId5" Type="http://schemas.openxmlformats.org/officeDocument/2006/relationships/oleObject" Target="../embeddings/oleObject191.bin"/><Relationship Id="rId15" Type="http://schemas.openxmlformats.org/officeDocument/2006/relationships/oleObject" Target="../embeddings/oleObject201.bin"/><Relationship Id="rId10" Type="http://schemas.openxmlformats.org/officeDocument/2006/relationships/oleObject" Target="../embeddings/oleObject196.bin"/><Relationship Id="rId4" Type="http://schemas.openxmlformats.org/officeDocument/2006/relationships/oleObject" Target="../embeddings/oleObject190.bin"/><Relationship Id="rId9" Type="http://schemas.openxmlformats.org/officeDocument/2006/relationships/oleObject" Target="../embeddings/oleObject195.bin"/><Relationship Id="rId14" Type="http://schemas.openxmlformats.org/officeDocument/2006/relationships/oleObject" Target="../embeddings/oleObject20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206.bin"/><Relationship Id="rId5" Type="http://schemas.openxmlformats.org/officeDocument/2006/relationships/oleObject" Target="../embeddings/oleObject205.bin"/><Relationship Id="rId10" Type="http://schemas.openxmlformats.org/officeDocument/2006/relationships/oleObject" Target="../embeddings/oleObject210.bin"/><Relationship Id="rId4" Type="http://schemas.openxmlformats.org/officeDocument/2006/relationships/oleObject" Target="../embeddings/oleObject204.bin"/><Relationship Id="rId9" Type="http://schemas.openxmlformats.org/officeDocument/2006/relationships/oleObject" Target="../embeddings/oleObject20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69.png"/><Relationship Id="rId5" Type="http://schemas.openxmlformats.org/officeDocument/2006/relationships/oleObject" Target="../embeddings/oleObject213.bin"/><Relationship Id="rId4" Type="http://schemas.openxmlformats.org/officeDocument/2006/relationships/oleObject" Target="../embeddings/oleObject212.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14.bin"/><Relationship Id="rId7" Type="http://schemas.openxmlformats.org/officeDocument/2006/relationships/image" Target="../media/image174.png"/><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217.bin"/><Relationship Id="rId5" Type="http://schemas.openxmlformats.org/officeDocument/2006/relationships/oleObject" Target="../embeddings/oleObject216.bin"/><Relationship Id="rId4" Type="http://schemas.openxmlformats.org/officeDocument/2006/relationships/oleObject" Target="../embeddings/oleObject21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8.bin"/><Relationship Id="rId7" Type="http://schemas.openxmlformats.org/officeDocument/2006/relationships/image" Target="../media/image178.png"/><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221.bin"/><Relationship Id="rId5" Type="http://schemas.openxmlformats.org/officeDocument/2006/relationships/oleObject" Target="../embeddings/oleObject220.bin"/><Relationship Id="rId4" Type="http://schemas.openxmlformats.org/officeDocument/2006/relationships/oleObject" Target="../embeddings/oleObject219.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oleObject" Target="../embeddings/oleObject222.bin"/><Relationship Id="rId7" Type="http://schemas.openxmlformats.org/officeDocument/2006/relationships/oleObject" Target="../embeddings/oleObject22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225.bin"/><Relationship Id="rId5" Type="http://schemas.openxmlformats.org/officeDocument/2006/relationships/oleObject" Target="../embeddings/oleObject224.bin"/><Relationship Id="rId4" Type="http://schemas.openxmlformats.org/officeDocument/2006/relationships/oleObject" Target="../embeddings/oleObject22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oleObject" Target="../embeddings/oleObject22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5.bin"/><Relationship Id="rId3" Type="http://schemas.openxmlformats.org/officeDocument/2006/relationships/oleObject" Target="../embeddings/oleObject230.bin"/><Relationship Id="rId7" Type="http://schemas.openxmlformats.org/officeDocument/2006/relationships/oleObject" Target="../embeddings/oleObject234.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233.bin"/><Relationship Id="rId5" Type="http://schemas.openxmlformats.org/officeDocument/2006/relationships/oleObject" Target="../embeddings/oleObject232.bin"/><Relationship Id="rId4" Type="http://schemas.openxmlformats.org/officeDocument/2006/relationships/oleObject" Target="../embeddings/oleObject231.bin"/><Relationship Id="rId9" Type="http://schemas.openxmlformats.org/officeDocument/2006/relationships/oleObject" Target="../embeddings/oleObject236.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7.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oleObject" Target="../embeddings/oleObject238.bin"/></Relationships>
</file>

<file path=ppt/slides/_rels/slide48.xml.rels><?xml version="1.0" encoding="UTF-8" standalone="yes"?>
<Relationships xmlns="http://schemas.openxmlformats.org/package/2006/relationships"><Relationship Id="rId3" Type="http://schemas.openxmlformats.org/officeDocument/2006/relationships/image" Target="../media/image197.jpeg"/><Relationship Id="rId2" Type="http://schemas.openxmlformats.org/officeDocument/2006/relationships/image" Target="../media/image196.jpeg"/><Relationship Id="rId1" Type="http://schemas.openxmlformats.org/officeDocument/2006/relationships/slideLayout" Target="../slideLayouts/slideLayout7.xml"/><Relationship Id="rId5" Type="http://schemas.openxmlformats.org/officeDocument/2006/relationships/image" Target="../media/image199.jpeg"/><Relationship Id="rId4" Type="http://schemas.openxmlformats.org/officeDocument/2006/relationships/image" Target="../media/image198.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oleObject" Target="../embeddings/oleObject240.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244.bin"/><Relationship Id="rId5" Type="http://schemas.openxmlformats.org/officeDocument/2006/relationships/oleObject" Target="../embeddings/oleObject243.bin"/><Relationship Id="rId4" Type="http://schemas.openxmlformats.org/officeDocument/2006/relationships/oleObject" Target="../embeddings/oleObject242.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48.bin"/><Relationship Id="rId5" Type="http://schemas.openxmlformats.org/officeDocument/2006/relationships/oleObject" Target="../embeddings/oleObject247.bin"/><Relationship Id="rId4" Type="http://schemas.openxmlformats.org/officeDocument/2006/relationships/oleObject" Target="../embeddings/oleObject246.bin"/><Relationship Id="rId9" Type="http://schemas.openxmlformats.org/officeDocument/2006/relationships/oleObject" Target="../embeddings/oleObject25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52.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oleObject" Target="../embeddings/oleObject25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54.bin"/><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oleObject" Target="../embeddings/oleObject256.bin"/><Relationship Id="rId4" Type="http://schemas.openxmlformats.org/officeDocument/2006/relationships/oleObject" Target="../embeddings/oleObject255.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57.bin"/><Relationship Id="rId2" Type="http://schemas.openxmlformats.org/officeDocument/2006/relationships/slideLayout" Target="../slideLayouts/slideLayout7.xml"/><Relationship Id="rId1" Type="http://schemas.openxmlformats.org/officeDocument/2006/relationships/vmlDrawing" Target="../drawings/vmlDrawing46.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7.xml"/><Relationship Id="rId1" Type="http://schemas.openxmlformats.org/officeDocument/2006/relationships/vmlDrawing" Target="../drawings/vmlDrawing47.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48.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49.vml"/><Relationship Id="rId5" Type="http://schemas.openxmlformats.org/officeDocument/2006/relationships/oleObject" Target="../embeddings/oleObject262.bin"/><Relationship Id="rId4" Type="http://schemas.openxmlformats.org/officeDocument/2006/relationships/oleObject" Target="../embeddings/oleObject261.bin"/></Relationships>
</file>

<file path=ppt/slides/_rels/slide61.xml.rels><?xml version="1.0" encoding="UTF-8" standalone="yes"?>
<Relationships xmlns="http://schemas.openxmlformats.org/package/2006/relationships"><Relationship Id="rId8" Type="http://schemas.openxmlformats.org/officeDocument/2006/relationships/image" Target="../media/image227.emf"/><Relationship Id="rId3" Type="http://schemas.openxmlformats.org/officeDocument/2006/relationships/oleObject" Target="../embeddings/oleObject263.bin"/><Relationship Id="rId7" Type="http://schemas.openxmlformats.org/officeDocument/2006/relationships/oleObject" Target="../embeddings/oleObject267.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266.bin"/><Relationship Id="rId5" Type="http://schemas.openxmlformats.org/officeDocument/2006/relationships/oleObject" Target="../embeddings/oleObject265.bin"/><Relationship Id="rId4" Type="http://schemas.openxmlformats.org/officeDocument/2006/relationships/oleObject" Target="../embeddings/oleObject264.bin"/></Relationships>
</file>

<file path=ppt/slides/_rels/slide62.xml.rels><?xml version="1.0" encoding="UTF-8" standalone="yes"?>
<Relationships xmlns="http://schemas.openxmlformats.org/package/2006/relationships"><Relationship Id="rId8" Type="http://schemas.openxmlformats.org/officeDocument/2006/relationships/image" Target="../media/image232.emf"/><Relationship Id="rId3" Type="http://schemas.openxmlformats.org/officeDocument/2006/relationships/oleObject" Target="../embeddings/oleObject268.bin"/><Relationship Id="rId7" Type="http://schemas.openxmlformats.org/officeDocument/2006/relationships/oleObject" Target="../embeddings/oleObject272.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271.bin"/><Relationship Id="rId5" Type="http://schemas.openxmlformats.org/officeDocument/2006/relationships/oleObject" Target="../embeddings/oleObject270.bin"/><Relationship Id="rId4" Type="http://schemas.openxmlformats.org/officeDocument/2006/relationships/oleObject" Target="../embeddings/oleObject269.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3.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276.bin"/><Relationship Id="rId5" Type="http://schemas.openxmlformats.org/officeDocument/2006/relationships/oleObject" Target="../embeddings/oleObject275.bin"/><Relationship Id="rId4" Type="http://schemas.openxmlformats.org/officeDocument/2006/relationships/oleObject" Target="../embeddings/oleObject274.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82.bin"/><Relationship Id="rId3" Type="http://schemas.openxmlformats.org/officeDocument/2006/relationships/oleObject" Target="../embeddings/oleObject277.bin"/><Relationship Id="rId7" Type="http://schemas.openxmlformats.org/officeDocument/2006/relationships/oleObject" Target="../embeddings/oleObject281.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280.bin"/><Relationship Id="rId5" Type="http://schemas.openxmlformats.org/officeDocument/2006/relationships/oleObject" Target="../embeddings/oleObject279.bin"/><Relationship Id="rId4" Type="http://schemas.openxmlformats.org/officeDocument/2006/relationships/oleObject" Target="../embeddings/oleObject278.bin"/><Relationship Id="rId9" Type="http://schemas.openxmlformats.org/officeDocument/2006/relationships/oleObject" Target="../embeddings/oleObject28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84.bin"/><Relationship Id="rId2" Type="http://schemas.openxmlformats.org/officeDocument/2006/relationships/slideLayout" Target="../slideLayouts/slideLayout7.xml"/><Relationship Id="rId1" Type="http://schemas.openxmlformats.org/officeDocument/2006/relationships/vmlDrawing" Target="../drawings/vmlDrawing54.vml"/><Relationship Id="rId4" Type="http://schemas.openxmlformats.org/officeDocument/2006/relationships/oleObject" Target="../embeddings/oleObject285.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91.bin"/><Relationship Id="rId3" Type="http://schemas.openxmlformats.org/officeDocument/2006/relationships/oleObject" Target="../embeddings/oleObject286.bin"/><Relationship Id="rId7"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89.bin"/><Relationship Id="rId5" Type="http://schemas.openxmlformats.org/officeDocument/2006/relationships/oleObject" Target="../embeddings/oleObject288.bin"/><Relationship Id="rId4" Type="http://schemas.openxmlformats.org/officeDocument/2006/relationships/oleObject" Target="../embeddings/oleObject287.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92.bin"/><Relationship Id="rId2" Type="http://schemas.openxmlformats.org/officeDocument/2006/relationships/slideLayout" Target="../slideLayouts/slideLayout7.xml"/><Relationship Id="rId1" Type="http://schemas.openxmlformats.org/officeDocument/2006/relationships/vmlDrawing" Target="../drawings/vmlDrawing56.vml"/><Relationship Id="rId5" Type="http://schemas.openxmlformats.org/officeDocument/2006/relationships/oleObject" Target="../embeddings/oleObject294.bin"/><Relationship Id="rId4" Type="http://schemas.openxmlformats.org/officeDocument/2006/relationships/oleObject" Target="../embeddings/oleObject293.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oleObject" Target="../embeddings/oleObject296.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02.bin"/><Relationship Id="rId3" Type="http://schemas.openxmlformats.org/officeDocument/2006/relationships/oleObject" Target="../embeddings/oleObject297.bin"/><Relationship Id="rId7" Type="http://schemas.openxmlformats.org/officeDocument/2006/relationships/oleObject" Target="../embeddings/oleObject301.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300.bin"/><Relationship Id="rId5" Type="http://schemas.openxmlformats.org/officeDocument/2006/relationships/oleObject" Target="../embeddings/oleObject299.bin"/><Relationship Id="rId4" Type="http://schemas.openxmlformats.org/officeDocument/2006/relationships/oleObject" Target="../embeddings/oleObject298.bin"/><Relationship Id="rId9" Type="http://schemas.openxmlformats.org/officeDocument/2006/relationships/oleObject" Target="../embeddings/oleObject303.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04.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oleObject" Target="../embeddings/oleObject305.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06.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oleObject" Target="../embeddings/oleObject309.bin"/><Relationship Id="rId5" Type="http://schemas.openxmlformats.org/officeDocument/2006/relationships/oleObject" Target="../embeddings/oleObject308.bin"/><Relationship Id="rId4" Type="http://schemas.openxmlformats.org/officeDocument/2006/relationships/oleObject" Target="../embeddings/oleObject30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10.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oleObject" Target="../embeddings/oleObject311.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12.bin"/><Relationship Id="rId7" Type="http://schemas.openxmlformats.org/officeDocument/2006/relationships/oleObject" Target="../embeddings/oleObject316.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315.bin"/><Relationship Id="rId5" Type="http://schemas.openxmlformats.org/officeDocument/2006/relationships/oleObject" Target="../embeddings/oleObject314.bin"/><Relationship Id="rId4" Type="http://schemas.openxmlformats.org/officeDocument/2006/relationships/oleObject" Target="../embeddings/oleObject313.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17.bin"/><Relationship Id="rId7" Type="http://schemas.openxmlformats.org/officeDocument/2006/relationships/oleObject" Target="../embeddings/oleObject321.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320.bin"/><Relationship Id="rId5" Type="http://schemas.openxmlformats.org/officeDocument/2006/relationships/oleObject" Target="../embeddings/oleObject319.bin"/><Relationship Id="rId4" Type="http://schemas.openxmlformats.org/officeDocument/2006/relationships/oleObject" Target="../embeddings/oleObject318.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22.bin"/><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oleObject" Target="../embeddings/oleObject324.bin"/><Relationship Id="rId4" Type="http://schemas.openxmlformats.org/officeDocument/2006/relationships/oleObject" Target="../embeddings/oleObject323.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30.bin"/><Relationship Id="rId3" Type="http://schemas.openxmlformats.org/officeDocument/2006/relationships/oleObject" Target="../embeddings/oleObject325.bin"/><Relationship Id="rId7" Type="http://schemas.openxmlformats.org/officeDocument/2006/relationships/oleObject" Target="../embeddings/oleObject329.bin"/><Relationship Id="rId2" Type="http://schemas.openxmlformats.org/officeDocument/2006/relationships/slideLayout" Target="../slideLayouts/slideLayout4.xml"/><Relationship Id="rId1" Type="http://schemas.openxmlformats.org/officeDocument/2006/relationships/vmlDrawing" Target="../drawings/vmlDrawing65.vml"/><Relationship Id="rId6" Type="http://schemas.openxmlformats.org/officeDocument/2006/relationships/oleObject" Target="../embeddings/oleObject328.bin"/><Relationship Id="rId5" Type="http://schemas.openxmlformats.org/officeDocument/2006/relationships/oleObject" Target="../embeddings/oleObject327.bin"/><Relationship Id="rId10" Type="http://schemas.openxmlformats.org/officeDocument/2006/relationships/oleObject" Target="../embeddings/oleObject332.bin"/><Relationship Id="rId4" Type="http://schemas.openxmlformats.org/officeDocument/2006/relationships/oleObject" Target="../embeddings/oleObject326.bin"/><Relationship Id="rId9" Type="http://schemas.openxmlformats.org/officeDocument/2006/relationships/oleObject" Target="../embeddings/oleObject331.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33.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336.bin"/><Relationship Id="rId5" Type="http://schemas.openxmlformats.org/officeDocument/2006/relationships/oleObject" Target="../embeddings/oleObject335.bin"/><Relationship Id="rId4" Type="http://schemas.openxmlformats.org/officeDocument/2006/relationships/oleObject" Target="../embeddings/oleObject334.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37.bin"/><Relationship Id="rId2" Type="http://schemas.openxmlformats.org/officeDocument/2006/relationships/slideLayout" Target="../slideLayouts/slideLayout4.xml"/><Relationship Id="rId1" Type="http://schemas.openxmlformats.org/officeDocument/2006/relationships/vmlDrawing" Target="../drawings/vmlDrawing67.vml"/><Relationship Id="rId4" Type="http://schemas.openxmlformats.org/officeDocument/2006/relationships/oleObject" Target="../embeddings/oleObject338.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39.bin"/><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oleObject" Target="../embeddings/oleObject341.bin"/><Relationship Id="rId4" Type="http://schemas.openxmlformats.org/officeDocument/2006/relationships/oleObject" Target="../embeddings/oleObject34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2.xml"/><Relationship Id="rId1" Type="http://schemas.openxmlformats.org/officeDocument/2006/relationships/vmlDrawing" Target="../drawings/vmlDrawing69.vml"/><Relationship Id="rId5" Type="http://schemas.openxmlformats.org/officeDocument/2006/relationships/oleObject" Target="../embeddings/oleObject344.bin"/><Relationship Id="rId4" Type="http://schemas.openxmlformats.org/officeDocument/2006/relationships/oleObject" Target="../embeddings/oleObject343.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50.bin"/><Relationship Id="rId13" Type="http://schemas.openxmlformats.org/officeDocument/2006/relationships/oleObject" Target="../embeddings/oleObject355.bin"/><Relationship Id="rId18" Type="http://schemas.openxmlformats.org/officeDocument/2006/relationships/oleObject" Target="../embeddings/oleObject360.bin"/><Relationship Id="rId3" Type="http://schemas.openxmlformats.org/officeDocument/2006/relationships/oleObject" Target="../embeddings/oleObject345.bin"/><Relationship Id="rId21" Type="http://schemas.openxmlformats.org/officeDocument/2006/relationships/oleObject" Target="../embeddings/oleObject363.bin"/><Relationship Id="rId7" Type="http://schemas.openxmlformats.org/officeDocument/2006/relationships/oleObject" Target="../embeddings/oleObject349.bin"/><Relationship Id="rId12" Type="http://schemas.openxmlformats.org/officeDocument/2006/relationships/oleObject" Target="../embeddings/oleObject354.bin"/><Relationship Id="rId17" Type="http://schemas.openxmlformats.org/officeDocument/2006/relationships/oleObject" Target="../embeddings/oleObject359.bin"/><Relationship Id="rId2" Type="http://schemas.openxmlformats.org/officeDocument/2006/relationships/slideLayout" Target="../slideLayouts/slideLayout2.xml"/><Relationship Id="rId16" Type="http://schemas.openxmlformats.org/officeDocument/2006/relationships/oleObject" Target="../embeddings/oleObject358.bin"/><Relationship Id="rId20" Type="http://schemas.openxmlformats.org/officeDocument/2006/relationships/oleObject" Target="../embeddings/oleObject362.bin"/><Relationship Id="rId1" Type="http://schemas.openxmlformats.org/officeDocument/2006/relationships/vmlDrawing" Target="../drawings/vmlDrawing70.vml"/><Relationship Id="rId6" Type="http://schemas.openxmlformats.org/officeDocument/2006/relationships/oleObject" Target="../embeddings/oleObject348.bin"/><Relationship Id="rId11" Type="http://schemas.openxmlformats.org/officeDocument/2006/relationships/oleObject" Target="../embeddings/oleObject353.bin"/><Relationship Id="rId5" Type="http://schemas.openxmlformats.org/officeDocument/2006/relationships/oleObject" Target="../embeddings/oleObject347.bin"/><Relationship Id="rId15" Type="http://schemas.openxmlformats.org/officeDocument/2006/relationships/oleObject" Target="../embeddings/oleObject357.bin"/><Relationship Id="rId23" Type="http://schemas.openxmlformats.org/officeDocument/2006/relationships/oleObject" Target="../embeddings/oleObject365.bin"/><Relationship Id="rId10" Type="http://schemas.openxmlformats.org/officeDocument/2006/relationships/oleObject" Target="../embeddings/oleObject352.bin"/><Relationship Id="rId19" Type="http://schemas.openxmlformats.org/officeDocument/2006/relationships/oleObject" Target="../embeddings/oleObject361.bin"/><Relationship Id="rId4" Type="http://schemas.openxmlformats.org/officeDocument/2006/relationships/oleObject" Target="../embeddings/oleObject346.bin"/><Relationship Id="rId9" Type="http://schemas.openxmlformats.org/officeDocument/2006/relationships/oleObject" Target="../embeddings/oleObject351.bin"/><Relationship Id="rId14" Type="http://schemas.openxmlformats.org/officeDocument/2006/relationships/oleObject" Target="../embeddings/oleObject356.bin"/><Relationship Id="rId22" Type="http://schemas.openxmlformats.org/officeDocument/2006/relationships/oleObject" Target="../embeddings/oleObject364.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71.bin"/><Relationship Id="rId3" Type="http://schemas.openxmlformats.org/officeDocument/2006/relationships/oleObject" Target="../embeddings/oleObject366.bin"/><Relationship Id="rId7" Type="http://schemas.openxmlformats.org/officeDocument/2006/relationships/oleObject" Target="../embeddings/oleObject370.bin"/><Relationship Id="rId12" Type="http://schemas.openxmlformats.org/officeDocument/2006/relationships/oleObject" Target="../embeddings/oleObject375.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369.bin"/><Relationship Id="rId11" Type="http://schemas.openxmlformats.org/officeDocument/2006/relationships/oleObject" Target="../embeddings/oleObject374.bin"/><Relationship Id="rId5" Type="http://schemas.openxmlformats.org/officeDocument/2006/relationships/oleObject" Target="../embeddings/oleObject368.bin"/><Relationship Id="rId10" Type="http://schemas.openxmlformats.org/officeDocument/2006/relationships/oleObject" Target="../embeddings/oleObject373.bin"/><Relationship Id="rId4" Type="http://schemas.openxmlformats.org/officeDocument/2006/relationships/oleObject" Target="../embeddings/oleObject367.bin"/><Relationship Id="rId9" Type="http://schemas.openxmlformats.org/officeDocument/2006/relationships/oleObject" Target="../embeddings/oleObject372.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81.bin"/><Relationship Id="rId3" Type="http://schemas.openxmlformats.org/officeDocument/2006/relationships/oleObject" Target="../embeddings/oleObject376.bin"/><Relationship Id="rId7" Type="http://schemas.openxmlformats.org/officeDocument/2006/relationships/oleObject" Target="../embeddings/oleObject380.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379.bin"/><Relationship Id="rId5" Type="http://schemas.openxmlformats.org/officeDocument/2006/relationships/oleObject" Target="../embeddings/oleObject378.bin"/><Relationship Id="rId4" Type="http://schemas.openxmlformats.org/officeDocument/2006/relationships/oleObject" Target="../embeddings/oleObject377.bin"/><Relationship Id="rId9" Type="http://schemas.openxmlformats.org/officeDocument/2006/relationships/oleObject" Target="../embeddings/oleObject382.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388.bin"/><Relationship Id="rId3" Type="http://schemas.openxmlformats.org/officeDocument/2006/relationships/oleObject" Target="../embeddings/oleObject383.bin"/><Relationship Id="rId7" Type="http://schemas.openxmlformats.org/officeDocument/2006/relationships/oleObject" Target="../embeddings/oleObject387.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386.bin"/><Relationship Id="rId5" Type="http://schemas.openxmlformats.org/officeDocument/2006/relationships/oleObject" Target="../embeddings/oleObject385.bin"/><Relationship Id="rId4" Type="http://schemas.openxmlformats.org/officeDocument/2006/relationships/oleObject" Target="../embeddings/oleObject384.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94.bin"/><Relationship Id="rId3" Type="http://schemas.openxmlformats.org/officeDocument/2006/relationships/oleObject" Target="../embeddings/oleObject389.bin"/><Relationship Id="rId7" Type="http://schemas.openxmlformats.org/officeDocument/2006/relationships/oleObject" Target="../embeddings/oleObject393.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oleObject" Target="../embeddings/oleObject392.bin"/><Relationship Id="rId5" Type="http://schemas.openxmlformats.org/officeDocument/2006/relationships/oleObject" Target="../embeddings/oleObject391.bin"/><Relationship Id="rId10" Type="http://schemas.openxmlformats.org/officeDocument/2006/relationships/oleObject" Target="../embeddings/oleObject396.bin"/><Relationship Id="rId4" Type="http://schemas.openxmlformats.org/officeDocument/2006/relationships/oleObject" Target="../embeddings/oleObject390.bin"/><Relationship Id="rId9" Type="http://schemas.openxmlformats.org/officeDocument/2006/relationships/oleObject" Target="../embeddings/oleObject395.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402.bin"/><Relationship Id="rId3" Type="http://schemas.openxmlformats.org/officeDocument/2006/relationships/oleObject" Target="../embeddings/oleObject397.bin"/><Relationship Id="rId7" Type="http://schemas.openxmlformats.org/officeDocument/2006/relationships/oleObject" Target="../embeddings/oleObject401.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oleObject" Target="../embeddings/oleObject400.bin"/><Relationship Id="rId5" Type="http://schemas.openxmlformats.org/officeDocument/2006/relationships/oleObject" Target="../embeddings/oleObject399.bin"/><Relationship Id="rId4" Type="http://schemas.openxmlformats.org/officeDocument/2006/relationships/oleObject" Target="../embeddings/oleObject398.bin"/><Relationship Id="rId9" Type="http://schemas.openxmlformats.org/officeDocument/2006/relationships/oleObject" Target="../embeddings/oleObject403.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409.bin"/><Relationship Id="rId3" Type="http://schemas.openxmlformats.org/officeDocument/2006/relationships/oleObject" Target="../embeddings/oleObject404.bin"/><Relationship Id="rId7" Type="http://schemas.openxmlformats.org/officeDocument/2006/relationships/oleObject" Target="../embeddings/oleObject408.bin"/><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oleObject" Target="../embeddings/oleObject407.bin"/><Relationship Id="rId5" Type="http://schemas.openxmlformats.org/officeDocument/2006/relationships/oleObject" Target="../embeddings/oleObject406.bin"/><Relationship Id="rId4" Type="http://schemas.openxmlformats.org/officeDocument/2006/relationships/oleObject" Target="../embeddings/oleObject405.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415.bin"/><Relationship Id="rId13" Type="http://schemas.openxmlformats.org/officeDocument/2006/relationships/oleObject" Target="../embeddings/oleObject420.bin"/><Relationship Id="rId3" Type="http://schemas.openxmlformats.org/officeDocument/2006/relationships/oleObject" Target="../embeddings/oleObject410.bin"/><Relationship Id="rId7" Type="http://schemas.openxmlformats.org/officeDocument/2006/relationships/oleObject" Target="../embeddings/oleObject414.bin"/><Relationship Id="rId12" Type="http://schemas.openxmlformats.org/officeDocument/2006/relationships/oleObject" Target="../embeddings/oleObject419.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oleObject" Target="../embeddings/oleObject413.bin"/><Relationship Id="rId11" Type="http://schemas.openxmlformats.org/officeDocument/2006/relationships/oleObject" Target="../embeddings/oleObject418.bin"/><Relationship Id="rId5" Type="http://schemas.openxmlformats.org/officeDocument/2006/relationships/oleObject" Target="../embeddings/oleObject412.bin"/><Relationship Id="rId10" Type="http://schemas.openxmlformats.org/officeDocument/2006/relationships/oleObject" Target="../embeddings/oleObject417.bin"/><Relationship Id="rId4" Type="http://schemas.openxmlformats.org/officeDocument/2006/relationships/oleObject" Target="../embeddings/oleObject411.bin"/><Relationship Id="rId9" Type="http://schemas.openxmlformats.org/officeDocument/2006/relationships/oleObject" Target="../embeddings/oleObject416.bin"/><Relationship Id="rId14" Type="http://schemas.openxmlformats.org/officeDocument/2006/relationships/oleObject" Target="../embeddings/oleObject421.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3" Type="http://schemas.openxmlformats.org/officeDocument/2006/relationships/notesSlide" Target="../notesSlides/notesSlide8.xml"/><Relationship Id="rId7" Type="http://schemas.openxmlformats.org/officeDocument/2006/relationships/oleObject" Target="../embeddings/oleObject12.bin"/><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22.bin"/><Relationship Id="rId7" Type="http://schemas.openxmlformats.org/officeDocument/2006/relationships/oleObject" Target="../embeddings/oleObject426.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oleObject" Target="../embeddings/oleObject425.bin"/><Relationship Id="rId5" Type="http://schemas.openxmlformats.org/officeDocument/2006/relationships/oleObject" Target="../embeddings/oleObject424.bin"/><Relationship Id="rId4" Type="http://schemas.openxmlformats.org/officeDocument/2006/relationships/oleObject" Target="../embeddings/oleObject423.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27.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oleObject" Target="../embeddings/oleObject430.bin"/><Relationship Id="rId5" Type="http://schemas.openxmlformats.org/officeDocument/2006/relationships/oleObject" Target="../embeddings/oleObject429.bin"/><Relationship Id="rId4" Type="http://schemas.openxmlformats.org/officeDocument/2006/relationships/oleObject" Target="../embeddings/oleObject428.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436.bin"/><Relationship Id="rId13" Type="http://schemas.openxmlformats.org/officeDocument/2006/relationships/oleObject" Target="../embeddings/oleObject441.bin"/><Relationship Id="rId3" Type="http://schemas.openxmlformats.org/officeDocument/2006/relationships/oleObject" Target="../embeddings/oleObject431.bin"/><Relationship Id="rId7" Type="http://schemas.openxmlformats.org/officeDocument/2006/relationships/oleObject" Target="../embeddings/oleObject435.bin"/><Relationship Id="rId12" Type="http://schemas.openxmlformats.org/officeDocument/2006/relationships/oleObject" Target="../embeddings/oleObject440.bin"/><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oleObject" Target="../embeddings/oleObject434.bin"/><Relationship Id="rId11" Type="http://schemas.openxmlformats.org/officeDocument/2006/relationships/oleObject" Target="../embeddings/oleObject439.bin"/><Relationship Id="rId5" Type="http://schemas.openxmlformats.org/officeDocument/2006/relationships/oleObject" Target="../embeddings/oleObject433.bin"/><Relationship Id="rId10" Type="http://schemas.openxmlformats.org/officeDocument/2006/relationships/oleObject" Target="../embeddings/oleObject438.bin"/><Relationship Id="rId4" Type="http://schemas.openxmlformats.org/officeDocument/2006/relationships/oleObject" Target="../embeddings/oleObject432.bin"/><Relationship Id="rId9" Type="http://schemas.openxmlformats.org/officeDocument/2006/relationships/oleObject" Target="../embeddings/oleObject437.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447.bin"/><Relationship Id="rId13" Type="http://schemas.openxmlformats.org/officeDocument/2006/relationships/oleObject" Target="../embeddings/oleObject452.bin"/><Relationship Id="rId18" Type="http://schemas.openxmlformats.org/officeDocument/2006/relationships/oleObject" Target="../embeddings/oleObject457.bin"/><Relationship Id="rId26" Type="http://schemas.openxmlformats.org/officeDocument/2006/relationships/oleObject" Target="../embeddings/oleObject465.bin"/><Relationship Id="rId3" Type="http://schemas.openxmlformats.org/officeDocument/2006/relationships/oleObject" Target="../embeddings/oleObject442.bin"/><Relationship Id="rId21" Type="http://schemas.openxmlformats.org/officeDocument/2006/relationships/oleObject" Target="../embeddings/oleObject460.bin"/><Relationship Id="rId7" Type="http://schemas.openxmlformats.org/officeDocument/2006/relationships/oleObject" Target="../embeddings/oleObject446.bin"/><Relationship Id="rId12" Type="http://schemas.openxmlformats.org/officeDocument/2006/relationships/oleObject" Target="../embeddings/oleObject451.bin"/><Relationship Id="rId17" Type="http://schemas.openxmlformats.org/officeDocument/2006/relationships/oleObject" Target="../embeddings/oleObject456.bin"/><Relationship Id="rId25" Type="http://schemas.openxmlformats.org/officeDocument/2006/relationships/oleObject" Target="../embeddings/oleObject464.bin"/><Relationship Id="rId2" Type="http://schemas.openxmlformats.org/officeDocument/2006/relationships/slideLayout" Target="../slideLayouts/slideLayout2.xml"/><Relationship Id="rId16" Type="http://schemas.openxmlformats.org/officeDocument/2006/relationships/oleObject" Target="../embeddings/oleObject455.bin"/><Relationship Id="rId20" Type="http://schemas.openxmlformats.org/officeDocument/2006/relationships/oleObject" Target="../embeddings/oleObject459.bin"/><Relationship Id="rId1" Type="http://schemas.openxmlformats.org/officeDocument/2006/relationships/vmlDrawing" Target="../drawings/vmlDrawing81.vml"/><Relationship Id="rId6" Type="http://schemas.openxmlformats.org/officeDocument/2006/relationships/oleObject" Target="../embeddings/oleObject445.bin"/><Relationship Id="rId11" Type="http://schemas.openxmlformats.org/officeDocument/2006/relationships/oleObject" Target="../embeddings/oleObject450.bin"/><Relationship Id="rId24" Type="http://schemas.openxmlformats.org/officeDocument/2006/relationships/oleObject" Target="../embeddings/oleObject463.bin"/><Relationship Id="rId5" Type="http://schemas.openxmlformats.org/officeDocument/2006/relationships/oleObject" Target="../embeddings/oleObject444.bin"/><Relationship Id="rId15" Type="http://schemas.openxmlformats.org/officeDocument/2006/relationships/oleObject" Target="../embeddings/oleObject454.bin"/><Relationship Id="rId23" Type="http://schemas.openxmlformats.org/officeDocument/2006/relationships/oleObject" Target="../embeddings/oleObject462.bin"/><Relationship Id="rId10" Type="http://schemas.openxmlformats.org/officeDocument/2006/relationships/oleObject" Target="../embeddings/oleObject449.bin"/><Relationship Id="rId19" Type="http://schemas.openxmlformats.org/officeDocument/2006/relationships/oleObject" Target="../embeddings/oleObject458.bin"/><Relationship Id="rId4" Type="http://schemas.openxmlformats.org/officeDocument/2006/relationships/oleObject" Target="../embeddings/oleObject443.bin"/><Relationship Id="rId9" Type="http://schemas.openxmlformats.org/officeDocument/2006/relationships/oleObject" Target="../embeddings/oleObject448.bin"/><Relationship Id="rId14" Type="http://schemas.openxmlformats.org/officeDocument/2006/relationships/oleObject" Target="../embeddings/oleObject453.bin"/><Relationship Id="rId22" Type="http://schemas.openxmlformats.org/officeDocument/2006/relationships/oleObject" Target="../embeddings/oleObject461.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471.bin"/><Relationship Id="rId13" Type="http://schemas.openxmlformats.org/officeDocument/2006/relationships/oleObject" Target="../embeddings/oleObject476.bin"/><Relationship Id="rId18" Type="http://schemas.openxmlformats.org/officeDocument/2006/relationships/oleObject" Target="../embeddings/oleObject481.bin"/><Relationship Id="rId26" Type="http://schemas.openxmlformats.org/officeDocument/2006/relationships/oleObject" Target="../embeddings/oleObject489.bin"/><Relationship Id="rId39" Type="http://schemas.openxmlformats.org/officeDocument/2006/relationships/oleObject" Target="../embeddings/oleObject502.bin"/><Relationship Id="rId3" Type="http://schemas.openxmlformats.org/officeDocument/2006/relationships/oleObject" Target="../embeddings/oleObject466.bin"/><Relationship Id="rId21" Type="http://schemas.openxmlformats.org/officeDocument/2006/relationships/oleObject" Target="../embeddings/oleObject484.bin"/><Relationship Id="rId34" Type="http://schemas.openxmlformats.org/officeDocument/2006/relationships/oleObject" Target="../embeddings/oleObject497.bin"/><Relationship Id="rId42" Type="http://schemas.openxmlformats.org/officeDocument/2006/relationships/oleObject" Target="../embeddings/oleObject505.bin"/><Relationship Id="rId7" Type="http://schemas.openxmlformats.org/officeDocument/2006/relationships/oleObject" Target="../embeddings/oleObject470.bin"/><Relationship Id="rId12" Type="http://schemas.openxmlformats.org/officeDocument/2006/relationships/oleObject" Target="../embeddings/oleObject475.bin"/><Relationship Id="rId17" Type="http://schemas.openxmlformats.org/officeDocument/2006/relationships/oleObject" Target="../embeddings/oleObject480.bin"/><Relationship Id="rId25" Type="http://schemas.openxmlformats.org/officeDocument/2006/relationships/oleObject" Target="../embeddings/oleObject488.bin"/><Relationship Id="rId33" Type="http://schemas.openxmlformats.org/officeDocument/2006/relationships/oleObject" Target="../embeddings/oleObject496.bin"/><Relationship Id="rId38" Type="http://schemas.openxmlformats.org/officeDocument/2006/relationships/oleObject" Target="../embeddings/oleObject501.bin"/><Relationship Id="rId2" Type="http://schemas.openxmlformats.org/officeDocument/2006/relationships/slideLayout" Target="../slideLayouts/slideLayout2.xml"/><Relationship Id="rId16" Type="http://schemas.openxmlformats.org/officeDocument/2006/relationships/oleObject" Target="../embeddings/oleObject479.bin"/><Relationship Id="rId20" Type="http://schemas.openxmlformats.org/officeDocument/2006/relationships/oleObject" Target="../embeddings/oleObject483.bin"/><Relationship Id="rId29" Type="http://schemas.openxmlformats.org/officeDocument/2006/relationships/oleObject" Target="../embeddings/oleObject492.bin"/><Relationship Id="rId41" Type="http://schemas.openxmlformats.org/officeDocument/2006/relationships/oleObject" Target="../embeddings/oleObject504.bin"/><Relationship Id="rId1" Type="http://schemas.openxmlformats.org/officeDocument/2006/relationships/vmlDrawing" Target="../drawings/vmlDrawing82.vml"/><Relationship Id="rId6" Type="http://schemas.openxmlformats.org/officeDocument/2006/relationships/oleObject" Target="../embeddings/oleObject469.bin"/><Relationship Id="rId11" Type="http://schemas.openxmlformats.org/officeDocument/2006/relationships/oleObject" Target="../embeddings/oleObject474.bin"/><Relationship Id="rId24" Type="http://schemas.openxmlformats.org/officeDocument/2006/relationships/oleObject" Target="../embeddings/oleObject487.bin"/><Relationship Id="rId32" Type="http://schemas.openxmlformats.org/officeDocument/2006/relationships/oleObject" Target="../embeddings/oleObject495.bin"/><Relationship Id="rId37" Type="http://schemas.openxmlformats.org/officeDocument/2006/relationships/oleObject" Target="../embeddings/oleObject500.bin"/><Relationship Id="rId40" Type="http://schemas.openxmlformats.org/officeDocument/2006/relationships/oleObject" Target="../embeddings/oleObject503.bin"/><Relationship Id="rId5" Type="http://schemas.openxmlformats.org/officeDocument/2006/relationships/oleObject" Target="../embeddings/oleObject468.bin"/><Relationship Id="rId15" Type="http://schemas.openxmlformats.org/officeDocument/2006/relationships/oleObject" Target="../embeddings/oleObject478.bin"/><Relationship Id="rId23" Type="http://schemas.openxmlformats.org/officeDocument/2006/relationships/oleObject" Target="../embeddings/oleObject486.bin"/><Relationship Id="rId28" Type="http://schemas.openxmlformats.org/officeDocument/2006/relationships/oleObject" Target="../embeddings/oleObject491.bin"/><Relationship Id="rId36" Type="http://schemas.openxmlformats.org/officeDocument/2006/relationships/oleObject" Target="../embeddings/oleObject499.bin"/><Relationship Id="rId10" Type="http://schemas.openxmlformats.org/officeDocument/2006/relationships/oleObject" Target="../embeddings/oleObject473.bin"/><Relationship Id="rId19" Type="http://schemas.openxmlformats.org/officeDocument/2006/relationships/oleObject" Target="../embeddings/oleObject482.bin"/><Relationship Id="rId31" Type="http://schemas.openxmlformats.org/officeDocument/2006/relationships/oleObject" Target="../embeddings/oleObject494.bin"/><Relationship Id="rId4" Type="http://schemas.openxmlformats.org/officeDocument/2006/relationships/oleObject" Target="../embeddings/oleObject467.bin"/><Relationship Id="rId9" Type="http://schemas.openxmlformats.org/officeDocument/2006/relationships/oleObject" Target="../embeddings/oleObject472.bin"/><Relationship Id="rId14" Type="http://schemas.openxmlformats.org/officeDocument/2006/relationships/oleObject" Target="../embeddings/oleObject477.bin"/><Relationship Id="rId22" Type="http://schemas.openxmlformats.org/officeDocument/2006/relationships/oleObject" Target="../embeddings/oleObject485.bin"/><Relationship Id="rId27" Type="http://schemas.openxmlformats.org/officeDocument/2006/relationships/oleObject" Target="../embeddings/oleObject490.bin"/><Relationship Id="rId30" Type="http://schemas.openxmlformats.org/officeDocument/2006/relationships/oleObject" Target="../embeddings/oleObject493.bin"/><Relationship Id="rId35" Type="http://schemas.openxmlformats.org/officeDocument/2006/relationships/oleObject" Target="../embeddings/oleObject498.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511.bin"/><Relationship Id="rId3" Type="http://schemas.openxmlformats.org/officeDocument/2006/relationships/oleObject" Target="../embeddings/oleObject506.bin"/><Relationship Id="rId7" Type="http://schemas.openxmlformats.org/officeDocument/2006/relationships/oleObject" Target="../embeddings/oleObject510.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oleObject" Target="../embeddings/oleObject509.bin"/><Relationship Id="rId5" Type="http://schemas.openxmlformats.org/officeDocument/2006/relationships/oleObject" Target="../embeddings/oleObject508.bin"/><Relationship Id="rId4" Type="http://schemas.openxmlformats.org/officeDocument/2006/relationships/oleObject" Target="../embeddings/oleObject507.bin"/><Relationship Id="rId9" Type="http://schemas.openxmlformats.org/officeDocument/2006/relationships/oleObject" Target="../embeddings/oleObject512.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518.bin"/><Relationship Id="rId3" Type="http://schemas.openxmlformats.org/officeDocument/2006/relationships/oleObject" Target="../embeddings/oleObject513.bin"/><Relationship Id="rId7" Type="http://schemas.openxmlformats.org/officeDocument/2006/relationships/oleObject" Target="../embeddings/oleObject517.bin"/><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oleObject" Target="../embeddings/oleObject516.bin"/><Relationship Id="rId5" Type="http://schemas.openxmlformats.org/officeDocument/2006/relationships/oleObject" Target="../embeddings/oleObject515.bin"/><Relationship Id="rId4" Type="http://schemas.openxmlformats.org/officeDocument/2006/relationships/oleObject" Target="../embeddings/oleObject514.bin"/><Relationship Id="rId9" Type="http://schemas.openxmlformats.org/officeDocument/2006/relationships/oleObject" Target="../embeddings/oleObject519.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Text Box 1026"/>
          <p:cNvSpPr txBox="1">
            <a:spLocks noChangeArrowheads="1"/>
          </p:cNvSpPr>
          <p:nvPr/>
        </p:nvSpPr>
        <p:spPr bwMode="auto">
          <a:xfrm>
            <a:off x="395288" y="1844675"/>
            <a:ext cx="8353425" cy="1736725"/>
          </a:xfrm>
          <a:prstGeom prst="rect">
            <a:avLst/>
          </a:prstGeom>
          <a:noFill/>
          <a:ln w="9525">
            <a:noFill/>
            <a:miter lim="800000"/>
            <a:headEnd/>
            <a:tailEnd/>
          </a:ln>
          <a:effectLst/>
        </p:spPr>
        <p:txBody>
          <a:bodyPr>
            <a:spAutoFit/>
          </a:bodyPr>
          <a:lstStyle/>
          <a:p>
            <a:pPr algn="ctr"/>
            <a:r>
              <a:rPr kumimoji="0" lang="en-AU" altLang="zh-CN" sz="5400" b="1">
                <a:solidFill>
                  <a:srgbClr val="339933"/>
                </a:solidFill>
                <a:ea typeface="宋体" pitchFamily="2" charset="-122"/>
              </a:rPr>
              <a:t>Chapter </a:t>
            </a:r>
            <a:r>
              <a:rPr kumimoji="0" lang="en-AU" altLang="zh-CN" sz="5400" b="1">
                <a:solidFill>
                  <a:srgbClr val="FF0000"/>
                </a:solidFill>
                <a:ea typeface="宋体" pitchFamily="2" charset="-122"/>
              </a:rPr>
              <a:t>3</a:t>
            </a:r>
          </a:p>
          <a:p>
            <a:pPr algn="ctr"/>
            <a:r>
              <a:rPr kumimoji="0" lang="zh-CN" altLang="en-AU" sz="5400" b="1">
                <a:solidFill>
                  <a:schemeClr val="tx2"/>
                </a:solidFill>
                <a:ea typeface="宋体" pitchFamily="2" charset="-122"/>
              </a:rPr>
              <a:t>多维随机变量及其分布</a:t>
            </a:r>
            <a:endParaRPr lang="en-US" altLang="zh-CN" sz="5400" b="1">
              <a:solidFill>
                <a:srgbClr val="FF00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6748" name="Object 12"/>
          <p:cNvGraphicFramePr>
            <a:graphicFrameLocks noChangeAspect="1"/>
          </p:cNvGraphicFramePr>
          <p:nvPr/>
        </p:nvGraphicFramePr>
        <p:xfrm>
          <a:off x="2484438" y="2708275"/>
          <a:ext cx="3532187" cy="1712913"/>
        </p:xfrm>
        <a:graphic>
          <a:graphicData uri="http://schemas.openxmlformats.org/presentationml/2006/ole">
            <p:oleObj spid="_x0000_s1396748" name="公式" r:id="rId4" imgW="1257120" imgH="609480" progId="Equation.3">
              <p:embed/>
            </p:oleObj>
          </a:graphicData>
        </a:graphic>
      </p:graphicFrame>
      <p:sp>
        <p:nvSpPr>
          <p:cNvPr id="1396749" name="Rectangle 13"/>
          <p:cNvSpPr>
            <a:spLocks noChangeArrowheads="1"/>
          </p:cNvSpPr>
          <p:nvPr/>
        </p:nvSpPr>
        <p:spPr bwMode="auto">
          <a:xfrm>
            <a:off x="898525" y="1789113"/>
            <a:ext cx="7921625" cy="519112"/>
          </a:xfrm>
          <a:prstGeom prst="rect">
            <a:avLst/>
          </a:prstGeom>
          <a:noFill/>
          <a:ln w="9525">
            <a:noFill/>
            <a:miter lim="800000"/>
            <a:headEnd/>
            <a:tailEnd/>
          </a:ln>
          <a:effectLst/>
        </p:spPr>
        <p:txBody>
          <a:bodyPr>
            <a:spAutoFit/>
          </a:bodyPr>
          <a:lstStyle/>
          <a:p>
            <a:r>
              <a:rPr lang="zh-CN" altLang="en-US" b="1">
                <a:ea typeface="宋体" pitchFamily="2" charset="-122"/>
              </a:rPr>
              <a:t>二维离散型随机变量            的概率</a:t>
            </a:r>
            <a:r>
              <a:rPr lang="zh-CN" altLang="en-US" b="1">
                <a:solidFill>
                  <a:schemeClr val="accent2"/>
                </a:solidFill>
                <a:ea typeface="宋体" pitchFamily="2" charset="-122"/>
              </a:rPr>
              <a:t>分布</a:t>
            </a:r>
            <a:r>
              <a:rPr lang="zh-CN" altLang="en-US" b="1">
                <a:solidFill>
                  <a:schemeClr val="tx2"/>
                </a:solidFill>
                <a:ea typeface="宋体" pitchFamily="2" charset="-122"/>
              </a:rPr>
              <a:t>具有性质</a:t>
            </a:r>
          </a:p>
        </p:txBody>
      </p:sp>
      <p:graphicFrame>
        <p:nvGraphicFramePr>
          <p:cNvPr id="1396750" name="Object 14"/>
          <p:cNvGraphicFramePr>
            <a:graphicFrameLocks noChangeAspect="1"/>
          </p:cNvGraphicFramePr>
          <p:nvPr/>
        </p:nvGraphicFramePr>
        <p:xfrm>
          <a:off x="4210050" y="1792288"/>
          <a:ext cx="1016000" cy="495300"/>
        </p:xfrm>
        <a:graphic>
          <a:graphicData uri="http://schemas.openxmlformats.org/presentationml/2006/ole">
            <p:oleObj spid="_x0000_s1396750" name="Equation" r:id="rId5" imgW="1015920" imgH="495000" progId="">
              <p:embed/>
            </p:oleObj>
          </a:graphicData>
        </a:graphic>
      </p:graphicFrame>
      <p:sp>
        <p:nvSpPr>
          <p:cNvPr id="1396751" name="Text Box 15"/>
          <p:cNvSpPr txBox="1">
            <a:spLocks noChangeArrowheads="1"/>
          </p:cNvSpPr>
          <p:nvPr/>
        </p:nvSpPr>
        <p:spPr bwMode="auto">
          <a:xfrm>
            <a:off x="1042988" y="620713"/>
            <a:ext cx="7345362" cy="762000"/>
          </a:xfrm>
          <a:prstGeom prst="rect">
            <a:avLst/>
          </a:prstGeom>
          <a:noFill/>
          <a:ln w="9525">
            <a:noFill/>
            <a:miter lim="800000"/>
            <a:headEnd/>
            <a:tailEnd/>
          </a:ln>
          <a:effectLst/>
        </p:spPr>
        <p:txBody>
          <a:bodyPr>
            <a:spAutoFit/>
          </a:bodyPr>
          <a:lstStyle/>
          <a:p>
            <a:pPr>
              <a:spcBef>
                <a:spcPct val="50000"/>
              </a:spcBef>
            </a:pPr>
            <a:r>
              <a:rPr lang="zh-CN" altLang="en-US" sz="4400" b="1">
                <a:solidFill>
                  <a:schemeClr val="tx2"/>
                </a:solidFill>
                <a:ea typeface="宋体" pitchFamily="2" charset="-122"/>
              </a:rPr>
              <a:t>二维离散型随机变量 </a:t>
            </a:r>
            <a:r>
              <a:rPr lang="en-US" altLang="zh-CN" sz="4400" b="1">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6748"/>
                                        </p:tgtEl>
                                        <p:attrNameLst>
                                          <p:attrName>style.visibility</p:attrName>
                                        </p:attrNameLst>
                                      </p:cBhvr>
                                      <p:to>
                                        <p:strVal val="visible"/>
                                      </p:to>
                                    </p:set>
                                    <p:animEffect transition="in" filter="wipe(left)">
                                      <p:cBhvr>
                                        <p:cTn id="7" dur="500"/>
                                        <p:tgtEl>
                                          <p:spTgt spid="1396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9" name="Text Box 11"/>
          <p:cNvSpPr txBox="1">
            <a:spLocks noChangeArrowheads="1"/>
          </p:cNvSpPr>
          <p:nvPr/>
        </p:nvSpPr>
        <p:spPr bwMode="auto">
          <a:xfrm>
            <a:off x="827088" y="1844675"/>
            <a:ext cx="8316912" cy="1066800"/>
          </a:xfrm>
          <a:prstGeom prst="rect">
            <a:avLst/>
          </a:prstGeom>
          <a:noFill/>
          <a:ln w="9525">
            <a:noFill/>
            <a:miter lim="800000"/>
            <a:headEnd/>
            <a:tailEnd/>
          </a:ln>
        </p:spPr>
        <p:txBody>
          <a:bodyPr>
            <a:spAutoFit/>
          </a:bodyPr>
          <a:lstStyle/>
          <a:p>
            <a:pPr>
              <a:spcBef>
                <a:spcPct val="50000"/>
              </a:spcBef>
            </a:pPr>
            <a:r>
              <a:rPr lang="zh-CN" altLang="en-US" sz="3200" b="1">
                <a:solidFill>
                  <a:srgbClr val="0000CC"/>
                </a:solidFill>
                <a:ea typeface="楷体_GB2312" pitchFamily="49" charset="-122"/>
              </a:rPr>
              <a:t>例</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设</a:t>
            </a:r>
            <a:r>
              <a:rPr lang="en-US" altLang="zh-CN" sz="3200" b="1">
                <a:solidFill>
                  <a:srgbClr val="000000"/>
                </a:solidFill>
                <a:ea typeface="楷体_GB2312" pitchFamily="49" charset="-122"/>
              </a:rPr>
              <a:t>X</a:t>
            </a:r>
            <a:r>
              <a:rPr lang="zh-CN" altLang="en-US" sz="3200" b="1">
                <a:solidFill>
                  <a:srgbClr val="000000"/>
                </a:solidFill>
                <a:ea typeface="楷体_GB2312" pitchFamily="49" charset="-122"/>
              </a:rPr>
              <a:t>和</a:t>
            </a:r>
            <a:r>
              <a:rPr lang="en-US" altLang="zh-CN" sz="3200" b="1">
                <a:solidFill>
                  <a:srgbClr val="000000"/>
                </a:solidFill>
                <a:ea typeface="楷体_GB2312" pitchFamily="49" charset="-122"/>
              </a:rPr>
              <a:t>Y</a:t>
            </a:r>
            <a:r>
              <a:rPr lang="zh-CN" altLang="zh-CN" sz="3200" b="1">
                <a:solidFill>
                  <a:srgbClr val="000000"/>
                </a:solidFill>
                <a:ea typeface="楷体_GB2312" pitchFamily="49" charset="-122"/>
              </a:rPr>
              <a:t>的联合密度为 </a:t>
            </a:r>
            <a:r>
              <a:rPr lang="en-US" altLang="zh-CN" sz="3200" b="1" i="1">
                <a:solidFill>
                  <a:srgbClr val="000000"/>
                </a:solidFill>
                <a:ea typeface="楷体_GB2312" pitchFamily="49" charset="-122"/>
              </a:rPr>
              <a:t>p </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求</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的密度</a:t>
            </a:r>
            <a:r>
              <a:rPr lang="zh-CN" altLang="zh-CN" sz="3200" b="1">
                <a:solidFill>
                  <a:srgbClr val="000000"/>
                </a:solidFill>
                <a:ea typeface="楷体_GB2312" pitchFamily="49" charset="-122"/>
              </a:rPr>
              <a:t>  </a:t>
            </a:r>
            <a:endParaRPr lang="zh-CN" altLang="en-US" sz="3200" b="1">
              <a:solidFill>
                <a:srgbClr val="000000"/>
              </a:solidFill>
              <a:ea typeface="楷体_GB2312" pitchFamily="49" charset="-122"/>
            </a:endParaRPr>
          </a:p>
        </p:txBody>
      </p:sp>
      <p:sp>
        <p:nvSpPr>
          <p:cNvPr id="1461260" name="Text Box 12"/>
          <p:cNvSpPr txBox="1">
            <a:spLocks noChangeArrowheads="1"/>
          </p:cNvSpPr>
          <p:nvPr/>
        </p:nvSpPr>
        <p:spPr bwMode="auto">
          <a:xfrm>
            <a:off x="1042988" y="2852738"/>
            <a:ext cx="7696200" cy="1066800"/>
          </a:xfrm>
          <a:prstGeom prst="rect">
            <a:avLst/>
          </a:prstGeom>
          <a:noFill/>
          <a:ln w="9525">
            <a:noFill/>
            <a:miter lim="800000"/>
            <a:headEnd/>
            <a:tailEnd/>
          </a:ln>
          <a:effectLst/>
        </p:spPr>
        <p:txBody>
          <a:bodyPr anchor="ctr">
            <a:spAutoFit/>
          </a:bodyPr>
          <a:lstStyle/>
          <a:p>
            <a:pPr eaLnBrk="0" hangingPunct="0"/>
            <a:r>
              <a:rPr lang="zh-CN" altLang="en-US" sz="3200" b="1" dirty="0">
                <a:solidFill>
                  <a:srgbClr val="000000"/>
                </a:solidFill>
                <a:ea typeface="楷体_GB2312" pitchFamily="49" charset="-122"/>
              </a:rPr>
              <a:t>解</a:t>
            </a:r>
            <a:r>
              <a:rPr lang="en-US" altLang="zh-CN" sz="3200" b="1" dirty="0">
                <a:solidFill>
                  <a:srgbClr val="000000"/>
                </a:solidFill>
                <a:ea typeface="楷体_GB2312" pitchFamily="49" charset="-122"/>
              </a:rPr>
              <a:t>: </a:t>
            </a:r>
            <a:r>
              <a:rPr lang="en-US" altLang="zh-CN" sz="3200" b="1" i="1" dirty="0">
                <a:solidFill>
                  <a:srgbClr val="000000"/>
                </a:solidFill>
                <a:ea typeface="楷体_GB2312" pitchFamily="49" charset="-122"/>
              </a:rPr>
              <a:t>Z</a:t>
            </a:r>
            <a:r>
              <a:rPr lang="en-US" altLang="zh-CN" sz="3200" b="1" dirty="0">
                <a:solidFill>
                  <a:srgbClr val="000000"/>
                </a:solidFill>
                <a:ea typeface="楷体_GB2312" pitchFamily="49" charset="-122"/>
              </a:rPr>
              <a:t>=</a:t>
            </a:r>
            <a:r>
              <a:rPr lang="en-US" altLang="zh-CN" sz="3200" b="1" i="1" dirty="0">
                <a:solidFill>
                  <a:srgbClr val="000000"/>
                </a:solidFill>
                <a:ea typeface="楷体_GB2312" pitchFamily="49" charset="-122"/>
              </a:rPr>
              <a:t>X</a:t>
            </a:r>
            <a:r>
              <a:rPr lang="en-US" altLang="zh-CN" sz="3200" b="1" dirty="0">
                <a:solidFill>
                  <a:srgbClr val="000000"/>
                </a:solidFill>
                <a:ea typeface="楷体_GB2312" pitchFamily="49" charset="-122"/>
              </a:rPr>
              <a:t>+</a:t>
            </a:r>
            <a:r>
              <a:rPr lang="en-US" altLang="zh-CN" sz="3200" b="1" i="1" dirty="0">
                <a:solidFill>
                  <a:srgbClr val="000000"/>
                </a:solidFill>
                <a:ea typeface="楷体_GB2312" pitchFamily="49" charset="-122"/>
              </a:rPr>
              <a:t>Y</a:t>
            </a:r>
            <a:r>
              <a:rPr lang="zh-CN" altLang="en-US" sz="3200" b="1" dirty="0">
                <a:solidFill>
                  <a:srgbClr val="000000"/>
                </a:solidFill>
                <a:ea typeface="楷体_GB2312" pitchFamily="49" charset="-122"/>
              </a:rPr>
              <a:t>的分布函数是</a:t>
            </a:r>
            <a:r>
              <a:rPr lang="en-US" altLang="zh-CN" sz="3200" b="1" dirty="0">
                <a:solidFill>
                  <a:srgbClr val="000000"/>
                </a:solidFill>
                <a:ea typeface="楷体_GB2312" pitchFamily="49" charset="-122"/>
              </a:rPr>
              <a:t>:</a:t>
            </a:r>
          </a:p>
          <a:p>
            <a:pPr eaLnBrk="0" hangingPunct="0"/>
            <a:r>
              <a:rPr lang="en-US" altLang="zh-CN" sz="3200" b="1" dirty="0">
                <a:solidFill>
                  <a:srgbClr val="000000"/>
                </a:solidFill>
                <a:ea typeface="楷体_GB2312" pitchFamily="49" charset="-122"/>
              </a:rPr>
              <a:t>      </a:t>
            </a:r>
            <a:r>
              <a:rPr lang="en-US" altLang="zh-CN" sz="3200" b="1" i="1" dirty="0">
                <a:solidFill>
                  <a:srgbClr val="000000"/>
                </a:solidFill>
                <a:ea typeface="楷体_GB2312" pitchFamily="49" charset="-122"/>
              </a:rPr>
              <a:t>F</a:t>
            </a:r>
            <a:r>
              <a:rPr lang="en-US" altLang="zh-CN" sz="3200" b="1" i="1" baseline="-25000" dirty="0">
                <a:solidFill>
                  <a:srgbClr val="000000"/>
                </a:solidFill>
                <a:ea typeface="楷体_GB2312" pitchFamily="49" charset="-122"/>
              </a:rPr>
              <a:t>Z</a:t>
            </a:r>
            <a:r>
              <a:rPr lang="en-US" altLang="zh-CN" sz="3200" b="1" dirty="0">
                <a:solidFill>
                  <a:srgbClr val="000000"/>
                </a:solidFill>
                <a:ea typeface="楷体_GB2312" pitchFamily="49" charset="-122"/>
              </a:rPr>
              <a:t>(</a:t>
            </a:r>
            <a:r>
              <a:rPr lang="en-US" altLang="zh-CN" sz="3200" b="1" i="1" dirty="0">
                <a:solidFill>
                  <a:srgbClr val="000000"/>
                </a:solidFill>
                <a:ea typeface="楷体_GB2312" pitchFamily="49" charset="-122"/>
              </a:rPr>
              <a:t>z</a:t>
            </a:r>
            <a:r>
              <a:rPr lang="en-US" altLang="zh-CN" sz="3200" b="1" dirty="0">
                <a:solidFill>
                  <a:srgbClr val="000000"/>
                </a:solidFill>
                <a:ea typeface="楷体_GB2312" pitchFamily="49" charset="-122"/>
              </a:rPr>
              <a:t>)=P(</a:t>
            </a:r>
            <a:r>
              <a:rPr lang="en-US" altLang="zh-CN" sz="3200" b="1" i="1" dirty="0" err="1">
                <a:solidFill>
                  <a:srgbClr val="000000"/>
                </a:solidFill>
                <a:ea typeface="楷体_GB2312" pitchFamily="49" charset="-122"/>
              </a:rPr>
              <a:t>Z</a:t>
            </a:r>
            <a:r>
              <a:rPr lang="en-US" altLang="zh-CN" sz="3200" b="1" dirty="0" err="1" smtClean="0">
                <a:solidFill>
                  <a:srgbClr val="000000"/>
                </a:solidFill>
                <a:ea typeface="楷体_GB2312" pitchFamily="49" charset="-122"/>
              </a:rPr>
              <a:t>≤</a:t>
            </a:r>
            <a:r>
              <a:rPr lang="en-US" altLang="zh-CN" sz="3200" b="1" i="1" dirty="0" err="1" smtClean="0">
                <a:solidFill>
                  <a:srgbClr val="000000"/>
                </a:solidFill>
                <a:ea typeface="楷体_GB2312" pitchFamily="49" charset="-122"/>
              </a:rPr>
              <a:t>z</a:t>
            </a:r>
            <a:r>
              <a:rPr lang="en-US" altLang="zh-CN" sz="3200" b="1" dirty="0" smtClean="0">
                <a:solidFill>
                  <a:srgbClr val="000000"/>
                </a:solidFill>
                <a:ea typeface="楷体_GB2312" pitchFamily="49" charset="-122"/>
              </a:rPr>
              <a:t>)=</a:t>
            </a:r>
            <a:r>
              <a:rPr lang="en-US" altLang="zh-CN" sz="3200" b="1" i="1" dirty="0">
                <a:solidFill>
                  <a:srgbClr val="000000"/>
                </a:solidFill>
                <a:ea typeface="楷体_GB2312" pitchFamily="49" charset="-122"/>
              </a:rPr>
              <a:t>P</a:t>
            </a:r>
            <a:r>
              <a:rPr lang="en-US" altLang="zh-CN" sz="3200" b="1" dirty="0">
                <a:solidFill>
                  <a:srgbClr val="000000"/>
                </a:solidFill>
                <a:ea typeface="楷体_GB2312" pitchFamily="49" charset="-122"/>
              </a:rPr>
              <a:t>(</a:t>
            </a:r>
            <a:r>
              <a:rPr lang="en-US" altLang="zh-CN" sz="3200" b="1" i="1" dirty="0">
                <a:solidFill>
                  <a:srgbClr val="000000"/>
                </a:solidFill>
                <a:ea typeface="楷体_GB2312" pitchFamily="49" charset="-122"/>
              </a:rPr>
              <a:t>X</a:t>
            </a:r>
            <a:r>
              <a:rPr lang="en-US" altLang="zh-CN" sz="3200" b="1" dirty="0">
                <a:solidFill>
                  <a:srgbClr val="000000"/>
                </a:solidFill>
                <a:ea typeface="楷体_GB2312" pitchFamily="49" charset="-122"/>
              </a:rPr>
              <a:t>+</a:t>
            </a:r>
            <a:r>
              <a:rPr lang="en-US" altLang="zh-CN" sz="3200" b="1" i="1" dirty="0">
                <a:solidFill>
                  <a:srgbClr val="000000"/>
                </a:solidFill>
                <a:ea typeface="楷体_GB2312" pitchFamily="49" charset="-122"/>
              </a:rPr>
              <a:t>Y</a:t>
            </a:r>
            <a:r>
              <a:rPr lang="en-US" altLang="zh-CN" sz="3200" b="1" dirty="0">
                <a:solidFill>
                  <a:srgbClr val="000000"/>
                </a:solidFill>
                <a:ea typeface="楷体_GB2312" pitchFamily="49" charset="-122"/>
              </a:rPr>
              <a:t> ≤</a:t>
            </a:r>
            <a:r>
              <a:rPr lang="en-US" altLang="zh-CN" sz="3200" b="1" i="1" dirty="0">
                <a:solidFill>
                  <a:srgbClr val="000000"/>
                </a:solidFill>
                <a:ea typeface="楷体_GB2312" pitchFamily="49" charset="-122"/>
              </a:rPr>
              <a:t> z</a:t>
            </a:r>
            <a:r>
              <a:rPr lang="en-US" altLang="zh-CN" sz="3200" b="1" dirty="0">
                <a:solidFill>
                  <a:srgbClr val="000000"/>
                </a:solidFill>
                <a:ea typeface="楷体_GB2312" pitchFamily="49" charset="-122"/>
              </a:rPr>
              <a:t>)</a:t>
            </a:r>
          </a:p>
        </p:txBody>
      </p:sp>
      <p:graphicFrame>
        <p:nvGraphicFramePr>
          <p:cNvPr id="1461261" name="Object 13"/>
          <p:cNvGraphicFramePr>
            <a:graphicFrameLocks noChangeAspect="1"/>
          </p:cNvGraphicFramePr>
          <p:nvPr/>
        </p:nvGraphicFramePr>
        <p:xfrm>
          <a:off x="2473325" y="3970338"/>
          <a:ext cx="3035300" cy="1066800"/>
        </p:xfrm>
        <a:graphic>
          <a:graphicData uri="http://schemas.openxmlformats.org/presentationml/2006/ole">
            <p:oleObj spid="_x0000_s1461261" name="公式" r:id="rId3" imgW="1041120" imgH="368280" progId="Equation.3">
              <p:embed/>
            </p:oleObj>
          </a:graphicData>
        </a:graphic>
      </p:graphicFrame>
      <p:sp>
        <p:nvSpPr>
          <p:cNvPr id="1461262" name="Rectangle 14"/>
          <p:cNvSpPr>
            <a:spLocks noChangeArrowheads="1"/>
          </p:cNvSpPr>
          <p:nvPr/>
        </p:nvSpPr>
        <p:spPr bwMode="auto">
          <a:xfrm>
            <a:off x="962025" y="4927600"/>
            <a:ext cx="6019800" cy="1311275"/>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楷体_GB2312" pitchFamily="49" charset="-122"/>
              </a:rPr>
              <a:t>这里积分区域</a:t>
            </a:r>
            <a:r>
              <a:rPr lang="en-US" altLang="zh-CN" sz="3200" b="1" i="1">
                <a:solidFill>
                  <a:srgbClr val="000000"/>
                </a:solidFill>
                <a:ea typeface="楷体_GB2312" pitchFamily="49" charset="-122"/>
              </a:rPr>
              <a:t>D</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x+y</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p>
          <a:p>
            <a:pPr>
              <a:spcBef>
                <a:spcPct val="50000"/>
              </a:spcBef>
            </a:pPr>
            <a:r>
              <a:rPr lang="zh-CN" altLang="zh-CN" sz="3200" b="1">
                <a:solidFill>
                  <a:srgbClr val="000000"/>
                </a:solidFill>
                <a:ea typeface="楷体_GB2312" pitchFamily="49" charset="-122"/>
              </a:rPr>
              <a:t>是直线</a:t>
            </a:r>
            <a:r>
              <a:rPr lang="en-US" altLang="zh-CN" sz="3200" b="1" i="1">
                <a:solidFill>
                  <a:srgbClr val="000000"/>
                </a:solidFill>
                <a:ea typeface="楷体_GB2312" pitchFamily="49" charset="-122"/>
              </a:rPr>
              <a:t>x+y</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z </a:t>
            </a:r>
            <a:r>
              <a:rPr lang="zh-CN" altLang="en-US" sz="3200" b="1">
                <a:solidFill>
                  <a:srgbClr val="000000"/>
                </a:solidFill>
                <a:ea typeface="楷体_GB2312" pitchFamily="49" charset="-122"/>
              </a:rPr>
              <a:t>左下方的半平面</a:t>
            </a:r>
            <a:r>
              <a:rPr lang="en-US" altLang="zh-CN" sz="3200" b="1">
                <a:solidFill>
                  <a:srgbClr val="000000"/>
                </a:solidFill>
                <a:ea typeface="楷体_GB2312" pitchFamily="49" charset="-122"/>
              </a:rPr>
              <a:t>.</a:t>
            </a:r>
          </a:p>
        </p:txBody>
      </p:sp>
      <p:pic>
        <p:nvPicPr>
          <p:cNvPr id="1461263" name="Picture 15" descr="gtu1"/>
          <p:cNvPicPr>
            <a:picLocks noChangeAspect="1" noChangeArrowheads="1"/>
          </p:cNvPicPr>
          <p:nvPr/>
        </p:nvPicPr>
        <p:blipFill>
          <a:blip r:embed="rId4"/>
          <a:srcRect/>
          <a:stretch>
            <a:fillRect/>
          </a:stretch>
        </p:blipFill>
        <p:spPr bwMode="auto">
          <a:xfrm>
            <a:off x="6831013" y="2794000"/>
            <a:ext cx="2332037" cy="2514600"/>
          </a:xfrm>
          <a:prstGeom prst="rect">
            <a:avLst/>
          </a:prstGeom>
          <a:noFill/>
        </p:spPr>
      </p:pic>
      <p:sp>
        <p:nvSpPr>
          <p:cNvPr id="1461264" name="Text Box 16"/>
          <p:cNvSpPr txBox="1">
            <a:spLocks noChangeArrowheads="1"/>
          </p:cNvSpPr>
          <p:nvPr/>
        </p:nvSpPr>
        <p:spPr bwMode="auto">
          <a:xfrm>
            <a:off x="504825" y="1123950"/>
            <a:ext cx="44958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CC"/>
                </a:solidFill>
                <a:ea typeface="楷体_GB2312" pitchFamily="49" charset="-122"/>
              </a:rPr>
              <a:t>   连续型分布的情形</a:t>
            </a:r>
          </a:p>
        </p:txBody>
      </p:sp>
      <p:sp>
        <p:nvSpPr>
          <p:cNvPr id="1461265" name="Text Box 17"/>
          <p:cNvSpPr txBox="1">
            <a:spLocks noChangeArrowheads="1"/>
          </p:cNvSpPr>
          <p:nvPr/>
        </p:nvSpPr>
        <p:spPr bwMode="auto">
          <a:xfrm>
            <a:off x="900113" y="404813"/>
            <a:ext cx="4110037" cy="579437"/>
          </a:xfrm>
          <a:prstGeom prst="rect">
            <a:avLst/>
          </a:prstGeom>
          <a:noFill/>
          <a:ln w="9525">
            <a:noFill/>
            <a:miter lim="800000"/>
            <a:headEnd/>
            <a:tailEnd/>
          </a:ln>
          <a:effectLst/>
        </p:spPr>
        <p:txBody>
          <a:bodyPr>
            <a:spAutoFit/>
          </a:bodyPr>
          <a:lstStyle/>
          <a:p>
            <a:r>
              <a:rPr lang="zh-CN" altLang="en-US" sz="3200" b="1">
                <a:solidFill>
                  <a:srgbClr val="FF6600"/>
                </a:solidFill>
                <a:ea typeface="楷体_GB2312" pitchFamily="49" charset="-122"/>
              </a:rPr>
              <a:t>和的分布：</a:t>
            </a:r>
            <a:r>
              <a:rPr lang="en-US" altLang="zh-CN" sz="3200" b="1" i="1">
                <a:solidFill>
                  <a:srgbClr val="FF6600"/>
                </a:solidFill>
                <a:ea typeface="楷体_GB2312" pitchFamily="49" charset="-122"/>
              </a:rPr>
              <a:t>Z = X + Y</a:t>
            </a:r>
            <a:r>
              <a:rPr lang="en-US" altLang="zh-CN" sz="3200" i="1">
                <a:solidFill>
                  <a:srgbClr val="000000"/>
                </a:solidFill>
                <a:ea typeface="楷体_GB2312" pitchFamily="49" charset="-122"/>
              </a:rPr>
              <a:t> </a:t>
            </a:r>
            <a:endParaRPr lang="en-US" altLang="zh-CN" sz="3200">
              <a:solidFill>
                <a:srgbClr val="000000"/>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61264"/>
                                        </p:tgtEl>
                                        <p:attrNameLst>
                                          <p:attrName>style.visibility</p:attrName>
                                        </p:attrNameLst>
                                      </p:cBhvr>
                                      <p:to>
                                        <p:strVal val="visible"/>
                                      </p:to>
                                    </p:set>
                                    <p:animEffect transition="in" filter="wipe(left)">
                                      <p:cBhvr>
                                        <p:cTn id="7" dur="500"/>
                                        <p:tgtEl>
                                          <p:spTgt spid="14612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1259"/>
                                        </p:tgtEl>
                                        <p:attrNameLst>
                                          <p:attrName>style.visibility</p:attrName>
                                        </p:attrNameLst>
                                      </p:cBhvr>
                                      <p:to>
                                        <p:strVal val="visible"/>
                                      </p:to>
                                    </p:set>
                                    <p:animEffect transition="in" filter="wipe(left)">
                                      <p:cBhvr>
                                        <p:cTn id="12" dur="500"/>
                                        <p:tgtEl>
                                          <p:spTgt spid="14612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1260"/>
                                        </p:tgtEl>
                                        <p:attrNameLst>
                                          <p:attrName>style.visibility</p:attrName>
                                        </p:attrNameLst>
                                      </p:cBhvr>
                                      <p:to>
                                        <p:strVal val="visible"/>
                                      </p:to>
                                    </p:set>
                                    <p:animEffect transition="in" filter="wipe(left)">
                                      <p:cBhvr>
                                        <p:cTn id="17" dur="500"/>
                                        <p:tgtEl>
                                          <p:spTgt spid="14612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61261"/>
                                        </p:tgtEl>
                                        <p:attrNameLst>
                                          <p:attrName>style.visibility</p:attrName>
                                        </p:attrNameLst>
                                      </p:cBhvr>
                                      <p:to>
                                        <p:strVal val="visible"/>
                                      </p:to>
                                    </p:set>
                                    <p:animEffect transition="in" filter="wipe(left)">
                                      <p:cBhvr>
                                        <p:cTn id="22" dur="500"/>
                                        <p:tgtEl>
                                          <p:spTgt spid="14612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1262"/>
                                        </p:tgtEl>
                                        <p:attrNameLst>
                                          <p:attrName>style.visibility</p:attrName>
                                        </p:attrNameLst>
                                      </p:cBhvr>
                                      <p:to>
                                        <p:strVal val="visible"/>
                                      </p:to>
                                    </p:set>
                                    <p:animEffect transition="in" filter="wipe(left)">
                                      <p:cBhvr>
                                        <p:cTn id="27" dur="500"/>
                                        <p:tgtEl>
                                          <p:spTgt spid="146126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461263"/>
                                        </p:tgtEl>
                                        <p:attrNameLst>
                                          <p:attrName>style.visibility</p:attrName>
                                        </p:attrNameLst>
                                      </p:cBhvr>
                                      <p:to>
                                        <p:strVal val="visible"/>
                                      </p:to>
                                    </p:set>
                                    <p:animEffect transition="in" filter="wipe(left)">
                                      <p:cBhvr>
                                        <p:cTn id="31" dur="500"/>
                                        <p:tgtEl>
                                          <p:spTgt spid="1461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9" grpId="0" autoUpdateAnimBg="0"/>
      <p:bldP spid="1461260" grpId="0" autoUpdateAnimBg="0"/>
      <p:bldP spid="1461262" grpId="0" autoUpdateAnimBg="0"/>
      <p:bldP spid="1461264"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2286" name="Object 14"/>
          <p:cNvGraphicFramePr>
            <a:graphicFrameLocks noChangeAspect="1"/>
          </p:cNvGraphicFramePr>
          <p:nvPr/>
        </p:nvGraphicFramePr>
        <p:xfrm>
          <a:off x="4730750" y="2827338"/>
          <a:ext cx="112713" cy="214312"/>
        </p:xfrm>
        <a:graphic>
          <a:graphicData uri="http://schemas.openxmlformats.org/presentationml/2006/ole">
            <p:oleObj spid="_x0000_s1462286" name="公式" r:id="rId3" imgW="114120" imgH="215640" progId="Equation.3">
              <p:embed/>
            </p:oleObj>
          </a:graphicData>
        </a:graphic>
      </p:graphicFrame>
      <p:sp>
        <p:nvSpPr>
          <p:cNvPr id="1462287" name="Rectangle 15"/>
          <p:cNvSpPr>
            <a:spLocks noChangeArrowheads="1"/>
          </p:cNvSpPr>
          <p:nvPr/>
        </p:nvSpPr>
        <p:spPr bwMode="auto">
          <a:xfrm>
            <a:off x="466725" y="936625"/>
            <a:ext cx="3579813" cy="676275"/>
          </a:xfrm>
          <a:prstGeom prst="rect">
            <a:avLst/>
          </a:prstGeom>
          <a:noFill/>
          <a:ln w="9525">
            <a:noFill/>
            <a:miter lim="800000"/>
            <a:headEnd/>
            <a:tailEnd/>
          </a:ln>
          <a:effectLst/>
        </p:spPr>
        <p:txBody>
          <a:bodyPr anchor="ctr">
            <a:spAutoFit/>
          </a:bodyPr>
          <a:lstStyle/>
          <a:p>
            <a:pPr>
              <a:lnSpc>
                <a:spcPct val="120000"/>
              </a:lnSpc>
            </a:pPr>
            <a:r>
              <a:rPr lang="zh-CN" altLang="en-US" sz="3200" b="1">
                <a:solidFill>
                  <a:srgbClr val="000000"/>
                </a:solidFill>
                <a:ea typeface="楷体_GB2312" pitchFamily="49" charset="-122"/>
              </a:rPr>
              <a:t>     </a:t>
            </a:r>
            <a:r>
              <a:rPr lang="zh-CN" altLang="en-US" b="1">
                <a:solidFill>
                  <a:srgbClr val="000000"/>
                </a:solidFill>
                <a:ea typeface="楷体_GB2312" pitchFamily="49" charset="-122"/>
              </a:rPr>
              <a:t>化成累次积分</a:t>
            </a:r>
            <a:r>
              <a:rPr lang="en-US" altLang="zh-CN" b="1">
                <a:solidFill>
                  <a:srgbClr val="000000"/>
                </a:solidFill>
                <a:ea typeface="楷体_GB2312" pitchFamily="49" charset="-122"/>
              </a:rPr>
              <a:t>,</a:t>
            </a:r>
            <a:r>
              <a:rPr lang="zh-CN" altLang="en-US" b="1">
                <a:solidFill>
                  <a:srgbClr val="000000"/>
                </a:solidFill>
                <a:ea typeface="楷体_GB2312" pitchFamily="49" charset="-122"/>
              </a:rPr>
              <a:t>得</a:t>
            </a:r>
          </a:p>
        </p:txBody>
      </p:sp>
      <p:graphicFrame>
        <p:nvGraphicFramePr>
          <p:cNvPr id="1462288" name="Object 16"/>
          <p:cNvGraphicFramePr>
            <a:graphicFrameLocks noChangeAspect="1"/>
          </p:cNvGraphicFramePr>
          <p:nvPr/>
        </p:nvGraphicFramePr>
        <p:xfrm>
          <a:off x="1116013" y="188913"/>
          <a:ext cx="4032250" cy="1062037"/>
        </p:xfrm>
        <a:graphic>
          <a:graphicData uri="http://schemas.openxmlformats.org/presentationml/2006/ole">
            <p:oleObj spid="_x0000_s1462288" name="公式" r:id="rId4" imgW="1485720" imgH="393480" progId="Equation.3">
              <p:embed/>
            </p:oleObj>
          </a:graphicData>
        </a:graphic>
      </p:graphicFrame>
      <p:graphicFrame>
        <p:nvGraphicFramePr>
          <p:cNvPr id="1462289" name="Object 17"/>
          <p:cNvGraphicFramePr>
            <a:graphicFrameLocks noChangeAspect="1"/>
          </p:cNvGraphicFramePr>
          <p:nvPr/>
        </p:nvGraphicFramePr>
        <p:xfrm>
          <a:off x="1093788" y="1511300"/>
          <a:ext cx="4894262" cy="895350"/>
        </p:xfrm>
        <a:graphic>
          <a:graphicData uri="http://schemas.openxmlformats.org/presentationml/2006/ole">
            <p:oleObj spid="_x0000_s1462289" name="公式" r:id="rId5" imgW="1803240" imgH="330120" progId="Equation.3">
              <p:embed/>
            </p:oleObj>
          </a:graphicData>
        </a:graphic>
      </p:graphicFrame>
      <p:graphicFrame>
        <p:nvGraphicFramePr>
          <p:cNvPr id="1462290" name="Object 18"/>
          <p:cNvGraphicFramePr>
            <a:graphicFrameLocks noChangeAspect="1"/>
          </p:cNvGraphicFramePr>
          <p:nvPr/>
        </p:nvGraphicFramePr>
        <p:xfrm>
          <a:off x="2484438" y="2492375"/>
          <a:ext cx="3749675" cy="869950"/>
        </p:xfrm>
        <a:graphic>
          <a:graphicData uri="http://schemas.openxmlformats.org/presentationml/2006/ole">
            <p:oleObj spid="_x0000_s1462290" name="公式" r:id="rId6" imgW="1422360" imgH="330120" progId="Equation.3">
              <p:embed/>
            </p:oleObj>
          </a:graphicData>
        </a:graphic>
      </p:graphicFrame>
      <p:pic>
        <p:nvPicPr>
          <p:cNvPr id="1462291" name="Picture 19" descr="gtu1"/>
          <p:cNvPicPr>
            <a:picLocks noChangeAspect="1" noChangeArrowheads="1"/>
          </p:cNvPicPr>
          <p:nvPr/>
        </p:nvPicPr>
        <p:blipFill>
          <a:blip r:embed="rId7"/>
          <a:srcRect/>
          <a:stretch>
            <a:fillRect/>
          </a:stretch>
        </p:blipFill>
        <p:spPr bwMode="auto">
          <a:xfrm>
            <a:off x="6542088" y="115888"/>
            <a:ext cx="2332037" cy="2514600"/>
          </a:xfrm>
          <a:prstGeom prst="rect">
            <a:avLst/>
          </a:prstGeom>
          <a:noFill/>
        </p:spPr>
      </p:pic>
      <p:graphicFrame>
        <p:nvGraphicFramePr>
          <p:cNvPr id="1462292" name="Object 20"/>
          <p:cNvGraphicFramePr>
            <a:graphicFrameLocks noChangeAspect="1"/>
          </p:cNvGraphicFramePr>
          <p:nvPr/>
        </p:nvGraphicFramePr>
        <p:xfrm>
          <a:off x="1204913" y="3311525"/>
          <a:ext cx="5549900" cy="893763"/>
        </p:xfrm>
        <a:graphic>
          <a:graphicData uri="http://schemas.openxmlformats.org/presentationml/2006/ole">
            <p:oleObj spid="_x0000_s1462292" name="公式" r:id="rId8" imgW="2044440" imgH="330120" progId="Equation.3">
              <p:embed/>
            </p:oleObj>
          </a:graphicData>
        </a:graphic>
      </p:graphicFrame>
      <p:sp>
        <p:nvSpPr>
          <p:cNvPr id="1462293" name="Text Box 21"/>
          <p:cNvSpPr txBox="1">
            <a:spLocks noChangeArrowheads="1"/>
          </p:cNvSpPr>
          <p:nvPr/>
        </p:nvSpPr>
        <p:spPr bwMode="auto">
          <a:xfrm>
            <a:off x="755650" y="4392613"/>
            <a:ext cx="7696200" cy="519112"/>
          </a:xfrm>
          <a:prstGeom prst="rect">
            <a:avLst/>
          </a:prstGeom>
          <a:noFill/>
          <a:ln w="9525">
            <a:noFill/>
            <a:miter lim="800000"/>
            <a:headEnd/>
            <a:tailEnd/>
          </a:ln>
          <a:effectLst/>
        </p:spPr>
        <p:txBody>
          <a:bodyPr anchor="ctr">
            <a:spAutoFit/>
          </a:bodyPr>
          <a:lstStyle/>
          <a:p>
            <a:pPr eaLnBrk="0" hangingPunct="0"/>
            <a:r>
              <a:rPr lang="zh-CN" altLang="en-US" b="1">
                <a:solidFill>
                  <a:srgbClr val="000000"/>
                </a:solidFill>
                <a:ea typeface="楷体_GB2312" pitchFamily="49" charset="-122"/>
              </a:rPr>
              <a:t>由</a:t>
            </a:r>
            <a:r>
              <a:rPr lang="en-US" altLang="zh-CN" b="1" i="1">
                <a:solidFill>
                  <a:srgbClr val="000000"/>
                </a:solidFill>
                <a:ea typeface="楷体_GB2312" pitchFamily="49" charset="-122"/>
              </a:rPr>
              <a:t>X</a:t>
            </a:r>
            <a:r>
              <a:rPr lang="zh-CN" altLang="en-US" b="1">
                <a:solidFill>
                  <a:srgbClr val="000000"/>
                </a:solidFill>
                <a:ea typeface="楷体_GB2312" pitchFamily="49" charset="-122"/>
              </a:rPr>
              <a:t>和</a:t>
            </a:r>
            <a:r>
              <a:rPr lang="en-US" altLang="zh-CN" b="1" i="1">
                <a:solidFill>
                  <a:srgbClr val="000000"/>
                </a:solidFill>
                <a:ea typeface="楷体_GB2312" pitchFamily="49" charset="-122"/>
              </a:rPr>
              <a:t>Y</a:t>
            </a:r>
            <a:r>
              <a:rPr lang="zh-CN" altLang="en-US" b="1">
                <a:solidFill>
                  <a:srgbClr val="000000"/>
                </a:solidFill>
                <a:ea typeface="楷体_GB2312" pitchFamily="49" charset="-122"/>
              </a:rPr>
              <a:t>的对称性</a:t>
            </a:r>
            <a:r>
              <a:rPr lang="en-US" altLang="zh-CN" b="1">
                <a:solidFill>
                  <a:srgbClr val="000000"/>
                </a:solidFill>
                <a:ea typeface="楷体_GB2312" pitchFamily="49" charset="-122"/>
              </a:rPr>
              <a:t>,  </a:t>
            </a:r>
            <a:r>
              <a:rPr lang="en-US" altLang="zh-CN" b="1" i="1">
                <a:solidFill>
                  <a:srgbClr val="000000"/>
                </a:solidFill>
                <a:ea typeface="楷体_GB2312" pitchFamily="49" charset="-122"/>
              </a:rPr>
              <a:t>f</a:t>
            </a:r>
            <a:r>
              <a:rPr lang="en-US" altLang="zh-CN" b="1" i="1" baseline="-25000">
                <a:solidFill>
                  <a:srgbClr val="000000"/>
                </a:solidFill>
                <a:ea typeface="楷体_GB2312" pitchFamily="49" charset="-122"/>
              </a:rPr>
              <a:t>Z </a:t>
            </a:r>
            <a:r>
              <a:rPr lang="en-US" altLang="zh-CN" b="1">
                <a:solidFill>
                  <a:srgbClr val="000000"/>
                </a:solidFill>
                <a:ea typeface="楷体_GB2312" pitchFamily="49" charset="-122"/>
              </a:rPr>
              <a:t>(</a:t>
            </a:r>
            <a:r>
              <a:rPr lang="en-US" altLang="zh-CN" b="1" i="1">
                <a:solidFill>
                  <a:srgbClr val="000000"/>
                </a:solidFill>
                <a:ea typeface="楷体_GB2312" pitchFamily="49" charset="-122"/>
              </a:rPr>
              <a:t>z</a:t>
            </a:r>
            <a:r>
              <a:rPr lang="en-US" altLang="zh-CN" b="1">
                <a:solidFill>
                  <a:srgbClr val="000000"/>
                </a:solidFill>
                <a:ea typeface="楷体_GB2312" pitchFamily="49" charset="-122"/>
              </a:rPr>
              <a:t>)</a:t>
            </a:r>
            <a:r>
              <a:rPr lang="zh-CN" altLang="en-US" b="1">
                <a:solidFill>
                  <a:srgbClr val="000000"/>
                </a:solidFill>
                <a:ea typeface="楷体_GB2312" pitchFamily="49" charset="-122"/>
              </a:rPr>
              <a:t>又可写成 </a:t>
            </a:r>
            <a:endParaRPr lang="zh-CN" altLang="en-US">
              <a:solidFill>
                <a:srgbClr val="000000"/>
              </a:solidFill>
              <a:ea typeface="楷体_GB2312" pitchFamily="49" charset="-122"/>
            </a:endParaRPr>
          </a:p>
        </p:txBody>
      </p:sp>
      <p:graphicFrame>
        <p:nvGraphicFramePr>
          <p:cNvPr id="1462294" name="Object 22"/>
          <p:cNvGraphicFramePr>
            <a:graphicFrameLocks noChangeAspect="1"/>
          </p:cNvGraphicFramePr>
          <p:nvPr/>
        </p:nvGraphicFramePr>
        <p:xfrm>
          <a:off x="1273175" y="4968875"/>
          <a:ext cx="5483225" cy="893763"/>
        </p:xfrm>
        <a:graphic>
          <a:graphicData uri="http://schemas.openxmlformats.org/presentationml/2006/ole">
            <p:oleObj spid="_x0000_s1462294" name="公式" r:id="rId9" imgW="2019240" imgH="330120" progId="Equation.3">
              <p:embed/>
            </p:oleObj>
          </a:graphicData>
        </a:graphic>
      </p:graphicFrame>
      <p:sp>
        <p:nvSpPr>
          <p:cNvPr id="1462295" name="Rectangle 23"/>
          <p:cNvSpPr>
            <a:spLocks noChangeArrowheads="1"/>
          </p:cNvSpPr>
          <p:nvPr/>
        </p:nvSpPr>
        <p:spPr bwMode="auto">
          <a:xfrm>
            <a:off x="719138" y="5949950"/>
            <a:ext cx="8424862" cy="604838"/>
          </a:xfrm>
          <a:prstGeom prst="rect">
            <a:avLst/>
          </a:prstGeom>
          <a:noFill/>
          <a:ln w="9525">
            <a:noFill/>
            <a:miter lim="800000"/>
            <a:headEnd/>
            <a:tailEnd/>
          </a:ln>
          <a:effectLst/>
        </p:spPr>
        <p:txBody>
          <a:bodyPr anchor="ctr">
            <a:spAutoFit/>
          </a:bodyPr>
          <a:lstStyle/>
          <a:p>
            <a:pPr>
              <a:lnSpc>
                <a:spcPct val="120000"/>
              </a:lnSpc>
              <a:spcBef>
                <a:spcPct val="50000"/>
              </a:spcBef>
            </a:pPr>
            <a:r>
              <a:rPr lang="zh-CN" altLang="zh-CN" b="1">
                <a:solidFill>
                  <a:srgbClr val="000000"/>
                </a:solidFill>
                <a:ea typeface="楷体_GB2312" pitchFamily="49" charset="-122"/>
              </a:rPr>
              <a:t>以上两式是两个随机变量和的概率密度的一般公式</a:t>
            </a:r>
            <a:r>
              <a:rPr lang="en-US" altLang="zh-CN" b="1">
                <a:solidFill>
                  <a:srgbClr val="000000"/>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62288"/>
                                        </p:tgtEl>
                                        <p:attrNameLst>
                                          <p:attrName>style.visibility</p:attrName>
                                        </p:attrNameLst>
                                      </p:cBhvr>
                                      <p:to>
                                        <p:strVal val="visible"/>
                                      </p:to>
                                    </p:set>
                                    <p:animEffect transition="in" filter="wipe(left)">
                                      <p:cBhvr>
                                        <p:cTn id="7" dur="500"/>
                                        <p:tgtEl>
                                          <p:spTgt spid="14622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87"/>
                                        </p:tgtEl>
                                        <p:attrNameLst>
                                          <p:attrName>style.visibility</p:attrName>
                                        </p:attrNameLst>
                                      </p:cBhvr>
                                      <p:to>
                                        <p:strVal val="visible"/>
                                      </p:to>
                                    </p:set>
                                    <p:animEffect transition="in" filter="wipe(left)">
                                      <p:cBhvr>
                                        <p:cTn id="12" dur="500"/>
                                        <p:tgtEl>
                                          <p:spTgt spid="14622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62289"/>
                                        </p:tgtEl>
                                        <p:attrNameLst>
                                          <p:attrName>style.visibility</p:attrName>
                                        </p:attrNameLst>
                                      </p:cBhvr>
                                      <p:to>
                                        <p:strVal val="visible"/>
                                      </p:to>
                                    </p:set>
                                    <p:animEffect transition="in" filter="wipe(left)">
                                      <p:cBhvr>
                                        <p:cTn id="17" dur="500"/>
                                        <p:tgtEl>
                                          <p:spTgt spid="14622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62290"/>
                                        </p:tgtEl>
                                        <p:attrNameLst>
                                          <p:attrName>style.visibility</p:attrName>
                                        </p:attrNameLst>
                                      </p:cBhvr>
                                      <p:to>
                                        <p:strVal val="visible"/>
                                      </p:to>
                                    </p:set>
                                    <p:animEffect transition="in" filter="wipe(left)">
                                      <p:cBhvr>
                                        <p:cTn id="22" dur="500"/>
                                        <p:tgtEl>
                                          <p:spTgt spid="14622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62292"/>
                                        </p:tgtEl>
                                        <p:attrNameLst>
                                          <p:attrName>style.visibility</p:attrName>
                                        </p:attrNameLst>
                                      </p:cBhvr>
                                      <p:to>
                                        <p:strVal val="visible"/>
                                      </p:to>
                                    </p:set>
                                    <p:animEffect transition="in" filter="wipe(left)">
                                      <p:cBhvr>
                                        <p:cTn id="27" dur="500"/>
                                        <p:tgtEl>
                                          <p:spTgt spid="14622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2293"/>
                                        </p:tgtEl>
                                        <p:attrNameLst>
                                          <p:attrName>style.visibility</p:attrName>
                                        </p:attrNameLst>
                                      </p:cBhvr>
                                      <p:to>
                                        <p:strVal val="visible"/>
                                      </p:to>
                                    </p:set>
                                    <p:animEffect transition="in" filter="wipe(left)">
                                      <p:cBhvr>
                                        <p:cTn id="32" dur="500"/>
                                        <p:tgtEl>
                                          <p:spTgt spid="14622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62294"/>
                                        </p:tgtEl>
                                        <p:attrNameLst>
                                          <p:attrName>style.visibility</p:attrName>
                                        </p:attrNameLst>
                                      </p:cBhvr>
                                      <p:to>
                                        <p:strVal val="visible"/>
                                      </p:to>
                                    </p:set>
                                    <p:animEffect transition="in" filter="wipe(left)">
                                      <p:cBhvr>
                                        <p:cTn id="37" dur="500"/>
                                        <p:tgtEl>
                                          <p:spTgt spid="1462294"/>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462295"/>
                                        </p:tgtEl>
                                        <p:attrNameLst>
                                          <p:attrName>style.visibility</p:attrName>
                                        </p:attrNameLst>
                                      </p:cBhvr>
                                      <p:to>
                                        <p:strVal val="visible"/>
                                      </p:to>
                                    </p:set>
                                    <p:animEffect transition="in" filter="wipe(left)">
                                      <p:cBhvr>
                                        <p:cTn id="41" dur="500"/>
                                        <p:tgtEl>
                                          <p:spTgt spid="146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87" grpId="0" autoUpdateAnimBg="0"/>
      <p:bldP spid="1462293" grpId="0" autoUpdateAnimBg="0"/>
      <p:bldP spid="1462295"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01" name="Text Box 9"/>
          <p:cNvSpPr txBox="1">
            <a:spLocks noChangeArrowheads="1"/>
          </p:cNvSpPr>
          <p:nvPr/>
        </p:nvSpPr>
        <p:spPr bwMode="auto">
          <a:xfrm>
            <a:off x="914400" y="981075"/>
            <a:ext cx="8229600" cy="1260475"/>
          </a:xfrm>
          <a:prstGeom prst="rect">
            <a:avLst/>
          </a:prstGeom>
          <a:noFill/>
          <a:ln w="9525">
            <a:noFill/>
            <a:miter lim="800000"/>
            <a:headEnd/>
            <a:tailEnd/>
          </a:ln>
        </p:spPr>
        <p:txBody>
          <a:bodyPr>
            <a:spAutoFit/>
          </a:bodyPr>
          <a:lstStyle/>
          <a:p>
            <a:pPr>
              <a:lnSpc>
                <a:spcPct val="120000"/>
              </a:lnSpc>
              <a:spcBef>
                <a:spcPct val="50000"/>
              </a:spcBef>
            </a:pPr>
            <a:r>
              <a:rPr lang="zh-CN" altLang="en-US" sz="3200" b="1">
                <a:solidFill>
                  <a:srgbClr val="000000"/>
                </a:solidFill>
                <a:ea typeface="楷体_GB2312" pitchFamily="49" charset="-122"/>
              </a:rPr>
              <a:t> 特别，当</a:t>
            </a:r>
            <a:r>
              <a:rPr lang="en-US" altLang="zh-CN" sz="3200" b="1" i="1">
                <a:solidFill>
                  <a:srgbClr val="000000"/>
                </a:solidFill>
                <a:ea typeface="楷体_GB2312" pitchFamily="49" charset="-122"/>
              </a:rPr>
              <a:t>X</a:t>
            </a:r>
            <a:r>
              <a:rPr lang="zh-CN" altLang="en-US" sz="3200" b="1">
                <a:solidFill>
                  <a:srgbClr val="000000"/>
                </a:solidFill>
                <a:ea typeface="楷体_GB2312" pitchFamily="49" charset="-122"/>
              </a:rPr>
              <a:t>和</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独立，设</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关于</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的边缘密度分别为</a:t>
            </a:r>
            <a:r>
              <a:rPr lang="en-US" altLang="zh-CN" sz="3200" b="1" i="1">
                <a:solidFill>
                  <a:srgbClr val="000000"/>
                </a:solidFill>
                <a:ea typeface="楷体_GB2312" pitchFamily="49" charset="-122"/>
              </a:rPr>
              <a:t>p</a:t>
            </a:r>
            <a:r>
              <a:rPr lang="en-US" altLang="zh-CN" sz="3200" b="1" i="1" baseline="-25000">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 , </a:t>
            </a:r>
            <a:r>
              <a:rPr lang="en-US" altLang="zh-CN" sz="3200" b="1" i="1">
                <a:solidFill>
                  <a:srgbClr val="000000"/>
                </a:solidFill>
                <a:ea typeface="楷体_GB2312" pitchFamily="49" charset="-122"/>
              </a:rPr>
              <a:t>p</a:t>
            </a:r>
            <a:r>
              <a:rPr lang="en-US" altLang="zh-CN" sz="3200" b="1" i="1" baseline="-25000">
                <a:solidFill>
                  <a:srgbClr val="000000"/>
                </a:solidFill>
                <a:ea typeface="楷体_GB2312" pitchFamily="49" charset="-122"/>
              </a:rPr>
              <a:t>Y</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 ,  </a:t>
            </a:r>
            <a:r>
              <a:rPr lang="zh-CN" altLang="en-US" sz="3200" b="1">
                <a:solidFill>
                  <a:srgbClr val="000000"/>
                </a:solidFill>
                <a:ea typeface="楷体_GB2312" pitchFamily="49" charset="-122"/>
              </a:rPr>
              <a:t>则上述两式化为</a:t>
            </a:r>
            <a:r>
              <a:rPr lang="en-US" altLang="zh-CN" sz="3200" b="1">
                <a:solidFill>
                  <a:srgbClr val="000000"/>
                </a:solidFill>
                <a:ea typeface="楷体_GB2312" pitchFamily="49" charset="-122"/>
              </a:rPr>
              <a:t>:</a:t>
            </a:r>
            <a:r>
              <a:rPr lang="zh-CN" altLang="zh-CN" sz="3200" b="1">
                <a:solidFill>
                  <a:srgbClr val="000000"/>
                </a:solidFill>
                <a:ea typeface="楷体_GB2312" pitchFamily="49" charset="-122"/>
              </a:rPr>
              <a:t>  </a:t>
            </a:r>
            <a:endParaRPr lang="en-US" altLang="zh-CN" sz="3200" b="1">
              <a:solidFill>
                <a:srgbClr val="000000"/>
              </a:solidFill>
              <a:ea typeface="楷体_GB2312" pitchFamily="49" charset="-122"/>
            </a:endParaRPr>
          </a:p>
        </p:txBody>
      </p:sp>
      <p:graphicFrame>
        <p:nvGraphicFramePr>
          <p:cNvPr id="1493002" name="Object 10"/>
          <p:cNvGraphicFramePr>
            <a:graphicFrameLocks noChangeAspect="1"/>
          </p:cNvGraphicFramePr>
          <p:nvPr/>
        </p:nvGraphicFramePr>
        <p:xfrm>
          <a:off x="2008188" y="2449513"/>
          <a:ext cx="5032375" cy="893762"/>
        </p:xfrm>
        <a:graphic>
          <a:graphicData uri="http://schemas.openxmlformats.org/presentationml/2006/ole">
            <p:oleObj spid="_x0000_s1493002" name="公式" r:id="rId3" imgW="1854000" imgH="330120" progId="Equation.3">
              <p:embed/>
            </p:oleObj>
          </a:graphicData>
        </a:graphic>
      </p:graphicFrame>
      <p:sp>
        <p:nvSpPr>
          <p:cNvPr id="1493003" name="Rectangle 11"/>
          <p:cNvSpPr>
            <a:spLocks noChangeArrowheads="1"/>
          </p:cNvSpPr>
          <p:nvPr/>
        </p:nvSpPr>
        <p:spPr bwMode="auto">
          <a:xfrm>
            <a:off x="1143000" y="4508500"/>
            <a:ext cx="5029200" cy="579438"/>
          </a:xfrm>
          <a:prstGeom prst="rect">
            <a:avLst/>
          </a:prstGeom>
          <a:noFill/>
          <a:ln w="9525">
            <a:noFill/>
            <a:miter lim="800000"/>
            <a:headEnd/>
            <a:tailEnd/>
          </a:ln>
          <a:effectLst/>
        </p:spPr>
        <p:txBody>
          <a:bodyPr anchor="ctr">
            <a:spAutoFit/>
          </a:bodyPr>
          <a:lstStyle/>
          <a:p>
            <a:pPr>
              <a:spcBef>
                <a:spcPct val="50000"/>
              </a:spcBef>
            </a:pPr>
            <a:r>
              <a:rPr lang="zh-CN" altLang="zh-CN" sz="3200" b="1">
                <a:solidFill>
                  <a:srgbClr val="000000"/>
                </a:solidFill>
                <a:ea typeface="楷体_GB2312" pitchFamily="49" charset="-122"/>
              </a:rPr>
              <a:t>这两个公式称为</a:t>
            </a:r>
            <a:r>
              <a:rPr lang="zh-CN" altLang="zh-CN" sz="3200" b="1">
                <a:solidFill>
                  <a:srgbClr val="FF0000"/>
                </a:solidFill>
                <a:ea typeface="楷体_GB2312" pitchFamily="49" charset="-122"/>
              </a:rPr>
              <a:t>卷积公式</a:t>
            </a:r>
            <a:r>
              <a:rPr lang="zh-CN" altLang="zh-CN" sz="3200" b="1">
                <a:solidFill>
                  <a:srgbClr val="000000"/>
                </a:solidFill>
                <a:ea typeface="楷体_GB2312" pitchFamily="49" charset="-122"/>
              </a:rPr>
              <a:t> </a:t>
            </a:r>
            <a:r>
              <a:rPr lang="en-US" altLang="zh-CN" sz="3200" b="1">
                <a:solidFill>
                  <a:srgbClr val="000000"/>
                </a:solidFill>
                <a:ea typeface="楷体_GB2312" pitchFamily="49" charset="-122"/>
              </a:rPr>
              <a:t>.</a:t>
            </a:r>
          </a:p>
        </p:txBody>
      </p:sp>
      <p:graphicFrame>
        <p:nvGraphicFramePr>
          <p:cNvPr id="1493004" name="Object 12"/>
          <p:cNvGraphicFramePr>
            <a:graphicFrameLocks noChangeAspect="1"/>
          </p:cNvGraphicFramePr>
          <p:nvPr/>
        </p:nvGraphicFramePr>
        <p:xfrm>
          <a:off x="2024063" y="3419475"/>
          <a:ext cx="4999037" cy="893763"/>
        </p:xfrm>
        <a:graphic>
          <a:graphicData uri="http://schemas.openxmlformats.org/presentationml/2006/ole">
            <p:oleObj spid="_x0000_s1493004" name="公式" r:id="rId4" imgW="1841400" imgH="330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3001"/>
                                        </p:tgtEl>
                                        <p:attrNameLst>
                                          <p:attrName>style.visibility</p:attrName>
                                        </p:attrNameLst>
                                      </p:cBhvr>
                                      <p:to>
                                        <p:strVal val="visible"/>
                                      </p:to>
                                    </p:set>
                                    <p:animEffect transition="in" filter="wipe(left)">
                                      <p:cBhvr>
                                        <p:cTn id="7" dur="500"/>
                                        <p:tgtEl>
                                          <p:spTgt spid="14930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3002"/>
                                        </p:tgtEl>
                                        <p:attrNameLst>
                                          <p:attrName>style.visibility</p:attrName>
                                        </p:attrNameLst>
                                      </p:cBhvr>
                                      <p:to>
                                        <p:strVal val="visible"/>
                                      </p:to>
                                    </p:set>
                                    <p:animEffect transition="in" filter="wipe(left)">
                                      <p:cBhvr>
                                        <p:cTn id="12" dur="500"/>
                                        <p:tgtEl>
                                          <p:spTgt spid="14930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3004"/>
                                        </p:tgtEl>
                                        <p:attrNameLst>
                                          <p:attrName>style.visibility</p:attrName>
                                        </p:attrNameLst>
                                      </p:cBhvr>
                                      <p:to>
                                        <p:strVal val="visible"/>
                                      </p:to>
                                    </p:set>
                                    <p:animEffect transition="in" filter="wipe(left)">
                                      <p:cBhvr>
                                        <p:cTn id="17" dur="500"/>
                                        <p:tgtEl>
                                          <p:spTgt spid="149300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93003"/>
                                        </p:tgtEl>
                                        <p:attrNameLst>
                                          <p:attrName>style.visibility</p:attrName>
                                        </p:attrNameLst>
                                      </p:cBhvr>
                                      <p:to>
                                        <p:strVal val="visible"/>
                                      </p:to>
                                    </p:set>
                                    <p:animEffect transition="in" filter="wipe(left)">
                                      <p:cBhvr>
                                        <p:cTn id="21" dur="500"/>
                                        <p:tgtEl>
                                          <p:spTgt spid="1493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3001" grpId="0" autoUpdateAnimBg="0"/>
      <p:bldP spid="1493003"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30" name="Rectangle 14"/>
          <p:cNvSpPr>
            <a:spLocks noChangeArrowheads="1"/>
          </p:cNvSpPr>
          <p:nvPr/>
        </p:nvSpPr>
        <p:spPr bwMode="auto">
          <a:xfrm>
            <a:off x="971550" y="3789363"/>
            <a:ext cx="8534400" cy="579437"/>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楷体_GB2312" pitchFamily="49" charset="-122"/>
              </a:rPr>
              <a:t>为确定积分限</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先找出使被积函数不为</a:t>
            </a:r>
            <a:r>
              <a:rPr lang="en-US" altLang="zh-CN" sz="3200" b="1">
                <a:solidFill>
                  <a:srgbClr val="000000"/>
                </a:solidFill>
                <a:ea typeface="楷体_GB2312" pitchFamily="49" charset="-122"/>
              </a:rPr>
              <a:t>0</a:t>
            </a:r>
            <a:r>
              <a:rPr lang="zh-CN" altLang="en-US" sz="3200" b="1">
                <a:solidFill>
                  <a:srgbClr val="000000"/>
                </a:solidFill>
                <a:ea typeface="楷体_GB2312" pitchFamily="49" charset="-122"/>
              </a:rPr>
              <a:t>的区域 </a:t>
            </a:r>
          </a:p>
        </p:txBody>
      </p:sp>
      <p:grpSp>
        <p:nvGrpSpPr>
          <p:cNvPr id="1494031" name="Group 15"/>
          <p:cNvGrpSpPr>
            <a:grpSpLocks/>
          </p:cNvGrpSpPr>
          <p:nvPr/>
        </p:nvGrpSpPr>
        <p:grpSpPr bwMode="auto">
          <a:xfrm>
            <a:off x="838200" y="207963"/>
            <a:ext cx="8229600" cy="1847850"/>
            <a:chOff x="336" y="144"/>
            <a:chExt cx="5184" cy="1164"/>
          </a:xfrm>
        </p:grpSpPr>
        <p:sp>
          <p:nvSpPr>
            <p:cNvPr id="1494032" name="Text Box 16"/>
            <p:cNvSpPr txBox="1">
              <a:spLocks noChangeArrowheads="1"/>
            </p:cNvSpPr>
            <p:nvPr/>
          </p:nvSpPr>
          <p:spPr bwMode="auto">
            <a:xfrm>
              <a:off x="336" y="144"/>
              <a:ext cx="5184" cy="365"/>
            </a:xfrm>
            <a:prstGeom prst="rect">
              <a:avLst/>
            </a:prstGeom>
            <a:noFill/>
            <a:ln w="9525">
              <a:noFill/>
              <a:miter lim="800000"/>
              <a:headEnd/>
              <a:tailEnd/>
            </a:ln>
          </p:spPr>
          <p:txBody>
            <a:bodyPr>
              <a:spAutoFit/>
            </a:bodyPr>
            <a:lstStyle/>
            <a:p>
              <a:pPr>
                <a:spcBef>
                  <a:spcPct val="50000"/>
                </a:spcBef>
              </a:pPr>
              <a:r>
                <a:rPr lang="zh-CN" altLang="en-US" sz="3200" b="1">
                  <a:solidFill>
                    <a:srgbClr val="0000CC"/>
                  </a:solidFill>
                  <a:ea typeface="楷体_GB2312" pitchFamily="49" charset="-122"/>
                </a:rPr>
                <a:t>例</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若</a:t>
              </a:r>
              <a:r>
                <a:rPr lang="en-US" altLang="zh-CN" sz="3200" b="1" i="1">
                  <a:solidFill>
                    <a:srgbClr val="000000"/>
                  </a:solidFill>
                  <a:ea typeface="楷体_GB2312" pitchFamily="49" charset="-122"/>
                </a:rPr>
                <a:t>X</a:t>
              </a:r>
              <a:r>
                <a:rPr lang="zh-CN" altLang="en-US" sz="3200" b="1">
                  <a:solidFill>
                    <a:srgbClr val="000000"/>
                  </a:solidFill>
                  <a:ea typeface="楷体_GB2312" pitchFamily="49" charset="-122"/>
                </a:rPr>
                <a:t>和</a:t>
              </a:r>
              <a:r>
                <a:rPr lang="en-US" altLang="zh-CN" sz="3200" b="1" i="1">
                  <a:solidFill>
                    <a:srgbClr val="000000"/>
                  </a:solidFill>
                  <a:ea typeface="楷体_GB2312" pitchFamily="49" charset="-122"/>
                </a:rPr>
                <a:t>Y </a:t>
              </a:r>
              <a:r>
                <a:rPr lang="zh-CN" altLang="zh-CN" sz="3200" b="1">
                  <a:solidFill>
                    <a:srgbClr val="000000"/>
                  </a:solidFill>
                  <a:ea typeface="楷体_GB2312" pitchFamily="49" charset="-122"/>
                </a:rPr>
                <a:t>独立,具有共同的概率密度</a:t>
              </a:r>
              <a:endParaRPr lang="zh-CN" altLang="en-US" sz="3200" b="1">
                <a:solidFill>
                  <a:srgbClr val="000000"/>
                </a:solidFill>
                <a:ea typeface="楷体_GB2312" pitchFamily="49" charset="-122"/>
              </a:endParaRPr>
            </a:p>
          </p:txBody>
        </p:sp>
        <p:sp>
          <p:nvSpPr>
            <p:cNvPr id="1494033" name="Rectangle 17"/>
            <p:cNvSpPr>
              <a:spLocks noChangeArrowheads="1"/>
            </p:cNvSpPr>
            <p:nvPr/>
          </p:nvSpPr>
          <p:spPr bwMode="auto">
            <a:xfrm>
              <a:off x="2640" y="768"/>
              <a:ext cx="2736" cy="365"/>
            </a:xfrm>
            <a:prstGeom prst="rect">
              <a:avLst/>
            </a:prstGeom>
            <a:noFill/>
            <a:ln w="9525">
              <a:noFill/>
              <a:miter lim="800000"/>
              <a:headEnd/>
              <a:tailEnd/>
            </a:ln>
            <a:effectLst/>
          </p:spPr>
          <p:txBody>
            <a:bodyPr anchor="ctr">
              <a:spAutoFit/>
            </a:bodyPr>
            <a:lstStyle/>
            <a:p>
              <a:pPr algn="ctr"/>
              <a:r>
                <a:rPr lang="zh-CN" altLang="en-US" sz="3200" b="1">
                  <a:solidFill>
                    <a:srgbClr val="000000"/>
                  </a:solidFill>
                  <a:ea typeface="楷体_GB2312" pitchFamily="49" charset="-122"/>
                </a:rPr>
                <a:t>求</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的概率密度 </a:t>
              </a:r>
              <a:r>
                <a:rPr lang="en-US" altLang="zh-CN" sz="3200" b="1">
                  <a:solidFill>
                    <a:srgbClr val="000000"/>
                  </a:solidFill>
                  <a:ea typeface="楷体_GB2312" pitchFamily="49" charset="-122"/>
                </a:rPr>
                <a:t>.</a:t>
              </a:r>
            </a:p>
          </p:txBody>
        </p:sp>
        <p:graphicFrame>
          <p:nvGraphicFramePr>
            <p:cNvPr id="1494034" name="Object 18"/>
            <p:cNvGraphicFramePr>
              <a:graphicFrameLocks noChangeAspect="1"/>
            </p:cNvGraphicFramePr>
            <p:nvPr/>
          </p:nvGraphicFramePr>
          <p:xfrm>
            <a:off x="443" y="568"/>
            <a:ext cx="2079" cy="740"/>
          </p:xfrm>
          <a:graphic>
            <a:graphicData uri="http://schemas.openxmlformats.org/presentationml/2006/ole">
              <p:oleObj spid="_x0000_s1494034" name="公式" r:id="rId3" imgW="1282680" imgH="457200" progId="Equation.3">
                <p:embed/>
              </p:oleObj>
            </a:graphicData>
          </a:graphic>
        </p:graphicFrame>
      </p:grpSp>
      <p:graphicFrame>
        <p:nvGraphicFramePr>
          <p:cNvPr id="1494035" name="Object 19"/>
          <p:cNvGraphicFramePr>
            <a:graphicFrameLocks noChangeAspect="1"/>
          </p:cNvGraphicFramePr>
          <p:nvPr/>
        </p:nvGraphicFramePr>
        <p:xfrm>
          <a:off x="1385888" y="2722563"/>
          <a:ext cx="4999037" cy="893762"/>
        </p:xfrm>
        <a:graphic>
          <a:graphicData uri="http://schemas.openxmlformats.org/presentationml/2006/ole">
            <p:oleObj spid="_x0000_s1494035" name="公式" r:id="rId4" imgW="1841400" imgH="330120" progId="Equation.3">
              <p:embed/>
            </p:oleObj>
          </a:graphicData>
        </a:graphic>
      </p:graphicFrame>
      <p:sp>
        <p:nvSpPr>
          <p:cNvPr id="1494036" name="Text Box 20"/>
          <p:cNvSpPr txBox="1">
            <a:spLocks noChangeArrowheads="1"/>
          </p:cNvSpPr>
          <p:nvPr/>
        </p:nvSpPr>
        <p:spPr bwMode="auto">
          <a:xfrm>
            <a:off x="838200" y="2112963"/>
            <a:ext cx="4930775" cy="579437"/>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楷体_GB2312" pitchFamily="49" charset="-122"/>
              </a:rPr>
              <a:t>解</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由卷积公式</a:t>
            </a:r>
            <a:endParaRPr lang="zh-CN" altLang="en-US" sz="2400">
              <a:solidFill>
                <a:srgbClr val="000000"/>
              </a:solidFill>
              <a:ea typeface="楷体_GB2312" pitchFamily="49" charset="-122"/>
            </a:endParaRPr>
          </a:p>
        </p:txBody>
      </p:sp>
      <p:graphicFrame>
        <p:nvGraphicFramePr>
          <p:cNvPr id="1494037" name="Object 21"/>
          <p:cNvGraphicFramePr>
            <a:graphicFrameLocks noChangeAspect="1"/>
          </p:cNvGraphicFramePr>
          <p:nvPr/>
        </p:nvGraphicFramePr>
        <p:xfrm>
          <a:off x="1476375" y="4581525"/>
          <a:ext cx="2316163" cy="1206500"/>
        </p:xfrm>
        <a:graphic>
          <a:graphicData uri="http://schemas.openxmlformats.org/presentationml/2006/ole">
            <p:oleObj spid="_x0000_s1494037" name="公式" r:id="rId5" imgW="901440" imgH="469800" progId="Equation.3">
              <p:embed/>
            </p:oleObj>
          </a:graphicData>
        </a:graphic>
      </p:graphicFrame>
      <p:sp>
        <p:nvSpPr>
          <p:cNvPr id="1494038" name="Text Box 22"/>
          <p:cNvSpPr txBox="1">
            <a:spLocks noChangeArrowheads="1"/>
          </p:cNvSpPr>
          <p:nvPr/>
        </p:nvSpPr>
        <p:spPr bwMode="auto">
          <a:xfrm>
            <a:off x="4289425" y="4810125"/>
            <a:ext cx="1044575" cy="579438"/>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楷体_GB2312" pitchFamily="49" charset="-122"/>
              </a:rPr>
              <a:t>即</a:t>
            </a:r>
            <a:endParaRPr lang="zh-CN" altLang="en-US" sz="2400">
              <a:solidFill>
                <a:srgbClr val="000000"/>
              </a:solidFill>
              <a:ea typeface="楷体_GB2312" pitchFamily="49" charset="-122"/>
            </a:endParaRPr>
          </a:p>
        </p:txBody>
      </p:sp>
      <p:graphicFrame>
        <p:nvGraphicFramePr>
          <p:cNvPr id="1494039" name="Object 23"/>
          <p:cNvGraphicFramePr>
            <a:graphicFrameLocks noChangeAspect="1"/>
          </p:cNvGraphicFramePr>
          <p:nvPr/>
        </p:nvGraphicFramePr>
        <p:xfrm>
          <a:off x="5543550" y="4535488"/>
          <a:ext cx="2379663" cy="1208087"/>
        </p:xfrm>
        <a:graphic>
          <a:graphicData uri="http://schemas.openxmlformats.org/presentationml/2006/ole">
            <p:oleObj spid="_x0000_s1494039" name="公式" r:id="rId6" imgW="927000" imgH="469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94031"/>
                                        </p:tgtEl>
                                        <p:attrNameLst>
                                          <p:attrName>style.visibility</p:attrName>
                                        </p:attrNameLst>
                                      </p:cBhvr>
                                      <p:to>
                                        <p:strVal val="visible"/>
                                      </p:to>
                                    </p:set>
                                    <p:animEffect transition="in" filter="wipe(left)">
                                      <p:cBhvr>
                                        <p:cTn id="7" dur="500"/>
                                        <p:tgtEl>
                                          <p:spTgt spid="14940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4036"/>
                                        </p:tgtEl>
                                        <p:attrNameLst>
                                          <p:attrName>style.visibility</p:attrName>
                                        </p:attrNameLst>
                                      </p:cBhvr>
                                      <p:to>
                                        <p:strVal val="visible"/>
                                      </p:to>
                                    </p:set>
                                    <p:animEffect transition="in" filter="wipe(left)">
                                      <p:cBhvr>
                                        <p:cTn id="12" dur="500"/>
                                        <p:tgtEl>
                                          <p:spTgt spid="1494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4035"/>
                                        </p:tgtEl>
                                        <p:attrNameLst>
                                          <p:attrName>style.visibility</p:attrName>
                                        </p:attrNameLst>
                                      </p:cBhvr>
                                      <p:to>
                                        <p:strVal val="visible"/>
                                      </p:to>
                                    </p:set>
                                    <p:animEffect transition="in" filter="wipe(left)">
                                      <p:cBhvr>
                                        <p:cTn id="17" dur="500"/>
                                        <p:tgtEl>
                                          <p:spTgt spid="14940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94030"/>
                                        </p:tgtEl>
                                        <p:attrNameLst>
                                          <p:attrName>style.visibility</p:attrName>
                                        </p:attrNameLst>
                                      </p:cBhvr>
                                      <p:to>
                                        <p:strVal val="visible"/>
                                      </p:to>
                                    </p:set>
                                    <p:animEffect transition="in" filter="wipe(left)">
                                      <p:cBhvr>
                                        <p:cTn id="22" dur="500"/>
                                        <p:tgtEl>
                                          <p:spTgt spid="14940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94037"/>
                                        </p:tgtEl>
                                        <p:attrNameLst>
                                          <p:attrName>style.visibility</p:attrName>
                                        </p:attrNameLst>
                                      </p:cBhvr>
                                      <p:to>
                                        <p:strVal val="visible"/>
                                      </p:to>
                                    </p:set>
                                    <p:animEffect transition="in" filter="wipe(left)">
                                      <p:cBhvr>
                                        <p:cTn id="27" dur="500"/>
                                        <p:tgtEl>
                                          <p:spTgt spid="14940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94038"/>
                                        </p:tgtEl>
                                        <p:attrNameLst>
                                          <p:attrName>style.visibility</p:attrName>
                                        </p:attrNameLst>
                                      </p:cBhvr>
                                      <p:to>
                                        <p:strVal val="visible"/>
                                      </p:to>
                                    </p:set>
                                    <p:animEffect transition="in" filter="wipe(left)">
                                      <p:cBhvr>
                                        <p:cTn id="32" dur="500"/>
                                        <p:tgtEl>
                                          <p:spTgt spid="149403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494039"/>
                                        </p:tgtEl>
                                        <p:attrNameLst>
                                          <p:attrName>style.visibility</p:attrName>
                                        </p:attrNameLst>
                                      </p:cBhvr>
                                      <p:to>
                                        <p:strVal val="visible"/>
                                      </p:to>
                                    </p:set>
                                    <p:animEffect transition="in" filter="wipe(left)">
                                      <p:cBhvr>
                                        <p:cTn id="36" dur="500"/>
                                        <p:tgtEl>
                                          <p:spTgt spid="149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30" grpId="0" autoUpdateAnimBg="0"/>
      <p:bldP spid="1494036" grpId="0" autoUpdateAnimBg="0"/>
      <p:bldP spid="1494038"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1198" name="Object 14"/>
          <p:cNvGraphicFramePr>
            <a:graphicFrameLocks noChangeAspect="1"/>
          </p:cNvGraphicFramePr>
          <p:nvPr/>
        </p:nvGraphicFramePr>
        <p:xfrm>
          <a:off x="842963" y="3573463"/>
          <a:ext cx="5418137" cy="2489200"/>
        </p:xfrm>
        <a:graphic>
          <a:graphicData uri="http://schemas.openxmlformats.org/presentationml/2006/ole">
            <p:oleObj spid="_x0000_s1501198" name="公式" r:id="rId3" imgW="2095200" imgH="965160" progId="Equation.3">
              <p:embed/>
            </p:oleObj>
          </a:graphicData>
        </a:graphic>
      </p:graphicFrame>
      <p:sp>
        <p:nvSpPr>
          <p:cNvPr id="1501199" name="Text Box 15"/>
          <p:cNvSpPr txBox="1">
            <a:spLocks noChangeArrowheads="1"/>
          </p:cNvSpPr>
          <p:nvPr/>
        </p:nvSpPr>
        <p:spPr bwMode="auto">
          <a:xfrm>
            <a:off x="708025" y="2620963"/>
            <a:ext cx="2209800" cy="579437"/>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宋体" pitchFamily="2" charset="-122"/>
              </a:rPr>
              <a:t>如图示</a:t>
            </a:r>
            <a:r>
              <a:rPr lang="en-US" altLang="zh-CN" sz="3200" b="1">
                <a:solidFill>
                  <a:srgbClr val="000000"/>
                </a:solidFill>
                <a:ea typeface="宋体" pitchFamily="2" charset="-122"/>
              </a:rPr>
              <a:t>:</a:t>
            </a:r>
            <a:endParaRPr lang="en-US" altLang="zh-CN" sz="2400">
              <a:solidFill>
                <a:srgbClr val="000000"/>
              </a:solidFill>
              <a:ea typeface="宋体" pitchFamily="2" charset="-122"/>
            </a:endParaRPr>
          </a:p>
        </p:txBody>
      </p:sp>
      <p:sp>
        <p:nvSpPr>
          <p:cNvPr id="1501200" name="Text Box 16"/>
          <p:cNvSpPr txBox="1">
            <a:spLocks noChangeArrowheads="1"/>
          </p:cNvSpPr>
          <p:nvPr/>
        </p:nvSpPr>
        <p:spPr bwMode="auto">
          <a:xfrm>
            <a:off x="708025" y="3230563"/>
            <a:ext cx="2209800" cy="579437"/>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宋体" pitchFamily="2" charset="-122"/>
              </a:rPr>
              <a:t>于是</a:t>
            </a:r>
            <a:endParaRPr lang="zh-CN" altLang="en-US" sz="2400">
              <a:solidFill>
                <a:srgbClr val="000000"/>
              </a:solidFill>
              <a:ea typeface="宋体" pitchFamily="2" charset="-122"/>
            </a:endParaRPr>
          </a:p>
        </p:txBody>
      </p:sp>
      <p:pic>
        <p:nvPicPr>
          <p:cNvPr id="1501201" name="Picture 17" descr="tu1"/>
          <p:cNvPicPr>
            <a:picLocks noChangeAspect="1" noChangeArrowheads="1"/>
          </p:cNvPicPr>
          <p:nvPr/>
        </p:nvPicPr>
        <p:blipFill>
          <a:blip r:embed="rId4"/>
          <a:srcRect/>
          <a:stretch>
            <a:fillRect/>
          </a:stretch>
        </p:blipFill>
        <p:spPr bwMode="auto">
          <a:xfrm>
            <a:off x="6178550" y="2743200"/>
            <a:ext cx="2901950" cy="3124200"/>
          </a:xfrm>
          <a:prstGeom prst="rect">
            <a:avLst/>
          </a:prstGeom>
          <a:noFill/>
        </p:spPr>
      </p:pic>
      <p:grpSp>
        <p:nvGrpSpPr>
          <p:cNvPr id="1501202" name="Group 18"/>
          <p:cNvGrpSpPr>
            <a:grpSpLocks/>
          </p:cNvGrpSpPr>
          <p:nvPr/>
        </p:nvGrpSpPr>
        <p:grpSpPr bwMode="auto">
          <a:xfrm>
            <a:off x="609600" y="333375"/>
            <a:ext cx="8534400" cy="2398713"/>
            <a:chOff x="204" y="119"/>
            <a:chExt cx="5376" cy="1511"/>
          </a:xfrm>
        </p:grpSpPr>
        <p:sp>
          <p:nvSpPr>
            <p:cNvPr id="1501203" name="Rectangle 19"/>
            <p:cNvSpPr>
              <a:spLocks noChangeArrowheads="1"/>
            </p:cNvSpPr>
            <p:nvPr/>
          </p:nvSpPr>
          <p:spPr bwMode="auto">
            <a:xfrm>
              <a:off x="204" y="618"/>
              <a:ext cx="5376" cy="365"/>
            </a:xfrm>
            <a:prstGeom prst="rect">
              <a:avLst/>
            </a:prstGeom>
            <a:solidFill>
              <a:srgbClr val="BBE0E3"/>
            </a:solidFill>
            <a:ln w="9525">
              <a:noFill/>
              <a:miter lim="800000"/>
              <a:headEnd/>
              <a:tailEnd/>
            </a:ln>
            <a:effectLst/>
          </p:spPr>
          <p:txBody>
            <a:bodyPr anchor="ctr">
              <a:spAutoFit/>
            </a:bodyPr>
            <a:lstStyle/>
            <a:p>
              <a:pPr>
                <a:spcBef>
                  <a:spcPct val="50000"/>
                </a:spcBef>
              </a:pPr>
              <a:r>
                <a:rPr lang="zh-CN" altLang="en-US" sz="3200" b="1">
                  <a:solidFill>
                    <a:srgbClr val="000000"/>
                  </a:solidFill>
                  <a:ea typeface="宋体" pitchFamily="2" charset="-122"/>
                </a:rPr>
                <a:t>为确定积分限</a:t>
              </a:r>
              <a:r>
                <a:rPr lang="en-US" altLang="zh-CN" sz="3200" b="1">
                  <a:solidFill>
                    <a:srgbClr val="000000"/>
                  </a:solidFill>
                  <a:ea typeface="宋体" pitchFamily="2" charset="-122"/>
                </a:rPr>
                <a:t>,</a:t>
              </a:r>
              <a:r>
                <a:rPr lang="zh-CN" altLang="en-US" sz="3200" b="1">
                  <a:solidFill>
                    <a:srgbClr val="000000"/>
                  </a:solidFill>
                  <a:ea typeface="宋体" pitchFamily="2" charset="-122"/>
                </a:rPr>
                <a:t>先找出使被积函数不为</a:t>
              </a:r>
              <a:r>
                <a:rPr lang="en-US" altLang="zh-CN" sz="3200" b="1">
                  <a:solidFill>
                    <a:srgbClr val="000000"/>
                  </a:solidFill>
                  <a:ea typeface="宋体" pitchFamily="2" charset="-122"/>
                </a:rPr>
                <a:t>0</a:t>
              </a:r>
              <a:r>
                <a:rPr lang="zh-CN" altLang="en-US" sz="3200" b="1">
                  <a:solidFill>
                    <a:srgbClr val="000000"/>
                  </a:solidFill>
                  <a:ea typeface="宋体" pitchFamily="2" charset="-122"/>
                </a:rPr>
                <a:t>的区域 </a:t>
              </a:r>
            </a:p>
          </p:txBody>
        </p:sp>
        <p:graphicFrame>
          <p:nvGraphicFramePr>
            <p:cNvPr id="1501204" name="Object 20"/>
            <p:cNvGraphicFramePr>
              <a:graphicFrameLocks noChangeAspect="1"/>
            </p:cNvGraphicFramePr>
            <p:nvPr/>
          </p:nvGraphicFramePr>
          <p:xfrm>
            <a:off x="793" y="890"/>
            <a:ext cx="1397" cy="740"/>
          </p:xfrm>
          <a:graphic>
            <a:graphicData uri="http://schemas.openxmlformats.org/presentationml/2006/ole">
              <p:oleObj spid="_x0000_s1501204" name="公式" r:id="rId5" imgW="863280" imgH="457200" progId="Equation.3">
                <p:embed/>
              </p:oleObj>
            </a:graphicData>
          </a:graphic>
        </p:graphicFrame>
        <p:sp>
          <p:nvSpPr>
            <p:cNvPr id="1501205" name="Text Box 21"/>
            <p:cNvSpPr txBox="1">
              <a:spLocks noChangeArrowheads="1"/>
            </p:cNvSpPr>
            <p:nvPr/>
          </p:nvSpPr>
          <p:spPr bwMode="auto">
            <a:xfrm>
              <a:off x="2245" y="1071"/>
              <a:ext cx="658" cy="365"/>
            </a:xfrm>
            <a:prstGeom prst="rect">
              <a:avLst/>
            </a:prstGeom>
            <a:solidFill>
              <a:srgbClr val="BBE0E3"/>
            </a:solidFill>
            <a:ln w="9525">
              <a:noFill/>
              <a:miter lim="800000"/>
              <a:headEnd/>
              <a:tailEnd/>
            </a:ln>
            <a:effectLst/>
          </p:spPr>
          <p:txBody>
            <a:bodyPr anchor="ctr">
              <a:spAutoFit/>
            </a:bodyPr>
            <a:lstStyle/>
            <a:p>
              <a:pPr>
                <a:spcBef>
                  <a:spcPct val="50000"/>
                </a:spcBef>
              </a:pPr>
              <a:r>
                <a:rPr lang="zh-CN" altLang="en-US" sz="3200" b="1">
                  <a:solidFill>
                    <a:srgbClr val="000000"/>
                  </a:solidFill>
                  <a:ea typeface="宋体" pitchFamily="2" charset="-122"/>
                </a:rPr>
                <a:t>即</a:t>
              </a:r>
              <a:endParaRPr lang="zh-CN" altLang="en-US" sz="2400">
                <a:solidFill>
                  <a:srgbClr val="000000"/>
                </a:solidFill>
                <a:ea typeface="宋体" pitchFamily="2" charset="-122"/>
              </a:endParaRPr>
            </a:p>
          </p:txBody>
        </p:sp>
        <p:graphicFrame>
          <p:nvGraphicFramePr>
            <p:cNvPr id="1501206" name="Object 22"/>
            <p:cNvGraphicFramePr>
              <a:graphicFrameLocks noChangeAspect="1"/>
            </p:cNvGraphicFramePr>
            <p:nvPr/>
          </p:nvGraphicFramePr>
          <p:xfrm>
            <a:off x="748" y="119"/>
            <a:ext cx="3149" cy="563"/>
          </p:xfrm>
          <a:graphic>
            <a:graphicData uri="http://schemas.openxmlformats.org/presentationml/2006/ole">
              <p:oleObj spid="_x0000_s1501206" name="公式" r:id="rId6" imgW="1841400" imgH="330120" progId="Equation.3">
                <p:embed/>
              </p:oleObj>
            </a:graphicData>
          </a:graphic>
        </p:graphicFrame>
        <p:graphicFrame>
          <p:nvGraphicFramePr>
            <p:cNvPr id="1501207" name="Object 23"/>
            <p:cNvGraphicFramePr>
              <a:graphicFrameLocks noChangeAspect="1"/>
            </p:cNvGraphicFramePr>
            <p:nvPr/>
          </p:nvGraphicFramePr>
          <p:xfrm>
            <a:off x="2744" y="890"/>
            <a:ext cx="1356" cy="740"/>
          </p:xfrm>
          <a:graphic>
            <a:graphicData uri="http://schemas.openxmlformats.org/presentationml/2006/ole">
              <p:oleObj spid="_x0000_s1501207" name="公式" r:id="rId7" imgW="838080" imgH="4572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1199"/>
                                        </p:tgtEl>
                                        <p:attrNameLst>
                                          <p:attrName>style.visibility</p:attrName>
                                        </p:attrNameLst>
                                      </p:cBhvr>
                                      <p:to>
                                        <p:strVal val="visible"/>
                                      </p:to>
                                    </p:set>
                                    <p:animEffect transition="in" filter="wipe(left)">
                                      <p:cBhvr>
                                        <p:cTn id="7" dur="500"/>
                                        <p:tgtEl>
                                          <p:spTgt spid="15011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0120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501200"/>
                                        </p:tgtEl>
                                        <p:attrNameLst>
                                          <p:attrName>style.visibility</p:attrName>
                                        </p:attrNameLst>
                                      </p:cBhvr>
                                      <p:to>
                                        <p:strVal val="visible"/>
                                      </p:to>
                                    </p:set>
                                    <p:anim calcmode="lin" valueType="num">
                                      <p:cBhvr additive="base">
                                        <p:cTn id="16" dur="500" fill="hold"/>
                                        <p:tgtEl>
                                          <p:spTgt spid="1501200"/>
                                        </p:tgtEl>
                                        <p:attrNameLst>
                                          <p:attrName>ppt_x</p:attrName>
                                        </p:attrNameLst>
                                      </p:cBhvr>
                                      <p:tavLst>
                                        <p:tav tm="0">
                                          <p:val>
                                            <p:strVal val="0-#ppt_w/2"/>
                                          </p:val>
                                        </p:tav>
                                        <p:tav tm="100000">
                                          <p:val>
                                            <p:strVal val="#ppt_x"/>
                                          </p:val>
                                        </p:tav>
                                      </p:tavLst>
                                    </p:anim>
                                    <p:anim calcmode="lin" valueType="num">
                                      <p:cBhvr additive="base">
                                        <p:cTn id="17" dur="500" fill="hold"/>
                                        <p:tgtEl>
                                          <p:spTgt spid="1501200"/>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501198"/>
                                        </p:tgtEl>
                                        <p:attrNameLst>
                                          <p:attrName>style.visibility</p:attrName>
                                        </p:attrNameLst>
                                      </p:cBhvr>
                                      <p:to>
                                        <p:strVal val="visible"/>
                                      </p:to>
                                    </p:set>
                                    <p:anim calcmode="lin" valueType="num">
                                      <p:cBhvr additive="base">
                                        <p:cTn id="21" dur="500" fill="hold"/>
                                        <p:tgtEl>
                                          <p:spTgt spid="1501198"/>
                                        </p:tgtEl>
                                        <p:attrNameLst>
                                          <p:attrName>ppt_x</p:attrName>
                                        </p:attrNameLst>
                                      </p:cBhvr>
                                      <p:tavLst>
                                        <p:tav tm="0">
                                          <p:val>
                                            <p:strVal val="#ppt_x"/>
                                          </p:val>
                                        </p:tav>
                                        <p:tav tm="100000">
                                          <p:val>
                                            <p:strVal val="#ppt_x"/>
                                          </p:val>
                                        </p:tav>
                                      </p:tavLst>
                                    </p:anim>
                                    <p:anim calcmode="lin" valueType="num">
                                      <p:cBhvr additive="base">
                                        <p:cTn id="22" dur="500" fill="hold"/>
                                        <p:tgtEl>
                                          <p:spTgt spid="1501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9" grpId="0" autoUpdateAnimBg="0"/>
      <p:bldP spid="1501200"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2" name="Text Box 4"/>
          <p:cNvSpPr txBox="1">
            <a:spLocks noChangeArrowheads="1"/>
          </p:cNvSpPr>
          <p:nvPr/>
        </p:nvSpPr>
        <p:spPr bwMode="auto">
          <a:xfrm>
            <a:off x="1187450" y="1557338"/>
            <a:ext cx="4467225" cy="579437"/>
          </a:xfrm>
          <a:prstGeom prst="rect">
            <a:avLst/>
          </a:prstGeom>
          <a:noFill/>
          <a:ln w="9525">
            <a:noFill/>
            <a:miter lim="800000"/>
            <a:headEnd/>
            <a:tailEnd/>
          </a:ln>
          <a:effectLst/>
        </p:spPr>
        <p:txBody>
          <a:bodyPr wrap="none">
            <a:spAutoFit/>
          </a:bodyPr>
          <a:lstStyle/>
          <a:p>
            <a:r>
              <a:rPr lang="zh-CN" altLang="en-US" sz="3200" b="1">
                <a:solidFill>
                  <a:srgbClr val="0033CC"/>
                </a:solidFill>
                <a:ea typeface="楷体_GB2312" pitchFamily="49" charset="-122"/>
              </a:rPr>
              <a:t>解法二</a:t>
            </a:r>
            <a:r>
              <a:rPr lang="zh-CN" altLang="en-US" sz="3200">
                <a:ea typeface="楷体_GB2312" pitchFamily="49" charset="-122"/>
              </a:rPr>
              <a:t>  </a:t>
            </a:r>
            <a:r>
              <a:rPr lang="zh-CN" altLang="en-US" sz="3200" b="1">
                <a:ea typeface="楷体_GB2312" pitchFamily="49" charset="-122"/>
              </a:rPr>
              <a:t>从分布函数出发</a:t>
            </a:r>
          </a:p>
        </p:txBody>
      </p:sp>
      <p:graphicFrame>
        <p:nvGraphicFramePr>
          <p:cNvPr id="1502213" name="Object 5"/>
          <p:cNvGraphicFramePr>
            <a:graphicFrameLocks noChangeAspect="1"/>
          </p:cNvGraphicFramePr>
          <p:nvPr/>
        </p:nvGraphicFramePr>
        <p:xfrm>
          <a:off x="1889125" y="2376488"/>
          <a:ext cx="3327400" cy="469900"/>
        </p:xfrm>
        <a:graphic>
          <a:graphicData uri="http://schemas.openxmlformats.org/presentationml/2006/ole">
            <p:oleObj spid="_x0000_s1502213" name="Equation" r:id="rId3" imgW="3492360" imgH="469800" progId="Equation.3">
              <p:embed/>
            </p:oleObj>
          </a:graphicData>
        </a:graphic>
      </p:graphicFrame>
      <p:graphicFrame>
        <p:nvGraphicFramePr>
          <p:cNvPr id="1502214" name="Object 6"/>
          <p:cNvGraphicFramePr>
            <a:graphicFrameLocks noChangeAspect="1"/>
          </p:cNvGraphicFramePr>
          <p:nvPr/>
        </p:nvGraphicFramePr>
        <p:xfrm>
          <a:off x="2124075" y="3141663"/>
          <a:ext cx="3095625" cy="1073150"/>
        </p:xfrm>
        <a:graphic>
          <a:graphicData uri="http://schemas.openxmlformats.org/presentationml/2006/ole">
            <p:oleObj spid="_x0000_s1502214" name="公式" r:id="rId4" imgW="1193760" imgH="393480" progId="Equation.3">
              <p:embed/>
            </p:oleObj>
          </a:graphicData>
        </a:graphic>
      </p:graphicFrame>
      <p:sp>
        <p:nvSpPr>
          <p:cNvPr id="1502215" name="AutoShape 7" descr="宽上对角线"/>
          <p:cNvSpPr>
            <a:spLocks noChangeArrowheads="1"/>
          </p:cNvSpPr>
          <p:nvPr/>
        </p:nvSpPr>
        <p:spPr bwMode="auto">
          <a:xfrm>
            <a:off x="6135688" y="2874963"/>
            <a:ext cx="2251075" cy="2362200"/>
          </a:xfrm>
          <a:prstGeom prst="rtTriangle">
            <a:avLst/>
          </a:prstGeom>
          <a:pattFill prst="wdUpDiag">
            <a:fgClr>
              <a:srgbClr val="FFFF00"/>
            </a:fgClr>
            <a:bgClr>
              <a:schemeClr val="bg2"/>
            </a:bgClr>
          </a:pattFill>
          <a:ln w="9525">
            <a:noFill/>
            <a:miter lim="800000"/>
            <a:headEnd/>
            <a:tailEnd/>
          </a:ln>
          <a:effectLst/>
        </p:spPr>
        <p:txBody>
          <a:bodyPr wrap="none" anchor="ctr"/>
          <a:lstStyle/>
          <a:p>
            <a:endParaRPr lang="zh-CN" altLang="en-US"/>
          </a:p>
        </p:txBody>
      </p:sp>
      <p:grpSp>
        <p:nvGrpSpPr>
          <p:cNvPr id="1502216" name="Group 8"/>
          <p:cNvGrpSpPr>
            <a:grpSpLocks/>
          </p:cNvGrpSpPr>
          <p:nvPr/>
        </p:nvGrpSpPr>
        <p:grpSpPr bwMode="auto">
          <a:xfrm>
            <a:off x="5715000" y="2570163"/>
            <a:ext cx="2632075" cy="2625725"/>
            <a:chOff x="3178" y="2079"/>
            <a:chExt cx="1740" cy="1654"/>
          </a:xfrm>
        </p:grpSpPr>
        <p:sp>
          <p:nvSpPr>
            <p:cNvPr id="1502217" name="Line 9"/>
            <p:cNvSpPr>
              <a:spLocks noChangeShapeType="1"/>
            </p:cNvSpPr>
            <p:nvPr/>
          </p:nvSpPr>
          <p:spPr bwMode="auto">
            <a:xfrm>
              <a:off x="3478" y="2293"/>
              <a:ext cx="1440" cy="1440"/>
            </a:xfrm>
            <a:prstGeom prst="line">
              <a:avLst/>
            </a:prstGeom>
            <a:noFill/>
            <a:ln w="9525">
              <a:solidFill>
                <a:srgbClr val="800080"/>
              </a:solidFill>
              <a:miter lim="800000"/>
              <a:headEnd/>
              <a:tailEnd/>
            </a:ln>
            <a:effectLst/>
          </p:spPr>
          <p:txBody>
            <a:bodyPr wrap="none"/>
            <a:lstStyle/>
            <a:p>
              <a:endParaRPr lang="zh-CN" altLang="en-US"/>
            </a:p>
          </p:txBody>
        </p:sp>
        <p:sp>
          <p:nvSpPr>
            <p:cNvPr id="1502218" name="Text Box 10"/>
            <p:cNvSpPr txBox="1">
              <a:spLocks noChangeArrowheads="1"/>
            </p:cNvSpPr>
            <p:nvPr/>
          </p:nvSpPr>
          <p:spPr bwMode="auto">
            <a:xfrm rot="2598720">
              <a:off x="3178" y="2079"/>
              <a:ext cx="963" cy="365"/>
            </a:xfrm>
            <a:prstGeom prst="rect">
              <a:avLst/>
            </a:prstGeom>
            <a:noFill/>
            <a:ln w="9525">
              <a:noFill/>
              <a:miter lim="800000"/>
              <a:headEnd/>
              <a:tailEnd/>
            </a:ln>
            <a:effectLst/>
          </p:spPr>
          <p:txBody>
            <a:bodyPr wrap="none">
              <a:spAutoFit/>
            </a:bodyPr>
            <a:lstStyle/>
            <a:p>
              <a:r>
                <a:rPr lang="en-US" altLang="zh-CN" sz="3200" i="1">
                  <a:solidFill>
                    <a:srgbClr val="3366FF"/>
                  </a:solidFill>
                  <a:ea typeface="楷体_GB2312" pitchFamily="49" charset="-122"/>
                </a:rPr>
                <a:t>x+y = z</a:t>
              </a:r>
            </a:p>
          </p:txBody>
        </p:sp>
      </p:grpSp>
      <p:sp>
        <p:nvSpPr>
          <p:cNvPr id="1502219" name="Text Box 11"/>
          <p:cNvSpPr txBox="1">
            <a:spLocks noChangeArrowheads="1"/>
          </p:cNvSpPr>
          <p:nvPr/>
        </p:nvSpPr>
        <p:spPr bwMode="auto">
          <a:xfrm>
            <a:off x="1281113" y="5330825"/>
            <a:ext cx="2955925" cy="579438"/>
          </a:xfrm>
          <a:prstGeom prst="rect">
            <a:avLst/>
          </a:prstGeom>
          <a:noFill/>
          <a:ln w="9525">
            <a:noFill/>
            <a:miter lim="800000"/>
            <a:headEnd/>
            <a:tailEnd/>
          </a:ln>
          <a:effectLst/>
        </p:spPr>
        <p:txBody>
          <a:bodyPr>
            <a:spAutoFit/>
          </a:bodyPr>
          <a:lstStyle/>
          <a:p>
            <a:pPr>
              <a:spcBef>
                <a:spcPct val="50000"/>
              </a:spcBef>
            </a:pPr>
            <a:r>
              <a:rPr lang="zh-CN" altLang="en-US" sz="3200" b="1">
                <a:ea typeface="楷体_GB2312" pitchFamily="49" charset="-122"/>
              </a:rPr>
              <a:t>当</a:t>
            </a:r>
            <a:r>
              <a:rPr lang="en-US" altLang="zh-CN" sz="3200" b="1" i="1">
                <a:ea typeface="楷体_GB2312" pitchFamily="49" charset="-122"/>
              </a:rPr>
              <a:t>z &lt; </a:t>
            </a:r>
            <a:r>
              <a:rPr lang="en-US" altLang="zh-CN" sz="3200" b="1">
                <a:ea typeface="楷体_GB2312" pitchFamily="49" charset="-122"/>
              </a:rPr>
              <a:t>0 </a:t>
            </a:r>
            <a:r>
              <a:rPr lang="zh-CN" altLang="en-US" sz="3200" b="1">
                <a:ea typeface="楷体_GB2312" pitchFamily="49" charset="-122"/>
              </a:rPr>
              <a:t>时</a:t>
            </a:r>
            <a:r>
              <a:rPr lang="zh-CN" altLang="en-US" sz="3200">
                <a:ea typeface="楷体_GB2312" pitchFamily="49" charset="-122"/>
              </a:rPr>
              <a:t>，</a:t>
            </a:r>
          </a:p>
        </p:txBody>
      </p:sp>
      <p:graphicFrame>
        <p:nvGraphicFramePr>
          <p:cNvPr id="1502220" name="Object 12"/>
          <p:cNvGraphicFramePr>
            <a:graphicFrameLocks noChangeAspect="1"/>
          </p:cNvGraphicFramePr>
          <p:nvPr/>
        </p:nvGraphicFramePr>
        <p:xfrm>
          <a:off x="3586163" y="5383213"/>
          <a:ext cx="1577975" cy="541337"/>
        </p:xfrm>
        <a:graphic>
          <a:graphicData uri="http://schemas.openxmlformats.org/presentationml/2006/ole">
            <p:oleObj spid="_x0000_s1502220" name="公式" r:id="rId5" imgW="660240" imgH="215640" progId="Equation.3">
              <p:embed/>
            </p:oleObj>
          </a:graphicData>
        </a:graphic>
      </p:graphicFrame>
      <p:grpSp>
        <p:nvGrpSpPr>
          <p:cNvPr id="1502221" name="Group 13"/>
          <p:cNvGrpSpPr>
            <a:grpSpLocks/>
          </p:cNvGrpSpPr>
          <p:nvPr/>
        </p:nvGrpSpPr>
        <p:grpSpPr bwMode="auto">
          <a:xfrm>
            <a:off x="6918325" y="1298575"/>
            <a:ext cx="2390775" cy="3363913"/>
            <a:chOff x="3926" y="1577"/>
            <a:chExt cx="1581" cy="2119"/>
          </a:xfrm>
        </p:grpSpPr>
        <p:grpSp>
          <p:nvGrpSpPr>
            <p:cNvPr id="1502222" name="Group 14"/>
            <p:cNvGrpSpPr>
              <a:grpSpLocks/>
            </p:cNvGrpSpPr>
            <p:nvPr/>
          </p:nvGrpSpPr>
          <p:grpSpPr bwMode="auto">
            <a:xfrm>
              <a:off x="4992" y="1872"/>
              <a:ext cx="294" cy="1824"/>
              <a:chOff x="4992" y="1872"/>
              <a:chExt cx="294" cy="1824"/>
            </a:xfrm>
          </p:grpSpPr>
          <p:sp>
            <p:nvSpPr>
              <p:cNvPr id="1502223" name="Line 15"/>
              <p:cNvSpPr>
                <a:spLocks noChangeShapeType="1"/>
              </p:cNvSpPr>
              <p:nvPr/>
            </p:nvSpPr>
            <p:spPr bwMode="auto">
              <a:xfrm>
                <a:off x="4992" y="1872"/>
                <a:ext cx="0" cy="1824"/>
              </a:xfrm>
              <a:prstGeom prst="line">
                <a:avLst/>
              </a:prstGeom>
              <a:noFill/>
              <a:ln w="19050">
                <a:solidFill>
                  <a:srgbClr val="99CCFF"/>
                </a:solidFill>
                <a:miter lim="800000"/>
                <a:headEnd/>
                <a:tailEnd/>
              </a:ln>
              <a:effectLst/>
            </p:spPr>
            <p:txBody>
              <a:bodyPr wrap="none"/>
              <a:lstStyle/>
              <a:p>
                <a:endParaRPr lang="zh-CN" altLang="en-US"/>
              </a:p>
            </p:txBody>
          </p:sp>
          <p:sp>
            <p:nvSpPr>
              <p:cNvPr id="1502224" name="Text Box 16"/>
              <p:cNvSpPr txBox="1">
                <a:spLocks noChangeArrowheads="1"/>
              </p:cNvSpPr>
              <p:nvPr/>
            </p:nvSpPr>
            <p:spPr bwMode="auto">
              <a:xfrm>
                <a:off x="5030" y="2844"/>
                <a:ext cx="256" cy="365"/>
              </a:xfrm>
              <a:prstGeom prst="rect">
                <a:avLst/>
              </a:prstGeom>
              <a:noFill/>
              <a:ln w="19050">
                <a:noFill/>
                <a:miter lim="800000"/>
                <a:headEnd/>
                <a:tailEnd/>
              </a:ln>
              <a:effectLst/>
            </p:spPr>
            <p:txBody>
              <a:bodyPr wrap="none">
                <a:spAutoFit/>
              </a:bodyPr>
              <a:lstStyle/>
              <a:p>
                <a:r>
                  <a:rPr lang="en-US" altLang="zh-CN" sz="3200">
                    <a:solidFill>
                      <a:srgbClr val="99CCFF"/>
                    </a:solidFill>
                    <a:ea typeface="楷体_GB2312" pitchFamily="49" charset="-122"/>
                  </a:rPr>
                  <a:t>1</a:t>
                </a:r>
              </a:p>
            </p:txBody>
          </p:sp>
        </p:grpSp>
        <p:sp>
          <p:nvSpPr>
            <p:cNvPr id="1502225" name="Rectangle 17" descr="大网格"/>
            <p:cNvSpPr>
              <a:spLocks noChangeArrowheads="1"/>
            </p:cNvSpPr>
            <p:nvPr/>
          </p:nvSpPr>
          <p:spPr bwMode="auto">
            <a:xfrm>
              <a:off x="4198" y="2400"/>
              <a:ext cx="768" cy="768"/>
            </a:xfrm>
            <a:prstGeom prst="rect">
              <a:avLst/>
            </a:prstGeom>
            <a:pattFill prst="lgGrid">
              <a:fgClr>
                <a:srgbClr val="99CCFF"/>
              </a:fgClr>
              <a:bgClr>
                <a:srgbClr val="FFFFFF"/>
              </a:bgClr>
            </a:pattFill>
            <a:ln w="28575">
              <a:solidFill>
                <a:schemeClr val="tx2"/>
              </a:solidFill>
              <a:miter lim="800000"/>
              <a:headEnd/>
              <a:tailEnd/>
            </a:ln>
            <a:effectLst/>
          </p:spPr>
          <p:txBody>
            <a:bodyPr wrap="none" anchor="ctr"/>
            <a:lstStyle/>
            <a:p>
              <a:pPr algn="ctr"/>
              <a:endParaRPr lang="zh-CN" altLang="en-US" sz="3200">
                <a:ea typeface="楷体_GB2312" pitchFamily="49" charset="-122"/>
              </a:endParaRPr>
            </a:p>
          </p:txBody>
        </p:sp>
        <p:grpSp>
          <p:nvGrpSpPr>
            <p:cNvPr id="1502226" name="Group 18"/>
            <p:cNvGrpSpPr>
              <a:grpSpLocks/>
            </p:cNvGrpSpPr>
            <p:nvPr/>
          </p:nvGrpSpPr>
          <p:grpSpPr bwMode="auto">
            <a:xfrm>
              <a:off x="3948" y="1577"/>
              <a:ext cx="1559" cy="1927"/>
              <a:chOff x="3948" y="1577"/>
              <a:chExt cx="1559" cy="1927"/>
            </a:xfrm>
          </p:grpSpPr>
          <p:sp>
            <p:nvSpPr>
              <p:cNvPr id="1502227" name="Line 19"/>
              <p:cNvSpPr>
                <a:spLocks noChangeShapeType="1"/>
              </p:cNvSpPr>
              <p:nvPr/>
            </p:nvSpPr>
            <p:spPr bwMode="auto">
              <a:xfrm flipV="1">
                <a:off x="4176" y="1872"/>
                <a:ext cx="0" cy="1632"/>
              </a:xfrm>
              <a:prstGeom prst="line">
                <a:avLst/>
              </a:prstGeom>
              <a:noFill/>
              <a:ln w="19050">
                <a:solidFill>
                  <a:schemeClr val="tx1"/>
                </a:solidFill>
                <a:miter lim="800000"/>
                <a:headEnd/>
                <a:tailEnd type="stealth" w="lg" len="lg"/>
              </a:ln>
              <a:effectLst/>
            </p:spPr>
            <p:txBody>
              <a:bodyPr wrap="none"/>
              <a:lstStyle/>
              <a:p>
                <a:endParaRPr lang="zh-CN" altLang="en-US"/>
              </a:p>
            </p:txBody>
          </p:sp>
          <p:sp>
            <p:nvSpPr>
              <p:cNvPr id="1502228" name="Text Box 20"/>
              <p:cNvSpPr txBox="1">
                <a:spLocks noChangeArrowheads="1"/>
              </p:cNvSpPr>
              <p:nvPr/>
            </p:nvSpPr>
            <p:spPr bwMode="auto">
              <a:xfrm>
                <a:off x="3948" y="1577"/>
                <a:ext cx="241" cy="365"/>
              </a:xfrm>
              <a:prstGeom prst="rect">
                <a:avLst/>
              </a:prstGeom>
              <a:noFill/>
              <a:ln w="19050">
                <a:noFill/>
                <a:miter lim="800000"/>
                <a:headEnd/>
                <a:tailEnd/>
              </a:ln>
              <a:effectLst/>
            </p:spPr>
            <p:txBody>
              <a:bodyPr wrap="none">
                <a:spAutoFit/>
              </a:bodyPr>
              <a:lstStyle/>
              <a:p>
                <a:r>
                  <a:rPr lang="en-US" altLang="zh-CN" sz="3200" i="1">
                    <a:ea typeface="楷体_GB2312" pitchFamily="49" charset="-122"/>
                  </a:rPr>
                  <a:t>y</a:t>
                </a:r>
              </a:p>
            </p:txBody>
          </p:sp>
          <p:sp>
            <p:nvSpPr>
              <p:cNvPr id="1502229" name="Line 21"/>
              <p:cNvSpPr>
                <a:spLocks noChangeShapeType="1"/>
              </p:cNvSpPr>
              <p:nvPr/>
            </p:nvSpPr>
            <p:spPr bwMode="auto">
              <a:xfrm>
                <a:off x="3984" y="3168"/>
                <a:ext cx="1440" cy="0"/>
              </a:xfrm>
              <a:prstGeom prst="line">
                <a:avLst/>
              </a:prstGeom>
              <a:noFill/>
              <a:ln w="19050">
                <a:solidFill>
                  <a:schemeClr val="tx1"/>
                </a:solidFill>
                <a:miter lim="800000"/>
                <a:headEnd/>
                <a:tailEnd type="stealth" w="lg" len="lg"/>
              </a:ln>
              <a:effectLst/>
            </p:spPr>
            <p:txBody>
              <a:bodyPr wrap="none"/>
              <a:lstStyle/>
              <a:p>
                <a:endParaRPr lang="zh-CN" altLang="en-US"/>
              </a:p>
            </p:txBody>
          </p:sp>
          <p:sp>
            <p:nvSpPr>
              <p:cNvPr id="1502230" name="Text Box 22"/>
              <p:cNvSpPr txBox="1">
                <a:spLocks noChangeArrowheads="1"/>
              </p:cNvSpPr>
              <p:nvPr/>
            </p:nvSpPr>
            <p:spPr bwMode="auto">
              <a:xfrm>
                <a:off x="5265" y="3110"/>
                <a:ext cx="242" cy="365"/>
              </a:xfrm>
              <a:prstGeom prst="rect">
                <a:avLst/>
              </a:prstGeom>
              <a:noFill/>
              <a:ln w="19050">
                <a:noFill/>
                <a:miter lim="800000"/>
                <a:headEnd/>
                <a:tailEnd/>
              </a:ln>
              <a:effectLst/>
            </p:spPr>
            <p:txBody>
              <a:bodyPr wrap="none">
                <a:spAutoFit/>
              </a:bodyPr>
              <a:lstStyle/>
              <a:p>
                <a:r>
                  <a:rPr lang="en-US" altLang="zh-CN" sz="3200" i="1">
                    <a:ea typeface="楷体_GB2312" pitchFamily="49" charset="-122"/>
                  </a:rPr>
                  <a:t>x</a:t>
                </a:r>
              </a:p>
            </p:txBody>
          </p:sp>
        </p:grpSp>
        <p:grpSp>
          <p:nvGrpSpPr>
            <p:cNvPr id="1502231" name="Group 23"/>
            <p:cNvGrpSpPr>
              <a:grpSpLocks/>
            </p:cNvGrpSpPr>
            <p:nvPr/>
          </p:nvGrpSpPr>
          <p:grpSpPr bwMode="auto">
            <a:xfrm>
              <a:off x="3926" y="2028"/>
              <a:ext cx="1354" cy="372"/>
              <a:chOff x="3926" y="2028"/>
              <a:chExt cx="1354" cy="372"/>
            </a:xfrm>
          </p:grpSpPr>
          <p:sp>
            <p:nvSpPr>
              <p:cNvPr id="1502232" name="Line 24"/>
              <p:cNvSpPr>
                <a:spLocks noChangeShapeType="1"/>
              </p:cNvSpPr>
              <p:nvPr/>
            </p:nvSpPr>
            <p:spPr bwMode="auto">
              <a:xfrm>
                <a:off x="3936" y="2400"/>
                <a:ext cx="1344" cy="0"/>
              </a:xfrm>
              <a:prstGeom prst="line">
                <a:avLst/>
              </a:prstGeom>
              <a:noFill/>
              <a:ln w="19050">
                <a:solidFill>
                  <a:srgbClr val="0099FF"/>
                </a:solidFill>
                <a:miter lim="800000"/>
                <a:headEnd/>
                <a:tailEnd/>
              </a:ln>
              <a:effectLst/>
            </p:spPr>
            <p:txBody>
              <a:bodyPr wrap="none"/>
              <a:lstStyle/>
              <a:p>
                <a:endParaRPr lang="zh-CN" altLang="en-US"/>
              </a:p>
            </p:txBody>
          </p:sp>
          <p:sp>
            <p:nvSpPr>
              <p:cNvPr id="1502233" name="Text Box 25"/>
              <p:cNvSpPr txBox="1">
                <a:spLocks noChangeArrowheads="1"/>
              </p:cNvSpPr>
              <p:nvPr/>
            </p:nvSpPr>
            <p:spPr bwMode="auto">
              <a:xfrm>
                <a:off x="3926" y="2028"/>
                <a:ext cx="256" cy="365"/>
              </a:xfrm>
              <a:prstGeom prst="rect">
                <a:avLst/>
              </a:prstGeom>
              <a:noFill/>
              <a:ln w="19050">
                <a:noFill/>
                <a:miter lim="800000"/>
                <a:headEnd/>
                <a:tailEnd/>
              </a:ln>
              <a:effectLst/>
            </p:spPr>
            <p:txBody>
              <a:bodyPr wrap="none">
                <a:spAutoFit/>
              </a:bodyPr>
              <a:lstStyle/>
              <a:p>
                <a:r>
                  <a:rPr lang="en-US" altLang="zh-CN" sz="3200">
                    <a:solidFill>
                      <a:srgbClr val="0099FF"/>
                    </a:solidFill>
                    <a:ea typeface="楷体_GB2312" pitchFamily="49" charset="-122"/>
                  </a:rPr>
                  <a:t>1</a:t>
                </a:r>
              </a:p>
            </p:txBody>
          </p:sp>
        </p:grpSp>
      </p:grpSp>
      <p:sp>
        <p:nvSpPr>
          <p:cNvPr id="1502234" name="Text Box 26"/>
          <p:cNvSpPr txBox="1">
            <a:spLocks noChangeArrowheads="1"/>
          </p:cNvSpPr>
          <p:nvPr/>
        </p:nvSpPr>
        <p:spPr bwMode="auto">
          <a:xfrm>
            <a:off x="993775" y="260350"/>
            <a:ext cx="8150225" cy="1066800"/>
          </a:xfrm>
          <a:prstGeom prst="rect">
            <a:avLst/>
          </a:prstGeom>
          <a:noFill/>
          <a:ln w="9525">
            <a:noFill/>
            <a:miter lim="800000"/>
            <a:headEnd/>
            <a:tailEnd/>
          </a:ln>
          <a:effectLst/>
        </p:spPr>
        <p:txBody>
          <a:bodyPr>
            <a:spAutoFit/>
          </a:bodyPr>
          <a:lstStyle/>
          <a:p>
            <a:r>
              <a:rPr lang="zh-CN" altLang="en-US" sz="3200" b="1">
                <a:ea typeface="楷体_GB2312" pitchFamily="49" charset="-122"/>
              </a:rPr>
              <a:t>可用</a:t>
            </a:r>
            <a:r>
              <a:rPr lang="zh-CN" altLang="en-US" sz="3200" b="1">
                <a:solidFill>
                  <a:srgbClr val="FF0000"/>
                </a:solidFill>
                <a:ea typeface="楷体_GB2312" pitchFamily="49" charset="-122"/>
              </a:rPr>
              <a:t>卷积公式直接求密度函数</a:t>
            </a:r>
            <a:r>
              <a:rPr lang="zh-CN" altLang="en-US" sz="3200" b="1">
                <a:ea typeface="楷体_GB2312" pitchFamily="49" charset="-122"/>
              </a:rPr>
              <a:t>与</a:t>
            </a:r>
            <a:r>
              <a:rPr lang="zh-CN" altLang="en-US" sz="3200" b="1">
                <a:solidFill>
                  <a:srgbClr val="0000CC"/>
                </a:solidFill>
                <a:ea typeface="楷体_GB2312" pitchFamily="49" charset="-122"/>
              </a:rPr>
              <a:t>通过分布函数求密度函数</a:t>
            </a:r>
            <a:r>
              <a:rPr lang="zh-CN" altLang="en-US" sz="3200" b="1">
                <a:ea typeface="楷体_GB2312" pitchFamily="49" charset="-122"/>
              </a:rPr>
              <a:t>两种方法求和的分布</a:t>
            </a:r>
          </a:p>
        </p:txBody>
      </p:sp>
      <p:graphicFrame>
        <p:nvGraphicFramePr>
          <p:cNvPr id="1502235" name="Object 27"/>
          <p:cNvGraphicFramePr>
            <a:graphicFrameLocks noChangeAspect="1"/>
          </p:cNvGraphicFramePr>
          <p:nvPr/>
        </p:nvGraphicFramePr>
        <p:xfrm>
          <a:off x="1831975" y="4275138"/>
          <a:ext cx="3603625" cy="996950"/>
        </p:xfrm>
        <a:graphic>
          <a:graphicData uri="http://schemas.openxmlformats.org/presentationml/2006/ole">
            <p:oleObj spid="_x0000_s1502235" name="公式" r:id="rId6" imgW="149832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2234"/>
                                        </p:tgtEl>
                                        <p:attrNameLst>
                                          <p:attrName>style.visibility</p:attrName>
                                        </p:attrNameLst>
                                      </p:cBhvr>
                                      <p:to>
                                        <p:strVal val="visible"/>
                                      </p:to>
                                    </p:set>
                                    <p:animEffect transition="in" filter="wipe(left)">
                                      <p:cBhvr>
                                        <p:cTn id="7" dur="500"/>
                                        <p:tgtEl>
                                          <p:spTgt spid="1502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2212"/>
                                        </p:tgtEl>
                                        <p:attrNameLst>
                                          <p:attrName>style.visibility</p:attrName>
                                        </p:attrNameLst>
                                      </p:cBhvr>
                                      <p:to>
                                        <p:strVal val="visible"/>
                                      </p:to>
                                    </p:set>
                                    <p:animEffect transition="in" filter="wipe(left)">
                                      <p:cBhvr>
                                        <p:cTn id="12" dur="500"/>
                                        <p:tgtEl>
                                          <p:spTgt spid="15022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02213"/>
                                        </p:tgtEl>
                                        <p:attrNameLst>
                                          <p:attrName>style.visibility</p:attrName>
                                        </p:attrNameLst>
                                      </p:cBhvr>
                                      <p:to>
                                        <p:strVal val="visible"/>
                                      </p:to>
                                    </p:set>
                                    <p:animEffect transition="in" filter="wipe(left)">
                                      <p:cBhvr>
                                        <p:cTn id="17" dur="500"/>
                                        <p:tgtEl>
                                          <p:spTgt spid="15022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02214"/>
                                        </p:tgtEl>
                                        <p:attrNameLst>
                                          <p:attrName>style.visibility</p:attrName>
                                        </p:attrNameLst>
                                      </p:cBhvr>
                                      <p:to>
                                        <p:strVal val="visible"/>
                                      </p:to>
                                    </p:set>
                                    <p:animEffect transition="in" filter="wipe(left)">
                                      <p:cBhvr>
                                        <p:cTn id="22" dur="500"/>
                                        <p:tgtEl>
                                          <p:spTgt spid="15022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02235"/>
                                        </p:tgtEl>
                                        <p:attrNameLst>
                                          <p:attrName>style.visibility</p:attrName>
                                        </p:attrNameLst>
                                      </p:cBhvr>
                                      <p:to>
                                        <p:strVal val="visible"/>
                                      </p:to>
                                    </p:set>
                                    <p:animEffect transition="in" filter="wipe(left)">
                                      <p:cBhvr>
                                        <p:cTn id="27" dur="500"/>
                                        <p:tgtEl>
                                          <p:spTgt spid="15022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02219"/>
                                        </p:tgtEl>
                                        <p:attrNameLst>
                                          <p:attrName>style.visibility</p:attrName>
                                        </p:attrNameLst>
                                      </p:cBhvr>
                                      <p:to>
                                        <p:strVal val="visible"/>
                                      </p:to>
                                    </p:set>
                                    <p:animEffect transition="in" filter="wipe(left)">
                                      <p:cBhvr>
                                        <p:cTn id="32" dur="500"/>
                                        <p:tgtEl>
                                          <p:spTgt spid="15022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02221"/>
                                        </p:tgtEl>
                                        <p:attrNameLst>
                                          <p:attrName>style.visibility</p:attrName>
                                        </p:attrNameLst>
                                      </p:cBhvr>
                                      <p:to>
                                        <p:strVal val="visible"/>
                                      </p:to>
                                    </p:set>
                                    <p:animEffect transition="in" filter="wipe(up)">
                                      <p:cBhvr>
                                        <p:cTn id="37" dur="500"/>
                                        <p:tgtEl>
                                          <p:spTgt spid="15022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02216"/>
                                        </p:tgtEl>
                                        <p:attrNameLst>
                                          <p:attrName>style.visibility</p:attrName>
                                        </p:attrNameLst>
                                      </p:cBhvr>
                                      <p:to>
                                        <p:strVal val="visible"/>
                                      </p:to>
                                    </p:set>
                                    <p:animEffect transition="in" filter="wipe(up)">
                                      <p:cBhvr>
                                        <p:cTn id="42" dur="500"/>
                                        <p:tgtEl>
                                          <p:spTgt spid="15022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02215"/>
                                        </p:tgtEl>
                                        <p:attrNameLst>
                                          <p:attrName>style.visibility</p:attrName>
                                        </p:attrNameLst>
                                      </p:cBhvr>
                                      <p:to>
                                        <p:strVal val="visible"/>
                                      </p:to>
                                    </p:set>
                                    <p:animEffect transition="in" filter="wipe(up)">
                                      <p:cBhvr>
                                        <p:cTn id="47" dur="500"/>
                                        <p:tgtEl>
                                          <p:spTgt spid="15022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02220"/>
                                        </p:tgtEl>
                                        <p:attrNameLst>
                                          <p:attrName>style.visibility</p:attrName>
                                        </p:attrNameLst>
                                      </p:cBhvr>
                                      <p:to>
                                        <p:strVal val="visible"/>
                                      </p:to>
                                    </p:set>
                                    <p:animEffect transition="in" filter="wipe(left)">
                                      <p:cBhvr>
                                        <p:cTn id="52" dur="500"/>
                                        <p:tgtEl>
                                          <p:spTgt spid="1502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2" grpId="0" autoUpdateAnimBg="0"/>
      <p:bldP spid="1502215" grpId="0" animBg="1"/>
      <p:bldP spid="1502219" grpId="0" autoUpdateAnimBg="0"/>
      <p:bldP spid="1502234"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66" name="AutoShape 34" descr="宽上对角线"/>
          <p:cNvSpPr>
            <a:spLocks noChangeArrowheads="1"/>
          </p:cNvSpPr>
          <p:nvPr/>
        </p:nvSpPr>
        <p:spPr bwMode="auto">
          <a:xfrm>
            <a:off x="6161088" y="2565400"/>
            <a:ext cx="2362200" cy="2362200"/>
          </a:xfrm>
          <a:prstGeom prst="rtTriangle">
            <a:avLst/>
          </a:prstGeom>
          <a:pattFill prst="wdUpDiag">
            <a:fgClr>
              <a:srgbClr val="FFFF00"/>
            </a:fgClr>
            <a:bgClr>
              <a:srgbClr val="808080"/>
            </a:bgClr>
          </a:pattFill>
          <a:ln w="9525">
            <a:noFill/>
            <a:miter lim="800000"/>
            <a:headEnd/>
            <a:tailEnd/>
          </a:ln>
          <a:effectLst/>
        </p:spPr>
        <p:txBody>
          <a:bodyPr wrap="none" anchor="ctr"/>
          <a:lstStyle/>
          <a:p>
            <a:endParaRPr lang="zh-CN" altLang="en-US"/>
          </a:p>
        </p:txBody>
      </p:sp>
      <p:grpSp>
        <p:nvGrpSpPr>
          <p:cNvPr id="1503267" name="Group 35"/>
          <p:cNvGrpSpPr>
            <a:grpSpLocks/>
          </p:cNvGrpSpPr>
          <p:nvPr/>
        </p:nvGrpSpPr>
        <p:grpSpPr bwMode="auto">
          <a:xfrm>
            <a:off x="5780088" y="2278063"/>
            <a:ext cx="2743200" cy="2649537"/>
            <a:chOff x="3264" y="299"/>
            <a:chExt cx="1728" cy="1669"/>
          </a:xfrm>
        </p:grpSpPr>
        <p:sp>
          <p:nvSpPr>
            <p:cNvPr id="1503268" name="Line 36"/>
            <p:cNvSpPr>
              <a:spLocks noChangeShapeType="1"/>
            </p:cNvSpPr>
            <p:nvPr/>
          </p:nvSpPr>
          <p:spPr bwMode="auto">
            <a:xfrm>
              <a:off x="3552" y="528"/>
              <a:ext cx="1440" cy="1440"/>
            </a:xfrm>
            <a:prstGeom prst="line">
              <a:avLst/>
            </a:prstGeom>
            <a:noFill/>
            <a:ln w="9525">
              <a:solidFill>
                <a:srgbClr val="800080"/>
              </a:solidFill>
              <a:miter lim="800000"/>
              <a:headEnd/>
              <a:tailEnd/>
            </a:ln>
            <a:effectLst/>
          </p:spPr>
          <p:txBody>
            <a:bodyPr wrap="none"/>
            <a:lstStyle/>
            <a:p>
              <a:endParaRPr lang="zh-CN" altLang="en-US"/>
            </a:p>
          </p:txBody>
        </p:sp>
        <p:sp>
          <p:nvSpPr>
            <p:cNvPr id="1503269" name="Text Box 37"/>
            <p:cNvSpPr txBox="1">
              <a:spLocks noChangeArrowheads="1"/>
            </p:cNvSpPr>
            <p:nvPr/>
          </p:nvSpPr>
          <p:spPr bwMode="auto">
            <a:xfrm rot="2598720">
              <a:off x="3264" y="299"/>
              <a:ext cx="918" cy="365"/>
            </a:xfrm>
            <a:prstGeom prst="rect">
              <a:avLst/>
            </a:prstGeom>
            <a:noFill/>
            <a:ln w="9525">
              <a:noFill/>
              <a:miter lim="800000"/>
              <a:headEnd/>
              <a:tailEnd/>
            </a:ln>
            <a:effectLst/>
          </p:spPr>
          <p:txBody>
            <a:bodyPr wrap="none">
              <a:spAutoFit/>
            </a:bodyPr>
            <a:lstStyle/>
            <a:p>
              <a:r>
                <a:rPr lang="en-US" altLang="zh-CN" sz="3200" i="1">
                  <a:solidFill>
                    <a:srgbClr val="0033CC"/>
                  </a:solidFill>
                  <a:ea typeface="楷体_GB2312" pitchFamily="49" charset="-122"/>
                </a:rPr>
                <a:t>x+y = z</a:t>
              </a:r>
            </a:p>
          </p:txBody>
        </p:sp>
      </p:grpSp>
      <p:sp>
        <p:nvSpPr>
          <p:cNvPr id="1503270" name="Text Box 38"/>
          <p:cNvSpPr txBox="1">
            <a:spLocks noChangeArrowheads="1"/>
          </p:cNvSpPr>
          <p:nvPr/>
        </p:nvSpPr>
        <p:spPr bwMode="auto">
          <a:xfrm>
            <a:off x="1131888" y="1041400"/>
            <a:ext cx="3606800" cy="579438"/>
          </a:xfrm>
          <a:prstGeom prst="rect">
            <a:avLst/>
          </a:prstGeom>
          <a:noFill/>
          <a:ln w="9525">
            <a:noFill/>
            <a:miter lim="800000"/>
            <a:headEnd/>
            <a:tailEnd/>
          </a:ln>
          <a:effectLst/>
        </p:spPr>
        <p:txBody>
          <a:bodyPr>
            <a:spAutoFit/>
          </a:bodyPr>
          <a:lstStyle/>
          <a:p>
            <a:pPr>
              <a:spcBef>
                <a:spcPct val="50000"/>
              </a:spcBef>
            </a:pPr>
            <a:r>
              <a:rPr lang="zh-CN" altLang="en-US" sz="3200">
                <a:solidFill>
                  <a:srgbClr val="000000"/>
                </a:solidFill>
                <a:ea typeface="楷体_GB2312" pitchFamily="49" charset="-122"/>
              </a:rPr>
              <a:t>当</a:t>
            </a:r>
            <a:r>
              <a:rPr lang="en-US" altLang="zh-CN" sz="3200">
                <a:solidFill>
                  <a:srgbClr val="000000"/>
                </a:solidFill>
                <a:ea typeface="楷体_GB2312" pitchFamily="49" charset="-122"/>
              </a:rPr>
              <a:t>0 </a:t>
            </a:r>
            <a:r>
              <a:rPr lang="en-US" altLang="zh-CN" sz="3200">
                <a:solidFill>
                  <a:srgbClr val="000000"/>
                </a:solidFill>
                <a:ea typeface="楷体_GB2312" pitchFamily="49" charset="-122"/>
                <a:sym typeface="Symbol" pitchFamily="18" charset="2"/>
              </a:rPr>
              <a:t> </a:t>
            </a:r>
            <a:r>
              <a:rPr lang="en-US" altLang="zh-CN" sz="3200" i="1">
                <a:solidFill>
                  <a:srgbClr val="000000"/>
                </a:solidFill>
                <a:ea typeface="楷体_GB2312" pitchFamily="49" charset="-122"/>
              </a:rPr>
              <a:t>z &lt; </a:t>
            </a:r>
            <a:r>
              <a:rPr lang="en-US" altLang="zh-CN" sz="3200">
                <a:solidFill>
                  <a:srgbClr val="000000"/>
                </a:solidFill>
                <a:ea typeface="楷体_GB2312" pitchFamily="49" charset="-122"/>
              </a:rPr>
              <a:t>1 </a:t>
            </a:r>
            <a:r>
              <a:rPr lang="zh-CN" altLang="en-US" sz="3200">
                <a:solidFill>
                  <a:srgbClr val="000000"/>
                </a:solidFill>
                <a:ea typeface="楷体_GB2312" pitchFamily="49" charset="-122"/>
              </a:rPr>
              <a:t>时，</a:t>
            </a:r>
          </a:p>
        </p:txBody>
      </p:sp>
      <p:graphicFrame>
        <p:nvGraphicFramePr>
          <p:cNvPr id="1503271" name="Object 39"/>
          <p:cNvGraphicFramePr>
            <a:graphicFrameLocks noChangeAspect="1"/>
          </p:cNvGraphicFramePr>
          <p:nvPr/>
        </p:nvGraphicFramePr>
        <p:xfrm>
          <a:off x="1282700" y="1844675"/>
          <a:ext cx="3887788" cy="911225"/>
        </p:xfrm>
        <a:graphic>
          <a:graphicData uri="http://schemas.openxmlformats.org/presentationml/2006/ole">
            <p:oleObj spid="_x0000_s1503271" name="公式" r:id="rId3" imgW="1460160" imgH="342720" progId="Equation.3">
              <p:embed/>
            </p:oleObj>
          </a:graphicData>
        </a:graphic>
      </p:graphicFrame>
      <p:graphicFrame>
        <p:nvGraphicFramePr>
          <p:cNvPr id="1503272" name="Object 40"/>
          <p:cNvGraphicFramePr>
            <a:graphicFrameLocks noChangeAspect="1"/>
          </p:cNvGraphicFramePr>
          <p:nvPr/>
        </p:nvGraphicFramePr>
        <p:xfrm>
          <a:off x="2433638" y="2841625"/>
          <a:ext cx="2305050" cy="874713"/>
        </p:xfrm>
        <a:graphic>
          <a:graphicData uri="http://schemas.openxmlformats.org/presentationml/2006/ole">
            <p:oleObj spid="_x0000_s1503272" name="公式" r:id="rId4" imgW="901440" imgH="342720" progId="Equation.3">
              <p:embed/>
            </p:oleObj>
          </a:graphicData>
        </a:graphic>
      </p:graphicFrame>
      <p:graphicFrame>
        <p:nvGraphicFramePr>
          <p:cNvPr id="1503273" name="Object 41"/>
          <p:cNvGraphicFramePr>
            <a:graphicFrameLocks noChangeAspect="1"/>
          </p:cNvGraphicFramePr>
          <p:nvPr/>
        </p:nvGraphicFramePr>
        <p:xfrm>
          <a:off x="2405063" y="3789363"/>
          <a:ext cx="792162" cy="935037"/>
        </p:xfrm>
        <a:graphic>
          <a:graphicData uri="http://schemas.openxmlformats.org/presentationml/2006/ole">
            <p:oleObj spid="_x0000_s1503273" name="公式" r:id="rId5" imgW="355320" imgH="419040" progId="Equation.3">
              <p:embed/>
            </p:oleObj>
          </a:graphicData>
        </a:graphic>
      </p:graphicFrame>
      <p:sp>
        <p:nvSpPr>
          <p:cNvPr id="1503274" name="AutoShape 42"/>
          <p:cNvSpPr>
            <a:spLocks noChangeArrowheads="1"/>
          </p:cNvSpPr>
          <p:nvPr/>
        </p:nvSpPr>
        <p:spPr bwMode="auto">
          <a:xfrm>
            <a:off x="1331913" y="5157788"/>
            <a:ext cx="609600" cy="152400"/>
          </a:xfrm>
          <a:prstGeom prst="rightArrow">
            <a:avLst>
              <a:gd name="adj1" fmla="val 50000"/>
              <a:gd name="adj2" fmla="val 100000"/>
            </a:avLst>
          </a:prstGeom>
          <a:solidFill>
            <a:srgbClr val="BBE0E3"/>
          </a:solidFill>
          <a:ln w="9525">
            <a:solidFill>
              <a:srgbClr val="000000"/>
            </a:solidFill>
            <a:miter lim="800000"/>
            <a:headEnd/>
            <a:tailEnd/>
          </a:ln>
          <a:effectLst/>
        </p:spPr>
        <p:txBody>
          <a:bodyPr wrap="none" anchor="ctr"/>
          <a:lstStyle/>
          <a:p>
            <a:endParaRPr lang="zh-CN" altLang="en-US"/>
          </a:p>
        </p:txBody>
      </p:sp>
      <p:graphicFrame>
        <p:nvGraphicFramePr>
          <p:cNvPr id="1503275" name="Object 43"/>
          <p:cNvGraphicFramePr>
            <a:graphicFrameLocks noChangeAspect="1"/>
          </p:cNvGraphicFramePr>
          <p:nvPr/>
        </p:nvGraphicFramePr>
        <p:xfrm>
          <a:off x="2195513" y="4724400"/>
          <a:ext cx="2262187" cy="769938"/>
        </p:xfrm>
        <a:graphic>
          <a:graphicData uri="http://schemas.openxmlformats.org/presentationml/2006/ole">
            <p:oleObj spid="_x0000_s1503275" name="公式" r:id="rId6" imgW="634680" imgH="215640" progId="Equation.3">
              <p:embed/>
            </p:oleObj>
          </a:graphicData>
        </a:graphic>
      </p:graphicFrame>
      <p:grpSp>
        <p:nvGrpSpPr>
          <p:cNvPr id="1503276" name="Group 44"/>
          <p:cNvGrpSpPr>
            <a:grpSpLocks/>
          </p:cNvGrpSpPr>
          <p:nvPr/>
        </p:nvGrpSpPr>
        <p:grpSpPr bwMode="auto">
          <a:xfrm>
            <a:off x="6678613" y="1393825"/>
            <a:ext cx="2465387" cy="3363913"/>
            <a:chOff x="3830" y="606"/>
            <a:chExt cx="1553" cy="2119"/>
          </a:xfrm>
        </p:grpSpPr>
        <p:grpSp>
          <p:nvGrpSpPr>
            <p:cNvPr id="1503277" name="Group 45"/>
            <p:cNvGrpSpPr>
              <a:grpSpLocks/>
            </p:cNvGrpSpPr>
            <p:nvPr/>
          </p:nvGrpSpPr>
          <p:grpSpPr bwMode="auto">
            <a:xfrm>
              <a:off x="4880" y="901"/>
              <a:ext cx="282" cy="1824"/>
              <a:chOff x="4992" y="1872"/>
              <a:chExt cx="282" cy="1824"/>
            </a:xfrm>
          </p:grpSpPr>
          <p:sp>
            <p:nvSpPr>
              <p:cNvPr id="1503278" name="Line 46"/>
              <p:cNvSpPr>
                <a:spLocks noChangeShapeType="1"/>
              </p:cNvSpPr>
              <p:nvPr/>
            </p:nvSpPr>
            <p:spPr bwMode="auto">
              <a:xfrm>
                <a:off x="4992" y="1872"/>
                <a:ext cx="0" cy="1824"/>
              </a:xfrm>
              <a:prstGeom prst="line">
                <a:avLst/>
              </a:prstGeom>
              <a:noFill/>
              <a:ln w="9525">
                <a:solidFill>
                  <a:srgbClr val="99CCFF"/>
                </a:solidFill>
                <a:miter lim="800000"/>
                <a:headEnd/>
                <a:tailEnd/>
              </a:ln>
              <a:effectLst/>
            </p:spPr>
            <p:txBody>
              <a:bodyPr wrap="none"/>
              <a:lstStyle/>
              <a:p>
                <a:endParaRPr lang="zh-CN" altLang="en-US"/>
              </a:p>
            </p:txBody>
          </p:sp>
          <p:sp>
            <p:nvSpPr>
              <p:cNvPr id="1503279" name="Text Box 47"/>
              <p:cNvSpPr txBox="1">
                <a:spLocks noChangeArrowheads="1"/>
              </p:cNvSpPr>
              <p:nvPr/>
            </p:nvSpPr>
            <p:spPr bwMode="auto">
              <a:xfrm>
                <a:off x="5030" y="2844"/>
                <a:ext cx="244" cy="365"/>
              </a:xfrm>
              <a:prstGeom prst="rect">
                <a:avLst/>
              </a:prstGeom>
              <a:noFill/>
              <a:ln w="9525">
                <a:noFill/>
                <a:miter lim="800000"/>
                <a:headEnd/>
                <a:tailEnd/>
              </a:ln>
              <a:effectLst/>
            </p:spPr>
            <p:txBody>
              <a:bodyPr wrap="none">
                <a:spAutoFit/>
              </a:bodyPr>
              <a:lstStyle/>
              <a:p>
                <a:r>
                  <a:rPr lang="en-US" altLang="zh-CN" sz="3200">
                    <a:solidFill>
                      <a:srgbClr val="99CCFF"/>
                    </a:solidFill>
                    <a:ea typeface="楷体_GB2312" pitchFamily="49" charset="-122"/>
                  </a:rPr>
                  <a:t>1</a:t>
                </a:r>
              </a:p>
            </p:txBody>
          </p:sp>
        </p:grpSp>
        <p:grpSp>
          <p:nvGrpSpPr>
            <p:cNvPr id="1503280" name="Group 48"/>
            <p:cNvGrpSpPr>
              <a:grpSpLocks/>
            </p:cNvGrpSpPr>
            <p:nvPr/>
          </p:nvGrpSpPr>
          <p:grpSpPr bwMode="auto">
            <a:xfrm>
              <a:off x="3836" y="606"/>
              <a:ext cx="1547" cy="1927"/>
              <a:chOff x="3948" y="1577"/>
              <a:chExt cx="1547" cy="1927"/>
            </a:xfrm>
          </p:grpSpPr>
          <p:sp>
            <p:nvSpPr>
              <p:cNvPr id="1503281" name="Line 49"/>
              <p:cNvSpPr>
                <a:spLocks noChangeShapeType="1"/>
              </p:cNvSpPr>
              <p:nvPr/>
            </p:nvSpPr>
            <p:spPr bwMode="auto">
              <a:xfrm flipV="1">
                <a:off x="4176" y="1872"/>
                <a:ext cx="0" cy="1632"/>
              </a:xfrm>
              <a:prstGeom prst="line">
                <a:avLst/>
              </a:prstGeom>
              <a:noFill/>
              <a:ln w="9525">
                <a:solidFill>
                  <a:srgbClr val="000000"/>
                </a:solidFill>
                <a:miter lim="800000"/>
                <a:headEnd/>
                <a:tailEnd type="stealth" w="lg" len="lg"/>
              </a:ln>
              <a:effectLst/>
            </p:spPr>
            <p:txBody>
              <a:bodyPr wrap="none"/>
              <a:lstStyle/>
              <a:p>
                <a:endParaRPr lang="zh-CN" altLang="en-US"/>
              </a:p>
            </p:txBody>
          </p:sp>
          <p:sp>
            <p:nvSpPr>
              <p:cNvPr id="1503282" name="Text Box 50"/>
              <p:cNvSpPr txBox="1">
                <a:spLocks noChangeArrowheads="1"/>
              </p:cNvSpPr>
              <p:nvPr/>
            </p:nvSpPr>
            <p:spPr bwMode="auto">
              <a:xfrm>
                <a:off x="3948" y="1577"/>
                <a:ext cx="230" cy="365"/>
              </a:xfrm>
              <a:prstGeom prst="rect">
                <a:avLst/>
              </a:prstGeom>
              <a:noFill/>
              <a:ln w="9525">
                <a:noFill/>
                <a:miter lim="800000"/>
                <a:headEnd/>
                <a:tailEnd/>
              </a:ln>
              <a:effectLst/>
            </p:spPr>
            <p:txBody>
              <a:bodyPr wrap="none">
                <a:spAutoFit/>
              </a:bodyPr>
              <a:lstStyle/>
              <a:p>
                <a:r>
                  <a:rPr lang="en-US" altLang="zh-CN" sz="3200" i="1">
                    <a:solidFill>
                      <a:srgbClr val="000000"/>
                    </a:solidFill>
                    <a:ea typeface="楷体_GB2312" pitchFamily="49" charset="-122"/>
                  </a:rPr>
                  <a:t>y</a:t>
                </a:r>
              </a:p>
            </p:txBody>
          </p:sp>
          <p:sp>
            <p:nvSpPr>
              <p:cNvPr id="1503283" name="Line 51"/>
              <p:cNvSpPr>
                <a:spLocks noChangeShapeType="1"/>
              </p:cNvSpPr>
              <p:nvPr/>
            </p:nvSpPr>
            <p:spPr bwMode="auto">
              <a:xfrm>
                <a:off x="3984" y="3168"/>
                <a:ext cx="1440" cy="0"/>
              </a:xfrm>
              <a:prstGeom prst="line">
                <a:avLst/>
              </a:prstGeom>
              <a:noFill/>
              <a:ln w="9525">
                <a:solidFill>
                  <a:srgbClr val="000000"/>
                </a:solidFill>
                <a:miter lim="800000"/>
                <a:headEnd/>
                <a:tailEnd type="stealth" w="lg" len="lg"/>
              </a:ln>
              <a:effectLst/>
            </p:spPr>
            <p:txBody>
              <a:bodyPr wrap="none"/>
              <a:lstStyle/>
              <a:p>
                <a:endParaRPr lang="zh-CN" altLang="en-US"/>
              </a:p>
            </p:txBody>
          </p:sp>
          <p:sp>
            <p:nvSpPr>
              <p:cNvPr id="1503284" name="Text Box 52"/>
              <p:cNvSpPr txBox="1">
                <a:spLocks noChangeArrowheads="1"/>
              </p:cNvSpPr>
              <p:nvPr/>
            </p:nvSpPr>
            <p:spPr bwMode="auto">
              <a:xfrm>
                <a:off x="5265" y="3110"/>
                <a:ext cx="230" cy="365"/>
              </a:xfrm>
              <a:prstGeom prst="rect">
                <a:avLst/>
              </a:prstGeom>
              <a:noFill/>
              <a:ln w="9525">
                <a:noFill/>
                <a:miter lim="800000"/>
                <a:headEnd/>
                <a:tailEnd/>
              </a:ln>
              <a:effectLst/>
            </p:spPr>
            <p:txBody>
              <a:bodyPr wrap="none">
                <a:spAutoFit/>
              </a:bodyPr>
              <a:lstStyle/>
              <a:p>
                <a:r>
                  <a:rPr lang="en-US" altLang="zh-CN" sz="3200" i="1">
                    <a:solidFill>
                      <a:srgbClr val="000000"/>
                    </a:solidFill>
                    <a:ea typeface="楷体_GB2312" pitchFamily="49" charset="-122"/>
                  </a:rPr>
                  <a:t>x</a:t>
                </a:r>
              </a:p>
            </p:txBody>
          </p:sp>
        </p:grpSp>
        <p:sp>
          <p:nvSpPr>
            <p:cNvPr id="1503285" name="Rectangle 53" descr="大网格"/>
            <p:cNvSpPr>
              <a:spLocks noChangeArrowheads="1"/>
            </p:cNvSpPr>
            <p:nvPr/>
          </p:nvSpPr>
          <p:spPr bwMode="auto">
            <a:xfrm>
              <a:off x="4102" y="1428"/>
              <a:ext cx="768" cy="768"/>
            </a:xfrm>
            <a:prstGeom prst="rect">
              <a:avLst/>
            </a:prstGeom>
            <a:pattFill prst="lgGrid">
              <a:fgClr>
                <a:srgbClr val="99CCFF"/>
              </a:fgClr>
              <a:bgClr>
                <a:srgbClr val="FFFFFF"/>
              </a:bgClr>
            </a:pattFill>
            <a:ln w="9525">
              <a:noFill/>
              <a:miter lim="800000"/>
              <a:headEnd/>
              <a:tailEnd/>
            </a:ln>
            <a:effectLst/>
          </p:spPr>
          <p:txBody>
            <a:bodyPr wrap="none" anchor="ctr"/>
            <a:lstStyle/>
            <a:p>
              <a:pPr algn="ctr"/>
              <a:endParaRPr lang="zh-CN" altLang="en-US" sz="3200">
                <a:ea typeface="楷体_GB2312" pitchFamily="49" charset="-122"/>
              </a:endParaRPr>
            </a:p>
          </p:txBody>
        </p:sp>
        <p:grpSp>
          <p:nvGrpSpPr>
            <p:cNvPr id="1503286" name="Group 54"/>
            <p:cNvGrpSpPr>
              <a:grpSpLocks/>
            </p:cNvGrpSpPr>
            <p:nvPr/>
          </p:nvGrpSpPr>
          <p:grpSpPr bwMode="auto">
            <a:xfrm>
              <a:off x="3830" y="1056"/>
              <a:ext cx="1354" cy="372"/>
              <a:chOff x="3926" y="2028"/>
              <a:chExt cx="1354" cy="372"/>
            </a:xfrm>
          </p:grpSpPr>
          <p:sp>
            <p:nvSpPr>
              <p:cNvPr id="1503287" name="Line 55"/>
              <p:cNvSpPr>
                <a:spLocks noChangeShapeType="1"/>
              </p:cNvSpPr>
              <p:nvPr/>
            </p:nvSpPr>
            <p:spPr bwMode="auto">
              <a:xfrm>
                <a:off x="3936" y="2400"/>
                <a:ext cx="1344" cy="0"/>
              </a:xfrm>
              <a:prstGeom prst="line">
                <a:avLst/>
              </a:prstGeom>
              <a:noFill/>
              <a:ln w="9525">
                <a:solidFill>
                  <a:srgbClr val="0099FF"/>
                </a:solidFill>
                <a:miter lim="800000"/>
                <a:headEnd/>
                <a:tailEnd/>
              </a:ln>
              <a:effectLst/>
            </p:spPr>
            <p:txBody>
              <a:bodyPr wrap="none"/>
              <a:lstStyle/>
              <a:p>
                <a:endParaRPr lang="zh-CN" altLang="en-US"/>
              </a:p>
            </p:txBody>
          </p:sp>
          <p:sp>
            <p:nvSpPr>
              <p:cNvPr id="1503288" name="Text Box 56"/>
              <p:cNvSpPr txBox="1">
                <a:spLocks noChangeArrowheads="1"/>
              </p:cNvSpPr>
              <p:nvPr/>
            </p:nvSpPr>
            <p:spPr bwMode="auto">
              <a:xfrm>
                <a:off x="3926" y="2028"/>
                <a:ext cx="244" cy="365"/>
              </a:xfrm>
              <a:prstGeom prst="rect">
                <a:avLst/>
              </a:prstGeom>
              <a:noFill/>
              <a:ln w="9525">
                <a:noFill/>
                <a:miter lim="800000"/>
                <a:headEnd/>
                <a:tailEnd/>
              </a:ln>
              <a:effectLst/>
            </p:spPr>
            <p:txBody>
              <a:bodyPr wrap="none">
                <a:spAutoFit/>
              </a:bodyPr>
              <a:lstStyle/>
              <a:p>
                <a:r>
                  <a:rPr lang="en-US" altLang="zh-CN" sz="3200">
                    <a:solidFill>
                      <a:srgbClr val="0099FF"/>
                    </a:solidFill>
                    <a:ea typeface="楷体_GB2312" pitchFamily="49" charset="-122"/>
                  </a:rPr>
                  <a:t>1</a:t>
                </a:r>
              </a:p>
            </p:txBody>
          </p:sp>
        </p:grpSp>
      </p:grpSp>
      <p:sp>
        <p:nvSpPr>
          <p:cNvPr id="1503289" name="AutoShape 57"/>
          <p:cNvSpPr>
            <a:spLocks noChangeArrowheads="1"/>
          </p:cNvSpPr>
          <p:nvPr/>
        </p:nvSpPr>
        <p:spPr bwMode="auto">
          <a:xfrm>
            <a:off x="7075488" y="3500438"/>
            <a:ext cx="381000" cy="381000"/>
          </a:xfrm>
          <a:prstGeom prst="rtTriangle">
            <a:avLst/>
          </a:prstGeom>
          <a:solidFill>
            <a:srgbClr val="00FF00"/>
          </a:solidFill>
          <a:ln w="9525">
            <a:solidFill>
              <a:srgbClr val="000000"/>
            </a:solidFill>
            <a:miter lim="800000"/>
            <a:headEnd/>
            <a:tailEnd/>
          </a:ln>
          <a:effectLst/>
        </p:spPr>
        <p:txBody>
          <a:bodyPr wrap="none" anchor="ctr"/>
          <a:lstStyle/>
          <a:p>
            <a:endParaRPr lang="zh-CN" altLang="en-US"/>
          </a:p>
        </p:txBody>
      </p:sp>
      <p:grpSp>
        <p:nvGrpSpPr>
          <p:cNvPr id="1503290" name="Group 58"/>
          <p:cNvGrpSpPr>
            <a:grpSpLocks/>
          </p:cNvGrpSpPr>
          <p:nvPr/>
        </p:nvGrpSpPr>
        <p:grpSpPr bwMode="auto">
          <a:xfrm>
            <a:off x="7326313" y="3422650"/>
            <a:ext cx="457200" cy="747713"/>
            <a:chOff x="4238" y="1884"/>
            <a:chExt cx="288" cy="471"/>
          </a:xfrm>
        </p:grpSpPr>
        <p:sp>
          <p:nvSpPr>
            <p:cNvPr id="1503291" name="Text Box 59"/>
            <p:cNvSpPr txBox="1">
              <a:spLocks noChangeArrowheads="1"/>
            </p:cNvSpPr>
            <p:nvPr/>
          </p:nvSpPr>
          <p:spPr bwMode="auto">
            <a:xfrm>
              <a:off x="4238" y="1990"/>
              <a:ext cx="206" cy="365"/>
            </a:xfrm>
            <a:prstGeom prst="rect">
              <a:avLst/>
            </a:prstGeom>
            <a:noFill/>
            <a:ln w="9525">
              <a:noFill/>
              <a:miter lim="800000"/>
              <a:headEnd/>
              <a:tailEnd/>
            </a:ln>
            <a:effectLst/>
          </p:spPr>
          <p:txBody>
            <a:bodyPr wrap="none">
              <a:spAutoFit/>
            </a:bodyPr>
            <a:lstStyle/>
            <a:p>
              <a:r>
                <a:rPr lang="en-US" altLang="zh-CN" sz="3200">
                  <a:solidFill>
                    <a:srgbClr val="FF33CC"/>
                  </a:solidFill>
                  <a:ea typeface="楷体_GB2312" pitchFamily="49" charset="-122"/>
                </a:rPr>
                <a:t>•</a:t>
              </a:r>
            </a:p>
          </p:txBody>
        </p:sp>
        <p:sp>
          <p:nvSpPr>
            <p:cNvPr id="1503292" name="Text Box 60"/>
            <p:cNvSpPr txBox="1">
              <a:spLocks noChangeArrowheads="1"/>
            </p:cNvSpPr>
            <p:nvPr/>
          </p:nvSpPr>
          <p:spPr bwMode="auto">
            <a:xfrm>
              <a:off x="4310" y="1884"/>
              <a:ext cx="216" cy="365"/>
            </a:xfrm>
            <a:prstGeom prst="rect">
              <a:avLst/>
            </a:prstGeom>
            <a:noFill/>
            <a:ln w="9525">
              <a:noFill/>
              <a:miter lim="800000"/>
              <a:headEnd/>
              <a:tailEnd/>
            </a:ln>
            <a:effectLst/>
          </p:spPr>
          <p:txBody>
            <a:bodyPr wrap="none">
              <a:spAutoFit/>
            </a:bodyPr>
            <a:lstStyle/>
            <a:p>
              <a:r>
                <a:rPr lang="en-US" altLang="zh-CN" sz="3200" i="1">
                  <a:solidFill>
                    <a:srgbClr val="FF33CC"/>
                  </a:solidFill>
                  <a:ea typeface="楷体_GB2312" pitchFamily="49" charset="-122"/>
                </a:rPr>
                <a:t>z</a:t>
              </a:r>
            </a:p>
          </p:txBody>
        </p:sp>
      </p:grpSp>
      <p:grpSp>
        <p:nvGrpSpPr>
          <p:cNvPr id="1503293" name="Group 61"/>
          <p:cNvGrpSpPr>
            <a:grpSpLocks/>
          </p:cNvGrpSpPr>
          <p:nvPr/>
        </p:nvGrpSpPr>
        <p:grpSpPr bwMode="auto">
          <a:xfrm>
            <a:off x="6900863" y="3022600"/>
            <a:ext cx="457200" cy="747713"/>
            <a:chOff x="4238" y="1884"/>
            <a:chExt cx="288" cy="471"/>
          </a:xfrm>
        </p:grpSpPr>
        <p:sp>
          <p:nvSpPr>
            <p:cNvPr id="1503294" name="Text Box 62"/>
            <p:cNvSpPr txBox="1">
              <a:spLocks noChangeArrowheads="1"/>
            </p:cNvSpPr>
            <p:nvPr/>
          </p:nvSpPr>
          <p:spPr bwMode="auto">
            <a:xfrm>
              <a:off x="4238" y="1990"/>
              <a:ext cx="206" cy="365"/>
            </a:xfrm>
            <a:prstGeom prst="rect">
              <a:avLst/>
            </a:prstGeom>
            <a:noFill/>
            <a:ln w="9525">
              <a:noFill/>
              <a:miter lim="800000"/>
              <a:headEnd/>
              <a:tailEnd/>
            </a:ln>
            <a:effectLst/>
          </p:spPr>
          <p:txBody>
            <a:bodyPr wrap="none">
              <a:spAutoFit/>
            </a:bodyPr>
            <a:lstStyle/>
            <a:p>
              <a:r>
                <a:rPr lang="en-US" altLang="zh-CN" sz="3200">
                  <a:solidFill>
                    <a:srgbClr val="FF33CC"/>
                  </a:solidFill>
                  <a:ea typeface="楷体_GB2312" pitchFamily="49" charset="-122"/>
                </a:rPr>
                <a:t>•</a:t>
              </a:r>
            </a:p>
          </p:txBody>
        </p:sp>
        <p:sp>
          <p:nvSpPr>
            <p:cNvPr id="1503295" name="Text Box 63"/>
            <p:cNvSpPr txBox="1">
              <a:spLocks noChangeArrowheads="1"/>
            </p:cNvSpPr>
            <p:nvPr/>
          </p:nvSpPr>
          <p:spPr bwMode="auto">
            <a:xfrm>
              <a:off x="4310" y="1884"/>
              <a:ext cx="216" cy="365"/>
            </a:xfrm>
            <a:prstGeom prst="rect">
              <a:avLst/>
            </a:prstGeom>
            <a:noFill/>
            <a:ln w="9525">
              <a:noFill/>
              <a:miter lim="800000"/>
              <a:headEnd/>
              <a:tailEnd/>
            </a:ln>
            <a:effectLst/>
          </p:spPr>
          <p:txBody>
            <a:bodyPr wrap="none">
              <a:spAutoFit/>
            </a:bodyPr>
            <a:lstStyle/>
            <a:p>
              <a:r>
                <a:rPr lang="en-US" altLang="zh-CN" sz="3200" i="1">
                  <a:solidFill>
                    <a:srgbClr val="FF33CC"/>
                  </a:solidFill>
                  <a:ea typeface="楷体_GB2312" pitchFamily="49" charset="-122"/>
                </a:rPr>
                <a:t>z</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3270"/>
                                        </p:tgtEl>
                                        <p:attrNameLst>
                                          <p:attrName>style.visibility</p:attrName>
                                        </p:attrNameLst>
                                      </p:cBhvr>
                                      <p:to>
                                        <p:strVal val="visible"/>
                                      </p:to>
                                    </p:set>
                                    <p:animEffect transition="in" filter="wipe(up)">
                                      <p:cBhvr>
                                        <p:cTn id="7" dur="500"/>
                                        <p:tgtEl>
                                          <p:spTgt spid="15032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03276"/>
                                        </p:tgtEl>
                                        <p:attrNameLst>
                                          <p:attrName>style.visibility</p:attrName>
                                        </p:attrNameLst>
                                      </p:cBhvr>
                                      <p:to>
                                        <p:strVal val="visible"/>
                                      </p:to>
                                    </p:set>
                                    <p:animEffect transition="in" filter="wipe(up)">
                                      <p:cBhvr>
                                        <p:cTn id="12" dur="500"/>
                                        <p:tgtEl>
                                          <p:spTgt spid="15032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03267"/>
                                        </p:tgtEl>
                                        <p:attrNameLst>
                                          <p:attrName>style.visibility</p:attrName>
                                        </p:attrNameLst>
                                      </p:cBhvr>
                                      <p:to>
                                        <p:strVal val="visible"/>
                                      </p:to>
                                    </p:set>
                                    <p:animEffect transition="in" filter="wipe(up)">
                                      <p:cBhvr>
                                        <p:cTn id="17" dur="500"/>
                                        <p:tgtEl>
                                          <p:spTgt spid="15032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03290"/>
                                        </p:tgtEl>
                                        <p:attrNameLst>
                                          <p:attrName>style.visibility</p:attrName>
                                        </p:attrNameLst>
                                      </p:cBhvr>
                                      <p:to>
                                        <p:strVal val="visible"/>
                                      </p:to>
                                    </p:set>
                                    <p:animEffect transition="in" filter="wipe(up)">
                                      <p:cBhvr>
                                        <p:cTn id="22" dur="500"/>
                                        <p:tgtEl>
                                          <p:spTgt spid="15032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03293"/>
                                        </p:tgtEl>
                                        <p:attrNameLst>
                                          <p:attrName>style.visibility</p:attrName>
                                        </p:attrNameLst>
                                      </p:cBhvr>
                                      <p:to>
                                        <p:strVal val="visible"/>
                                      </p:to>
                                    </p:set>
                                    <p:animEffect transition="in" filter="wipe(up)">
                                      <p:cBhvr>
                                        <p:cTn id="27" dur="500"/>
                                        <p:tgtEl>
                                          <p:spTgt spid="15032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03266"/>
                                        </p:tgtEl>
                                        <p:attrNameLst>
                                          <p:attrName>style.visibility</p:attrName>
                                        </p:attrNameLst>
                                      </p:cBhvr>
                                      <p:to>
                                        <p:strVal val="visible"/>
                                      </p:to>
                                    </p:set>
                                    <p:animEffect transition="in" filter="wipe(up)">
                                      <p:cBhvr>
                                        <p:cTn id="32" dur="500"/>
                                        <p:tgtEl>
                                          <p:spTgt spid="15032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03289"/>
                                        </p:tgtEl>
                                        <p:attrNameLst>
                                          <p:attrName>style.visibility</p:attrName>
                                        </p:attrNameLst>
                                      </p:cBhvr>
                                      <p:to>
                                        <p:strVal val="visible"/>
                                      </p:to>
                                    </p:set>
                                    <p:animEffect transition="in" filter="wipe(up)">
                                      <p:cBhvr>
                                        <p:cTn id="37" dur="500"/>
                                        <p:tgtEl>
                                          <p:spTgt spid="15032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03271"/>
                                        </p:tgtEl>
                                        <p:attrNameLst>
                                          <p:attrName>style.visibility</p:attrName>
                                        </p:attrNameLst>
                                      </p:cBhvr>
                                      <p:to>
                                        <p:strVal val="visible"/>
                                      </p:to>
                                    </p:set>
                                    <p:animEffect transition="in" filter="wipe(up)">
                                      <p:cBhvr>
                                        <p:cTn id="42" dur="500"/>
                                        <p:tgtEl>
                                          <p:spTgt spid="15032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03272"/>
                                        </p:tgtEl>
                                        <p:attrNameLst>
                                          <p:attrName>style.visibility</p:attrName>
                                        </p:attrNameLst>
                                      </p:cBhvr>
                                      <p:to>
                                        <p:strVal val="visible"/>
                                      </p:to>
                                    </p:set>
                                    <p:animEffect transition="in" filter="wipe(up)">
                                      <p:cBhvr>
                                        <p:cTn id="47" dur="500"/>
                                        <p:tgtEl>
                                          <p:spTgt spid="15032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503273"/>
                                        </p:tgtEl>
                                        <p:attrNameLst>
                                          <p:attrName>style.visibility</p:attrName>
                                        </p:attrNameLst>
                                      </p:cBhvr>
                                      <p:to>
                                        <p:strVal val="visible"/>
                                      </p:to>
                                    </p:set>
                                    <p:animEffect transition="in" filter="wipe(up)">
                                      <p:cBhvr>
                                        <p:cTn id="52" dur="500"/>
                                        <p:tgtEl>
                                          <p:spTgt spid="15032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03274"/>
                                        </p:tgtEl>
                                        <p:attrNameLst>
                                          <p:attrName>style.visibility</p:attrName>
                                        </p:attrNameLst>
                                      </p:cBhvr>
                                      <p:to>
                                        <p:strVal val="visible"/>
                                      </p:to>
                                    </p:set>
                                    <p:animEffect transition="in" filter="wipe(up)">
                                      <p:cBhvr>
                                        <p:cTn id="57" dur="500"/>
                                        <p:tgtEl>
                                          <p:spTgt spid="15032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503275"/>
                                        </p:tgtEl>
                                        <p:attrNameLst>
                                          <p:attrName>style.visibility</p:attrName>
                                        </p:attrNameLst>
                                      </p:cBhvr>
                                      <p:to>
                                        <p:strVal val="visible"/>
                                      </p:to>
                                    </p:set>
                                    <p:animEffect transition="in" filter="wipe(up)">
                                      <p:cBhvr>
                                        <p:cTn id="62" dur="500"/>
                                        <p:tgtEl>
                                          <p:spTgt spid="150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266" grpId="0" animBg="1"/>
      <p:bldP spid="1503270" grpId="0" autoUpdateAnimBg="0"/>
      <p:bldP spid="1503274" grpId="0" animBg="1"/>
      <p:bldP spid="150328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93" name="Rectangle 37" descr="大网格"/>
          <p:cNvSpPr>
            <a:spLocks noChangeArrowheads="1"/>
          </p:cNvSpPr>
          <p:nvPr/>
        </p:nvSpPr>
        <p:spPr bwMode="auto">
          <a:xfrm>
            <a:off x="7054850" y="2487613"/>
            <a:ext cx="1219200" cy="1219200"/>
          </a:xfrm>
          <a:prstGeom prst="rect">
            <a:avLst/>
          </a:prstGeom>
          <a:pattFill prst="lgGrid">
            <a:fgClr>
              <a:srgbClr val="99CCFF"/>
            </a:fgClr>
            <a:bgClr>
              <a:srgbClr val="FFFFFF"/>
            </a:bgClr>
          </a:pattFill>
          <a:ln w="9525">
            <a:noFill/>
            <a:miter lim="800000"/>
            <a:headEnd/>
            <a:tailEnd/>
          </a:ln>
          <a:effectLst/>
        </p:spPr>
        <p:txBody>
          <a:bodyPr wrap="none" anchor="ctr"/>
          <a:lstStyle/>
          <a:p>
            <a:pPr algn="ctr"/>
            <a:endParaRPr lang="zh-CN" altLang="en-US" sz="3200">
              <a:ea typeface="楷体_GB2312" pitchFamily="49" charset="-122"/>
            </a:endParaRPr>
          </a:p>
        </p:txBody>
      </p:sp>
      <p:grpSp>
        <p:nvGrpSpPr>
          <p:cNvPr id="1504294" name="Group 38"/>
          <p:cNvGrpSpPr>
            <a:grpSpLocks/>
          </p:cNvGrpSpPr>
          <p:nvPr/>
        </p:nvGrpSpPr>
        <p:grpSpPr bwMode="auto">
          <a:xfrm>
            <a:off x="6781800" y="1771650"/>
            <a:ext cx="2362200" cy="2362200"/>
            <a:chOff x="3888" y="960"/>
            <a:chExt cx="1488" cy="1488"/>
          </a:xfrm>
        </p:grpSpPr>
        <p:sp>
          <p:nvSpPr>
            <p:cNvPr id="1504295" name="AutoShape 39" descr="宽上对角线"/>
            <p:cNvSpPr>
              <a:spLocks noChangeArrowheads="1"/>
            </p:cNvSpPr>
            <p:nvPr/>
          </p:nvSpPr>
          <p:spPr bwMode="auto">
            <a:xfrm>
              <a:off x="3888" y="960"/>
              <a:ext cx="1488" cy="1488"/>
            </a:xfrm>
            <a:prstGeom prst="rtTriangle">
              <a:avLst/>
            </a:prstGeom>
            <a:pattFill prst="wdUpDiag">
              <a:fgClr>
                <a:srgbClr val="FFFF00"/>
              </a:fgClr>
              <a:bgClr>
                <a:srgbClr val="808080"/>
              </a:bgClr>
            </a:pattFill>
            <a:ln w="9525">
              <a:noFill/>
              <a:miter lim="800000"/>
              <a:headEnd/>
              <a:tailEnd/>
            </a:ln>
            <a:effectLst/>
          </p:spPr>
          <p:txBody>
            <a:bodyPr wrap="none" anchor="ctr"/>
            <a:lstStyle/>
            <a:p>
              <a:endParaRPr lang="zh-CN" altLang="en-US"/>
            </a:p>
          </p:txBody>
        </p:sp>
        <p:sp>
          <p:nvSpPr>
            <p:cNvPr id="1504296" name="Line 40"/>
            <p:cNvSpPr>
              <a:spLocks noChangeShapeType="1"/>
            </p:cNvSpPr>
            <p:nvPr/>
          </p:nvSpPr>
          <p:spPr bwMode="auto">
            <a:xfrm>
              <a:off x="3894" y="997"/>
              <a:ext cx="1440" cy="1440"/>
            </a:xfrm>
            <a:prstGeom prst="line">
              <a:avLst/>
            </a:prstGeom>
            <a:noFill/>
            <a:ln w="9525">
              <a:solidFill>
                <a:srgbClr val="FFFF00"/>
              </a:solidFill>
              <a:miter lim="800000"/>
              <a:headEnd/>
              <a:tailEnd/>
            </a:ln>
            <a:effectLst/>
          </p:spPr>
          <p:txBody>
            <a:bodyPr wrap="none"/>
            <a:lstStyle/>
            <a:p>
              <a:endParaRPr lang="zh-CN" altLang="en-US"/>
            </a:p>
          </p:txBody>
        </p:sp>
        <p:sp>
          <p:nvSpPr>
            <p:cNvPr id="1504297" name="Text Box 41"/>
            <p:cNvSpPr txBox="1">
              <a:spLocks noChangeArrowheads="1"/>
            </p:cNvSpPr>
            <p:nvPr/>
          </p:nvSpPr>
          <p:spPr bwMode="auto">
            <a:xfrm rot="2598720">
              <a:off x="4042" y="1184"/>
              <a:ext cx="918" cy="365"/>
            </a:xfrm>
            <a:prstGeom prst="rect">
              <a:avLst/>
            </a:prstGeom>
            <a:noFill/>
            <a:ln w="9525">
              <a:noFill/>
              <a:miter lim="800000"/>
              <a:headEnd/>
              <a:tailEnd/>
            </a:ln>
            <a:effectLst/>
          </p:spPr>
          <p:txBody>
            <a:bodyPr wrap="none">
              <a:spAutoFit/>
            </a:bodyPr>
            <a:lstStyle/>
            <a:p>
              <a:r>
                <a:rPr lang="en-US" altLang="zh-CN" sz="3200" i="1">
                  <a:solidFill>
                    <a:srgbClr val="FF66FF"/>
                  </a:solidFill>
                  <a:ea typeface="楷体_GB2312" pitchFamily="49" charset="-122"/>
                </a:rPr>
                <a:t>x+y = z</a:t>
              </a:r>
            </a:p>
          </p:txBody>
        </p:sp>
      </p:grpSp>
      <p:sp>
        <p:nvSpPr>
          <p:cNvPr id="1504298" name="Text Box 42"/>
          <p:cNvSpPr txBox="1">
            <a:spLocks noChangeArrowheads="1"/>
          </p:cNvSpPr>
          <p:nvPr/>
        </p:nvSpPr>
        <p:spPr bwMode="auto">
          <a:xfrm>
            <a:off x="1143000" y="877888"/>
            <a:ext cx="2895600" cy="579437"/>
          </a:xfrm>
          <a:prstGeom prst="rect">
            <a:avLst/>
          </a:prstGeom>
          <a:noFill/>
          <a:ln w="9525">
            <a:noFill/>
            <a:miter lim="800000"/>
            <a:headEnd/>
            <a:tailEnd/>
          </a:ln>
          <a:effectLst/>
        </p:spPr>
        <p:txBody>
          <a:bodyPr>
            <a:spAutoFit/>
          </a:bodyPr>
          <a:lstStyle/>
          <a:p>
            <a:pPr>
              <a:spcBef>
                <a:spcPct val="50000"/>
              </a:spcBef>
            </a:pPr>
            <a:r>
              <a:rPr lang="zh-CN" altLang="en-US" sz="3200">
                <a:solidFill>
                  <a:srgbClr val="000000"/>
                </a:solidFill>
                <a:ea typeface="楷体_GB2312" pitchFamily="49" charset="-122"/>
              </a:rPr>
              <a:t>当</a:t>
            </a:r>
            <a:r>
              <a:rPr lang="en-US" altLang="zh-CN" sz="3200">
                <a:solidFill>
                  <a:srgbClr val="000000"/>
                </a:solidFill>
                <a:ea typeface="楷体_GB2312" pitchFamily="49" charset="-122"/>
              </a:rPr>
              <a:t>1</a:t>
            </a:r>
            <a:r>
              <a:rPr lang="en-US" altLang="zh-CN" sz="3200">
                <a:solidFill>
                  <a:srgbClr val="000000"/>
                </a:solidFill>
                <a:ea typeface="楷体_GB2312" pitchFamily="49" charset="-122"/>
                <a:sym typeface="Symbol" pitchFamily="18" charset="2"/>
              </a:rPr>
              <a:t></a:t>
            </a:r>
            <a:r>
              <a:rPr lang="en-US" altLang="zh-CN" sz="3200">
                <a:solidFill>
                  <a:srgbClr val="000000"/>
                </a:solidFill>
                <a:ea typeface="楷体_GB2312" pitchFamily="49" charset="-122"/>
              </a:rPr>
              <a:t> </a:t>
            </a:r>
            <a:r>
              <a:rPr lang="en-US" altLang="zh-CN" sz="3200" i="1">
                <a:solidFill>
                  <a:srgbClr val="000000"/>
                </a:solidFill>
                <a:ea typeface="楷体_GB2312" pitchFamily="49" charset="-122"/>
              </a:rPr>
              <a:t>z </a:t>
            </a:r>
            <a:r>
              <a:rPr lang="en-US" altLang="zh-CN" sz="3200">
                <a:solidFill>
                  <a:srgbClr val="000000"/>
                </a:solidFill>
                <a:ea typeface="楷体_GB2312" pitchFamily="49" charset="-122"/>
                <a:sym typeface="Symbol" pitchFamily="18" charset="2"/>
              </a:rPr>
              <a:t>&lt; 2</a:t>
            </a:r>
            <a:r>
              <a:rPr lang="en-US" altLang="zh-CN" sz="3200">
                <a:solidFill>
                  <a:srgbClr val="000000"/>
                </a:solidFill>
                <a:ea typeface="楷体_GB2312" pitchFamily="49" charset="-122"/>
              </a:rPr>
              <a:t> </a:t>
            </a:r>
            <a:r>
              <a:rPr lang="zh-CN" altLang="en-US" sz="3200">
                <a:solidFill>
                  <a:srgbClr val="000000"/>
                </a:solidFill>
                <a:ea typeface="楷体_GB2312" pitchFamily="49" charset="-122"/>
              </a:rPr>
              <a:t>时，</a:t>
            </a:r>
          </a:p>
        </p:txBody>
      </p:sp>
      <p:graphicFrame>
        <p:nvGraphicFramePr>
          <p:cNvPr id="1504299" name="Object 43"/>
          <p:cNvGraphicFramePr>
            <a:graphicFrameLocks noChangeAspect="1"/>
          </p:cNvGraphicFramePr>
          <p:nvPr/>
        </p:nvGraphicFramePr>
        <p:xfrm>
          <a:off x="1214438" y="1697038"/>
          <a:ext cx="4762500" cy="774700"/>
        </p:xfrm>
        <a:graphic>
          <a:graphicData uri="http://schemas.openxmlformats.org/presentationml/2006/ole">
            <p:oleObj spid="_x0000_s1504299" name="Equation" r:id="rId3" imgW="4762440" imgH="774360" progId="Equation.3">
              <p:embed/>
            </p:oleObj>
          </a:graphicData>
        </a:graphic>
      </p:graphicFrame>
      <p:graphicFrame>
        <p:nvGraphicFramePr>
          <p:cNvPr id="1504300" name="Object 44"/>
          <p:cNvGraphicFramePr>
            <a:graphicFrameLocks noChangeAspect="1"/>
          </p:cNvGraphicFramePr>
          <p:nvPr/>
        </p:nvGraphicFramePr>
        <p:xfrm>
          <a:off x="2284413" y="2706688"/>
          <a:ext cx="3416300" cy="774700"/>
        </p:xfrm>
        <a:graphic>
          <a:graphicData uri="http://schemas.openxmlformats.org/presentationml/2006/ole">
            <p:oleObj spid="_x0000_s1504300" name="Equation" r:id="rId4" imgW="3416040" imgH="774360" progId="Equation.3">
              <p:embed/>
            </p:oleObj>
          </a:graphicData>
        </a:graphic>
      </p:graphicFrame>
      <p:graphicFrame>
        <p:nvGraphicFramePr>
          <p:cNvPr id="1504301" name="Object 45"/>
          <p:cNvGraphicFramePr>
            <a:graphicFrameLocks noChangeAspect="1"/>
          </p:cNvGraphicFramePr>
          <p:nvPr/>
        </p:nvGraphicFramePr>
        <p:xfrm>
          <a:off x="2354263" y="3500438"/>
          <a:ext cx="2019300" cy="977900"/>
        </p:xfrm>
        <a:graphic>
          <a:graphicData uri="http://schemas.openxmlformats.org/presentationml/2006/ole">
            <p:oleObj spid="_x0000_s1504301" name="Equation" r:id="rId5" imgW="2019240" imgH="977760" progId="Equation.3">
              <p:embed/>
            </p:oleObj>
          </a:graphicData>
        </a:graphic>
      </p:graphicFrame>
      <p:sp>
        <p:nvSpPr>
          <p:cNvPr id="1504302" name="AutoShape 46"/>
          <p:cNvSpPr>
            <a:spLocks noChangeArrowheads="1"/>
          </p:cNvSpPr>
          <p:nvPr/>
        </p:nvSpPr>
        <p:spPr bwMode="auto">
          <a:xfrm>
            <a:off x="1403350" y="5013325"/>
            <a:ext cx="609600" cy="152400"/>
          </a:xfrm>
          <a:prstGeom prst="rightArrow">
            <a:avLst>
              <a:gd name="adj1" fmla="val 50000"/>
              <a:gd name="adj2" fmla="val 100000"/>
            </a:avLst>
          </a:prstGeom>
          <a:solidFill>
            <a:srgbClr val="BBE0E3"/>
          </a:solidFill>
          <a:ln w="9525">
            <a:solidFill>
              <a:srgbClr val="000000"/>
            </a:solidFill>
            <a:miter lim="800000"/>
            <a:headEnd/>
            <a:tailEnd/>
          </a:ln>
          <a:effectLst/>
        </p:spPr>
        <p:txBody>
          <a:bodyPr wrap="none" anchor="ctr"/>
          <a:lstStyle/>
          <a:p>
            <a:endParaRPr lang="zh-CN" altLang="en-US"/>
          </a:p>
        </p:txBody>
      </p:sp>
      <p:graphicFrame>
        <p:nvGraphicFramePr>
          <p:cNvPr id="1504303" name="Object 47"/>
          <p:cNvGraphicFramePr>
            <a:graphicFrameLocks noChangeAspect="1"/>
          </p:cNvGraphicFramePr>
          <p:nvPr/>
        </p:nvGraphicFramePr>
        <p:xfrm>
          <a:off x="2339975" y="4652963"/>
          <a:ext cx="2643188" cy="681037"/>
        </p:xfrm>
        <a:graphic>
          <a:graphicData uri="http://schemas.openxmlformats.org/presentationml/2006/ole">
            <p:oleObj spid="_x0000_s1504303" name="公式" r:id="rId6" imgW="838080" imgH="215640" progId="Equation.3">
              <p:embed/>
            </p:oleObj>
          </a:graphicData>
        </a:graphic>
      </p:graphicFrame>
      <p:sp>
        <p:nvSpPr>
          <p:cNvPr id="1504304" name="Freeform 48"/>
          <p:cNvSpPr>
            <a:spLocks/>
          </p:cNvSpPr>
          <p:nvPr/>
        </p:nvSpPr>
        <p:spPr bwMode="auto">
          <a:xfrm>
            <a:off x="7004050" y="2492375"/>
            <a:ext cx="1295400" cy="1219200"/>
          </a:xfrm>
          <a:custGeom>
            <a:avLst/>
            <a:gdLst/>
            <a:ahLst/>
            <a:cxnLst>
              <a:cxn ang="0">
                <a:pos x="0" y="0"/>
              </a:cxn>
              <a:cxn ang="0">
                <a:pos x="0" y="768"/>
              </a:cxn>
              <a:cxn ang="0">
                <a:pos x="816" y="768"/>
              </a:cxn>
              <a:cxn ang="0">
                <a:pos x="816" y="528"/>
              </a:cxn>
              <a:cxn ang="0">
                <a:pos x="288" y="0"/>
              </a:cxn>
              <a:cxn ang="0">
                <a:pos x="0" y="0"/>
              </a:cxn>
            </a:cxnLst>
            <a:rect l="0" t="0" r="r" b="b"/>
            <a:pathLst>
              <a:path w="816" h="768">
                <a:moveTo>
                  <a:pt x="0" y="0"/>
                </a:moveTo>
                <a:lnTo>
                  <a:pt x="0" y="768"/>
                </a:lnTo>
                <a:lnTo>
                  <a:pt x="816" y="768"/>
                </a:lnTo>
                <a:lnTo>
                  <a:pt x="816" y="528"/>
                </a:lnTo>
                <a:lnTo>
                  <a:pt x="288" y="0"/>
                </a:lnTo>
                <a:lnTo>
                  <a:pt x="0" y="0"/>
                </a:lnTo>
                <a:close/>
              </a:path>
            </a:pathLst>
          </a:custGeom>
          <a:solidFill>
            <a:srgbClr val="00FF00"/>
          </a:solidFill>
          <a:ln w="9525" cap="flat" cmpd="sng">
            <a:noFill/>
            <a:prstDash val="solid"/>
            <a:miter lim="800000"/>
            <a:headEnd type="none" w="med" len="med"/>
            <a:tailEnd type="none" w="med" len="med"/>
          </a:ln>
          <a:effectLst/>
        </p:spPr>
        <p:txBody>
          <a:bodyPr wrap="none"/>
          <a:lstStyle/>
          <a:p>
            <a:endParaRPr lang="zh-CN" altLang="en-US"/>
          </a:p>
        </p:txBody>
      </p:sp>
      <p:sp>
        <p:nvSpPr>
          <p:cNvPr id="1504305" name="Line 49"/>
          <p:cNvSpPr>
            <a:spLocks noChangeShapeType="1"/>
          </p:cNvSpPr>
          <p:nvPr/>
        </p:nvSpPr>
        <p:spPr bwMode="auto">
          <a:xfrm>
            <a:off x="7467600" y="2478088"/>
            <a:ext cx="0" cy="1295400"/>
          </a:xfrm>
          <a:prstGeom prst="line">
            <a:avLst/>
          </a:prstGeom>
          <a:noFill/>
          <a:ln w="9525">
            <a:solidFill>
              <a:srgbClr val="FF33CC"/>
            </a:solidFill>
            <a:miter lim="800000"/>
            <a:headEnd/>
            <a:tailEnd/>
          </a:ln>
          <a:effectLst/>
        </p:spPr>
        <p:txBody>
          <a:bodyPr wrap="none"/>
          <a:lstStyle/>
          <a:p>
            <a:endParaRPr lang="zh-CN" altLang="en-US"/>
          </a:p>
        </p:txBody>
      </p:sp>
      <p:sp>
        <p:nvSpPr>
          <p:cNvPr id="1504306" name="Text Box 50"/>
          <p:cNvSpPr txBox="1">
            <a:spLocks noChangeArrowheads="1"/>
          </p:cNvSpPr>
          <p:nvPr/>
        </p:nvSpPr>
        <p:spPr bwMode="auto">
          <a:xfrm>
            <a:off x="7485063" y="3282950"/>
            <a:ext cx="681037" cy="579438"/>
          </a:xfrm>
          <a:prstGeom prst="rect">
            <a:avLst/>
          </a:prstGeom>
          <a:noFill/>
          <a:ln w="9525">
            <a:noFill/>
            <a:miter lim="800000"/>
            <a:headEnd/>
            <a:tailEnd/>
          </a:ln>
          <a:effectLst/>
        </p:spPr>
        <p:txBody>
          <a:bodyPr wrap="none">
            <a:spAutoFit/>
          </a:bodyPr>
          <a:lstStyle/>
          <a:p>
            <a:r>
              <a:rPr lang="en-US" altLang="zh-CN" sz="3200" i="1">
                <a:solidFill>
                  <a:srgbClr val="FF33CC"/>
                </a:solidFill>
                <a:ea typeface="楷体_GB2312" pitchFamily="49" charset="-122"/>
              </a:rPr>
              <a:t>z</a:t>
            </a:r>
            <a:r>
              <a:rPr lang="en-US" altLang="zh-CN" sz="3200">
                <a:solidFill>
                  <a:srgbClr val="FF33CC"/>
                </a:solidFill>
                <a:ea typeface="楷体_GB2312" pitchFamily="49" charset="-122"/>
              </a:rPr>
              <a:t>-1</a:t>
            </a:r>
          </a:p>
        </p:txBody>
      </p:sp>
      <p:grpSp>
        <p:nvGrpSpPr>
          <p:cNvPr id="1504307" name="Group 51"/>
          <p:cNvGrpSpPr>
            <a:grpSpLocks/>
          </p:cNvGrpSpPr>
          <p:nvPr/>
        </p:nvGrpSpPr>
        <p:grpSpPr bwMode="auto">
          <a:xfrm>
            <a:off x="6478588" y="1182688"/>
            <a:ext cx="2609850" cy="3363912"/>
            <a:chOff x="3697" y="576"/>
            <a:chExt cx="1644" cy="2119"/>
          </a:xfrm>
        </p:grpSpPr>
        <p:grpSp>
          <p:nvGrpSpPr>
            <p:cNvPr id="1504308" name="Group 52"/>
            <p:cNvGrpSpPr>
              <a:grpSpLocks/>
            </p:cNvGrpSpPr>
            <p:nvPr/>
          </p:nvGrpSpPr>
          <p:grpSpPr bwMode="auto">
            <a:xfrm>
              <a:off x="3697" y="1026"/>
              <a:ext cx="1354" cy="372"/>
              <a:chOff x="3926" y="2028"/>
              <a:chExt cx="1354" cy="372"/>
            </a:xfrm>
          </p:grpSpPr>
          <p:sp>
            <p:nvSpPr>
              <p:cNvPr id="1504309" name="Line 53"/>
              <p:cNvSpPr>
                <a:spLocks noChangeShapeType="1"/>
              </p:cNvSpPr>
              <p:nvPr/>
            </p:nvSpPr>
            <p:spPr bwMode="auto">
              <a:xfrm>
                <a:off x="3936" y="2400"/>
                <a:ext cx="1344" cy="0"/>
              </a:xfrm>
              <a:prstGeom prst="line">
                <a:avLst/>
              </a:prstGeom>
              <a:noFill/>
              <a:ln w="9525">
                <a:solidFill>
                  <a:srgbClr val="0099FF"/>
                </a:solidFill>
                <a:miter lim="800000"/>
                <a:headEnd/>
                <a:tailEnd/>
              </a:ln>
              <a:effectLst/>
            </p:spPr>
            <p:txBody>
              <a:bodyPr wrap="none"/>
              <a:lstStyle/>
              <a:p>
                <a:endParaRPr lang="zh-CN" altLang="en-US"/>
              </a:p>
            </p:txBody>
          </p:sp>
          <p:sp>
            <p:nvSpPr>
              <p:cNvPr id="1504310" name="Text Box 54"/>
              <p:cNvSpPr txBox="1">
                <a:spLocks noChangeArrowheads="1"/>
              </p:cNvSpPr>
              <p:nvPr/>
            </p:nvSpPr>
            <p:spPr bwMode="auto">
              <a:xfrm>
                <a:off x="3926" y="2028"/>
                <a:ext cx="244" cy="365"/>
              </a:xfrm>
              <a:prstGeom prst="rect">
                <a:avLst/>
              </a:prstGeom>
              <a:noFill/>
              <a:ln w="9525">
                <a:noFill/>
                <a:miter lim="800000"/>
                <a:headEnd/>
                <a:tailEnd/>
              </a:ln>
              <a:effectLst/>
            </p:spPr>
            <p:txBody>
              <a:bodyPr wrap="none">
                <a:spAutoFit/>
              </a:bodyPr>
              <a:lstStyle/>
              <a:p>
                <a:r>
                  <a:rPr lang="en-US" altLang="zh-CN" sz="3200">
                    <a:solidFill>
                      <a:srgbClr val="0099FF"/>
                    </a:solidFill>
                    <a:ea typeface="楷体_GB2312" pitchFamily="49" charset="-122"/>
                  </a:rPr>
                  <a:t>1</a:t>
                </a:r>
              </a:p>
            </p:txBody>
          </p:sp>
        </p:grpSp>
        <p:grpSp>
          <p:nvGrpSpPr>
            <p:cNvPr id="1504311" name="Group 55"/>
            <p:cNvGrpSpPr>
              <a:grpSpLocks/>
            </p:cNvGrpSpPr>
            <p:nvPr/>
          </p:nvGrpSpPr>
          <p:grpSpPr bwMode="auto">
            <a:xfrm>
              <a:off x="3794" y="576"/>
              <a:ext cx="1547" cy="1927"/>
              <a:chOff x="3794" y="576"/>
              <a:chExt cx="1547" cy="1927"/>
            </a:xfrm>
          </p:grpSpPr>
          <p:sp>
            <p:nvSpPr>
              <p:cNvPr id="1504312" name="Line 56"/>
              <p:cNvSpPr>
                <a:spLocks noChangeShapeType="1"/>
              </p:cNvSpPr>
              <p:nvPr/>
            </p:nvSpPr>
            <p:spPr bwMode="auto">
              <a:xfrm flipV="1">
                <a:off x="4022" y="871"/>
                <a:ext cx="0" cy="1632"/>
              </a:xfrm>
              <a:prstGeom prst="line">
                <a:avLst/>
              </a:prstGeom>
              <a:noFill/>
              <a:ln w="9525">
                <a:solidFill>
                  <a:srgbClr val="000000"/>
                </a:solidFill>
                <a:miter lim="800000"/>
                <a:headEnd/>
                <a:tailEnd type="stealth" w="lg" len="lg"/>
              </a:ln>
              <a:effectLst/>
            </p:spPr>
            <p:txBody>
              <a:bodyPr wrap="none"/>
              <a:lstStyle/>
              <a:p>
                <a:endParaRPr lang="zh-CN" altLang="en-US"/>
              </a:p>
            </p:txBody>
          </p:sp>
          <p:sp>
            <p:nvSpPr>
              <p:cNvPr id="1504313" name="Text Box 57"/>
              <p:cNvSpPr txBox="1">
                <a:spLocks noChangeArrowheads="1"/>
              </p:cNvSpPr>
              <p:nvPr/>
            </p:nvSpPr>
            <p:spPr bwMode="auto">
              <a:xfrm>
                <a:off x="3794" y="576"/>
                <a:ext cx="230" cy="365"/>
              </a:xfrm>
              <a:prstGeom prst="rect">
                <a:avLst/>
              </a:prstGeom>
              <a:noFill/>
              <a:ln w="9525">
                <a:noFill/>
                <a:miter lim="800000"/>
                <a:headEnd/>
                <a:tailEnd/>
              </a:ln>
              <a:effectLst/>
            </p:spPr>
            <p:txBody>
              <a:bodyPr wrap="none">
                <a:spAutoFit/>
              </a:bodyPr>
              <a:lstStyle/>
              <a:p>
                <a:r>
                  <a:rPr lang="en-US" altLang="zh-CN" sz="3200" i="1">
                    <a:solidFill>
                      <a:srgbClr val="000000"/>
                    </a:solidFill>
                    <a:ea typeface="楷体_GB2312" pitchFamily="49" charset="-122"/>
                  </a:rPr>
                  <a:t>y</a:t>
                </a:r>
              </a:p>
            </p:txBody>
          </p:sp>
          <p:sp>
            <p:nvSpPr>
              <p:cNvPr id="1504314" name="Line 58"/>
              <p:cNvSpPr>
                <a:spLocks noChangeShapeType="1"/>
              </p:cNvSpPr>
              <p:nvPr/>
            </p:nvSpPr>
            <p:spPr bwMode="auto">
              <a:xfrm>
                <a:off x="3830" y="2167"/>
                <a:ext cx="1440" cy="0"/>
              </a:xfrm>
              <a:prstGeom prst="line">
                <a:avLst/>
              </a:prstGeom>
              <a:noFill/>
              <a:ln w="9525">
                <a:solidFill>
                  <a:srgbClr val="000000"/>
                </a:solidFill>
                <a:miter lim="800000"/>
                <a:headEnd/>
                <a:tailEnd type="stealth" w="lg" len="lg"/>
              </a:ln>
              <a:effectLst/>
            </p:spPr>
            <p:txBody>
              <a:bodyPr wrap="none"/>
              <a:lstStyle/>
              <a:p>
                <a:endParaRPr lang="zh-CN" altLang="en-US"/>
              </a:p>
            </p:txBody>
          </p:sp>
          <p:sp>
            <p:nvSpPr>
              <p:cNvPr id="1504315" name="Text Box 59"/>
              <p:cNvSpPr txBox="1">
                <a:spLocks noChangeArrowheads="1"/>
              </p:cNvSpPr>
              <p:nvPr/>
            </p:nvSpPr>
            <p:spPr bwMode="auto">
              <a:xfrm>
                <a:off x="5111" y="2109"/>
                <a:ext cx="230" cy="365"/>
              </a:xfrm>
              <a:prstGeom prst="rect">
                <a:avLst/>
              </a:prstGeom>
              <a:noFill/>
              <a:ln w="9525">
                <a:noFill/>
                <a:miter lim="800000"/>
                <a:headEnd/>
                <a:tailEnd/>
              </a:ln>
              <a:effectLst/>
            </p:spPr>
            <p:txBody>
              <a:bodyPr wrap="none">
                <a:spAutoFit/>
              </a:bodyPr>
              <a:lstStyle/>
              <a:p>
                <a:r>
                  <a:rPr lang="en-US" altLang="zh-CN" sz="3200" i="1">
                    <a:solidFill>
                      <a:srgbClr val="000000"/>
                    </a:solidFill>
                    <a:ea typeface="楷体_GB2312" pitchFamily="49" charset="-122"/>
                  </a:rPr>
                  <a:t>x</a:t>
                </a:r>
              </a:p>
            </p:txBody>
          </p:sp>
        </p:grpSp>
        <p:grpSp>
          <p:nvGrpSpPr>
            <p:cNvPr id="1504316" name="Group 60"/>
            <p:cNvGrpSpPr>
              <a:grpSpLocks/>
            </p:cNvGrpSpPr>
            <p:nvPr/>
          </p:nvGrpSpPr>
          <p:grpSpPr bwMode="auto">
            <a:xfrm>
              <a:off x="4838" y="871"/>
              <a:ext cx="226" cy="1824"/>
              <a:chOff x="4838" y="871"/>
              <a:chExt cx="226" cy="1824"/>
            </a:xfrm>
          </p:grpSpPr>
          <p:sp>
            <p:nvSpPr>
              <p:cNvPr id="1504317" name="Line 61"/>
              <p:cNvSpPr>
                <a:spLocks noChangeShapeType="1"/>
              </p:cNvSpPr>
              <p:nvPr/>
            </p:nvSpPr>
            <p:spPr bwMode="auto">
              <a:xfrm>
                <a:off x="4838" y="871"/>
                <a:ext cx="0" cy="1824"/>
              </a:xfrm>
              <a:prstGeom prst="line">
                <a:avLst/>
              </a:prstGeom>
              <a:noFill/>
              <a:ln w="9525">
                <a:solidFill>
                  <a:srgbClr val="3366FF"/>
                </a:solidFill>
                <a:miter lim="800000"/>
                <a:headEnd/>
                <a:tailEnd/>
              </a:ln>
              <a:effectLst/>
            </p:spPr>
            <p:txBody>
              <a:bodyPr wrap="none"/>
              <a:lstStyle/>
              <a:p>
                <a:endParaRPr lang="zh-CN" altLang="en-US"/>
              </a:p>
            </p:txBody>
          </p:sp>
          <p:sp>
            <p:nvSpPr>
              <p:cNvPr id="1504318" name="Text Box 62"/>
              <p:cNvSpPr txBox="1">
                <a:spLocks noChangeArrowheads="1"/>
              </p:cNvSpPr>
              <p:nvPr/>
            </p:nvSpPr>
            <p:spPr bwMode="auto">
              <a:xfrm>
                <a:off x="4848" y="1863"/>
                <a:ext cx="216" cy="365"/>
              </a:xfrm>
              <a:prstGeom prst="rect">
                <a:avLst/>
              </a:prstGeom>
              <a:noFill/>
              <a:ln w="9525">
                <a:noFill/>
                <a:miter lim="800000"/>
                <a:headEnd/>
                <a:tailEnd/>
              </a:ln>
              <a:effectLst/>
            </p:spPr>
            <p:txBody>
              <a:bodyPr>
                <a:spAutoFit/>
              </a:bodyPr>
              <a:lstStyle/>
              <a:p>
                <a:r>
                  <a:rPr lang="en-US" altLang="zh-CN" sz="3200">
                    <a:solidFill>
                      <a:srgbClr val="0066FF"/>
                    </a:solidFill>
                    <a:ea typeface="楷体_GB2312" pitchFamily="49" charset="-122"/>
                  </a:rPr>
                  <a:t>1</a:t>
                </a:r>
              </a:p>
            </p:txBody>
          </p:sp>
        </p:grpSp>
      </p:grpSp>
      <p:grpSp>
        <p:nvGrpSpPr>
          <p:cNvPr id="1504319" name="Group 63"/>
          <p:cNvGrpSpPr>
            <a:grpSpLocks/>
          </p:cNvGrpSpPr>
          <p:nvPr/>
        </p:nvGrpSpPr>
        <p:grpSpPr bwMode="auto">
          <a:xfrm>
            <a:off x="6842125" y="1566863"/>
            <a:ext cx="2128838" cy="2439987"/>
            <a:chOff x="3926" y="818"/>
            <a:chExt cx="1341" cy="1537"/>
          </a:xfrm>
        </p:grpSpPr>
        <p:grpSp>
          <p:nvGrpSpPr>
            <p:cNvPr id="1504320" name="Group 64"/>
            <p:cNvGrpSpPr>
              <a:grpSpLocks/>
            </p:cNvGrpSpPr>
            <p:nvPr/>
          </p:nvGrpSpPr>
          <p:grpSpPr bwMode="auto">
            <a:xfrm>
              <a:off x="4979" y="1884"/>
              <a:ext cx="288" cy="471"/>
              <a:chOff x="4238" y="1884"/>
              <a:chExt cx="288" cy="471"/>
            </a:xfrm>
          </p:grpSpPr>
          <p:sp>
            <p:nvSpPr>
              <p:cNvPr id="1504321" name="Text Box 65"/>
              <p:cNvSpPr txBox="1">
                <a:spLocks noChangeArrowheads="1"/>
              </p:cNvSpPr>
              <p:nvPr/>
            </p:nvSpPr>
            <p:spPr bwMode="auto">
              <a:xfrm>
                <a:off x="4238" y="1990"/>
                <a:ext cx="206" cy="365"/>
              </a:xfrm>
              <a:prstGeom prst="rect">
                <a:avLst/>
              </a:prstGeom>
              <a:noFill/>
              <a:ln w="9525">
                <a:noFill/>
                <a:miter lim="800000"/>
                <a:headEnd/>
                <a:tailEnd/>
              </a:ln>
              <a:effectLst/>
            </p:spPr>
            <p:txBody>
              <a:bodyPr wrap="none">
                <a:spAutoFit/>
              </a:bodyPr>
              <a:lstStyle/>
              <a:p>
                <a:r>
                  <a:rPr lang="en-US" altLang="zh-CN" sz="3200">
                    <a:solidFill>
                      <a:srgbClr val="FF33CC"/>
                    </a:solidFill>
                    <a:ea typeface="楷体_GB2312" pitchFamily="49" charset="-122"/>
                  </a:rPr>
                  <a:t>•</a:t>
                </a:r>
              </a:p>
            </p:txBody>
          </p:sp>
          <p:sp>
            <p:nvSpPr>
              <p:cNvPr id="1504322" name="Text Box 66"/>
              <p:cNvSpPr txBox="1">
                <a:spLocks noChangeArrowheads="1"/>
              </p:cNvSpPr>
              <p:nvPr/>
            </p:nvSpPr>
            <p:spPr bwMode="auto">
              <a:xfrm>
                <a:off x="4310" y="1884"/>
                <a:ext cx="216" cy="365"/>
              </a:xfrm>
              <a:prstGeom prst="rect">
                <a:avLst/>
              </a:prstGeom>
              <a:noFill/>
              <a:ln w="9525">
                <a:noFill/>
                <a:miter lim="800000"/>
                <a:headEnd/>
                <a:tailEnd/>
              </a:ln>
              <a:effectLst/>
            </p:spPr>
            <p:txBody>
              <a:bodyPr wrap="none">
                <a:spAutoFit/>
              </a:bodyPr>
              <a:lstStyle/>
              <a:p>
                <a:r>
                  <a:rPr lang="en-US" altLang="zh-CN" sz="3200" i="1">
                    <a:solidFill>
                      <a:srgbClr val="FF33CC"/>
                    </a:solidFill>
                    <a:ea typeface="楷体_GB2312" pitchFamily="49" charset="-122"/>
                  </a:rPr>
                  <a:t>z</a:t>
                </a:r>
              </a:p>
            </p:txBody>
          </p:sp>
        </p:grpSp>
        <p:grpSp>
          <p:nvGrpSpPr>
            <p:cNvPr id="1504323" name="Group 67"/>
            <p:cNvGrpSpPr>
              <a:grpSpLocks/>
            </p:cNvGrpSpPr>
            <p:nvPr/>
          </p:nvGrpSpPr>
          <p:grpSpPr bwMode="auto">
            <a:xfrm>
              <a:off x="3926" y="818"/>
              <a:ext cx="288" cy="471"/>
              <a:chOff x="4238" y="1884"/>
              <a:chExt cx="288" cy="471"/>
            </a:xfrm>
          </p:grpSpPr>
          <p:sp>
            <p:nvSpPr>
              <p:cNvPr id="1504324" name="Text Box 68"/>
              <p:cNvSpPr txBox="1">
                <a:spLocks noChangeArrowheads="1"/>
              </p:cNvSpPr>
              <p:nvPr/>
            </p:nvSpPr>
            <p:spPr bwMode="auto">
              <a:xfrm>
                <a:off x="4238" y="1990"/>
                <a:ext cx="206" cy="365"/>
              </a:xfrm>
              <a:prstGeom prst="rect">
                <a:avLst/>
              </a:prstGeom>
              <a:noFill/>
              <a:ln w="9525">
                <a:noFill/>
                <a:miter lim="800000"/>
                <a:headEnd/>
                <a:tailEnd/>
              </a:ln>
              <a:effectLst/>
            </p:spPr>
            <p:txBody>
              <a:bodyPr wrap="none">
                <a:spAutoFit/>
              </a:bodyPr>
              <a:lstStyle/>
              <a:p>
                <a:r>
                  <a:rPr lang="en-US" altLang="zh-CN" sz="3200">
                    <a:solidFill>
                      <a:srgbClr val="FF33CC"/>
                    </a:solidFill>
                    <a:ea typeface="楷体_GB2312" pitchFamily="49" charset="-122"/>
                  </a:rPr>
                  <a:t>•</a:t>
                </a:r>
              </a:p>
            </p:txBody>
          </p:sp>
          <p:sp>
            <p:nvSpPr>
              <p:cNvPr id="1504325" name="Text Box 69"/>
              <p:cNvSpPr txBox="1">
                <a:spLocks noChangeArrowheads="1"/>
              </p:cNvSpPr>
              <p:nvPr/>
            </p:nvSpPr>
            <p:spPr bwMode="auto">
              <a:xfrm>
                <a:off x="4310" y="1884"/>
                <a:ext cx="216" cy="365"/>
              </a:xfrm>
              <a:prstGeom prst="rect">
                <a:avLst/>
              </a:prstGeom>
              <a:noFill/>
              <a:ln w="9525">
                <a:noFill/>
                <a:miter lim="800000"/>
                <a:headEnd/>
                <a:tailEnd/>
              </a:ln>
              <a:effectLst/>
            </p:spPr>
            <p:txBody>
              <a:bodyPr wrap="none">
                <a:spAutoFit/>
              </a:bodyPr>
              <a:lstStyle/>
              <a:p>
                <a:r>
                  <a:rPr lang="en-US" altLang="zh-CN" sz="3200" i="1">
                    <a:solidFill>
                      <a:srgbClr val="FF33CC"/>
                    </a:solidFill>
                    <a:ea typeface="楷体_GB2312" pitchFamily="49" charset="-122"/>
                  </a:rPr>
                  <a:t>z</a:t>
                </a:r>
              </a:p>
            </p:txBody>
          </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4298"/>
                                        </p:tgtEl>
                                        <p:attrNameLst>
                                          <p:attrName>style.visibility</p:attrName>
                                        </p:attrNameLst>
                                      </p:cBhvr>
                                      <p:to>
                                        <p:strVal val="visible"/>
                                      </p:to>
                                    </p:set>
                                    <p:animEffect transition="in" filter="wipe(up)">
                                      <p:cBhvr>
                                        <p:cTn id="7" dur="500"/>
                                        <p:tgtEl>
                                          <p:spTgt spid="15042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04307"/>
                                        </p:tgtEl>
                                        <p:attrNameLst>
                                          <p:attrName>style.visibility</p:attrName>
                                        </p:attrNameLst>
                                      </p:cBhvr>
                                      <p:to>
                                        <p:strVal val="visible"/>
                                      </p:to>
                                    </p:set>
                                    <p:animEffect transition="in" filter="wipe(up)">
                                      <p:cBhvr>
                                        <p:cTn id="12" dur="500"/>
                                        <p:tgtEl>
                                          <p:spTgt spid="15043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04293"/>
                                        </p:tgtEl>
                                        <p:attrNameLst>
                                          <p:attrName>style.visibility</p:attrName>
                                        </p:attrNameLst>
                                      </p:cBhvr>
                                      <p:to>
                                        <p:strVal val="visible"/>
                                      </p:to>
                                    </p:set>
                                    <p:animEffect transition="in" filter="wipe(up)">
                                      <p:cBhvr>
                                        <p:cTn id="17" dur="500"/>
                                        <p:tgtEl>
                                          <p:spTgt spid="15042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04294"/>
                                        </p:tgtEl>
                                        <p:attrNameLst>
                                          <p:attrName>style.visibility</p:attrName>
                                        </p:attrNameLst>
                                      </p:cBhvr>
                                      <p:to>
                                        <p:strVal val="visible"/>
                                      </p:to>
                                    </p:set>
                                    <p:animEffect transition="in" filter="wipe(up)">
                                      <p:cBhvr>
                                        <p:cTn id="22" dur="500"/>
                                        <p:tgtEl>
                                          <p:spTgt spid="15042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04319"/>
                                        </p:tgtEl>
                                        <p:attrNameLst>
                                          <p:attrName>style.visibility</p:attrName>
                                        </p:attrNameLst>
                                      </p:cBhvr>
                                      <p:to>
                                        <p:strVal val="visible"/>
                                      </p:to>
                                    </p:set>
                                    <p:animEffect transition="in" filter="wipe(up)">
                                      <p:cBhvr>
                                        <p:cTn id="27" dur="500"/>
                                        <p:tgtEl>
                                          <p:spTgt spid="15043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04304"/>
                                        </p:tgtEl>
                                        <p:attrNameLst>
                                          <p:attrName>style.visibility</p:attrName>
                                        </p:attrNameLst>
                                      </p:cBhvr>
                                      <p:to>
                                        <p:strVal val="visible"/>
                                      </p:to>
                                    </p:set>
                                    <p:animEffect transition="in" filter="wipe(up)">
                                      <p:cBhvr>
                                        <p:cTn id="32" dur="500"/>
                                        <p:tgtEl>
                                          <p:spTgt spid="15043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04305"/>
                                        </p:tgtEl>
                                        <p:attrNameLst>
                                          <p:attrName>style.visibility</p:attrName>
                                        </p:attrNameLst>
                                      </p:cBhvr>
                                      <p:to>
                                        <p:strVal val="visible"/>
                                      </p:to>
                                    </p:set>
                                    <p:animEffect transition="in" filter="wipe(up)">
                                      <p:cBhvr>
                                        <p:cTn id="37" dur="500"/>
                                        <p:tgtEl>
                                          <p:spTgt spid="15043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04306"/>
                                        </p:tgtEl>
                                        <p:attrNameLst>
                                          <p:attrName>style.visibility</p:attrName>
                                        </p:attrNameLst>
                                      </p:cBhvr>
                                      <p:to>
                                        <p:strVal val="visible"/>
                                      </p:to>
                                    </p:set>
                                    <p:animEffect transition="in" filter="wipe(up)">
                                      <p:cBhvr>
                                        <p:cTn id="42" dur="500"/>
                                        <p:tgtEl>
                                          <p:spTgt spid="15043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04299"/>
                                        </p:tgtEl>
                                        <p:attrNameLst>
                                          <p:attrName>style.visibility</p:attrName>
                                        </p:attrNameLst>
                                      </p:cBhvr>
                                      <p:to>
                                        <p:strVal val="visible"/>
                                      </p:to>
                                    </p:set>
                                    <p:animEffect transition="in" filter="wipe(up)">
                                      <p:cBhvr>
                                        <p:cTn id="47" dur="500"/>
                                        <p:tgtEl>
                                          <p:spTgt spid="15042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504300"/>
                                        </p:tgtEl>
                                        <p:attrNameLst>
                                          <p:attrName>style.visibility</p:attrName>
                                        </p:attrNameLst>
                                      </p:cBhvr>
                                      <p:to>
                                        <p:strVal val="visible"/>
                                      </p:to>
                                    </p:set>
                                    <p:animEffect transition="in" filter="wipe(up)">
                                      <p:cBhvr>
                                        <p:cTn id="52" dur="500"/>
                                        <p:tgtEl>
                                          <p:spTgt spid="150430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504301"/>
                                        </p:tgtEl>
                                        <p:attrNameLst>
                                          <p:attrName>style.visibility</p:attrName>
                                        </p:attrNameLst>
                                      </p:cBhvr>
                                      <p:to>
                                        <p:strVal val="visible"/>
                                      </p:to>
                                    </p:set>
                                    <p:animEffect transition="in" filter="wipe(up)">
                                      <p:cBhvr>
                                        <p:cTn id="57" dur="500"/>
                                        <p:tgtEl>
                                          <p:spTgt spid="15043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04302"/>
                                        </p:tgtEl>
                                        <p:attrNameLst>
                                          <p:attrName>style.visibility</p:attrName>
                                        </p:attrNameLst>
                                      </p:cBhvr>
                                      <p:to>
                                        <p:strVal val="visible"/>
                                      </p:to>
                                    </p:set>
                                    <p:animEffect transition="in" filter="wipe(up)">
                                      <p:cBhvr>
                                        <p:cTn id="62" dur="500"/>
                                        <p:tgtEl>
                                          <p:spTgt spid="150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504303"/>
                                        </p:tgtEl>
                                        <p:attrNameLst>
                                          <p:attrName>style.visibility</p:attrName>
                                        </p:attrNameLst>
                                      </p:cBhvr>
                                      <p:to>
                                        <p:strVal val="visible"/>
                                      </p:to>
                                    </p:set>
                                    <p:animEffect transition="in" filter="wipe(up)">
                                      <p:cBhvr>
                                        <p:cTn id="67" dur="500"/>
                                        <p:tgtEl>
                                          <p:spTgt spid="1504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93" grpId="0" animBg="1" autoUpdateAnimBg="0"/>
      <p:bldP spid="1504298" grpId="0" autoUpdateAnimBg="0"/>
      <p:bldP spid="1504302" grpId="0" animBg="1"/>
      <p:bldP spid="1504304" grpId="0" animBg="1"/>
      <p:bldP spid="1504305" grpId="0" animBg="1"/>
      <p:bldP spid="1504306"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284" name="Group 4"/>
          <p:cNvGrpSpPr>
            <a:grpSpLocks/>
          </p:cNvGrpSpPr>
          <p:nvPr/>
        </p:nvGrpSpPr>
        <p:grpSpPr bwMode="auto">
          <a:xfrm>
            <a:off x="5518150" y="717550"/>
            <a:ext cx="3625850" cy="4606925"/>
            <a:chOff x="3466" y="161"/>
            <a:chExt cx="2284" cy="2902"/>
          </a:xfrm>
        </p:grpSpPr>
        <p:sp>
          <p:nvSpPr>
            <p:cNvPr id="1505285" name="AutoShape 5" descr="宽上对角线"/>
            <p:cNvSpPr>
              <a:spLocks noChangeArrowheads="1"/>
            </p:cNvSpPr>
            <p:nvPr/>
          </p:nvSpPr>
          <p:spPr bwMode="auto">
            <a:xfrm rot="3103">
              <a:off x="3574" y="757"/>
              <a:ext cx="2071" cy="2016"/>
            </a:xfrm>
            <a:prstGeom prst="rtTriangle">
              <a:avLst/>
            </a:prstGeom>
            <a:pattFill prst="wdUpDiag">
              <a:fgClr>
                <a:srgbClr val="FFFF00"/>
              </a:fgClr>
              <a:bgClr>
                <a:schemeClr val="bg2"/>
              </a:bgClr>
            </a:pattFill>
            <a:ln w="9525">
              <a:noFill/>
              <a:miter lim="800000"/>
              <a:headEnd/>
              <a:tailEnd/>
            </a:ln>
            <a:effectLst/>
          </p:spPr>
          <p:txBody>
            <a:bodyPr wrap="none" anchor="ctr"/>
            <a:lstStyle/>
            <a:p>
              <a:endParaRPr lang="zh-CN" altLang="en-US"/>
            </a:p>
          </p:txBody>
        </p:sp>
        <p:sp>
          <p:nvSpPr>
            <p:cNvPr id="1505286" name="Line 6"/>
            <p:cNvSpPr>
              <a:spLocks noChangeShapeType="1"/>
            </p:cNvSpPr>
            <p:nvPr/>
          </p:nvSpPr>
          <p:spPr bwMode="auto">
            <a:xfrm>
              <a:off x="4516" y="1239"/>
              <a:ext cx="0" cy="1824"/>
            </a:xfrm>
            <a:prstGeom prst="line">
              <a:avLst/>
            </a:prstGeom>
            <a:noFill/>
            <a:ln w="9525">
              <a:solidFill>
                <a:srgbClr val="0099FF"/>
              </a:solidFill>
              <a:prstDash val="dash"/>
              <a:miter lim="800000"/>
              <a:headEnd/>
              <a:tailEnd/>
            </a:ln>
            <a:effectLst/>
          </p:spPr>
          <p:txBody>
            <a:bodyPr wrap="none"/>
            <a:lstStyle/>
            <a:p>
              <a:endParaRPr lang="zh-CN" altLang="en-US"/>
            </a:p>
          </p:txBody>
        </p:sp>
        <p:sp>
          <p:nvSpPr>
            <p:cNvPr id="1505287" name="Text Box 7"/>
            <p:cNvSpPr txBox="1">
              <a:spLocks noChangeArrowheads="1"/>
            </p:cNvSpPr>
            <p:nvPr/>
          </p:nvSpPr>
          <p:spPr bwMode="auto">
            <a:xfrm>
              <a:off x="4554" y="2211"/>
              <a:ext cx="244" cy="365"/>
            </a:xfrm>
            <a:prstGeom prst="rect">
              <a:avLst/>
            </a:prstGeom>
            <a:noFill/>
            <a:ln w="9525">
              <a:noFill/>
              <a:miter lim="800000"/>
              <a:headEnd/>
              <a:tailEnd/>
            </a:ln>
            <a:effectLst/>
          </p:spPr>
          <p:txBody>
            <a:bodyPr wrap="none">
              <a:spAutoFit/>
            </a:bodyPr>
            <a:lstStyle/>
            <a:p>
              <a:r>
                <a:rPr lang="en-US" altLang="zh-CN" sz="3200">
                  <a:solidFill>
                    <a:srgbClr val="0099FF"/>
                  </a:solidFill>
                  <a:ea typeface="楷体_GB2312" pitchFamily="49" charset="-122"/>
                </a:rPr>
                <a:t>1</a:t>
              </a:r>
            </a:p>
          </p:txBody>
        </p:sp>
        <p:sp>
          <p:nvSpPr>
            <p:cNvPr id="1505288" name="Line 8"/>
            <p:cNvSpPr>
              <a:spLocks noChangeShapeType="1"/>
            </p:cNvSpPr>
            <p:nvPr/>
          </p:nvSpPr>
          <p:spPr bwMode="auto">
            <a:xfrm flipV="1">
              <a:off x="3700" y="530"/>
              <a:ext cx="0" cy="2341"/>
            </a:xfrm>
            <a:prstGeom prst="line">
              <a:avLst/>
            </a:prstGeom>
            <a:noFill/>
            <a:ln w="9525">
              <a:solidFill>
                <a:schemeClr val="tx1"/>
              </a:solidFill>
              <a:miter lim="800000"/>
              <a:headEnd/>
              <a:tailEnd type="stealth" w="lg" len="lg"/>
            </a:ln>
            <a:effectLst/>
          </p:spPr>
          <p:txBody>
            <a:bodyPr wrap="none"/>
            <a:lstStyle/>
            <a:p>
              <a:endParaRPr lang="zh-CN" altLang="en-US"/>
            </a:p>
          </p:txBody>
        </p:sp>
        <p:sp>
          <p:nvSpPr>
            <p:cNvPr id="1505289" name="Text Box 9"/>
            <p:cNvSpPr txBox="1">
              <a:spLocks noChangeArrowheads="1"/>
            </p:cNvSpPr>
            <p:nvPr/>
          </p:nvSpPr>
          <p:spPr bwMode="auto">
            <a:xfrm>
              <a:off x="3617" y="161"/>
              <a:ext cx="230" cy="365"/>
            </a:xfrm>
            <a:prstGeom prst="rect">
              <a:avLst/>
            </a:prstGeom>
            <a:noFill/>
            <a:ln w="9525">
              <a:noFill/>
              <a:miter lim="800000"/>
              <a:headEnd/>
              <a:tailEnd/>
            </a:ln>
            <a:effectLst/>
          </p:spPr>
          <p:txBody>
            <a:bodyPr wrap="none">
              <a:spAutoFit/>
            </a:bodyPr>
            <a:lstStyle/>
            <a:p>
              <a:r>
                <a:rPr lang="en-US" altLang="zh-CN" sz="3200" i="1">
                  <a:ea typeface="楷体_GB2312" pitchFamily="49" charset="-122"/>
                </a:rPr>
                <a:t>y</a:t>
              </a:r>
            </a:p>
          </p:txBody>
        </p:sp>
        <p:sp>
          <p:nvSpPr>
            <p:cNvPr id="1505290" name="Line 10"/>
            <p:cNvSpPr>
              <a:spLocks noChangeShapeType="1"/>
            </p:cNvSpPr>
            <p:nvPr/>
          </p:nvSpPr>
          <p:spPr bwMode="auto">
            <a:xfrm>
              <a:off x="3508" y="2535"/>
              <a:ext cx="1964" cy="0"/>
            </a:xfrm>
            <a:prstGeom prst="line">
              <a:avLst/>
            </a:prstGeom>
            <a:noFill/>
            <a:ln w="9525">
              <a:solidFill>
                <a:schemeClr val="tx1"/>
              </a:solidFill>
              <a:miter lim="800000"/>
              <a:headEnd/>
              <a:tailEnd type="stealth" w="lg" len="lg"/>
            </a:ln>
            <a:effectLst/>
          </p:spPr>
          <p:txBody>
            <a:bodyPr wrap="none"/>
            <a:lstStyle/>
            <a:p>
              <a:endParaRPr lang="zh-CN" altLang="en-US"/>
            </a:p>
          </p:txBody>
        </p:sp>
        <p:sp>
          <p:nvSpPr>
            <p:cNvPr id="1505291" name="Text Box 11"/>
            <p:cNvSpPr txBox="1">
              <a:spLocks noChangeArrowheads="1"/>
            </p:cNvSpPr>
            <p:nvPr/>
          </p:nvSpPr>
          <p:spPr bwMode="auto">
            <a:xfrm>
              <a:off x="5520" y="2352"/>
              <a:ext cx="230" cy="365"/>
            </a:xfrm>
            <a:prstGeom prst="rect">
              <a:avLst/>
            </a:prstGeom>
            <a:noFill/>
            <a:ln w="9525">
              <a:noFill/>
              <a:miter lim="800000"/>
              <a:headEnd/>
              <a:tailEnd/>
            </a:ln>
            <a:effectLst/>
          </p:spPr>
          <p:txBody>
            <a:bodyPr wrap="none">
              <a:spAutoFit/>
            </a:bodyPr>
            <a:lstStyle/>
            <a:p>
              <a:r>
                <a:rPr lang="en-US" altLang="zh-CN" sz="3200" i="1">
                  <a:ea typeface="楷体_GB2312" pitchFamily="49" charset="-122"/>
                </a:rPr>
                <a:t>x</a:t>
              </a:r>
            </a:p>
          </p:txBody>
        </p:sp>
        <p:sp>
          <p:nvSpPr>
            <p:cNvPr id="1505292" name="Rectangle 12" descr="大网格"/>
            <p:cNvSpPr>
              <a:spLocks noChangeArrowheads="1"/>
            </p:cNvSpPr>
            <p:nvPr/>
          </p:nvSpPr>
          <p:spPr bwMode="auto">
            <a:xfrm>
              <a:off x="3738" y="1766"/>
              <a:ext cx="768" cy="768"/>
            </a:xfrm>
            <a:prstGeom prst="rect">
              <a:avLst/>
            </a:prstGeom>
            <a:pattFill prst="lgGrid">
              <a:fgClr>
                <a:srgbClr val="99CCFF"/>
              </a:fgClr>
              <a:bgClr>
                <a:srgbClr val="FFFFFF"/>
              </a:bgClr>
            </a:pattFill>
            <a:ln w="9525">
              <a:noFill/>
              <a:miter lim="800000"/>
              <a:headEnd/>
              <a:tailEnd/>
            </a:ln>
            <a:effectLst/>
          </p:spPr>
          <p:txBody>
            <a:bodyPr wrap="none" anchor="ctr"/>
            <a:lstStyle/>
            <a:p>
              <a:pPr algn="ctr"/>
              <a:endParaRPr lang="zh-CN" altLang="en-US" sz="3200">
                <a:ea typeface="楷体_GB2312" pitchFamily="49" charset="-122"/>
              </a:endParaRPr>
            </a:p>
          </p:txBody>
        </p:sp>
        <p:sp>
          <p:nvSpPr>
            <p:cNvPr id="1505293" name="Line 13"/>
            <p:cNvSpPr>
              <a:spLocks noChangeShapeType="1"/>
            </p:cNvSpPr>
            <p:nvPr/>
          </p:nvSpPr>
          <p:spPr bwMode="auto">
            <a:xfrm>
              <a:off x="3476" y="1766"/>
              <a:ext cx="1344" cy="0"/>
            </a:xfrm>
            <a:prstGeom prst="line">
              <a:avLst/>
            </a:prstGeom>
            <a:noFill/>
            <a:ln w="9525">
              <a:solidFill>
                <a:srgbClr val="0099FF"/>
              </a:solidFill>
              <a:prstDash val="dash"/>
              <a:miter lim="800000"/>
              <a:headEnd/>
              <a:tailEnd/>
            </a:ln>
            <a:effectLst/>
          </p:spPr>
          <p:txBody>
            <a:bodyPr wrap="none"/>
            <a:lstStyle/>
            <a:p>
              <a:endParaRPr lang="zh-CN" altLang="en-US"/>
            </a:p>
          </p:txBody>
        </p:sp>
        <p:sp>
          <p:nvSpPr>
            <p:cNvPr id="1505294" name="Text Box 14"/>
            <p:cNvSpPr txBox="1">
              <a:spLocks noChangeArrowheads="1"/>
            </p:cNvSpPr>
            <p:nvPr/>
          </p:nvSpPr>
          <p:spPr bwMode="auto">
            <a:xfrm>
              <a:off x="3466" y="1394"/>
              <a:ext cx="244" cy="365"/>
            </a:xfrm>
            <a:prstGeom prst="rect">
              <a:avLst/>
            </a:prstGeom>
            <a:noFill/>
            <a:ln w="9525">
              <a:noFill/>
              <a:prstDash val="dash"/>
              <a:miter lim="800000"/>
              <a:headEnd/>
              <a:tailEnd/>
            </a:ln>
            <a:effectLst/>
          </p:spPr>
          <p:txBody>
            <a:bodyPr wrap="none">
              <a:spAutoFit/>
            </a:bodyPr>
            <a:lstStyle/>
            <a:p>
              <a:r>
                <a:rPr lang="en-US" altLang="zh-CN" sz="3200">
                  <a:solidFill>
                    <a:srgbClr val="0099FF"/>
                  </a:solidFill>
                  <a:ea typeface="楷体_GB2312" pitchFamily="49" charset="-122"/>
                </a:rPr>
                <a:t>1</a:t>
              </a:r>
            </a:p>
          </p:txBody>
        </p:sp>
        <p:sp>
          <p:nvSpPr>
            <p:cNvPr id="1505295" name="Line 15"/>
            <p:cNvSpPr>
              <a:spLocks noChangeShapeType="1"/>
            </p:cNvSpPr>
            <p:nvPr/>
          </p:nvSpPr>
          <p:spPr bwMode="auto">
            <a:xfrm rot="-25961">
              <a:off x="3552" y="685"/>
              <a:ext cx="1850" cy="1850"/>
            </a:xfrm>
            <a:prstGeom prst="line">
              <a:avLst/>
            </a:prstGeom>
            <a:noFill/>
            <a:ln w="9525">
              <a:solidFill>
                <a:srgbClr val="FFFF00"/>
              </a:solidFill>
              <a:miter lim="800000"/>
              <a:headEnd/>
              <a:tailEnd/>
            </a:ln>
            <a:effectLst/>
          </p:spPr>
          <p:txBody>
            <a:bodyPr wrap="none"/>
            <a:lstStyle/>
            <a:p>
              <a:endParaRPr lang="zh-CN" altLang="en-US"/>
            </a:p>
          </p:txBody>
        </p:sp>
        <p:sp>
          <p:nvSpPr>
            <p:cNvPr id="1505296" name="Text Box 16"/>
            <p:cNvSpPr txBox="1">
              <a:spLocks noChangeArrowheads="1"/>
            </p:cNvSpPr>
            <p:nvPr/>
          </p:nvSpPr>
          <p:spPr bwMode="auto">
            <a:xfrm rot="2568992">
              <a:off x="4110" y="1282"/>
              <a:ext cx="918" cy="365"/>
            </a:xfrm>
            <a:prstGeom prst="rect">
              <a:avLst/>
            </a:prstGeom>
            <a:noFill/>
            <a:ln w="9525">
              <a:noFill/>
              <a:miter lim="800000"/>
              <a:headEnd/>
              <a:tailEnd/>
            </a:ln>
            <a:effectLst/>
          </p:spPr>
          <p:txBody>
            <a:bodyPr wrap="none">
              <a:spAutoFit/>
            </a:bodyPr>
            <a:lstStyle/>
            <a:p>
              <a:r>
                <a:rPr lang="en-US" altLang="zh-CN" sz="3200" i="1">
                  <a:solidFill>
                    <a:srgbClr val="FF66FF"/>
                  </a:solidFill>
                  <a:ea typeface="楷体_GB2312" pitchFamily="49" charset="-122"/>
                </a:rPr>
                <a:t>x+y = z</a:t>
              </a:r>
            </a:p>
          </p:txBody>
        </p:sp>
        <p:sp>
          <p:nvSpPr>
            <p:cNvPr id="1505297" name="Text Box 17"/>
            <p:cNvSpPr txBox="1">
              <a:spLocks noChangeArrowheads="1"/>
            </p:cNvSpPr>
            <p:nvPr/>
          </p:nvSpPr>
          <p:spPr bwMode="auto">
            <a:xfrm>
              <a:off x="5270" y="2124"/>
              <a:ext cx="244" cy="365"/>
            </a:xfrm>
            <a:prstGeom prst="rect">
              <a:avLst/>
            </a:prstGeom>
            <a:noFill/>
            <a:ln w="9525">
              <a:noFill/>
              <a:miter lim="800000"/>
              <a:headEnd/>
              <a:tailEnd/>
            </a:ln>
            <a:effectLst/>
          </p:spPr>
          <p:txBody>
            <a:bodyPr wrap="none">
              <a:spAutoFit/>
            </a:bodyPr>
            <a:lstStyle/>
            <a:p>
              <a:r>
                <a:rPr lang="en-US" altLang="zh-CN" sz="3200">
                  <a:ea typeface="楷体_GB2312" pitchFamily="49" charset="-122"/>
                </a:rPr>
                <a:t>2</a:t>
              </a:r>
            </a:p>
          </p:txBody>
        </p:sp>
        <p:sp>
          <p:nvSpPr>
            <p:cNvPr id="1505298" name="Text Box 18"/>
            <p:cNvSpPr txBox="1">
              <a:spLocks noChangeArrowheads="1"/>
            </p:cNvSpPr>
            <p:nvPr/>
          </p:nvSpPr>
          <p:spPr bwMode="auto">
            <a:xfrm>
              <a:off x="3734" y="636"/>
              <a:ext cx="244" cy="365"/>
            </a:xfrm>
            <a:prstGeom prst="rect">
              <a:avLst/>
            </a:prstGeom>
            <a:noFill/>
            <a:ln w="9525">
              <a:noFill/>
              <a:miter lim="800000"/>
              <a:headEnd/>
              <a:tailEnd/>
            </a:ln>
            <a:effectLst/>
          </p:spPr>
          <p:txBody>
            <a:bodyPr wrap="none">
              <a:spAutoFit/>
            </a:bodyPr>
            <a:lstStyle/>
            <a:p>
              <a:r>
                <a:rPr lang="en-US" altLang="zh-CN" sz="3200">
                  <a:ea typeface="楷体_GB2312" pitchFamily="49" charset="-122"/>
                </a:rPr>
                <a:t>2</a:t>
              </a:r>
            </a:p>
          </p:txBody>
        </p:sp>
      </p:grpSp>
      <p:sp>
        <p:nvSpPr>
          <p:cNvPr id="1505299" name="Text Box 19"/>
          <p:cNvSpPr txBox="1">
            <a:spLocks noChangeArrowheads="1"/>
          </p:cNvSpPr>
          <p:nvPr/>
        </p:nvSpPr>
        <p:spPr bwMode="auto">
          <a:xfrm>
            <a:off x="1116013" y="1052513"/>
            <a:ext cx="2895600" cy="579437"/>
          </a:xfrm>
          <a:prstGeom prst="rect">
            <a:avLst/>
          </a:prstGeom>
          <a:noFill/>
          <a:ln w="9525">
            <a:noFill/>
            <a:miter lim="800000"/>
            <a:headEnd/>
            <a:tailEnd/>
          </a:ln>
          <a:effectLst/>
        </p:spPr>
        <p:txBody>
          <a:bodyPr>
            <a:spAutoFit/>
          </a:bodyPr>
          <a:lstStyle/>
          <a:p>
            <a:pPr>
              <a:spcBef>
                <a:spcPct val="50000"/>
              </a:spcBef>
            </a:pPr>
            <a:r>
              <a:rPr lang="zh-CN" altLang="en-US" sz="3200">
                <a:ea typeface="楷体_GB2312" pitchFamily="49" charset="-122"/>
              </a:rPr>
              <a:t>当</a:t>
            </a:r>
            <a:r>
              <a:rPr lang="en-US" altLang="zh-CN" sz="3200">
                <a:ea typeface="楷体_GB2312" pitchFamily="49" charset="-122"/>
              </a:rPr>
              <a:t>2 </a:t>
            </a:r>
            <a:r>
              <a:rPr lang="en-US" altLang="zh-CN" sz="3200">
                <a:ea typeface="楷体_GB2312" pitchFamily="49" charset="-122"/>
                <a:sym typeface="Symbol" pitchFamily="18" charset="2"/>
              </a:rPr>
              <a:t></a:t>
            </a:r>
            <a:r>
              <a:rPr lang="en-US" altLang="zh-CN" sz="3200">
                <a:ea typeface="楷体_GB2312" pitchFamily="49" charset="-122"/>
              </a:rPr>
              <a:t> </a:t>
            </a:r>
            <a:r>
              <a:rPr lang="en-US" altLang="zh-CN" sz="3200" i="1">
                <a:ea typeface="楷体_GB2312" pitchFamily="49" charset="-122"/>
              </a:rPr>
              <a:t>z </a:t>
            </a:r>
            <a:r>
              <a:rPr lang="zh-CN" altLang="en-US" sz="3200">
                <a:ea typeface="楷体_GB2312" pitchFamily="49" charset="-122"/>
              </a:rPr>
              <a:t>时，</a:t>
            </a:r>
          </a:p>
        </p:txBody>
      </p:sp>
      <p:graphicFrame>
        <p:nvGraphicFramePr>
          <p:cNvPr id="1505300" name="Object 20"/>
          <p:cNvGraphicFramePr>
            <a:graphicFrameLocks noChangeAspect="1"/>
          </p:cNvGraphicFramePr>
          <p:nvPr/>
        </p:nvGraphicFramePr>
        <p:xfrm>
          <a:off x="1692275" y="2133600"/>
          <a:ext cx="1485900" cy="469900"/>
        </p:xfrm>
        <a:graphic>
          <a:graphicData uri="http://schemas.openxmlformats.org/presentationml/2006/ole">
            <p:oleObj spid="_x0000_s1505300" name="Equation" r:id="rId3" imgW="1485720" imgH="469800" progId="Equation.3">
              <p:embed/>
            </p:oleObj>
          </a:graphicData>
        </a:graphic>
      </p:graphicFrame>
      <p:graphicFrame>
        <p:nvGraphicFramePr>
          <p:cNvPr id="1505301" name="Object 21"/>
          <p:cNvGraphicFramePr>
            <a:graphicFrameLocks noChangeAspect="1"/>
          </p:cNvGraphicFramePr>
          <p:nvPr/>
        </p:nvGraphicFramePr>
        <p:xfrm>
          <a:off x="1763713" y="2997200"/>
          <a:ext cx="1708150" cy="581025"/>
        </p:xfrm>
        <a:graphic>
          <a:graphicData uri="http://schemas.openxmlformats.org/presentationml/2006/ole">
            <p:oleObj spid="_x0000_s1505301" name="公式" r:id="rId4" imgW="634680" imgH="215640" progId="Equation.3">
              <p:embed/>
            </p:oleObj>
          </a:graphicData>
        </a:graphic>
      </p:graphicFrame>
      <p:graphicFrame>
        <p:nvGraphicFramePr>
          <p:cNvPr id="1505302" name="Object 22"/>
          <p:cNvGraphicFramePr>
            <a:graphicFrameLocks noChangeAspect="1"/>
          </p:cNvGraphicFramePr>
          <p:nvPr/>
        </p:nvGraphicFramePr>
        <p:xfrm>
          <a:off x="1042988" y="4652963"/>
          <a:ext cx="4464050" cy="1804987"/>
        </p:xfrm>
        <a:graphic>
          <a:graphicData uri="http://schemas.openxmlformats.org/presentationml/2006/ole">
            <p:oleObj spid="_x0000_s1505302" name="公式" r:id="rId5" imgW="1942920" imgH="7110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5299"/>
                                        </p:tgtEl>
                                        <p:attrNameLst>
                                          <p:attrName>style.visibility</p:attrName>
                                        </p:attrNameLst>
                                      </p:cBhvr>
                                      <p:to>
                                        <p:strVal val="visible"/>
                                      </p:to>
                                    </p:set>
                                    <p:animEffect transition="in" filter="wipe(up)">
                                      <p:cBhvr>
                                        <p:cTn id="7" dur="500"/>
                                        <p:tgtEl>
                                          <p:spTgt spid="1505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05284"/>
                                        </p:tgtEl>
                                        <p:attrNameLst>
                                          <p:attrName>style.visibility</p:attrName>
                                        </p:attrNameLst>
                                      </p:cBhvr>
                                      <p:to>
                                        <p:strVal val="visible"/>
                                      </p:to>
                                    </p:set>
                                    <p:animEffect transition="in" filter="wipe(up)">
                                      <p:cBhvr>
                                        <p:cTn id="12" dur="500"/>
                                        <p:tgtEl>
                                          <p:spTgt spid="1505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05300"/>
                                        </p:tgtEl>
                                        <p:attrNameLst>
                                          <p:attrName>style.visibility</p:attrName>
                                        </p:attrNameLst>
                                      </p:cBhvr>
                                      <p:to>
                                        <p:strVal val="visible"/>
                                      </p:to>
                                    </p:set>
                                    <p:animEffect transition="in" filter="wipe(up)">
                                      <p:cBhvr>
                                        <p:cTn id="17" dur="500"/>
                                        <p:tgtEl>
                                          <p:spTgt spid="15053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05301"/>
                                        </p:tgtEl>
                                        <p:attrNameLst>
                                          <p:attrName>style.visibility</p:attrName>
                                        </p:attrNameLst>
                                      </p:cBhvr>
                                      <p:to>
                                        <p:strVal val="visible"/>
                                      </p:to>
                                    </p:set>
                                    <p:animEffect transition="in" filter="wipe(up)">
                                      <p:cBhvr>
                                        <p:cTn id="22" dur="500"/>
                                        <p:tgtEl>
                                          <p:spTgt spid="15053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05302"/>
                                        </p:tgtEl>
                                        <p:attrNameLst>
                                          <p:attrName>style.visibility</p:attrName>
                                        </p:attrNameLst>
                                      </p:cBhvr>
                                      <p:to>
                                        <p:strVal val="visible"/>
                                      </p:to>
                                    </p:set>
                                    <p:animEffect transition="in" filter="wipe(up)">
                                      <p:cBhvr>
                                        <p:cTn id="27" dur="500"/>
                                        <p:tgtEl>
                                          <p:spTgt spid="150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299"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20" name="Text Box 16"/>
          <p:cNvSpPr txBox="1">
            <a:spLocks noChangeArrowheads="1"/>
          </p:cNvSpPr>
          <p:nvPr/>
        </p:nvSpPr>
        <p:spPr bwMode="auto">
          <a:xfrm>
            <a:off x="889000" y="549275"/>
            <a:ext cx="8255000" cy="1066800"/>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CC"/>
                </a:solidFill>
                <a:ea typeface="楷体_GB2312" pitchFamily="49" charset="-122"/>
              </a:rPr>
              <a:t>例</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设随机变量</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1</a:t>
            </a:r>
            <a:r>
              <a:rPr lang="zh-CN" altLang="en-US" sz="3200" b="1">
                <a:solidFill>
                  <a:srgbClr val="000000"/>
                </a:solidFill>
                <a:ea typeface="楷体_GB2312" pitchFamily="49" charset="-122"/>
              </a:rPr>
              <a:t>和</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2</a:t>
            </a:r>
            <a:r>
              <a:rPr lang="zh-CN" altLang="en-US" sz="3200" b="1">
                <a:solidFill>
                  <a:srgbClr val="000000"/>
                </a:solidFill>
                <a:ea typeface="楷体_GB2312" pitchFamily="49" charset="-122"/>
              </a:rPr>
              <a:t>相互独立</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且均服从标准正态分布</a:t>
            </a:r>
            <a:r>
              <a:rPr lang="en-US" altLang="zh-CN" sz="3200" b="1">
                <a:solidFill>
                  <a:srgbClr val="000000"/>
                </a:solidFill>
                <a:ea typeface="楷体_GB2312" pitchFamily="49" charset="-122"/>
              </a:rPr>
              <a:t>N~(0,1),</a:t>
            </a:r>
            <a:r>
              <a:rPr lang="zh-CN" altLang="en-US" sz="3200" b="1">
                <a:solidFill>
                  <a:srgbClr val="000000"/>
                </a:solidFill>
                <a:ea typeface="楷体_GB2312" pitchFamily="49" charset="-122"/>
              </a:rPr>
              <a:t>求</a:t>
            </a:r>
            <a:r>
              <a:rPr lang="en-US" altLang="zh-CN" sz="3200" b="1">
                <a:solidFill>
                  <a:srgbClr val="000000"/>
                </a:solidFill>
                <a:ea typeface="楷体_GB2312" pitchFamily="49" charset="-122"/>
              </a:rPr>
              <a:t>Y= 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2</a:t>
            </a:r>
            <a:r>
              <a:rPr lang="zh-CN" altLang="en-US" sz="3200" b="1">
                <a:solidFill>
                  <a:srgbClr val="000000"/>
                </a:solidFill>
                <a:ea typeface="楷体_GB2312" pitchFamily="49" charset="-122"/>
              </a:rPr>
              <a:t>的概率密度函数</a:t>
            </a:r>
            <a:r>
              <a:rPr lang="en-US" altLang="zh-CN" sz="3200" b="1">
                <a:solidFill>
                  <a:srgbClr val="000000"/>
                </a:solidFill>
                <a:ea typeface="楷体_GB2312" pitchFamily="49" charset="-122"/>
              </a:rPr>
              <a:t>.</a:t>
            </a:r>
            <a:endParaRPr lang="en-US" altLang="zh-CN" sz="3200" b="1" baseline="-25000">
              <a:solidFill>
                <a:srgbClr val="000000"/>
              </a:solidFill>
              <a:ea typeface="楷体_GB2312" pitchFamily="49" charset="-122"/>
            </a:endParaRPr>
          </a:p>
        </p:txBody>
      </p:sp>
      <p:sp>
        <p:nvSpPr>
          <p:cNvPr id="1506321" name="Text Box 17"/>
          <p:cNvSpPr txBox="1">
            <a:spLocks noChangeArrowheads="1"/>
          </p:cNvSpPr>
          <p:nvPr/>
        </p:nvSpPr>
        <p:spPr bwMode="auto">
          <a:xfrm>
            <a:off x="827088" y="1844675"/>
            <a:ext cx="91440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解</a:t>
            </a:r>
            <a:r>
              <a:rPr lang="zh-CN" altLang="en-US" b="1">
                <a:solidFill>
                  <a:srgbClr val="FF9900"/>
                </a:solidFill>
                <a:ea typeface="楷体_GB2312" pitchFamily="49" charset="-122"/>
              </a:rPr>
              <a:t> </a:t>
            </a:r>
            <a:r>
              <a:rPr lang="zh-CN" altLang="en-US" b="1">
                <a:solidFill>
                  <a:srgbClr val="000000"/>
                </a:solidFill>
                <a:ea typeface="楷体_GB2312" pitchFamily="49" charset="-122"/>
              </a:rPr>
              <a:t>  由题意得</a:t>
            </a:r>
            <a:r>
              <a:rPr lang="zh-CN" altLang="en-US">
                <a:solidFill>
                  <a:srgbClr val="000000"/>
                </a:solidFill>
                <a:ea typeface="楷体_GB2312" pitchFamily="49" charset="-122"/>
              </a:rPr>
              <a:t> </a:t>
            </a:r>
          </a:p>
        </p:txBody>
      </p:sp>
      <p:graphicFrame>
        <p:nvGraphicFramePr>
          <p:cNvPr id="1506322" name="Object 18"/>
          <p:cNvGraphicFramePr>
            <a:graphicFrameLocks noChangeAspect="1"/>
          </p:cNvGraphicFramePr>
          <p:nvPr/>
        </p:nvGraphicFramePr>
        <p:xfrm>
          <a:off x="1033463" y="3406775"/>
          <a:ext cx="4552950" cy="833438"/>
        </p:xfrm>
        <a:graphic>
          <a:graphicData uri="http://schemas.openxmlformats.org/presentationml/2006/ole">
            <p:oleObj spid="_x0000_s1506322" name="公式" r:id="rId3" imgW="1803240" imgH="330120" progId="Equation.3">
              <p:embed/>
            </p:oleObj>
          </a:graphicData>
        </a:graphic>
      </p:graphicFrame>
      <p:graphicFrame>
        <p:nvGraphicFramePr>
          <p:cNvPr id="1506323" name="Object 19"/>
          <p:cNvGraphicFramePr>
            <a:graphicFrameLocks noChangeAspect="1"/>
          </p:cNvGraphicFramePr>
          <p:nvPr/>
        </p:nvGraphicFramePr>
        <p:xfrm>
          <a:off x="3119438" y="1557338"/>
          <a:ext cx="6024562" cy="1185862"/>
        </p:xfrm>
        <a:graphic>
          <a:graphicData uri="http://schemas.openxmlformats.org/presentationml/2006/ole">
            <p:oleObj spid="_x0000_s1506323" name="公式" r:id="rId4" imgW="2387520" imgH="469800" progId="Equation.3">
              <p:embed/>
            </p:oleObj>
          </a:graphicData>
        </a:graphic>
      </p:graphicFrame>
      <p:sp>
        <p:nvSpPr>
          <p:cNvPr id="1506324" name="Text Box 20"/>
          <p:cNvSpPr txBox="1">
            <a:spLocks noChangeArrowheads="1"/>
          </p:cNvSpPr>
          <p:nvPr/>
        </p:nvSpPr>
        <p:spPr bwMode="auto">
          <a:xfrm>
            <a:off x="1042988" y="2781300"/>
            <a:ext cx="56388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X</a:t>
            </a:r>
            <a:r>
              <a:rPr lang="en-US" altLang="zh-CN" b="1" baseline="-25000">
                <a:solidFill>
                  <a:srgbClr val="000000"/>
                </a:solidFill>
                <a:ea typeface="楷体_GB2312" pitchFamily="49" charset="-122"/>
              </a:rPr>
              <a:t>1</a:t>
            </a:r>
            <a:r>
              <a:rPr lang="zh-CN" altLang="en-US" b="1">
                <a:solidFill>
                  <a:srgbClr val="000000"/>
                </a:solidFill>
                <a:ea typeface="楷体_GB2312" pitchFamily="49" charset="-122"/>
              </a:rPr>
              <a:t>和</a:t>
            </a:r>
            <a:r>
              <a:rPr lang="en-US" altLang="zh-CN" b="1">
                <a:solidFill>
                  <a:srgbClr val="000000"/>
                </a:solidFill>
                <a:ea typeface="楷体_GB2312" pitchFamily="49" charset="-122"/>
              </a:rPr>
              <a:t>X</a:t>
            </a:r>
            <a:r>
              <a:rPr lang="en-US" altLang="zh-CN" b="1" baseline="-25000">
                <a:solidFill>
                  <a:srgbClr val="000000"/>
                </a:solidFill>
                <a:ea typeface="楷体_GB2312" pitchFamily="49" charset="-122"/>
              </a:rPr>
              <a:t>2</a:t>
            </a:r>
            <a:r>
              <a:rPr lang="zh-CN" altLang="en-US" b="1">
                <a:solidFill>
                  <a:srgbClr val="000000"/>
                </a:solidFill>
                <a:ea typeface="楷体_GB2312" pitchFamily="49" charset="-122"/>
              </a:rPr>
              <a:t>相互独立</a:t>
            </a:r>
            <a:r>
              <a:rPr lang="en-US" altLang="zh-CN" b="1">
                <a:solidFill>
                  <a:srgbClr val="000000"/>
                </a:solidFill>
                <a:ea typeface="楷体_GB2312" pitchFamily="49" charset="-122"/>
              </a:rPr>
              <a:t>,</a:t>
            </a:r>
            <a:r>
              <a:rPr lang="zh-CN" altLang="en-US" b="1">
                <a:solidFill>
                  <a:srgbClr val="000000"/>
                </a:solidFill>
                <a:ea typeface="楷体_GB2312" pitchFamily="49" charset="-122"/>
              </a:rPr>
              <a:t>故</a:t>
            </a:r>
          </a:p>
        </p:txBody>
      </p:sp>
      <p:graphicFrame>
        <p:nvGraphicFramePr>
          <p:cNvPr id="1506325" name="Object 21"/>
          <p:cNvGraphicFramePr>
            <a:graphicFrameLocks noChangeAspect="1"/>
          </p:cNvGraphicFramePr>
          <p:nvPr/>
        </p:nvGraphicFramePr>
        <p:xfrm>
          <a:off x="5616575" y="3213100"/>
          <a:ext cx="3527425" cy="1123950"/>
        </p:xfrm>
        <a:graphic>
          <a:graphicData uri="http://schemas.openxmlformats.org/presentationml/2006/ole">
            <p:oleObj spid="_x0000_s1506325" name="公式" r:id="rId5" imgW="1396800" imgH="444240" progId="Equation.3">
              <p:embed/>
            </p:oleObj>
          </a:graphicData>
        </a:graphic>
      </p:graphicFrame>
      <p:graphicFrame>
        <p:nvGraphicFramePr>
          <p:cNvPr id="1506326" name="Object 22"/>
          <p:cNvGraphicFramePr>
            <a:graphicFrameLocks noChangeAspect="1"/>
          </p:cNvGraphicFramePr>
          <p:nvPr/>
        </p:nvGraphicFramePr>
        <p:xfrm>
          <a:off x="1169988" y="4325938"/>
          <a:ext cx="3559175" cy="1120775"/>
        </p:xfrm>
        <a:graphic>
          <a:graphicData uri="http://schemas.openxmlformats.org/presentationml/2006/ole">
            <p:oleObj spid="_x0000_s1506326" name="公式" r:id="rId6" imgW="1409400" imgH="444240" progId="Equation.3">
              <p:embed/>
            </p:oleObj>
          </a:graphicData>
        </a:graphic>
      </p:graphicFrame>
      <p:graphicFrame>
        <p:nvGraphicFramePr>
          <p:cNvPr id="1506327" name="Object 23"/>
          <p:cNvGraphicFramePr>
            <a:graphicFrameLocks noChangeAspect="1"/>
          </p:cNvGraphicFramePr>
          <p:nvPr/>
        </p:nvGraphicFramePr>
        <p:xfrm>
          <a:off x="4903788" y="4402138"/>
          <a:ext cx="2157412" cy="989012"/>
        </p:xfrm>
        <a:graphic>
          <a:graphicData uri="http://schemas.openxmlformats.org/presentationml/2006/ole">
            <p:oleObj spid="_x0000_s1506327" name="公式" r:id="rId7" imgW="914400" imgH="419040" progId="Equation.3">
              <p:embed/>
            </p:oleObj>
          </a:graphicData>
        </a:graphic>
      </p:graphicFrame>
      <p:graphicFrame>
        <p:nvGraphicFramePr>
          <p:cNvPr id="1506328" name="Object 24"/>
          <p:cNvGraphicFramePr>
            <a:graphicFrameLocks noChangeAspect="1"/>
          </p:cNvGraphicFramePr>
          <p:nvPr/>
        </p:nvGraphicFramePr>
        <p:xfrm>
          <a:off x="1060450" y="5410200"/>
          <a:ext cx="3654425" cy="1217613"/>
        </p:xfrm>
        <a:graphic>
          <a:graphicData uri="http://schemas.openxmlformats.org/presentationml/2006/ole">
            <p:oleObj spid="_x0000_s1506328" name="公式" r:id="rId8" imgW="1447560" imgH="482400" progId="Equation.3">
              <p:embed/>
            </p:oleObj>
          </a:graphicData>
        </a:graphic>
      </p:graphicFrame>
      <p:graphicFrame>
        <p:nvGraphicFramePr>
          <p:cNvPr id="1506329" name="Object 25"/>
          <p:cNvGraphicFramePr>
            <a:graphicFrameLocks noChangeAspect="1"/>
          </p:cNvGraphicFramePr>
          <p:nvPr/>
        </p:nvGraphicFramePr>
        <p:xfrm>
          <a:off x="7092950" y="4221163"/>
          <a:ext cx="2232025" cy="666750"/>
        </p:xfrm>
        <a:graphic>
          <a:graphicData uri="http://schemas.openxmlformats.org/presentationml/2006/ole">
            <p:oleObj spid="_x0000_s1506329" name="公式" r:id="rId9" imgW="1104840" imgH="330120" progId="Equation.3">
              <p:embed/>
            </p:oleObj>
          </a:graphicData>
        </a:graphic>
      </p:graphicFrame>
      <p:graphicFrame>
        <p:nvGraphicFramePr>
          <p:cNvPr id="1506330" name="Object 26"/>
          <p:cNvGraphicFramePr>
            <a:graphicFrameLocks noChangeAspect="1"/>
          </p:cNvGraphicFramePr>
          <p:nvPr/>
        </p:nvGraphicFramePr>
        <p:xfrm>
          <a:off x="4552950" y="5453063"/>
          <a:ext cx="1955800" cy="1217612"/>
        </p:xfrm>
        <a:graphic>
          <a:graphicData uri="http://schemas.openxmlformats.org/presentationml/2006/ole">
            <p:oleObj spid="_x0000_s1506330" name="公式" r:id="rId10" imgW="774360" imgH="482400" progId="Equation.3">
              <p:embed/>
            </p:oleObj>
          </a:graphicData>
        </a:graphic>
      </p:graphicFrame>
      <p:graphicFrame>
        <p:nvGraphicFramePr>
          <p:cNvPr id="1506331" name="Object 27"/>
          <p:cNvGraphicFramePr>
            <a:graphicFrameLocks noChangeAspect="1"/>
          </p:cNvGraphicFramePr>
          <p:nvPr/>
        </p:nvGraphicFramePr>
        <p:xfrm>
          <a:off x="6804025" y="5876925"/>
          <a:ext cx="1925638" cy="514350"/>
        </p:xfrm>
        <a:graphic>
          <a:graphicData uri="http://schemas.openxmlformats.org/presentationml/2006/ole">
            <p:oleObj spid="_x0000_s1506331" name="公式" r:id="rId11" imgW="76176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6320"/>
                                        </p:tgtEl>
                                        <p:attrNameLst>
                                          <p:attrName>style.visibility</p:attrName>
                                        </p:attrNameLst>
                                      </p:cBhvr>
                                      <p:to>
                                        <p:strVal val="visible"/>
                                      </p:to>
                                    </p:set>
                                    <p:animEffect transition="in" filter="wipe(left)">
                                      <p:cBhvr>
                                        <p:cTn id="7" dur="500"/>
                                        <p:tgtEl>
                                          <p:spTgt spid="15063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6321"/>
                                        </p:tgtEl>
                                        <p:attrNameLst>
                                          <p:attrName>style.visibility</p:attrName>
                                        </p:attrNameLst>
                                      </p:cBhvr>
                                      <p:to>
                                        <p:strVal val="visible"/>
                                      </p:to>
                                    </p:set>
                                    <p:animEffect transition="in" filter="wipe(left)">
                                      <p:cBhvr>
                                        <p:cTn id="12" dur="500"/>
                                        <p:tgtEl>
                                          <p:spTgt spid="15063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06323"/>
                                        </p:tgtEl>
                                        <p:attrNameLst>
                                          <p:attrName>style.visibility</p:attrName>
                                        </p:attrNameLst>
                                      </p:cBhvr>
                                      <p:to>
                                        <p:strVal val="visible"/>
                                      </p:to>
                                    </p:set>
                                    <p:animEffect transition="in" filter="wipe(left)">
                                      <p:cBhvr>
                                        <p:cTn id="17" dur="500"/>
                                        <p:tgtEl>
                                          <p:spTgt spid="15063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6324"/>
                                        </p:tgtEl>
                                        <p:attrNameLst>
                                          <p:attrName>style.visibility</p:attrName>
                                        </p:attrNameLst>
                                      </p:cBhvr>
                                      <p:to>
                                        <p:strVal val="visible"/>
                                      </p:to>
                                    </p:set>
                                    <p:animEffect transition="in" filter="wipe(left)">
                                      <p:cBhvr>
                                        <p:cTn id="22" dur="500"/>
                                        <p:tgtEl>
                                          <p:spTgt spid="15063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06322"/>
                                        </p:tgtEl>
                                        <p:attrNameLst>
                                          <p:attrName>style.visibility</p:attrName>
                                        </p:attrNameLst>
                                      </p:cBhvr>
                                      <p:to>
                                        <p:strVal val="visible"/>
                                      </p:to>
                                    </p:set>
                                    <p:animEffect transition="in" filter="wipe(left)">
                                      <p:cBhvr>
                                        <p:cTn id="27" dur="500"/>
                                        <p:tgtEl>
                                          <p:spTgt spid="15063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06325"/>
                                        </p:tgtEl>
                                        <p:attrNameLst>
                                          <p:attrName>style.visibility</p:attrName>
                                        </p:attrNameLst>
                                      </p:cBhvr>
                                      <p:to>
                                        <p:strVal val="visible"/>
                                      </p:to>
                                    </p:set>
                                    <p:animEffect transition="in" filter="wipe(left)">
                                      <p:cBhvr>
                                        <p:cTn id="32" dur="500"/>
                                        <p:tgtEl>
                                          <p:spTgt spid="15063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06326"/>
                                        </p:tgtEl>
                                        <p:attrNameLst>
                                          <p:attrName>style.visibility</p:attrName>
                                        </p:attrNameLst>
                                      </p:cBhvr>
                                      <p:to>
                                        <p:strVal val="visible"/>
                                      </p:to>
                                    </p:set>
                                    <p:animEffect transition="in" filter="wipe(left)">
                                      <p:cBhvr>
                                        <p:cTn id="37" dur="500"/>
                                        <p:tgtEl>
                                          <p:spTgt spid="15063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06327"/>
                                        </p:tgtEl>
                                        <p:attrNameLst>
                                          <p:attrName>style.visibility</p:attrName>
                                        </p:attrNameLst>
                                      </p:cBhvr>
                                      <p:to>
                                        <p:strVal val="visible"/>
                                      </p:to>
                                    </p:set>
                                    <p:animEffect transition="in" filter="wipe(left)">
                                      <p:cBhvr>
                                        <p:cTn id="42" dur="500"/>
                                        <p:tgtEl>
                                          <p:spTgt spid="15063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06328"/>
                                        </p:tgtEl>
                                        <p:attrNameLst>
                                          <p:attrName>style.visibility</p:attrName>
                                        </p:attrNameLst>
                                      </p:cBhvr>
                                      <p:to>
                                        <p:strVal val="visible"/>
                                      </p:to>
                                    </p:set>
                                    <p:animEffect transition="in" filter="wipe(left)">
                                      <p:cBhvr>
                                        <p:cTn id="47" dur="500"/>
                                        <p:tgtEl>
                                          <p:spTgt spid="15063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06329"/>
                                        </p:tgtEl>
                                        <p:attrNameLst>
                                          <p:attrName>style.visibility</p:attrName>
                                        </p:attrNameLst>
                                      </p:cBhvr>
                                      <p:to>
                                        <p:strVal val="visible"/>
                                      </p:to>
                                    </p:set>
                                    <p:animEffect transition="in" filter="wipe(left)">
                                      <p:cBhvr>
                                        <p:cTn id="52" dur="500"/>
                                        <p:tgtEl>
                                          <p:spTgt spid="15063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06330"/>
                                        </p:tgtEl>
                                        <p:attrNameLst>
                                          <p:attrName>style.visibility</p:attrName>
                                        </p:attrNameLst>
                                      </p:cBhvr>
                                      <p:to>
                                        <p:strVal val="visible"/>
                                      </p:to>
                                    </p:set>
                                    <p:animEffect transition="in" filter="wipe(left)">
                                      <p:cBhvr>
                                        <p:cTn id="57" dur="500"/>
                                        <p:tgtEl>
                                          <p:spTgt spid="1506330"/>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288" fill="hold" nodeType="clickEffect">
                                  <p:stCondLst>
                                    <p:cond delay="0"/>
                                  </p:stCondLst>
                                  <p:childTnLst>
                                    <p:set>
                                      <p:cBhvr>
                                        <p:cTn id="61" dur="1" fill="hold">
                                          <p:stCondLst>
                                            <p:cond delay="0"/>
                                          </p:stCondLst>
                                        </p:cTn>
                                        <p:tgtEl>
                                          <p:spTgt spid="1506331"/>
                                        </p:tgtEl>
                                        <p:attrNameLst>
                                          <p:attrName>style.visibility</p:attrName>
                                        </p:attrNameLst>
                                      </p:cBhvr>
                                      <p:to>
                                        <p:strVal val="visible"/>
                                      </p:to>
                                    </p:set>
                                    <p:anim calcmode="lin" valueType="num">
                                      <p:cBhvr>
                                        <p:cTn id="62" dur="500" fill="hold"/>
                                        <p:tgtEl>
                                          <p:spTgt spid="1506331"/>
                                        </p:tgtEl>
                                        <p:attrNameLst>
                                          <p:attrName>ppt_w</p:attrName>
                                        </p:attrNameLst>
                                      </p:cBhvr>
                                      <p:tavLst>
                                        <p:tav tm="0">
                                          <p:val>
                                            <p:strVal val="4/3*#ppt_w"/>
                                          </p:val>
                                        </p:tav>
                                        <p:tav tm="100000">
                                          <p:val>
                                            <p:strVal val="#ppt_w"/>
                                          </p:val>
                                        </p:tav>
                                      </p:tavLst>
                                    </p:anim>
                                    <p:anim calcmode="lin" valueType="num">
                                      <p:cBhvr>
                                        <p:cTn id="63" dur="500" fill="hold"/>
                                        <p:tgtEl>
                                          <p:spTgt spid="150633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20" grpId="0" autoUpdateAnimBg="0"/>
      <p:bldP spid="1506321" grpId="0" autoUpdateAnimBg="0"/>
      <p:bldP spid="150632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8" name="Rectangle 4"/>
          <p:cNvSpPr>
            <a:spLocks noChangeArrowheads="1"/>
          </p:cNvSpPr>
          <p:nvPr/>
        </p:nvSpPr>
        <p:spPr bwMode="auto">
          <a:xfrm>
            <a:off x="900113" y="1628775"/>
            <a:ext cx="8064500" cy="4824413"/>
          </a:xfrm>
          <a:prstGeom prst="rect">
            <a:avLst/>
          </a:prstGeom>
          <a:solidFill>
            <a:schemeClr val="bg1"/>
          </a:solidFill>
          <a:ln w="9525">
            <a:noFill/>
            <a:miter lim="800000"/>
            <a:headEnd/>
            <a:tailEnd/>
          </a:ln>
          <a:effectLst/>
        </p:spPr>
        <p:txBody>
          <a:bodyPr wrap="none" anchor="ctr"/>
          <a:lstStyle/>
          <a:p>
            <a:endParaRPr lang="zh-CN" altLang="en-US"/>
          </a:p>
        </p:txBody>
      </p:sp>
      <p:graphicFrame>
        <p:nvGraphicFramePr>
          <p:cNvPr id="1398789" name="Object 5"/>
          <p:cNvGraphicFramePr>
            <a:graphicFrameLocks noChangeAspect="1"/>
          </p:cNvGraphicFramePr>
          <p:nvPr/>
        </p:nvGraphicFramePr>
        <p:xfrm>
          <a:off x="1635125" y="3005138"/>
          <a:ext cx="381000" cy="2654300"/>
        </p:xfrm>
        <a:graphic>
          <a:graphicData uri="http://schemas.openxmlformats.org/presentationml/2006/ole">
            <p:oleObj spid="_x0000_s1398789" name="Equation" r:id="rId4" imgW="380880" imgH="2654280" progId="">
              <p:embed/>
            </p:oleObj>
          </a:graphicData>
        </a:graphic>
      </p:graphicFrame>
      <p:grpSp>
        <p:nvGrpSpPr>
          <p:cNvPr id="1398790" name="Group 6"/>
          <p:cNvGrpSpPr>
            <a:grpSpLocks/>
          </p:cNvGrpSpPr>
          <p:nvPr/>
        </p:nvGrpSpPr>
        <p:grpSpPr bwMode="auto">
          <a:xfrm>
            <a:off x="1152525" y="2132013"/>
            <a:ext cx="7272338" cy="3600450"/>
            <a:chOff x="794" y="1253"/>
            <a:chExt cx="4581" cy="2268"/>
          </a:xfrm>
        </p:grpSpPr>
        <p:sp>
          <p:nvSpPr>
            <p:cNvPr id="1398791" name="Line 7"/>
            <p:cNvSpPr>
              <a:spLocks noChangeShapeType="1"/>
            </p:cNvSpPr>
            <p:nvPr/>
          </p:nvSpPr>
          <p:spPr bwMode="auto">
            <a:xfrm>
              <a:off x="794" y="1253"/>
              <a:ext cx="4581" cy="0"/>
            </a:xfrm>
            <a:prstGeom prst="line">
              <a:avLst/>
            </a:prstGeom>
            <a:noFill/>
            <a:ln w="9525">
              <a:solidFill>
                <a:schemeClr val="tx1"/>
              </a:solidFill>
              <a:round/>
              <a:headEnd/>
              <a:tailEnd/>
            </a:ln>
            <a:effectLst/>
          </p:spPr>
          <p:txBody>
            <a:bodyPr/>
            <a:lstStyle/>
            <a:p>
              <a:endParaRPr lang="zh-CN" altLang="en-US"/>
            </a:p>
          </p:txBody>
        </p:sp>
        <p:sp>
          <p:nvSpPr>
            <p:cNvPr id="1398792" name="Line 8"/>
            <p:cNvSpPr>
              <a:spLocks noChangeShapeType="1"/>
            </p:cNvSpPr>
            <p:nvPr/>
          </p:nvSpPr>
          <p:spPr bwMode="auto">
            <a:xfrm flipV="1">
              <a:off x="794" y="1661"/>
              <a:ext cx="4581" cy="0"/>
            </a:xfrm>
            <a:prstGeom prst="line">
              <a:avLst/>
            </a:prstGeom>
            <a:noFill/>
            <a:ln w="9525">
              <a:solidFill>
                <a:schemeClr val="tx1"/>
              </a:solidFill>
              <a:round/>
              <a:headEnd/>
              <a:tailEnd/>
            </a:ln>
            <a:effectLst/>
          </p:spPr>
          <p:txBody>
            <a:bodyPr/>
            <a:lstStyle/>
            <a:p>
              <a:endParaRPr lang="zh-CN" altLang="en-US"/>
            </a:p>
          </p:txBody>
        </p:sp>
        <p:sp>
          <p:nvSpPr>
            <p:cNvPr id="1398793" name="Line 9"/>
            <p:cNvSpPr>
              <a:spLocks noChangeShapeType="1"/>
            </p:cNvSpPr>
            <p:nvPr/>
          </p:nvSpPr>
          <p:spPr bwMode="auto">
            <a:xfrm>
              <a:off x="839" y="1298"/>
              <a:ext cx="680" cy="364"/>
            </a:xfrm>
            <a:prstGeom prst="line">
              <a:avLst/>
            </a:prstGeom>
            <a:noFill/>
            <a:ln w="9525">
              <a:solidFill>
                <a:schemeClr val="tx1"/>
              </a:solidFill>
              <a:round/>
              <a:headEnd/>
              <a:tailEnd/>
            </a:ln>
            <a:effectLst/>
          </p:spPr>
          <p:txBody>
            <a:bodyPr/>
            <a:lstStyle/>
            <a:p>
              <a:endParaRPr lang="zh-CN" altLang="en-US"/>
            </a:p>
          </p:txBody>
        </p:sp>
        <p:sp>
          <p:nvSpPr>
            <p:cNvPr id="1398794" name="Line 10"/>
            <p:cNvSpPr>
              <a:spLocks noChangeShapeType="1"/>
            </p:cNvSpPr>
            <p:nvPr/>
          </p:nvSpPr>
          <p:spPr bwMode="auto">
            <a:xfrm flipH="1">
              <a:off x="1519" y="1253"/>
              <a:ext cx="0" cy="2268"/>
            </a:xfrm>
            <a:prstGeom prst="line">
              <a:avLst/>
            </a:prstGeom>
            <a:noFill/>
            <a:ln w="9525">
              <a:solidFill>
                <a:schemeClr val="tx1"/>
              </a:solidFill>
              <a:round/>
              <a:headEnd/>
              <a:tailEnd/>
            </a:ln>
            <a:effectLst/>
          </p:spPr>
          <p:txBody>
            <a:bodyPr/>
            <a:lstStyle/>
            <a:p>
              <a:endParaRPr lang="zh-CN" altLang="en-US"/>
            </a:p>
          </p:txBody>
        </p:sp>
        <p:sp>
          <p:nvSpPr>
            <p:cNvPr id="1398795" name="Line 11"/>
            <p:cNvSpPr>
              <a:spLocks noChangeShapeType="1"/>
            </p:cNvSpPr>
            <p:nvPr/>
          </p:nvSpPr>
          <p:spPr bwMode="auto">
            <a:xfrm>
              <a:off x="839" y="3521"/>
              <a:ext cx="4536" cy="0"/>
            </a:xfrm>
            <a:prstGeom prst="line">
              <a:avLst/>
            </a:prstGeom>
            <a:noFill/>
            <a:ln w="9525">
              <a:solidFill>
                <a:schemeClr val="tx1"/>
              </a:solidFill>
              <a:round/>
              <a:headEnd/>
              <a:tailEnd/>
            </a:ln>
            <a:effectLst/>
          </p:spPr>
          <p:txBody>
            <a:bodyPr/>
            <a:lstStyle/>
            <a:p>
              <a:endParaRPr lang="zh-CN" altLang="en-US"/>
            </a:p>
          </p:txBody>
        </p:sp>
      </p:grpSp>
      <p:graphicFrame>
        <p:nvGraphicFramePr>
          <p:cNvPr id="1398796" name="Object 12"/>
          <p:cNvGraphicFramePr>
            <a:graphicFrameLocks noChangeAspect="1"/>
          </p:cNvGraphicFramePr>
          <p:nvPr/>
        </p:nvGraphicFramePr>
        <p:xfrm>
          <a:off x="1876425" y="2276475"/>
          <a:ext cx="355600" cy="292100"/>
        </p:xfrm>
        <a:graphic>
          <a:graphicData uri="http://schemas.openxmlformats.org/presentationml/2006/ole">
            <p:oleObj spid="_x0000_s1398796" name="Equation" r:id="rId5" imgW="355320" imgH="291960" progId="">
              <p:embed/>
            </p:oleObj>
          </a:graphicData>
        </a:graphic>
      </p:graphicFrame>
      <p:graphicFrame>
        <p:nvGraphicFramePr>
          <p:cNvPr id="1398797" name="Object 13"/>
          <p:cNvGraphicFramePr>
            <a:graphicFrameLocks noChangeAspect="1"/>
          </p:cNvGraphicFramePr>
          <p:nvPr/>
        </p:nvGraphicFramePr>
        <p:xfrm>
          <a:off x="1304925" y="2419350"/>
          <a:ext cx="279400" cy="292100"/>
        </p:xfrm>
        <a:graphic>
          <a:graphicData uri="http://schemas.openxmlformats.org/presentationml/2006/ole">
            <p:oleObj spid="_x0000_s1398797" name="Equation" r:id="rId6" imgW="279360" imgH="291960" progId="">
              <p:embed/>
            </p:oleObj>
          </a:graphicData>
        </a:graphic>
      </p:graphicFrame>
      <p:graphicFrame>
        <p:nvGraphicFramePr>
          <p:cNvPr id="1398798" name="Object 14"/>
          <p:cNvGraphicFramePr>
            <a:graphicFrameLocks noChangeAspect="1"/>
          </p:cNvGraphicFramePr>
          <p:nvPr/>
        </p:nvGraphicFramePr>
        <p:xfrm>
          <a:off x="2916238" y="2276475"/>
          <a:ext cx="4572000" cy="431800"/>
        </p:xfrm>
        <a:graphic>
          <a:graphicData uri="http://schemas.openxmlformats.org/presentationml/2006/ole">
            <p:oleObj spid="_x0000_s1398798" name="Equation" r:id="rId7" imgW="4572000" imgH="431640" progId="">
              <p:embed/>
            </p:oleObj>
          </a:graphicData>
        </a:graphic>
      </p:graphicFrame>
      <p:graphicFrame>
        <p:nvGraphicFramePr>
          <p:cNvPr id="1398799" name="Object 15"/>
          <p:cNvGraphicFramePr>
            <a:graphicFrameLocks noChangeAspect="1"/>
          </p:cNvGraphicFramePr>
          <p:nvPr/>
        </p:nvGraphicFramePr>
        <p:xfrm>
          <a:off x="2870200" y="2924175"/>
          <a:ext cx="4762500" cy="431800"/>
        </p:xfrm>
        <a:graphic>
          <a:graphicData uri="http://schemas.openxmlformats.org/presentationml/2006/ole">
            <p:oleObj spid="_x0000_s1398799" name="Equation" r:id="rId8" imgW="4762440" imgH="431640" progId="">
              <p:embed/>
            </p:oleObj>
          </a:graphicData>
        </a:graphic>
      </p:graphicFrame>
      <p:graphicFrame>
        <p:nvGraphicFramePr>
          <p:cNvPr id="1398800" name="Object 16"/>
          <p:cNvGraphicFramePr>
            <a:graphicFrameLocks noChangeAspect="1"/>
          </p:cNvGraphicFramePr>
          <p:nvPr/>
        </p:nvGraphicFramePr>
        <p:xfrm>
          <a:off x="2833688" y="3571875"/>
          <a:ext cx="4787900" cy="431800"/>
        </p:xfrm>
        <a:graphic>
          <a:graphicData uri="http://schemas.openxmlformats.org/presentationml/2006/ole">
            <p:oleObj spid="_x0000_s1398800" name="Equation" r:id="rId9" imgW="4787640" imgH="431640" progId="">
              <p:embed/>
            </p:oleObj>
          </a:graphicData>
        </a:graphic>
      </p:graphicFrame>
      <p:graphicFrame>
        <p:nvGraphicFramePr>
          <p:cNvPr id="1398801" name="Object 17"/>
          <p:cNvGraphicFramePr>
            <a:graphicFrameLocks noChangeAspect="1"/>
          </p:cNvGraphicFramePr>
          <p:nvPr/>
        </p:nvGraphicFramePr>
        <p:xfrm>
          <a:off x="2867025" y="4575175"/>
          <a:ext cx="4749800" cy="482600"/>
        </p:xfrm>
        <a:graphic>
          <a:graphicData uri="http://schemas.openxmlformats.org/presentationml/2006/ole">
            <p:oleObj spid="_x0000_s1398801" name="Equation" r:id="rId10" imgW="4749480" imgH="482400" progId="">
              <p:embed/>
            </p:oleObj>
          </a:graphicData>
        </a:graphic>
      </p:graphicFrame>
      <p:graphicFrame>
        <p:nvGraphicFramePr>
          <p:cNvPr id="1398802" name="Object 18"/>
          <p:cNvGraphicFramePr>
            <a:graphicFrameLocks noChangeAspect="1"/>
          </p:cNvGraphicFramePr>
          <p:nvPr/>
        </p:nvGraphicFramePr>
        <p:xfrm>
          <a:off x="3086100" y="4148138"/>
          <a:ext cx="101600" cy="330200"/>
        </p:xfrm>
        <a:graphic>
          <a:graphicData uri="http://schemas.openxmlformats.org/presentationml/2006/ole">
            <p:oleObj spid="_x0000_s1398802" name="Equation" r:id="rId11" imgW="101520" imgH="330120" progId="">
              <p:embed/>
            </p:oleObj>
          </a:graphicData>
        </a:graphic>
      </p:graphicFrame>
      <p:graphicFrame>
        <p:nvGraphicFramePr>
          <p:cNvPr id="1398803" name="Object 19"/>
          <p:cNvGraphicFramePr>
            <a:graphicFrameLocks noChangeAspect="1"/>
          </p:cNvGraphicFramePr>
          <p:nvPr/>
        </p:nvGraphicFramePr>
        <p:xfrm>
          <a:off x="4165600" y="4148138"/>
          <a:ext cx="101600" cy="330200"/>
        </p:xfrm>
        <a:graphic>
          <a:graphicData uri="http://schemas.openxmlformats.org/presentationml/2006/ole">
            <p:oleObj spid="_x0000_s1398803" name="Equation" r:id="rId12" imgW="101520" imgH="330120" progId="">
              <p:embed/>
            </p:oleObj>
          </a:graphicData>
        </a:graphic>
      </p:graphicFrame>
      <p:graphicFrame>
        <p:nvGraphicFramePr>
          <p:cNvPr id="1398804" name="Object 20"/>
          <p:cNvGraphicFramePr>
            <a:graphicFrameLocks noChangeAspect="1"/>
          </p:cNvGraphicFramePr>
          <p:nvPr/>
        </p:nvGraphicFramePr>
        <p:xfrm>
          <a:off x="6326188" y="4178300"/>
          <a:ext cx="101600" cy="330200"/>
        </p:xfrm>
        <a:graphic>
          <a:graphicData uri="http://schemas.openxmlformats.org/presentationml/2006/ole">
            <p:oleObj spid="_x0000_s1398804" name="Equation" r:id="rId13" imgW="101520" imgH="330120" progId="">
              <p:embed/>
            </p:oleObj>
          </a:graphicData>
        </a:graphic>
      </p:graphicFrame>
      <p:graphicFrame>
        <p:nvGraphicFramePr>
          <p:cNvPr id="1398805" name="Object 21"/>
          <p:cNvGraphicFramePr>
            <a:graphicFrameLocks noChangeAspect="1"/>
          </p:cNvGraphicFramePr>
          <p:nvPr/>
        </p:nvGraphicFramePr>
        <p:xfrm>
          <a:off x="3086100" y="5186363"/>
          <a:ext cx="101600" cy="330200"/>
        </p:xfrm>
        <a:graphic>
          <a:graphicData uri="http://schemas.openxmlformats.org/presentationml/2006/ole">
            <p:oleObj spid="_x0000_s1398805" name="Equation" r:id="rId14" imgW="101520" imgH="330120" progId="">
              <p:embed/>
            </p:oleObj>
          </a:graphicData>
        </a:graphic>
      </p:graphicFrame>
      <p:graphicFrame>
        <p:nvGraphicFramePr>
          <p:cNvPr id="1398806" name="Object 22"/>
          <p:cNvGraphicFramePr>
            <a:graphicFrameLocks noChangeAspect="1"/>
          </p:cNvGraphicFramePr>
          <p:nvPr/>
        </p:nvGraphicFramePr>
        <p:xfrm>
          <a:off x="6326188" y="5186363"/>
          <a:ext cx="101600" cy="330200"/>
        </p:xfrm>
        <a:graphic>
          <a:graphicData uri="http://schemas.openxmlformats.org/presentationml/2006/ole">
            <p:oleObj spid="_x0000_s1398806" name="Equation" r:id="rId15" imgW="101520" imgH="330120" progId="">
              <p:embed/>
            </p:oleObj>
          </a:graphicData>
        </a:graphic>
      </p:graphicFrame>
      <p:graphicFrame>
        <p:nvGraphicFramePr>
          <p:cNvPr id="1398807" name="Object 23"/>
          <p:cNvGraphicFramePr>
            <a:graphicFrameLocks noChangeAspect="1"/>
          </p:cNvGraphicFramePr>
          <p:nvPr/>
        </p:nvGraphicFramePr>
        <p:xfrm>
          <a:off x="4165600" y="5186363"/>
          <a:ext cx="101600" cy="330200"/>
        </p:xfrm>
        <a:graphic>
          <a:graphicData uri="http://schemas.openxmlformats.org/presentationml/2006/ole">
            <p:oleObj spid="_x0000_s1398807" name="Equation" r:id="rId16" imgW="101520" imgH="330120" progId="">
              <p:embed/>
            </p:oleObj>
          </a:graphicData>
        </a:graphic>
      </p:graphicFrame>
      <p:sp>
        <p:nvSpPr>
          <p:cNvPr id="1398808" name="Rectangle 24"/>
          <p:cNvSpPr>
            <a:spLocks noChangeArrowheads="1"/>
          </p:cNvSpPr>
          <p:nvPr/>
        </p:nvSpPr>
        <p:spPr bwMode="auto">
          <a:xfrm>
            <a:off x="890588" y="965200"/>
            <a:ext cx="7423150" cy="519113"/>
          </a:xfrm>
          <a:prstGeom prst="rect">
            <a:avLst/>
          </a:prstGeom>
          <a:noFill/>
          <a:ln w="9525">
            <a:noFill/>
            <a:miter lim="800000"/>
            <a:headEnd/>
            <a:tailEnd/>
          </a:ln>
          <a:effectLst/>
        </p:spPr>
        <p:txBody>
          <a:bodyPr wrap="none">
            <a:spAutoFit/>
          </a:bodyPr>
          <a:lstStyle/>
          <a:p>
            <a:r>
              <a:rPr lang="zh-CN" altLang="en-US" b="1">
                <a:ea typeface="宋体" pitchFamily="2" charset="-122"/>
              </a:rPr>
              <a:t>也可用表格来表示随机变量</a:t>
            </a:r>
            <a:r>
              <a:rPr lang="en-US" altLang="zh-CN" b="1" i="1">
                <a:ea typeface="宋体" pitchFamily="2" charset="-122"/>
              </a:rPr>
              <a:t>X</a:t>
            </a:r>
            <a:r>
              <a:rPr lang="zh-CN" altLang="en-US" b="1">
                <a:ea typeface="宋体" pitchFamily="2" charset="-122"/>
              </a:rPr>
              <a:t>和</a:t>
            </a:r>
            <a:r>
              <a:rPr lang="en-US" altLang="zh-CN" b="1" i="1">
                <a:ea typeface="宋体" pitchFamily="2" charset="-122"/>
              </a:rPr>
              <a:t>Y </a:t>
            </a:r>
            <a:r>
              <a:rPr lang="zh-CN" altLang="en-US" b="1">
                <a:ea typeface="宋体" pitchFamily="2" charset="-122"/>
              </a:rPr>
              <a:t>的</a:t>
            </a:r>
            <a:r>
              <a:rPr lang="zh-CN" altLang="en-US" b="1">
                <a:solidFill>
                  <a:schemeClr val="accent2"/>
                </a:solidFill>
                <a:ea typeface="宋体" pitchFamily="2" charset="-122"/>
              </a:rPr>
              <a:t>联合分布</a:t>
            </a:r>
            <a:r>
              <a:rPr lang="en-US" altLang="zh-CN" b="1">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398790"/>
                                        </p:tgtEl>
                                        <p:attrNameLst>
                                          <p:attrName>style.visibility</p:attrName>
                                        </p:attrNameLst>
                                      </p:cBhvr>
                                      <p:to>
                                        <p:strVal val="visible"/>
                                      </p:to>
                                    </p:set>
                                    <p:animEffect transition="in" filter="blinds(vertical)">
                                      <p:cBhvr>
                                        <p:cTn id="7" dur="500"/>
                                        <p:tgtEl>
                                          <p:spTgt spid="13987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8796"/>
                                        </p:tgtEl>
                                        <p:attrNameLst>
                                          <p:attrName>style.visibility</p:attrName>
                                        </p:attrNameLst>
                                      </p:cBhvr>
                                      <p:to>
                                        <p:strVal val="visible"/>
                                      </p:to>
                                    </p:set>
                                    <p:animEffect transition="in" filter="wipe(left)">
                                      <p:cBhvr>
                                        <p:cTn id="12" dur="500"/>
                                        <p:tgtEl>
                                          <p:spTgt spid="13987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8798"/>
                                        </p:tgtEl>
                                        <p:attrNameLst>
                                          <p:attrName>style.visibility</p:attrName>
                                        </p:attrNameLst>
                                      </p:cBhvr>
                                      <p:to>
                                        <p:strVal val="visible"/>
                                      </p:to>
                                    </p:set>
                                    <p:animEffect transition="in" filter="wipe(left)">
                                      <p:cBhvr>
                                        <p:cTn id="17" dur="5000"/>
                                        <p:tgtEl>
                                          <p:spTgt spid="13987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98797"/>
                                        </p:tgtEl>
                                        <p:attrNameLst>
                                          <p:attrName>style.visibility</p:attrName>
                                        </p:attrNameLst>
                                      </p:cBhvr>
                                      <p:to>
                                        <p:strVal val="visible"/>
                                      </p:to>
                                    </p:set>
                                    <p:animEffect transition="in" filter="wipe(up)">
                                      <p:cBhvr>
                                        <p:cTn id="22" dur="500"/>
                                        <p:tgtEl>
                                          <p:spTgt spid="13987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98789"/>
                                        </p:tgtEl>
                                        <p:attrNameLst>
                                          <p:attrName>style.visibility</p:attrName>
                                        </p:attrNameLst>
                                      </p:cBhvr>
                                      <p:to>
                                        <p:strVal val="visible"/>
                                      </p:to>
                                    </p:set>
                                    <p:animEffect transition="in" filter="wipe(up)">
                                      <p:cBhvr>
                                        <p:cTn id="27" dur="5000"/>
                                        <p:tgtEl>
                                          <p:spTgt spid="13987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98799"/>
                                        </p:tgtEl>
                                        <p:attrNameLst>
                                          <p:attrName>style.visibility</p:attrName>
                                        </p:attrNameLst>
                                      </p:cBhvr>
                                      <p:to>
                                        <p:strVal val="visible"/>
                                      </p:to>
                                    </p:set>
                                    <p:animEffect transition="in" filter="wipe(left)">
                                      <p:cBhvr>
                                        <p:cTn id="32" dur="5000"/>
                                        <p:tgtEl>
                                          <p:spTgt spid="13987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98800"/>
                                        </p:tgtEl>
                                        <p:attrNameLst>
                                          <p:attrName>style.visibility</p:attrName>
                                        </p:attrNameLst>
                                      </p:cBhvr>
                                      <p:to>
                                        <p:strVal val="visible"/>
                                      </p:to>
                                    </p:set>
                                    <p:animEffect transition="in" filter="wipe(left)">
                                      <p:cBhvr>
                                        <p:cTn id="37" dur="5000"/>
                                        <p:tgtEl>
                                          <p:spTgt spid="13988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98802"/>
                                        </p:tgtEl>
                                        <p:attrNameLst>
                                          <p:attrName>style.visibility</p:attrName>
                                        </p:attrNameLst>
                                      </p:cBhvr>
                                      <p:to>
                                        <p:strVal val="visible"/>
                                      </p:to>
                                    </p:set>
                                    <p:animEffect transition="in" filter="wipe(up)">
                                      <p:cBhvr>
                                        <p:cTn id="42" dur="500"/>
                                        <p:tgtEl>
                                          <p:spTgt spid="13988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98803"/>
                                        </p:tgtEl>
                                        <p:attrNameLst>
                                          <p:attrName>style.visibility</p:attrName>
                                        </p:attrNameLst>
                                      </p:cBhvr>
                                      <p:to>
                                        <p:strVal val="visible"/>
                                      </p:to>
                                    </p:set>
                                    <p:animEffect transition="in" filter="wipe(up)">
                                      <p:cBhvr>
                                        <p:cTn id="47" dur="500"/>
                                        <p:tgtEl>
                                          <p:spTgt spid="13988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98804"/>
                                        </p:tgtEl>
                                        <p:attrNameLst>
                                          <p:attrName>style.visibility</p:attrName>
                                        </p:attrNameLst>
                                      </p:cBhvr>
                                      <p:to>
                                        <p:strVal val="visible"/>
                                      </p:to>
                                    </p:set>
                                    <p:animEffect transition="in" filter="wipe(up)">
                                      <p:cBhvr>
                                        <p:cTn id="52" dur="500"/>
                                        <p:tgtEl>
                                          <p:spTgt spid="13988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98801"/>
                                        </p:tgtEl>
                                        <p:attrNameLst>
                                          <p:attrName>style.visibility</p:attrName>
                                        </p:attrNameLst>
                                      </p:cBhvr>
                                      <p:to>
                                        <p:strVal val="visible"/>
                                      </p:to>
                                    </p:set>
                                    <p:animEffect transition="in" filter="wipe(left)">
                                      <p:cBhvr>
                                        <p:cTn id="57" dur="5000"/>
                                        <p:tgtEl>
                                          <p:spTgt spid="13988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98805"/>
                                        </p:tgtEl>
                                        <p:attrNameLst>
                                          <p:attrName>style.visibility</p:attrName>
                                        </p:attrNameLst>
                                      </p:cBhvr>
                                      <p:to>
                                        <p:strVal val="visible"/>
                                      </p:to>
                                    </p:set>
                                    <p:animEffect transition="in" filter="wipe(up)">
                                      <p:cBhvr>
                                        <p:cTn id="62" dur="500"/>
                                        <p:tgtEl>
                                          <p:spTgt spid="139880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98807"/>
                                        </p:tgtEl>
                                        <p:attrNameLst>
                                          <p:attrName>style.visibility</p:attrName>
                                        </p:attrNameLst>
                                      </p:cBhvr>
                                      <p:to>
                                        <p:strVal val="visible"/>
                                      </p:to>
                                    </p:set>
                                    <p:animEffect transition="in" filter="wipe(up)">
                                      <p:cBhvr>
                                        <p:cTn id="67" dur="500"/>
                                        <p:tgtEl>
                                          <p:spTgt spid="139880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98806"/>
                                        </p:tgtEl>
                                        <p:attrNameLst>
                                          <p:attrName>style.visibility</p:attrName>
                                        </p:attrNameLst>
                                      </p:cBhvr>
                                      <p:to>
                                        <p:strVal val="visible"/>
                                      </p:to>
                                    </p:set>
                                    <p:animEffect transition="in" filter="wipe(up)">
                                      <p:cBhvr>
                                        <p:cTn id="72" dur="500"/>
                                        <p:tgtEl>
                                          <p:spTgt spid="1398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38" name="Text Box 10"/>
          <p:cNvSpPr txBox="1">
            <a:spLocks noChangeArrowheads="1"/>
          </p:cNvSpPr>
          <p:nvPr/>
        </p:nvSpPr>
        <p:spPr bwMode="auto">
          <a:xfrm>
            <a:off x="827088" y="765175"/>
            <a:ext cx="9144000" cy="1311275"/>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00"/>
                </a:solidFill>
                <a:ea typeface="楷体_GB2312" pitchFamily="49" charset="-122"/>
              </a:rPr>
              <a:t>结论</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两个独立的正态分布的随机变量的和</a:t>
            </a:r>
          </a:p>
          <a:p>
            <a:pPr>
              <a:spcBef>
                <a:spcPct val="50000"/>
              </a:spcBef>
            </a:pPr>
            <a:r>
              <a:rPr lang="zh-CN" altLang="en-US" sz="3200" b="1">
                <a:solidFill>
                  <a:srgbClr val="000000"/>
                </a:solidFill>
                <a:ea typeface="楷体_GB2312" pitchFamily="49" charset="-122"/>
              </a:rPr>
              <a:t>              仍服从正态分布</a:t>
            </a:r>
            <a:r>
              <a:rPr lang="en-US" altLang="zh-CN" sz="3200" b="1">
                <a:solidFill>
                  <a:srgbClr val="000000"/>
                </a:solidFill>
                <a:ea typeface="楷体_GB2312" pitchFamily="49" charset="-122"/>
              </a:rPr>
              <a:t>.</a:t>
            </a:r>
          </a:p>
        </p:txBody>
      </p:sp>
      <p:sp>
        <p:nvSpPr>
          <p:cNvPr id="1507339" name="Rectangle 11"/>
          <p:cNvSpPr>
            <a:spLocks noChangeArrowheads="1"/>
          </p:cNvSpPr>
          <p:nvPr/>
        </p:nvSpPr>
        <p:spPr bwMode="auto">
          <a:xfrm>
            <a:off x="2435225" y="2992438"/>
            <a:ext cx="5245100" cy="579437"/>
          </a:xfrm>
          <a:prstGeom prst="rect">
            <a:avLst/>
          </a:prstGeom>
          <a:noFill/>
          <a:ln w="9525">
            <a:noFill/>
            <a:miter lim="800000"/>
            <a:headEnd/>
            <a:tailEnd/>
          </a:ln>
          <a:effectLst/>
        </p:spPr>
        <p:txBody>
          <a:bodyPr wrap="none">
            <a:spAutoFit/>
          </a:bodyPr>
          <a:lstStyle/>
          <a:p>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~N(μ</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 μ</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,σ</a:t>
            </a:r>
            <a:r>
              <a:rPr lang="en-US" altLang="zh-CN" sz="3200" b="1" baseline="-25000">
                <a:solidFill>
                  <a:srgbClr val="000000"/>
                </a:solidFill>
                <a:ea typeface="楷体_GB2312" pitchFamily="49" charset="-122"/>
              </a:rPr>
              <a:t>1</a:t>
            </a:r>
            <a:r>
              <a:rPr lang="en-US" altLang="zh-CN" sz="3200" b="1" baseline="30000">
                <a:solidFill>
                  <a:srgbClr val="000000"/>
                </a:solidFill>
                <a:ea typeface="楷体_GB2312" pitchFamily="49" charset="-122"/>
              </a:rPr>
              <a:t>2</a:t>
            </a:r>
            <a:r>
              <a:rPr lang="en-US" altLang="zh-CN" sz="3200" b="1">
                <a:solidFill>
                  <a:srgbClr val="000000"/>
                </a:solidFill>
                <a:ea typeface="楷体_GB2312" pitchFamily="49" charset="-122"/>
              </a:rPr>
              <a:t>+ σ</a:t>
            </a:r>
            <a:r>
              <a:rPr lang="en-US" altLang="zh-CN" sz="3200" b="1" baseline="-25000">
                <a:solidFill>
                  <a:srgbClr val="000000"/>
                </a:solidFill>
                <a:ea typeface="楷体_GB2312" pitchFamily="49" charset="-122"/>
              </a:rPr>
              <a:t>2</a:t>
            </a:r>
            <a:r>
              <a:rPr lang="en-US" altLang="zh-CN" sz="3200" b="1" baseline="30000">
                <a:solidFill>
                  <a:srgbClr val="000000"/>
                </a:solidFill>
                <a:ea typeface="楷体_GB2312" pitchFamily="49" charset="-122"/>
              </a:rPr>
              <a:t>2</a:t>
            </a:r>
            <a:r>
              <a:rPr lang="en-US" altLang="zh-CN" sz="3200" b="1">
                <a:solidFill>
                  <a:srgbClr val="000000"/>
                </a:solidFill>
                <a:ea typeface="楷体_GB2312" pitchFamily="49" charset="-122"/>
              </a:rPr>
              <a:t>)</a:t>
            </a:r>
            <a:endParaRPr lang="en-US" altLang="zh-CN" sz="3200" b="1" baseline="30000">
              <a:solidFill>
                <a:srgbClr val="000000"/>
              </a:solidFill>
              <a:ea typeface="楷体_GB2312" pitchFamily="49" charset="-122"/>
            </a:endParaRPr>
          </a:p>
        </p:txBody>
      </p:sp>
      <p:sp>
        <p:nvSpPr>
          <p:cNvPr id="1507340" name="Rectangle 12"/>
          <p:cNvSpPr>
            <a:spLocks noChangeArrowheads="1"/>
          </p:cNvSpPr>
          <p:nvPr/>
        </p:nvSpPr>
        <p:spPr bwMode="auto">
          <a:xfrm>
            <a:off x="2722563" y="3929063"/>
            <a:ext cx="3505200" cy="762000"/>
          </a:xfrm>
          <a:prstGeom prst="rect">
            <a:avLst/>
          </a:prstGeom>
          <a:solidFill>
            <a:srgbClr val="BBE0E3"/>
          </a:solidFill>
          <a:ln w="9525">
            <a:solidFill>
              <a:srgbClr val="000000"/>
            </a:solidFill>
            <a:miter lim="800000"/>
            <a:headEnd/>
            <a:tailEnd/>
          </a:ln>
          <a:effectLst/>
        </p:spPr>
        <p:txBody>
          <a:bodyPr wrap="none" anchor="ctr"/>
          <a:lstStyle/>
          <a:p>
            <a:pPr algn="ctr"/>
            <a:r>
              <a:rPr lang="zh-CN" altLang="en-US" b="1">
                <a:solidFill>
                  <a:srgbClr val="000000"/>
                </a:solidFill>
                <a:ea typeface="楷体_GB2312" pitchFamily="49" charset="-122"/>
              </a:rPr>
              <a:t>正态分布的可加性</a:t>
            </a:r>
            <a:endParaRPr lang="zh-CN" altLang="en-US">
              <a:solidFill>
                <a:srgbClr val="000000"/>
              </a:solidFill>
              <a:ea typeface="楷体_GB2312" pitchFamily="49" charset="-122"/>
            </a:endParaRPr>
          </a:p>
        </p:txBody>
      </p:sp>
      <p:sp>
        <p:nvSpPr>
          <p:cNvPr id="1507341" name="Text Box 13"/>
          <p:cNvSpPr txBox="1">
            <a:spLocks noChangeArrowheads="1"/>
          </p:cNvSpPr>
          <p:nvPr/>
        </p:nvSpPr>
        <p:spPr bwMode="auto">
          <a:xfrm>
            <a:off x="755650" y="2205038"/>
            <a:ext cx="8610600" cy="1066800"/>
          </a:xfrm>
          <a:prstGeom prst="rect">
            <a:avLst/>
          </a:prstGeom>
          <a:noFill/>
          <a:ln w="9525">
            <a:noFill/>
            <a:miter lim="800000"/>
            <a:headEnd/>
            <a:tailEnd/>
          </a:ln>
          <a:effectLst/>
        </p:spPr>
        <p:txBody>
          <a:bodyPr>
            <a:spAutoFit/>
          </a:bodyPr>
          <a:lstStyle/>
          <a:p>
            <a:pPr>
              <a:spcBef>
                <a:spcPct val="50000"/>
              </a:spcBef>
            </a:pPr>
            <a:r>
              <a:rPr lang="en-US" altLang="zh-CN" sz="3200">
                <a:solidFill>
                  <a:srgbClr val="000000"/>
                </a:solidFill>
                <a:ea typeface="楷体_GB2312" pitchFamily="49" charset="-122"/>
              </a:rPr>
              <a:t>.</a:t>
            </a:r>
            <a:r>
              <a:rPr lang="zh-CN" altLang="en-US" sz="3200" b="1">
                <a:solidFill>
                  <a:srgbClr val="000000"/>
                </a:solidFill>
                <a:ea typeface="楷体_GB2312" pitchFamily="49" charset="-122"/>
              </a:rPr>
              <a:t>即</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~N(μ</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,σ</a:t>
            </a:r>
            <a:r>
              <a:rPr lang="en-US" altLang="zh-CN" sz="3200" b="1" baseline="-25000">
                <a:solidFill>
                  <a:srgbClr val="000000"/>
                </a:solidFill>
                <a:ea typeface="楷体_GB2312" pitchFamily="49" charset="-122"/>
              </a:rPr>
              <a:t>1</a:t>
            </a:r>
            <a:r>
              <a:rPr lang="en-US" altLang="zh-CN" sz="3200" b="1" baseline="30000">
                <a:solidFill>
                  <a:srgbClr val="000000"/>
                </a:solidFill>
                <a:ea typeface="楷体_GB2312" pitchFamily="49" charset="-122"/>
              </a:rPr>
              <a:t>2</a:t>
            </a:r>
            <a:r>
              <a:rPr lang="en-US" altLang="zh-CN" sz="3200" b="1">
                <a:solidFill>
                  <a:srgbClr val="000000"/>
                </a:solidFill>
                <a:ea typeface="楷体_GB2312" pitchFamily="49" charset="-122"/>
              </a:rPr>
              <a:t>), X</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~N(μ</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,σ</a:t>
            </a:r>
            <a:r>
              <a:rPr lang="en-US" altLang="zh-CN" sz="3200" b="1" baseline="-25000">
                <a:solidFill>
                  <a:srgbClr val="000000"/>
                </a:solidFill>
                <a:ea typeface="楷体_GB2312" pitchFamily="49" charset="-122"/>
              </a:rPr>
              <a:t>2</a:t>
            </a:r>
            <a:r>
              <a:rPr lang="en-US" altLang="zh-CN" sz="3200" b="1" baseline="30000">
                <a:solidFill>
                  <a:srgbClr val="000000"/>
                </a:solidFill>
                <a:ea typeface="楷体_GB2312" pitchFamily="49" charset="-122"/>
              </a:rPr>
              <a:t>2</a:t>
            </a:r>
            <a:r>
              <a:rPr lang="en-US" altLang="zh-CN" sz="3200" b="1">
                <a:solidFill>
                  <a:srgbClr val="000000"/>
                </a:solidFill>
                <a:ea typeface="楷体_GB2312" pitchFamily="49" charset="-122"/>
              </a:rPr>
              <a:t>), 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2</a:t>
            </a:r>
            <a:r>
              <a:rPr lang="zh-CN" altLang="en-US" sz="3200" b="1">
                <a:solidFill>
                  <a:srgbClr val="000000"/>
                </a:solidFill>
                <a:ea typeface="楷体_GB2312" pitchFamily="49" charset="-122"/>
              </a:rPr>
              <a:t>独立</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则</a:t>
            </a:r>
          </a:p>
        </p:txBody>
      </p:sp>
      <p:sp>
        <p:nvSpPr>
          <p:cNvPr id="1507342" name="Text Box 14"/>
          <p:cNvSpPr txBox="1">
            <a:spLocks noChangeArrowheads="1"/>
          </p:cNvSpPr>
          <p:nvPr/>
        </p:nvSpPr>
        <p:spPr bwMode="auto">
          <a:xfrm>
            <a:off x="814388" y="5157788"/>
            <a:ext cx="8329612" cy="1260475"/>
          </a:xfrm>
          <a:prstGeom prst="rect">
            <a:avLst/>
          </a:prstGeom>
          <a:noFill/>
          <a:ln w="9525">
            <a:noFill/>
            <a:miter lim="800000"/>
            <a:headEnd/>
            <a:tailEnd/>
          </a:ln>
          <a:effectLst/>
        </p:spPr>
        <p:txBody>
          <a:bodyPr anchor="ctr">
            <a:spAutoFit/>
          </a:bodyPr>
          <a:lstStyle/>
          <a:p>
            <a:pPr>
              <a:lnSpc>
                <a:spcPct val="120000"/>
              </a:lnSpc>
              <a:spcBef>
                <a:spcPct val="50000"/>
              </a:spcBef>
            </a:pPr>
            <a:r>
              <a:rPr lang="zh-CN" altLang="zh-CN" sz="3200" b="1">
                <a:solidFill>
                  <a:srgbClr val="000000"/>
                </a:solidFill>
                <a:ea typeface="楷体_GB2312" pitchFamily="49" charset="-122"/>
              </a:rPr>
              <a:t>有限个独立正态变量的线性组合仍服从正态分布.</a:t>
            </a:r>
            <a:endParaRPr lang="en-US" altLang="zh-CN" sz="3200" b="1">
              <a:solidFill>
                <a:srgbClr val="000000"/>
              </a:solidFill>
              <a:ea typeface="楷体_GB2312" pitchFamily="49" charset="-122"/>
            </a:endParaRPr>
          </a:p>
        </p:txBody>
      </p:sp>
      <p:sp>
        <p:nvSpPr>
          <p:cNvPr id="1507343" name="Rectangle 15"/>
          <p:cNvSpPr>
            <a:spLocks noChangeArrowheads="1"/>
          </p:cNvSpPr>
          <p:nvPr/>
        </p:nvSpPr>
        <p:spPr bwMode="auto">
          <a:xfrm>
            <a:off x="877888" y="4719638"/>
            <a:ext cx="4294187" cy="579437"/>
          </a:xfrm>
          <a:prstGeom prst="rect">
            <a:avLst/>
          </a:prstGeom>
          <a:noFill/>
          <a:ln w="9525">
            <a:noFill/>
            <a:miter lim="800000"/>
            <a:headEnd/>
            <a:tailEnd/>
          </a:ln>
          <a:effectLst/>
        </p:spPr>
        <p:txBody>
          <a:bodyPr wrap="none" anchor="ctr">
            <a:spAutoFit/>
          </a:bodyPr>
          <a:lstStyle/>
          <a:p>
            <a:pPr algn="ctr">
              <a:spcBef>
                <a:spcPct val="50000"/>
              </a:spcBef>
            </a:pPr>
            <a:r>
              <a:rPr lang="zh-CN" altLang="en-US" sz="3200" b="1">
                <a:solidFill>
                  <a:srgbClr val="000000"/>
                </a:solidFill>
                <a:ea typeface="楷体_GB2312" pitchFamily="49" charset="-122"/>
              </a:rPr>
              <a:t>    </a:t>
            </a:r>
            <a:r>
              <a:rPr lang="zh-CN" altLang="en-US" sz="3200" b="1">
                <a:solidFill>
                  <a:srgbClr val="0000CC"/>
                </a:solidFill>
                <a:ea typeface="楷体_GB2312" pitchFamily="49" charset="-122"/>
              </a:rPr>
              <a:t>更一般地</a:t>
            </a:r>
            <a:r>
              <a:rPr lang="en-US" altLang="zh-CN" sz="3200" b="1">
                <a:solidFill>
                  <a:srgbClr val="0000CC"/>
                </a:solidFill>
                <a:ea typeface="楷体_GB2312" pitchFamily="49" charset="-122"/>
              </a:rPr>
              <a:t>,</a:t>
            </a:r>
            <a:r>
              <a:rPr lang="en-US" altLang="zh-CN" sz="3200" b="1">
                <a:solidFill>
                  <a:srgbClr val="000000"/>
                </a:solidFill>
                <a:ea typeface="楷体_GB2312" pitchFamily="49" charset="-122"/>
              </a:rPr>
              <a:t>  </a:t>
            </a:r>
            <a:r>
              <a:rPr lang="zh-CN" altLang="zh-CN" sz="3200" b="1">
                <a:solidFill>
                  <a:srgbClr val="000000"/>
                </a:solidFill>
                <a:ea typeface="楷体_GB2312" pitchFamily="49" charset="-122"/>
              </a:rPr>
              <a:t>可以证明:</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7338"/>
                                        </p:tgtEl>
                                        <p:attrNameLst>
                                          <p:attrName>style.visibility</p:attrName>
                                        </p:attrNameLst>
                                      </p:cBhvr>
                                      <p:to>
                                        <p:strVal val="visible"/>
                                      </p:to>
                                    </p:set>
                                    <p:animEffect transition="in" filter="wipe(left)">
                                      <p:cBhvr>
                                        <p:cTn id="7" dur="500"/>
                                        <p:tgtEl>
                                          <p:spTgt spid="1507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7341"/>
                                        </p:tgtEl>
                                        <p:attrNameLst>
                                          <p:attrName>style.visibility</p:attrName>
                                        </p:attrNameLst>
                                      </p:cBhvr>
                                      <p:to>
                                        <p:strVal val="visible"/>
                                      </p:to>
                                    </p:set>
                                    <p:animEffect transition="in" filter="wipe(left)">
                                      <p:cBhvr>
                                        <p:cTn id="12" dur="500"/>
                                        <p:tgtEl>
                                          <p:spTgt spid="15073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7339"/>
                                        </p:tgtEl>
                                        <p:attrNameLst>
                                          <p:attrName>style.visibility</p:attrName>
                                        </p:attrNameLst>
                                      </p:cBhvr>
                                      <p:to>
                                        <p:strVal val="visible"/>
                                      </p:to>
                                    </p:set>
                                    <p:animEffect transition="in" filter="wipe(left)">
                                      <p:cBhvr>
                                        <p:cTn id="17" dur="500"/>
                                        <p:tgtEl>
                                          <p:spTgt spid="1507339"/>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grpId="0" nodeType="clickEffect">
                                  <p:stCondLst>
                                    <p:cond delay="0"/>
                                  </p:stCondLst>
                                  <p:childTnLst>
                                    <p:set>
                                      <p:cBhvr>
                                        <p:cTn id="21" dur="1" fill="hold">
                                          <p:stCondLst>
                                            <p:cond delay="0"/>
                                          </p:stCondLst>
                                        </p:cTn>
                                        <p:tgtEl>
                                          <p:spTgt spid="1507340"/>
                                        </p:tgtEl>
                                        <p:attrNameLst>
                                          <p:attrName>style.visibility</p:attrName>
                                        </p:attrNameLst>
                                      </p:cBhvr>
                                      <p:to>
                                        <p:strVal val="visible"/>
                                      </p:to>
                                    </p:set>
                                    <p:anim calcmode="lin" valueType="num">
                                      <p:cBhvr>
                                        <p:cTn id="22" dur="500" fill="hold"/>
                                        <p:tgtEl>
                                          <p:spTgt spid="1507340"/>
                                        </p:tgtEl>
                                        <p:attrNameLst>
                                          <p:attrName>ppt_w</p:attrName>
                                        </p:attrNameLst>
                                      </p:cBhvr>
                                      <p:tavLst>
                                        <p:tav tm="0">
                                          <p:val>
                                            <p:fltVal val="0"/>
                                          </p:val>
                                        </p:tav>
                                        <p:tav tm="100000">
                                          <p:val>
                                            <p:strVal val="#ppt_w"/>
                                          </p:val>
                                        </p:tav>
                                      </p:tavLst>
                                    </p:anim>
                                    <p:anim calcmode="lin" valueType="num">
                                      <p:cBhvr>
                                        <p:cTn id="23" dur="500" fill="hold"/>
                                        <p:tgtEl>
                                          <p:spTgt spid="1507340"/>
                                        </p:tgtEl>
                                        <p:attrNameLst>
                                          <p:attrName>ppt_h</p:attrName>
                                        </p:attrNameLst>
                                      </p:cBhvr>
                                      <p:tavLst>
                                        <p:tav tm="0">
                                          <p:val>
                                            <p:fltVal val="0"/>
                                          </p:val>
                                        </p:tav>
                                        <p:tav tm="100000">
                                          <p:val>
                                            <p:strVal val="#ppt_h"/>
                                          </p:val>
                                        </p:tav>
                                      </p:tavLst>
                                    </p:anim>
                                    <p:anim calcmode="lin" valueType="num">
                                      <p:cBhvr>
                                        <p:cTn id="24" dur="500" fill="hold"/>
                                        <p:tgtEl>
                                          <p:spTgt spid="1507340"/>
                                        </p:tgtEl>
                                        <p:attrNameLst>
                                          <p:attrName>ppt_x</p:attrName>
                                        </p:attrNameLst>
                                      </p:cBhvr>
                                      <p:tavLst>
                                        <p:tav tm="0">
                                          <p:val>
                                            <p:fltVal val="0.5"/>
                                          </p:val>
                                        </p:tav>
                                        <p:tav tm="100000">
                                          <p:val>
                                            <p:strVal val="#ppt_x"/>
                                          </p:val>
                                        </p:tav>
                                      </p:tavLst>
                                    </p:anim>
                                    <p:anim calcmode="lin" valueType="num">
                                      <p:cBhvr>
                                        <p:cTn id="25" dur="500" fill="hold"/>
                                        <p:tgtEl>
                                          <p:spTgt spid="1507340"/>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07343"/>
                                        </p:tgtEl>
                                        <p:attrNameLst>
                                          <p:attrName>style.visibility</p:attrName>
                                        </p:attrNameLst>
                                      </p:cBhvr>
                                      <p:to>
                                        <p:strVal val="visible"/>
                                      </p:to>
                                    </p:set>
                                    <p:animEffect transition="in" filter="wipe(left)">
                                      <p:cBhvr>
                                        <p:cTn id="30" dur="500"/>
                                        <p:tgtEl>
                                          <p:spTgt spid="15073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07342"/>
                                        </p:tgtEl>
                                        <p:attrNameLst>
                                          <p:attrName>style.visibility</p:attrName>
                                        </p:attrNameLst>
                                      </p:cBhvr>
                                      <p:to>
                                        <p:strVal val="visible"/>
                                      </p:to>
                                    </p:set>
                                    <p:animEffect transition="in" filter="wipe(left)">
                                      <p:cBhvr>
                                        <p:cTn id="35" dur="500"/>
                                        <p:tgtEl>
                                          <p:spTgt spid="1507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8" grpId="0" autoUpdateAnimBg="0"/>
      <p:bldP spid="1507339" grpId="0" autoUpdateAnimBg="0"/>
      <p:bldP spid="1507340" grpId="0" animBg="1" autoUpdateAnimBg="0"/>
      <p:bldP spid="1507341" grpId="0" autoUpdateAnimBg="0"/>
      <p:bldP spid="1507342" grpId="0" autoUpdateAnimBg="0"/>
      <p:bldP spid="1507343"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64" name="Text Box 12"/>
          <p:cNvSpPr txBox="1">
            <a:spLocks noChangeArrowheads="1"/>
          </p:cNvSpPr>
          <p:nvPr/>
        </p:nvSpPr>
        <p:spPr bwMode="auto">
          <a:xfrm>
            <a:off x="900113" y="260350"/>
            <a:ext cx="8820150" cy="1311275"/>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CC"/>
                </a:solidFill>
                <a:ea typeface="楷体_GB2312" pitchFamily="49" charset="-122"/>
              </a:rPr>
              <a:t>推论</a:t>
            </a:r>
            <a:r>
              <a:rPr lang="en-US" altLang="zh-CN" sz="3200" b="1">
                <a:solidFill>
                  <a:srgbClr val="0000CC"/>
                </a:solidFill>
                <a:ea typeface="楷体_GB2312" pitchFamily="49" charset="-122"/>
              </a:rPr>
              <a:t>:</a:t>
            </a:r>
            <a:r>
              <a:rPr lang="en-US" altLang="zh-CN" sz="3200" b="1">
                <a:solidFill>
                  <a:srgbClr val="FF9900"/>
                </a:solidFill>
                <a:ea typeface="楷体_GB2312" pitchFamily="49" charset="-122"/>
              </a:rPr>
              <a:t> </a:t>
            </a:r>
            <a:r>
              <a:rPr lang="zh-CN" altLang="en-US" sz="3200" b="1">
                <a:solidFill>
                  <a:srgbClr val="000000"/>
                </a:solidFill>
                <a:ea typeface="楷体_GB2312" pitchFamily="49" charset="-122"/>
              </a:rPr>
              <a:t>有限个独立的正态分布的线性函数</a:t>
            </a:r>
          </a:p>
          <a:p>
            <a:pPr>
              <a:spcBef>
                <a:spcPct val="50000"/>
              </a:spcBef>
            </a:pPr>
            <a:r>
              <a:rPr lang="zh-CN" altLang="en-US" sz="3200" b="1">
                <a:solidFill>
                  <a:srgbClr val="000000"/>
                </a:solidFill>
                <a:ea typeface="楷体_GB2312" pitchFamily="49" charset="-122"/>
              </a:rPr>
              <a:t>           仍服从正态分布</a:t>
            </a:r>
            <a:r>
              <a:rPr lang="en-US" altLang="zh-CN" sz="3200" b="1">
                <a:solidFill>
                  <a:srgbClr val="000000"/>
                </a:solidFill>
                <a:ea typeface="楷体_GB2312" pitchFamily="49" charset="-122"/>
              </a:rPr>
              <a:t>.</a:t>
            </a:r>
          </a:p>
        </p:txBody>
      </p:sp>
      <p:sp>
        <p:nvSpPr>
          <p:cNvPr id="1508365" name="Rectangle 13"/>
          <p:cNvSpPr>
            <a:spLocks noChangeArrowheads="1"/>
          </p:cNvSpPr>
          <p:nvPr/>
        </p:nvSpPr>
        <p:spPr bwMode="auto">
          <a:xfrm>
            <a:off x="1223963" y="1844675"/>
            <a:ext cx="7596187" cy="1066800"/>
          </a:xfrm>
          <a:prstGeom prst="rect">
            <a:avLst/>
          </a:prstGeom>
          <a:noFill/>
          <a:ln w="9525">
            <a:noFill/>
            <a:miter lim="800000"/>
            <a:headEnd/>
            <a:tailEnd/>
          </a:ln>
          <a:effectLst/>
        </p:spPr>
        <p:txBody>
          <a:bodyPr>
            <a:spAutoFit/>
          </a:bodyPr>
          <a:lstStyle/>
          <a:p>
            <a:r>
              <a:rPr lang="zh-CN" altLang="en-US" sz="3200" b="1">
                <a:solidFill>
                  <a:srgbClr val="000000"/>
                </a:solidFill>
                <a:ea typeface="楷体_GB2312" pitchFamily="49" charset="-122"/>
              </a:rPr>
              <a:t>即</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i</a:t>
            </a:r>
            <a:r>
              <a:rPr lang="en-US" altLang="zh-CN" sz="3200" b="1">
                <a:solidFill>
                  <a:srgbClr val="000000"/>
                </a:solidFill>
                <a:ea typeface="楷体_GB2312" pitchFamily="49" charset="-122"/>
              </a:rPr>
              <a:t>~N(μ</a:t>
            </a:r>
            <a:r>
              <a:rPr lang="en-US" altLang="zh-CN" sz="3200" b="1" baseline="-25000">
                <a:solidFill>
                  <a:srgbClr val="000000"/>
                </a:solidFill>
                <a:ea typeface="楷体_GB2312" pitchFamily="49" charset="-122"/>
              </a:rPr>
              <a:t>i</a:t>
            </a:r>
            <a:r>
              <a:rPr lang="en-US" altLang="zh-CN" sz="3200" b="1">
                <a:solidFill>
                  <a:srgbClr val="000000"/>
                </a:solidFill>
                <a:ea typeface="楷体_GB2312" pitchFamily="49" charset="-122"/>
              </a:rPr>
              <a:t>,σ</a:t>
            </a:r>
            <a:r>
              <a:rPr lang="en-US" altLang="zh-CN" sz="3200" b="1" baseline="-25000">
                <a:solidFill>
                  <a:srgbClr val="000000"/>
                </a:solidFill>
                <a:ea typeface="楷体_GB2312" pitchFamily="49" charset="-122"/>
              </a:rPr>
              <a:t>i</a:t>
            </a:r>
            <a:r>
              <a:rPr lang="en-US" altLang="zh-CN" sz="3200" b="1" baseline="30000">
                <a:solidFill>
                  <a:srgbClr val="000000"/>
                </a:solidFill>
                <a:ea typeface="楷体_GB2312" pitchFamily="49" charset="-122"/>
              </a:rPr>
              <a:t>2</a:t>
            </a:r>
            <a:r>
              <a:rPr lang="en-US" altLang="zh-CN" sz="3200" b="1">
                <a:solidFill>
                  <a:srgbClr val="000000"/>
                </a:solidFill>
                <a:ea typeface="楷体_GB2312" pitchFamily="49" charset="-122"/>
              </a:rPr>
              <a:t>), (i=1,2,...n), 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 ...X</a:t>
            </a:r>
            <a:r>
              <a:rPr lang="en-US" altLang="zh-CN" sz="3200" b="1" baseline="-25000">
                <a:solidFill>
                  <a:srgbClr val="000000"/>
                </a:solidFill>
                <a:ea typeface="楷体_GB2312" pitchFamily="49" charset="-122"/>
              </a:rPr>
              <a:t>n</a:t>
            </a:r>
            <a:r>
              <a:rPr lang="zh-CN" altLang="en-US" sz="3200" b="1">
                <a:solidFill>
                  <a:srgbClr val="000000"/>
                </a:solidFill>
                <a:ea typeface="楷体_GB2312" pitchFamily="49" charset="-122"/>
              </a:rPr>
              <a:t>相互独立</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实数</a:t>
            </a:r>
            <a:r>
              <a:rPr lang="en-US" altLang="zh-CN" sz="3200" b="1">
                <a:solidFill>
                  <a:srgbClr val="000000"/>
                </a:solidFill>
                <a:ea typeface="楷体_GB2312" pitchFamily="49" charset="-122"/>
              </a:rPr>
              <a:t>a</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,...,a</a:t>
            </a:r>
            <a:r>
              <a:rPr lang="en-US" altLang="zh-CN" sz="3200" b="1" baseline="-25000">
                <a:solidFill>
                  <a:srgbClr val="000000"/>
                </a:solidFill>
                <a:ea typeface="楷体_GB2312" pitchFamily="49" charset="-122"/>
              </a:rPr>
              <a:t>n</a:t>
            </a:r>
            <a:r>
              <a:rPr lang="zh-CN" altLang="en-US" sz="3200" b="1">
                <a:solidFill>
                  <a:srgbClr val="000000"/>
                </a:solidFill>
                <a:ea typeface="楷体_GB2312" pitchFamily="49" charset="-122"/>
              </a:rPr>
              <a:t>不全为零</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则</a:t>
            </a:r>
          </a:p>
        </p:txBody>
      </p:sp>
      <p:graphicFrame>
        <p:nvGraphicFramePr>
          <p:cNvPr id="1508366" name="Object 14"/>
          <p:cNvGraphicFramePr>
            <a:graphicFrameLocks noChangeAspect="1"/>
          </p:cNvGraphicFramePr>
          <p:nvPr/>
        </p:nvGraphicFramePr>
        <p:xfrm>
          <a:off x="2476500" y="3140075"/>
          <a:ext cx="4735513" cy="984250"/>
        </p:xfrm>
        <a:graphic>
          <a:graphicData uri="http://schemas.openxmlformats.org/presentationml/2006/ole">
            <p:oleObj spid="_x0000_s1508366" name="公式" r:id="rId3" imgW="2070000" imgH="431640" progId="Equation.3">
              <p:embed/>
            </p:oleObj>
          </a:graphicData>
        </a:graphic>
      </p:graphicFrame>
      <p:sp>
        <p:nvSpPr>
          <p:cNvPr id="1508367" name="Text Box 15"/>
          <p:cNvSpPr txBox="1">
            <a:spLocks noChangeArrowheads="1"/>
          </p:cNvSpPr>
          <p:nvPr/>
        </p:nvSpPr>
        <p:spPr bwMode="auto">
          <a:xfrm>
            <a:off x="827088" y="4437063"/>
            <a:ext cx="8675687" cy="579437"/>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9900"/>
                </a:solidFill>
                <a:ea typeface="楷体_GB2312" pitchFamily="49" charset="-122"/>
              </a:rPr>
              <a:t> </a:t>
            </a:r>
            <a:r>
              <a:rPr lang="zh-CN" altLang="en-US" sz="3200" b="1">
                <a:solidFill>
                  <a:srgbClr val="0000CC"/>
                </a:solidFill>
                <a:ea typeface="楷体_GB2312" pitchFamily="49" charset="-122"/>
              </a:rPr>
              <a:t>特别</a:t>
            </a:r>
            <a:r>
              <a:rPr lang="en-US" altLang="zh-CN" sz="3200" b="1">
                <a:solidFill>
                  <a:srgbClr val="0000CC"/>
                </a:solidFill>
                <a:ea typeface="楷体_GB2312" pitchFamily="49" charset="-122"/>
              </a:rPr>
              <a:t>,</a:t>
            </a:r>
            <a:r>
              <a:rPr lang="en-US" altLang="zh-CN" sz="3200" b="1">
                <a:solidFill>
                  <a:srgbClr val="99FF33"/>
                </a:solidFill>
                <a:ea typeface="楷体_GB2312" pitchFamily="49" charset="-122"/>
              </a:rPr>
              <a:t>  </a:t>
            </a:r>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,X</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 ...X</a:t>
            </a:r>
            <a:r>
              <a:rPr lang="en-US" altLang="zh-CN" sz="3200" b="1" baseline="-25000">
                <a:solidFill>
                  <a:srgbClr val="000000"/>
                </a:solidFill>
                <a:ea typeface="楷体_GB2312" pitchFamily="49" charset="-122"/>
              </a:rPr>
              <a:t>n</a:t>
            </a:r>
            <a:r>
              <a:rPr lang="zh-CN" altLang="en-US" sz="3200" b="1">
                <a:solidFill>
                  <a:srgbClr val="000000"/>
                </a:solidFill>
                <a:ea typeface="楷体_GB2312" pitchFamily="49" charset="-122"/>
              </a:rPr>
              <a:t>独立同正态分布</a:t>
            </a:r>
            <a:r>
              <a:rPr lang="en-US" altLang="zh-CN" sz="3200" b="1">
                <a:solidFill>
                  <a:srgbClr val="000000"/>
                </a:solidFill>
                <a:ea typeface="楷体_GB2312" pitchFamily="49" charset="-122"/>
              </a:rPr>
              <a:t>N(μ,σ</a:t>
            </a:r>
            <a:r>
              <a:rPr lang="en-US" altLang="zh-CN" sz="3200" b="1" baseline="30000">
                <a:solidFill>
                  <a:srgbClr val="000000"/>
                </a:solidFill>
                <a:ea typeface="楷体_GB2312" pitchFamily="49" charset="-122"/>
              </a:rPr>
              <a:t>2</a:t>
            </a:r>
            <a:r>
              <a:rPr lang="en-US" altLang="zh-CN" sz="3200" b="1">
                <a:solidFill>
                  <a:srgbClr val="000000"/>
                </a:solidFill>
                <a:ea typeface="楷体_GB2312" pitchFamily="49" charset="-122"/>
              </a:rPr>
              <a:t>) ,</a:t>
            </a:r>
          </a:p>
        </p:txBody>
      </p:sp>
      <p:graphicFrame>
        <p:nvGraphicFramePr>
          <p:cNvPr id="1508368" name="Object 16"/>
          <p:cNvGraphicFramePr>
            <a:graphicFrameLocks noChangeAspect="1"/>
          </p:cNvGraphicFramePr>
          <p:nvPr/>
        </p:nvGraphicFramePr>
        <p:xfrm>
          <a:off x="3270250" y="5310188"/>
          <a:ext cx="1911350" cy="927100"/>
        </p:xfrm>
        <a:graphic>
          <a:graphicData uri="http://schemas.openxmlformats.org/presentationml/2006/ole">
            <p:oleObj spid="_x0000_s1508368" name="公式" r:id="rId4" imgW="888840" imgH="431640" progId="Equation.3">
              <p:embed/>
            </p:oleObj>
          </a:graphicData>
        </a:graphic>
      </p:graphicFrame>
      <p:graphicFrame>
        <p:nvGraphicFramePr>
          <p:cNvPr id="1508369" name="Object 17"/>
          <p:cNvGraphicFramePr>
            <a:graphicFrameLocks noChangeAspect="1"/>
          </p:cNvGraphicFramePr>
          <p:nvPr/>
        </p:nvGraphicFramePr>
        <p:xfrm>
          <a:off x="6623050" y="5303838"/>
          <a:ext cx="1981200" cy="860425"/>
        </p:xfrm>
        <a:graphic>
          <a:graphicData uri="http://schemas.openxmlformats.org/presentationml/2006/ole">
            <p:oleObj spid="_x0000_s1508369" name="公式" r:id="rId5" imgW="965160" imgH="419040" progId="Equation.3">
              <p:embed/>
            </p:oleObj>
          </a:graphicData>
        </a:graphic>
      </p:graphicFrame>
      <p:sp>
        <p:nvSpPr>
          <p:cNvPr id="1508370" name="Text Box 18"/>
          <p:cNvSpPr txBox="1">
            <a:spLocks noChangeArrowheads="1"/>
          </p:cNvSpPr>
          <p:nvPr/>
        </p:nvSpPr>
        <p:spPr bwMode="auto">
          <a:xfrm>
            <a:off x="5759450" y="5372100"/>
            <a:ext cx="936625"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00"/>
                </a:solidFill>
                <a:ea typeface="楷体_GB2312" pitchFamily="49" charset="-122"/>
              </a:rPr>
              <a:t>则</a:t>
            </a:r>
          </a:p>
        </p:txBody>
      </p:sp>
      <p:sp>
        <p:nvSpPr>
          <p:cNvPr id="1508371" name="Rectangle 19"/>
          <p:cNvSpPr>
            <a:spLocks noChangeArrowheads="1"/>
          </p:cNvSpPr>
          <p:nvPr/>
        </p:nvSpPr>
        <p:spPr bwMode="auto">
          <a:xfrm>
            <a:off x="2590800" y="5454650"/>
            <a:ext cx="727075" cy="579438"/>
          </a:xfrm>
          <a:prstGeom prst="rect">
            <a:avLst/>
          </a:prstGeom>
          <a:noFill/>
          <a:ln w="9525">
            <a:noFill/>
            <a:miter lim="800000"/>
            <a:headEnd/>
            <a:tailEnd/>
          </a:ln>
          <a:effectLst/>
        </p:spPr>
        <p:txBody>
          <a:bodyPr wrap="none">
            <a:spAutoFit/>
          </a:bodyPr>
          <a:lstStyle/>
          <a:p>
            <a:pPr>
              <a:spcBef>
                <a:spcPct val="50000"/>
              </a:spcBef>
            </a:pPr>
            <a:r>
              <a:rPr lang="zh-CN" altLang="en-US" sz="3200" b="1">
                <a:solidFill>
                  <a:srgbClr val="000000"/>
                </a:solidFill>
                <a:ea typeface="楷体_GB2312" pitchFamily="49" charset="-122"/>
              </a:rPr>
              <a:t>记</a:t>
            </a:r>
            <a:r>
              <a:rPr lang="en-US" altLang="zh-CN" sz="3200" b="1">
                <a:solidFill>
                  <a:srgbClr val="000000"/>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8364"/>
                                        </p:tgtEl>
                                        <p:attrNameLst>
                                          <p:attrName>style.visibility</p:attrName>
                                        </p:attrNameLst>
                                      </p:cBhvr>
                                      <p:to>
                                        <p:strVal val="visible"/>
                                      </p:to>
                                    </p:set>
                                    <p:animEffect transition="in" filter="wipe(left)">
                                      <p:cBhvr>
                                        <p:cTn id="7" dur="500"/>
                                        <p:tgtEl>
                                          <p:spTgt spid="1508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8365">
                                            <p:txEl>
                                              <p:pRg st="0" end="0"/>
                                            </p:txEl>
                                          </p:spTgt>
                                        </p:tgtEl>
                                        <p:attrNameLst>
                                          <p:attrName>style.visibility</p:attrName>
                                        </p:attrNameLst>
                                      </p:cBhvr>
                                      <p:to>
                                        <p:strVal val="visible"/>
                                      </p:to>
                                    </p:set>
                                    <p:animEffect transition="in" filter="wipe(left)">
                                      <p:cBhvr>
                                        <p:cTn id="12" dur="500"/>
                                        <p:tgtEl>
                                          <p:spTgt spid="15083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08366"/>
                                        </p:tgtEl>
                                        <p:attrNameLst>
                                          <p:attrName>style.visibility</p:attrName>
                                        </p:attrNameLst>
                                      </p:cBhvr>
                                      <p:to>
                                        <p:strVal val="visible"/>
                                      </p:to>
                                    </p:set>
                                    <p:animEffect transition="in" filter="dissolve">
                                      <p:cBhvr>
                                        <p:cTn id="17" dur="500"/>
                                        <p:tgtEl>
                                          <p:spTgt spid="15083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8367"/>
                                        </p:tgtEl>
                                        <p:attrNameLst>
                                          <p:attrName>style.visibility</p:attrName>
                                        </p:attrNameLst>
                                      </p:cBhvr>
                                      <p:to>
                                        <p:strVal val="visible"/>
                                      </p:to>
                                    </p:set>
                                    <p:animEffect transition="in" filter="wipe(left)">
                                      <p:cBhvr>
                                        <p:cTn id="22" dur="500"/>
                                        <p:tgtEl>
                                          <p:spTgt spid="15083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8371"/>
                                        </p:tgtEl>
                                        <p:attrNameLst>
                                          <p:attrName>style.visibility</p:attrName>
                                        </p:attrNameLst>
                                      </p:cBhvr>
                                      <p:to>
                                        <p:strVal val="visible"/>
                                      </p:to>
                                    </p:set>
                                    <p:animEffect transition="in" filter="wipe(left)">
                                      <p:cBhvr>
                                        <p:cTn id="27" dur="500"/>
                                        <p:tgtEl>
                                          <p:spTgt spid="15083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08368"/>
                                        </p:tgtEl>
                                        <p:attrNameLst>
                                          <p:attrName>style.visibility</p:attrName>
                                        </p:attrNameLst>
                                      </p:cBhvr>
                                      <p:to>
                                        <p:strVal val="visible"/>
                                      </p:to>
                                    </p:set>
                                    <p:animEffect transition="in" filter="wipe(left)">
                                      <p:cBhvr>
                                        <p:cTn id="32" dur="500"/>
                                        <p:tgtEl>
                                          <p:spTgt spid="15083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08370"/>
                                        </p:tgtEl>
                                        <p:attrNameLst>
                                          <p:attrName>style.visibility</p:attrName>
                                        </p:attrNameLst>
                                      </p:cBhvr>
                                      <p:to>
                                        <p:strVal val="visible"/>
                                      </p:to>
                                    </p:set>
                                    <p:animEffect transition="in" filter="wipe(left)">
                                      <p:cBhvr>
                                        <p:cTn id="37" dur="500"/>
                                        <p:tgtEl>
                                          <p:spTgt spid="1508370"/>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36" fill="hold" nodeType="clickEffect">
                                  <p:stCondLst>
                                    <p:cond delay="0"/>
                                  </p:stCondLst>
                                  <p:childTnLst>
                                    <p:set>
                                      <p:cBhvr>
                                        <p:cTn id="41" dur="1" fill="hold">
                                          <p:stCondLst>
                                            <p:cond delay="0"/>
                                          </p:stCondLst>
                                        </p:cTn>
                                        <p:tgtEl>
                                          <p:spTgt spid="1508369"/>
                                        </p:tgtEl>
                                        <p:attrNameLst>
                                          <p:attrName>style.visibility</p:attrName>
                                        </p:attrNameLst>
                                      </p:cBhvr>
                                      <p:to>
                                        <p:strVal val="visible"/>
                                      </p:to>
                                    </p:set>
                                    <p:anim calcmode="lin" valueType="num">
                                      <p:cBhvr>
                                        <p:cTn id="42" dur="500" fill="hold"/>
                                        <p:tgtEl>
                                          <p:spTgt spid="1508369"/>
                                        </p:tgtEl>
                                        <p:attrNameLst>
                                          <p:attrName>ppt_w</p:attrName>
                                        </p:attrNameLst>
                                      </p:cBhvr>
                                      <p:tavLst>
                                        <p:tav tm="0">
                                          <p:val>
                                            <p:strVal val="(6*min(max(#ppt_w*#ppt_h,.3),1)-7.4)/-.7*#ppt_w"/>
                                          </p:val>
                                        </p:tav>
                                        <p:tav tm="100000">
                                          <p:val>
                                            <p:strVal val="#ppt_w"/>
                                          </p:val>
                                        </p:tav>
                                      </p:tavLst>
                                    </p:anim>
                                    <p:anim calcmode="lin" valueType="num">
                                      <p:cBhvr>
                                        <p:cTn id="43" dur="500" fill="hold"/>
                                        <p:tgtEl>
                                          <p:spTgt spid="1508369"/>
                                        </p:tgtEl>
                                        <p:attrNameLst>
                                          <p:attrName>ppt_h</p:attrName>
                                        </p:attrNameLst>
                                      </p:cBhvr>
                                      <p:tavLst>
                                        <p:tav tm="0">
                                          <p:val>
                                            <p:strVal val="(6*min(max(#ppt_w*#ppt_h,.3),1)-7.4)/-.7*#ppt_h"/>
                                          </p:val>
                                        </p:tav>
                                        <p:tav tm="100000">
                                          <p:val>
                                            <p:strVal val="#ppt_h"/>
                                          </p:val>
                                        </p:tav>
                                      </p:tavLst>
                                    </p:anim>
                                    <p:anim calcmode="lin" valueType="num">
                                      <p:cBhvr>
                                        <p:cTn id="44" dur="500" fill="hold"/>
                                        <p:tgtEl>
                                          <p:spTgt spid="1508369"/>
                                        </p:tgtEl>
                                        <p:attrNameLst>
                                          <p:attrName>ppt_x</p:attrName>
                                        </p:attrNameLst>
                                      </p:cBhvr>
                                      <p:tavLst>
                                        <p:tav tm="0">
                                          <p:val>
                                            <p:fltVal val="0.5"/>
                                          </p:val>
                                        </p:tav>
                                        <p:tav tm="100000">
                                          <p:val>
                                            <p:strVal val="#ppt_x"/>
                                          </p:val>
                                        </p:tav>
                                      </p:tavLst>
                                    </p:anim>
                                    <p:anim calcmode="lin" valueType="num">
                                      <p:cBhvr>
                                        <p:cTn id="45" dur="500" fill="hold"/>
                                        <p:tgtEl>
                                          <p:spTgt spid="150836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364" grpId="0" autoUpdateAnimBg="0"/>
      <p:bldP spid="1508365" grpId="0" build="p" autoUpdateAnimBg="0"/>
      <p:bldP spid="1508367" grpId="0" autoUpdateAnimBg="0"/>
      <p:bldP spid="1508370" grpId="0" autoUpdateAnimBg="0"/>
      <p:bldP spid="150837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8" name="Line 14"/>
          <p:cNvSpPr>
            <a:spLocks noChangeShapeType="1"/>
          </p:cNvSpPr>
          <p:nvPr/>
        </p:nvSpPr>
        <p:spPr bwMode="auto">
          <a:xfrm>
            <a:off x="323850" y="765175"/>
            <a:ext cx="8640763" cy="0"/>
          </a:xfrm>
          <a:prstGeom prst="line">
            <a:avLst/>
          </a:prstGeom>
          <a:noFill/>
          <a:ln w="57150" cmpd="thinThick">
            <a:solidFill>
              <a:srgbClr val="FF66FF"/>
            </a:solidFill>
            <a:round/>
            <a:headEnd/>
            <a:tailEnd/>
          </a:ln>
          <a:effectLst/>
        </p:spPr>
        <p:txBody>
          <a:bodyPr wrap="none" anchor="ctr"/>
          <a:lstStyle/>
          <a:p>
            <a:endParaRPr lang="zh-CN" altLang="en-US"/>
          </a:p>
        </p:txBody>
      </p:sp>
      <p:sp>
        <p:nvSpPr>
          <p:cNvPr id="72736" name="Rectangle 32"/>
          <p:cNvSpPr>
            <a:spLocks noChangeArrowheads="1"/>
          </p:cNvSpPr>
          <p:nvPr/>
        </p:nvSpPr>
        <p:spPr bwMode="auto">
          <a:xfrm>
            <a:off x="287338" y="325755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2738" name="Rectangle 34"/>
          <p:cNvSpPr>
            <a:spLocks noChangeArrowheads="1"/>
          </p:cNvSpPr>
          <p:nvPr/>
        </p:nvSpPr>
        <p:spPr bwMode="auto">
          <a:xfrm>
            <a:off x="682625" y="3430588"/>
            <a:ext cx="9145588" cy="1501775"/>
          </a:xfrm>
          <a:prstGeom prst="rect">
            <a:avLst/>
          </a:prstGeom>
          <a:noFill/>
          <a:ln w="9525" algn="ctr">
            <a:noFill/>
            <a:miter lim="800000"/>
            <a:headEnd/>
            <a:tailEnd/>
          </a:ln>
          <a:effectLst/>
        </p:spPr>
        <p:txBody>
          <a:bodyPr anchor="ctr">
            <a:spAutoFit/>
          </a:bodyPr>
          <a:lstStyle/>
          <a:p>
            <a:pPr algn="l">
              <a:lnSpc>
                <a:spcPct val="110000"/>
              </a:lnSpc>
            </a:pPr>
            <a:r>
              <a:rPr lang="zh-CN" altLang="en-US" sz="2800" dirty="0" smtClean="0">
                <a:latin typeface="Times New Roman" pitchFamily="18" charset="0"/>
                <a:ea typeface="楷体_GB2312" pitchFamily="49" charset="-122"/>
              </a:rPr>
              <a:t>设</a:t>
            </a:r>
            <a:r>
              <a:rPr lang="en-US" altLang="zh-CN" sz="2800" i="1" dirty="0">
                <a:latin typeface="Times New Roman" pitchFamily="18" charset="0"/>
                <a:ea typeface="楷体_GB2312" pitchFamily="49" charset="-122"/>
              </a:rPr>
              <a:t>X</a:t>
            </a:r>
            <a:r>
              <a:rPr lang="zh-CN" altLang="en-US" sz="2800" dirty="0">
                <a:latin typeface="Times New Roman" pitchFamily="18" charset="0"/>
                <a:ea typeface="楷体_GB2312" pitchFamily="49" charset="-122"/>
              </a:rPr>
              <a:t>和</a:t>
            </a:r>
            <a:r>
              <a:rPr lang="en-US" altLang="zh-CN" sz="2800" i="1" dirty="0">
                <a:latin typeface="Times New Roman" pitchFamily="18" charset="0"/>
                <a:ea typeface="楷体_GB2312" pitchFamily="49" charset="-122"/>
              </a:rPr>
              <a:t>Y</a:t>
            </a:r>
            <a:r>
              <a:rPr lang="zh-CN" altLang="en-US" sz="2800" dirty="0">
                <a:latin typeface="Times New Roman" pitchFamily="18" charset="0"/>
                <a:ea typeface="楷体_GB2312" pitchFamily="49" charset="-122"/>
              </a:rPr>
              <a:t>相互独立</a:t>
            </a:r>
            <a:r>
              <a:rPr lang="en-US" altLang="zh-CN" sz="2800" dirty="0">
                <a:latin typeface="Times New Roman" pitchFamily="18" charset="0"/>
                <a:ea typeface="楷体_GB2312" pitchFamily="49" charset="-122"/>
              </a:rPr>
              <a:t>,</a:t>
            </a:r>
            <a:r>
              <a:rPr lang="zh-CN" altLang="en-US" sz="2800" dirty="0">
                <a:latin typeface="Times New Roman" pitchFamily="18" charset="0"/>
                <a:ea typeface="楷体_GB2312" pitchFamily="49" charset="-122"/>
              </a:rPr>
              <a:t>且</a:t>
            </a:r>
            <a:r>
              <a:rPr lang="en-US" altLang="zh-CN" sz="2800" i="1" dirty="0">
                <a:latin typeface="Times New Roman" pitchFamily="18" charset="0"/>
                <a:ea typeface="楷体_GB2312" pitchFamily="49" charset="-122"/>
              </a:rPr>
              <a:t>X~N</a:t>
            </a:r>
            <a:r>
              <a:rPr lang="en-US" altLang="zh-CN" sz="2800" dirty="0">
                <a:latin typeface="Times New Roman" pitchFamily="18" charset="0"/>
                <a:ea typeface="楷体_GB2312" pitchFamily="49" charset="-122"/>
              </a:rPr>
              <a:t>(0,1) ,</a:t>
            </a:r>
            <a:r>
              <a:rPr lang="en-US" altLang="zh-CN" sz="2800" i="1" dirty="0">
                <a:latin typeface="Times New Roman" pitchFamily="18" charset="0"/>
                <a:ea typeface="楷体_GB2312" pitchFamily="49" charset="-122"/>
              </a:rPr>
              <a:t>Y~</a:t>
            </a:r>
            <a:r>
              <a:rPr lang="zh-CN" altLang="en-US" sz="2800" dirty="0">
                <a:latin typeface="Times New Roman" pitchFamily="18" charset="0"/>
                <a:ea typeface="楷体_GB2312" pitchFamily="49" charset="-122"/>
              </a:rPr>
              <a:t> </a:t>
            </a:r>
            <a:r>
              <a:rPr lang="en-US" altLang="zh-CN" sz="2800" i="1" dirty="0">
                <a:latin typeface="Times New Roman" pitchFamily="18" charset="0"/>
                <a:ea typeface="楷体_GB2312" pitchFamily="49" charset="-122"/>
              </a:rPr>
              <a:t>N</a:t>
            </a:r>
            <a:r>
              <a:rPr lang="en-US" altLang="zh-CN" sz="2800" dirty="0">
                <a:latin typeface="Times New Roman" pitchFamily="18" charset="0"/>
                <a:ea typeface="楷体_GB2312" pitchFamily="49" charset="-122"/>
              </a:rPr>
              <a:t>(1,1), </a:t>
            </a:r>
            <a:r>
              <a:rPr lang="zh-CN" altLang="en-US" sz="2800" dirty="0">
                <a:latin typeface="Times New Roman" pitchFamily="18" charset="0"/>
                <a:ea typeface="楷体_GB2312" pitchFamily="49" charset="-122"/>
              </a:rPr>
              <a:t>则</a:t>
            </a:r>
            <a:r>
              <a:rPr lang="en-US" altLang="zh-CN" sz="2800" dirty="0">
                <a:latin typeface="Times New Roman" pitchFamily="18" charset="0"/>
                <a:ea typeface="楷体_GB2312" pitchFamily="49" charset="-122"/>
              </a:rPr>
              <a:t>(        )</a:t>
            </a:r>
          </a:p>
          <a:p>
            <a:pPr algn="l">
              <a:lnSpc>
                <a:spcPct val="110000"/>
              </a:lnSpc>
            </a:pPr>
            <a:r>
              <a:rPr lang="en-US" altLang="zh-CN" sz="2800" dirty="0">
                <a:latin typeface="Times New Roman" pitchFamily="18" charset="0"/>
                <a:ea typeface="楷体_GB2312" pitchFamily="49" charset="-122"/>
              </a:rPr>
              <a:t>    (</a:t>
            </a:r>
            <a:r>
              <a:rPr lang="en-US" altLang="zh-CN" sz="2800" i="1" dirty="0">
                <a:latin typeface="Times New Roman" pitchFamily="18" charset="0"/>
                <a:ea typeface="楷体_GB2312" pitchFamily="49" charset="-122"/>
              </a:rPr>
              <a:t>A</a:t>
            </a:r>
            <a:r>
              <a:rPr lang="en-US" altLang="zh-CN" sz="2800" dirty="0">
                <a:latin typeface="Times New Roman" pitchFamily="18" charset="0"/>
                <a:ea typeface="楷体_GB2312" pitchFamily="49" charset="-122"/>
              </a:rPr>
              <a:t>)                                     (</a:t>
            </a:r>
            <a:r>
              <a:rPr lang="en-US" altLang="zh-CN" sz="2800" i="1" dirty="0">
                <a:latin typeface="Times New Roman" pitchFamily="18" charset="0"/>
                <a:ea typeface="楷体_GB2312" pitchFamily="49" charset="-122"/>
              </a:rPr>
              <a:t>B</a:t>
            </a:r>
            <a:r>
              <a:rPr lang="en-US" altLang="zh-CN" sz="2800" dirty="0">
                <a:latin typeface="Times New Roman" pitchFamily="18" charset="0"/>
                <a:ea typeface="楷体_GB2312" pitchFamily="49" charset="-122"/>
              </a:rPr>
              <a:t>)   </a:t>
            </a:r>
          </a:p>
          <a:p>
            <a:pPr algn="l">
              <a:lnSpc>
                <a:spcPct val="110000"/>
              </a:lnSpc>
            </a:pPr>
            <a:r>
              <a:rPr lang="en-US" altLang="zh-CN" sz="2800" dirty="0">
                <a:latin typeface="Times New Roman" pitchFamily="18" charset="0"/>
                <a:ea typeface="楷体_GB2312" pitchFamily="49" charset="-122"/>
              </a:rPr>
              <a:t>    (</a:t>
            </a:r>
            <a:r>
              <a:rPr lang="en-US" altLang="zh-CN" sz="2800" i="1" dirty="0">
                <a:latin typeface="Times New Roman" pitchFamily="18" charset="0"/>
                <a:ea typeface="楷体_GB2312" pitchFamily="49" charset="-122"/>
              </a:rPr>
              <a:t>C</a:t>
            </a:r>
            <a:r>
              <a:rPr lang="en-US" altLang="zh-CN" sz="2800" dirty="0">
                <a:latin typeface="Times New Roman" pitchFamily="18" charset="0"/>
                <a:ea typeface="楷体_GB2312" pitchFamily="49" charset="-122"/>
              </a:rPr>
              <a:t>)                                     (</a:t>
            </a:r>
            <a:r>
              <a:rPr lang="en-US" altLang="zh-CN" sz="2800" i="1" dirty="0">
                <a:latin typeface="Times New Roman" pitchFamily="18" charset="0"/>
                <a:ea typeface="楷体_GB2312" pitchFamily="49" charset="-122"/>
              </a:rPr>
              <a:t>D</a:t>
            </a:r>
            <a:r>
              <a:rPr lang="en-US" altLang="zh-CN" sz="2800" dirty="0">
                <a:latin typeface="Times New Roman" pitchFamily="18" charset="0"/>
                <a:ea typeface="楷体_GB2312" pitchFamily="49" charset="-122"/>
              </a:rPr>
              <a:t>) </a:t>
            </a:r>
            <a:endParaRPr lang="zh-CN" altLang="en-US" sz="2800" dirty="0">
              <a:latin typeface="Times New Roman" pitchFamily="18" charset="0"/>
              <a:ea typeface="楷体_GB2312" pitchFamily="49" charset="-122"/>
            </a:endParaRPr>
          </a:p>
        </p:txBody>
      </p:sp>
      <p:graphicFrame>
        <p:nvGraphicFramePr>
          <p:cNvPr id="72739" name="Object 35"/>
          <p:cNvGraphicFramePr>
            <a:graphicFrameLocks noChangeAspect="1"/>
          </p:cNvGraphicFramePr>
          <p:nvPr/>
        </p:nvGraphicFramePr>
        <p:xfrm>
          <a:off x="1690688" y="3862388"/>
          <a:ext cx="2493962" cy="719137"/>
        </p:xfrm>
        <a:graphic>
          <a:graphicData uri="http://schemas.openxmlformats.org/presentationml/2006/ole">
            <p:oleObj spid="_x0000_s1702917" r:id="rId3" imgW="1054100" imgH="304800" progId="">
              <p:embed/>
            </p:oleObj>
          </a:graphicData>
        </a:graphic>
      </p:graphicFrame>
      <p:sp>
        <p:nvSpPr>
          <p:cNvPr id="72742" name="Rectangle 38"/>
          <p:cNvSpPr>
            <a:spLocks noChangeArrowheads="1"/>
          </p:cNvSpPr>
          <p:nvPr/>
        </p:nvSpPr>
        <p:spPr bwMode="auto">
          <a:xfrm>
            <a:off x="287338" y="32766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2741" name="Object 37"/>
          <p:cNvGraphicFramePr>
            <a:graphicFrameLocks noChangeAspect="1"/>
          </p:cNvGraphicFramePr>
          <p:nvPr/>
        </p:nvGraphicFramePr>
        <p:xfrm>
          <a:off x="5580063" y="3862388"/>
          <a:ext cx="2447925" cy="719137"/>
        </p:xfrm>
        <a:graphic>
          <a:graphicData uri="http://schemas.openxmlformats.org/presentationml/2006/ole">
            <p:oleObj spid="_x0000_s1702918" r:id="rId4" imgW="1040948" imgH="304668" progId="">
              <p:embed/>
            </p:oleObj>
          </a:graphicData>
        </a:graphic>
      </p:graphicFrame>
      <p:graphicFrame>
        <p:nvGraphicFramePr>
          <p:cNvPr id="72743" name="Object 39"/>
          <p:cNvGraphicFramePr>
            <a:graphicFrameLocks noChangeAspect="1"/>
          </p:cNvGraphicFramePr>
          <p:nvPr/>
        </p:nvGraphicFramePr>
        <p:xfrm>
          <a:off x="1690688" y="4438650"/>
          <a:ext cx="2493962" cy="719138"/>
        </p:xfrm>
        <a:graphic>
          <a:graphicData uri="http://schemas.openxmlformats.org/presentationml/2006/ole">
            <p:oleObj spid="_x0000_s1702919" r:id="rId5" imgW="1054100" imgH="304800" progId="">
              <p:embed/>
            </p:oleObj>
          </a:graphicData>
        </a:graphic>
      </p:graphicFrame>
      <p:graphicFrame>
        <p:nvGraphicFramePr>
          <p:cNvPr id="72745" name="Object 41"/>
          <p:cNvGraphicFramePr>
            <a:graphicFrameLocks noChangeAspect="1"/>
          </p:cNvGraphicFramePr>
          <p:nvPr/>
        </p:nvGraphicFramePr>
        <p:xfrm>
          <a:off x="5580063" y="4438650"/>
          <a:ext cx="2447925" cy="719138"/>
        </p:xfrm>
        <a:graphic>
          <a:graphicData uri="http://schemas.openxmlformats.org/presentationml/2006/ole">
            <p:oleObj spid="_x0000_s1702920" r:id="rId6" imgW="1040948" imgH="304668" progId="">
              <p:embed/>
            </p:oleObj>
          </a:graphicData>
        </a:graphic>
      </p:graphicFrame>
    </p:spTree>
  </p:cSld>
  <p:clrMapOvr>
    <a:masterClrMapping/>
  </p:clrMapOvr>
  <p:transition spd="slow">
    <p:pull dir="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700" name="Rectangle 12"/>
          <p:cNvSpPr>
            <a:spLocks noGrp="1" noChangeArrowheads="1"/>
          </p:cNvSpPr>
          <p:nvPr>
            <p:ph type="title"/>
          </p:nvPr>
        </p:nvSpPr>
        <p:spPr bwMode="auto">
          <a:xfrm>
            <a:off x="1187450" y="1052513"/>
            <a:ext cx="6337300" cy="457200"/>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3600" b="1">
                <a:solidFill>
                  <a:srgbClr val="CC6600"/>
                </a:solidFill>
                <a:ea typeface="宋体" pitchFamily="2" charset="-122"/>
              </a:rPr>
              <a:t>连续型随机变量商的分布</a:t>
            </a:r>
          </a:p>
        </p:txBody>
      </p:sp>
      <p:graphicFrame>
        <p:nvGraphicFramePr>
          <p:cNvPr id="1522701" name="Object 13"/>
          <p:cNvGraphicFramePr>
            <a:graphicFrameLocks noChangeAspect="1"/>
          </p:cNvGraphicFramePr>
          <p:nvPr/>
        </p:nvGraphicFramePr>
        <p:xfrm>
          <a:off x="1219200" y="2043113"/>
          <a:ext cx="7924800" cy="1093787"/>
        </p:xfrm>
        <a:graphic>
          <a:graphicData uri="http://schemas.openxmlformats.org/presentationml/2006/ole">
            <p:oleObj spid="_x0000_s1522701" name="公式" r:id="rId3" imgW="3314520" imgH="457200" progId="Equation.3">
              <p:embed/>
            </p:oleObj>
          </a:graphicData>
        </a:graphic>
      </p:graphicFrame>
      <p:graphicFrame>
        <p:nvGraphicFramePr>
          <p:cNvPr id="1522702" name="Object 14"/>
          <p:cNvGraphicFramePr>
            <a:graphicFrameLocks noChangeAspect="1"/>
          </p:cNvGraphicFramePr>
          <p:nvPr/>
        </p:nvGraphicFramePr>
        <p:xfrm>
          <a:off x="3833813" y="2451100"/>
          <a:ext cx="2033587" cy="936625"/>
        </p:xfrm>
        <a:graphic>
          <a:graphicData uri="http://schemas.openxmlformats.org/presentationml/2006/ole">
            <p:oleObj spid="_x0000_s1522702" name="公式" r:id="rId4" imgW="850680" imgH="393480" progId="Equation.3">
              <p:embed/>
            </p:oleObj>
          </a:graphicData>
        </a:graphic>
      </p:graphicFrame>
      <p:graphicFrame>
        <p:nvGraphicFramePr>
          <p:cNvPr id="1522703" name="Object 15"/>
          <p:cNvGraphicFramePr>
            <a:graphicFrameLocks noChangeAspect="1"/>
          </p:cNvGraphicFramePr>
          <p:nvPr/>
        </p:nvGraphicFramePr>
        <p:xfrm>
          <a:off x="1476375" y="3213100"/>
          <a:ext cx="6192838" cy="936625"/>
        </p:xfrm>
        <a:graphic>
          <a:graphicData uri="http://schemas.openxmlformats.org/presentationml/2006/ole">
            <p:oleObj spid="_x0000_s1522703" name="公式" r:id="rId5" imgW="2590560" imgH="393480" progId="Equation.3">
              <p:embed/>
            </p:oleObj>
          </a:graphicData>
        </a:graphic>
      </p:graphicFrame>
      <p:graphicFrame>
        <p:nvGraphicFramePr>
          <p:cNvPr id="1522704" name="Object 16"/>
          <p:cNvGraphicFramePr>
            <a:graphicFrameLocks noChangeAspect="1"/>
          </p:cNvGraphicFramePr>
          <p:nvPr/>
        </p:nvGraphicFramePr>
        <p:xfrm>
          <a:off x="1143000" y="4203700"/>
          <a:ext cx="6761163" cy="920750"/>
        </p:xfrm>
        <a:graphic>
          <a:graphicData uri="http://schemas.openxmlformats.org/presentationml/2006/ole">
            <p:oleObj spid="_x0000_s1522704" name="公式" r:id="rId6" imgW="2882880" imgH="393480" progId="Equation.3">
              <p:embed/>
            </p:oleObj>
          </a:graphicData>
        </a:graphic>
      </p:graphicFrame>
      <p:graphicFrame>
        <p:nvGraphicFramePr>
          <p:cNvPr id="1522705" name="Object 17"/>
          <p:cNvGraphicFramePr>
            <a:graphicFrameLocks noChangeAspect="1"/>
          </p:cNvGraphicFramePr>
          <p:nvPr/>
        </p:nvGraphicFramePr>
        <p:xfrm>
          <a:off x="1676400" y="5575300"/>
          <a:ext cx="2532063" cy="503238"/>
        </p:xfrm>
        <a:graphic>
          <a:graphicData uri="http://schemas.openxmlformats.org/presentationml/2006/ole">
            <p:oleObj spid="_x0000_s1522705" name="公式" r:id="rId7" imgW="1079280" imgH="215640" progId="Equation.3">
              <p:embed/>
            </p:oleObj>
          </a:graphicData>
        </a:graphic>
      </p:graphicFrame>
      <p:graphicFrame>
        <p:nvGraphicFramePr>
          <p:cNvPr id="1522706" name="Object 18"/>
          <p:cNvGraphicFramePr>
            <a:graphicFrameLocks noChangeAspect="1"/>
          </p:cNvGraphicFramePr>
          <p:nvPr/>
        </p:nvGraphicFramePr>
        <p:xfrm>
          <a:off x="4191000" y="5346700"/>
          <a:ext cx="1936750" cy="1009650"/>
        </p:xfrm>
        <a:graphic>
          <a:graphicData uri="http://schemas.openxmlformats.org/presentationml/2006/ole">
            <p:oleObj spid="_x0000_s1522706" name="公式" r:id="rId8" imgW="82548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2700"/>
                                        </p:tgtEl>
                                        <p:attrNameLst>
                                          <p:attrName>style.visibility</p:attrName>
                                        </p:attrNameLst>
                                      </p:cBhvr>
                                      <p:to>
                                        <p:strVal val="visible"/>
                                      </p:to>
                                    </p:set>
                                    <p:animEffect transition="in" filter="wipe(left)">
                                      <p:cBhvr>
                                        <p:cTn id="7" dur="500"/>
                                        <p:tgtEl>
                                          <p:spTgt spid="1522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2701"/>
                                        </p:tgtEl>
                                        <p:attrNameLst>
                                          <p:attrName>style.visibility</p:attrName>
                                        </p:attrNameLst>
                                      </p:cBhvr>
                                      <p:to>
                                        <p:strVal val="visible"/>
                                      </p:to>
                                    </p:set>
                                    <p:animEffect transition="in" filter="wipe(left)">
                                      <p:cBhvr>
                                        <p:cTn id="12" dur="500"/>
                                        <p:tgtEl>
                                          <p:spTgt spid="15227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2702"/>
                                        </p:tgtEl>
                                        <p:attrNameLst>
                                          <p:attrName>style.visibility</p:attrName>
                                        </p:attrNameLst>
                                      </p:cBhvr>
                                      <p:to>
                                        <p:strVal val="visible"/>
                                      </p:to>
                                    </p:set>
                                    <p:animEffect transition="in" filter="wipe(left)">
                                      <p:cBhvr>
                                        <p:cTn id="17" dur="500"/>
                                        <p:tgtEl>
                                          <p:spTgt spid="15227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2703"/>
                                        </p:tgtEl>
                                        <p:attrNameLst>
                                          <p:attrName>style.visibility</p:attrName>
                                        </p:attrNameLst>
                                      </p:cBhvr>
                                      <p:to>
                                        <p:strVal val="visible"/>
                                      </p:to>
                                    </p:set>
                                    <p:animEffect transition="in" filter="wipe(left)">
                                      <p:cBhvr>
                                        <p:cTn id="22" dur="500"/>
                                        <p:tgtEl>
                                          <p:spTgt spid="15227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2704"/>
                                        </p:tgtEl>
                                        <p:attrNameLst>
                                          <p:attrName>style.visibility</p:attrName>
                                        </p:attrNameLst>
                                      </p:cBhvr>
                                      <p:to>
                                        <p:strVal val="visible"/>
                                      </p:to>
                                    </p:set>
                                    <p:animEffect transition="in" filter="wipe(left)">
                                      <p:cBhvr>
                                        <p:cTn id="27" dur="500"/>
                                        <p:tgtEl>
                                          <p:spTgt spid="15227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22705"/>
                                        </p:tgtEl>
                                        <p:attrNameLst>
                                          <p:attrName>style.visibility</p:attrName>
                                        </p:attrNameLst>
                                      </p:cBhvr>
                                      <p:to>
                                        <p:strVal val="visible"/>
                                      </p:to>
                                    </p:set>
                                    <p:animEffect transition="in" filter="wipe(left)">
                                      <p:cBhvr>
                                        <p:cTn id="32" dur="500"/>
                                        <p:tgtEl>
                                          <p:spTgt spid="15227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22706"/>
                                        </p:tgtEl>
                                        <p:attrNameLst>
                                          <p:attrName>style.visibility</p:attrName>
                                        </p:attrNameLst>
                                      </p:cBhvr>
                                      <p:to>
                                        <p:strVal val="visible"/>
                                      </p:to>
                                    </p:set>
                                    <p:animEffect transition="in" filter="wipe(left)">
                                      <p:cBhvr>
                                        <p:cTn id="37" dur="500"/>
                                        <p:tgtEl>
                                          <p:spTgt spid="152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700"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3717" name="Object 5"/>
          <p:cNvGraphicFramePr>
            <a:graphicFrameLocks noChangeAspect="1"/>
          </p:cNvGraphicFramePr>
          <p:nvPr/>
        </p:nvGraphicFramePr>
        <p:xfrm>
          <a:off x="1116013" y="2349500"/>
          <a:ext cx="2543175" cy="1093788"/>
        </p:xfrm>
        <a:graphic>
          <a:graphicData uri="http://schemas.openxmlformats.org/presentationml/2006/ole">
            <p:oleObj spid="_x0000_s1523717" name="公式" r:id="rId3" imgW="1180800" imgH="507960" progId="Equation.3">
              <p:embed/>
            </p:oleObj>
          </a:graphicData>
        </a:graphic>
      </p:graphicFrame>
      <p:graphicFrame>
        <p:nvGraphicFramePr>
          <p:cNvPr id="1523718" name="Object 6"/>
          <p:cNvGraphicFramePr>
            <a:graphicFrameLocks noChangeAspect="1"/>
          </p:cNvGraphicFramePr>
          <p:nvPr/>
        </p:nvGraphicFramePr>
        <p:xfrm>
          <a:off x="1055688" y="3429000"/>
          <a:ext cx="5851525" cy="1093788"/>
        </p:xfrm>
        <a:graphic>
          <a:graphicData uri="http://schemas.openxmlformats.org/presentationml/2006/ole">
            <p:oleObj spid="_x0000_s1523718" name="公式" r:id="rId4" imgW="2717640" imgH="507960" progId="Equation.3">
              <p:embed/>
            </p:oleObj>
          </a:graphicData>
        </a:graphic>
      </p:graphicFrame>
      <p:graphicFrame>
        <p:nvGraphicFramePr>
          <p:cNvPr id="1523719" name="Object 7"/>
          <p:cNvGraphicFramePr>
            <a:graphicFrameLocks noChangeAspect="1"/>
          </p:cNvGraphicFramePr>
          <p:nvPr/>
        </p:nvGraphicFramePr>
        <p:xfrm>
          <a:off x="1055688" y="4508500"/>
          <a:ext cx="5907087" cy="842963"/>
        </p:xfrm>
        <a:graphic>
          <a:graphicData uri="http://schemas.openxmlformats.org/presentationml/2006/ole">
            <p:oleObj spid="_x0000_s1523719" name="公式" r:id="rId5" imgW="2743200" imgH="393480" progId="Equation.3">
              <p:embed/>
            </p:oleObj>
          </a:graphicData>
        </a:graphic>
      </p:graphicFrame>
      <p:graphicFrame>
        <p:nvGraphicFramePr>
          <p:cNvPr id="1523720" name="Object 8"/>
          <p:cNvGraphicFramePr>
            <a:graphicFrameLocks noChangeAspect="1"/>
          </p:cNvGraphicFramePr>
          <p:nvPr/>
        </p:nvGraphicFramePr>
        <p:xfrm>
          <a:off x="1144588" y="5300663"/>
          <a:ext cx="5580062" cy="1122362"/>
        </p:xfrm>
        <a:graphic>
          <a:graphicData uri="http://schemas.openxmlformats.org/presentationml/2006/ole">
            <p:oleObj spid="_x0000_s1523720" name="公式" r:id="rId6" imgW="2450880" imgH="495000" progId="Equation.3">
              <p:embed/>
            </p:oleObj>
          </a:graphicData>
        </a:graphic>
      </p:graphicFrame>
      <p:sp>
        <p:nvSpPr>
          <p:cNvPr id="1523721" name="Line 9"/>
          <p:cNvSpPr>
            <a:spLocks noChangeShapeType="1"/>
          </p:cNvSpPr>
          <p:nvPr/>
        </p:nvSpPr>
        <p:spPr bwMode="auto">
          <a:xfrm>
            <a:off x="6608763" y="2589213"/>
            <a:ext cx="2514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23722" name="Line 10"/>
          <p:cNvSpPr>
            <a:spLocks noChangeShapeType="1"/>
          </p:cNvSpPr>
          <p:nvPr/>
        </p:nvSpPr>
        <p:spPr bwMode="auto">
          <a:xfrm flipV="1">
            <a:off x="7904163" y="1370013"/>
            <a:ext cx="0" cy="2438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23723" name="Line 11"/>
          <p:cNvSpPr>
            <a:spLocks noChangeShapeType="1"/>
          </p:cNvSpPr>
          <p:nvPr/>
        </p:nvSpPr>
        <p:spPr bwMode="auto">
          <a:xfrm flipH="1">
            <a:off x="7446963" y="1370013"/>
            <a:ext cx="990600" cy="2362200"/>
          </a:xfrm>
          <a:prstGeom prst="line">
            <a:avLst/>
          </a:prstGeom>
          <a:noFill/>
          <a:ln w="9525">
            <a:solidFill>
              <a:schemeClr val="tx1"/>
            </a:solidFill>
            <a:round/>
            <a:headEnd/>
            <a:tailEnd/>
          </a:ln>
          <a:effectLst/>
        </p:spPr>
        <p:txBody>
          <a:bodyPr wrap="none" anchor="ctr"/>
          <a:lstStyle/>
          <a:p>
            <a:endParaRPr lang="zh-CN" altLang="en-US"/>
          </a:p>
        </p:txBody>
      </p:sp>
      <p:sp>
        <p:nvSpPr>
          <p:cNvPr id="1523724" name="Line 12"/>
          <p:cNvSpPr>
            <a:spLocks noChangeShapeType="1"/>
          </p:cNvSpPr>
          <p:nvPr/>
        </p:nvSpPr>
        <p:spPr bwMode="auto">
          <a:xfrm>
            <a:off x="7370763" y="1598613"/>
            <a:ext cx="990600" cy="0"/>
          </a:xfrm>
          <a:prstGeom prst="line">
            <a:avLst/>
          </a:prstGeom>
          <a:noFill/>
          <a:ln w="9525">
            <a:solidFill>
              <a:srgbClr val="FF0066"/>
            </a:solidFill>
            <a:round/>
            <a:headEnd/>
            <a:tailEnd/>
          </a:ln>
          <a:effectLst/>
        </p:spPr>
        <p:txBody>
          <a:bodyPr wrap="none" anchor="ctr"/>
          <a:lstStyle/>
          <a:p>
            <a:endParaRPr lang="zh-CN" altLang="en-US"/>
          </a:p>
        </p:txBody>
      </p:sp>
      <p:sp>
        <p:nvSpPr>
          <p:cNvPr id="1523725" name="Line 13"/>
          <p:cNvSpPr>
            <a:spLocks noChangeShapeType="1"/>
          </p:cNvSpPr>
          <p:nvPr/>
        </p:nvSpPr>
        <p:spPr bwMode="auto">
          <a:xfrm>
            <a:off x="7446963" y="1979613"/>
            <a:ext cx="762000" cy="0"/>
          </a:xfrm>
          <a:prstGeom prst="line">
            <a:avLst/>
          </a:prstGeom>
          <a:noFill/>
          <a:ln w="9525">
            <a:solidFill>
              <a:srgbClr val="FF0066"/>
            </a:solidFill>
            <a:round/>
            <a:headEnd/>
            <a:tailEnd/>
          </a:ln>
          <a:effectLst/>
        </p:spPr>
        <p:txBody>
          <a:bodyPr wrap="none" anchor="ctr"/>
          <a:lstStyle/>
          <a:p>
            <a:endParaRPr lang="zh-CN" altLang="en-US"/>
          </a:p>
        </p:txBody>
      </p:sp>
      <p:sp>
        <p:nvSpPr>
          <p:cNvPr id="1523726" name="Line 14"/>
          <p:cNvSpPr>
            <a:spLocks noChangeShapeType="1"/>
          </p:cNvSpPr>
          <p:nvPr/>
        </p:nvSpPr>
        <p:spPr bwMode="auto">
          <a:xfrm>
            <a:off x="7446963" y="2284413"/>
            <a:ext cx="609600" cy="0"/>
          </a:xfrm>
          <a:prstGeom prst="line">
            <a:avLst/>
          </a:prstGeom>
          <a:noFill/>
          <a:ln w="9525">
            <a:solidFill>
              <a:srgbClr val="FF0066"/>
            </a:solidFill>
            <a:round/>
            <a:headEnd/>
            <a:tailEnd/>
          </a:ln>
          <a:effectLst/>
        </p:spPr>
        <p:txBody>
          <a:bodyPr wrap="none" anchor="ctr"/>
          <a:lstStyle/>
          <a:p>
            <a:endParaRPr lang="zh-CN" altLang="en-US"/>
          </a:p>
        </p:txBody>
      </p:sp>
      <p:sp>
        <p:nvSpPr>
          <p:cNvPr id="1523727" name="Line 15"/>
          <p:cNvSpPr>
            <a:spLocks noChangeShapeType="1"/>
          </p:cNvSpPr>
          <p:nvPr/>
        </p:nvSpPr>
        <p:spPr bwMode="auto">
          <a:xfrm>
            <a:off x="7446963" y="2436813"/>
            <a:ext cx="533400" cy="0"/>
          </a:xfrm>
          <a:prstGeom prst="line">
            <a:avLst/>
          </a:prstGeom>
          <a:noFill/>
          <a:ln w="9525">
            <a:solidFill>
              <a:srgbClr val="FF0066"/>
            </a:solidFill>
            <a:round/>
            <a:headEnd/>
            <a:tailEnd/>
          </a:ln>
          <a:effectLst/>
        </p:spPr>
        <p:txBody>
          <a:bodyPr wrap="none" anchor="ctr"/>
          <a:lstStyle/>
          <a:p>
            <a:endParaRPr lang="zh-CN" altLang="en-US"/>
          </a:p>
        </p:txBody>
      </p:sp>
      <p:sp>
        <p:nvSpPr>
          <p:cNvPr id="1523728" name="Line 16"/>
          <p:cNvSpPr>
            <a:spLocks noChangeShapeType="1"/>
          </p:cNvSpPr>
          <p:nvPr/>
        </p:nvSpPr>
        <p:spPr bwMode="auto">
          <a:xfrm>
            <a:off x="7446963" y="2132013"/>
            <a:ext cx="685800" cy="0"/>
          </a:xfrm>
          <a:prstGeom prst="line">
            <a:avLst/>
          </a:prstGeom>
          <a:noFill/>
          <a:ln w="9525">
            <a:solidFill>
              <a:srgbClr val="FF0066"/>
            </a:solidFill>
            <a:round/>
            <a:headEnd/>
            <a:tailEnd/>
          </a:ln>
          <a:effectLst/>
        </p:spPr>
        <p:txBody>
          <a:bodyPr wrap="none" anchor="ctr"/>
          <a:lstStyle/>
          <a:p>
            <a:endParaRPr lang="zh-CN" altLang="en-US"/>
          </a:p>
        </p:txBody>
      </p:sp>
      <p:sp>
        <p:nvSpPr>
          <p:cNvPr id="1523729" name="Line 17"/>
          <p:cNvSpPr>
            <a:spLocks noChangeShapeType="1"/>
          </p:cNvSpPr>
          <p:nvPr/>
        </p:nvSpPr>
        <p:spPr bwMode="auto">
          <a:xfrm>
            <a:off x="7370763" y="1751013"/>
            <a:ext cx="914400" cy="0"/>
          </a:xfrm>
          <a:prstGeom prst="line">
            <a:avLst/>
          </a:prstGeom>
          <a:noFill/>
          <a:ln w="9525">
            <a:solidFill>
              <a:srgbClr val="FF0066"/>
            </a:solidFill>
            <a:round/>
            <a:headEnd/>
            <a:tailEnd/>
          </a:ln>
          <a:effectLst/>
        </p:spPr>
        <p:txBody>
          <a:bodyPr wrap="none" anchor="ctr"/>
          <a:lstStyle/>
          <a:p>
            <a:endParaRPr lang="zh-CN" altLang="en-US"/>
          </a:p>
        </p:txBody>
      </p:sp>
      <p:sp>
        <p:nvSpPr>
          <p:cNvPr id="1523730" name="Line 18"/>
          <p:cNvSpPr>
            <a:spLocks noChangeShapeType="1"/>
          </p:cNvSpPr>
          <p:nvPr/>
        </p:nvSpPr>
        <p:spPr bwMode="auto">
          <a:xfrm>
            <a:off x="7827963" y="2817813"/>
            <a:ext cx="1143000" cy="0"/>
          </a:xfrm>
          <a:prstGeom prst="line">
            <a:avLst/>
          </a:prstGeom>
          <a:noFill/>
          <a:ln w="9525">
            <a:solidFill>
              <a:schemeClr val="accent2"/>
            </a:solidFill>
            <a:round/>
            <a:headEnd/>
            <a:tailEnd/>
          </a:ln>
          <a:effectLst/>
        </p:spPr>
        <p:txBody>
          <a:bodyPr wrap="none" anchor="ctr"/>
          <a:lstStyle/>
          <a:p>
            <a:endParaRPr lang="zh-CN" altLang="en-US"/>
          </a:p>
        </p:txBody>
      </p:sp>
      <p:sp>
        <p:nvSpPr>
          <p:cNvPr id="1523731" name="Line 19"/>
          <p:cNvSpPr>
            <a:spLocks noChangeShapeType="1"/>
          </p:cNvSpPr>
          <p:nvPr/>
        </p:nvSpPr>
        <p:spPr bwMode="auto">
          <a:xfrm>
            <a:off x="7751763" y="3046413"/>
            <a:ext cx="1219200" cy="0"/>
          </a:xfrm>
          <a:prstGeom prst="line">
            <a:avLst/>
          </a:prstGeom>
          <a:noFill/>
          <a:ln w="9525">
            <a:solidFill>
              <a:schemeClr val="accent2"/>
            </a:solidFill>
            <a:round/>
            <a:headEnd/>
            <a:tailEnd/>
          </a:ln>
          <a:effectLst/>
        </p:spPr>
        <p:txBody>
          <a:bodyPr wrap="none" anchor="ctr"/>
          <a:lstStyle/>
          <a:p>
            <a:endParaRPr lang="zh-CN" altLang="en-US"/>
          </a:p>
        </p:txBody>
      </p:sp>
      <p:sp>
        <p:nvSpPr>
          <p:cNvPr id="1523732" name="Line 20"/>
          <p:cNvSpPr>
            <a:spLocks noChangeShapeType="1"/>
          </p:cNvSpPr>
          <p:nvPr/>
        </p:nvSpPr>
        <p:spPr bwMode="auto">
          <a:xfrm>
            <a:off x="7599363" y="3275013"/>
            <a:ext cx="1295400" cy="0"/>
          </a:xfrm>
          <a:prstGeom prst="line">
            <a:avLst/>
          </a:prstGeom>
          <a:noFill/>
          <a:ln w="9525">
            <a:solidFill>
              <a:schemeClr val="accent2"/>
            </a:solidFill>
            <a:round/>
            <a:headEnd/>
            <a:tailEnd/>
          </a:ln>
          <a:effectLst/>
        </p:spPr>
        <p:txBody>
          <a:bodyPr wrap="none" anchor="ctr"/>
          <a:lstStyle/>
          <a:p>
            <a:endParaRPr lang="zh-CN" altLang="en-US"/>
          </a:p>
        </p:txBody>
      </p:sp>
      <p:sp>
        <p:nvSpPr>
          <p:cNvPr id="1523733" name="Line 21"/>
          <p:cNvSpPr>
            <a:spLocks noChangeShapeType="1"/>
          </p:cNvSpPr>
          <p:nvPr/>
        </p:nvSpPr>
        <p:spPr bwMode="auto">
          <a:xfrm>
            <a:off x="7523163" y="3503613"/>
            <a:ext cx="1371600" cy="0"/>
          </a:xfrm>
          <a:prstGeom prst="line">
            <a:avLst/>
          </a:prstGeom>
          <a:noFill/>
          <a:ln w="9525">
            <a:solidFill>
              <a:schemeClr val="accent2"/>
            </a:solidFill>
            <a:round/>
            <a:headEnd/>
            <a:tailEnd/>
          </a:ln>
          <a:effectLst/>
        </p:spPr>
        <p:txBody>
          <a:bodyPr wrap="none" anchor="ctr"/>
          <a:lstStyle/>
          <a:p>
            <a:endParaRPr lang="zh-CN" altLang="en-US"/>
          </a:p>
        </p:txBody>
      </p:sp>
      <p:graphicFrame>
        <p:nvGraphicFramePr>
          <p:cNvPr id="1523734" name="Object 22"/>
          <p:cNvGraphicFramePr>
            <a:graphicFrameLocks noChangeAspect="1"/>
          </p:cNvGraphicFramePr>
          <p:nvPr/>
        </p:nvGraphicFramePr>
        <p:xfrm>
          <a:off x="8894763" y="2589213"/>
          <a:ext cx="249237" cy="277812"/>
        </p:xfrm>
        <a:graphic>
          <a:graphicData uri="http://schemas.openxmlformats.org/presentationml/2006/ole">
            <p:oleObj spid="_x0000_s1523734" name="公式" r:id="rId7" imgW="114120" imgH="126720" progId="Equation.3">
              <p:embed/>
            </p:oleObj>
          </a:graphicData>
        </a:graphic>
      </p:graphicFrame>
      <p:graphicFrame>
        <p:nvGraphicFramePr>
          <p:cNvPr id="1523735" name="Object 23"/>
          <p:cNvGraphicFramePr>
            <a:graphicFrameLocks noChangeAspect="1"/>
          </p:cNvGraphicFramePr>
          <p:nvPr/>
        </p:nvGraphicFramePr>
        <p:xfrm>
          <a:off x="7650163" y="1293813"/>
          <a:ext cx="254000" cy="304800"/>
        </p:xfrm>
        <a:graphic>
          <a:graphicData uri="http://schemas.openxmlformats.org/presentationml/2006/ole">
            <p:oleObj spid="_x0000_s1523735" name="公式" r:id="rId8" imgW="126720" imgH="152280" progId="Equation.3">
              <p:embed/>
            </p:oleObj>
          </a:graphicData>
        </a:graphic>
      </p:graphicFrame>
      <p:graphicFrame>
        <p:nvGraphicFramePr>
          <p:cNvPr id="1523736" name="Object 24"/>
          <p:cNvGraphicFramePr>
            <a:graphicFrameLocks noChangeAspect="1"/>
          </p:cNvGraphicFramePr>
          <p:nvPr/>
        </p:nvGraphicFramePr>
        <p:xfrm>
          <a:off x="6456363" y="1685925"/>
          <a:ext cx="914400" cy="423863"/>
        </p:xfrm>
        <a:graphic>
          <a:graphicData uri="http://schemas.openxmlformats.org/presentationml/2006/ole">
            <p:oleObj spid="_x0000_s1523736" name="公式" r:id="rId9" imgW="380880" imgH="177480" progId="Equation.3">
              <p:embed/>
            </p:oleObj>
          </a:graphicData>
        </a:graphic>
      </p:graphicFrame>
      <p:graphicFrame>
        <p:nvGraphicFramePr>
          <p:cNvPr id="1523737" name="Object 25"/>
          <p:cNvGraphicFramePr>
            <a:graphicFrameLocks noChangeAspect="1"/>
          </p:cNvGraphicFramePr>
          <p:nvPr/>
        </p:nvGraphicFramePr>
        <p:xfrm>
          <a:off x="8132763" y="3632200"/>
          <a:ext cx="838200" cy="387350"/>
        </p:xfrm>
        <a:graphic>
          <a:graphicData uri="http://schemas.openxmlformats.org/presentationml/2006/ole">
            <p:oleObj spid="_x0000_s1523737" name="公式" r:id="rId10" imgW="380880" imgH="177480" progId="Equation.3">
              <p:embed/>
            </p:oleObj>
          </a:graphicData>
        </a:graphic>
      </p:graphicFrame>
      <p:sp>
        <p:nvSpPr>
          <p:cNvPr id="1523740" name="Rectangle 28"/>
          <p:cNvSpPr>
            <a:spLocks noGrp="1" noChangeArrowheads="1"/>
          </p:cNvSpPr>
          <p:nvPr>
            <p:ph type="title"/>
          </p:nvPr>
        </p:nvSpPr>
        <p:spPr bwMode="auto">
          <a:xfrm>
            <a:off x="1187450" y="908050"/>
            <a:ext cx="6840538" cy="457200"/>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3600" b="1">
                <a:solidFill>
                  <a:srgbClr val="CC6600"/>
                </a:solidFill>
                <a:ea typeface="宋体" pitchFamily="2" charset="-122"/>
              </a:rPr>
              <a:t>连续型随机变量商的分布</a:t>
            </a:r>
            <a:r>
              <a:rPr lang="en-US" altLang="zh-CN" sz="3600" b="1">
                <a:solidFill>
                  <a:srgbClr val="CC6600"/>
                </a:solidFill>
                <a:ea typeface="宋体" pitchFamily="2" charset="-122"/>
              </a:rPr>
              <a:t>(Cont.)</a:t>
            </a:r>
          </a:p>
        </p:txBody>
      </p:sp>
      <p:graphicFrame>
        <p:nvGraphicFramePr>
          <p:cNvPr id="1523741" name="Object 29"/>
          <p:cNvGraphicFramePr>
            <a:graphicFrameLocks noChangeAspect="1"/>
          </p:cNvGraphicFramePr>
          <p:nvPr/>
        </p:nvGraphicFramePr>
        <p:xfrm>
          <a:off x="1042988" y="1628775"/>
          <a:ext cx="2532062" cy="503238"/>
        </p:xfrm>
        <a:graphic>
          <a:graphicData uri="http://schemas.openxmlformats.org/presentationml/2006/ole">
            <p:oleObj spid="_x0000_s1523741" name="公式" r:id="rId11" imgW="1079280" imgH="215640" progId="Equation.3">
              <p:embed/>
            </p:oleObj>
          </a:graphicData>
        </a:graphic>
      </p:graphicFrame>
      <p:graphicFrame>
        <p:nvGraphicFramePr>
          <p:cNvPr id="1523742" name="Object 30"/>
          <p:cNvGraphicFramePr>
            <a:graphicFrameLocks noChangeAspect="1"/>
          </p:cNvGraphicFramePr>
          <p:nvPr/>
        </p:nvGraphicFramePr>
        <p:xfrm>
          <a:off x="3563938" y="1412875"/>
          <a:ext cx="1936750" cy="1009650"/>
        </p:xfrm>
        <a:graphic>
          <a:graphicData uri="http://schemas.openxmlformats.org/presentationml/2006/ole">
            <p:oleObj spid="_x0000_s1523742" name="公式" r:id="rId12" imgW="82548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3717"/>
                                        </p:tgtEl>
                                        <p:attrNameLst>
                                          <p:attrName>style.visibility</p:attrName>
                                        </p:attrNameLst>
                                      </p:cBhvr>
                                      <p:to>
                                        <p:strVal val="visible"/>
                                      </p:to>
                                    </p:set>
                                    <p:animEffect transition="in" filter="wipe(left)">
                                      <p:cBhvr>
                                        <p:cTn id="7" dur="500"/>
                                        <p:tgtEl>
                                          <p:spTgt spid="1523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3718"/>
                                        </p:tgtEl>
                                        <p:attrNameLst>
                                          <p:attrName>style.visibility</p:attrName>
                                        </p:attrNameLst>
                                      </p:cBhvr>
                                      <p:to>
                                        <p:strVal val="visible"/>
                                      </p:to>
                                    </p:set>
                                    <p:animEffect transition="in" filter="wipe(left)">
                                      <p:cBhvr>
                                        <p:cTn id="12" dur="500"/>
                                        <p:tgtEl>
                                          <p:spTgt spid="15237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3719"/>
                                        </p:tgtEl>
                                        <p:attrNameLst>
                                          <p:attrName>style.visibility</p:attrName>
                                        </p:attrNameLst>
                                      </p:cBhvr>
                                      <p:to>
                                        <p:strVal val="visible"/>
                                      </p:to>
                                    </p:set>
                                    <p:animEffect transition="in" filter="wipe(left)">
                                      <p:cBhvr>
                                        <p:cTn id="17" dur="500"/>
                                        <p:tgtEl>
                                          <p:spTgt spid="15237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3720"/>
                                        </p:tgtEl>
                                        <p:attrNameLst>
                                          <p:attrName>style.visibility</p:attrName>
                                        </p:attrNameLst>
                                      </p:cBhvr>
                                      <p:to>
                                        <p:strVal val="visible"/>
                                      </p:to>
                                    </p:set>
                                    <p:animEffect transition="in" filter="wipe(left)">
                                      <p:cBhvr>
                                        <p:cTn id="22" dur="500"/>
                                        <p:tgtEl>
                                          <p:spTgt spid="152372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523740"/>
                                        </p:tgtEl>
                                        <p:attrNameLst>
                                          <p:attrName>style.visibility</p:attrName>
                                        </p:attrNameLst>
                                      </p:cBhvr>
                                      <p:to>
                                        <p:strVal val="visible"/>
                                      </p:to>
                                    </p:set>
                                    <p:animEffect transition="in" filter="wipe(left)">
                                      <p:cBhvr>
                                        <p:cTn id="26" dur="500"/>
                                        <p:tgtEl>
                                          <p:spTgt spid="15237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23741"/>
                                        </p:tgtEl>
                                        <p:attrNameLst>
                                          <p:attrName>style.visibility</p:attrName>
                                        </p:attrNameLst>
                                      </p:cBhvr>
                                      <p:to>
                                        <p:strVal val="visible"/>
                                      </p:to>
                                    </p:set>
                                    <p:animEffect transition="in" filter="wipe(left)">
                                      <p:cBhvr>
                                        <p:cTn id="31" dur="500"/>
                                        <p:tgtEl>
                                          <p:spTgt spid="152374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23742"/>
                                        </p:tgtEl>
                                        <p:attrNameLst>
                                          <p:attrName>style.visibility</p:attrName>
                                        </p:attrNameLst>
                                      </p:cBhvr>
                                      <p:to>
                                        <p:strVal val="visible"/>
                                      </p:to>
                                    </p:set>
                                    <p:animEffect transition="in" filter="wipe(left)">
                                      <p:cBhvr>
                                        <p:cTn id="36" dur="500"/>
                                        <p:tgtEl>
                                          <p:spTgt spid="1523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40"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4741" name="Object 5"/>
          <p:cNvGraphicFramePr>
            <a:graphicFrameLocks noChangeAspect="1"/>
          </p:cNvGraphicFramePr>
          <p:nvPr/>
        </p:nvGraphicFramePr>
        <p:xfrm>
          <a:off x="1187450" y="2633663"/>
          <a:ext cx="4800600" cy="492125"/>
        </p:xfrm>
        <a:graphic>
          <a:graphicData uri="http://schemas.openxmlformats.org/presentationml/2006/ole">
            <p:oleObj spid="_x0000_s1524741" name="公式" r:id="rId3" imgW="2095200" imgH="215640" progId="Equation.3">
              <p:embed/>
            </p:oleObj>
          </a:graphicData>
        </a:graphic>
      </p:graphicFrame>
      <p:graphicFrame>
        <p:nvGraphicFramePr>
          <p:cNvPr id="1524742" name="Object 6"/>
          <p:cNvGraphicFramePr>
            <a:graphicFrameLocks noChangeAspect="1"/>
          </p:cNvGraphicFramePr>
          <p:nvPr/>
        </p:nvGraphicFramePr>
        <p:xfrm>
          <a:off x="1187450" y="3319463"/>
          <a:ext cx="6691313" cy="492125"/>
        </p:xfrm>
        <a:graphic>
          <a:graphicData uri="http://schemas.openxmlformats.org/presentationml/2006/ole">
            <p:oleObj spid="_x0000_s1524742" name="公式" r:id="rId4" imgW="2920680" imgH="215640" progId="Equation.3">
              <p:embed/>
            </p:oleObj>
          </a:graphicData>
        </a:graphic>
      </p:graphicFrame>
      <p:graphicFrame>
        <p:nvGraphicFramePr>
          <p:cNvPr id="1524743" name="Object 7"/>
          <p:cNvGraphicFramePr>
            <a:graphicFrameLocks noChangeAspect="1"/>
          </p:cNvGraphicFramePr>
          <p:nvPr/>
        </p:nvGraphicFramePr>
        <p:xfrm>
          <a:off x="1201738" y="4005263"/>
          <a:ext cx="5697537" cy="1093787"/>
        </p:xfrm>
        <a:graphic>
          <a:graphicData uri="http://schemas.openxmlformats.org/presentationml/2006/ole">
            <p:oleObj spid="_x0000_s1524743" name="公式" r:id="rId5" imgW="2501640" imgH="482400" progId="Equation.3">
              <p:embed/>
            </p:oleObj>
          </a:graphicData>
        </a:graphic>
      </p:graphicFrame>
      <p:graphicFrame>
        <p:nvGraphicFramePr>
          <p:cNvPr id="1524744" name="Object 8"/>
          <p:cNvGraphicFramePr>
            <a:graphicFrameLocks noChangeAspect="1"/>
          </p:cNvGraphicFramePr>
          <p:nvPr/>
        </p:nvGraphicFramePr>
        <p:xfrm>
          <a:off x="1416050" y="5300663"/>
          <a:ext cx="3267075" cy="1093787"/>
        </p:xfrm>
        <a:graphic>
          <a:graphicData uri="http://schemas.openxmlformats.org/presentationml/2006/ole">
            <p:oleObj spid="_x0000_s1524744" name="公式" r:id="rId6" imgW="1434960" imgH="482400" progId="Equation.3">
              <p:embed/>
            </p:oleObj>
          </a:graphicData>
        </a:graphic>
      </p:graphicFrame>
      <p:graphicFrame>
        <p:nvGraphicFramePr>
          <p:cNvPr id="1524745" name="Object 9"/>
          <p:cNvGraphicFramePr>
            <a:graphicFrameLocks noChangeAspect="1"/>
          </p:cNvGraphicFramePr>
          <p:nvPr/>
        </p:nvGraphicFramePr>
        <p:xfrm>
          <a:off x="4706938" y="5300663"/>
          <a:ext cx="3441700" cy="1093787"/>
        </p:xfrm>
        <a:graphic>
          <a:graphicData uri="http://schemas.openxmlformats.org/presentationml/2006/ole">
            <p:oleObj spid="_x0000_s1524745" name="公式" r:id="rId7" imgW="1511280" imgH="482400" progId="Equation.3">
              <p:embed/>
            </p:oleObj>
          </a:graphicData>
        </a:graphic>
      </p:graphicFrame>
      <p:sp>
        <p:nvSpPr>
          <p:cNvPr id="1524748" name="Rectangle 12"/>
          <p:cNvSpPr>
            <a:spLocks noGrp="1" noChangeArrowheads="1"/>
          </p:cNvSpPr>
          <p:nvPr>
            <p:ph type="title"/>
          </p:nvPr>
        </p:nvSpPr>
        <p:spPr bwMode="auto">
          <a:xfrm>
            <a:off x="1187450" y="908050"/>
            <a:ext cx="6840538" cy="457200"/>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3600" b="1">
                <a:solidFill>
                  <a:srgbClr val="CC6600"/>
                </a:solidFill>
                <a:ea typeface="宋体" pitchFamily="2" charset="-122"/>
              </a:rPr>
              <a:t>连续型随机变量商的分布</a:t>
            </a:r>
            <a:r>
              <a:rPr lang="en-US" altLang="zh-CN" sz="3600" b="1">
                <a:solidFill>
                  <a:srgbClr val="CC6600"/>
                </a:solidFill>
                <a:ea typeface="宋体" pitchFamily="2" charset="-122"/>
              </a:rPr>
              <a:t>(Cont.)</a:t>
            </a:r>
          </a:p>
        </p:txBody>
      </p:sp>
      <p:graphicFrame>
        <p:nvGraphicFramePr>
          <p:cNvPr id="1524751" name="Object 15"/>
          <p:cNvGraphicFramePr>
            <a:graphicFrameLocks noChangeAspect="1"/>
          </p:cNvGraphicFramePr>
          <p:nvPr/>
        </p:nvGraphicFramePr>
        <p:xfrm>
          <a:off x="827088" y="1557338"/>
          <a:ext cx="7467600" cy="1087437"/>
        </p:xfrm>
        <a:graphic>
          <a:graphicData uri="http://schemas.openxmlformats.org/presentationml/2006/ole">
            <p:oleObj spid="_x0000_s1524751" name="公式" r:id="rId8" imgW="3301920" imgH="4824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4741"/>
                                        </p:tgtEl>
                                        <p:attrNameLst>
                                          <p:attrName>style.visibility</p:attrName>
                                        </p:attrNameLst>
                                      </p:cBhvr>
                                      <p:to>
                                        <p:strVal val="visible"/>
                                      </p:to>
                                    </p:set>
                                    <p:animEffect transition="in" filter="wipe(left)">
                                      <p:cBhvr>
                                        <p:cTn id="7" dur="500"/>
                                        <p:tgtEl>
                                          <p:spTgt spid="1524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4742"/>
                                        </p:tgtEl>
                                        <p:attrNameLst>
                                          <p:attrName>style.visibility</p:attrName>
                                        </p:attrNameLst>
                                      </p:cBhvr>
                                      <p:to>
                                        <p:strVal val="visible"/>
                                      </p:to>
                                    </p:set>
                                    <p:animEffect transition="in" filter="wipe(left)">
                                      <p:cBhvr>
                                        <p:cTn id="12" dur="500"/>
                                        <p:tgtEl>
                                          <p:spTgt spid="15247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4743"/>
                                        </p:tgtEl>
                                        <p:attrNameLst>
                                          <p:attrName>style.visibility</p:attrName>
                                        </p:attrNameLst>
                                      </p:cBhvr>
                                      <p:to>
                                        <p:strVal val="visible"/>
                                      </p:to>
                                    </p:set>
                                    <p:animEffect transition="in" filter="wipe(left)">
                                      <p:cBhvr>
                                        <p:cTn id="17" dur="500"/>
                                        <p:tgtEl>
                                          <p:spTgt spid="15247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4744"/>
                                        </p:tgtEl>
                                        <p:attrNameLst>
                                          <p:attrName>style.visibility</p:attrName>
                                        </p:attrNameLst>
                                      </p:cBhvr>
                                      <p:to>
                                        <p:strVal val="visible"/>
                                      </p:to>
                                    </p:set>
                                    <p:animEffect transition="in" filter="wipe(left)">
                                      <p:cBhvr>
                                        <p:cTn id="22" dur="500"/>
                                        <p:tgtEl>
                                          <p:spTgt spid="15247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4745"/>
                                        </p:tgtEl>
                                        <p:attrNameLst>
                                          <p:attrName>style.visibility</p:attrName>
                                        </p:attrNameLst>
                                      </p:cBhvr>
                                      <p:to>
                                        <p:strVal val="visible"/>
                                      </p:to>
                                    </p:set>
                                    <p:animEffect transition="in" filter="wipe(left)">
                                      <p:cBhvr>
                                        <p:cTn id="27" dur="500"/>
                                        <p:tgtEl>
                                          <p:spTgt spid="152474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524748"/>
                                        </p:tgtEl>
                                        <p:attrNameLst>
                                          <p:attrName>style.visibility</p:attrName>
                                        </p:attrNameLst>
                                      </p:cBhvr>
                                      <p:to>
                                        <p:strVal val="visible"/>
                                      </p:to>
                                    </p:set>
                                    <p:animEffect transition="in" filter="wipe(left)">
                                      <p:cBhvr>
                                        <p:cTn id="31" dur="500"/>
                                        <p:tgtEl>
                                          <p:spTgt spid="15247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24751"/>
                                        </p:tgtEl>
                                        <p:attrNameLst>
                                          <p:attrName>style.visibility</p:attrName>
                                        </p:attrNameLst>
                                      </p:cBhvr>
                                      <p:to>
                                        <p:strVal val="visible"/>
                                      </p:to>
                                    </p:set>
                                    <p:animEffect transition="in" filter="wipe(left)">
                                      <p:cBhvr>
                                        <p:cTn id="36" dur="500"/>
                                        <p:tgtEl>
                                          <p:spTgt spid="1524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4748"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64" name="Object 4"/>
          <p:cNvGraphicFramePr>
            <a:graphicFrameLocks noChangeAspect="1"/>
          </p:cNvGraphicFramePr>
          <p:nvPr/>
        </p:nvGraphicFramePr>
        <p:xfrm>
          <a:off x="1066800" y="2667000"/>
          <a:ext cx="4800600" cy="492125"/>
        </p:xfrm>
        <a:graphic>
          <a:graphicData uri="http://schemas.openxmlformats.org/presentationml/2006/ole">
            <p:oleObj spid="_x0000_s1525764" name="公式" r:id="rId3" imgW="2095200" imgH="215640" progId="Equation.3">
              <p:embed/>
            </p:oleObj>
          </a:graphicData>
        </a:graphic>
      </p:graphicFrame>
      <p:graphicFrame>
        <p:nvGraphicFramePr>
          <p:cNvPr id="1525765" name="Object 5"/>
          <p:cNvGraphicFramePr>
            <a:graphicFrameLocks noChangeAspect="1"/>
          </p:cNvGraphicFramePr>
          <p:nvPr/>
        </p:nvGraphicFramePr>
        <p:xfrm>
          <a:off x="1157288" y="1524000"/>
          <a:ext cx="7972425" cy="1054100"/>
        </p:xfrm>
        <a:graphic>
          <a:graphicData uri="http://schemas.openxmlformats.org/presentationml/2006/ole">
            <p:oleObj spid="_x0000_s1525765" name="公式" r:id="rId4" imgW="3733560" imgH="495000" progId="Equation.3">
              <p:embed/>
            </p:oleObj>
          </a:graphicData>
        </a:graphic>
      </p:graphicFrame>
      <p:graphicFrame>
        <p:nvGraphicFramePr>
          <p:cNvPr id="1525766" name="Object 6"/>
          <p:cNvGraphicFramePr>
            <a:graphicFrameLocks noChangeAspect="1"/>
          </p:cNvGraphicFramePr>
          <p:nvPr/>
        </p:nvGraphicFramePr>
        <p:xfrm>
          <a:off x="1066800" y="3429000"/>
          <a:ext cx="6662738" cy="492125"/>
        </p:xfrm>
        <a:graphic>
          <a:graphicData uri="http://schemas.openxmlformats.org/presentationml/2006/ole">
            <p:oleObj spid="_x0000_s1525766" name="公式" r:id="rId5" imgW="2908080" imgH="215640" progId="Equation.3">
              <p:embed/>
            </p:oleObj>
          </a:graphicData>
        </a:graphic>
      </p:graphicFrame>
      <p:graphicFrame>
        <p:nvGraphicFramePr>
          <p:cNvPr id="1525767" name="Object 7"/>
          <p:cNvGraphicFramePr>
            <a:graphicFrameLocks noChangeAspect="1"/>
          </p:cNvGraphicFramePr>
          <p:nvPr/>
        </p:nvGraphicFramePr>
        <p:xfrm>
          <a:off x="1385888" y="4135438"/>
          <a:ext cx="5695950" cy="1122362"/>
        </p:xfrm>
        <a:graphic>
          <a:graphicData uri="http://schemas.openxmlformats.org/presentationml/2006/ole">
            <p:oleObj spid="_x0000_s1525767" name="公式" r:id="rId6" imgW="2501640" imgH="495000" progId="Equation.3">
              <p:embed/>
            </p:oleObj>
          </a:graphicData>
        </a:graphic>
      </p:graphicFrame>
      <p:graphicFrame>
        <p:nvGraphicFramePr>
          <p:cNvPr id="1525768" name="Object 8"/>
          <p:cNvGraphicFramePr>
            <a:graphicFrameLocks noChangeAspect="1"/>
          </p:cNvGraphicFramePr>
          <p:nvPr/>
        </p:nvGraphicFramePr>
        <p:xfrm>
          <a:off x="1495425" y="5334000"/>
          <a:ext cx="3817938" cy="1068388"/>
        </p:xfrm>
        <a:graphic>
          <a:graphicData uri="http://schemas.openxmlformats.org/presentationml/2006/ole">
            <p:oleObj spid="_x0000_s1525768" name="公式" r:id="rId7" imgW="1676160" imgH="469800" progId="Equation.3">
              <p:embed/>
            </p:oleObj>
          </a:graphicData>
        </a:graphic>
      </p:graphicFrame>
      <p:graphicFrame>
        <p:nvGraphicFramePr>
          <p:cNvPr id="1525769" name="Object 9"/>
          <p:cNvGraphicFramePr>
            <a:graphicFrameLocks noChangeAspect="1"/>
          </p:cNvGraphicFramePr>
          <p:nvPr/>
        </p:nvGraphicFramePr>
        <p:xfrm>
          <a:off x="5327650" y="5334000"/>
          <a:ext cx="3352800" cy="1068388"/>
        </p:xfrm>
        <a:graphic>
          <a:graphicData uri="http://schemas.openxmlformats.org/presentationml/2006/ole">
            <p:oleObj spid="_x0000_s1525769" name="公式" r:id="rId8" imgW="1473120" imgH="469800" progId="Equation.3">
              <p:embed/>
            </p:oleObj>
          </a:graphicData>
        </a:graphic>
      </p:graphicFrame>
      <p:sp>
        <p:nvSpPr>
          <p:cNvPr id="1525771" name="Rectangle 11"/>
          <p:cNvSpPr>
            <a:spLocks noGrp="1" noChangeArrowheads="1"/>
          </p:cNvSpPr>
          <p:nvPr>
            <p:ph type="title"/>
          </p:nvPr>
        </p:nvSpPr>
        <p:spPr bwMode="auto">
          <a:xfrm>
            <a:off x="1187450" y="908050"/>
            <a:ext cx="6840538" cy="457200"/>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3600" b="1">
                <a:solidFill>
                  <a:srgbClr val="CC6600"/>
                </a:solidFill>
                <a:ea typeface="宋体" pitchFamily="2" charset="-122"/>
              </a:rPr>
              <a:t>连续型随机变量商的分布</a:t>
            </a:r>
            <a:r>
              <a:rPr lang="en-US" altLang="zh-CN" sz="3600" b="1">
                <a:solidFill>
                  <a:srgbClr val="CC66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5765"/>
                                        </p:tgtEl>
                                        <p:attrNameLst>
                                          <p:attrName>style.visibility</p:attrName>
                                        </p:attrNameLst>
                                      </p:cBhvr>
                                      <p:to>
                                        <p:strVal val="visible"/>
                                      </p:to>
                                    </p:set>
                                    <p:animEffect transition="in" filter="wipe(left)">
                                      <p:cBhvr>
                                        <p:cTn id="7" dur="500"/>
                                        <p:tgtEl>
                                          <p:spTgt spid="15257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5764"/>
                                        </p:tgtEl>
                                        <p:attrNameLst>
                                          <p:attrName>style.visibility</p:attrName>
                                        </p:attrNameLst>
                                      </p:cBhvr>
                                      <p:to>
                                        <p:strVal val="visible"/>
                                      </p:to>
                                    </p:set>
                                    <p:animEffect transition="in" filter="wipe(left)">
                                      <p:cBhvr>
                                        <p:cTn id="12" dur="500"/>
                                        <p:tgtEl>
                                          <p:spTgt spid="1525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5766"/>
                                        </p:tgtEl>
                                        <p:attrNameLst>
                                          <p:attrName>style.visibility</p:attrName>
                                        </p:attrNameLst>
                                      </p:cBhvr>
                                      <p:to>
                                        <p:strVal val="visible"/>
                                      </p:to>
                                    </p:set>
                                    <p:animEffect transition="in" filter="wipe(left)">
                                      <p:cBhvr>
                                        <p:cTn id="17" dur="500"/>
                                        <p:tgtEl>
                                          <p:spTgt spid="15257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5767"/>
                                        </p:tgtEl>
                                        <p:attrNameLst>
                                          <p:attrName>style.visibility</p:attrName>
                                        </p:attrNameLst>
                                      </p:cBhvr>
                                      <p:to>
                                        <p:strVal val="visible"/>
                                      </p:to>
                                    </p:set>
                                    <p:animEffect transition="in" filter="wipe(left)">
                                      <p:cBhvr>
                                        <p:cTn id="22" dur="500"/>
                                        <p:tgtEl>
                                          <p:spTgt spid="15257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5768"/>
                                        </p:tgtEl>
                                        <p:attrNameLst>
                                          <p:attrName>style.visibility</p:attrName>
                                        </p:attrNameLst>
                                      </p:cBhvr>
                                      <p:to>
                                        <p:strVal val="visible"/>
                                      </p:to>
                                    </p:set>
                                    <p:animEffect transition="in" filter="wipe(left)">
                                      <p:cBhvr>
                                        <p:cTn id="27" dur="500"/>
                                        <p:tgtEl>
                                          <p:spTgt spid="15257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25769"/>
                                        </p:tgtEl>
                                        <p:attrNameLst>
                                          <p:attrName>style.visibility</p:attrName>
                                        </p:attrNameLst>
                                      </p:cBhvr>
                                      <p:to>
                                        <p:strVal val="visible"/>
                                      </p:to>
                                    </p:set>
                                    <p:animEffect transition="in" filter="wipe(left)">
                                      <p:cBhvr>
                                        <p:cTn id="32" dur="500"/>
                                        <p:tgtEl>
                                          <p:spTgt spid="1525769"/>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525771"/>
                                        </p:tgtEl>
                                        <p:attrNameLst>
                                          <p:attrName>style.visibility</p:attrName>
                                        </p:attrNameLst>
                                      </p:cBhvr>
                                      <p:to>
                                        <p:strVal val="visible"/>
                                      </p:to>
                                    </p:set>
                                    <p:animEffect transition="in" filter="wipe(left)">
                                      <p:cBhvr>
                                        <p:cTn id="36" dur="500"/>
                                        <p:tgtEl>
                                          <p:spTgt spid="1525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71"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9" name="Rectangle 5"/>
          <p:cNvSpPr>
            <a:spLocks noGrp="1" noChangeArrowheads="1"/>
          </p:cNvSpPr>
          <p:nvPr>
            <p:ph type="title"/>
          </p:nvPr>
        </p:nvSpPr>
        <p:spPr bwMode="auto">
          <a:xfrm>
            <a:off x="1187450" y="908050"/>
            <a:ext cx="6840538" cy="457200"/>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3600" b="1">
                <a:solidFill>
                  <a:srgbClr val="CC6600"/>
                </a:solidFill>
                <a:ea typeface="宋体" pitchFamily="2" charset="-122"/>
              </a:rPr>
              <a:t>连续型随机变量商的分布</a:t>
            </a:r>
            <a:r>
              <a:rPr lang="en-US" altLang="zh-CN" sz="3600" b="1">
                <a:solidFill>
                  <a:srgbClr val="CC6600"/>
                </a:solidFill>
                <a:ea typeface="宋体" pitchFamily="2" charset="-122"/>
              </a:rPr>
              <a:t>(Cont.)</a:t>
            </a:r>
          </a:p>
        </p:txBody>
      </p:sp>
      <p:graphicFrame>
        <p:nvGraphicFramePr>
          <p:cNvPr id="1526790" name="Object 6"/>
          <p:cNvGraphicFramePr>
            <a:graphicFrameLocks noChangeAspect="1"/>
          </p:cNvGraphicFramePr>
          <p:nvPr/>
        </p:nvGraphicFramePr>
        <p:xfrm>
          <a:off x="1042988" y="4005263"/>
          <a:ext cx="4945062" cy="533400"/>
        </p:xfrm>
        <a:graphic>
          <a:graphicData uri="http://schemas.openxmlformats.org/presentationml/2006/ole">
            <p:oleObj spid="_x0000_s1526790" name="公式" r:id="rId3" imgW="1574640" imgH="177480" progId="Equation.3">
              <p:embed/>
            </p:oleObj>
          </a:graphicData>
        </a:graphic>
      </p:graphicFrame>
      <p:graphicFrame>
        <p:nvGraphicFramePr>
          <p:cNvPr id="1526791" name="Object 7"/>
          <p:cNvGraphicFramePr>
            <a:graphicFrameLocks noChangeAspect="1"/>
          </p:cNvGraphicFramePr>
          <p:nvPr/>
        </p:nvGraphicFramePr>
        <p:xfrm>
          <a:off x="1057275" y="1614488"/>
          <a:ext cx="7894638" cy="1158875"/>
        </p:xfrm>
        <a:graphic>
          <a:graphicData uri="http://schemas.openxmlformats.org/presentationml/2006/ole">
            <p:oleObj spid="_x0000_s1526791" name="公式" r:id="rId4" imgW="3276360" imgH="482400" progId="Equation.3">
              <p:embed/>
            </p:oleObj>
          </a:graphicData>
        </a:graphic>
      </p:graphicFrame>
      <p:graphicFrame>
        <p:nvGraphicFramePr>
          <p:cNvPr id="1526792" name="Object 8"/>
          <p:cNvGraphicFramePr>
            <a:graphicFrameLocks noChangeAspect="1"/>
          </p:cNvGraphicFramePr>
          <p:nvPr/>
        </p:nvGraphicFramePr>
        <p:xfrm>
          <a:off x="1803400" y="2714625"/>
          <a:ext cx="3870325" cy="1225550"/>
        </p:xfrm>
        <a:graphic>
          <a:graphicData uri="http://schemas.openxmlformats.org/presentationml/2006/ole">
            <p:oleObj spid="_x0000_s1526792" name="公式" r:id="rId5" imgW="1600200" imgH="507960" progId="Equation.3">
              <p:embed/>
            </p:oleObj>
          </a:graphicData>
        </a:graphic>
      </p:graphicFrame>
      <p:grpSp>
        <p:nvGrpSpPr>
          <p:cNvPr id="1526793" name="Group 9"/>
          <p:cNvGrpSpPr>
            <a:grpSpLocks/>
          </p:cNvGrpSpPr>
          <p:nvPr/>
        </p:nvGrpSpPr>
        <p:grpSpPr bwMode="auto">
          <a:xfrm>
            <a:off x="1476375" y="4724400"/>
            <a:ext cx="5148263" cy="1657350"/>
            <a:chOff x="384" y="2802"/>
            <a:chExt cx="3511" cy="1136"/>
          </a:xfrm>
        </p:grpSpPr>
        <p:graphicFrame>
          <p:nvGraphicFramePr>
            <p:cNvPr id="1526794" name="Object 10"/>
            <p:cNvGraphicFramePr>
              <a:graphicFrameLocks noChangeAspect="1"/>
            </p:cNvGraphicFramePr>
            <p:nvPr/>
          </p:nvGraphicFramePr>
          <p:xfrm>
            <a:off x="384" y="2802"/>
            <a:ext cx="350" cy="366"/>
          </p:xfrm>
          <a:graphic>
            <a:graphicData uri="http://schemas.openxmlformats.org/presentationml/2006/ole">
              <p:oleObj spid="_x0000_s1526794" name="公式" r:id="rId6" imgW="164880" imgH="177480" progId="Equation.3">
                <p:embed/>
              </p:oleObj>
            </a:graphicData>
          </a:graphic>
        </p:graphicFrame>
        <p:graphicFrame>
          <p:nvGraphicFramePr>
            <p:cNvPr id="1526795" name="Object 11"/>
            <p:cNvGraphicFramePr>
              <a:graphicFrameLocks noChangeAspect="1"/>
            </p:cNvGraphicFramePr>
            <p:nvPr/>
          </p:nvGraphicFramePr>
          <p:xfrm>
            <a:off x="856" y="3254"/>
            <a:ext cx="1135" cy="468"/>
          </p:xfrm>
          <a:graphic>
            <a:graphicData uri="http://schemas.openxmlformats.org/presentationml/2006/ole">
              <p:oleObj spid="_x0000_s1526795" name="公式" r:id="rId7" imgW="507960" imgH="215640" progId="Equation.3">
                <p:embed/>
              </p:oleObj>
            </a:graphicData>
          </a:graphic>
        </p:graphicFrame>
        <p:graphicFrame>
          <p:nvGraphicFramePr>
            <p:cNvPr id="1526796" name="Object 12"/>
            <p:cNvGraphicFramePr>
              <a:graphicFrameLocks noChangeAspect="1"/>
            </p:cNvGraphicFramePr>
            <p:nvPr/>
          </p:nvGraphicFramePr>
          <p:xfrm>
            <a:off x="1577" y="3024"/>
            <a:ext cx="2318" cy="914"/>
          </p:xfrm>
          <a:graphic>
            <a:graphicData uri="http://schemas.openxmlformats.org/presentationml/2006/ole">
              <p:oleObj spid="_x0000_s1526796" name="公式" r:id="rId8" imgW="1193760" imgH="4698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6789"/>
                                        </p:tgtEl>
                                        <p:attrNameLst>
                                          <p:attrName>style.visibility</p:attrName>
                                        </p:attrNameLst>
                                      </p:cBhvr>
                                      <p:to>
                                        <p:strVal val="visible"/>
                                      </p:to>
                                    </p:set>
                                    <p:animEffect transition="in" filter="wipe(left)">
                                      <p:cBhvr>
                                        <p:cTn id="7" dur="500"/>
                                        <p:tgtEl>
                                          <p:spTgt spid="1526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6791"/>
                                        </p:tgtEl>
                                        <p:attrNameLst>
                                          <p:attrName>style.visibility</p:attrName>
                                        </p:attrNameLst>
                                      </p:cBhvr>
                                      <p:to>
                                        <p:strVal val="visible"/>
                                      </p:to>
                                    </p:set>
                                    <p:animEffect transition="in" filter="wipe(left)">
                                      <p:cBhvr>
                                        <p:cTn id="12" dur="500"/>
                                        <p:tgtEl>
                                          <p:spTgt spid="15267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6792"/>
                                        </p:tgtEl>
                                        <p:attrNameLst>
                                          <p:attrName>style.visibility</p:attrName>
                                        </p:attrNameLst>
                                      </p:cBhvr>
                                      <p:to>
                                        <p:strVal val="visible"/>
                                      </p:to>
                                    </p:set>
                                    <p:animEffect transition="in" filter="wipe(left)">
                                      <p:cBhvr>
                                        <p:cTn id="17" dur="500"/>
                                        <p:tgtEl>
                                          <p:spTgt spid="15267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6790"/>
                                        </p:tgtEl>
                                        <p:attrNameLst>
                                          <p:attrName>style.visibility</p:attrName>
                                        </p:attrNameLst>
                                      </p:cBhvr>
                                      <p:to>
                                        <p:strVal val="visible"/>
                                      </p:to>
                                    </p:set>
                                    <p:animEffect transition="in" filter="wipe(left)">
                                      <p:cBhvr>
                                        <p:cTn id="22" dur="500"/>
                                        <p:tgtEl>
                                          <p:spTgt spid="15267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6793"/>
                                        </p:tgtEl>
                                        <p:attrNameLst>
                                          <p:attrName>style.visibility</p:attrName>
                                        </p:attrNameLst>
                                      </p:cBhvr>
                                      <p:to>
                                        <p:strVal val="visible"/>
                                      </p:to>
                                    </p:set>
                                    <p:animEffect transition="in" filter="wipe(left)">
                                      <p:cBhvr>
                                        <p:cTn id="27" dur="500"/>
                                        <p:tgtEl>
                                          <p:spTgt spid="1526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89"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3" name="Rectangle 5"/>
          <p:cNvSpPr>
            <a:spLocks noGrp="1" noChangeArrowheads="1"/>
          </p:cNvSpPr>
          <p:nvPr>
            <p:ph type="title"/>
          </p:nvPr>
        </p:nvSpPr>
        <p:spPr bwMode="auto">
          <a:xfrm>
            <a:off x="1187450" y="908050"/>
            <a:ext cx="6840538" cy="457200"/>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3600" b="1">
                <a:solidFill>
                  <a:srgbClr val="CC6600"/>
                </a:solidFill>
                <a:ea typeface="宋体" pitchFamily="2" charset="-122"/>
              </a:rPr>
              <a:t>连续型随机变量商的分布</a:t>
            </a:r>
            <a:r>
              <a:rPr lang="en-US" altLang="zh-CN" sz="3600" b="1">
                <a:solidFill>
                  <a:srgbClr val="CC6600"/>
                </a:solidFill>
                <a:ea typeface="宋体" pitchFamily="2" charset="-122"/>
              </a:rPr>
              <a:t>(Cont.)</a:t>
            </a:r>
          </a:p>
        </p:txBody>
      </p:sp>
      <p:graphicFrame>
        <p:nvGraphicFramePr>
          <p:cNvPr id="1527814" name="Object 6"/>
          <p:cNvGraphicFramePr>
            <a:graphicFrameLocks noChangeAspect="1"/>
          </p:cNvGraphicFramePr>
          <p:nvPr/>
        </p:nvGraphicFramePr>
        <p:xfrm>
          <a:off x="1268413" y="1927225"/>
          <a:ext cx="6781800" cy="474663"/>
        </p:xfrm>
        <a:graphic>
          <a:graphicData uri="http://schemas.openxmlformats.org/presentationml/2006/ole">
            <p:oleObj spid="_x0000_s1527814" name="公式" r:id="rId3" imgW="3060360" imgH="215640" progId="Equation.3">
              <p:embed/>
            </p:oleObj>
          </a:graphicData>
        </a:graphic>
      </p:graphicFrame>
      <p:graphicFrame>
        <p:nvGraphicFramePr>
          <p:cNvPr id="1527815" name="Object 7"/>
          <p:cNvGraphicFramePr>
            <a:graphicFrameLocks noChangeAspect="1"/>
          </p:cNvGraphicFramePr>
          <p:nvPr/>
        </p:nvGraphicFramePr>
        <p:xfrm>
          <a:off x="3067050" y="2689225"/>
          <a:ext cx="3643313" cy="534988"/>
        </p:xfrm>
        <a:graphic>
          <a:graphicData uri="http://schemas.openxmlformats.org/presentationml/2006/ole">
            <p:oleObj spid="_x0000_s1527815" name="公式" r:id="rId4" imgW="1460160" imgH="215640" progId="Equation.3">
              <p:embed/>
            </p:oleObj>
          </a:graphicData>
        </a:graphic>
      </p:graphicFrame>
      <p:graphicFrame>
        <p:nvGraphicFramePr>
          <p:cNvPr id="1527816" name="Object 8"/>
          <p:cNvGraphicFramePr>
            <a:graphicFrameLocks noChangeAspect="1"/>
          </p:cNvGraphicFramePr>
          <p:nvPr/>
        </p:nvGraphicFramePr>
        <p:xfrm>
          <a:off x="1268413" y="3679825"/>
          <a:ext cx="2286000" cy="484188"/>
        </p:xfrm>
        <a:graphic>
          <a:graphicData uri="http://schemas.openxmlformats.org/presentationml/2006/ole">
            <p:oleObj spid="_x0000_s1527816" name="公式" r:id="rId5" imgW="952200" imgH="203040" progId="Equation.3">
              <p:embed/>
            </p:oleObj>
          </a:graphicData>
        </a:graphic>
      </p:graphicFrame>
      <p:graphicFrame>
        <p:nvGraphicFramePr>
          <p:cNvPr id="1527817" name="Object 9"/>
          <p:cNvGraphicFramePr>
            <a:graphicFrameLocks noChangeAspect="1"/>
          </p:cNvGraphicFramePr>
          <p:nvPr/>
        </p:nvGraphicFramePr>
        <p:xfrm>
          <a:off x="2343150" y="4365625"/>
          <a:ext cx="4786313" cy="1274763"/>
        </p:xfrm>
        <a:graphic>
          <a:graphicData uri="http://schemas.openxmlformats.org/presentationml/2006/ole">
            <p:oleObj spid="_x0000_s1527817" name="公式" r:id="rId6" imgW="1765080" imgH="469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7813"/>
                                        </p:tgtEl>
                                        <p:attrNameLst>
                                          <p:attrName>style.visibility</p:attrName>
                                        </p:attrNameLst>
                                      </p:cBhvr>
                                      <p:to>
                                        <p:strVal val="visible"/>
                                      </p:to>
                                    </p:set>
                                    <p:animEffect transition="in" filter="wipe(left)">
                                      <p:cBhvr>
                                        <p:cTn id="7" dur="500"/>
                                        <p:tgtEl>
                                          <p:spTgt spid="15278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7814"/>
                                        </p:tgtEl>
                                        <p:attrNameLst>
                                          <p:attrName>style.visibility</p:attrName>
                                        </p:attrNameLst>
                                      </p:cBhvr>
                                      <p:to>
                                        <p:strVal val="visible"/>
                                      </p:to>
                                    </p:set>
                                    <p:animEffect transition="in" filter="wipe(left)">
                                      <p:cBhvr>
                                        <p:cTn id="12" dur="500"/>
                                        <p:tgtEl>
                                          <p:spTgt spid="15278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7815"/>
                                        </p:tgtEl>
                                        <p:attrNameLst>
                                          <p:attrName>style.visibility</p:attrName>
                                        </p:attrNameLst>
                                      </p:cBhvr>
                                      <p:to>
                                        <p:strVal val="visible"/>
                                      </p:to>
                                    </p:set>
                                    <p:animEffect transition="in" filter="wipe(left)">
                                      <p:cBhvr>
                                        <p:cTn id="17" dur="500"/>
                                        <p:tgtEl>
                                          <p:spTgt spid="15278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7816"/>
                                        </p:tgtEl>
                                        <p:attrNameLst>
                                          <p:attrName>style.visibility</p:attrName>
                                        </p:attrNameLst>
                                      </p:cBhvr>
                                      <p:to>
                                        <p:strVal val="visible"/>
                                      </p:to>
                                    </p:set>
                                    <p:animEffect transition="in" filter="wipe(left)">
                                      <p:cBhvr>
                                        <p:cTn id="22" dur="500"/>
                                        <p:tgtEl>
                                          <p:spTgt spid="15278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7817"/>
                                        </p:tgtEl>
                                        <p:attrNameLst>
                                          <p:attrName>style.visibility</p:attrName>
                                        </p:attrNameLst>
                                      </p:cBhvr>
                                      <p:to>
                                        <p:strVal val="visible"/>
                                      </p:to>
                                    </p:set>
                                    <p:animEffect transition="in" filter="wipe(left)">
                                      <p:cBhvr>
                                        <p:cTn id="27" dur="500"/>
                                        <p:tgtEl>
                                          <p:spTgt spid="1527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813"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60" name="Text Box 4"/>
          <p:cNvSpPr txBox="1">
            <a:spLocks noChangeArrowheads="1"/>
          </p:cNvSpPr>
          <p:nvPr/>
        </p:nvSpPr>
        <p:spPr bwMode="auto">
          <a:xfrm>
            <a:off x="762000" y="947738"/>
            <a:ext cx="1981200" cy="519112"/>
          </a:xfrm>
          <a:prstGeom prst="rect">
            <a:avLst/>
          </a:prstGeom>
          <a:solidFill>
            <a:schemeClr val="bg1"/>
          </a:solidFill>
          <a:ln w="9525">
            <a:noFill/>
            <a:miter lim="800000"/>
            <a:headEnd/>
            <a:tailEnd/>
          </a:ln>
          <a:effectLst/>
        </p:spPr>
        <p:txBody>
          <a:bodyPr>
            <a:spAutoFit/>
          </a:bodyPr>
          <a:lstStyle/>
          <a:p>
            <a:pPr>
              <a:spcBef>
                <a:spcPct val="50000"/>
              </a:spcBef>
            </a:pPr>
            <a:r>
              <a:rPr lang="zh-CN" altLang="en-US" u="sng">
                <a:solidFill>
                  <a:srgbClr val="FF0066"/>
                </a:solidFill>
                <a:ea typeface="宋体" pitchFamily="2" charset="-122"/>
              </a:rPr>
              <a:t>补充结论</a:t>
            </a:r>
            <a:r>
              <a:rPr lang="zh-CN" altLang="en-US">
                <a:solidFill>
                  <a:srgbClr val="FF0066"/>
                </a:solidFill>
                <a:ea typeface="宋体" pitchFamily="2" charset="-122"/>
              </a:rPr>
              <a:t>：</a:t>
            </a:r>
          </a:p>
        </p:txBody>
      </p:sp>
      <p:graphicFrame>
        <p:nvGraphicFramePr>
          <p:cNvPr id="1529861" name="Object 5"/>
          <p:cNvGraphicFramePr>
            <a:graphicFrameLocks noChangeAspect="1"/>
          </p:cNvGraphicFramePr>
          <p:nvPr/>
        </p:nvGraphicFramePr>
        <p:xfrm>
          <a:off x="3481388" y="2074863"/>
          <a:ext cx="3300412" cy="601662"/>
        </p:xfrm>
        <a:graphic>
          <a:graphicData uri="http://schemas.openxmlformats.org/presentationml/2006/ole">
            <p:oleObj spid="_x0000_s1529861" name="公式" r:id="rId3" imgW="1104840" imgH="203040" progId="Equation.3">
              <p:embed/>
            </p:oleObj>
          </a:graphicData>
        </a:graphic>
      </p:graphicFrame>
      <p:graphicFrame>
        <p:nvGraphicFramePr>
          <p:cNvPr id="1529862" name="Object 6"/>
          <p:cNvGraphicFramePr>
            <a:graphicFrameLocks noChangeAspect="1"/>
          </p:cNvGraphicFramePr>
          <p:nvPr/>
        </p:nvGraphicFramePr>
        <p:xfrm>
          <a:off x="2324100" y="2624138"/>
          <a:ext cx="4351338" cy="1268412"/>
        </p:xfrm>
        <a:graphic>
          <a:graphicData uri="http://schemas.openxmlformats.org/presentationml/2006/ole">
            <p:oleObj spid="_x0000_s1529862" name="公式" r:id="rId4" imgW="1612800" imgH="469800" progId="Equation.3">
              <p:embed/>
            </p:oleObj>
          </a:graphicData>
        </a:graphic>
      </p:graphicFrame>
      <p:grpSp>
        <p:nvGrpSpPr>
          <p:cNvPr id="1529863" name="Group 7"/>
          <p:cNvGrpSpPr>
            <a:grpSpLocks/>
          </p:cNvGrpSpPr>
          <p:nvPr/>
        </p:nvGrpSpPr>
        <p:grpSpPr bwMode="auto">
          <a:xfrm>
            <a:off x="381000" y="1557338"/>
            <a:ext cx="8763000" cy="1093787"/>
            <a:chOff x="192" y="960"/>
            <a:chExt cx="5520" cy="689"/>
          </a:xfrm>
        </p:grpSpPr>
        <p:graphicFrame>
          <p:nvGraphicFramePr>
            <p:cNvPr id="1529864" name="Object 8"/>
            <p:cNvGraphicFramePr>
              <a:graphicFrameLocks noChangeAspect="1"/>
            </p:cNvGraphicFramePr>
            <p:nvPr/>
          </p:nvGraphicFramePr>
          <p:xfrm>
            <a:off x="720" y="960"/>
            <a:ext cx="4992" cy="689"/>
          </p:xfrm>
          <a:graphic>
            <a:graphicData uri="http://schemas.openxmlformats.org/presentationml/2006/ole">
              <p:oleObj spid="_x0000_s1529864" name="公式" r:id="rId5" imgW="3314520" imgH="457200" progId="Equation.3">
                <p:embed/>
              </p:oleObj>
            </a:graphicData>
          </a:graphic>
        </p:graphicFrame>
        <p:sp>
          <p:nvSpPr>
            <p:cNvPr id="1529865" name="Text Box 9"/>
            <p:cNvSpPr txBox="1">
              <a:spLocks noChangeArrowheads="1"/>
            </p:cNvSpPr>
            <p:nvPr/>
          </p:nvSpPr>
          <p:spPr bwMode="auto">
            <a:xfrm>
              <a:off x="192" y="960"/>
              <a:ext cx="768" cy="327"/>
            </a:xfrm>
            <a:prstGeom prst="rect">
              <a:avLst/>
            </a:prstGeom>
            <a:noFill/>
            <a:ln w="9525">
              <a:noFill/>
              <a:miter lim="800000"/>
              <a:headEnd/>
              <a:tailEnd/>
            </a:ln>
            <a:effectLst/>
          </p:spPr>
          <p:txBody>
            <a:bodyPr>
              <a:spAutoFit/>
            </a:bodyPr>
            <a:lstStyle/>
            <a:p>
              <a:pPr>
                <a:spcBef>
                  <a:spcPct val="50000"/>
                </a:spcBef>
              </a:pPr>
              <a:r>
                <a:rPr lang="zh-CN" altLang="en-US">
                  <a:solidFill>
                    <a:srgbClr val="FF0066"/>
                  </a:solidFill>
                  <a:ea typeface="宋体" pitchFamily="2" charset="-122"/>
                </a:rPr>
                <a:t>（</a:t>
              </a:r>
              <a:r>
                <a:rPr lang="en-US" altLang="zh-CN">
                  <a:solidFill>
                    <a:srgbClr val="FF0066"/>
                  </a:solidFill>
                  <a:ea typeface="宋体" pitchFamily="2" charset="-122"/>
                </a:rPr>
                <a:t>1</a:t>
              </a:r>
              <a:r>
                <a:rPr lang="zh-CN" altLang="en-US">
                  <a:solidFill>
                    <a:srgbClr val="FF0066"/>
                  </a:solidFill>
                  <a:ea typeface="宋体" pitchFamily="2" charset="-122"/>
                </a:rPr>
                <a:t>）</a:t>
              </a:r>
              <a:endParaRPr lang="zh-CN" altLang="en-US" sz="2400">
                <a:solidFill>
                  <a:srgbClr val="FF0066"/>
                </a:solidFill>
                <a:ea typeface="宋体" pitchFamily="2" charset="-122"/>
              </a:endParaRPr>
            </a:p>
          </p:txBody>
        </p:sp>
      </p:grpSp>
      <p:graphicFrame>
        <p:nvGraphicFramePr>
          <p:cNvPr id="1529866" name="Object 10"/>
          <p:cNvGraphicFramePr>
            <a:graphicFrameLocks noChangeAspect="1"/>
          </p:cNvGraphicFramePr>
          <p:nvPr/>
        </p:nvGraphicFramePr>
        <p:xfrm>
          <a:off x="3841750" y="4689475"/>
          <a:ext cx="2882900" cy="601663"/>
        </p:xfrm>
        <a:graphic>
          <a:graphicData uri="http://schemas.openxmlformats.org/presentationml/2006/ole">
            <p:oleObj spid="_x0000_s1529866" name="公式" r:id="rId6" imgW="965160" imgH="203040" progId="Equation.3">
              <p:embed/>
            </p:oleObj>
          </a:graphicData>
        </a:graphic>
      </p:graphicFrame>
      <p:grpSp>
        <p:nvGrpSpPr>
          <p:cNvPr id="1529867" name="Group 11"/>
          <p:cNvGrpSpPr>
            <a:grpSpLocks/>
          </p:cNvGrpSpPr>
          <p:nvPr/>
        </p:nvGrpSpPr>
        <p:grpSpPr bwMode="auto">
          <a:xfrm>
            <a:off x="457200" y="4086225"/>
            <a:ext cx="8763000" cy="1128713"/>
            <a:chOff x="240" y="2553"/>
            <a:chExt cx="5520" cy="711"/>
          </a:xfrm>
        </p:grpSpPr>
        <p:sp>
          <p:nvSpPr>
            <p:cNvPr id="1529868" name="Text Box 12"/>
            <p:cNvSpPr txBox="1">
              <a:spLocks noChangeArrowheads="1"/>
            </p:cNvSpPr>
            <p:nvPr/>
          </p:nvSpPr>
          <p:spPr bwMode="auto">
            <a:xfrm>
              <a:off x="240" y="2553"/>
              <a:ext cx="768" cy="327"/>
            </a:xfrm>
            <a:prstGeom prst="rect">
              <a:avLst/>
            </a:prstGeom>
            <a:noFill/>
            <a:ln w="9525">
              <a:noFill/>
              <a:miter lim="800000"/>
              <a:headEnd/>
              <a:tailEnd/>
            </a:ln>
            <a:effectLst/>
          </p:spPr>
          <p:txBody>
            <a:bodyPr>
              <a:spAutoFit/>
            </a:bodyPr>
            <a:lstStyle/>
            <a:p>
              <a:pPr>
                <a:spcBef>
                  <a:spcPct val="50000"/>
                </a:spcBef>
              </a:pPr>
              <a:r>
                <a:rPr lang="zh-CN" altLang="en-US">
                  <a:solidFill>
                    <a:srgbClr val="FF0066"/>
                  </a:solidFill>
                  <a:ea typeface="宋体" pitchFamily="2" charset="-122"/>
                </a:rPr>
                <a:t>（</a:t>
              </a:r>
              <a:r>
                <a:rPr lang="en-US" altLang="zh-CN">
                  <a:solidFill>
                    <a:srgbClr val="FF0066"/>
                  </a:solidFill>
                  <a:ea typeface="宋体" pitchFamily="2" charset="-122"/>
                </a:rPr>
                <a:t>2</a:t>
              </a:r>
              <a:r>
                <a:rPr lang="zh-CN" altLang="en-US">
                  <a:solidFill>
                    <a:srgbClr val="FF0066"/>
                  </a:solidFill>
                  <a:ea typeface="宋体" pitchFamily="2" charset="-122"/>
                </a:rPr>
                <a:t>）</a:t>
              </a:r>
              <a:endParaRPr lang="zh-CN" altLang="en-US" sz="2400">
                <a:solidFill>
                  <a:srgbClr val="FF0066"/>
                </a:solidFill>
                <a:ea typeface="宋体" pitchFamily="2" charset="-122"/>
              </a:endParaRPr>
            </a:p>
          </p:txBody>
        </p:sp>
        <p:graphicFrame>
          <p:nvGraphicFramePr>
            <p:cNvPr id="1529869" name="Object 13"/>
            <p:cNvGraphicFramePr>
              <a:graphicFrameLocks noChangeAspect="1"/>
            </p:cNvGraphicFramePr>
            <p:nvPr/>
          </p:nvGraphicFramePr>
          <p:xfrm>
            <a:off x="768" y="2575"/>
            <a:ext cx="4992" cy="689"/>
          </p:xfrm>
          <a:graphic>
            <a:graphicData uri="http://schemas.openxmlformats.org/presentationml/2006/ole">
              <p:oleObj spid="_x0000_s1529869" name="公式" r:id="rId7" imgW="3314520" imgH="457200" progId="Equation.3">
                <p:embed/>
              </p:oleObj>
            </a:graphicData>
          </a:graphic>
        </p:graphicFrame>
      </p:grpSp>
      <p:graphicFrame>
        <p:nvGraphicFramePr>
          <p:cNvPr id="1529870" name="Object 14"/>
          <p:cNvGraphicFramePr>
            <a:graphicFrameLocks noChangeAspect="1"/>
          </p:cNvGraphicFramePr>
          <p:nvPr/>
        </p:nvGraphicFramePr>
        <p:xfrm>
          <a:off x="827088" y="5229225"/>
          <a:ext cx="7845425" cy="1303338"/>
        </p:xfrm>
        <a:graphic>
          <a:graphicData uri="http://schemas.openxmlformats.org/presentationml/2006/ole">
            <p:oleObj spid="_x0000_s1529870" name="公式" r:id="rId8" imgW="2908080" imgH="4824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9861"/>
                                        </p:tgtEl>
                                        <p:attrNameLst>
                                          <p:attrName>style.visibility</p:attrName>
                                        </p:attrNameLst>
                                      </p:cBhvr>
                                      <p:to>
                                        <p:strVal val="visible"/>
                                      </p:to>
                                    </p:set>
                                    <p:animEffect transition="in" filter="wipe(left)">
                                      <p:cBhvr>
                                        <p:cTn id="7" dur="500"/>
                                        <p:tgtEl>
                                          <p:spTgt spid="1529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9862"/>
                                        </p:tgtEl>
                                        <p:attrNameLst>
                                          <p:attrName>style.visibility</p:attrName>
                                        </p:attrNameLst>
                                      </p:cBhvr>
                                      <p:to>
                                        <p:strVal val="visible"/>
                                      </p:to>
                                    </p:set>
                                    <p:animEffect transition="in" filter="wipe(left)">
                                      <p:cBhvr>
                                        <p:cTn id="12" dur="500"/>
                                        <p:tgtEl>
                                          <p:spTgt spid="15298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9867"/>
                                        </p:tgtEl>
                                        <p:attrNameLst>
                                          <p:attrName>style.visibility</p:attrName>
                                        </p:attrNameLst>
                                      </p:cBhvr>
                                      <p:to>
                                        <p:strVal val="visible"/>
                                      </p:to>
                                    </p:set>
                                    <p:animEffect transition="in" filter="wipe(left)">
                                      <p:cBhvr>
                                        <p:cTn id="17" dur="500"/>
                                        <p:tgtEl>
                                          <p:spTgt spid="15298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29866"/>
                                        </p:tgtEl>
                                        <p:attrNameLst>
                                          <p:attrName>style.visibility</p:attrName>
                                        </p:attrNameLst>
                                      </p:cBhvr>
                                      <p:to>
                                        <p:strVal val="visible"/>
                                      </p:to>
                                    </p:set>
                                    <p:animEffect transition="in" filter="wipe(left)">
                                      <p:cBhvr>
                                        <p:cTn id="22" dur="500"/>
                                        <p:tgtEl>
                                          <p:spTgt spid="15298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9870"/>
                                        </p:tgtEl>
                                        <p:attrNameLst>
                                          <p:attrName>style.visibility</p:attrName>
                                        </p:attrNameLst>
                                      </p:cBhvr>
                                      <p:to>
                                        <p:strVal val="visible"/>
                                      </p:to>
                                    </p:set>
                                    <p:animEffect transition="in" filter="wipe(left)">
                                      <p:cBhvr>
                                        <p:cTn id="27" dur="500"/>
                                        <p:tgtEl>
                                          <p:spTgt spid="1529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64" name="Text Box 32"/>
          <p:cNvSpPr txBox="1">
            <a:spLocks noChangeArrowheads="1"/>
          </p:cNvSpPr>
          <p:nvPr/>
        </p:nvSpPr>
        <p:spPr bwMode="auto">
          <a:xfrm>
            <a:off x="827088" y="773113"/>
            <a:ext cx="7839075" cy="1373187"/>
          </a:xfrm>
          <a:prstGeom prst="rect">
            <a:avLst/>
          </a:prstGeom>
          <a:noFill/>
          <a:ln w="9525">
            <a:noFill/>
            <a:miter lim="800000"/>
            <a:headEnd/>
            <a:tailEnd/>
          </a:ln>
          <a:effectLst/>
        </p:spPr>
        <p:txBody>
          <a:bodyPr>
            <a:spAutoFit/>
          </a:bodyPr>
          <a:lstStyle/>
          <a:p>
            <a:pPr>
              <a:spcBef>
                <a:spcPct val="50000"/>
              </a:spcBef>
            </a:pPr>
            <a:r>
              <a:rPr lang="zh-CN" altLang="en-US" b="1" dirty="0">
                <a:solidFill>
                  <a:schemeClr val="bg2"/>
                </a:solidFill>
                <a:ea typeface="宋体" pitchFamily="2" charset="-122"/>
              </a:rPr>
              <a:t>         </a:t>
            </a:r>
            <a:r>
              <a:rPr lang="zh-CN" altLang="en-US" b="1" dirty="0">
                <a:solidFill>
                  <a:srgbClr val="FF0000"/>
                </a:solidFill>
                <a:ea typeface="宋体" pitchFamily="2" charset="-122"/>
              </a:rPr>
              <a:t>例　</a:t>
            </a:r>
            <a:r>
              <a:rPr lang="zh-CN" altLang="en-US" b="1" dirty="0">
                <a:ea typeface="宋体" pitchFamily="2" charset="-122"/>
              </a:rPr>
              <a:t>把一枚均匀硬币抛掷三次，设</a:t>
            </a:r>
            <a:r>
              <a:rPr lang="en-US" altLang="zh-CN" b="1" i="1" dirty="0">
                <a:ea typeface="宋体" pitchFamily="2" charset="-122"/>
              </a:rPr>
              <a:t>X</a:t>
            </a:r>
            <a:r>
              <a:rPr lang="zh-CN" altLang="en-US" b="1" dirty="0">
                <a:ea typeface="宋体" pitchFamily="2" charset="-122"/>
              </a:rPr>
              <a:t>为三次抛掷中正面出现的次数 ，而 </a:t>
            </a:r>
            <a:r>
              <a:rPr lang="en-US" altLang="zh-CN" b="1" i="1" dirty="0">
                <a:ea typeface="宋体" pitchFamily="2" charset="-122"/>
              </a:rPr>
              <a:t>Y </a:t>
            </a:r>
            <a:r>
              <a:rPr lang="zh-CN" altLang="en-US" b="1" dirty="0">
                <a:ea typeface="宋体" pitchFamily="2" charset="-122"/>
              </a:rPr>
              <a:t>为正面出现次数与反面出现次数之差的绝对值 </a:t>
            </a:r>
            <a:r>
              <a:rPr lang="en-US" altLang="zh-CN" b="1" dirty="0">
                <a:ea typeface="宋体" pitchFamily="2" charset="-122"/>
              </a:rPr>
              <a:t>, </a:t>
            </a:r>
            <a:r>
              <a:rPr lang="zh-CN" altLang="en-US" b="1" dirty="0">
                <a:ea typeface="宋体" pitchFamily="2" charset="-122"/>
              </a:rPr>
              <a:t>求 </a:t>
            </a:r>
            <a:r>
              <a:rPr lang="en-US" altLang="zh-CN" b="1" dirty="0">
                <a:ea typeface="宋体" pitchFamily="2" charset="-122"/>
              </a:rPr>
              <a:t>(</a:t>
            </a:r>
            <a:r>
              <a:rPr lang="en-US" altLang="zh-CN" b="1" i="1" dirty="0">
                <a:ea typeface="宋体" pitchFamily="2" charset="-122"/>
              </a:rPr>
              <a:t>X </a:t>
            </a:r>
            <a:r>
              <a:rPr lang="en-US" altLang="zh-CN" b="1" dirty="0">
                <a:ea typeface="宋体" pitchFamily="2" charset="-122"/>
              </a:rPr>
              <a:t>,Y) </a:t>
            </a:r>
            <a:r>
              <a:rPr lang="zh-CN" altLang="en-US" b="1" dirty="0">
                <a:ea typeface="宋体" pitchFamily="2" charset="-122"/>
              </a:rPr>
              <a:t>的分布律</a:t>
            </a:r>
            <a:r>
              <a:rPr lang="zh-CN" altLang="en-US" b="1" dirty="0">
                <a:solidFill>
                  <a:srgbClr val="FFFF99"/>
                </a:solidFill>
                <a:ea typeface="宋体" pitchFamily="2" charset="-122"/>
              </a:rPr>
              <a:t> </a:t>
            </a:r>
            <a:r>
              <a:rPr lang="en-US" altLang="zh-CN" b="1" dirty="0">
                <a:solidFill>
                  <a:srgbClr val="FFFF99"/>
                </a:solidFill>
                <a:ea typeface="宋体" pitchFamily="2" charset="-122"/>
              </a:rPr>
              <a:t>.</a:t>
            </a:r>
          </a:p>
        </p:txBody>
      </p:sp>
      <p:sp>
        <p:nvSpPr>
          <p:cNvPr id="1400865" name="Rectangle 33"/>
          <p:cNvSpPr>
            <a:spLocks noChangeArrowheads="1"/>
          </p:cNvSpPr>
          <p:nvPr/>
        </p:nvSpPr>
        <p:spPr bwMode="auto">
          <a:xfrm>
            <a:off x="1547813" y="2276475"/>
            <a:ext cx="6724650" cy="519113"/>
          </a:xfrm>
          <a:prstGeom prst="rect">
            <a:avLst/>
          </a:prstGeom>
          <a:noFill/>
          <a:ln w="9525">
            <a:noFill/>
            <a:miter lim="800000"/>
            <a:headEnd/>
            <a:tailEnd/>
          </a:ln>
          <a:effectLst/>
        </p:spPr>
        <p:txBody>
          <a:bodyPr wrap="none">
            <a:spAutoFit/>
          </a:bodyPr>
          <a:lstStyle/>
          <a:p>
            <a:r>
              <a:rPr lang="zh-CN" altLang="en-US" b="1">
                <a:ea typeface="宋体" pitchFamily="2" charset="-122"/>
              </a:rPr>
              <a:t>解    </a:t>
            </a:r>
            <a:r>
              <a:rPr lang="en-US" altLang="zh-CN" b="1">
                <a:ea typeface="宋体" pitchFamily="2" charset="-122"/>
              </a:rPr>
              <a:t>( </a:t>
            </a:r>
            <a:r>
              <a:rPr lang="en-US" altLang="zh-CN" b="1" i="1">
                <a:ea typeface="宋体" pitchFamily="2" charset="-122"/>
              </a:rPr>
              <a:t>X</a:t>
            </a:r>
            <a:r>
              <a:rPr lang="en-US" altLang="zh-CN" b="1">
                <a:ea typeface="宋体" pitchFamily="2" charset="-122"/>
              </a:rPr>
              <a:t>, </a:t>
            </a:r>
            <a:r>
              <a:rPr lang="en-US" altLang="zh-CN" b="1" i="1">
                <a:ea typeface="宋体" pitchFamily="2" charset="-122"/>
              </a:rPr>
              <a:t>Y </a:t>
            </a:r>
            <a:r>
              <a:rPr lang="en-US" altLang="zh-CN" b="1">
                <a:ea typeface="宋体" pitchFamily="2" charset="-122"/>
              </a:rPr>
              <a:t>) </a:t>
            </a:r>
            <a:r>
              <a:rPr lang="zh-CN" altLang="en-US" b="1">
                <a:ea typeface="宋体" pitchFamily="2" charset="-122"/>
              </a:rPr>
              <a:t>可取值 </a:t>
            </a:r>
            <a:r>
              <a:rPr lang="en-US" altLang="zh-CN" b="1">
                <a:ea typeface="宋体" pitchFamily="2" charset="-122"/>
              </a:rPr>
              <a:t>(0,3) , (1,1) , (2,1) , (3,3)</a:t>
            </a:r>
          </a:p>
        </p:txBody>
      </p:sp>
      <p:sp>
        <p:nvSpPr>
          <p:cNvPr id="1400866" name="Rectangle 34"/>
          <p:cNvSpPr>
            <a:spLocks noChangeArrowheads="1"/>
          </p:cNvSpPr>
          <p:nvPr/>
        </p:nvSpPr>
        <p:spPr bwMode="auto">
          <a:xfrm>
            <a:off x="827088" y="2935288"/>
            <a:ext cx="2344737" cy="579437"/>
          </a:xfrm>
          <a:prstGeom prst="rect">
            <a:avLst/>
          </a:prstGeom>
          <a:noFill/>
          <a:ln w="9525">
            <a:noFill/>
            <a:miter lim="800000"/>
            <a:headEnd/>
            <a:tailEnd/>
          </a:ln>
          <a:effectLst/>
        </p:spPr>
        <p:txBody>
          <a:bodyPr wrap="none">
            <a:spAutoFit/>
          </a:bodyPr>
          <a:lstStyle/>
          <a:p>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=0, </a:t>
            </a:r>
            <a:r>
              <a:rPr lang="en-US" altLang="zh-CN" sz="3200" b="1" i="1">
                <a:ea typeface="宋体" pitchFamily="2" charset="-122"/>
              </a:rPr>
              <a:t>Y</a:t>
            </a:r>
            <a:r>
              <a:rPr lang="en-US" altLang="zh-CN" sz="3200" b="1">
                <a:ea typeface="宋体" pitchFamily="2" charset="-122"/>
              </a:rPr>
              <a:t>=3}</a:t>
            </a:r>
          </a:p>
        </p:txBody>
      </p:sp>
      <p:sp>
        <p:nvSpPr>
          <p:cNvPr id="1400867" name="Rectangle 35"/>
          <p:cNvSpPr>
            <a:spLocks noChangeArrowheads="1"/>
          </p:cNvSpPr>
          <p:nvPr/>
        </p:nvSpPr>
        <p:spPr bwMode="auto">
          <a:xfrm>
            <a:off x="755650" y="3800475"/>
            <a:ext cx="2305050" cy="579438"/>
          </a:xfrm>
          <a:prstGeom prst="rect">
            <a:avLst/>
          </a:prstGeom>
          <a:noFill/>
          <a:ln w="9525">
            <a:noFill/>
            <a:miter lim="800000"/>
            <a:headEnd/>
            <a:tailEnd/>
          </a:ln>
          <a:effectLst/>
        </p:spPr>
        <p:txBody>
          <a:bodyPr>
            <a:spAutoFit/>
          </a:bodyPr>
          <a:lstStyle/>
          <a:p>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=1, </a:t>
            </a:r>
            <a:r>
              <a:rPr lang="en-US" altLang="zh-CN" sz="3200" b="1" i="1">
                <a:ea typeface="宋体" pitchFamily="2" charset="-122"/>
              </a:rPr>
              <a:t>Y</a:t>
            </a:r>
            <a:r>
              <a:rPr lang="en-US" altLang="zh-CN" sz="3200" b="1">
                <a:ea typeface="宋体" pitchFamily="2" charset="-122"/>
              </a:rPr>
              <a:t>=1}</a:t>
            </a:r>
            <a:r>
              <a:rPr lang="en-US" altLang="zh-CN" sz="3200" b="1">
                <a:solidFill>
                  <a:srgbClr val="FFFF99"/>
                </a:solidFill>
                <a:ea typeface="宋体" pitchFamily="2" charset="-122"/>
              </a:rPr>
              <a:t>               </a:t>
            </a:r>
          </a:p>
        </p:txBody>
      </p:sp>
      <p:sp>
        <p:nvSpPr>
          <p:cNvPr id="1400868" name="Rectangle 36"/>
          <p:cNvSpPr>
            <a:spLocks noChangeArrowheads="1"/>
          </p:cNvSpPr>
          <p:nvPr/>
        </p:nvSpPr>
        <p:spPr bwMode="auto">
          <a:xfrm>
            <a:off x="755650" y="4830763"/>
            <a:ext cx="2303463" cy="579437"/>
          </a:xfrm>
          <a:prstGeom prst="rect">
            <a:avLst/>
          </a:prstGeom>
          <a:noFill/>
          <a:ln w="9525">
            <a:noFill/>
            <a:miter lim="800000"/>
            <a:headEnd/>
            <a:tailEnd/>
          </a:ln>
          <a:effectLst/>
        </p:spPr>
        <p:txBody>
          <a:bodyPr>
            <a:spAutoFit/>
          </a:bodyPr>
          <a:lstStyle/>
          <a:p>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=2, </a:t>
            </a:r>
            <a:r>
              <a:rPr lang="en-US" altLang="zh-CN" sz="3200" b="1" i="1">
                <a:ea typeface="宋体" pitchFamily="2" charset="-122"/>
              </a:rPr>
              <a:t>Y</a:t>
            </a:r>
            <a:r>
              <a:rPr lang="en-US" altLang="zh-CN" sz="3200" b="1">
                <a:ea typeface="宋体" pitchFamily="2" charset="-122"/>
              </a:rPr>
              <a:t>=1}</a:t>
            </a:r>
          </a:p>
        </p:txBody>
      </p:sp>
      <p:sp>
        <p:nvSpPr>
          <p:cNvPr id="1400869" name="Rectangle 37"/>
          <p:cNvSpPr>
            <a:spLocks noChangeArrowheads="1"/>
          </p:cNvSpPr>
          <p:nvPr/>
        </p:nvSpPr>
        <p:spPr bwMode="auto">
          <a:xfrm>
            <a:off x="755650" y="5816600"/>
            <a:ext cx="2344738" cy="579438"/>
          </a:xfrm>
          <a:prstGeom prst="rect">
            <a:avLst/>
          </a:prstGeom>
          <a:noFill/>
          <a:ln w="9525">
            <a:noFill/>
            <a:miter lim="800000"/>
            <a:headEnd/>
            <a:tailEnd/>
          </a:ln>
          <a:effectLst/>
        </p:spPr>
        <p:txBody>
          <a:bodyPr wrap="none">
            <a:spAutoFit/>
          </a:bodyPr>
          <a:lstStyle/>
          <a:p>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=3, </a:t>
            </a:r>
            <a:r>
              <a:rPr lang="en-US" altLang="zh-CN" sz="3200" b="1" i="1">
                <a:ea typeface="宋体" pitchFamily="2" charset="-122"/>
              </a:rPr>
              <a:t>Y</a:t>
            </a:r>
            <a:r>
              <a:rPr lang="en-US" altLang="zh-CN" sz="3200" b="1">
                <a:ea typeface="宋体" pitchFamily="2" charset="-122"/>
              </a:rPr>
              <a:t>=0}</a:t>
            </a:r>
          </a:p>
        </p:txBody>
      </p:sp>
      <p:graphicFrame>
        <p:nvGraphicFramePr>
          <p:cNvPr id="1400884" name="Object 52"/>
          <p:cNvGraphicFramePr>
            <a:graphicFrameLocks noChangeAspect="1"/>
          </p:cNvGraphicFramePr>
          <p:nvPr/>
        </p:nvGraphicFramePr>
        <p:xfrm>
          <a:off x="3059113" y="3573463"/>
          <a:ext cx="2197100" cy="1054100"/>
        </p:xfrm>
        <a:graphic>
          <a:graphicData uri="http://schemas.openxmlformats.org/presentationml/2006/ole">
            <p:oleObj spid="_x0000_s1400884" name="Equation" r:id="rId4" imgW="2197080" imgH="1054080" progId="">
              <p:embed/>
            </p:oleObj>
          </a:graphicData>
        </a:graphic>
      </p:graphicFrame>
      <p:graphicFrame>
        <p:nvGraphicFramePr>
          <p:cNvPr id="1400885" name="Object 53"/>
          <p:cNvGraphicFramePr>
            <a:graphicFrameLocks noChangeAspect="1"/>
          </p:cNvGraphicFramePr>
          <p:nvPr/>
        </p:nvGraphicFramePr>
        <p:xfrm>
          <a:off x="2987675" y="4595813"/>
          <a:ext cx="2235200" cy="1054100"/>
        </p:xfrm>
        <a:graphic>
          <a:graphicData uri="http://schemas.openxmlformats.org/presentationml/2006/ole">
            <p:oleObj spid="_x0000_s1400885" name="Equation" r:id="rId5" imgW="2234880" imgH="1054080" progId="">
              <p:embed/>
            </p:oleObj>
          </a:graphicData>
        </a:graphic>
      </p:graphicFrame>
      <p:graphicFrame>
        <p:nvGraphicFramePr>
          <p:cNvPr id="1400886" name="Object 54"/>
          <p:cNvGraphicFramePr>
            <a:graphicFrameLocks noChangeAspect="1"/>
          </p:cNvGraphicFramePr>
          <p:nvPr/>
        </p:nvGraphicFramePr>
        <p:xfrm>
          <a:off x="3059113" y="5819775"/>
          <a:ext cx="1206500" cy="571500"/>
        </p:xfrm>
        <a:graphic>
          <a:graphicData uri="http://schemas.openxmlformats.org/presentationml/2006/ole">
            <p:oleObj spid="_x0000_s1400886" name="Equation" r:id="rId6" imgW="1206360" imgH="571320" progId="">
              <p:embed/>
            </p:oleObj>
          </a:graphicData>
        </a:graphic>
      </p:graphicFrame>
      <p:graphicFrame>
        <p:nvGraphicFramePr>
          <p:cNvPr id="1400887" name="Object 55"/>
          <p:cNvGraphicFramePr>
            <a:graphicFrameLocks noChangeAspect="1"/>
          </p:cNvGraphicFramePr>
          <p:nvPr/>
        </p:nvGraphicFramePr>
        <p:xfrm>
          <a:off x="4211638" y="5964238"/>
          <a:ext cx="889000" cy="419100"/>
        </p:xfrm>
        <a:graphic>
          <a:graphicData uri="http://schemas.openxmlformats.org/presentationml/2006/ole">
            <p:oleObj spid="_x0000_s1400887" name="Equation" r:id="rId7" imgW="888840" imgH="419040" progId="">
              <p:embed/>
            </p:oleObj>
          </a:graphicData>
        </a:graphic>
      </p:graphicFrame>
      <p:sp>
        <p:nvSpPr>
          <p:cNvPr id="1400888" name="Rectangle 56"/>
          <p:cNvSpPr>
            <a:spLocks noChangeArrowheads="1"/>
          </p:cNvSpPr>
          <p:nvPr/>
        </p:nvSpPr>
        <p:spPr bwMode="auto">
          <a:xfrm>
            <a:off x="5076825" y="3803650"/>
            <a:ext cx="935038" cy="579438"/>
          </a:xfrm>
          <a:prstGeom prst="rect">
            <a:avLst/>
          </a:prstGeom>
          <a:noFill/>
          <a:ln w="9525">
            <a:noFill/>
            <a:miter lim="800000"/>
            <a:headEnd/>
            <a:tailEnd/>
          </a:ln>
          <a:effectLst/>
        </p:spPr>
        <p:txBody>
          <a:bodyPr>
            <a:spAutoFit/>
          </a:bodyPr>
          <a:lstStyle/>
          <a:p>
            <a:pPr algn="ctr"/>
            <a:r>
              <a:rPr lang="en-US" altLang="zh-CN" sz="3200" b="1">
                <a:ea typeface="宋体" pitchFamily="2" charset="-122"/>
              </a:rPr>
              <a:t>=3/8</a:t>
            </a:r>
          </a:p>
        </p:txBody>
      </p:sp>
      <p:sp>
        <p:nvSpPr>
          <p:cNvPr id="1400889" name="Rectangle 57"/>
          <p:cNvSpPr>
            <a:spLocks noChangeArrowheads="1"/>
          </p:cNvSpPr>
          <p:nvPr/>
        </p:nvSpPr>
        <p:spPr bwMode="auto">
          <a:xfrm>
            <a:off x="5148263" y="4811713"/>
            <a:ext cx="935037" cy="579437"/>
          </a:xfrm>
          <a:prstGeom prst="rect">
            <a:avLst/>
          </a:prstGeom>
          <a:noFill/>
          <a:ln w="9525">
            <a:noFill/>
            <a:miter lim="800000"/>
            <a:headEnd/>
            <a:tailEnd/>
          </a:ln>
          <a:effectLst/>
        </p:spPr>
        <p:txBody>
          <a:bodyPr>
            <a:spAutoFit/>
          </a:bodyPr>
          <a:lstStyle/>
          <a:p>
            <a:pPr algn="ctr"/>
            <a:r>
              <a:rPr lang="en-US" altLang="zh-CN" sz="3200" b="1">
                <a:ea typeface="宋体" pitchFamily="2" charset="-122"/>
              </a:rPr>
              <a:t>=3/8</a:t>
            </a:r>
          </a:p>
        </p:txBody>
      </p:sp>
      <p:graphicFrame>
        <p:nvGraphicFramePr>
          <p:cNvPr id="1400890" name="Object 58"/>
          <p:cNvGraphicFramePr>
            <a:graphicFrameLocks noChangeAspect="1"/>
          </p:cNvGraphicFramePr>
          <p:nvPr/>
        </p:nvGraphicFramePr>
        <p:xfrm>
          <a:off x="3076575" y="2943225"/>
          <a:ext cx="1206500" cy="571500"/>
        </p:xfrm>
        <a:graphic>
          <a:graphicData uri="http://schemas.openxmlformats.org/presentationml/2006/ole">
            <p:oleObj spid="_x0000_s1400890" name="Equation" r:id="rId8" imgW="1206360" imgH="571320" progId="">
              <p:embed/>
            </p:oleObj>
          </a:graphicData>
        </a:graphic>
      </p:graphicFrame>
      <p:graphicFrame>
        <p:nvGraphicFramePr>
          <p:cNvPr id="1400891" name="Object 59"/>
          <p:cNvGraphicFramePr>
            <a:graphicFrameLocks noChangeAspect="1"/>
          </p:cNvGraphicFramePr>
          <p:nvPr/>
        </p:nvGraphicFramePr>
        <p:xfrm>
          <a:off x="4262438" y="3082925"/>
          <a:ext cx="787400" cy="419100"/>
        </p:xfrm>
        <a:graphic>
          <a:graphicData uri="http://schemas.openxmlformats.org/presentationml/2006/ole">
            <p:oleObj spid="_x0000_s1400891" name="Equation" r:id="rId9" imgW="787320" imgH="419040" progId="">
              <p:embed/>
            </p:oleObj>
          </a:graphicData>
        </a:graphic>
      </p:graphicFrame>
      <p:graphicFrame>
        <p:nvGraphicFramePr>
          <p:cNvPr id="1400892" name="Object 60"/>
          <p:cNvGraphicFramePr>
            <a:graphicFrameLocks noChangeAspect="1"/>
          </p:cNvGraphicFramePr>
          <p:nvPr/>
        </p:nvGraphicFramePr>
        <p:xfrm>
          <a:off x="6156325" y="3068638"/>
          <a:ext cx="2808288" cy="3168650"/>
        </p:xfrm>
        <a:graphic>
          <a:graphicData uri="http://schemas.openxmlformats.org/presentationml/2006/ole">
            <p:oleObj spid="_x0000_s1400892" name="Bitmap Image" r:id="rId10" imgW="1638529" imgH="1848108" progId="PBrush">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00864"/>
                                        </p:tgtEl>
                                        <p:attrNameLst>
                                          <p:attrName>style.visibility</p:attrName>
                                        </p:attrNameLst>
                                      </p:cBhvr>
                                      <p:to>
                                        <p:strVal val="visible"/>
                                      </p:to>
                                    </p:set>
                                    <p:animEffect transition="in" filter="barn(outVertical)">
                                      <p:cBhvr>
                                        <p:cTn id="7" dur="500"/>
                                        <p:tgtEl>
                                          <p:spTgt spid="14008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00865"/>
                                        </p:tgtEl>
                                        <p:attrNameLst>
                                          <p:attrName>style.visibility</p:attrName>
                                        </p:attrNameLst>
                                      </p:cBhvr>
                                      <p:to>
                                        <p:strVal val="visible"/>
                                      </p:to>
                                    </p:set>
                                    <p:anim calcmode="lin" valueType="num">
                                      <p:cBhvr additive="base">
                                        <p:cTn id="12" dur="500" fill="hold"/>
                                        <p:tgtEl>
                                          <p:spTgt spid="1400865"/>
                                        </p:tgtEl>
                                        <p:attrNameLst>
                                          <p:attrName>ppt_x</p:attrName>
                                        </p:attrNameLst>
                                      </p:cBhvr>
                                      <p:tavLst>
                                        <p:tav tm="0">
                                          <p:val>
                                            <p:strVal val="#ppt_x"/>
                                          </p:val>
                                        </p:tav>
                                        <p:tav tm="100000">
                                          <p:val>
                                            <p:strVal val="#ppt_x"/>
                                          </p:val>
                                        </p:tav>
                                      </p:tavLst>
                                    </p:anim>
                                    <p:anim calcmode="lin" valueType="num">
                                      <p:cBhvr additive="base">
                                        <p:cTn id="13" dur="500" fill="hold"/>
                                        <p:tgtEl>
                                          <p:spTgt spid="140086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00866"/>
                                        </p:tgtEl>
                                        <p:attrNameLst>
                                          <p:attrName>style.visibility</p:attrName>
                                        </p:attrNameLst>
                                      </p:cBhvr>
                                      <p:to>
                                        <p:strVal val="visible"/>
                                      </p:to>
                                    </p:set>
                                    <p:anim calcmode="lin" valueType="num">
                                      <p:cBhvr additive="base">
                                        <p:cTn id="18" dur="500" fill="hold"/>
                                        <p:tgtEl>
                                          <p:spTgt spid="1400866"/>
                                        </p:tgtEl>
                                        <p:attrNameLst>
                                          <p:attrName>ppt_x</p:attrName>
                                        </p:attrNameLst>
                                      </p:cBhvr>
                                      <p:tavLst>
                                        <p:tav tm="0">
                                          <p:val>
                                            <p:strVal val="1+#ppt_w/2"/>
                                          </p:val>
                                        </p:tav>
                                        <p:tav tm="100000">
                                          <p:val>
                                            <p:strVal val="#ppt_x"/>
                                          </p:val>
                                        </p:tav>
                                      </p:tavLst>
                                    </p:anim>
                                    <p:anim calcmode="lin" valueType="num">
                                      <p:cBhvr additive="base">
                                        <p:cTn id="19" dur="500" fill="hold"/>
                                        <p:tgtEl>
                                          <p:spTgt spid="140086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00890"/>
                                        </p:tgtEl>
                                        <p:attrNameLst>
                                          <p:attrName>style.visibility</p:attrName>
                                        </p:attrNameLst>
                                      </p:cBhvr>
                                      <p:to>
                                        <p:strVal val="visible"/>
                                      </p:to>
                                    </p:set>
                                    <p:animEffect transition="in" filter="wipe(left)">
                                      <p:cBhvr>
                                        <p:cTn id="24" dur="500"/>
                                        <p:tgtEl>
                                          <p:spTgt spid="140089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00891"/>
                                        </p:tgtEl>
                                        <p:attrNameLst>
                                          <p:attrName>style.visibility</p:attrName>
                                        </p:attrNameLst>
                                      </p:cBhvr>
                                      <p:to>
                                        <p:strVal val="visible"/>
                                      </p:to>
                                    </p:set>
                                    <p:animEffect transition="in" filter="wipe(left)">
                                      <p:cBhvr>
                                        <p:cTn id="29" dur="500"/>
                                        <p:tgtEl>
                                          <p:spTgt spid="140089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400867"/>
                                        </p:tgtEl>
                                        <p:attrNameLst>
                                          <p:attrName>style.visibility</p:attrName>
                                        </p:attrNameLst>
                                      </p:cBhvr>
                                      <p:to>
                                        <p:strVal val="visible"/>
                                      </p:to>
                                    </p:set>
                                    <p:anim calcmode="lin" valueType="num">
                                      <p:cBhvr additive="base">
                                        <p:cTn id="34" dur="500" fill="hold"/>
                                        <p:tgtEl>
                                          <p:spTgt spid="1400867"/>
                                        </p:tgtEl>
                                        <p:attrNameLst>
                                          <p:attrName>ppt_x</p:attrName>
                                        </p:attrNameLst>
                                      </p:cBhvr>
                                      <p:tavLst>
                                        <p:tav tm="0">
                                          <p:val>
                                            <p:strVal val="1+#ppt_w/2"/>
                                          </p:val>
                                        </p:tav>
                                        <p:tav tm="100000">
                                          <p:val>
                                            <p:strVal val="#ppt_x"/>
                                          </p:val>
                                        </p:tav>
                                      </p:tavLst>
                                    </p:anim>
                                    <p:anim calcmode="lin" valueType="num">
                                      <p:cBhvr additive="base">
                                        <p:cTn id="35" dur="500" fill="hold"/>
                                        <p:tgtEl>
                                          <p:spTgt spid="140086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400884"/>
                                        </p:tgtEl>
                                        <p:attrNameLst>
                                          <p:attrName>style.visibility</p:attrName>
                                        </p:attrNameLst>
                                      </p:cBhvr>
                                      <p:to>
                                        <p:strVal val="visible"/>
                                      </p:to>
                                    </p:set>
                                    <p:animEffect transition="in" filter="wipe(down)">
                                      <p:cBhvr>
                                        <p:cTn id="40" dur="500"/>
                                        <p:tgtEl>
                                          <p:spTgt spid="140088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00888"/>
                                        </p:tgtEl>
                                        <p:attrNameLst>
                                          <p:attrName>style.visibility</p:attrName>
                                        </p:attrNameLst>
                                      </p:cBhvr>
                                      <p:to>
                                        <p:strVal val="visible"/>
                                      </p:to>
                                    </p:set>
                                    <p:animEffect transition="in" filter="wipe(left)">
                                      <p:cBhvr>
                                        <p:cTn id="45" dur="500"/>
                                        <p:tgtEl>
                                          <p:spTgt spid="140088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400868"/>
                                        </p:tgtEl>
                                        <p:attrNameLst>
                                          <p:attrName>style.visibility</p:attrName>
                                        </p:attrNameLst>
                                      </p:cBhvr>
                                      <p:to>
                                        <p:strVal val="visible"/>
                                      </p:to>
                                    </p:set>
                                    <p:anim calcmode="lin" valueType="num">
                                      <p:cBhvr additive="base">
                                        <p:cTn id="50" dur="500" fill="hold"/>
                                        <p:tgtEl>
                                          <p:spTgt spid="1400868"/>
                                        </p:tgtEl>
                                        <p:attrNameLst>
                                          <p:attrName>ppt_x</p:attrName>
                                        </p:attrNameLst>
                                      </p:cBhvr>
                                      <p:tavLst>
                                        <p:tav tm="0">
                                          <p:val>
                                            <p:strVal val="0-#ppt_w/2"/>
                                          </p:val>
                                        </p:tav>
                                        <p:tav tm="100000">
                                          <p:val>
                                            <p:strVal val="#ppt_x"/>
                                          </p:val>
                                        </p:tav>
                                      </p:tavLst>
                                    </p:anim>
                                    <p:anim calcmode="lin" valueType="num">
                                      <p:cBhvr additive="base">
                                        <p:cTn id="51" dur="500" fill="hold"/>
                                        <p:tgtEl>
                                          <p:spTgt spid="1400868"/>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400885"/>
                                        </p:tgtEl>
                                        <p:attrNameLst>
                                          <p:attrName>style.visibility</p:attrName>
                                        </p:attrNameLst>
                                      </p:cBhvr>
                                      <p:to>
                                        <p:strVal val="visible"/>
                                      </p:to>
                                    </p:set>
                                    <p:animEffect transition="in" filter="wipe(left)">
                                      <p:cBhvr>
                                        <p:cTn id="56" dur="500"/>
                                        <p:tgtEl>
                                          <p:spTgt spid="140088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00889"/>
                                        </p:tgtEl>
                                        <p:attrNameLst>
                                          <p:attrName>style.visibility</p:attrName>
                                        </p:attrNameLst>
                                      </p:cBhvr>
                                      <p:to>
                                        <p:strVal val="visible"/>
                                      </p:to>
                                    </p:set>
                                    <p:animEffect transition="in" filter="wipe(left)">
                                      <p:cBhvr>
                                        <p:cTn id="61" dur="500"/>
                                        <p:tgtEl>
                                          <p:spTgt spid="140088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00869"/>
                                        </p:tgtEl>
                                        <p:attrNameLst>
                                          <p:attrName>style.visibility</p:attrName>
                                        </p:attrNameLst>
                                      </p:cBhvr>
                                      <p:to>
                                        <p:strVal val="visible"/>
                                      </p:to>
                                    </p:set>
                                    <p:anim calcmode="lin" valueType="num">
                                      <p:cBhvr additive="base">
                                        <p:cTn id="66" dur="500" fill="hold"/>
                                        <p:tgtEl>
                                          <p:spTgt spid="1400869"/>
                                        </p:tgtEl>
                                        <p:attrNameLst>
                                          <p:attrName>ppt_x</p:attrName>
                                        </p:attrNameLst>
                                      </p:cBhvr>
                                      <p:tavLst>
                                        <p:tav tm="0">
                                          <p:val>
                                            <p:strVal val="#ppt_x"/>
                                          </p:val>
                                        </p:tav>
                                        <p:tav tm="100000">
                                          <p:val>
                                            <p:strVal val="#ppt_x"/>
                                          </p:val>
                                        </p:tav>
                                      </p:tavLst>
                                    </p:anim>
                                    <p:anim calcmode="lin" valueType="num">
                                      <p:cBhvr additive="base">
                                        <p:cTn id="67" dur="500" fill="hold"/>
                                        <p:tgtEl>
                                          <p:spTgt spid="140086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400886"/>
                                        </p:tgtEl>
                                        <p:attrNameLst>
                                          <p:attrName>style.visibility</p:attrName>
                                        </p:attrNameLst>
                                      </p:cBhvr>
                                      <p:to>
                                        <p:strVal val="visible"/>
                                      </p:to>
                                    </p:set>
                                    <p:animEffect transition="in" filter="wipe(left)">
                                      <p:cBhvr>
                                        <p:cTn id="72" dur="500"/>
                                        <p:tgtEl>
                                          <p:spTgt spid="140088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400887"/>
                                        </p:tgtEl>
                                        <p:attrNameLst>
                                          <p:attrName>style.visibility</p:attrName>
                                        </p:attrNameLst>
                                      </p:cBhvr>
                                      <p:to>
                                        <p:strVal val="visible"/>
                                      </p:to>
                                    </p:set>
                                    <p:animEffect transition="in" filter="wipe(left)">
                                      <p:cBhvr>
                                        <p:cTn id="77" dur="500"/>
                                        <p:tgtEl>
                                          <p:spTgt spid="1400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0864" grpId="0" autoUpdateAnimBg="0"/>
      <p:bldP spid="1400865" grpId="0" autoUpdateAnimBg="0"/>
      <p:bldP spid="1400866" grpId="0" autoUpdateAnimBg="0"/>
      <p:bldP spid="1400867" grpId="0" autoUpdateAnimBg="0"/>
      <p:bldP spid="1400868" grpId="0" autoUpdateAnimBg="0"/>
      <p:bldP spid="1400869" grpId="0" autoUpdateAnimBg="0"/>
      <p:bldP spid="1400888" grpId="0"/>
      <p:bldP spid="140088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84" name="Text Box 8"/>
          <p:cNvSpPr txBox="1">
            <a:spLocks noChangeArrowheads="1"/>
          </p:cNvSpPr>
          <p:nvPr/>
        </p:nvSpPr>
        <p:spPr bwMode="auto">
          <a:xfrm>
            <a:off x="684213" y="981075"/>
            <a:ext cx="8153400" cy="579438"/>
          </a:xfrm>
          <a:prstGeom prst="rect">
            <a:avLst/>
          </a:prstGeom>
          <a:noFill/>
          <a:ln w="9525">
            <a:noFill/>
            <a:miter lim="800000"/>
            <a:headEnd/>
            <a:tailEnd/>
          </a:ln>
          <a:effectLst/>
        </p:spPr>
        <p:txBody>
          <a:bodyPr anchor="ctr">
            <a:spAutoFit/>
          </a:bodyPr>
          <a:lstStyle/>
          <a:p>
            <a:pPr>
              <a:spcBef>
                <a:spcPct val="50000"/>
              </a:spcBef>
            </a:pPr>
            <a:r>
              <a:rPr lang="en-US" altLang="zh-CN" sz="3200" b="1">
                <a:solidFill>
                  <a:srgbClr val="000000"/>
                </a:solidFill>
                <a:ea typeface="楷体_GB2312" pitchFamily="49" charset="-122"/>
              </a:rPr>
              <a:t>  </a:t>
            </a:r>
            <a:r>
              <a:rPr lang="en-US" altLang="zh-CN" sz="3200" b="1" i="1">
                <a:solidFill>
                  <a:srgbClr val="0000CC"/>
                </a:solidFill>
                <a:ea typeface="楷体_GB2312" pitchFamily="49" charset="-122"/>
              </a:rPr>
              <a:t>M=</a:t>
            </a:r>
            <a:r>
              <a:rPr lang="en-US" altLang="zh-CN" sz="3200" b="1">
                <a:solidFill>
                  <a:srgbClr val="0000CC"/>
                </a:solidFill>
                <a:ea typeface="楷体_GB2312" pitchFamily="49" charset="-122"/>
              </a:rPr>
              <a:t>max(</a:t>
            </a:r>
            <a:r>
              <a:rPr lang="en-US" altLang="zh-CN" sz="3200" b="1" i="1">
                <a:solidFill>
                  <a:srgbClr val="0000CC"/>
                </a:solidFill>
                <a:ea typeface="楷体_GB2312" pitchFamily="49" charset="-122"/>
              </a:rPr>
              <a:t>X</a:t>
            </a:r>
            <a:r>
              <a:rPr lang="en-US" altLang="zh-CN" sz="3200" b="1">
                <a:solidFill>
                  <a:srgbClr val="0000CC"/>
                </a:solidFill>
                <a:ea typeface="楷体_GB2312" pitchFamily="49" charset="-122"/>
              </a:rPr>
              <a:t>,</a:t>
            </a:r>
            <a:r>
              <a:rPr lang="en-US" altLang="zh-CN" sz="3200" b="1" i="1">
                <a:solidFill>
                  <a:srgbClr val="0000CC"/>
                </a:solidFill>
                <a:ea typeface="楷体_GB2312" pitchFamily="49" charset="-122"/>
              </a:rPr>
              <a:t>Y)</a:t>
            </a:r>
            <a:r>
              <a:rPr lang="zh-CN" altLang="en-US" sz="3200" b="1">
                <a:solidFill>
                  <a:srgbClr val="0000CC"/>
                </a:solidFill>
                <a:ea typeface="楷体_GB2312" pitchFamily="49" charset="-122"/>
              </a:rPr>
              <a:t>及</a:t>
            </a:r>
            <a:r>
              <a:rPr lang="en-US" altLang="zh-CN" sz="3200" b="1" i="1">
                <a:solidFill>
                  <a:srgbClr val="0000CC"/>
                </a:solidFill>
                <a:ea typeface="楷体_GB2312" pitchFamily="49" charset="-122"/>
              </a:rPr>
              <a:t>N=</a:t>
            </a:r>
            <a:r>
              <a:rPr lang="en-US" altLang="zh-CN" sz="3200" b="1">
                <a:solidFill>
                  <a:srgbClr val="0000CC"/>
                </a:solidFill>
                <a:ea typeface="楷体_GB2312" pitchFamily="49" charset="-122"/>
              </a:rPr>
              <a:t>min</a:t>
            </a:r>
            <a:r>
              <a:rPr lang="en-US" altLang="zh-CN" sz="3200" b="1" i="1">
                <a:solidFill>
                  <a:srgbClr val="0000CC"/>
                </a:solidFill>
                <a:ea typeface="楷体_GB2312" pitchFamily="49" charset="-122"/>
              </a:rPr>
              <a:t>(X</a:t>
            </a:r>
            <a:r>
              <a:rPr lang="en-US" altLang="zh-CN" sz="3200" b="1">
                <a:solidFill>
                  <a:srgbClr val="0000CC"/>
                </a:solidFill>
                <a:ea typeface="楷体_GB2312" pitchFamily="49" charset="-122"/>
              </a:rPr>
              <a:t>,</a:t>
            </a:r>
            <a:r>
              <a:rPr lang="en-US" altLang="zh-CN" sz="3200" b="1" i="1">
                <a:solidFill>
                  <a:srgbClr val="0000CC"/>
                </a:solidFill>
                <a:ea typeface="楷体_GB2312" pitchFamily="49" charset="-122"/>
              </a:rPr>
              <a:t>Y)</a:t>
            </a:r>
            <a:r>
              <a:rPr lang="zh-CN" altLang="en-US" sz="3200" b="1">
                <a:solidFill>
                  <a:srgbClr val="0000CC"/>
                </a:solidFill>
                <a:ea typeface="楷体_GB2312" pitchFamily="49" charset="-122"/>
              </a:rPr>
              <a:t>的分布</a:t>
            </a:r>
          </a:p>
        </p:txBody>
      </p:sp>
      <p:sp>
        <p:nvSpPr>
          <p:cNvPr id="1509385" name="Rectangle 9"/>
          <p:cNvSpPr>
            <a:spLocks noChangeArrowheads="1"/>
          </p:cNvSpPr>
          <p:nvPr/>
        </p:nvSpPr>
        <p:spPr bwMode="auto">
          <a:xfrm>
            <a:off x="612775" y="3184525"/>
            <a:ext cx="8785225" cy="676275"/>
          </a:xfrm>
          <a:prstGeom prst="rect">
            <a:avLst/>
          </a:prstGeom>
          <a:noFill/>
          <a:ln w="9525">
            <a:noFill/>
            <a:miter lim="800000"/>
            <a:headEnd/>
            <a:tailEnd/>
          </a:ln>
          <a:effectLst/>
        </p:spPr>
        <p:txBody>
          <a:bodyPr anchor="ctr">
            <a:spAutoFit/>
          </a:bodyPr>
          <a:lstStyle/>
          <a:p>
            <a:pPr algn="ctr" eaLnBrk="0" hangingPunct="0">
              <a:lnSpc>
                <a:spcPct val="120000"/>
              </a:lnSpc>
            </a:pPr>
            <a:r>
              <a:rPr lang="zh-CN" altLang="en-US" sz="3200" b="1">
                <a:solidFill>
                  <a:srgbClr val="000000"/>
                </a:solidFill>
                <a:ea typeface="楷体_GB2312" pitchFamily="49" charset="-122"/>
              </a:rPr>
              <a:t>求</a:t>
            </a:r>
            <a:r>
              <a:rPr lang="en-US" altLang="zh-CN" sz="3200" b="1" i="1">
                <a:solidFill>
                  <a:srgbClr val="000000"/>
                </a:solidFill>
                <a:ea typeface="楷体_GB2312" pitchFamily="49" charset="-122"/>
              </a:rPr>
              <a:t>M=</a:t>
            </a:r>
            <a:r>
              <a:rPr lang="en-US" altLang="zh-CN" sz="3200" b="1">
                <a:solidFill>
                  <a:srgbClr val="000000"/>
                </a:solidFill>
                <a:ea typeface="楷体_GB2312" pitchFamily="49" charset="-122"/>
              </a:rPr>
              <a:t>max(</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及</a:t>
            </a:r>
            <a:r>
              <a:rPr lang="en-US" altLang="zh-CN" sz="3200" b="1" i="1">
                <a:solidFill>
                  <a:srgbClr val="000000"/>
                </a:solidFill>
                <a:ea typeface="楷体_GB2312" pitchFamily="49" charset="-122"/>
              </a:rPr>
              <a:t>N</a:t>
            </a:r>
            <a:r>
              <a:rPr lang="en-US" altLang="zh-CN" sz="3200" b="1">
                <a:solidFill>
                  <a:srgbClr val="000000"/>
                </a:solidFill>
                <a:ea typeface="楷体_GB2312" pitchFamily="49" charset="-122"/>
              </a:rPr>
              <a:t>=min(</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的分布函数</a:t>
            </a:r>
            <a:r>
              <a:rPr lang="en-US" altLang="zh-CN" sz="3200" b="1">
                <a:solidFill>
                  <a:srgbClr val="000000"/>
                </a:solidFill>
                <a:ea typeface="楷体_GB2312" pitchFamily="49" charset="-122"/>
              </a:rPr>
              <a:t>.</a:t>
            </a:r>
          </a:p>
        </p:txBody>
      </p:sp>
      <p:sp>
        <p:nvSpPr>
          <p:cNvPr id="1509386" name="Rectangle 10"/>
          <p:cNvSpPr>
            <a:spLocks noChangeArrowheads="1"/>
          </p:cNvSpPr>
          <p:nvPr/>
        </p:nvSpPr>
        <p:spPr bwMode="auto">
          <a:xfrm>
            <a:off x="1117600" y="1773238"/>
            <a:ext cx="6823075" cy="579437"/>
          </a:xfrm>
          <a:prstGeom prst="rect">
            <a:avLst/>
          </a:prstGeom>
          <a:noFill/>
          <a:ln w="9525">
            <a:noFill/>
            <a:miter lim="800000"/>
            <a:headEnd/>
            <a:tailEnd/>
          </a:ln>
          <a:effectLst/>
        </p:spPr>
        <p:txBody>
          <a:bodyPr wrap="none">
            <a:spAutoFit/>
          </a:bodyPr>
          <a:lstStyle/>
          <a:p>
            <a:r>
              <a:rPr lang="zh-CN" altLang="en-US" sz="3200" b="1">
                <a:solidFill>
                  <a:srgbClr val="000000"/>
                </a:solidFill>
                <a:ea typeface="楷体_GB2312" pitchFamily="49" charset="-122"/>
              </a:rPr>
              <a:t>设</a:t>
            </a:r>
            <a:r>
              <a:rPr lang="en-US" altLang="zh-CN" sz="3200" b="1" i="1">
                <a:solidFill>
                  <a:srgbClr val="000000"/>
                </a:solidFill>
                <a:ea typeface="楷体_GB2312" pitchFamily="49" charset="-122"/>
              </a:rPr>
              <a:t>X</a:t>
            </a:r>
            <a:r>
              <a:rPr lang="zh-CN" altLang="en-US" sz="3200" b="1">
                <a:solidFill>
                  <a:srgbClr val="000000"/>
                </a:solidFill>
                <a:ea typeface="楷体_GB2312" pitchFamily="49" charset="-122"/>
              </a:rPr>
              <a:t>，</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是两个相互独立的随机变量，</a:t>
            </a:r>
          </a:p>
        </p:txBody>
      </p:sp>
      <p:sp>
        <p:nvSpPr>
          <p:cNvPr id="1509387" name="Rectangle 11"/>
          <p:cNvSpPr>
            <a:spLocks noChangeArrowheads="1"/>
          </p:cNvSpPr>
          <p:nvPr/>
        </p:nvSpPr>
        <p:spPr bwMode="auto">
          <a:xfrm>
            <a:off x="1117600" y="2420938"/>
            <a:ext cx="6581775" cy="676275"/>
          </a:xfrm>
          <a:prstGeom prst="rect">
            <a:avLst/>
          </a:prstGeom>
          <a:noFill/>
          <a:ln w="9525">
            <a:noFill/>
            <a:miter lim="800000"/>
            <a:headEnd/>
            <a:tailEnd/>
          </a:ln>
          <a:effectLst/>
        </p:spPr>
        <p:txBody>
          <a:bodyPr wrap="none">
            <a:spAutoFit/>
          </a:bodyPr>
          <a:lstStyle/>
          <a:p>
            <a:pPr eaLnBrk="0" hangingPunct="0">
              <a:lnSpc>
                <a:spcPct val="120000"/>
              </a:lnSpc>
            </a:pPr>
            <a:r>
              <a:rPr lang="zh-CN" altLang="en-US" sz="3200" b="1">
                <a:solidFill>
                  <a:srgbClr val="000000"/>
                </a:solidFill>
                <a:ea typeface="楷体_GB2312" pitchFamily="49" charset="-122"/>
              </a:rPr>
              <a:t>它们的分布函数分别为</a:t>
            </a:r>
            <a:r>
              <a:rPr lang="en-US" altLang="zh-CN" sz="3200" b="1" i="1">
                <a:solidFill>
                  <a:srgbClr val="000000"/>
                </a:solidFill>
                <a:ea typeface="楷体_GB2312" pitchFamily="49" charset="-122"/>
              </a:rPr>
              <a:t>F</a:t>
            </a:r>
            <a:r>
              <a:rPr lang="en-US" altLang="zh-CN" sz="3200" b="1" i="1" baseline="-25000">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和</a:t>
            </a:r>
            <a:r>
              <a:rPr lang="en-US" altLang="zh-CN" sz="3200" b="1" i="1">
                <a:solidFill>
                  <a:srgbClr val="000000"/>
                </a:solidFill>
                <a:ea typeface="楷体_GB2312" pitchFamily="49" charset="-122"/>
              </a:rPr>
              <a:t>F</a:t>
            </a:r>
            <a:r>
              <a:rPr lang="en-US" altLang="zh-CN" sz="3200" b="1" i="1" baseline="-25000">
                <a:solidFill>
                  <a:srgbClr val="000000"/>
                </a:solidFill>
                <a:ea typeface="楷体_GB2312" pitchFamily="49" charset="-122"/>
              </a:rPr>
              <a:t>Y</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9384"/>
                                        </p:tgtEl>
                                        <p:attrNameLst>
                                          <p:attrName>style.visibility</p:attrName>
                                        </p:attrNameLst>
                                      </p:cBhvr>
                                      <p:to>
                                        <p:strVal val="visible"/>
                                      </p:to>
                                    </p:set>
                                    <p:animEffect transition="in" filter="wipe(left)">
                                      <p:cBhvr>
                                        <p:cTn id="7" dur="500"/>
                                        <p:tgtEl>
                                          <p:spTgt spid="15093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9386"/>
                                        </p:tgtEl>
                                        <p:attrNameLst>
                                          <p:attrName>style.visibility</p:attrName>
                                        </p:attrNameLst>
                                      </p:cBhvr>
                                      <p:to>
                                        <p:strVal val="visible"/>
                                      </p:to>
                                    </p:set>
                                    <p:animEffect transition="in" filter="wipe(left)">
                                      <p:cBhvr>
                                        <p:cTn id="12" dur="500"/>
                                        <p:tgtEl>
                                          <p:spTgt spid="15093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9387"/>
                                        </p:tgtEl>
                                        <p:attrNameLst>
                                          <p:attrName>style.visibility</p:attrName>
                                        </p:attrNameLst>
                                      </p:cBhvr>
                                      <p:to>
                                        <p:strVal val="visible"/>
                                      </p:to>
                                    </p:set>
                                    <p:animEffect transition="in" filter="wipe(left)">
                                      <p:cBhvr>
                                        <p:cTn id="17" dur="500"/>
                                        <p:tgtEl>
                                          <p:spTgt spid="15093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9385"/>
                                        </p:tgtEl>
                                        <p:attrNameLst>
                                          <p:attrName>style.visibility</p:attrName>
                                        </p:attrNameLst>
                                      </p:cBhvr>
                                      <p:to>
                                        <p:strVal val="visible"/>
                                      </p:to>
                                    </p:set>
                                    <p:animEffect transition="in" filter="wipe(left)">
                                      <p:cBhvr>
                                        <p:cTn id="22" dur="500"/>
                                        <p:tgtEl>
                                          <p:spTgt spid="1509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84" grpId="0" autoUpdateAnimBg="0"/>
      <p:bldP spid="1509385" grpId="0"/>
      <p:bldP spid="1509386" grpId="0"/>
      <p:bldP spid="150938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13" name="Rectangle 13"/>
          <p:cNvSpPr>
            <a:spLocks noChangeArrowheads="1"/>
          </p:cNvSpPr>
          <p:nvPr/>
        </p:nvSpPr>
        <p:spPr bwMode="auto">
          <a:xfrm>
            <a:off x="823913" y="404813"/>
            <a:ext cx="8145462" cy="579437"/>
          </a:xfrm>
          <a:prstGeom prst="rect">
            <a:avLst/>
          </a:prstGeom>
          <a:noFill/>
          <a:ln w="9525">
            <a:noFill/>
            <a:miter lim="800000"/>
            <a:headEnd/>
            <a:tailEnd/>
          </a:ln>
          <a:effectLst/>
        </p:spPr>
        <p:txBody>
          <a:bodyPr wrap="none">
            <a:spAutoFit/>
          </a:bodyPr>
          <a:lstStyle/>
          <a:p>
            <a:r>
              <a:rPr lang="en-US" altLang="zh-CN" sz="3200" b="1" i="1">
                <a:solidFill>
                  <a:srgbClr val="000000"/>
                </a:solidFill>
                <a:ea typeface="楷体_GB2312" pitchFamily="49" charset="-122"/>
              </a:rPr>
              <a:t>M=</a:t>
            </a:r>
            <a:r>
              <a:rPr lang="en-US" altLang="zh-CN" sz="3200" b="1">
                <a:solidFill>
                  <a:srgbClr val="000000"/>
                </a:solidFill>
                <a:ea typeface="楷体_GB2312" pitchFamily="49" charset="-122"/>
              </a:rPr>
              <a:t>max(</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不大于</a:t>
            </a:r>
            <a:r>
              <a:rPr lang="en-US" altLang="zh-CN" sz="3200" b="1" i="1">
                <a:solidFill>
                  <a:srgbClr val="000000"/>
                </a:solidFill>
                <a:ea typeface="楷体_GB2312" pitchFamily="49" charset="-122"/>
              </a:rPr>
              <a:t>z</a:t>
            </a:r>
            <a:r>
              <a:rPr lang="zh-CN" altLang="en-US" sz="3200" b="1">
                <a:solidFill>
                  <a:srgbClr val="000000"/>
                </a:solidFill>
                <a:ea typeface="楷体_GB2312" pitchFamily="49" charset="-122"/>
              </a:rPr>
              <a:t>等价于</a:t>
            </a:r>
            <a:r>
              <a:rPr lang="en-US" altLang="zh-CN" sz="3200" b="1" i="1">
                <a:solidFill>
                  <a:srgbClr val="000000"/>
                </a:solidFill>
                <a:ea typeface="楷体_GB2312" pitchFamily="49" charset="-122"/>
              </a:rPr>
              <a:t>X</a:t>
            </a:r>
            <a:r>
              <a:rPr lang="zh-CN" altLang="en-US" sz="3200" b="1">
                <a:solidFill>
                  <a:srgbClr val="000000"/>
                </a:solidFill>
                <a:ea typeface="楷体_GB2312" pitchFamily="49" charset="-122"/>
              </a:rPr>
              <a:t>和</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都不大于</a:t>
            </a:r>
            <a:r>
              <a:rPr lang="en-US" altLang="zh-CN" sz="3200" b="1" i="1">
                <a:solidFill>
                  <a:srgbClr val="000000"/>
                </a:solidFill>
                <a:ea typeface="楷体_GB2312" pitchFamily="49" charset="-122"/>
              </a:rPr>
              <a:t>z</a:t>
            </a:r>
            <a:r>
              <a:rPr lang="zh-CN" altLang="en-US" sz="3200" b="1">
                <a:solidFill>
                  <a:srgbClr val="000000"/>
                </a:solidFill>
                <a:ea typeface="楷体_GB2312" pitchFamily="49" charset="-122"/>
              </a:rPr>
              <a:t>，</a:t>
            </a:r>
          </a:p>
        </p:txBody>
      </p:sp>
      <p:sp>
        <p:nvSpPr>
          <p:cNvPr id="1510414" name="Rectangle 14"/>
          <p:cNvSpPr>
            <a:spLocks noChangeArrowheads="1"/>
          </p:cNvSpPr>
          <p:nvPr/>
        </p:nvSpPr>
        <p:spPr bwMode="auto">
          <a:xfrm>
            <a:off x="823913" y="1125538"/>
            <a:ext cx="1000125" cy="579437"/>
          </a:xfrm>
          <a:prstGeom prst="rect">
            <a:avLst/>
          </a:prstGeom>
          <a:noFill/>
          <a:ln w="9525">
            <a:noFill/>
            <a:miter lim="800000"/>
            <a:headEnd/>
            <a:tailEnd/>
          </a:ln>
          <a:effectLst/>
        </p:spPr>
        <p:txBody>
          <a:bodyPr wrap="none">
            <a:spAutoFit/>
          </a:bodyPr>
          <a:lstStyle/>
          <a:p>
            <a:r>
              <a:rPr lang="zh-CN" altLang="en-US" sz="3200" b="1">
                <a:solidFill>
                  <a:srgbClr val="000000"/>
                </a:solidFill>
                <a:ea typeface="楷体_GB2312" pitchFamily="49" charset="-122"/>
              </a:rPr>
              <a:t>故有</a:t>
            </a:r>
          </a:p>
        </p:txBody>
      </p:sp>
      <p:sp>
        <p:nvSpPr>
          <p:cNvPr id="1510415" name="Rectangle 15"/>
          <p:cNvSpPr>
            <a:spLocks noChangeArrowheads="1"/>
          </p:cNvSpPr>
          <p:nvPr/>
        </p:nvSpPr>
        <p:spPr bwMode="auto">
          <a:xfrm>
            <a:off x="2120900" y="1125538"/>
            <a:ext cx="4133850" cy="579437"/>
          </a:xfrm>
          <a:prstGeom prst="rect">
            <a:avLst/>
          </a:prstGeom>
          <a:noFill/>
          <a:ln w="9525">
            <a:noFill/>
            <a:miter lim="800000"/>
            <a:headEnd/>
            <a:tailEnd/>
          </a:ln>
          <a:effectLst/>
        </p:spPr>
        <p:txBody>
          <a:bodyPr wrap="none" anchor="ctr">
            <a:spAutoFit/>
          </a:bodyPr>
          <a:lstStyle/>
          <a:p>
            <a:pPr algn="ctr" eaLnBrk="0" hangingPunct="0"/>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M</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p>
        </p:txBody>
      </p:sp>
      <p:sp>
        <p:nvSpPr>
          <p:cNvPr id="1510416" name="Rectangle 16"/>
          <p:cNvSpPr>
            <a:spLocks noChangeArrowheads="1"/>
          </p:cNvSpPr>
          <p:nvPr/>
        </p:nvSpPr>
        <p:spPr bwMode="auto">
          <a:xfrm>
            <a:off x="752475" y="1917700"/>
            <a:ext cx="4170363" cy="579438"/>
          </a:xfrm>
          <a:prstGeom prst="rect">
            <a:avLst/>
          </a:prstGeom>
          <a:noFill/>
          <a:ln w="9525">
            <a:noFill/>
            <a:miter lim="800000"/>
            <a:headEnd/>
            <a:tailEnd/>
          </a:ln>
          <a:effectLst/>
        </p:spPr>
        <p:txBody>
          <a:bodyPr wrap="none">
            <a:spAutoFit/>
          </a:bodyPr>
          <a:lstStyle/>
          <a:p>
            <a:r>
              <a:rPr lang="zh-CN" altLang="en-US" sz="3200" b="1">
                <a:solidFill>
                  <a:srgbClr val="000000"/>
                </a:solidFill>
                <a:ea typeface="楷体_GB2312" pitchFamily="49" charset="-122"/>
              </a:rPr>
              <a:t>又由于</a:t>
            </a:r>
            <a:r>
              <a:rPr lang="en-US" altLang="zh-CN" sz="3200" b="1" i="1">
                <a:solidFill>
                  <a:srgbClr val="000000"/>
                </a:solidFill>
                <a:ea typeface="楷体_GB2312" pitchFamily="49" charset="-122"/>
              </a:rPr>
              <a:t>X</a:t>
            </a:r>
            <a:r>
              <a:rPr lang="zh-CN" altLang="en-US" sz="3200" b="1">
                <a:solidFill>
                  <a:srgbClr val="000000"/>
                </a:solidFill>
                <a:ea typeface="楷体_GB2312" pitchFamily="49" charset="-122"/>
              </a:rPr>
              <a:t>和</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相互独立</a:t>
            </a:r>
            <a:r>
              <a:rPr lang="en-US" altLang="zh-CN" sz="3200" b="1">
                <a:solidFill>
                  <a:srgbClr val="000000"/>
                </a:solidFill>
                <a:ea typeface="楷体_GB2312" pitchFamily="49" charset="-122"/>
              </a:rPr>
              <a:t>,</a:t>
            </a:r>
          </a:p>
        </p:txBody>
      </p:sp>
      <p:sp>
        <p:nvSpPr>
          <p:cNvPr id="1510417" name="Rectangle 17"/>
          <p:cNvSpPr>
            <a:spLocks noChangeArrowheads="1"/>
          </p:cNvSpPr>
          <p:nvPr/>
        </p:nvSpPr>
        <p:spPr bwMode="auto">
          <a:xfrm>
            <a:off x="752475" y="2565400"/>
            <a:ext cx="8391525" cy="652463"/>
          </a:xfrm>
          <a:prstGeom prst="rect">
            <a:avLst/>
          </a:prstGeom>
          <a:noFill/>
          <a:ln w="9525">
            <a:noFill/>
            <a:miter lim="800000"/>
            <a:headEnd/>
            <a:tailEnd/>
          </a:ln>
          <a:effectLst/>
        </p:spPr>
        <p:txBody>
          <a:bodyPr anchor="ctr">
            <a:spAutoFit/>
          </a:bodyPr>
          <a:lstStyle/>
          <a:p>
            <a:pPr eaLnBrk="0" hangingPunct="0">
              <a:lnSpc>
                <a:spcPct val="115000"/>
              </a:lnSpc>
            </a:pPr>
            <a:r>
              <a:rPr lang="zh-CN" altLang="en-US" sz="3200" b="1">
                <a:solidFill>
                  <a:srgbClr val="000000"/>
                </a:solidFill>
                <a:ea typeface="楷体_GB2312" pitchFamily="49" charset="-122"/>
              </a:rPr>
              <a:t>于是得到</a:t>
            </a:r>
            <a:r>
              <a:rPr lang="en-US" altLang="zh-CN" sz="3200" b="1" i="1">
                <a:solidFill>
                  <a:srgbClr val="000000"/>
                </a:solidFill>
                <a:ea typeface="楷体_GB2312" pitchFamily="49" charset="-122"/>
              </a:rPr>
              <a:t>M=</a:t>
            </a:r>
            <a:r>
              <a:rPr lang="en-US" altLang="zh-CN" sz="3200" b="1">
                <a:solidFill>
                  <a:srgbClr val="000000"/>
                </a:solidFill>
                <a:ea typeface="楷体_GB2312" pitchFamily="49" charset="-122"/>
              </a:rPr>
              <a:t>max(</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的分布函数为</a:t>
            </a:r>
            <a:r>
              <a:rPr lang="en-US" altLang="zh-CN" sz="3200" b="1">
                <a:solidFill>
                  <a:srgbClr val="000000"/>
                </a:solidFill>
                <a:ea typeface="楷体_GB2312" pitchFamily="49" charset="-122"/>
              </a:rPr>
              <a:t>:  </a:t>
            </a:r>
          </a:p>
        </p:txBody>
      </p:sp>
      <p:sp>
        <p:nvSpPr>
          <p:cNvPr id="1510418" name="Rectangle 18"/>
          <p:cNvSpPr>
            <a:spLocks noChangeArrowheads="1"/>
          </p:cNvSpPr>
          <p:nvPr/>
        </p:nvSpPr>
        <p:spPr bwMode="auto">
          <a:xfrm>
            <a:off x="1760538" y="3429000"/>
            <a:ext cx="3024187" cy="676275"/>
          </a:xfrm>
          <a:prstGeom prst="rect">
            <a:avLst/>
          </a:prstGeom>
          <a:noFill/>
          <a:ln w="9525">
            <a:noFill/>
            <a:miter lim="800000"/>
            <a:headEnd/>
            <a:tailEnd/>
          </a:ln>
          <a:effectLst/>
        </p:spPr>
        <p:txBody>
          <a:bodyPr anchor="ctr">
            <a:spAutoFit/>
          </a:bodyPr>
          <a:lstStyle/>
          <a:p>
            <a:pPr algn="ctr" eaLnBrk="0" hangingPunct="0">
              <a:lnSpc>
                <a:spcPct val="120000"/>
              </a:lnSpc>
            </a:pPr>
            <a:r>
              <a:rPr lang="en-US" altLang="zh-CN" sz="3200" b="1" i="1">
                <a:solidFill>
                  <a:srgbClr val="000000"/>
                </a:solidFill>
                <a:ea typeface="楷体_GB2312" pitchFamily="49" charset="-122"/>
              </a:rPr>
              <a:t>F</a:t>
            </a:r>
            <a:r>
              <a:rPr lang="en-US" altLang="zh-CN" sz="3200" b="1" i="1" baseline="-25000">
                <a:solidFill>
                  <a:srgbClr val="000000"/>
                </a:solidFill>
                <a:ea typeface="楷体_GB2312" pitchFamily="49" charset="-122"/>
              </a:rPr>
              <a:t>M</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M</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p>
        </p:txBody>
      </p:sp>
      <p:sp>
        <p:nvSpPr>
          <p:cNvPr id="1510419" name="Rectangle 19"/>
          <p:cNvSpPr>
            <a:spLocks noChangeArrowheads="1"/>
          </p:cNvSpPr>
          <p:nvPr/>
        </p:nvSpPr>
        <p:spPr bwMode="auto">
          <a:xfrm>
            <a:off x="4557713" y="4294188"/>
            <a:ext cx="3395662" cy="579437"/>
          </a:xfrm>
          <a:prstGeom prst="rect">
            <a:avLst/>
          </a:prstGeom>
          <a:noFill/>
          <a:ln w="9525">
            <a:noFill/>
            <a:miter lim="800000"/>
            <a:headEnd/>
            <a:tailEnd/>
          </a:ln>
          <a:effectLst/>
        </p:spPr>
        <p:txBody>
          <a:bodyPr anchor="ctr">
            <a:spAutoFit/>
          </a:bodyPr>
          <a:lstStyle/>
          <a:p>
            <a:pPr algn="ctr" eaLnBrk="0" hangingPunct="0"/>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p>
        </p:txBody>
      </p:sp>
      <p:sp>
        <p:nvSpPr>
          <p:cNvPr id="1510420" name="Rectangle 20"/>
          <p:cNvSpPr>
            <a:spLocks noChangeArrowheads="1"/>
          </p:cNvSpPr>
          <p:nvPr/>
        </p:nvSpPr>
        <p:spPr bwMode="auto">
          <a:xfrm>
            <a:off x="4713288" y="3502025"/>
            <a:ext cx="2690812" cy="579438"/>
          </a:xfrm>
          <a:prstGeom prst="rect">
            <a:avLst/>
          </a:prstGeom>
          <a:noFill/>
          <a:ln w="9525">
            <a:noFill/>
            <a:miter lim="800000"/>
            <a:headEnd/>
            <a:tailEnd/>
          </a:ln>
          <a:effectLst/>
        </p:spPr>
        <p:txBody>
          <a:bodyPr wrap="none" anchor="ctr">
            <a:spAutoFit/>
          </a:bodyPr>
          <a:lstStyle/>
          <a:p>
            <a:pPr algn="ct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p>
        </p:txBody>
      </p:sp>
      <p:sp>
        <p:nvSpPr>
          <p:cNvPr id="1510421" name="Text Box 21"/>
          <p:cNvSpPr txBox="1">
            <a:spLocks noChangeArrowheads="1"/>
          </p:cNvSpPr>
          <p:nvPr/>
        </p:nvSpPr>
        <p:spPr bwMode="auto">
          <a:xfrm>
            <a:off x="862013" y="5016500"/>
            <a:ext cx="5486400" cy="579438"/>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楷体_GB2312" pitchFamily="49" charset="-122"/>
              </a:rPr>
              <a:t>即有   </a:t>
            </a:r>
            <a:r>
              <a:rPr lang="en-US" altLang="zh-CN" sz="3200" b="1" i="1">
                <a:solidFill>
                  <a:srgbClr val="000000"/>
                </a:solidFill>
                <a:ea typeface="楷体_GB2312" pitchFamily="49" charset="-122"/>
              </a:rPr>
              <a:t>F</a:t>
            </a:r>
            <a:r>
              <a:rPr lang="en-US" altLang="zh-CN" sz="3200" b="1" i="1" baseline="-25000">
                <a:solidFill>
                  <a:srgbClr val="000000"/>
                </a:solidFill>
                <a:ea typeface="楷体_GB2312" pitchFamily="49" charset="-122"/>
              </a:rPr>
              <a:t>M</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F</a:t>
            </a:r>
            <a:r>
              <a:rPr lang="en-US" altLang="zh-CN" sz="3200" b="1" i="1" baseline="-25000">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F</a:t>
            </a:r>
            <a:r>
              <a:rPr lang="en-US" altLang="zh-CN" sz="3200" b="1" i="1" baseline="-25000">
                <a:solidFill>
                  <a:srgbClr val="000000"/>
                </a:solidFill>
                <a:ea typeface="楷体_GB2312" pitchFamily="49" charset="-122"/>
              </a:rPr>
              <a:t>Y</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0413"/>
                                        </p:tgtEl>
                                        <p:attrNameLst>
                                          <p:attrName>style.visibility</p:attrName>
                                        </p:attrNameLst>
                                      </p:cBhvr>
                                      <p:to>
                                        <p:strVal val="visible"/>
                                      </p:to>
                                    </p:set>
                                    <p:animEffect transition="in" filter="wipe(left)">
                                      <p:cBhvr>
                                        <p:cTn id="7" dur="500"/>
                                        <p:tgtEl>
                                          <p:spTgt spid="15104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0414"/>
                                        </p:tgtEl>
                                        <p:attrNameLst>
                                          <p:attrName>style.visibility</p:attrName>
                                        </p:attrNameLst>
                                      </p:cBhvr>
                                      <p:to>
                                        <p:strVal val="visible"/>
                                      </p:to>
                                    </p:set>
                                    <p:animEffect transition="in" filter="wipe(left)">
                                      <p:cBhvr>
                                        <p:cTn id="12" dur="500"/>
                                        <p:tgtEl>
                                          <p:spTgt spid="15104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0415"/>
                                        </p:tgtEl>
                                        <p:attrNameLst>
                                          <p:attrName>style.visibility</p:attrName>
                                        </p:attrNameLst>
                                      </p:cBhvr>
                                      <p:to>
                                        <p:strVal val="visible"/>
                                      </p:to>
                                    </p:set>
                                    <p:animEffect transition="in" filter="wipe(left)">
                                      <p:cBhvr>
                                        <p:cTn id="17" dur="500"/>
                                        <p:tgtEl>
                                          <p:spTgt spid="15104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0416"/>
                                        </p:tgtEl>
                                        <p:attrNameLst>
                                          <p:attrName>style.visibility</p:attrName>
                                        </p:attrNameLst>
                                      </p:cBhvr>
                                      <p:to>
                                        <p:strVal val="visible"/>
                                      </p:to>
                                    </p:set>
                                    <p:animEffect transition="in" filter="wipe(left)">
                                      <p:cBhvr>
                                        <p:cTn id="22" dur="500"/>
                                        <p:tgtEl>
                                          <p:spTgt spid="15104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10417"/>
                                        </p:tgtEl>
                                        <p:attrNameLst>
                                          <p:attrName>style.visibility</p:attrName>
                                        </p:attrNameLst>
                                      </p:cBhvr>
                                      <p:to>
                                        <p:strVal val="visible"/>
                                      </p:to>
                                    </p:set>
                                    <p:animEffect transition="in" filter="wipe(left)">
                                      <p:cBhvr>
                                        <p:cTn id="27" dur="500"/>
                                        <p:tgtEl>
                                          <p:spTgt spid="15104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10418"/>
                                        </p:tgtEl>
                                        <p:attrNameLst>
                                          <p:attrName>style.visibility</p:attrName>
                                        </p:attrNameLst>
                                      </p:cBhvr>
                                      <p:to>
                                        <p:strVal val="visible"/>
                                      </p:to>
                                    </p:set>
                                    <p:animEffect transition="in" filter="wipe(left)">
                                      <p:cBhvr>
                                        <p:cTn id="32" dur="500"/>
                                        <p:tgtEl>
                                          <p:spTgt spid="15104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10420"/>
                                        </p:tgtEl>
                                        <p:attrNameLst>
                                          <p:attrName>style.visibility</p:attrName>
                                        </p:attrNameLst>
                                      </p:cBhvr>
                                      <p:to>
                                        <p:strVal val="visible"/>
                                      </p:to>
                                    </p:set>
                                    <p:animEffect transition="in" filter="wipe(left)">
                                      <p:cBhvr>
                                        <p:cTn id="37" dur="500"/>
                                        <p:tgtEl>
                                          <p:spTgt spid="15104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10419"/>
                                        </p:tgtEl>
                                        <p:attrNameLst>
                                          <p:attrName>style.visibility</p:attrName>
                                        </p:attrNameLst>
                                      </p:cBhvr>
                                      <p:to>
                                        <p:strVal val="visible"/>
                                      </p:to>
                                    </p:set>
                                    <p:animEffect transition="in" filter="wipe(left)">
                                      <p:cBhvr>
                                        <p:cTn id="42" dur="500"/>
                                        <p:tgtEl>
                                          <p:spTgt spid="15104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10421"/>
                                        </p:tgtEl>
                                        <p:attrNameLst>
                                          <p:attrName>style.visibility</p:attrName>
                                        </p:attrNameLst>
                                      </p:cBhvr>
                                      <p:to>
                                        <p:strVal val="visible"/>
                                      </p:to>
                                    </p:set>
                                    <p:animEffect transition="in" filter="wipe(left)">
                                      <p:cBhvr>
                                        <p:cTn id="47" dur="500"/>
                                        <p:tgtEl>
                                          <p:spTgt spid="151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13" grpId="0"/>
      <p:bldP spid="1510414" grpId="0"/>
      <p:bldP spid="1510415" grpId="0"/>
      <p:bldP spid="1510416" grpId="0"/>
      <p:bldP spid="1510417" grpId="0"/>
      <p:bldP spid="1510418" grpId="0"/>
      <p:bldP spid="1510419" grpId="0"/>
      <p:bldP spid="1510420" grpId="0"/>
      <p:bldP spid="151042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8" name="Text Box 4"/>
          <p:cNvSpPr txBox="1">
            <a:spLocks noChangeArrowheads="1"/>
          </p:cNvSpPr>
          <p:nvPr/>
        </p:nvSpPr>
        <p:spPr bwMode="auto">
          <a:xfrm>
            <a:off x="844550" y="692150"/>
            <a:ext cx="8534400" cy="579438"/>
          </a:xfrm>
          <a:prstGeom prst="rect">
            <a:avLst/>
          </a:prstGeom>
          <a:noFill/>
          <a:ln w="9525">
            <a:noFill/>
            <a:miter lim="800000"/>
            <a:headEnd/>
            <a:tailEnd/>
          </a:ln>
          <a:effectLst/>
        </p:spPr>
        <p:txBody>
          <a:bodyPr anchor="ctr">
            <a:spAutoFit/>
          </a:bodyPr>
          <a:lstStyle/>
          <a:p>
            <a:pPr>
              <a:spcBef>
                <a:spcPct val="50000"/>
              </a:spcBef>
            </a:pPr>
            <a:r>
              <a:rPr lang="zh-CN" altLang="en-US" sz="2400">
                <a:ea typeface="楷体_GB2312" pitchFamily="49" charset="-122"/>
              </a:rPr>
              <a:t> </a:t>
            </a:r>
            <a:r>
              <a:rPr lang="zh-CN" altLang="en-US" sz="3200" b="1">
                <a:ea typeface="楷体_GB2312" pitchFamily="49" charset="-122"/>
              </a:rPr>
              <a:t>类似地，可得</a:t>
            </a:r>
            <a:r>
              <a:rPr lang="en-US" altLang="zh-CN" sz="3200" b="1" i="1">
                <a:ea typeface="楷体_GB2312" pitchFamily="49" charset="-122"/>
              </a:rPr>
              <a:t>N=</a:t>
            </a:r>
            <a:r>
              <a:rPr lang="en-US" altLang="zh-CN" sz="3200" b="1">
                <a:ea typeface="楷体_GB2312" pitchFamily="49" charset="-122"/>
              </a:rPr>
              <a:t>min(X,Y)</a:t>
            </a:r>
            <a:r>
              <a:rPr lang="zh-CN" altLang="en-US" sz="3200" b="1">
                <a:ea typeface="楷体_GB2312" pitchFamily="49" charset="-122"/>
              </a:rPr>
              <a:t>的分布函数是</a:t>
            </a:r>
          </a:p>
        </p:txBody>
      </p:sp>
      <p:sp>
        <p:nvSpPr>
          <p:cNvPr id="1511429" name="Text Box 5"/>
          <p:cNvSpPr txBox="1">
            <a:spLocks noChangeArrowheads="1"/>
          </p:cNvSpPr>
          <p:nvPr/>
        </p:nvSpPr>
        <p:spPr bwMode="auto">
          <a:xfrm>
            <a:off x="1133475" y="4868863"/>
            <a:ext cx="5715000" cy="579437"/>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CC"/>
                </a:solidFill>
                <a:ea typeface="楷体_GB2312" pitchFamily="49" charset="-122"/>
              </a:rPr>
              <a:t>下面进行推广</a:t>
            </a:r>
            <a:r>
              <a:rPr lang="zh-CN" altLang="en-US" sz="3200" b="1">
                <a:ea typeface="楷体_GB2312" pitchFamily="49" charset="-122"/>
              </a:rPr>
              <a:t> </a:t>
            </a:r>
          </a:p>
        </p:txBody>
      </p:sp>
      <p:sp>
        <p:nvSpPr>
          <p:cNvPr id="1511430" name="Text Box 6"/>
          <p:cNvSpPr txBox="1">
            <a:spLocks noChangeArrowheads="1"/>
          </p:cNvSpPr>
          <p:nvPr/>
        </p:nvSpPr>
        <p:spPr bwMode="auto">
          <a:xfrm>
            <a:off x="1133475" y="3933825"/>
            <a:ext cx="8077200" cy="579438"/>
          </a:xfrm>
          <a:prstGeom prst="rect">
            <a:avLst/>
          </a:prstGeom>
          <a:noFill/>
          <a:ln w="9525">
            <a:noFill/>
            <a:miter lim="800000"/>
            <a:headEnd/>
            <a:tailEnd/>
          </a:ln>
          <a:effectLst/>
        </p:spPr>
        <p:txBody>
          <a:bodyPr anchor="ctr">
            <a:spAutoFit/>
          </a:bodyPr>
          <a:lstStyle/>
          <a:p>
            <a:pPr>
              <a:spcBef>
                <a:spcPct val="50000"/>
              </a:spcBef>
            </a:pPr>
            <a:r>
              <a:rPr lang="zh-CN" altLang="en-US" sz="3200" b="1">
                <a:ea typeface="楷体_GB2312" pitchFamily="49" charset="-122"/>
              </a:rPr>
              <a:t>即有   </a:t>
            </a:r>
            <a:r>
              <a:rPr lang="en-US" altLang="zh-CN" sz="3200" b="1" i="1">
                <a:ea typeface="楷体_GB2312" pitchFamily="49" charset="-122"/>
              </a:rPr>
              <a:t>F</a:t>
            </a:r>
            <a:r>
              <a:rPr lang="en-US" altLang="zh-CN" sz="3200" b="1" i="1" baseline="-25000">
                <a:ea typeface="楷体_GB2312" pitchFamily="49" charset="-122"/>
              </a:rPr>
              <a:t>N</a:t>
            </a:r>
            <a:r>
              <a:rPr lang="en-US" altLang="zh-CN" sz="3200" b="1">
                <a:ea typeface="楷体_GB2312" pitchFamily="49" charset="-122"/>
              </a:rPr>
              <a:t>(z)= 1-[1-</a:t>
            </a:r>
            <a:r>
              <a:rPr lang="en-US" altLang="zh-CN" sz="3200" b="1" i="1">
                <a:ea typeface="楷体_GB2312" pitchFamily="49" charset="-122"/>
              </a:rPr>
              <a:t>F</a:t>
            </a:r>
            <a:r>
              <a:rPr lang="en-US" altLang="zh-CN" sz="3200" b="1" i="1" baseline="-25000">
                <a:ea typeface="楷体_GB2312" pitchFamily="49" charset="-122"/>
              </a:rPr>
              <a:t>X</a:t>
            </a:r>
            <a:r>
              <a:rPr lang="en-US" altLang="zh-CN" sz="3200" b="1">
                <a:ea typeface="楷体_GB2312" pitchFamily="49" charset="-122"/>
              </a:rPr>
              <a:t>(</a:t>
            </a:r>
            <a:r>
              <a:rPr lang="en-US" altLang="zh-CN" sz="3200" b="1" i="1">
                <a:ea typeface="楷体_GB2312" pitchFamily="49" charset="-122"/>
              </a:rPr>
              <a:t>z</a:t>
            </a:r>
            <a:r>
              <a:rPr lang="en-US" altLang="zh-CN" sz="3200" b="1">
                <a:ea typeface="楷体_GB2312" pitchFamily="49" charset="-122"/>
              </a:rPr>
              <a:t>)][1-</a:t>
            </a:r>
            <a:r>
              <a:rPr lang="en-US" altLang="zh-CN" sz="3200" b="1" i="1">
                <a:ea typeface="楷体_GB2312" pitchFamily="49" charset="-122"/>
              </a:rPr>
              <a:t>F</a:t>
            </a:r>
            <a:r>
              <a:rPr lang="en-US" altLang="zh-CN" sz="3200" b="1" i="1" baseline="-25000">
                <a:ea typeface="楷体_GB2312" pitchFamily="49" charset="-122"/>
              </a:rPr>
              <a:t>Y</a:t>
            </a:r>
            <a:r>
              <a:rPr lang="en-US" altLang="zh-CN" sz="3200" b="1">
                <a:ea typeface="楷体_GB2312" pitchFamily="49" charset="-122"/>
              </a:rPr>
              <a:t>(</a:t>
            </a:r>
            <a:r>
              <a:rPr lang="en-US" altLang="zh-CN" sz="3200" b="1" i="1">
                <a:ea typeface="楷体_GB2312" pitchFamily="49" charset="-122"/>
              </a:rPr>
              <a:t>z</a:t>
            </a:r>
            <a:r>
              <a:rPr lang="en-US" altLang="zh-CN" sz="3200" b="1">
                <a:ea typeface="楷体_GB2312" pitchFamily="49" charset="-122"/>
              </a:rPr>
              <a:t>)] </a:t>
            </a:r>
          </a:p>
        </p:txBody>
      </p:sp>
      <p:sp>
        <p:nvSpPr>
          <p:cNvPr id="1511431" name="Rectangle 7"/>
          <p:cNvSpPr>
            <a:spLocks noChangeArrowheads="1"/>
          </p:cNvSpPr>
          <p:nvPr/>
        </p:nvSpPr>
        <p:spPr bwMode="auto">
          <a:xfrm>
            <a:off x="2627313" y="2205038"/>
            <a:ext cx="3906837" cy="579437"/>
          </a:xfrm>
          <a:prstGeom prst="rect">
            <a:avLst/>
          </a:prstGeom>
          <a:noFill/>
          <a:ln w="9525">
            <a:noFill/>
            <a:miter lim="800000"/>
            <a:headEnd/>
            <a:tailEnd/>
          </a:ln>
          <a:effectLst/>
        </p:spPr>
        <p:txBody>
          <a:bodyPr anchor="ctr">
            <a:spAutoFit/>
          </a:bodyPr>
          <a:lstStyle/>
          <a:p>
            <a:pPr algn="ctr" eaLnBrk="0" hangingPunct="0"/>
            <a:r>
              <a:rPr lang="en-US" altLang="zh-CN" sz="3200" b="1">
                <a:ea typeface="楷体_GB2312" pitchFamily="49" charset="-122"/>
              </a:rPr>
              <a:t>=1</a:t>
            </a:r>
            <a:r>
              <a:rPr lang="en-US" altLang="zh-CN" sz="3200" b="1">
                <a:latin typeface="宋体" pitchFamily="2" charset="-122"/>
                <a:ea typeface="楷体_GB2312" pitchFamily="49" charset="-122"/>
              </a:rPr>
              <a:t>-</a:t>
            </a:r>
            <a:r>
              <a:rPr lang="en-US" altLang="zh-CN" sz="3200" b="1" i="1">
                <a:ea typeface="楷体_GB2312" pitchFamily="49" charset="-122"/>
              </a:rPr>
              <a:t>P</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&gt;</a:t>
            </a:r>
            <a:r>
              <a:rPr lang="en-US" altLang="zh-CN" sz="3200" b="1" i="1">
                <a:ea typeface="楷体_GB2312" pitchFamily="49" charset="-122"/>
              </a:rPr>
              <a:t>z</a:t>
            </a:r>
            <a:r>
              <a:rPr lang="en-US" altLang="zh-CN" sz="3200" b="1">
                <a:ea typeface="楷体_GB2312" pitchFamily="49" charset="-122"/>
              </a:rPr>
              <a:t>,</a:t>
            </a:r>
            <a:r>
              <a:rPr lang="en-US" altLang="zh-CN" sz="3200" b="1" i="1">
                <a:ea typeface="楷体_GB2312" pitchFamily="49" charset="-122"/>
              </a:rPr>
              <a:t>Y</a:t>
            </a:r>
            <a:r>
              <a:rPr lang="en-US" altLang="zh-CN" sz="3200" b="1">
                <a:ea typeface="楷体_GB2312" pitchFamily="49" charset="-122"/>
              </a:rPr>
              <a:t>&gt;</a:t>
            </a:r>
            <a:r>
              <a:rPr lang="en-US" altLang="zh-CN" sz="3200" b="1" i="1">
                <a:ea typeface="楷体_GB2312" pitchFamily="49" charset="-122"/>
              </a:rPr>
              <a:t>z</a:t>
            </a:r>
            <a:r>
              <a:rPr lang="en-US" altLang="zh-CN" sz="3200" b="1">
                <a:ea typeface="楷体_GB2312" pitchFamily="49" charset="-122"/>
              </a:rPr>
              <a:t>)</a:t>
            </a:r>
          </a:p>
        </p:txBody>
      </p:sp>
      <p:sp>
        <p:nvSpPr>
          <p:cNvPr id="1511432" name="Rectangle 8"/>
          <p:cNvSpPr>
            <a:spLocks noChangeArrowheads="1"/>
          </p:cNvSpPr>
          <p:nvPr/>
        </p:nvSpPr>
        <p:spPr bwMode="auto">
          <a:xfrm>
            <a:off x="2339975" y="1557338"/>
            <a:ext cx="2687638" cy="579437"/>
          </a:xfrm>
          <a:prstGeom prst="rect">
            <a:avLst/>
          </a:prstGeom>
          <a:noFill/>
          <a:ln w="9525">
            <a:noFill/>
            <a:miter lim="800000"/>
            <a:headEnd/>
            <a:tailEnd/>
          </a:ln>
          <a:effectLst/>
        </p:spPr>
        <p:txBody>
          <a:bodyPr wrap="none" anchor="ctr">
            <a:spAutoFit/>
          </a:bodyPr>
          <a:lstStyle/>
          <a:p>
            <a:pPr algn="ctr"/>
            <a:r>
              <a:rPr lang="en-US" altLang="zh-CN" sz="3200" b="1" i="1">
                <a:ea typeface="楷体_GB2312" pitchFamily="49" charset="-122"/>
              </a:rPr>
              <a:t>F</a:t>
            </a:r>
            <a:r>
              <a:rPr lang="en-US" altLang="zh-CN" sz="3200" b="1" i="1" baseline="-25000">
                <a:ea typeface="楷体_GB2312" pitchFamily="49" charset="-122"/>
              </a:rPr>
              <a:t>N</a:t>
            </a:r>
            <a:r>
              <a:rPr lang="en-US" altLang="zh-CN" sz="3200" b="1">
                <a:ea typeface="楷体_GB2312" pitchFamily="49" charset="-122"/>
              </a:rPr>
              <a:t>(</a:t>
            </a:r>
            <a:r>
              <a:rPr lang="en-US" altLang="zh-CN" sz="3200" b="1" i="1">
                <a:ea typeface="楷体_GB2312" pitchFamily="49" charset="-122"/>
              </a:rPr>
              <a:t>z</a:t>
            </a:r>
            <a:r>
              <a:rPr lang="en-US" altLang="zh-CN" sz="3200" b="1">
                <a:ea typeface="楷体_GB2312" pitchFamily="49" charset="-122"/>
              </a:rPr>
              <a:t>)=</a:t>
            </a:r>
            <a:r>
              <a:rPr lang="en-US" altLang="zh-CN" sz="3200" b="1" i="1">
                <a:ea typeface="楷体_GB2312" pitchFamily="49" charset="-122"/>
              </a:rPr>
              <a:t>P</a:t>
            </a:r>
            <a:r>
              <a:rPr lang="en-US" altLang="zh-CN" sz="3200" b="1">
                <a:ea typeface="楷体_GB2312" pitchFamily="49" charset="-122"/>
              </a:rPr>
              <a:t>(</a:t>
            </a:r>
            <a:r>
              <a:rPr lang="en-US" altLang="zh-CN" sz="3200" b="1" i="1">
                <a:ea typeface="楷体_GB2312" pitchFamily="49" charset="-122"/>
              </a:rPr>
              <a:t>N</a:t>
            </a:r>
            <a:r>
              <a:rPr lang="en-US" altLang="zh-CN" sz="3200" b="1">
                <a:ea typeface="楷体_GB2312" pitchFamily="49" charset="-122"/>
              </a:rPr>
              <a:t>≤</a:t>
            </a:r>
            <a:r>
              <a:rPr lang="en-US" altLang="zh-CN" sz="3200" b="1" i="1">
                <a:ea typeface="楷体_GB2312" pitchFamily="49" charset="-122"/>
              </a:rPr>
              <a:t>z</a:t>
            </a:r>
            <a:r>
              <a:rPr lang="en-US" altLang="zh-CN" sz="3200" b="1">
                <a:ea typeface="楷体_GB2312" pitchFamily="49" charset="-122"/>
              </a:rPr>
              <a:t>)</a:t>
            </a:r>
          </a:p>
        </p:txBody>
      </p:sp>
      <p:sp>
        <p:nvSpPr>
          <p:cNvPr id="1511433" name="Rectangle 9"/>
          <p:cNvSpPr>
            <a:spLocks noChangeArrowheads="1"/>
          </p:cNvSpPr>
          <p:nvPr/>
        </p:nvSpPr>
        <p:spPr bwMode="auto">
          <a:xfrm>
            <a:off x="4948238" y="1587500"/>
            <a:ext cx="2024062" cy="579438"/>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rPr>
              <a:t>=1</a:t>
            </a:r>
            <a:r>
              <a:rPr lang="en-US" altLang="zh-CN" sz="3200" b="1">
                <a:latin typeface="宋体" pitchFamily="2" charset="-122"/>
                <a:ea typeface="楷体_GB2312" pitchFamily="49" charset="-122"/>
              </a:rPr>
              <a:t>-</a:t>
            </a:r>
            <a:r>
              <a:rPr lang="en-US" altLang="zh-CN" sz="3200" b="1" i="1">
                <a:ea typeface="楷体_GB2312" pitchFamily="49" charset="-122"/>
              </a:rPr>
              <a:t>P</a:t>
            </a:r>
            <a:r>
              <a:rPr lang="en-US" altLang="zh-CN" sz="3200" b="1">
                <a:ea typeface="楷体_GB2312" pitchFamily="49" charset="-122"/>
              </a:rPr>
              <a:t>(</a:t>
            </a:r>
            <a:r>
              <a:rPr lang="en-US" altLang="zh-CN" sz="3200" b="1" i="1">
                <a:ea typeface="楷体_GB2312" pitchFamily="49" charset="-122"/>
              </a:rPr>
              <a:t>N</a:t>
            </a:r>
            <a:r>
              <a:rPr lang="en-US" altLang="zh-CN" sz="3200" b="1">
                <a:ea typeface="楷体_GB2312" pitchFamily="49" charset="-122"/>
              </a:rPr>
              <a:t>&gt;</a:t>
            </a:r>
            <a:r>
              <a:rPr lang="en-US" altLang="zh-CN" sz="3200" b="1" i="1">
                <a:ea typeface="楷体_GB2312" pitchFamily="49" charset="-122"/>
              </a:rPr>
              <a:t>z</a:t>
            </a:r>
            <a:r>
              <a:rPr lang="en-US" altLang="zh-CN" sz="3200" b="1">
                <a:ea typeface="楷体_GB2312" pitchFamily="49" charset="-122"/>
              </a:rPr>
              <a:t>)</a:t>
            </a:r>
          </a:p>
        </p:txBody>
      </p:sp>
      <p:sp>
        <p:nvSpPr>
          <p:cNvPr id="1511434" name="Rectangle 10"/>
          <p:cNvSpPr>
            <a:spLocks noChangeArrowheads="1"/>
          </p:cNvSpPr>
          <p:nvPr/>
        </p:nvSpPr>
        <p:spPr bwMode="auto">
          <a:xfrm>
            <a:off x="3232150" y="3140075"/>
            <a:ext cx="3259138" cy="579438"/>
          </a:xfrm>
          <a:prstGeom prst="rect">
            <a:avLst/>
          </a:prstGeom>
          <a:noFill/>
          <a:ln w="9525">
            <a:noFill/>
            <a:miter lim="800000"/>
            <a:headEnd/>
            <a:tailEnd/>
          </a:ln>
          <a:effectLst/>
        </p:spPr>
        <p:txBody>
          <a:bodyPr wrap="none" anchor="ctr">
            <a:spAutoFit/>
          </a:bodyPr>
          <a:lstStyle/>
          <a:p>
            <a:pPr algn="ctr"/>
            <a:r>
              <a:rPr lang="en-US" altLang="zh-CN" sz="3200" b="1">
                <a:ea typeface="楷体_GB2312" pitchFamily="49" charset="-122"/>
              </a:rPr>
              <a:t>=1</a:t>
            </a:r>
            <a:r>
              <a:rPr lang="en-US" altLang="zh-CN" sz="3200" b="1">
                <a:latin typeface="宋体" pitchFamily="2" charset="-122"/>
                <a:ea typeface="楷体_GB2312" pitchFamily="49" charset="-122"/>
              </a:rPr>
              <a:t>-</a:t>
            </a:r>
            <a:r>
              <a:rPr lang="en-US" altLang="zh-CN" sz="3200" b="1" i="1">
                <a:ea typeface="楷体_GB2312" pitchFamily="49" charset="-122"/>
              </a:rPr>
              <a:t> P</a:t>
            </a:r>
            <a:r>
              <a:rPr lang="en-US" altLang="zh-CN" sz="3200" b="1">
                <a:ea typeface="楷体_GB2312" pitchFamily="49" charset="-122"/>
              </a:rPr>
              <a:t>(</a:t>
            </a:r>
            <a:r>
              <a:rPr lang="en-US" altLang="zh-CN" sz="3200" b="1" i="1">
                <a:ea typeface="楷体_GB2312" pitchFamily="49" charset="-122"/>
              </a:rPr>
              <a:t>X</a:t>
            </a:r>
            <a:r>
              <a:rPr lang="en-US" altLang="zh-CN" sz="3200" b="1">
                <a:ea typeface="楷体_GB2312" pitchFamily="49" charset="-122"/>
              </a:rPr>
              <a:t>&gt;</a:t>
            </a:r>
            <a:r>
              <a:rPr lang="en-US" altLang="zh-CN" sz="3200" b="1" i="1">
                <a:ea typeface="楷体_GB2312" pitchFamily="49" charset="-122"/>
              </a:rPr>
              <a:t>z</a:t>
            </a:r>
            <a:r>
              <a:rPr lang="en-US" altLang="zh-CN" sz="3200" b="1">
                <a:ea typeface="楷体_GB2312" pitchFamily="49" charset="-122"/>
              </a:rPr>
              <a:t>)</a:t>
            </a:r>
            <a:r>
              <a:rPr lang="en-US" altLang="zh-CN" sz="3200" b="1" i="1">
                <a:ea typeface="楷体_GB2312" pitchFamily="49" charset="-122"/>
              </a:rPr>
              <a:t>P</a:t>
            </a:r>
            <a:r>
              <a:rPr lang="en-US" altLang="zh-CN" sz="3200" b="1">
                <a:ea typeface="楷体_GB2312" pitchFamily="49" charset="-122"/>
              </a:rPr>
              <a:t>(</a:t>
            </a:r>
            <a:r>
              <a:rPr lang="en-US" altLang="zh-CN" sz="3200" b="1" i="1">
                <a:ea typeface="楷体_GB2312" pitchFamily="49" charset="-122"/>
              </a:rPr>
              <a:t>Y</a:t>
            </a:r>
            <a:r>
              <a:rPr lang="en-US" altLang="zh-CN" sz="3200" b="1">
                <a:ea typeface="楷体_GB2312" pitchFamily="49" charset="-122"/>
              </a:rPr>
              <a:t>&gt;</a:t>
            </a:r>
            <a:r>
              <a:rPr lang="en-US" altLang="zh-CN" sz="3200" b="1" i="1">
                <a:ea typeface="楷体_GB2312" pitchFamily="49" charset="-122"/>
              </a:rPr>
              <a:t>z</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1428"/>
                                        </p:tgtEl>
                                        <p:attrNameLst>
                                          <p:attrName>style.visibility</p:attrName>
                                        </p:attrNameLst>
                                      </p:cBhvr>
                                      <p:to>
                                        <p:strVal val="visible"/>
                                      </p:to>
                                    </p:set>
                                    <p:animEffect transition="in" filter="wipe(left)">
                                      <p:cBhvr>
                                        <p:cTn id="7" dur="500"/>
                                        <p:tgtEl>
                                          <p:spTgt spid="1511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1432"/>
                                        </p:tgtEl>
                                        <p:attrNameLst>
                                          <p:attrName>style.visibility</p:attrName>
                                        </p:attrNameLst>
                                      </p:cBhvr>
                                      <p:to>
                                        <p:strVal val="visible"/>
                                      </p:to>
                                    </p:set>
                                    <p:animEffect transition="in" filter="wipe(left)">
                                      <p:cBhvr>
                                        <p:cTn id="12" dur="500"/>
                                        <p:tgtEl>
                                          <p:spTgt spid="15114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1433"/>
                                        </p:tgtEl>
                                        <p:attrNameLst>
                                          <p:attrName>style.visibility</p:attrName>
                                        </p:attrNameLst>
                                      </p:cBhvr>
                                      <p:to>
                                        <p:strVal val="visible"/>
                                      </p:to>
                                    </p:set>
                                    <p:animEffect transition="in" filter="wipe(left)">
                                      <p:cBhvr>
                                        <p:cTn id="17" dur="500"/>
                                        <p:tgtEl>
                                          <p:spTgt spid="15114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1431"/>
                                        </p:tgtEl>
                                        <p:attrNameLst>
                                          <p:attrName>style.visibility</p:attrName>
                                        </p:attrNameLst>
                                      </p:cBhvr>
                                      <p:to>
                                        <p:strVal val="visible"/>
                                      </p:to>
                                    </p:set>
                                    <p:animEffect transition="in" filter="wipe(left)">
                                      <p:cBhvr>
                                        <p:cTn id="22" dur="500"/>
                                        <p:tgtEl>
                                          <p:spTgt spid="15114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11434"/>
                                        </p:tgtEl>
                                        <p:attrNameLst>
                                          <p:attrName>style.visibility</p:attrName>
                                        </p:attrNameLst>
                                      </p:cBhvr>
                                      <p:to>
                                        <p:strVal val="visible"/>
                                      </p:to>
                                    </p:set>
                                    <p:animEffect transition="in" filter="wipe(left)">
                                      <p:cBhvr>
                                        <p:cTn id="27" dur="500"/>
                                        <p:tgtEl>
                                          <p:spTgt spid="15114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11430"/>
                                        </p:tgtEl>
                                        <p:attrNameLst>
                                          <p:attrName>style.visibility</p:attrName>
                                        </p:attrNameLst>
                                      </p:cBhvr>
                                      <p:to>
                                        <p:strVal val="visible"/>
                                      </p:to>
                                    </p:set>
                                    <p:animEffect transition="in" filter="wipe(left)">
                                      <p:cBhvr>
                                        <p:cTn id="32" dur="500"/>
                                        <p:tgtEl>
                                          <p:spTgt spid="15114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11429"/>
                                        </p:tgtEl>
                                        <p:attrNameLst>
                                          <p:attrName>style.visibility</p:attrName>
                                        </p:attrNameLst>
                                      </p:cBhvr>
                                      <p:to>
                                        <p:strVal val="visible"/>
                                      </p:to>
                                    </p:set>
                                    <p:animEffect transition="in" filter="wipe(left)">
                                      <p:cBhvr>
                                        <p:cTn id="37" dur="500"/>
                                        <p:tgtEl>
                                          <p:spTgt spid="151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8" grpId="0" autoUpdateAnimBg="0"/>
      <p:bldP spid="1511429" grpId="0" autoUpdateAnimBg="0"/>
      <p:bldP spid="1511430" grpId="0" autoUpdateAnimBg="0"/>
      <p:bldP spid="1511431" grpId="0" autoUpdateAnimBg="0"/>
      <p:bldP spid="1511432" grpId="0" autoUpdateAnimBg="0"/>
      <p:bldP spid="1511433" grpId="0" autoUpdateAnimBg="0"/>
      <p:bldP spid="1511434"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70" name="Text Box 22"/>
          <p:cNvSpPr txBox="1">
            <a:spLocks noChangeArrowheads="1"/>
          </p:cNvSpPr>
          <p:nvPr/>
        </p:nvSpPr>
        <p:spPr bwMode="auto">
          <a:xfrm>
            <a:off x="971550" y="0"/>
            <a:ext cx="7308850" cy="652463"/>
          </a:xfrm>
          <a:prstGeom prst="rect">
            <a:avLst/>
          </a:prstGeom>
          <a:noFill/>
          <a:ln w="9525">
            <a:noFill/>
            <a:miter lim="800000"/>
            <a:headEnd/>
            <a:tailEnd/>
          </a:ln>
          <a:effectLst/>
        </p:spPr>
        <p:txBody>
          <a:bodyPr anchor="ctr">
            <a:spAutoFit/>
          </a:bodyPr>
          <a:lstStyle/>
          <a:p>
            <a:pPr>
              <a:lnSpc>
                <a:spcPct val="115000"/>
              </a:lnSpc>
              <a:spcBef>
                <a:spcPct val="50000"/>
              </a:spcBef>
            </a:pPr>
            <a:r>
              <a:rPr lang="zh-CN" altLang="en-US" sz="3200" b="1">
                <a:solidFill>
                  <a:srgbClr val="000000"/>
                </a:solidFill>
                <a:ea typeface="楷体_GB2312" pitchFamily="49" charset="-122"/>
              </a:rPr>
              <a:t>设</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i="1" baseline="-25000">
                <a:solidFill>
                  <a:srgbClr val="000000"/>
                </a:solidFill>
                <a:ea typeface="楷体_GB2312" pitchFamily="49" charset="-122"/>
              </a:rPr>
              <a:t>n</a:t>
            </a:r>
            <a:r>
              <a:rPr lang="zh-CN" altLang="en-US" sz="3200" b="1">
                <a:solidFill>
                  <a:srgbClr val="000000"/>
                </a:solidFill>
                <a:ea typeface="楷体_GB2312" pitchFamily="49" charset="-122"/>
              </a:rPr>
              <a:t>是</a:t>
            </a:r>
            <a:r>
              <a:rPr lang="en-US" altLang="zh-CN" sz="3200" b="1" i="1">
                <a:solidFill>
                  <a:srgbClr val="000000"/>
                </a:solidFill>
                <a:ea typeface="楷体_GB2312" pitchFamily="49" charset="-122"/>
              </a:rPr>
              <a:t>n</a:t>
            </a:r>
            <a:r>
              <a:rPr lang="zh-CN" altLang="en-US" sz="3200" b="1">
                <a:solidFill>
                  <a:srgbClr val="000000"/>
                </a:solidFill>
                <a:ea typeface="楷体_GB2312" pitchFamily="49" charset="-122"/>
              </a:rPr>
              <a:t>个相互独立的随机变量</a:t>
            </a:r>
            <a:r>
              <a:rPr lang="en-US" altLang="zh-CN" sz="3200" b="1">
                <a:solidFill>
                  <a:srgbClr val="000000"/>
                </a:solidFill>
                <a:ea typeface="楷体_GB2312" pitchFamily="49" charset="-122"/>
              </a:rPr>
              <a:t>,</a:t>
            </a:r>
          </a:p>
        </p:txBody>
      </p:sp>
      <p:grpSp>
        <p:nvGrpSpPr>
          <p:cNvPr id="1512471" name="Group 23"/>
          <p:cNvGrpSpPr>
            <a:grpSpLocks/>
          </p:cNvGrpSpPr>
          <p:nvPr/>
        </p:nvGrpSpPr>
        <p:grpSpPr bwMode="auto">
          <a:xfrm>
            <a:off x="971550" y="649288"/>
            <a:ext cx="8339138" cy="696912"/>
            <a:chOff x="204" y="618"/>
            <a:chExt cx="5253" cy="439"/>
          </a:xfrm>
        </p:grpSpPr>
        <p:graphicFrame>
          <p:nvGraphicFramePr>
            <p:cNvPr id="1512472" name="Object 24"/>
            <p:cNvGraphicFramePr>
              <a:graphicFrameLocks noChangeAspect="1"/>
            </p:cNvGraphicFramePr>
            <p:nvPr/>
          </p:nvGraphicFramePr>
          <p:xfrm>
            <a:off x="2835" y="618"/>
            <a:ext cx="838" cy="439"/>
          </p:xfrm>
          <a:graphic>
            <a:graphicData uri="http://schemas.openxmlformats.org/presentationml/2006/ole">
              <p:oleObj spid="_x0000_s1512472" name="公式" r:id="rId3" imgW="457200" imgH="241200" progId="Equation.3">
                <p:embed/>
              </p:oleObj>
            </a:graphicData>
          </a:graphic>
        </p:graphicFrame>
        <p:sp>
          <p:nvSpPr>
            <p:cNvPr id="1512473" name="Rectangle 25"/>
            <p:cNvSpPr>
              <a:spLocks noChangeArrowheads="1"/>
            </p:cNvSpPr>
            <p:nvPr/>
          </p:nvSpPr>
          <p:spPr bwMode="auto">
            <a:xfrm>
              <a:off x="3787" y="663"/>
              <a:ext cx="1670" cy="365"/>
            </a:xfrm>
            <a:prstGeom prst="rect">
              <a:avLst/>
            </a:prstGeom>
            <a:noFill/>
            <a:ln w="9525">
              <a:noFill/>
              <a:miter lim="800000"/>
              <a:headEnd/>
              <a:tailEnd/>
            </a:ln>
            <a:effectLst/>
          </p:spPr>
          <p:txBody>
            <a:bodyPr wrap="none" anchor="ctr">
              <a:spAutoFit/>
            </a:bodyPr>
            <a:lstStyle/>
            <a:p>
              <a:pPr algn="ct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i </a:t>
              </a:r>
              <a:r>
                <a:rPr lang="en-US" altLang="zh-CN" sz="3200" b="1">
                  <a:solidFill>
                    <a:srgbClr val="000000"/>
                  </a:solidFill>
                  <a:ea typeface="楷体_GB2312" pitchFamily="49" charset="-122"/>
                </a:rPr>
                <a:t>=0,1</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n</a:t>
              </a:r>
              <a:r>
                <a:rPr lang="en-US" altLang="zh-CN" sz="3200" b="1">
                  <a:solidFill>
                    <a:srgbClr val="000000"/>
                  </a:solidFill>
                  <a:ea typeface="楷体_GB2312" pitchFamily="49" charset="-122"/>
                </a:rPr>
                <a:t>)</a:t>
              </a:r>
            </a:p>
          </p:txBody>
        </p:sp>
        <p:sp>
          <p:nvSpPr>
            <p:cNvPr id="1512474" name="Rectangle 26"/>
            <p:cNvSpPr>
              <a:spLocks noChangeArrowheads="1"/>
            </p:cNvSpPr>
            <p:nvPr/>
          </p:nvSpPr>
          <p:spPr bwMode="auto">
            <a:xfrm>
              <a:off x="204" y="618"/>
              <a:ext cx="2686" cy="365"/>
            </a:xfrm>
            <a:prstGeom prst="rect">
              <a:avLst/>
            </a:prstGeom>
            <a:noFill/>
            <a:ln w="9525">
              <a:noFill/>
              <a:miter lim="800000"/>
              <a:headEnd/>
              <a:tailEnd/>
            </a:ln>
            <a:effectLst/>
          </p:spPr>
          <p:txBody>
            <a:bodyPr wrap="none">
              <a:spAutoFit/>
            </a:bodyPr>
            <a:lstStyle/>
            <a:p>
              <a:r>
                <a:rPr lang="zh-CN" altLang="en-US" sz="3200" b="1">
                  <a:solidFill>
                    <a:srgbClr val="000000"/>
                  </a:solidFill>
                  <a:ea typeface="楷体_GB2312" pitchFamily="49" charset="-122"/>
                </a:rPr>
                <a:t>它们的分布函数分别为</a:t>
              </a:r>
            </a:p>
          </p:txBody>
        </p:sp>
      </p:grpSp>
      <p:sp>
        <p:nvSpPr>
          <p:cNvPr id="1512475" name="Text Box 27"/>
          <p:cNvSpPr txBox="1">
            <a:spLocks noChangeArrowheads="1"/>
          </p:cNvSpPr>
          <p:nvPr/>
        </p:nvSpPr>
        <p:spPr bwMode="auto">
          <a:xfrm>
            <a:off x="971550" y="1944688"/>
            <a:ext cx="6781800" cy="579437"/>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楷体_GB2312" pitchFamily="49" charset="-122"/>
              </a:rPr>
              <a:t>  </a:t>
            </a:r>
            <a:r>
              <a:rPr lang="en-US" altLang="zh-CN" sz="3200" b="1" i="1">
                <a:solidFill>
                  <a:srgbClr val="000000"/>
                </a:solidFill>
                <a:ea typeface="楷体_GB2312" pitchFamily="49" charset="-122"/>
              </a:rPr>
              <a:t>M=</a:t>
            </a:r>
            <a:r>
              <a:rPr lang="en-US" altLang="zh-CN" sz="3200" b="1">
                <a:solidFill>
                  <a:srgbClr val="000000"/>
                </a:solidFill>
                <a:ea typeface="楷体_GB2312" pitchFamily="49" charset="-122"/>
              </a:rPr>
              <a:t>max(</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i="1" baseline="-25000">
                <a:solidFill>
                  <a:srgbClr val="000000"/>
                </a:solidFill>
                <a:ea typeface="楷体_GB2312" pitchFamily="49" charset="-122"/>
              </a:rPr>
              <a:t>n</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的分布函数为</a:t>
            </a:r>
            <a:r>
              <a:rPr lang="en-US" altLang="zh-CN" sz="3200" b="1">
                <a:solidFill>
                  <a:srgbClr val="000000"/>
                </a:solidFill>
                <a:ea typeface="楷体_GB2312" pitchFamily="49" charset="-122"/>
              </a:rPr>
              <a:t>:  </a:t>
            </a:r>
          </a:p>
        </p:txBody>
      </p:sp>
      <p:grpSp>
        <p:nvGrpSpPr>
          <p:cNvPr id="1512476" name="Group 28"/>
          <p:cNvGrpSpPr>
            <a:grpSpLocks/>
          </p:cNvGrpSpPr>
          <p:nvPr/>
        </p:nvGrpSpPr>
        <p:grpSpPr bwMode="auto">
          <a:xfrm>
            <a:off x="2112963" y="2520950"/>
            <a:ext cx="4273550" cy="715963"/>
            <a:chOff x="811" y="1056"/>
            <a:chExt cx="2692" cy="451"/>
          </a:xfrm>
        </p:grpSpPr>
        <p:graphicFrame>
          <p:nvGraphicFramePr>
            <p:cNvPr id="1512477" name="Object 29"/>
            <p:cNvGraphicFramePr>
              <a:graphicFrameLocks noChangeAspect="1"/>
            </p:cNvGraphicFramePr>
            <p:nvPr/>
          </p:nvGraphicFramePr>
          <p:xfrm>
            <a:off x="811" y="1104"/>
            <a:ext cx="1731" cy="403"/>
          </p:xfrm>
          <a:graphic>
            <a:graphicData uri="http://schemas.openxmlformats.org/presentationml/2006/ole">
              <p:oleObj spid="_x0000_s1512477" name="公式" r:id="rId4" imgW="1028520" imgH="241200" progId="Equation.3">
                <p:embed/>
              </p:oleObj>
            </a:graphicData>
          </a:graphic>
        </p:graphicFrame>
        <p:graphicFrame>
          <p:nvGraphicFramePr>
            <p:cNvPr id="1512478" name="Object 30"/>
            <p:cNvGraphicFramePr>
              <a:graphicFrameLocks noChangeAspect="1"/>
            </p:cNvGraphicFramePr>
            <p:nvPr/>
          </p:nvGraphicFramePr>
          <p:xfrm>
            <a:off x="2715" y="1104"/>
            <a:ext cx="788" cy="403"/>
          </p:xfrm>
          <a:graphic>
            <a:graphicData uri="http://schemas.openxmlformats.org/presentationml/2006/ole">
              <p:oleObj spid="_x0000_s1512478" name="公式" r:id="rId5" imgW="469800" imgH="241200" progId="Equation.3">
                <p:embed/>
              </p:oleObj>
            </a:graphicData>
          </a:graphic>
        </p:graphicFrame>
        <p:sp>
          <p:nvSpPr>
            <p:cNvPr id="1512479" name="Rectangle 31"/>
            <p:cNvSpPr>
              <a:spLocks noChangeArrowheads="1"/>
            </p:cNvSpPr>
            <p:nvPr/>
          </p:nvSpPr>
          <p:spPr bwMode="auto">
            <a:xfrm>
              <a:off x="2448" y="1056"/>
              <a:ext cx="372" cy="365"/>
            </a:xfrm>
            <a:prstGeom prst="rect">
              <a:avLst/>
            </a:prstGeom>
            <a:noFill/>
            <a:ln w="9525">
              <a:noFill/>
              <a:miter lim="800000"/>
              <a:headEnd/>
              <a:tailEnd/>
            </a:ln>
            <a:effectLst/>
          </p:spPr>
          <p:txBody>
            <a:bodyPr wrap="none" anchor="ctr">
              <a:spAutoFit/>
            </a:bodyPr>
            <a:lstStyle/>
            <a:p>
              <a:pPr algn="ctr"/>
              <a:r>
                <a:rPr lang="en-US" altLang="zh-CN" sz="3200" b="1">
                  <a:solidFill>
                    <a:srgbClr val="000000"/>
                  </a:solidFill>
                  <a:ea typeface="楷体_GB2312" pitchFamily="49" charset="-122"/>
                </a:rPr>
                <a:t>…</a:t>
              </a:r>
            </a:p>
          </p:txBody>
        </p:sp>
      </p:grpSp>
      <p:sp>
        <p:nvSpPr>
          <p:cNvPr id="1512480" name="Rectangle 32"/>
          <p:cNvSpPr>
            <a:spLocks noChangeArrowheads="1"/>
          </p:cNvSpPr>
          <p:nvPr/>
        </p:nvSpPr>
        <p:spPr bwMode="auto">
          <a:xfrm>
            <a:off x="1265238" y="3384550"/>
            <a:ext cx="5537200" cy="579438"/>
          </a:xfrm>
          <a:prstGeom prst="rect">
            <a:avLst/>
          </a:prstGeom>
          <a:noFill/>
          <a:ln w="9525">
            <a:noFill/>
            <a:miter lim="800000"/>
            <a:headEnd/>
            <a:tailEnd/>
          </a:ln>
          <a:effectLst/>
        </p:spPr>
        <p:txBody>
          <a:bodyPr wrap="none" anchor="ctr">
            <a:spAutoFit/>
          </a:bodyPr>
          <a:lstStyle/>
          <a:p>
            <a:pPr algn="ctr"/>
            <a:r>
              <a:rPr lang="en-US" altLang="zh-CN" sz="3200" b="1" i="1">
                <a:solidFill>
                  <a:srgbClr val="000000"/>
                </a:solidFill>
                <a:ea typeface="楷体_GB2312" pitchFamily="49" charset="-122"/>
              </a:rPr>
              <a:t>N=</a:t>
            </a:r>
            <a:r>
              <a:rPr lang="en-US" altLang="zh-CN" sz="3200" b="1">
                <a:solidFill>
                  <a:srgbClr val="000000"/>
                </a:solidFill>
                <a:ea typeface="楷体_GB2312" pitchFamily="49" charset="-122"/>
              </a:rPr>
              <a:t>min(</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i="1" baseline="-25000">
                <a:solidFill>
                  <a:srgbClr val="000000"/>
                </a:solidFill>
                <a:ea typeface="楷体_GB2312" pitchFamily="49" charset="-122"/>
              </a:rPr>
              <a:t>n</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的分布函数是</a:t>
            </a:r>
          </a:p>
        </p:txBody>
      </p:sp>
      <p:grpSp>
        <p:nvGrpSpPr>
          <p:cNvPr id="1512481" name="Group 33"/>
          <p:cNvGrpSpPr>
            <a:grpSpLocks/>
          </p:cNvGrpSpPr>
          <p:nvPr/>
        </p:nvGrpSpPr>
        <p:grpSpPr bwMode="auto">
          <a:xfrm>
            <a:off x="2141538" y="4032250"/>
            <a:ext cx="6134100" cy="685800"/>
            <a:chOff x="880" y="1920"/>
            <a:chExt cx="3864" cy="432"/>
          </a:xfrm>
        </p:grpSpPr>
        <p:graphicFrame>
          <p:nvGraphicFramePr>
            <p:cNvPr id="1512482" name="Object 34"/>
            <p:cNvGraphicFramePr>
              <a:graphicFrameLocks noChangeAspect="1"/>
            </p:cNvGraphicFramePr>
            <p:nvPr/>
          </p:nvGraphicFramePr>
          <p:xfrm>
            <a:off x="880" y="1968"/>
            <a:ext cx="2417" cy="380"/>
          </p:xfrm>
          <a:graphic>
            <a:graphicData uri="http://schemas.openxmlformats.org/presentationml/2006/ole">
              <p:oleObj spid="_x0000_s1512482" name="公式" r:id="rId6" imgW="1523880" imgH="241200" progId="Equation.3">
                <p:embed/>
              </p:oleObj>
            </a:graphicData>
          </a:graphic>
        </p:graphicFrame>
        <p:sp>
          <p:nvSpPr>
            <p:cNvPr id="1512483" name="Rectangle 35"/>
            <p:cNvSpPr>
              <a:spLocks noChangeArrowheads="1"/>
            </p:cNvSpPr>
            <p:nvPr/>
          </p:nvSpPr>
          <p:spPr bwMode="auto">
            <a:xfrm>
              <a:off x="3216" y="1920"/>
              <a:ext cx="372" cy="365"/>
            </a:xfrm>
            <a:prstGeom prst="rect">
              <a:avLst/>
            </a:prstGeom>
            <a:noFill/>
            <a:ln w="9525">
              <a:noFill/>
              <a:miter lim="800000"/>
              <a:headEnd/>
              <a:tailEnd/>
            </a:ln>
            <a:effectLst/>
          </p:spPr>
          <p:txBody>
            <a:bodyPr wrap="none" anchor="ctr">
              <a:spAutoFit/>
            </a:bodyPr>
            <a:lstStyle/>
            <a:p>
              <a:pPr algn="ctr"/>
              <a:r>
                <a:rPr lang="en-US" altLang="zh-CN" sz="3200" b="1">
                  <a:solidFill>
                    <a:srgbClr val="000000"/>
                  </a:solidFill>
                  <a:ea typeface="楷体_GB2312" pitchFamily="49" charset="-122"/>
                </a:rPr>
                <a:t>…</a:t>
              </a:r>
            </a:p>
          </p:txBody>
        </p:sp>
        <p:graphicFrame>
          <p:nvGraphicFramePr>
            <p:cNvPr id="1512484" name="Object 36"/>
            <p:cNvGraphicFramePr>
              <a:graphicFrameLocks noChangeAspect="1"/>
            </p:cNvGraphicFramePr>
            <p:nvPr/>
          </p:nvGraphicFramePr>
          <p:xfrm>
            <a:off x="3518" y="1972"/>
            <a:ext cx="1226" cy="380"/>
          </p:xfrm>
          <a:graphic>
            <a:graphicData uri="http://schemas.openxmlformats.org/presentationml/2006/ole">
              <p:oleObj spid="_x0000_s1512484" name="公式" r:id="rId7" imgW="774360" imgH="241200" progId="Equation.3">
                <p:embed/>
              </p:oleObj>
            </a:graphicData>
          </a:graphic>
        </p:graphicFrame>
      </p:grpSp>
      <p:sp>
        <p:nvSpPr>
          <p:cNvPr id="1512485" name="Text Box 37"/>
          <p:cNvSpPr txBox="1">
            <a:spLocks noChangeArrowheads="1"/>
          </p:cNvSpPr>
          <p:nvPr/>
        </p:nvSpPr>
        <p:spPr bwMode="auto">
          <a:xfrm>
            <a:off x="900113" y="4681538"/>
            <a:ext cx="8064500" cy="1260475"/>
          </a:xfrm>
          <a:prstGeom prst="rect">
            <a:avLst/>
          </a:prstGeom>
          <a:noFill/>
          <a:ln w="9525">
            <a:noFill/>
            <a:miter lim="800000"/>
            <a:headEnd/>
            <a:tailEnd/>
          </a:ln>
          <a:effectLst/>
        </p:spPr>
        <p:txBody>
          <a:bodyPr anchor="ctr">
            <a:spAutoFit/>
          </a:bodyPr>
          <a:lstStyle/>
          <a:p>
            <a:pPr>
              <a:lnSpc>
                <a:spcPct val="120000"/>
              </a:lnSpc>
              <a:spcBef>
                <a:spcPct val="50000"/>
              </a:spcBef>
            </a:pPr>
            <a:r>
              <a:rPr lang="zh-CN" altLang="en-US" sz="3200" b="1">
                <a:solidFill>
                  <a:srgbClr val="000000"/>
                </a:solidFill>
                <a:ea typeface="楷体_GB2312" pitchFamily="49" charset="-122"/>
              </a:rPr>
              <a:t>特别，当</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i="1" baseline="-25000">
                <a:solidFill>
                  <a:srgbClr val="000000"/>
                </a:solidFill>
                <a:ea typeface="楷体_GB2312" pitchFamily="49" charset="-122"/>
              </a:rPr>
              <a:t>n</a:t>
            </a:r>
            <a:r>
              <a:rPr lang="zh-CN" altLang="en-US" sz="3200" b="1">
                <a:solidFill>
                  <a:srgbClr val="000000"/>
                </a:solidFill>
                <a:ea typeface="楷体_GB2312" pitchFamily="49" charset="-122"/>
              </a:rPr>
              <a:t>相互独立且具有相同分布函数</a:t>
            </a:r>
            <a:r>
              <a:rPr lang="en-US" altLang="zh-CN" sz="3200" b="1" i="1">
                <a:solidFill>
                  <a:srgbClr val="000000"/>
                </a:solidFill>
                <a:ea typeface="楷体_GB2312" pitchFamily="49" charset="-122"/>
              </a:rPr>
              <a:t>F</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时，有 </a:t>
            </a:r>
          </a:p>
        </p:txBody>
      </p:sp>
      <p:sp>
        <p:nvSpPr>
          <p:cNvPr id="1512486" name="Rectangle 38"/>
          <p:cNvSpPr>
            <a:spLocks noChangeArrowheads="1"/>
          </p:cNvSpPr>
          <p:nvPr/>
        </p:nvSpPr>
        <p:spPr bwMode="auto">
          <a:xfrm>
            <a:off x="4343400" y="5373688"/>
            <a:ext cx="4800600" cy="1260475"/>
          </a:xfrm>
          <a:prstGeom prst="rect">
            <a:avLst/>
          </a:prstGeom>
          <a:noFill/>
          <a:ln w="9525">
            <a:noFill/>
            <a:miter lim="800000"/>
            <a:headEnd/>
            <a:tailEnd/>
          </a:ln>
          <a:effectLst/>
        </p:spPr>
        <p:txBody>
          <a:bodyPr anchor="ctr">
            <a:spAutoFit/>
          </a:bodyPr>
          <a:lstStyle/>
          <a:p>
            <a:pPr>
              <a:lnSpc>
                <a:spcPct val="120000"/>
              </a:lnSpc>
            </a:pPr>
            <a:r>
              <a:rPr lang="en-US" altLang="zh-CN" sz="3200" b="1" i="1">
                <a:solidFill>
                  <a:srgbClr val="0000CC"/>
                </a:solidFill>
                <a:ea typeface="楷体_GB2312" pitchFamily="49" charset="-122"/>
              </a:rPr>
              <a:t>F</a:t>
            </a:r>
            <a:r>
              <a:rPr lang="en-US" altLang="zh-CN" sz="3200" b="1" i="1" baseline="-25000">
                <a:solidFill>
                  <a:srgbClr val="0000CC"/>
                </a:solidFill>
                <a:ea typeface="楷体_GB2312" pitchFamily="49" charset="-122"/>
              </a:rPr>
              <a:t>M</a:t>
            </a:r>
            <a:r>
              <a:rPr lang="en-US" altLang="zh-CN" sz="3200" b="1">
                <a:solidFill>
                  <a:srgbClr val="0000CC"/>
                </a:solidFill>
                <a:ea typeface="楷体_GB2312" pitchFamily="49" charset="-122"/>
              </a:rPr>
              <a:t>(</a:t>
            </a:r>
            <a:r>
              <a:rPr lang="en-US" altLang="zh-CN" sz="3200" b="1" i="1">
                <a:solidFill>
                  <a:srgbClr val="0000CC"/>
                </a:solidFill>
                <a:ea typeface="楷体_GB2312" pitchFamily="49" charset="-122"/>
              </a:rPr>
              <a:t>z</a:t>
            </a:r>
            <a:r>
              <a:rPr lang="en-US" altLang="zh-CN" sz="3200" b="1">
                <a:solidFill>
                  <a:srgbClr val="0000CC"/>
                </a:solidFill>
                <a:ea typeface="楷体_GB2312" pitchFamily="49" charset="-122"/>
              </a:rPr>
              <a:t>)=[</a:t>
            </a:r>
            <a:r>
              <a:rPr lang="en-US" altLang="zh-CN" sz="3200" b="1" i="1">
                <a:solidFill>
                  <a:srgbClr val="0000CC"/>
                </a:solidFill>
                <a:ea typeface="楷体_GB2312" pitchFamily="49" charset="-122"/>
              </a:rPr>
              <a:t>F</a:t>
            </a:r>
            <a:r>
              <a:rPr lang="en-US" altLang="zh-CN" sz="3200" b="1">
                <a:solidFill>
                  <a:srgbClr val="0000CC"/>
                </a:solidFill>
                <a:ea typeface="楷体_GB2312" pitchFamily="49" charset="-122"/>
              </a:rPr>
              <a:t>(</a:t>
            </a:r>
            <a:r>
              <a:rPr lang="en-US" altLang="zh-CN" sz="3200" b="1" i="1">
                <a:solidFill>
                  <a:srgbClr val="0000CC"/>
                </a:solidFill>
                <a:ea typeface="楷体_GB2312" pitchFamily="49" charset="-122"/>
              </a:rPr>
              <a:t>z</a:t>
            </a:r>
            <a:r>
              <a:rPr lang="en-US" altLang="zh-CN" sz="3200" b="1">
                <a:solidFill>
                  <a:srgbClr val="0000CC"/>
                </a:solidFill>
                <a:ea typeface="楷体_GB2312" pitchFamily="49" charset="-122"/>
              </a:rPr>
              <a:t>)] </a:t>
            </a:r>
            <a:r>
              <a:rPr lang="en-US" altLang="zh-CN" sz="3200" b="1" i="1" baseline="30000">
                <a:solidFill>
                  <a:srgbClr val="0000CC"/>
                </a:solidFill>
                <a:ea typeface="楷体_GB2312" pitchFamily="49" charset="-122"/>
              </a:rPr>
              <a:t>n</a:t>
            </a:r>
            <a:endParaRPr lang="en-US" altLang="zh-CN" sz="3200" b="1" baseline="30000">
              <a:solidFill>
                <a:srgbClr val="0000CC"/>
              </a:solidFill>
              <a:ea typeface="楷体_GB2312" pitchFamily="49" charset="-122"/>
            </a:endParaRPr>
          </a:p>
          <a:p>
            <a:pPr>
              <a:lnSpc>
                <a:spcPct val="120000"/>
              </a:lnSpc>
            </a:pPr>
            <a:r>
              <a:rPr lang="en-US" altLang="zh-CN" sz="3200" b="1" i="1">
                <a:solidFill>
                  <a:srgbClr val="0000CC"/>
                </a:solidFill>
                <a:ea typeface="楷体_GB2312" pitchFamily="49" charset="-122"/>
              </a:rPr>
              <a:t>F</a:t>
            </a:r>
            <a:r>
              <a:rPr lang="en-US" altLang="zh-CN" sz="3200" b="1" i="1" baseline="-25000">
                <a:solidFill>
                  <a:srgbClr val="0000CC"/>
                </a:solidFill>
                <a:ea typeface="楷体_GB2312" pitchFamily="49" charset="-122"/>
              </a:rPr>
              <a:t>N</a:t>
            </a:r>
            <a:r>
              <a:rPr lang="en-US" altLang="zh-CN" sz="3200" b="1">
                <a:solidFill>
                  <a:srgbClr val="0000CC"/>
                </a:solidFill>
                <a:ea typeface="楷体_GB2312" pitchFamily="49" charset="-122"/>
              </a:rPr>
              <a:t>(</a:t>
            </a:r>
            <a:r>
              <a:rPr lang="en-US" altLang="zh-CN" sz="3200" b="1" i="1">
                <a:solidFill>
                  <a:srgbClr val="0000CC"/>
                </a:solidFill>
                <a:ea typeface="楷体_GB2312" pitchFamily="49" charset="-122"/>
              </a:rPr>
              <a:t>z</a:t>
            </a:r>
            <a:r>
              <a:rPr lang="en-US" altLang="zh-CN" sz="3200" b="1">
                <a:solidFill>
                  <a:srgbClr val="0000CC"/>
                </a:solidFill>
                <a:ea typeface="楷体_GB2312" pitchFamily="49" charset="-122"/>
              </a:rPr>
              <a:t>)=1-[1-</a:t>
            </a:r>
            <a:r>
              <a:rPr lang="en-US" altLang="zh-CN" sz="3200" b="1" i="1">
                <a:solidFill>
                  <a:srgbClr val="0000CC"/>
                </a:solidFill>
                <a:ea typeface="楷体_GB2312" pitchFamily="49" charset="-122"/>
              </a:rPr>
              <a:t>F</a:t>
            </a:r>
            <a:r>
              <a:rPr lang="en-US" altLang="zh-CN" sz="3200" b="1">
                <a:solidFill>
                  <a:srgbClr val="0000CC"/>
                </a:solidFill>
                <a:ea typeface="楷体_GB2312" pitchFamily="49" charset="-122"/>
              </a:rPr>
              <a:t>(</a:t>
            </a:r>
            <a:r>
              <a:rPr lang="en-US" altLang="zh-CN" sz="3200" b="1" i="1">
                <a:solidFill>
                  <a:srgbClr val="0000CC"/>
                </a:solidFill>
                <a:ea typeface="楷体_GB2312" pitchFamily="49" charset="-122"/>
              </a:rPr>
              <a:t>z</a:t>
            </a:r>
            <a:r>
              <a:rPr lang="en-US" altLang="zh-CN" sz="3200" b="1">
                <a:solidFill>
                  <a:srgbClr val="0000CC"/>
                </a:solidFill>
                <a:ea typeface="楷体_GB2312" pitchFamily="49" charset="-122"/>
              </a:rPr>
              <a:t>)] </a:t>
            </a:r>
            <a:r>
              <a:rPr lang="en-US" altLang="zh-CN" sz="3200" b="1" i="1" baseline="30000">
                <a:solidFill>
                  <a:srgbClr val="0000CC"/>
                </a:solidFill>
                <a:ea typeface="楷体_GB2312" pitchFamily="49" charset="-122"/>
              </a:rPr>
              <a:t>n</a:t>
            </a:r>
            <a:endParaRPr lang="en-US" altLang="zh-CN" sz="3200" b="1" baseline="30000">
              <a:solidFill>
                <a:srgbClr val="0000CC"/>
              </a:solidFill>
              <a:ea typeface="楷体_GB2312" pitchFamily="49" charset="-122"/>
            </a:endParaRPr>
          </a:p>
        </p:txBody>
      </p:sp>
      <p:sp>
        <p:nvSpPr>
          <p:cNvPr id="1512487" name="Text Box 39"/>
          <p:cNvSpPr txBox="1">
            <a:spLocks noChangeArrowheads="1"/>
          </p:cNvSpPr>
          <p:nvPr/>
        </p:nvSpPr>
        <p:spPr bwMode="auto">
          <a:xfrm>
            <a:off x="1042988" y="1368425"/>
            <a:ext cx="4537075" cy="579438"/>
          </a:xfrm>
          <a:prstGeom prst="rect">
            <a:avLst/>
          </a:prstGeom>
          <a:noFill/>
          <a:ln w="9525">
            <a:noFill/>
            <a:miter lim="800000"/>
            <a:headEnd/>
            <a:tailEnd/>
          </a:ln>
          <a:effectLst/>
        </p:spPr>
        <p:txBody>
          <a:bodyPr anchor="ctr">
            <a:spAutoFit/>
          </a:bodyPr>
          <a:lstStyle/>
          <a:p>
            <a:pPr>
              <a:spcBef>
                <a:spcPct val="50000"/>
              </a:spcBef>
            </a:pPr>
            <a:r>
              <a:rPr lang="zh-CN" altLang="en-US" sz="3200" b="1">
                <a:solidFill>
                  <a:srgbClr val="000000"/>
                </a:solidFill>
                <a:ea typeface="楷体_GB2312" pitchFamily="49" charset="-122"/>
              </a:rPr>
              <a:t>与二维情形类似，可得</a:t>
            </a:r>
            <a:r>
              <a:rPr lang="en-US" altLang="zh-CN" sz="3200" b="1">
                <a:solidFill>
                  <a:srgbClr val="000000"/>
                </a:solidFill>
                <a:ea typeface="楷体_GB2312" pitchFamily="49"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2470"/>
                                        </p:tgtEl>
                                        <p:attrNameLst>
                                          <p:attrName>style.visibility</p:attrName>
                                        </p:attrNameLst>
                                      </p:cBhvr>
                                      <p:to>
                                        <p:strVal val="visible"/>
                                      </p:to>
                                    </p:set>
                                    <p:animEffect transition="in" filter="wipe(left)">
                                      <p:cBhvr>
                                        <p:cTn id="7" dur="500"/>
                                        <p:tgtEl>
                                          <p:spTgt spid="15124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2471"/>
                                        </p:tgtEl>
                                        <p:attrNameLst>
                                          <p:attrName>style.visibility</p:attrName>
                                        </p:attrNameLst>
                                      </p:cBhvr>
                                      <p:to>
                                        <p:strVal val="visible"/>
                                      </p:to>
                                    </p:set>
                                    <p:animEffect transition="in" filter="wipe(left)">
                                      <p:cBhvr>
                                        <p:cTn id="12" dur="500"/>
                                        <p:tgtEl>
                                          <p:spTgt spid="15124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2487"/>
                                        </p:tgtEl>
                                        <p:attrNameLst>
                                          <p:attrName>style.visibility</p:attrName>
                                        </p:attrNameLst>
                                      </p:cBhvr>
                                      <p:to>
                                        <p:strVal val="visible"/>
                                      </p:to>
                                    </p:set>
                                    <p:animEffect transition="in" filter="wipe(left)">
                                      <p:cBhvr>
                                        <p:cTn id="17" dur="500"/>
                                        <p:tgtEl>
                                          <p:spTgt spid="15124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2475"/>
                                        </p:tgtEl>
                                        <p:attrNameLst>
                                          <p:attrName>style.visibility</p:attrName>
                                        </p:attrNameLst>
                                      </p:cBhvr>
                                      <p:to>
                                        <p:strVal val="visible"/>
                                      </p:to>
                                    </p:set>
                                    <p:animEffect transition="in" filter="wipe(left)">
                                      <p:cBhvr>
                                        <p:cTn id="22" dur="500"/>
                                        <p:tgtEl>
                                          <p:spTgt spid="15124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12476"/>
                                        </p:tgtEl>
                                        <p:attrNameLst>
                                          <p:attrName>style.visibility</p:attrName>
                                        </p:attrNameLst>
                                      </p:cBhvr>
                                      <p:to>
                                        <p:strVal val="visible"/>
                                      </p:to>
                                    </p:set>
                                    <p:animEffect transition="in" filter="wipe(left)">
                                      <p:cBhvr>
                                        <p:cTn id="27" dur="500"/>
                                        <p:tgtEl>
                                          <p:spTgt spid="15124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12480"/>
                                        </p:tgtEl>
                                        <p:attrNameLst>
                                          <p:attrName>style.visibility</p:attrName>
                                        </p:attrNameLst>
                                      </p:cBhvr>
                                      <p:to>
                                        <p:strVal val="visible"/>
                                      </p:to>
                                    </p:set>
                                    <p:animEffect transition="in" filter="wipe(left)">
                                      <p:cBhvr>
                                        <p:cTn id="32" dur="500"/>
                                        <p:tgtEl>
                                          <p:spTgt spid="15124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12481"/>
                                        </p:tgtEl>
                                        <p:attrNameLst>
                                          <p:attrName>style.visibility</p:attrName>
                                        </p:attrNameLst>
                                      </p:cBhvr>
                                      <p:to>
                                        <p:strVal val="visible"/>
                                      </p:to>
                                    </p:set>
                                    <p:animEffect transition="in" filter="wipe(left)">
                                      <p:cBhvr>
                                        <p:cTn id="37" dur="500"/>
                                        <p:tgtEl>
                                          <p:spTgt spid="15124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12485"/>
                                        </p:tgtEl>
                                        <p:attrNameLst>
                                          <p:attrName>style.visibility</p:attrName>
                                        </p:attrNameLst>
                                      </p:cBhvr>
                                      <p:to>
                                        <p:strVal val="visible"/>
                                      </p:to>
                                    </p:set>
                                    <p:animEffect transition="in" filter="wipe(left)">
                                      <p:cBhvr>
                                        <p:cTn id="42" dur="500"/>
                                        <p:tgtEl>
                                          <p:spTgt spid="15124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12486"/>
                                        </p:tgtEl>
                                        <p:attrNameLst>
                                          <p:attrName>style.visibility</p:attrName>
                                        </p:attrNameLst>
                                      </p:cBhvr>
                                      <p:to>
                                        <p:strVal val="visible"/>
                                      </p:to>
                                    </p:set>
                                    <p:animEffect transition="in" filter="wipe(left)">
                                      <p:cBhvr>
                                        <p:cTn id="47" dur="500"/>
                                        <p:tgtEl>
                                          <p:spTgt spid="1512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70" grpId="0" autoUpdateAnimBg="0"/>
      <p:bldP spid="1512475" grpId="0" autoUpdateAnimBg="0"/>
      <p:bldP spid="1512480" grpId="0" autoUpdateAnimBg="0"/>
      <p:bldP spid="1512485" grpId="0" autoUpdateAnimBg="0"/>
      <p:bldP spid="1512486" grpId="0" autoUpdateAnimBg="0"/>
      <p:bldP spid="1512487"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5" name="Rectangle 7"/>
          <p:cNvSpPr>
            <a:spLocks noChangeArrowheads="1"/>
          </p:cNvSpPr>
          <p:nvPr/>
        </p:nvSpPr>
        <p:spPr bwMode="auto">
          <a:xfrm>
            <a:off x="468313" y="549275"/>
            <a:ext cx="7920037" cy="2227263"/>
          </a:xfrm>
          <a:prstGeom prst="rect">
            <a:avLst/>
          </a:prstGeom>
          <a:noFill/>
          <a:ln w="9525">
            <a:noFill/>
            <a:miter lim="800000"/>
            <a:headEnd/>
            <a:tailEnd/>
          </a:ln>
          <a:effectLst/>
        </p:spPr>
        <p:txBody>
          <a:bodyPr>
            <a:spAutoFit/>
          </a:bodyPr>
          <a:lstStyle/>
          <a:p>
            <a:pPr algn="l"/>
            <a:r>
              <a:rPr lang="en-US" altLang="zh-CN" sz="2800" b="1" dirty="0" smtClean="0">
                <a:solidFill>
                  <a:srgbClr val="CCFFFF"/>
                </a:solidFill>
              </a:rPr>
              <a:t>        </a:t>
            </a:r>
            <a:r>
              <a:rPr lang="zh-CN" altLang="en-US" sz="2800" b="1" dirty="0" smtClean="0">
                <a:solidFill>
                  <a:srgbClr val="CCFFFF"/>
                </a:solidFill>
              </a:rPr>
              <a:t>例</a:t>
            </a:r>
            <a:r>
              <a:rPr lang="en-US" altLang="zh-CN" b="1" dirty="0" smtClean="0">
                <a:solidFill>
                  <a:srgbClr val="CCFFFF"/>
                </a:solidFill>
              </a:rPr>
              <a:t>  </a:t>
            </a:r>
            <a:r>
              <a:rPr lang="en-US" altLang="zh-CN" sz="2800" b="1" dirty="0" smtClean="0">
                <a:solidFill>
                  <a:srgbClr val="CCFFFF"/>
                </a:solidFill>
              </a:rPr>
              <a:t>   </a:t>
            </a:r>
            <a:r>
              <a:rPr lang="zh-CN" altLang="en-US" sz="2800" b="1" dirty="0" smtClean="0">
                <a:solidFill>
                  <a:schemeClr val="tx2"/>
                </a:solidFill>
              </a:rPr>
              <a:t>设</a:t>
            </a:r>
            <a:r>
              <a:rPr lang="zh-CN" altLang="en-US" sz="2800" b="1" dirty="0">
                <a:solidFill>
                  <a:schemeClr val="tx2"/>
                </a:solidFill>
              </a:rPr>
              <a:t>系统 </a:t>
            </a:r>
            <a:r>
              <a:rPr lang="en-US" altLang="zh-CN" sz="2800" b="1" dirty="0">
                <a:solidFill>
                  <a:schemeClr val="tx2"/>
                </a:solidFill>
              </a:rPr>
              <a:t>L </a:t>
            </a:r>
            <a:r>
              <a:rPr lang="zh-CN" altLang="en-US" sz="2800" b="1" dirty="0">
                <a:solidFill>
                  <a:schemeClr val="tx2"/>
                </a:solidFill>
              </a:rPr>
              <a:t>由两个相互独立的子系统          连接而成</a:t>
            </a:r>
            <a:r>
              <a:rPr lang="en-US" altLang="zh-CN" sz="2800" b="1" dirty="0">
                <a:solidFill>
                  <a:schemeClr val="tx2"/>
                </a:solidFill>
              </a:rPr>
              <a:t>,</a:t>
            </a:r>
            <a:r>
              <a:rPr lang="zh-CN" altLang="en-US" sz="2800" b="1" dirty="0">
                <a:solidFill>
                  <a:schemeClr val="tx2"/>
                </a:solidFill>
              </a:rPr>
              <a:t>连接的方式分别为 </a:t>
            </a:r>
            <a:r>
              <a:rPr lang="en-US" altLang="zh-CN" sz="2800" b="1" dirty="0">
                <a:solidFill>
                  <a:schemeClr val="tx2"/>
                </a:solidFill>
              </a:rPr>
              <a:t>(</a:t>
            </a:r>
            <a:r>
              <a:rPr lang="en-US" altLang="zh-CN" sz="2800" b="1" dirty="0" err="1">
                <a:solidFill>
                  <a:schemeClr val="tx2"/>
                </a:solidFill>
              </a:rPr>
              <a:t>i</a:t>
            </a:r>
            <a:r>
              <a:rPr lang="en-US" altLang="zh-CN" sz="2800" b="1" dirty="0">
                <a:solidFill>
                  <a:schemeClr val="tx2"/>
                </a:solidFill>
              </a:rPr>
              <a:t>) </a:t>
            </a:r>
            <a:r>
              <a:rPr lang="zh-CN" altLang="en-US" sz="2800" b="1" dirty="0">
                <a:solidFill>
                  <a:schemeClr val="tx2"/>
                </a:solidFill>
              </a:rPr>
              <a:t>串联</a:t>
            </a:r>
            <a:r>
              <a:rPr lang="en-US" altLang="zh-CN" sz="2800" b="1" dirty="0">
                <a:solidFill>
                  <a:schemeClr val="tx2"/>
                </a:solidFill>
              </a:rPr>
              <a:t>, (ii) </a:t>
            </a:r>
            <a:r>
              <a:rPr lang="zh-CN" altLang="en-US" sz="2800" b="1" dirty="0">
                <a:solidFill>
                  <a:schemeClr val="tx2"/>
                </a:solidFill>
              </a:rPr>
              <a:t>并联</a:t>
            </a:r>
            <a:r>
              <a:rPr lang="en-US" altLang="zh-CN" sz="2800" b="1" dirty="0">
                <a:solidFill>
                  <a:schemeClr val="tx2"/>
                </a:solidFill>
              </a:rPr>
              <a:t>, (iii)</a:t>
            </a:r>
          </a:p>
          <a:p>
            <a:pPr algn="l"/>
            <a:r>
              <a:rPr lang="zh-CN" altLang="en-US" sz="2800" b="1" dirty="0">
                <a:solidFill>
                  <a:schemeClr val="tx2"/>
                </a:solidFill>
              </a:rPr>
              <a:t>备用 </a:t>
            </a:r>
            <a:r>
              <a:rPr lang="en-US" altLang="zh-CN" sz="2800" b="1" dirty="0">
                <a:solidFill>
                  <a:schemeClr val="tx2"/>
                </a:solidFill>
              </a:rPr>
              <a:t>(</a:t>
            </a:r>
            <a:r>
              <a:rPr lang="zh-CN" altLang="en-US" sz="2800" b="1" dirty="0">
                <a:solidFill>
                  <a:schemeClr val="tx2"/>
                </a:solidFill>
              </a:rPr>
              <a:t>当系统     损坏时</a:t>
            </a:r>
            <a:r>
              <a:rPr lang="en-US" altLang="zh-CN" sz="2800" b="1" dirty="0">
                <a:solidFill>
                  <a:schemeClr val="tx2"/>
                </a:solidFill>
              </a:rPr>
              <a:t>, </a:t>
            </a:r>
            <a:r>
              <a:rPr lang="zh-CN" altLang="en-US" sz="2800" b="1" dirty="0">
                <a:solidFill>
                  <a:schemeClr val="tx2"/>
                </a:solidFill>
              </a:rPr>
              <a:t>系统     开始工作</a:t>
            </a:r>
            <a:r>
              <a:rPr lang="en-US" altLang="zh-CN" sz="2800" b="1" dirty="0">
                <a:solidFill>
                  <a:schemeClr val="tx2"/>
                </a:solidFill>
              </a:rPr>
              <a:t>) , </a:t>
            </a:r>
            <a:r>
              <a:rPr lang="zh-CN" altLang="en-US" sz="2800" b="1" dirty="0">
                <a:solidFill>
                  <a:schemeClr val="tx2"/>
                </a:solidFill>
              </a:rPr>
              <a:t>如下图所示</a:t>
            </a:r>
            <a:r>
              <a:rPr lang="en-US" altLang="zh-CN" sz="2800" b="1" dirty="0">
                <a:solidFill>
                  <a:schemeClr val="tx2"/>
                </a:solidFill>
              </a:rPr>
              <a:t>.</a:t>
            </a:r>
            <a:r>
              <a:rPr lang="zh-CN" altLang="en-US" sz="2800" b="1" dirty="0">
                <a:solidFill>
                  <a:schemeClr val="tx2"/>
                </a:solidFill>
              </a:rPr>
              <a:t>设            的寿命分别为          已知它们的概率密度分别为</a:t>
            </a:r>
          </a:p>
        </p:txBody>
      </p:sp>
      <p:graphicFrame>
        <p:nvGraphicFramePr>
          <p:cNvPr id="89096" name="Object 8"/>
          <p:cNvGraphicFramePr>
            <a:graphicFrameLocks noChangeAspect="1"/>
          </p:cNvGraphicFramePr>
          <p:nvPr/>
        </p:nvGraphicFramePr>
        <p:xfrm>
          <a:off x="7524750" y="620713"/>
          <a:ext cx="812800" cy="431800"/>
        </p:xfrm>
        <a:graphic>
          <a:graphicData uri="http://schemas.openxmlformats.org/presentationml/2006/ole">
            <p:oleObj spid="_x0000_s1687554" name="Equation" r:id="rId3" imgW="812520" imgH="431640" progId="">
              <p:embed/>
            </p:oleObj>
          </a:graphicData>
        </a:graphic>
      </p:graphicFrame>
      <p:graphicFrame>
        <p:nvGraphicFramePr>
          <p:cNvPr id="89097" name="Object 9"/>
          <p:cNvGraphicFramePr>
            <a:graphicFrameLocks noChangeAspect="1"/>
          </p:cNvGraphicFramePr>
          <p:nvPr/>
        </p:nvGraphicFramePr>
        <p:xfrm>
          <a:off x="1835150" y="1917700"/>
          <a:ext cx="812800" cy="431800"/>
        </p:xfrm>
        <a:graphic>
          <a:graphicData uri="http://schemas.openxmlformats.org/presentationml/2006/ole">
            <p:oleObj spid="_x0000_s1687555" name="Equation" r:id="rId4" imgW="812520" imgH="431640" progId="">
              <p:embed/>
            </p:oleObj>
          </a:graphicData>
        </a:graphic>
      </p:graphicFrame>
      <p:graphicFrame>
        <p:nvGraphicFramePr>
          <p:cNvPr id="89098" name="Object 10"/>
          <p:cNvGraphicFramePr>
            <a:graphicFrameLocks noChangeAspect="1"/>
          </p:cNvGraphicFramePr>
          <p:nvPr/>
        </p:nvGraphicFramePr>
        <p:xfrm>
          <a:off x="2627313" y="1485900"/>
          <a:ext cx="342900" cy="431800"/>
        </p:xfrm>
        <a:graphic>
          <a:graphicData uri="http://schemas.openxmlformats.org/presentationml/2006/ole">
            <p:oleObj spid="_x0000_s1687556" name="Equation" r:id="rId5" imgW="342720" imgH="431640" progId="">
              <p:embed/>
            </p:oleObj>
          </a:graphicData>
        </a:graphic>
      </p:graphicFrame>
      <p:graphicFrame>
        <p:nvGraphicFramePr>
          <p:cNvPr id="89099" name="Object 11"/>
          <p:cNvGraphicFramePr>
            <a:graphicFrameLocks noChangeAspect="1"/>
          </p:cNvGraphicFramePr>
          <p:nvPr/>
        </p:nvGraphicFramePr>
        <p:xfrm>
          <a:off x="5008563" y="1485900"/>
          <a:ext cx="355600" cy="431800"/>
        </p:xfrm>
        <a:graphic>
          <a:graphicData uri="http://schemas.openxmlformats.org/presentationml/2006/ole">
            <p:oleObj spid="_x0000_s1687557" name="Equation" r:id="rId6" imgW="355320" imgH="431640" progId="">
              <p:embed/>
            </p:oleObj>
          </a:graphicData>
        </a:graphic>
      </p:graphicFrame>
      <p:graphicFrame>
        <p:nvGraphicFramePr>
          <p:cNvPr id="89101" name="Object 13"/>
          <p:cNvGraphicFramePr>
            <a:graphicFrameLocks noChangeAspect="1"/>
          </p:cNvGraphicFramePr>
          <p:nvPr/>
        </p:nvGraphicFramePr>
        <p:xfrm>
          <a:off x="4983163" y="1993900"/>
          <a:ext cx="812800" cy="355600"/>
        </p:xfrm>
        <a:graphic>
          <a:graphicData uri="http://schemas.openxmlformats.org/presentationml/2006/ole">
            <p:oleObj spid="_x0000_s1687558" name="Equation" r:id="rId7" imgW="812520" imgH="355320" progId="">
              <p:embed/>
            </p:oleObj>
          </a:graphicData>
        </a:graphic>
      </p:graphicFrame>
      <p:graphicFrame>
        <p:nvGraphicFramePr>
          <p:cNvPr id="89103" name="Object 15"/>
          <p:cNvGraphicFramePr>
            <a:graphicFrameLocks noChangeAspect="1"/>
          </p:cNvGraphicFramePr>
          <p:nvPr/>
        </p:nvGraphicFramePr>
        <p:xfrm>
          <a:off x="1116013" y="2806700"/>
          <a:ext cx="3492500" cy="1054100"/>
        </p:xfrm>
        <a:graphic>
          <a:graphicData uri="http://schemas.openxmlformats.org/presentationml/2006/ole">
            <p:oleObj spid="_x0000_s1687559" name="Equation" r:id="rId8" imgW="3492360" imgH="1054080" progId="">
              <p:embed/>
            </p:oleObj>
          </a:graphicData>
        </a:graphic>
      </p:graphicFrame>
      <p:graphicFrame>
        <p:nvGraphicFramePr>
          <p:cNvPr id="89104" name="Object 16"/>
          <p:cNvGraphicFramePr>
            <a:graphicFrameLocks noChangeAspect="1"/>
          </p:cNvGraphicFramePr>
          <p:nvPr/>
        </p:nvGraphicFramePr>
        <p:xfrm>
          <a:off x="4926013" y="2806700"/>
          <a:ext cx="3467100" cy="1054100"/>
        </p:xfrm>
        <a:graphic>
          <a:graphicData uri="http://schemas.openxmlformats.org/presentationml/2006/ole">
            <p:oleObj spid="_x0000_s1687560" name="Equation" r:id="rId9" imgW="3466800" imgH="1054080" progId="">
              <p:embed/>
            </p:oleObj>
          </a:graphicData>
        </a:graphic>
      </p:graphicFrame>
      <p:grpSp>
        <p:nvGrpSpPr>
          <p:cNvPr id="2" name="Group 100"/>
          <p:cNvGrpSpPr>
            <a:grpSpLocks/>
          </p:cNvGrpSpPr>
          <p:nvPr/>
        </p:nvGrpSpPr>
        <p:grpSpPr bwMode="auto">
          <a:xfrm>
            <a:off x="468313" y="3933825"/>
            <a:ext cx="8064500" cy="946150"/>
            <a:chOff x="295" y="2387"/>
            <a:chExt cx="5080" cy="596"/>
          </a:xfrm>
        </p:grpSpPr>
        <p:graphicFrame>
          <p:nvGraphicFramePr>
            <p:cNvPr id="89100" name="Object 12"/>
            <p:cNvGraphicFramePr>
              <a:graphicFrameLocks noChangeAspect="1"/>
            </p:cNvGraphicFramePr>
            <p:nvPr/>
          </p:nvGraphicFramePr>
          <p:xfrm>
            <a:off x="839" y="2456"/>
            <a:ext cx="1048" cy="248"/>
          </p:xfrm>
          <a:graphic>
            <a:graphicData uri="http://schemas.openxmlformats.org/presentationml/2006/ole">
              <p:oleObj spid="_x0000_s1687567" name="Equation" r:id="rId10" imgW="1663560" imgH="393480" progId="">
                <p:embed/>
              </p:oleObj>
            </a:graphicData>
          </a:graphic>
        </p:graphicFrame>
        <p:sp>
          <p:nvSpPr>
            <p:cNvPr id="89105" name="Text Box 17"/>
            <p:cNvSpPr txBox="1">
              <a:spLocks noChangeArrowheads="1"/>
            </p:cNvSpPr>
            <p:nvPr/>
          </p:nvSpPr>
          <p:spPr bwMode="auto">
            <a:xfrm>
              <a:off x="295" y="2387"/>
              <a:ext cx="5080" cy="596"/>
            </a:xfrm>
            <a:prstGeom prst="rect">
              <a:avLst/>
            </a:prstGeom>
            <a:noFill/>
            <a:ln w="9525">
              <a:noFill/>
              <a:miter lim="800000"/>
              <a:headEnd/>
              <a:tailEnd/>
            </a:ln>
            <a:effectLst/>
          </p:spPr>
          <p:txBody>
            <a:bodyPr>
              <a:spAutoFit/>
            </a:bodyPr>
            <a:lstStyle/>
            <a:p>
              <a:pPr algn="l">
                <a:spcBef>
                  <a:spcPct val="50000"/>
                </a:spcBef>
              </a:pPr>
              <a:r>
                <a:rPr lang="zh-CN" altLang="en-US" sz="2800" b="1"/>
                <a:t>其中                    且            试分别就以上三种连接方式写出    的寿命   的概率密度</a:t>
              </a:r>
              <a:r>
                <a:rPr lang="en-US" altLang="zh-CN" sz="2800" b="1"/>
                <a:t>.</a:t>
              </a:r>
            </a:p>
          </p:txBody>
        </p:sp>
        <p:graphicFrame>
          <p:nvGraphicFramePr>
            <p:cNvPr id="89106" name="Object 18"/>
            <p:cNvGraphicFramePr>
              <a:graphicFrameLocks noChangeAspect="1"/>
            </p:cNvGraphicFramePr>
            <p:nvPr/>
          </p:nvGraphicFramePr>
          <p:xfrm>
            <a:off x="2200" y="2432"/>
            <a:ext cx="584" cy="248"/>
          </p:xfrm>
          <a:graphic>
            <a:graphicData uri="http://schemas.openxmlformats.org/presentationml/2006/ole">
              <p:oleObj spid="_x0000_s1687568" name="Equation" r:id="rId11" imgW="927000" imgH="393480" progId="">
                <p:embed/>
              </p:oleObj>
            </a:graphicData>
          </a:graphic>
        </p:graphicFrame>
        <p:graphicFrame>
          <p:nvGraphicFramePr>
            <p:cNvPr id="89107" name="Object 19"/>
            <p:cNvGraphicFramePr>
              <a:graphicFrameLocks noChangeAspect="1"/>
            </p:cNvGraphicFramePr>
            <p:nvPr/>
          </p:nvGraphicFramePr>
          <p:xfrm>
            <a:off x="1066" y="2750"/>
            <a:ext cx="168" cy="184"/>
          </p:xfrm>
          <a:graphic>
            <a:graphicData uri="http://schemas.openxmlformats.org/presentationml/2006/ole">
              <p:oleObj spid="_x0000_s1687569" name="Equation" r:id="rId12" imgW="266400" imgH="291960" progId="">
                <p:embed/>
              </p:oleObj>
            </a:graphicData>
          </a:graphic>
        </p:graphicFrame>
        <p:graphicFrame>
          <p:nvGraphicFramePr>
            <p:cNvPr id="89108" name="Object 20"/>
            <p:cNvGraphicFramePr>
              <a:graphicFrameLocks noChangeAspect="1"/>
            </p:cNvGraphicFramePr>
            <p:nvPr/>
          </p:nvGraphicFramePr>
          <p:xfrm>
            <a:off x="1928" y="2750"/>
            <a:ext cx="192" cy="184"/>
          </p:xfrm>
          <a:graphic>
            <a:graphicData uri="http://schemas.openxmlformats.org/presentationml/2006/ole">
              <p:oleObj spid="_x0000_s1687570" name="Equation" r:id="rId13" imgW="304560" imgH="291960" progId="">
                <p:embed/>
              </p:oleObj>
            </a:graphicData>
          </a:graphic>
        </p:graphicFrame>
      </p:grpSp>
      <p:grpSp>
        <p:nvGrpSpPr>
          <p:cNvPr id="3" name="Group 101"/>
          <p:cNvGrpSpPr>
            <a:grpSpLocks/>
          </p:cNvGrpSpPr>
          <p:nvPr/>
        </p:nvGrpSpPr>
        <p:grpSpPr bwMode="auto">
          <a:xfrm>
            <a:off x="396875" y="5446713"/>
            <a:ext cx="2806700" cy="935037"/>
            <a:chOff x="250" y="3340"/>
            <a:chExt cx="1768" cy="589"/>
          </a:xfrm>
        </p:grpSpPr>
        <p:sp>
          <p:nvSpPr>
            <p:cNvPr id="89145" name="AutoShape 57"/>
            <p:cNvSpPr>
              <a:spLocks noChangeArrowheads="1"/>
            </p:cNvSpPr>
            <p:nvPr/>
          </p:nvSpPr>
          <p:spPr bwMode="auto">
            <a:xfrm>
              <a:off x="658" y="3340"/>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X</a:t>
              </a:r>
            </a:p>
          </p:txBody>
        </p:sp>
        <p:sp>
          <p:nvSpPr>
            <p:cNvPr id="89146" name="AutoShape 58"/>
            <p:cNvSpPr>
              <a:spLocks noChangeArrowheads="1"/>
            </p:cNvSpPr>
            <p:nvPr/>
          </p:nvSpPr>
          <p:spPr bwMode="auto">
            <a:xfrm>
              <a:off x="1293" y="3340"/>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Y</a:t>
              </a:r>
            </a:p>
          </p:txBody>
        </p:sp>
        <p:sp>
          <p:nvSpPr>
            <p:cNvPr id="89147" name="Line 59"/>
            <p:cNvSpPr>
              <a:spLocks noChangeShapeType="1"/>
            </p:cNvSpPr>
            <p:nvPr/>
          </p:nvSpPr>
          <p:spPr bwMode="auto">
            <a:xfrm>
              <a:off x="250" y="3499"/>
              <a:ext cx="408"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89148" name="Line 60"/>
            <p:cNvSpPr>
              <a:spLocks noChangeShapeType="1"/>
            </p:cNvSpPr>
            <p:nvPr/>
          </p:nvSpPr>
          <p:spPr bwMode="auto">
            <a:xfrm>
              <a:off x="976" y="3499"/>
              <a:ext cx="317" cy="0"/>
            </a:xfrm>
            <a:prstGeom prst="line">
              <a:avLst/>
            </a:prstGeom>
            <a:noFill/>
            <a:ln w="28575">
              <a:solidFill>
                <a:schemeClr val="tx1"/>
              </a:solidFill>
              <a:round/>
              <a:headEnd/>
              <a:tailEnd/>
            </a:ln>
            <a:effectLst/>
          </p:spPr>
          <p:txBody>
            <a:bodyPr wrap="none" anchor="ctr"/>
            <a:lstStyle/>
            <a:p>
              <a:endParaRPr lang="zh-CN" altLang="en-US"/>
            </a:p>
          </p:txBody>
        </p:sp>
        <p:sp>
          <p:nvSpPr>
            <p:cNvPr id="89149" name="Line 61"/>
            <p:cNvSpPr>
              <a:spLocks noChangeShapeType="1"/>
            </p:cNvSpPr>
            <p:nvPr/>
          </p:nvSpPr>
          <p:spPr bwMode="auto">
            <a:xfrm>
              <a:off x="1610" y="3499"/>
              <a:ext cx="408" cy="0"/>
            </a:xfrm>
            <a:prstGeom prst="line">
              <a:avLst/>
            </a:prstGeom>
            <a:noFill/>
            <a:ln w="28575">
              <a:solidFill>
                <a:schemeClr val="tx1"/>
              </a:solidFill>
              <a:round/>
              <a:headEnd/>
              <a:tailEnd type="arrow" w="med" len="med"/>
            </a:ln>
            <a:effectLst/>
          </p:spPr>
          <p:txBody>
            <a:bodyPr wrap="none" anchor="ctr"/>
            <a:lstStyle/>
            <a:p>
              <a:endParaRPr lang="zh-CN" altLang="en-US"/>
            </a:p>
          </p:txBody>
        </p:sp>
        <p:graphicFrame>
          <p:nvGraphicFramePr>
            <p:cNvPr id="89150" name="Object 62"/>
            <p:cNvGraphicFramePr>
              <a:graphicFrameLocks noChangeAspect="1"/>
            </p:cNvGraphicFramePr>
            <p:nvPr/>
          </p:nvGraphicFramePr>
          <p:xfrm>
            <a:off x="749" y="3657"/>
            <a:ext cx="216" cy="272"/>
          </p:xfrm>
          <a:graphic>
            <a:graphicData uri="http://schemas.openxmlformats.org/presentationml/2006/ole">
              <p:oleObj spid="_x0000_s1687565" name="Equation" r:id="rId14" imgW="342720" imgH="431640" progId="">
                <p:embed/>
              </p:oleObj>
            </a:graphicData>
          </a:graphic>
        </p:graphicFrame>
        <p:graphicFrame>
          <p:nvGraphicFramePr>
            <p:cNvPr id="89151" name="Object 63"/>
            <p:cNvGraphicFramePr>
              <a:graphicFrameLocks noChangeAspect="1"/>
            </p:cNvGraphicFramePr>
            <p:nvPr/>
          </p:nvGraphicFramePr>
          <p:xfrm>
            <a:off x="1338" y="3657"/>
            <a:ext cx="224" cy="272"/>
          </p:xfrm>
          <a:graphic>
            <a:graphicData uri="http://schemas.openxmlformats.org/presentationml/2006/ole">
              <p:oleObj spid="_x0000_s1687566" name="Equation" r:id="rId15" imgW="355320" imgH="431640" progId="">
                <p:embed/>
              </p:oleObj>
            </a:graphicData>
          </a:graphic>
        </p:graphicFrame>
      </p:grpSp>
      <p:grpSp>
        <p:nvGrpSpPr>
          <p:cNvPr id="4" name="Group 102"/>
          <p:cNvGrpSpPr>
            <a:grpSpLocks/>
          </p:cNvGrpSpPr>
          <p:nvPr/>
        </p:nvGrpSpPr>
        <p:grpSpPr bwMode="auto">
          <a:xfrm>
            <a:off x="3563938" y="4941888"/>
            <a:ext cx="2303462" cy="1871662"/>
            <a:chOff x="2110" y="3022"/>
            <a:chExt cx="1451" cy="1179"/>
          </a:xfrm>
        </p:grpSpPr>
        <p:sp>
          <p:nvSpPr>
            <p:cNvPr id="89152" name="AutoShape 64"/>
            <p:cNvSpPr>
              <a:spLocks noChangeArrowheads="1"/>
            </p:cNvSpPr>
            <p:nvPr/>
          </p:nvSpPr>
          <p:spPr bwMode="auto">
            <a:xfrm>
              <a:off x="2700" y="3204"/>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X</a:t>
              </a:r>
            </a:p>
          </p:txBody>
        </p:sp>
        <p:sp>
          <p:nvSpPr>
            <p:cNvPr id="89153" name="AutoShape 65"/>
            <p:cNvSpPr>
              <a:spLocks noChangeArrowheads="1"/>
            </p:cNvSpPr>
            <p:nvPr/>
          </p:nvSpPr>
          <p:spPr bwMode="auto">
            <a:xfrm>
              <a:off x="2700" y="3702"/>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Y</a:t>
              </a:r>
            </a:p>
          </p:txBody>
        </p:sp>
        <p:sp>
          <p:nvSpPr>
            <p:cNvPr id="89154" name="Line 66"/>
            <p:cNvSpPr>
              <a:spLocks noChangeShapeType="1"/>
            </p:cNvSpPr>
            <p:nvPr/>
          </p:nvSpPr>
          <p:spPr bwMode="auto">
            <a:xfrm flipV="1">
              <a:off x="2110" y="3362"/>
              <a:ext cx="36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89155" name="Line 67"/>
            <p:cNvSpPr>
              <a:spLocks noChangeShapeType="1"/>
            </p:cNvSpPr>
            <p:nvPr/>
          </p:nvSpPr>
          <p:spPr bwMode="auto">
            <a:xfrm flipV="1">
              <a:off x="3018" y="3362"/>
              <a:ext cx="54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89156" name="Line 68"/>
            <p:cNvSpPr>
              <a:spLocks noChangeShapeType="1"/>
            </p:cNvSpPr>
            <p:nvPr/>
          </p:nvSpPr>
          <p:spPr bwMode="auto">
            <a:xfrm>
              <a:off x="2383" y="3362"/>
              <a:ext cx="317" cy="0"/>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89157" name="Object 69"/>
            <p:cNvGraphicFramePr>
              <a:graphicFrameLocks noChangeAspect="1"/>
            </p:cNvGraphicFramePr>
            <p:nvPr/>
          </p:nvGraphicFramePr>
          <p:xfrm>
            <a:off x="2427" y="3022"/>
            <a:ext cx="216" cy="272"/>
          </p:xfrm>
          <a:graphic>
            <a:graphicData uri="http://schemas.openxmlformats.org/presentationml/2006/ole">
              <p:oleObj spid="_x0000_s1687563" name="Equation" r:id="rId16" imgW="342720" imgH="431640" progId="">
                <p:embed/>
              </p:oleObj>
            </a:graphicData>
          </a:graphic>
        </p:graphicFrame>
        <p:graphicFrame>
          <p:nvGraphicFramePr>
            <p:cNvPr id="89158" name="Object 70"/>
            <p:cNvGraphicFramePr>
              <a:graphicFrameLocks noChangeAspect="1"/>
            </p:cNvGraphicFramePr>
            <p:nvPr/>
          </p:nvGraphicFramePr>
          <p:xfrm>
            <a:off x="2472" y="3929"/>
            <a:ext cx="224" cy="272"/>
          </p:xfrm>
          <a:graphic>
            <a:graphicData uri="http://schemas.openxmlformats.org/presentationml/2006/ole">
              <p:oleObj spid="_x0000_s1687564" name="Equation" r:id="rId17" imgW="355320" imgH="431640" progId="">
                <p:embed/>
              </p:oleObj>
            </a:graphicData>
          </a:graphic>
        </p:graphicFrame>
        <p:sp>
          <p:nvSpPr>
            <p:cNvPr id="89159" name="Line 71"/>
            <p:cNvSpPr>
              <a:spLocks noChangeShapeType="1"/>
            </p:cNvSpPr>
            <p:nvPr/>
          </p:nvSpPr>
          <p:spPr bwMode="auto">
            <a:xfrm>
              <a:off x="2518" y="3362"/>
              <a:ext cx="0" cy="498"/>
            </a:xfrm>
            <a:prstGeom prst="line">
              <a:avLst/>
            </a:prstGeom>
            <a:noFill/>
            <a:ln w="28575">
              <a:solidFill>
                <a:schemeClr val="tx1"/>
              </a:solidFill>
              <a:round/>
              <a:headEnd/>
              <a:tailEnd/>
            </a:ln>
            <a:effectLst/>
          </p:spPr>
          <p:txBody>
            <a:bodyPr wrap="none" anchor="ctr"/>
            <a:lstStyle/>
            <a:p>
              <a:endParaRPr lang="zh-CN" altLang="en-US"/>
            </a:p>
          </p:txBody>
        </p:sp>
        <p:sp>
          <p:nvSpPr>
            <p:cNvPr id="89160" name="Line 72"/>
            <p:cNvSpPr>
              <a:spLocks noChangeShapeType="1"/>
            </p:cNvSpPr>
            <p:nvPr/>
          </p:nvSpPr>
          <p:spPr bwMode="auto">
            <a:xfrm>
              <a:off x="3199" y="3362"/>
              <a:ext cx="0" cy="498"/>
            </a:xfrm>
            <a:prstGeom prst="line">
              <a:avLst/>
            </a:prstGeom>
            <a:noFill/>
            <a:ln w="28575">
              <a:solidFill>
                <a:schemeClr val="tx1"/>
              </a:solidFill>
              <a:round/>
              <a:headEnd/>
              <a:tailEnd/>
            </a:ln>
            <a:effectLst/>
          </p:spPr>
          <p:txBody>
            <a:bodyPr wrap="none" anchor="ctr"/>
            <a:lstStyle/>
            <a:p>
              <a:endParaRPr lang="zh-CN" altLang="en-US"/>
            </a:p>
          </p:txBody>
        </p:sp>
        <p:sp>
          <p:nvSpPr>
            <p:cNvPr id="89161" name="Line 73"/>
            <p:cNvSpPr>
              <a:spLocks noChangeShapeType="1"/>
            </p:cNvSpPr>
            <p:nvPr/>
          </p:nvSpPr>
          <p:spPr bwMode="auto">
            <a:xfrm>
              <a:off x="2518" y="3861"/>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89162" name="Line 74"/>
            <p:cNvSpPr>
              <a:spLocks noChangeShapeType="1"/>
            </p:cNvSpPr>
            <p:nvPr/>
          </p:nvSpPr>
          <p:spPr bwMode="auto">
            <a:xfrm>
              <a:off x="3017" y="3861"/>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89163" name="Oval 75"/>
            <p:cNvSpPr>
              <a:spLocks noChangeArrowheads="1"/>
            </p:cNvSpPr>
            <p:nvPr/>
          </p:nvSpPr>
          <p:spPr bwMode="auto">
            <a:xfrm>
              <a:off x="2473" y="3340"/>
              <a:ext cx="54" cy="54"/>
            </a:xfrm>
            <a:prstGeom prst="ellipse">
              <a:avLst/>
            </a:prstGeom>
            <a:solidFill>
              <a:schemeClr val="accent2"/>
            </a:solidFill>
            <a:ln w="9525">
              <a:noFill/>
              <a:round/>
              <a:headEnd/>
              <a:tailEnd/>
            </a:ln>
            <a:effectLst/>
          </p:spPr>
          <p:txBody>
            <a:bodyPr wrap="none" anchor="ctr"/>
            <a:lstStyle/>
            <a:p>
              <a:endParaRPr lang="zh-CN" altLang="en-US"/>
            </a:p>
          </p:txBody>
        </p:sp>
        <p:sp>
          <p:nvSpPr>
            <p:cNvPr id="89164" name="Oval 76"/>
            <p:cNvSpPr>
              <a:spLocks noChangeArrowheads="1"/>
            </p:cNvSpPr>
            <p:nvPr/>
          </p:nvSpPr>
          <p:spPr bwMode="auto">
            <a:xfrm>
              <a:off x="3153" y="3340"/>
              <a:ext cx="54" cy="54"/>
            </a:xfrm>
            <a:prstGeom prst="ellipse">
              <a:avLst/>
            </a:prstGeom>
            <a:solidFill>
              <a:schemeClr val="accent2"/>
            </a:solidFill>
            <a:ln w="9525">
              <a:noFill/>
              <a:round/>
              <a:headEnd/>
              <a:tailEnd/>
            </a:ln>
            <a:effectLst/>
          </p:spPr>
          <p:txBody>
            <a:bodyPr wrap="none" anchor="ctr"/>
            <a:lstStyle/>
            <a:p>
              <a:endParaRPr lang="zh-CN" altLang="en-US"/>
            </a:p>
          </p:txBody>
        </p:sp>
      </p:grpSp>
      <p:grpSp>
        <p:nvGrpSpPr>
          <p:cNvPr id="5" name="Group 99"/>
          <p:cNvGrpSpPr>
            <a:grpSpLocks/>
          </p:cNvGrpSpPr>
          <p:nvPr/>
        </p:nvGrpSpPr>
        <p:grpSpPr bwMode="auto">
          <a:xfrm>
            <a:off x="6084888" y="4437063"/>
            <a:ext cx="2303462" cy="1800225"/>
            <a:chOff x="3742" y="2704"/>
            <a:chExt cx="1451" cy="1134"/>
          </a:xfrm>
        </p:grpSpPr>
        <p:graphicFrame>
          <p:nvGraphicFramePr>
            <p:cNvPr id="89173" name="Object 85"/>
            <p:cNvGraphicFramePr>
              <a:graphicFrameLocks noChangeAspect="1"/>
            </p:cNvGraphicFramePr>
            <p:nvPr/>
          </p:nvGraphicFramePr>
          <p:xfrm>
            <a:off x="4105" y="2704"/>
            <a:ext cx="216" cy="272"/>
          </p:xfrm>
          <a:graphic>
            <a:graphicData uri="http://schemas.openxmlformats.org/presentationml/2006/ole">
              <p:oleObj spid="_x0000_s1687561" name="Equation" r:id="rId18" imgW="342720" imgH="431640" progId="">
                <p:embed/>
              </p:oleObj>
            </a:graphicData>
          </a:graphic>
        </p:graphicFrame>
        <p:grpSp>
          <p:nvGrpSpPr>
            <p:cNvPr id="6" name="Group 98"/>
            <p:cNvGrpSpPr>
              <a:grpSpLocks/>
            </p:cNvGrpSpPr>
            <p:nvPr/>
          </p:nvGrpSpPr>
          <p:grpSpPr bwMode="auto">
            <a:xfrm>
              <a:off x="3742" y="2886"/>
              <a:ext cx="1451" cy="952"/>
              <a:chOff x="3742" y="2886"/>
              <a:chExt cx="1451" cy="952"/>
            </a:xfrm>
          </p:grpSpPr>
          <p:sp>
            <p:nvSpPr>
              <p:cNvPr id="89168" name="AutoShape 80"/>
              <p:cNvSpPr>
                <a:spLocks noChangeArrowheads="1"/>
              </p:cNvSpPr>
              <p:nvPr/>
            </p:nvSpPr>
            <p:spPr bwMode="auto">
              <a:xfrm>
                <a:off x="4332" y="2886"/>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X</a:t>
                </a:r>
              </a:p>
            </p:txBody>
          </p:sp>
          <p:sp>
            <p:nvSpPr>
              <p:cNvPr id="89169" name="AutoShape 81"/>
              <p:cNvSpPr>
                <a:spLocks noChangeArrowheads="1"/>
              </p:cNvSpPr>
              <p:nvPr/>
            </p:nvSpPr>
            <p:spPr bwMode="auto">
              <a:xfrm>
                <a:off x="4332" y="3384"/>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Y</a:t>
                </a:r>
              </a:p>
            </p:txBody>
          </p:sp>
          <p:sp>
            <p:nvSpPr>
              <p:cNvPr id="89170" name="Line 82"/>
              <p:cNvSpPr>
                <a:spLocks noChangeShapeType="1"/>
              </p:cNvSpPr>
              <p:nvPr/>
            </p:nvSpPr>
            <p:spPr bwMode="auto">
              <a:xfrm flipV="1">
                <a:off x="3742" y="3044"/>
                <a:ext cx="36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89171" name="Line 83"/>
              <p:cNvSpPr>
                <a:spLocks noChangeShapeType="1"/>
              </p:cNvSpPr>
              <p:nvPr/>
            </p:nvSpPr>
            <p:spPr bwMode="auto">
              <a:xfrm flipV="1">
                <a:off x="4650" y="3044"/>
                <a:ext cx="54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89172" name="Line 84"/>
              <p:cNvSpPr>
                <a:spLocks noChangeShapeType="1"/>
              </p:cNvSpPr>
              <p:nvPr/>
            </p:nvSpPr>
            <p:spPr bwMode="auto">
              <a:xfrm>
                <a:off x="4015" y="3044"/>
                <a:ext cx="317" cy="0"/>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89174" name="Object 86"/>
              <p:cNvGraphicFramePr>
                <a:graphicFrameLocks noChangeAspect="1"/>
              </p:cNvGraphicFramePr>
              <p:nvPr/>
            </p:nvGraphicFramePr>
            <p:xfrm>
              <a:off x="4060" y="3566"/>
              <a:ext cx="224" cy="272"/>
            </p:xfrm>
            <a:graphic>
              <a:graphicData uri="http://schemas.openxmlformats.org/presentationml/2006/ole">
                <p:oleObj spid="_x0000_s1687562" name="Equation" r:id="rId19" imgW="355320" imgH="431640" progId="">
                  <p:embed/>
                </p:oleObj>
              </a:graphicData>
            </a:graphic>
          </p:graphicFrame>
          <p:sp>
            <p:nvSpPr>
              <p:cNvPr id="89175" name="Line 87"/>
              <p:cNvSpPr>
                <a:spLocks noChangeShapeType="1"/>
              </p:cNvSpPr>
              <p:nvPr/>
            </p:nvSpPr>
            <p:spPr bwMode="auto">
              <a:xfrm>
                <a:off x="4150" y="3044"/>
                <a:ext cx="0" cy="204"/>
              </a:xfrm>
              <a:prstGeom prst="line">
                <a:avLst/>
              </a:prstGeom>
              <a:noFill/>
              <a:ln w="28575">
                <a:solidFill>
                  <a:schemeClr val="tx1"/>
                </a:solidFill>
                <a:round/>
                <a:headEnd/>
                <a:tailEnd/>
              </a:ln>
              <a:effectLst/>
            </p:spPr>
            <p:txBody>
              <a:bodyPr wrap="none" anchor="ctr"/>
              <a:lstStyle/>
              <a:p>
                <a:endParaRPr lang="zh-CN" altLang="en-US"/>
              </a:p>
            </p:txBody>
          </p:sp>
          <p:sp>
            <p:nvSpPr>
              <p:cNvPr id="89176" name="Line 88"/>
              <p:cNvSpPr>
                <a:spLocks noChangeShapeType="1"/>
              </p:cNvSpPr>
              <p:nvPr/>
            </p:nvSpPr>
            <p:spPr bwMode="auto">
              <a:xfrm>
                <a:off x="4831" y="3044"/>
                <a:ext cx="0" cy="498"/>
              </a:xfrm>
              <a:prstGeom prst="line">
                <a:avLst/>
              </a:prstGeom>
              <a:noFill/>
              <a:ln w="28575">
                <a:solidFill>
                  <a:schemeClr val="tx1"/>
                </a:solidFill>
                <a:round/>
                <a:headEnd/>
                <a:tailEnd/>
              </a:ln>
              <a:effectLst/>
            </p:spPr>
            <p:txBody>
              <a:bodyPr wrap="none" anchor="ctr"/>
              <a:lstStyle/>
              <a:p>
                <a:endParaRPr lang="zh-CN" altLang="en-US"/>
              </a:p>
            </p:txBody>
          </p:sp>
          <p:sp>
            <p:nvSpPr>
              <p:cNvPr id="89177" name="Line 89"/>
              <p:cNvSpPr>
                <a:spLocks noChangeShapeType="1"/>
              </p:cNvSpPr>
              <p:nvPr/>
            </p:nvSpPr>
            <p:spPr bwMode="auto">
              <a:xfrm>
                <a:off x="4150" y="3543"/>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89178" name="Line 90"/>
              <p:cNvSpPr>
                <a:spLocks noChangeShapeType="1"/>
              </p:cNvSpPr>
              <p:nvPr/>
            </p:nvSpPr>
            <p:spPr bwMode="auto">
              <a:xfrm>
                <a:off x="4649" y="3543"/>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89179" name="Oval 91"/>
              <p:cNvSpPr>
                <a:spLocks noChangeArrowheads="1"/>
              </p:cNvSpPr>
              <p:nvPr/>
            </p:nvSpPr>
            <p:spPr bwMode="auto">
              <a:xfrm>
                <a:off x="4105" y="3022"/>
                <a:ext cx="54" cy="54"/>
              </a:xfrm>
              <a:prstGeom prst="ellipse">
                <a:avLst/>
              </a:prstGeom>
              <a:solidFill>
                <a:schemeClr val="accent2"/>
              </a:solidFill>
              <a:ln w="9525">
                <a:noFill/>
                <a:round/>
                <a:headEnd/>
                <a:tailEnd/>
              </a:ln>
              <a:effectLst/>
            </p:spPr>
            <p:txBody>
              <a:bodyPr wrap="none" anchor="ctr"/>
              <a:lstStyle/>
              <a:p>
                <a:endParaRPr lang="zh-CN" altLang="en-US"/>
              </a:p>
            </p:txBody>
          </p:sp>
          <p:sp>
            <p:nvSpPr>
              <p:cNvPr id="89180" name="Oval 92"/>
              <p:cNvSpPr>
                <a:spLocks noChangeArrowheads="1"/>
              </p:cNvSpPr>
              <p:nvPr/>
            </p:nvSpPr>
            <p:spPr bwMode="auto">
              <a:xfrm>
                <a:off x="4785" y="3022"/>
                <a:ext cx="54" cy="54"/>
              </a:xfrm>
              <a:prstGeom prst="ellipse">
                <a:avLst/>
              </a:prstGeom>
              <a:solidFill>
                <a:schemeClr val="accent2"/>
              </a:solidFill>
              <a:ln w="9525">
                <a:noFill/>
                <a:round/>
                <a:headEnd/>
                <a:tailEnd/>
              </a:ln>
              <a:effectLst/>
            </p:spPr>
            <p:txBody>
              <a:bodyPr wrap="none" anchor="ctr"/>
              <a:lstStyle/>
              <a:p>
                <a:endParaRPr lang="zh-CN" altLang="en-US"/>
              </a:p>
            </p:txBody>
          </p:sp>
          <p:sp>
            <p:nvSpPr>
              <p:cNvPr id="89181" name="Line 93"/>
              <p:cNvSpPr>
                <a:spLocks noChangeShapeType="1"/>
              </p:cNvSpPr>
              <p:nvPr/>
            </p:nvSpPr>
            <p:spPr bwMode="auto">
              <a:xfrm flipH="1">
                <a:off x="4150" y="3385"/>
                <a:ext cx="1" cy="157"/>
              </a:xfrm>
              <a:prstGeom prst="line">
                <a:avLst/>
              </a:prstGeom>
              <a:noFill/>
              <a:ln w="28575">
                <a:solidFill>
                  <a:schemeClr val="tx1"/>
                </a:solidFill>
                <a:round/>
                <a:headEnd/>
                <a:tailEnd/>
              </a:ln>
              <a:effectLst/>
            </p:spPr>
            <p:txBody>
              <a:bodyPr wrap="none" anchor="ctr"/>
              <a:lstStyle/>
              <a:p>
                <a:endParaRPr lang="zh-CN" altLang="en-US"/>
              </a:p>
            </p:txBody>
          </p:sp>
          <p:sp>
            <p:nvSpPr>
              <p:cNvPr id="89182" name="Line 94"/>
              <p:cNvSpPr>
                <a:spLocks noChangeShapeType="1"/>
              </p:cNvSpPr>
              <p:nvPr/>
            </p:nvSpPr>
            <p:spPr bwMode="auto">
              <a:xfrm flipV="1">
                <a:off x="4150" y="3272"/>
                <a:ext cx="91" cy="113"/>
              </a:xfrm>
              <a:prstGeom prst="line">
                <a:avLst/>
              </a:prstGeom>
              <a:noFill/>
              <a:ln w="28575">
                <a:solidFill>
                  <a:schemeClr val="tx1"/>
                </a:solidFill>
                <a:round/>
                <a:headEnd/>
                <a:tailEnd/>
              </a:ln>
              <a:effectLst/>
            </p:spPr>
            <p:txBody>
              <a:bodyPr wrap="none" anchor="ctr"/>
              <a:lstStyle/>
              <a:p>
                <a:endParaRPr lang="zh-CN" altLang="en-US"/>
              </a:p>
            </p:txBody>
          </p:sp>
          <p:sp>
            <p:nvSpPr>
              <p:cNvPr id="89183" name="Oval 95"/>
              <p:cNvSpPr>
                <a:spLocks noChangeArrowheads="1"/>
              </p:cNvSpPr>
              <p:nvPr/>
            </p:nvSpPr>
            <p:spPr bwMode="auto">
              <a:xfrm>
                <a:off x="4126" y="3195"/>
                <a:ext cx="54" cy="54"/>
              </a:xfrm>
              <a:prstGeom prst="ellipse">
                <a:avLst/>
              </a:prstGeom>
              <a:solidFill>
                <a:schemeClr val="accent2"/>
              </a:solidFill>
              <a:ln w="9525">
                <a:noFill/>
                <a:round/>
                <a:headEnd/>
                <a:tailEnd/>
              </a:ln>
              <a:effectLst/>
            </p:spPr>
            <p:txBody>
              <a:bodyPr wrap="none" anchor="ctr"/>
              <a:lstStyle/>
              <a:p>
                <a:endParaRPr lang="zh-CN" altLang="en-US"/>
              </a:p>
            </p:txBody>
          </p:sp>
          <p:sp>
            <p:nvSpPr>
              <p:cNvPr id="89184" name="Oval 96"/>
              <p:cNvSpPr>
                <a:spLocks noChangeArrowheads="1"/>
              </p:cNvSpPr>
              <p:nvPr/>
            </p:nvSpPr>
            <p:spPr bwMode="auto">
              <a:xfrm>
                <a:off x="4126" y="3339"/>
                <a:ext cx="54" cy="54"/>
              </a:xfrm>
              <a:prstGeom prst="ellipse">
                <a:avLst/>
              </a:prstGeom>
              <a:solidFill>
                <a:schemeClr val="accent2"/>
              </a:solidFill>
              <a:ln w="9525">
                <a:noFill/>
                <a:round/>
                <a:headEnd/>
                <a:tailEnd/>
              </a:ln>
              <a:effectLst/>
            </p:spPr>
            <p:txBody>
              <a:bodyPr wrap="none" anchor="ctr"/>
              <a:lstStyle/>
              <a:p>
                <a:endParaRPr lang="zh-CN" altLang="en-US"/>
              </a:p>
            </p:txBody>
          </p:sp>
        </p:grpSp>
      </p:grpSp>
    </p:spTree>
  </p:cSld>
  <p:clrMapOvr>
    <a:masterClrMapping/>
  </p:clrMapOvr>
  <p:transition spd="slow">
    <p:pull dir="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5942013" y="3070225"/>
            <a:ext cx="2806700" cy="935038"/>
            <a:chOff x="3424" y="1480"/>
            <a:chExt cx="1768" cy="589"/>
          </a:xfrm>
        </p:grpSpPr>
        <p:sp>
          <p:nvSpPr>
            <p:cNvPr id="88067" name="AutoShape 3"/>
            <p:cNvSpPr>
              <a:spLocks noChangeArrowheads="1"/>
            </p:cNvSpPr>
            <p:nvPr/>
          </p:nvSpPr>
          <p:spPr bwMode="auto">
            <a:xfrm>
              <a:off x="3832" y="1480"/>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X</a:t>
              </a:r>
            </a:p>
          </p:txBody>
        </p:sp>
        <p:sp>
          <p:nvSpPr>
            <p:cNvPr id="88068" name="AutoShape 4"/>
            <p:cNvSpPr>
              <a:spLocks noChangeArrowheads="1"/>
            </p:cNvSpPr>
            <p:nvPr/>
          </p:nvSpPr>
          <p:spPr bwMode="auto">
            <a:xfrm>
              <a:off x="4467" y="1480"/>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Y</a:t>
              </a:r>
            </a:p>
          </p:txBody>
        </p:sp>
        <p:sp>
          <p:nvSpPr>
            <p:cNvPr id="88069" name="Line 5"/>
            <p:cNvSpPr>
              <a:spLocks noChangeShapeType="1"/>
            </p:cNvSpPr>
            <p:nvPr/>
          </p:nvSpPr>
          <p:spPr bwMode="auto">
            <a:xfrm>
              <a:off x="3424" y="1639"/>
              <a:ext cx="408"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88070" name="Line 6"/>
            <p:cNvSpPr>
              <a:spLocks noChangeShapeType="1"/>
            </p:cNvSpPr>
            <p:nvPr/>
          </p:nvSpPr>
          <p:spPr bwMode="auto">
            <a:xfrm>
              <a:off x="4150" y="1639"/>
              <a:ext cx="317" cy="0"/>
            </a:xfrm>
            <a:prstGeom prst="line">
              <a:avLst/>
            </a:prstGeom>
            <a:noFill/>
            <a:ln w="28575">
              <a:solidFill>
                <a:schemeClr val="tx1"/>
              </a:solidFill>
              <a:round/>
              <a:headEnd/>
              <a:tailEnd/>
            </a:ln>
            <a:effectLst/>
          </p:spPr>
          <p:txBody>
            <a:bodyPr wrap="none" anchor="ctr"/>
            <a:lstStyle/>
            <a:p>
              <a:endParaRPr lang="zh-CN" altLang="en-US"/>
            </a:p>
          </p:txBody>
        </p:sp>
        <p:sp>
          <p:nvSpPr>
            <p:cNvPr id="88071" name="Line 7"/>
            <p:cNvSpPr>
              <a:spLocks noChangeShapeType="1"/>
            </p:cNvSpPr>
            <p:nvPr/>
          </p:nvSpPr>
          <p:spPr bwMode="auto">
            <a:xfrm>
              <a:off x="4784" y="1639"/>
              <a:ext cx="408" cy="0"/>
            </a:xfrm>
            <a:prstGeom prst="line">
              <a:avLst/>
            </a:prstGeom>
            <a:noFill/>
            <a:ln w="28575">
              <a:solidFill>
                <a:schemeClr val="tx1"/>
              </a:solidFill>
              <a:round/>
              <a:headEnd/>
              <a:tailEnd type="arrow" w="med" len="med"/>
            </a:ln>
            <a:effectLst/>
          </p:spPr>
          <p:txBody>
            <a:bodyPr wrap="none" anchor="ctr"/>
            <a:lstStyle/>
            <a:p>
              <a:endParaRPr lang="zh-CN" altLang="en-US"/>
            </a:p>
          </p:txBody>
        </p:sp>
        <p:graphicFrame>
          <p:nvGraphicFramePr>
            <p:cNvPr id="88072" name="Object 8"/>
            <p:cNvGraphicFramePr>
              <a:graphicFrameLocks noChangeAspect="1"/>
            </p:cNvGraphicFramePr>
            <p:nvPr/>
          </p:nvGraphicFramePr>
          <p:xfrm>
            <a:off x="3923" y="1797"/>
            <a:ext cx="216" cy="272"/>
          </p:xfrm>
          <a:graphic>
            <a:graphicData uri="http://schemas.openxmlformats.org/presentationml/2006/ole">
              <p:oleObj spid="_x0000_s1688582" name="Equation" r:id="rId3" imgW="342720" imgH="431640" progId="">
                <p:embed/>
              </p:oleObj>
            </a:graphicData>
          </a:graphic>
        </p:graphicFrame>
        <p:graphicFrame>
          <p:nvGraphicFramePr>
            <p:cNvPr id="88073" name="Object 9"/>
            <p:cNvGraphicFramePr>
              <a:graphicFrameLocks noChangeAspect="1"/>
            </p:cNvGraphicFramePr>
            <p:nvPr/>
          </p:nvGraphicFramePr>
          <p:xfrm>
            <a:off x="4512" y="1797"/>
            <a:ext cx="224" cy="272"/>
          </p:xfrm>
          <a:graphic>
            <a:graphicData uri="http://schemas.openxmlformats.org/presentationml/2006/ole">
              <p:oleObj spid="_x0000_s1688583" name="Equation" r:id="rId4" imgW="355320" imgH="431640" progId="">
                <p:embed/>
              </p:oleObj>
            </a:graphicData>
          </a:graphic>
        </p:graphicFrame>
      </p:grpSp>
      <p:sp>
        <p:nvSpPr>
          <p:cNvPr id="88105" name="Text Box 41"/>
          <p:cNvSpPr txBox="1">
            <a:spLocks noChangeArrowheads="1"/>
          </p:cNvSpPr>
          <p:nvPr/>
        </p:nvSpPr>
        <p:spPr bwMode="auto">
          <a:xfrm>
            <a:off x="1187450" y="677863"/>
            <a:ext cx="576263" cy="519112"/>
          </a:xfrm>
          <a:prstGeom prst="rect">
            <a:avLst/>
          </a:prstGeom>
          <a:noFill/>
          <a:ln w="9525">
            <a:noFill/>
            <a:miter lim="800000"/>
            <a:headEnd/>
            <a:tailEnd/>
          </a:ln>
          <a:effectLst/>
        </p:spPr>
        <p:txBody>
          <a:bodyPr anchor="ctr">
            <a:spAutoFit/>
          </a:bodyPr>
          <a:lstStyle/>
          <a:p>
            <a:pPr algn="l" eaLnBrk="1" hangingPunct="1">
              <a:spcBef>
                <a:spcPct val="50000"/>
              </a:spcBef>
            </a:pPr>
            <a:r>
              <a:rPr lang="zh-CN" altLang="en-US" sz="2800" b="1"/>
              <a:t>解   </a:t>
            </a:r>
            <a:endParaRPr lang="zh-CN" altLang="en-US" sz="2800"/>
          </a:p>
        </p:txBody>
      </p:sp>
      <p:sp>
        <p:nvSpPr>
          <p:cNvPr id="88107" name="Rectangle 43"/>
          <p:cNvSpPr>
            <a:spLocks noChangeArrowheads="1"/>
          </p:cNvSpPr>
          <p:nvPr/>
        </p:nvSpPr>
        <p:spPr bwMode="auto">
          <a:xfrm>
            <a:off x="1679575" y="692150"/>
            <a:ext cx="2387600" cy="519113"/>
          </a:xfrm>
          <a:prstGeom prst="rect">
            <a:avLst/>
          </a:prstGeom>
          <a:noFill/>
          <a:ln w="9525">
            <a:noFill/>
            <a:miter lim="800000"/>
            <a:headEnd/>
            <a:tailEnd/>
          </a:ln>
          <a:effectLst/>
        </p:spPr>
        <p:txBody>
          <a:bodyPr wrap="none">
            <a:spAutoFit/>
          </a:bodyPr>
          <a:lstStyle/>
          <a:p>
            <a:r>
              <a:rPr lang="en-US" altLang="zh-CN" sz="2800" b="1">
                <a:solidFill>
                  <a:schemeClr val="tx2"/>
                </a:solidFill>
              </a:rPr>
              <a:t>(i) </a:t>
            </a:r>
            <a:r>
              <a:rPr lang="zh-CN" altLang="en-US" sz="2800" b="1">
                <a:solidFill>
                  <a:schemeClr val="tx2"/>
                </a:solidFill>
              </a:rPr>
              <a:t>串联的情况</a:t>
            </a:r>
          </a:p>
        </p:txBody>
      </p:sp>
      <p:grpSp>
        <p:nvGrpSpPr>
          <p:cNvPr id="3" name="Group 56"/>
          <p:cNvGrpSpPr>
            <a:grpSpLocks/>
          </p:cNvGrpSpPr>
          <p:nvPr/>
        </p:nvGrpSpPr>
        <p:grpSpPr bwMode="auto">
          <a:xfrm>
            <a:off x="395288" y="1341438"/>
            <a:ext cx="8353425" cy="946150"/>
            <a:chOff x="249" y="845"/>
            <a:chExt cx="5262" cy="596"/>
          </a:xfrm>
        </p:grpSpPr>
        <p:sp>
          <p:nvSpPr>
            <p:cNvPr id="88109" name="Rectangle 45"/>
            <p:cNvSpPr>
              <a:spLocks noChangeArrowheads="1"/>
            </p:cNvSpPr>
            <p:nvPr/>
          </p:nvSpPr>
          <p:spPr bwMode="auto">
            <a:xfrm>
              <a:off x="249" y="845"/>
              <a:ext cx="5262" cy="596"/>
            </a:xfrm>
            <a:prstGeom prst="rect">
              <a:avLst/>
            </a:prstGeom>
            <a:noFill/>
            <a:ln w="9525">
              <a:noFill/>
              <a:miter lim="800000"/>
              <a:headEnd/>
              <a:tailEnd/>
            </a:ln>
            <a:effectLst/>
          </p:spPr>
          <p:txBody>
            <a:bodyPr>
              <a:spAutoFit/>
            </a:bodyPr>
            <a:lstStyle/>
            <a:p>
              <a:pPr algn="l"/>
              <a:r>
                <a:rPr lang="en-US" altLang="zh-CN" sz="2800" b="1">
                  <a:solidFill>
                    <a:schemeClr val="tx2"/>
                  </a:solidFill>
                </a:rPr>
                <a:t>        </a:t>
              </a:r>
              <a:r>
                <a:rPr lang="zh-CN" altLang="en-US" sz="2800" b="1">
                  <a:solidFill>
                    <a:schemeClr val="tx2"/>
                  </a:solidFill>
                </a:rPr>
                <a:t>由于当系统          中有一个损坏时</a:t>
              </a:r>
              <a:r>
                <a:rPr lang="en-US" altLang="zh-CN" sz="2800" b="1">
                  <a:solidFill>
                    <a:schemeClr val="tx2"/>
                  </a:solidFill>
                </a:rPr>
                <a:t>, </a:t>
              </a:r>
              <a:r>
                <a:rPr lang="zh-CN" altLang="en-US" sz="2800" b="1">
                  <a:solidFill>
                    <a:schemeClr val="tx2"/>
                  </a:solidFill>
                </a:rPr>
                <a:t>系统 </a:t>
              </a:r>
              <a:r>
                <a:rPr lang="en-US" altLang="zh-CN" sz="2800" b="1">
                  <a:solidFill>
                    <a:schemeClr val="tx2"/>
                  </a:solidFill>
                </a:rPr>
                <a:t>L </a:t>
              </a:r>
              <a:r>
                <a:rPr lang="zh-CN" altLang="en-US" sz="2800" b="1">
                  <a:solidFill>
                    <a:schemeClr val="tx2"/>
                  </a:solidFill>
                </a:rPr>
                <a:t>就停止工作</a:t>
              </a:r>
              <a:r>
                <a:rPr lang="en-US" altLang="zh-CN" sz="2800" b="1">
                  <a:solidFill>
                    <a:schemeClr val="tx2"/>
                  </a:solidFill>
                </a:rPr>
                <a:t>,</a:t>
              </a:r>
            </a:p>
          </p:txBody>
        </p:sp>
        <p:graphicFrame>
          <p:nvGraphicFramePr>
            <p:cNvPr id="88110" name="Object 46"/>
            <p:cNvGraphicFramePr>
              <a:graphicFrameLocks noChangeAspect="1"/>
            </p:cNvGraphicFramePr>
            <p:nvPr/>
          </p:nvGraphicFramePr>
          <p:xfrm>
            <a:off x="1927" y="891"/>
            <a:ext cx="512" cy="272"/>
          </p:xfrm>
          <a:graphic>
            <a:graphicData uri="http://schemas.openxmlformats.org/presentationml/2006/ole">
              <p:oleObj spid="_x0000_s1688581" name="Equation" r:id="rId5" imgW="812520" imgH="431640" progId="">
                <p:embed/>
              </p:oleObj>
            </a:graphicData>
          </a:graphic>
        </p:graphicFrame>
      </p:grpSp>
      <p:sp>
        <p:nvSpPr>
          <p:cNvPr id="88112" name="Rectangle 48"/>
          <p:cNvSpPr>
            <a:spLocks noChangeArrowheads="1"/>
          </p:cNvSpPr>
          <p:nvPr/>
        </p:nvSpPr>
        <p:spPr bwMode="auto">
          <a:xfrm>
            <a:off x="1763713" y="1773238"/>
            <a:ext cx="3443287" cy="519112"/>
          </a:xfrm>
          <a:prstGeom prst="rect">
            <a:avLst/>
          </a:prstGeom>
          <a:noFill/>
          <a:ln w="9525">
            <a:noFill/>
            <a:miter lim="800000"/>
            <a:headEnd/>
            <a:tailEnd/>
          </a:ln>
          <a:effectLst/>
        </p:spPr>
        <p:txBody>
          <a:bodyPr wrap="none">
            <a:spAutoFit/>
          </a:bodyPr>
          <a:lstStyle/>
          <a:p>
            <a:r>
              <a:rPr lang="zh-CN" altLang="en-US" sz="2800" b="1">
                <a:solidFill>
                  <a:schemeClr val="tx2"/>
                </a:solidFill>
              </a:rPr>
              <a:t>所以此时 </a:t>
            </a:r>
            <a:r>
              <a:rPr lang="en-US" altLang="zh-CN" sz="2800" b="1">
                <a:solidFill>
                  <a:schemeClr val="tx2"/>
                </a:solidFill>
              </a:rPr>
              <a:t>L </a:t>
            </a:r>
            <a:r>
              <a:rPr lang="zh-CN" altLang="en-US" sz="2800" b="1">
                <a:solidFill>
                  <a:schemeClr val="tx2"/>
                </a:solidFill>
              </a:rPr>
              <a:t>的寿命为</a:t>
            </a:r>
          </a:p>
        </p:txBody>
      </p:sp>
      <p:graphicFrame>
        <p:nvGraphicFramePr>
          <p:cNvPr id="88113" name="Object 49"/>
          <p:cNvGraphicFramePr>
            <a:graphicFrameLocks noChangeAspect="1"/>
          </p:cNvGraphicFramePr>
          <p:nvPr/>
        </p:nvGraphicFramePr>
        <p:xfrm>
          <a:off x="2843213" y="2420938"/>
          <a:ext cx="2286000" cy="495300"/>
        </p:xfrm>
        <a:graphic>
          <a:graphicData uri="http://schemas.openxmlformats.org/presentationml/2006/ole">
            <p:oleObj spid="_x0000_s1688578" name="Equation" r:id="rId6" imgW="2286000" imgH="495000" progId="">
              <p:embed/>
            </p:oleObj>
          </a:graphicData>
        </a:graphic>
      </p:graphicFrame>
      <p:graphicFrame>
        <p:nvGraphicFramePr>
          <p:cNvPr id="88114" name="Object 50"/>
          <p:cNvGraphicFramePr>
            <a:graphicFrameLocks noChangeAspect="1"/>
          </p:cNvGraphicFramePr>
          <p:nvPr/>
        </p:nvGraphicFramePr>
        <p:xfrm>
          <a:off x="1871663" y="3814763"/>
          <a:ext cx="3492500" cy="1054100"/>
        </p:xfrm>
        <a:graphic>
          <a:graphicData uri="http://schemas.openxmlformats.org/presentationml/2006/ole">
            <p:oleObj spid="_x0000_s1688579" name="Equation" r:id="rId7" imgW="3492360" imgH="1054080" progId="">
              <p:embed/>
            </p:oleObj>
          </a:graphicData>
        </a:graphic>
      </p:graphicFrame>
      <p:sp>
        <p:nvSpPr>
          <p:cNvPr id="88116" name="Rectangle 52"/>
          <p:cNvSpPr>
            <a:spLocks noChangeArrowheads="1"/>
          </p:cNvSpPr>
          <p:nvPr/>
        </p:nvSpPr>
        <p:spPr bwMode="auto">
          <a:xfrm>
            <a:off x="395288" y="3068638"/>
            <a:ext cx="3463925" cy="519112"/>
          </a:xfrm>
          <a:prstGeom prst="rect">
            <a:avLst/>
          </a:prstGeom>
          <a:noFill/>
          <a:ln w="9525">
            <a:noFill/>
            <a:miter lim="800000"/>
            <a:headEnd/>
            <a:tailEnd/>
          </a:ln>
          <a:effectLst/>
        </p:spPr>
        <p:txBody>
          <a:bodyPr wrap="none">
            <a:spAutoFit/>
          </a:bodyPr>
          <a:lstStyle/>
          <a:p>
            <a:r>
              <a:rPr lang="zh-CN" altLang="en-US" sz="2800" b="1">
                <a:solidFill>
                  <a:schemeClr val="tx2"/>
                </a:solidFill>
              </a:rPr>
              <a:t>因为 </a:t>
            </a:r>
            <a:r>
              <a:rPr lang="en-US" altLang="zh-CN" sz="2800" b="1">
                <a:solidFill>
                  <a:schemeClr val="tx2"/>
                </a:solidFill>
              </a:rPr>
              <a:t>X </a:t>
            </a:r>
            <a:r>
              <a:rPr lang="zh-CN" altLang="en-US" sz="2800" b="1">
                <a:solidFill>
                  <a:schemeClr val="tx2"/>
                </a:solidFill>
              </a:rPr>
              <a:t>的概率密度为</a:t>
            </a:r>
          </a:p>
        </p:txBody>
      </p:sp>
      <p:sp>
        <p:nvSpPr>
          <p:cNvPr id="88118" name="Rectangle 54"/>
          <p:cNvSpPr>
            <a:spLocks noChangeArrowheads="1"/>
          </p:cNvSpPr>
          <p:nvPr/>
        </p:nvSpPr>
        <p:spPr bwMode="auto">
          <a:xfrm>
            <a:off x="387350" y="4997450"/>
            <a:ext cx="3463925" cy="519113"/>
          </a:xfrm>
          <a:prstGeom prst="rect">
            <a:avLst/>
          </a:prstGeom>
          <a:noFill/>
          <a:ln w="9525">
            <a:noFill/>
            <a:miter lim="800000"/>
            <a:headEnd/>
            <a:tailEnd/>
          </a:ln>
          <a:effectLst/>
        </p:spPr>
        <p:txBody>
          <a:bodyPr wrap="none">
            <a:spAutoFit/>
          </a:bodyPr>
          <a:lstStyle/>
          <a:p>
            <a:r>
              <a:rPr lang="zh-CN" altLang="en-US" sz="2800" b="1">
                <a:solidFill>
                  <a:schemeClr val="tx2"/>
                </a:solidFill>
              </a:rPr>
              <a:t>所以 </a:t>
            </a:r>
            <a:r>
              <a:rPr lang="en-US" altLang="zh-CN" sz="2800" b="1">
                <a:solidFill>
                  <a:schemeClr val="tx2"/>
                </a:solidFill>
              </a:rPr>
              <a:t>X </a:t>
            </a:r>
            <a:r>
              <a:rPr lang="zh-CN" altLang="en-US" sz="2800" b="1">
                <a:solidFill>
                  <a:schemeClr val="tx2"/>
                </a:solidFill>
              </a:rPr>
              <a:t>的分布函数为</a:t>
            </a:r>
          </a:p>
        </p:txBody>
      </p:sp>
      <p:graphicFrame>
        <p:nvGraphicFramePr>
          <p:cNvPr id="88119" name="Object 55"/>
          <p:cNvGraphicFramePr>
            <a:graphicFrameLocks noChangeAspect="1"/>
          </p:cNvGraphicFramePr>
          <p:nvPr/>
        </p:nvGraphicFramePr>
        <p:xfrm>
          <a:off x="2416175" y="5610225"/>
          <a:ext cx="3022600" cy="698500"/>
        </p:xfrm>
        <a:graphic>
          <a:graphicData uri="http://schemas.openxmlformats.org/presentationml/2006/ole">
            <p:oleObj spid="_x0000_s1688580" name="Equation" r:id="rId8" imgW="3022560" imgH="6984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107"/>
                                        </p:tgtEl>
                                        <p:attrNameLst>
                                          <p:attrName>style.visibility</p:attrName>
                                        </p:attrNameLst>
                                      </p:cBhvr>
                                      <p:to>
                                        <p:strVal val="visible"/>
                                      </p:to>
                                    </p:set>
                                    <p:animEffect transition="in" filter="wipe(left)">
                                      <p:cBhvr>
                                        <p:cTn id="7" dur="500"/>
                                        <p:tgtEl>
                                          <p:spTgt spid="8810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vertic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8112"/>
                                        </p:tgtEl>
                                        <p:attrNameLst>
                                          <p:attrName>style.visibility</p:attrName>
                                        </p:attrNameLst>
                                      </p:cBhvr>
                                      <p:to>
                                        <p:strVal val="visible"/>
                                      </p:to>
                                    </p:set>
                                    <p:animEffect transition="in" filter="wipe(left)">
                                      <p:cBhvr>
                                        <p:cTn id="21" dur="500"/>
                                        <p:tgtEl>
                                          <p:spTgt spid="8811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8113"/>
                                        </p:tgtEl>
                                        <p:attrNameLst>
                                          <p:attrName>style.visibility</p:attrName>
                                        </p:attrNameLst>
                                      </p:cBhvr>
                                      <p:to>
                                        <p:strVal val="visible"/>
                                      </p:to>
                                    </p:set>
                                    <p:animEffect transition="in" filter="wipe(left)">
                                      <p:cBhvr>
                                        <p:cTn id="25" dur="500"/>
                                        <p:tgtEl>
                                          <p:spTgt spid="881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8116"/>
                                        </p:tgtEl>
                                        <p:attrNameLst>
                                          <p:attrName>style.visibility</p:attrName>
                                        </p:attrNameLst>
                                      </p:cBhvr>
                                      <p:to>
                                        <p:strVal val="visible"/>
                                      </p:to>
                                    </p:set>
                                    <p:animEffect transition="in" filter="wipe(left)">
                                      <p:cBhvr>
                                        <p:cTn id="30" dur="500"/>
                                        <p:tgtEl>
                                          <p:spTgt spid="881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8114"/>
                                        </p:tgtEl>
                                        <p:attrNameLst>
                                          <p:attrName>style.visibility</p:attrName>
                                        </p:attrNameLst>
                                      </p:cBhvr>
                                      <p:to>
                                        <p:strVal val="visible"/>
                                      </p:to>
                                    </p:set>
                                    <p:animEffect transition="in" filter="wipe(left)">
                                      <p:cBhvr>
                                        <p:cTn id="35" dur="500"/>
                                        <p:tgtEl>
                                          <p:spTgt spid="881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8118"/>
                                        </p:tgtEl>
                                        <p:attrNameLst>
                                          <p:attrName>style.visibility</p:attrName>
                                        </p:attrNameLst>
                                      </p:cBhvr>
                                      <p:to>
                                        <p:strVal val="visible"/>
                                      </p:to>
                                    </p:set>
                                    <p:animEffect transition="in" filter="wipe(left)">
                                      <p:cBhvr>
                                        <p:cTn id="40" dur="500"/>
                                        <p:tgtEl>
                                          <p:spTgt spid="881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8119"/>
                                        </p:tgtEl>
                                        <p:attrNameLst>
                                          <p:attrName>style.visibility</p:attrName>
                                        </p:attrNameLst>
                                      </p:cBhvr>
                                      <p:to>
                                        <p:strVal val="visible"/>
                                      </p:to>
                                    </p:set>
                                    <p:animEffect transition="in" filter="wipe(down)">
                                      <p:cBhvr>
                                        <p:cTn id="45" dur="500"/>
                                        <p:tgtEl>
                                          <p:spTgt spid="8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7" grpId="0"/>
      <p:bldP spid="88112" grpId="0"/>
      <p:bldP spid="88116" grpId="0"/>
      <p:bldP spid="88118"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4" name="Object 4"/>
          <p:cNvGraphicFramePr>
            <a:graphicFrameLocks noChangeAspect="1"/>
          </p:cNvGraphicFramePr>
          <p:nvPr/>
        </p:nvGraphicFramePr>
        <p:xfrm>
          <a:off x="2127250" y="549275"/>
          <a:ext cx="3022600" cy="698500"/>
        </p:xfrm>
        <a:graphic>
          <a:graphicData uri="http://schemas.openxmlformats.org/presentationml/2006/ole">
            <p:oleObj spid="_x0000_s1689602" name="Equation" r:id="rId3" imgW="3022560" imgH="698400" progId="">
              <p:embed/>
            </p:oleObj>
          </a:graphicData>
        </a:graphic>
      </p:graphicFrame>
      <p:grpSp>
        <p:nvGrpSpPr>
          <p:cNvPr id="2" name="Group 9"/>
          <p:cNvGrpSpPr>
            <a:grpSpLocks/>
          </p:cNvGrpSpPr>
          <p:nvPr/>
        </p:nvGrpSpPr>
        <p:grpSpPr bwMode="auto">
          <a:xfrm>
            <a:off x="5219700" y="3187700"/>
            <a:ext cx="3240088" cy="533400"/>
            <a:chOff x="3288" y="1434"/>
            <a:chExt cx="2041" cy="336"/>
          </a:xfrm>
        </p:grpSpPr>
        <p:sp>
          <p:nvSpPr>
            <p:cNvPr id="92165" name="Line 5"/>
            <p:cNvSpPr>
              <a:spLocks noChangeShapeType="1"/>
            </p:cNvSpPr>
            <p:nvPr/>
          </p:nvSpPr>
          <p:spPr bwMode="auto">
            <a:xfrm>
              <a:off x="3288" y="1525"/>
              <a:ext cx="1874" cy="0"/>
            </a:xfrm>
            <a:prstGeom prst="line">
              <a:avLst/>
            </a:prstGeom>
            <a:noFill/>
            <a:ln w="28575">
              <a:solidFill>
                <a:srgbClr val="FFFF99"/>
              </a:solidFill>
              <a:round/>
              <a:headEnd/>
              <a:tailEnd type="triangle" w="med" len="med"/>
            </a:ln>
            <a:effectLst/>
          </p:spPr>
          <p:txBody>
            <a:bodyPr wrap="none" anchor="ctr"/>
            <a:lstStyle/>
            <a:p>
              <a:endParaRPr lang="zh-CN" altLang="en-US" b="1" dirty="0"/>
            </a:p>
          </p:txBody>
        </p:sp>
        <p:graphicFrame>
          <p:nvGraphicFramePr>
            <p:cNvPr id="92166" name="Object 6"/>
            <p:cNvGraphicFramePr>
              <a:graphicFrameLocks noChangeAspect="1"/>
            </p:cNvGraphicFramePr>
            <p:nvPr/>
          </p:nvGraphicFramePr>
          <p:xfrm>
            <a:off x="5169" y="1434"/>
            <a:ext cx="160" cy="152"/>
          </p:xfrm>
          <a:graphic>
            <a:graphicData uri="http://schemas.openxmlformats.org/presentationml/2006/ole">
              <p:oleObj spid="_x0000_s1689618" name="Equation" r:id="rId4" imgW="253800" imgH="241200" progId="">
                <p:embed/>
              </p:oleObj>
            </a:graphicData>
          </a:graphic>
        </p:graphicFrame>
        <p:graphicFrame>
          <p:nvGraphicFramePr>
            <p:cNvPr id="92167" name="Object 7"/>
            <p:cNvGraphicFramePr>
              <a:graphicFrameLocks noChangeAspect="1"/>
            </p:cNvGraphicFramePr>
            <p:nvPr/>
          </p:nvGraphicFramePr>
          <p:xfrm>
            <a:off x="4150" y="1570"/>
            <a:ext cx="128" cy="200"/>
          </p:xfrm>
          <a:graphic>
            <a:graphicData uri="http://schemas.openxmlformats.org/presentationml/2006/ole">
              <p:oleObj spid="_x0000_s1689619" name="Equation" r:id="rId5" imgW="203040" imgH="317160" progId="">
                <p:embed/>
              </p:oleObj>
            </a:graphicData>
          </a:graphic>
        </p:graphicFrame>
        <p:sp>
          <p:nvSpPr>
            <p:cNvPr id="92168" name="Oval 8"/>
            <p:cNvSpPr>
              <a:spLocks noChangeArrowheads="1"/>
            </p:cNvSpPr>
            <p:nvPr/>
          </p:nvSpPr>
          <p:spPr bwMode="auto">
            <a:xfrm>
              <a:off x="4195" y="1480"/>
              <a:ext cx="45" cy="45"/>
            </a:xfrm>
            <a:prstGeom prst="ellipse">
              <a:avLst/>
            </a:prstGeom>
            <a:solidFill>
              <a:schemeClr val="accent2"/>
            </a:solidFill>
            <a:ln w="9525">
              <a:noFill/>
              <a:round/>
              <a:headEnd/>
              <a:tailEnd/>
            </a:ln>
            <a:effectLst/>
          </p:spPr>
          <p:txBody>
            <a:bodyPr wrap="none" anchor="ctr"/>
            <a:lstStyle/>
            <a:p>
              <a:endParaRPr lang="zh-CN" altLang="en-US"/>
            </a:p>
          </p:txBody>
        </p:sp>
      </p:grpSp>
      <p:grpSp>
        <p:nvGrpSpPr>
          <p:cNvPr id="3" name="Group 39"/>
          <p:cNvGrpSpPr>
            <a:grpSpLocks/>
          </p:cNvGrpSpPr>
          <p:nvPr/>
        </p:nvGrpSpPr>
        <p:grpSpPr bwMode="auto">
          <a:xfrm>
            <a:off x="6227763" y="3146425"/>
            <a:ext cx="269875" cy="617538"/>
            <a:chOff x="3923" y="1389"/>
            <a:chExt cx="170" cy="389"/>
          </a:xfrm>
        </p:grpSpPr>
        <p:graphicFrame>
          <p:nvGraphicFramePr>
            <p:cNvPr id="92182" name="Object 22"/>
            <p:cNvGraphicFramePr>
              <a:graphicFrameLocks noChangeAspect="1"/>
            </p:cNvGraphicFramePr>
            <p:nvPr/>
          </p:nvGraphicFramePr>
          <p:xfrm>
            <a:off x="3923" y="1389"/>
            <a:ext cx="157" cy="227"/>
          </p:xfrm>
          <a:graphic>
            <a:graphicData uri="http://schemas.openxmlformats.org/presentationml/2006/ole">
              <p:oleObj spid="_x0000_s1689616" name="Equation" r:id="rId6" imgW="342720" imgH="495000" progId="">
                <p:embed/>
              </p:oleObj>
            </a:graphicData>
          </a:graphic>
        </p:graphicFrame>
        <p:grpSp>
          <p:nvGrpSpPr>
            <p:cNvPr id="4" name="Group 23"/>
            <p:cNvGrpSpPr>
              <a:grpSpLocks/>
            </p:cNvGrpSpPr>
            <p:nvPr/>
          </p:nvGrpSpPr>
          <p:grpSpPr bwMode="auto">
            <a:xfrm>
              <a:off x="3923" y="1480"/>
              <a:ext cx="170" cy="298"/>
              <a:chOff x="565" y="3720"/>
              <a:chExt cx="170" cy="298"/>
            </a:xfrm>
          </p:grpSpPr>
          <p:graphicFrame>
            <p:nvGraphicFramePr>
              <p:cNvPr id="92184" name="Object 24"/>
              <p:cNvGraphicFramePr>
                <a:graphicFrameLocks noChangeAspect="1"/>
              </p:cNvGraphicFramePr>
              <p:nvPr/>
            </p:nvGraphicFramePr>
            <p:xfrm>
              <a:off x="565" y="3866"/>
              <a:ext cx="160" cy="152"/>
            </p:xfrm>
            <a:graphic>
              <a:graphicData uri="http://schemas.openxmlformats.org/presentationml/2006/ole">
                <p:oleObj spid="_x0000_s1689617" name="Equation" r:id="rId7" imgW="253800" imgH="241200" progId="">
                  <p:embed/>
                </p:oleObj>
              </a:graphicData>
            </a:graphic>
          </p:graphicFrame>
          <p:sp>
            <p:nvSpPr>
              <p:cNvPr id="92185" name="Oval 25"/>
              <p:cNvSpPr>
                <a:spLocks noChangeArrowheads="1"/>
              </p:cNvSpPr>
              <p:nvPr/>
            </p:nvSpPr>
            <p:spPr bwMode="auto">
              <a:xfrm>
                <a:off x="658" y="3720"/>
                <a:ext cx="77" cy="77"/>
              </a:xfrm>
              <a:prstGeom prst="ellipse">
                <a:avLst/>
              </a:prstGeom>
              <a:solidFill>
                <a:srgbClr val="FF0000"/>
              </a:solidFill>
              <a:ln w="9525">
                <a:noFill/>
                <a:round/>
                <a:headEnd/>
                <a:tailEnd/>
              </a:ln>
              <a:effectLst/>
            </p:spPr>
            <p:txBody>
              <a:bodyPr wrap="none" anchor="ctr"/>
              <a:lstStyle/>
              <a:p>
                <a:endParaRPr lang="zh-CN" altLang="en-US"/>
              </a:p>
            </p:txBody>
          </p:sp>
        </p:grpSp>
      </p:grpSp>
      <p:grpSp>
        <p:nvGrpSpPr>
          <p:cNvPr id="5" name="Group 40"/>
          <p:cNvGrpSpPr>
            <a:grpSpLocks/>
          </p:cNvGrpSpPr>
          <p:nvPr/>
        </p:nvGrpSpPr>
        <p:grpSpPr bwMode="auto">
          <a:xfrm>
            <a:off x="7308850" y="3146425"/>
            <a:ext cx="269875" cy="617538"/>
            <a:chOff x="4604" y="1389"/>
            <a:chExt cx="170" cy="389"/>
          </a:xfrm>
        </p:grpSpPr>
        <p:grpSp>
          <p:nvGrpSpPr>
            <p:cNvPr id="6" name="Group 19"/>
            <p:cNvGrpSpPr>
              <a:grpSpLocks/>
            </p:cNvGrpSpPr>
            <p:nvPr/>
          </p:nvGrpSpPr>
          <p:grpSpPr bwMode="auto">
            <a:xfrm>
              <a:off x="4604" y="1480"/>
              <a:ext cx="170" cy="298"/>
              <a:chOff x="565" y="3720"/>
              <a:chExt cx="170" cy="298"/>
            </a:xfrm>
          </p:grpSpPr>
          <p:graphicFrame>
            <p:nvGraphicFramePr>
              <p:cNvPr id="92180" name="Object 20"/>
              <p:cNvGraphicFramePr>
                <a:graphicFrameLocks noChangeAspect="1"/>
              </p:cNvGraphicFramePr>
              <p:nvPr/>
            </p:nvGraphicFramePr>
            <p:xfrm>
              <a:off x="565" y="3866"/>
              <a:ext cx="160" cy="152"/>
            </p:xfrm>
            <a:graphic>
              <a:graphicData uri="http://schemas.openxmlformats.org/presentationml/2006/ole">
                <p:oleObj spid="_x0000_s1689615" name="Equation" r:id="rId8" imgW="253800" imgH="241200" progId="">
                  <p:embed/>
                </p:oleObj>
              </a:graphicData>
            </a:graphic>
          </p:graphicFrame>
          <p:sp>
            <p:nvSpPr>
              <p:cNvPr id="92181" name="Oval 21"/>
              <p:cNvSpPr>
                <a:spLocks noChangeArrowheads="1"/>
              </p:cNvSpPr>
              <p:nvPr/>
            </p:nvSpPr>
            <p:spPr bwMode="auto">
              <a:xfrm>
                <a:off x="658" y="3720"/>
                <a:ext cx="77" cy="77"/>
              </a:xfrm>
              <a:prstGeom prst="ellipse">
                <a:avLst/>
              </a:prstGeom>
              <a:solidFill>
                <a:srgbClr val="FF0000"/>
              </a:solidFill>
              <a:ln w="9525">
                <a:noFill/>
                <a:round/>
                <a:headEnd/>
                <a:tailEnd/>
              </a:ln>
              <a:effectLst/>
            </p:spPr>
            <p:txBody>
              <a:bodyPr wrap="none" anchor="ctr"/>
              <a:lstStyle/>
              <a:p>
                <a:endParaRPr lang="zh-CN" altLang="en-US"/>
              </a:p>
            </p:txBody>
          </p:sp>
        </p:grpSp>
        <p:graphicFrame>
          <p:nvGraphicFramePr>
            <p:cNvPr id="92195" name="Object 35"/>
            <p:cNvGraphicFramePr>
              <a:graphicFrameLocks noChangeAspect="1"/>
            </p:cNvGraphicFramePr>
            <p:nvPr/>
          </p:nvGraphicFramePr>
          <p:xfrm>
            <a:off x="4604" y="1389"/>
            <a:ext cx="157" cy="227"/>
          </p:xfrm>
          <a:graphic>
            <a:graphicData uri="http://schemas.openxmlformats.org/presentationml/2006/ole">
              <p:oleObj spid="_x0000_s1689614" name="Equation" r:id="rId9" imgW="342720" imgH="495000" progId="">
                <p:embed/>
              </p:oleObj>
            </a:graphicData>
          </a:graphic>
        </p:graphicFrame>
      </p:grpSp>
      <p:graphicFrame>
        <p:nvGraphicFramePr>
          <p:cNvPr id="92204" name="Object 44"/>
          <p:cNvGraphicFramePr>
            <a:graphicFrameLocks noChangeAspect="1"/>
          </p:cNvGraphicFramePr>
          <p:nvPr/>
        </p:nvGraphicFramePr>
        <p:xfrm>
          <a:off x="4391025" y="2740025"/>
          <a:ext cx="112713" cy="214313"/>
        </p:xfrm>
        <a:graphic>
          <a:graphicData uri="http://schemas.openxmlformats.org/presentationml/2006/ole">
            <p:oleObj spid="_x0000_s1689603" name="Equation" r:id="rId10" imgW="114120" imgH="215640" progId="Equation.3">
              <p:embed/>
            </p:oleObj>
          </a:graphicData>
        </a:graphic>
      </p:graphicFrame>
      <p:graphicFrame>
        <p:nvGraphicFramePr>
          <p:cNvPr id="92205" name="Object 45"/>
          <p:cNvGraphicFramePr>
            <a:graphicFrameLocks noChangeAspect="1"/>
          </p:cNvGraphicFramePr>
          <p:nvPr/>
        </p:nvGraphicFramePr>
        <p:xfrm>
          <a:off x="4391025" y="2740025"/>
          <a:ext cx="112713" cy="214313"/>
        </p:xfrm>
        <a:graphic>
          <a:graphicData uri="http://schemas.openxmlformats.org/presentationml/2006/ole">
            <p:oleObj spid="_x0000_s1689604" name="Equation" r:id="rId11" imgW="114120" imgH="215640" progId="Equation.3">
              <p:embed/>
            </p:oleObj>
          </a:graphicData>
        </a:graphic>
      </p:graphicFrame>
      <p:graphicFrame>
        <p:nvGraphicFramePr>
          <p:cNvPr id="92206" name="Object 46"/>
          <p:cNvGraphicFramePr>
            <a:graphicFrameLocks noChangeAspect="1"/>
          </p:cNvGraphicFramePr>
          <p:nvPr/>
        </p:nvGraphicFramePr>
        <p:xfrm>
          <a:off x="4391025" y="3063875"/>
          <a:ext cx="112713" cy="214313"/>
        </p:xfrm>
        <a:graphic>
          <a:graphicData uri="http://schemas.openxmlformats.org/presentationml/2006/ole">
            <p:oleObj spid="_x0000_s1689605" name="Equation" r:id="rId12" imgW="114120" imgH="215640" progId="Equation.3">
              <p:embed/>
            </p:oleObj>
          </a:graphicData>
        </a:graphic>
      </p:graphicFrame>
      <p:graphicFrame>
        <p:nvGraphicFramePr>
          <p:cNvPr id="92207" name="Object 47"/>
          <p:cNvGraphicFramePr>
            <a:graphicFrameLocks noChangeAspect="1"/>
          </p:cNvGraphicFramePr>
          <p:nvPr/>
        </p:nvGraphicFramePr>
        <p:xfrm>
          <a:off x="4391025" y="3063875"/>
          <a:ext cx="112713" cy="214313"/>
        </p:xfrm>
        <a:graphic>
          <a:graphicData uri="http://schemas.openxmlformats.org/presentationml/2006/ole">
            <p:oleObj spid="_x0000_s1689606" name="Equation" r:id="rId13" imgW="114120" imgH="215640" progId="Equation.3">
              <p:embed/>
            </p:oleObj>
          </a:graphicData>
        </a:graphic>
      </p:graphicFrame>
      <p:graphicFrame>
        <p:nvGraphicFramePr>
          <p:cNvPr id="92210" name="Object 50"/>
          <p:cNvGraphicFramePr>
            <a:graphicFrameLocks noChangeAspect="1"/>
          </p:cNvGraphicFramePr>
          <p:nvPr/>
        </p:nvGraphicFramePr>
        <p:xfrm>
          <a:off x="3132138" y="1341438"/>
          <a:ext cx="2311400" cy="698500"/>
        </p:xfrm>
        <a:graphic>
          <a:graphicData uri="http://schemas.openxmlformats.org/presentationml/2006/ole">
            <p:oleObj spid="_x0000_s1689607" name="Equation" r:id="rId14" imgW="2311200" imgH="698400" progId="">
              <p:embed/>
            </p:oleObj>
          </a:graphicData>
        </a:graphic>
      </p:graphicFrame>
      <p:graphicFrame>
        <p:nvGraphicFramePr>
          <p:cNvPr id="92211" name="Object 51"/>
          <p:cNvGraphicFramePr>
            <a:graphicFrameLocks noChangeAspect="1"/>
          </p:cNvGraphicFramePr>
          <p:nvPr/>
        </p:nvGraphicFramePr>
        <p:xfrm>
          <a:off x="5508625" y="1536700"/>
          <a:ext cx="495300" cy="317500"/>
        </p:xfrm>
        <a:graphic>
          <a:graphicData uri="http://schemas.openxmlformats.org/presentationml/2006/ole">
            <p:oleObj spid="_x0000_s1689608" name="Equation" r:id="rId15" imgW="495000" imgH="317160" progId="">
              <p:embed/>
            </p:oleObj>
          </a:graphicData>
        </a:graphic>
      </p:graphicFrame>
      <p:sp>
        <p:nvSpPr>
          <p:cNvPr id="92212" name="Rectangle 52"/>
          <p:cNvSpPr>
            <a:spLocks noChangeArrowheads="1"/>
          </p:cNvSpPr>
          <p:nvPr/>
        </p:nvSpPr>
        <p:spPr bwMode="auto">
          <a:xfrm>
            <a:off x="725488" y="2211388"/>
            <a:ext cx="2219325" cy="579437"/>
          </a:xfrm>
          <a:prstGeom prst="rect">
            <a:avLst/>
          </a:prstGeom>
          <a:noFill/>
          <a:ln w="9525">
            <a:noFill/>
            <a:miter lim="800000"/>
            <a:headEnd/>
            <a:tailEnd/>
          </a:ln>
          <a:effectLst/>
        </p:spPr>
        <p:txBody>
          <a:bodyPr wrap="none">
            <a:spAutoFit/>
          </a:bodyPr>
          <a:lstStyle/>
          <a:p>
            <a:r>
              <a:rPr lang="zh-CN" altLang="en-US" sz="2800" b="1"/>
              <a:t>当</a:t>
            </a:r>
            <a:r>
              <a:rPr lang="zh-CN" altLang="en-US" sz="3200" b="1"/>
              <a:t>  </a:t>
            </a:r>
            <a:r>
              <a:rPr lang="en-US" altLang="zh-CN" sz="3200" b="1" i="1"/>
              <a:t>x</a:t>
            </a:r>
            <a:r>
              <a:rPr lang="en-US" altLang="zh-CN" sz="3200" b="1"/>
              <a:t> &gt; 0 </a:t>
            </a:r>
            <a:r>
              <a:rPr lang="zh-CN" altLang="en-US" sz="2800" b="1"/>
              <a:t>时 </a:t>
            </a:r>
            <a:r>
              <a:rPr lang="en-US" altLang="zh-CN" sz="2800" b="1"/>
              <a:t>,</a:t>
            </a:r>
          </a:p>
        </p:txBody>
      </p:sp>
      <p:graphicFrame>
        <p:nvGraphicFramePr>
          <p:cNvPr id="92213" name="Object 53"/>
          <p:cNvGraphicFramePr>
            <a:graphicFrameLocks noChangeAspect="1"/>
          </p:cNvGraphicFramePr>
          <p:nvPr/>
        </p:nvGraphicFramePr>
        <p:xfrm>
          <a:off x="3122613" y="2138363"/>
          <a:ext cx="3822700" cy="698500"/>
        </p:xfrm>
        <a:graphic>
          <a:graphicData uri="http://schemas.openxmlformats.org/presentationml/2006/ole">
            <p:oleObj spid="_x0000_s1689609" name="Equation" r:id="rId16" imgW="3822480" imgH="698400" progId="">
              <p:embed/>
            </p:oleObj>
          </a:graphicData>
        </a:graphic>
      </p:graphicFrame>
      <p:graphicFrame>
        <p:nvGraphicFramePr>
          <p:cNvPr id="92214" name="Object 54"/>
          <p:cNvGraphicFramePr>
            <a:graphicFrameLocks noChangeAspect="1"/>
          </p:cNvGraphicFramePr>
          <p:nvPr/>
        </p:nvGraphicFramePr>
        <p:xfrm>
          <a:off x="7019925" y="2282825"/>
          <a:ext cx="1333500" cy="393700"/>
        </p:xfrm>
        <a:graphic>
          <a:graphicData uri="http://schemas.openxmlformats.org/presentationml/2006/ole">
            <p:oleObj spid="_x0000_s1689610" name="Equation" r:id="rId17" imgW="1333440" imgH="393480" progId="">
              <p:embed/>
            </p:oleObj>
          </a:graphicData>
        </a:graphic>
      </p:graphicFrame>
      <p:grpSp>
        <p:nvGrpSpPr>
          <p:cNvPr id="7" name="Group 56"/>
          <p:cNvGrpSpPr>
            <a:grpSpLocks/>
          </p:cNvGrpSpPr>
          <p:nvPr/>
        </p:nvGrpSpPr>
        <p:grpSpPr bwMode="auto">
          <a:xfrm>
            <a:off x="731838" y="1392238"/>
            <a:ext cx="2190750" cy="579437"/>
            <a:chOff x="461" y="1026"/>
            <a:chExt cx="1380" cy="365"/>
          </a:xfrm>
        </p:grpSpPr>
        <p:sp>
          <p:nvSpPr>
            <p:cNvPr id="92209" name="Rectangle 49"/>
            <p:cNvSpPr>
              <a:spLocks noChangeArrowheads="1"/>
            </p:cNvSpPr>
            <p:nvPr/>
          </p:nvSpPr>
          <p:spPr bwMode="auto">
            <a:xfrm>
              <a:off x="461" y="1026"/>
              <a:ext cx="1380" cy="365"/>
            </a:xfrm>
            <a:prstGeom prst="rect">
              <a:avLst/>
            </a:prstGeom>
            <a:noFill/>
            <a:ln w="9525">
              <a:noFill/>
              <a:miter lim="800000"/>
              <a:headEnd/>
              <a:tailEnd/>
            </a:ln>
            <a:effectLst/>
          </p:spPr>
          <p:txBody>
            <a:bodyPr wrap="none">
              <a:spAutoFit/>
            </a:bodyPr>
            <a:lstStyle/>
            <a:p>
              <a:r>
                <a:rPr lang="zh-CN" altLang="en-US" sz="2800" b="1"/>
                <a:t>当</a:t>
              </a:r>
              <a:r>
                <a:rPr lang="zh-CN" altLang="en-US" sz="3200" b="1"/>
                <a:t>  </a:t>
              </a:r>
              <a:r>
                <a:rPr lang="en-US" altLang="zh-CN" sz="3200" b="1" i="1"/>
                <a:t>x</a:t>
              </a:r>
              <a:r>
                <a:rPr lang="en-US" altLang="zh-CN" sz="3200" b="1"/>
                <a:t>   0  </a:t>
              </a:r>
              <a:r>
                <a:rPr lang="zh-CN" altLang="en-US" sz="2800" b="1"/>
                <a:t>时 </a:t>
              </a:r>
              <a:r>
                <a:rPr lang="en-US" altLang="zh-CN" sz="2800" b="1"/>
                <a:t>,</a:t>
              </a:r>
            </a:p>
          </p:txBody>
        </p:sp>
        <p:graphicFrame>
          <p:nvGraphicFramePr>
            <p:cNvPr id="92215" name="Object 55"/>
            <p:cNvGraphicFramePr>
              <a:graphicFrameLocks noChangeAspect="1"/>
            </p:cNvGraphicFramePr>
            <p:nvPr/>
          </p:nvGraphicFramePr>
          <p:xfrm>
            <a:off x="1020" y="1162"/>
            <a:ext cx="152" cy="176"/>
          </p:xfrm>
          <a:graphic>
            <a:graphicData uri="http://schemas.openxmlformats.org/presentationml/2006/ole">
              <p:oleObj spid="_x0000_s1689613" name="Equation" r:id="rId18" imgW="241200" imgH="279360" progId="">
                <p:embed/>
              </p:oleObj>
            </a:graphicData>
          </a:graphic>
        </p:graphicFrame>
      </p:grpSp>
      <p:graphicFrame>
        <p:nvGraphicFramePr>
          <p:cNvPr id="92218" name="Object 58"/>
          <p:cNvGraphicFramePr>
            <a:graphicFrameLocks noChangeAspect="1"/>
          </p:cNvGraphicFramePr>
          <p:nvPr/>
        </p:nvGraphicFramePr>
        <p:xfrm>
          <a:off x="2236788" y="3789363"/>
          <a:ext cx="3848100" cy="1054100"/>
        </p:xfrm>
        <a:graphic>
          <a:graphicData uri="http://schemas.openxmlformats.org/presentationml/2006/ole">
            <p:oleObj spid="_x0000_s1689611" name="Equation" r:id="rId19" imgW="3848040" imgH="1054080" progId="">
              <p:embed/>
            </p:oleObj>
          </a:graphicData>
        </a:graphic>
      </p:graphicFrame>
      <p:sp>
        <p:nvSpPr>
          <p:cNvPr id="92219" name="Text Box 59"/>
          <p:cNvSpPr txBox="1">
            <a:spLocks noChangeArrowheads="1"/>
          </p:cNvSpPr>
          <p:nvPr/>
        </p:nvSpPr>
        <p:spPr bwMode="auto">
          <a:xfrm>
            <a:off x="755650" y="4062413"/>
            <a:ext cx="576263" cy="519112"/>
          </a:xfrm>
          <a:prstGeom prst="rect">
            <a:avLst/>
          </a:prstGeom>
          <a:noFill/>
          <a:ln w="9525">
            <a:noFill/>
            <a:miter lim="800000"/>
            <a:headEnd/>
            <a:tailEnd/>
          </a:ln>
          <a:effectLst/>
        </p:spPr>
        <p:txBody>
          <a:bodyPr anchor="ctr">
            <a:spAutoFit/>
          </a:bodyPr>
          <a:lstStyle/>
          <a:p>
            <a:pPr algn="l" eaLnBrk="1" hangingPunct="1">
              <a:spcBef>
                <a:spcPct val="50000"/>
              </a:spcBef>
            </a:pPr>
            <a:r>
              <a:rPr lang="zh-CN" altLang="en-US" sz="2800" b="1"/>
              <a:t>故   </a:t>
            </a:r>
            <a:endParaRPr lang="zh-CN" altLang="en-US" sz="2800"/>
          </a:p>
        </p:txBody>
      </p:sp>
      <p:sp>
        <p:nvSpPr>
          <p:cNvPr id="92220" name="Text Box 60"/>
          <p:cNvSpPr txBox="1">
            <a:spLocks noChangeArrowheads="1"/>
          </p:cNvSpPr>
          <p:nvPr/>
        </p:nvSpPr>
        <p:spPr bwMode="auto">
          <a:xfrm>
            <a:off x="684213" y="4941888"/>
            <a:ext cx="1584325" cy="519112"/>
          </a:xfrm>
          <a:prstGeom prst="rect">
            <a:avLst/>
          </a:prstGeom>
          <a:noFill/>
          <a:ln w="9525">
            <a:noFill/>
            <a:miter lim="800000"/>
            <a:headEnd/>
            <a:tailEnd/>
          </a:ln>
          <a:effectLst/>
        </p:spPr>
        <p:txBody>
          <a:bodyPr anchor="ctr">
            <a:spAutoFit/>
          </a:bodyPr>
          <a:lstStyle/>
          <a:p>
            <a:pPr algn="l" eaLnBrk="1" hangingPunct="1">
              <a:spcBef>
                <a:spcPct val="50000"/>
              </a:spcBef>
            </a:pPr>
            <a:r>
              <a:rPr lang="zh-CN" altLang="en-US" sz="2800" b="1"/>
              <a:t>类似地 </a:t>
            </a:r>
            <a:r>
              <a:rPr lang="en-US" altLang="zh-CN" sz="2800" b="1"/>
              <a:t>,  </a:t>
            </a:r>
            <a:endParaRPr lang="en-US" altLang="zh-CN" sz="2800"/>
          </a:p>
        </p:txBody>
      </p:sp>
      <p:graphicFrame>
        <p:nvGraphicFramePr>
          <p:cNvPr id="92221" name="Object 61"/>
          <p:cNvGraphicFramePr>
            <a:graphicFrameLocks noChangeAspect="1"/>
          </p:cNvGraphicFramePr>
          <p:nvPr/>
        </p:nvGraphicFramePr>
        <p:xfrm>
          <a:off x="2359025" y="5543550"/>
          <a:ext cx="3797300" cy="1054100"/>
        </p:xfrm>
        <a:graphic>
          <a:graphicData uri="http://schemas.openxmlformats.org/presentationml/2006/ole">
            <p:oleObj spid="_x0000_s1689612" name="Equation" r:id="rId20" imgW="3797280" imgH="1054080" progId="">
              <p:embed/>
            </p:oleObj>
          </a:graphicData>
        </a:graphic>
      </p:graphicFrame>
      <p:sp>
        <p:nvSpPr>
          <p:cNvPr id="92222" name="Rectangle 62"/>
          <p:cNvSpPr>
            <a:spLocks noChangeArrowheads="1"/>
          </p:cNvSpPr>
          <p:nvPr/>
        </p:nvSpPr>
        <p:spPr bwMode="auto">
          <a:xfrm>
            <a:off x="2038350" y="4941888"/>
            <a:ext cx="3908425" cy="519112"/>
          </a:xfrm>
          <a:prstGeom prst="rect">
            <a:avLst/>
          </a:prstGeom>
          <a:noFill/>
          <a:ln w="9525">
            <a:noFill/>
            <a:miter lim="800000"/>
            <a:headEnd/>
            <a:tailEnd/>
          </a:ln>
          <a:effectLst/>
        </p:spPr>
        <p:txBody>
          <a:bodyPr wrap="none">
            <a:spAutoFit/>
          </a:bodyPr>
          <a:lstStyle/>
          <a:p>
            <a:r>
              <a:rPr lang="en-US" altLang="zh-CN" sz="2800" b="1">
                <a:solidFill>
                  <a:schemeClr val="tx2"/>
                </a:solidFill>
              </a:rPr>
              <a:t> </a:t>
            </a:r>
            <a:r>
              <a:rPr lang="zh-CN" altLang="en-US" sz="2800" b="1">
                <a:solidFill>
                  <a:schemeClr val="tx2"/>
                </a:solidFill>
              </a:rPr>
              <a:t>可求得 </a:t>
            </a:r>
            <a:r>
              <a:rPr lang="en-US" altLang="zh-CN" sz="2800" b="1">
                <a:solidFill>
                  <a:schemeClr val="tx2"/>
                </a:solidFill>
              </a:rPr>
              <a:t>Y </a:t>
            </a:r>
            <a:r>
              <a:rPr lang="zh-CN" altLang="en-US" sz="2800" b="1">
                <a:solidFill>
                  <a:schemeClr val="tx2"/>
                </a:solidFill>
              </a:rPr>
              <a:t>的分布函数为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210"/>
                                        </p:tgtEl>
                                        <p:attrNameLst>
                                          <p:attrName>style.visibility</p:attrName>
                                        </p:attrNameLst>
                                      </p:cBhvr>
                                      <p:to>
                                        <p:strVal val="visible"/>
                                      </p:to>
                                    </p:set>
                                    <p:animEffect transition="in" filter="wipe(left)">
                                      <p:cBhvr>
                                        <p:cTn id="22" dur="500"/>
                                        <p:tgtEl>
                                          <p:spTgt spid="922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211"/>
                                        </p:tgtEl>
                                        <p:attrNameLst>
                                          <p:attrName>style.visibility</p:attrName>
                                        </p:attrNameLst>
                                      </p:cBhvr>
                                      <p:to>
                                        <p:strVal val="visible"/>
                                      </p:to>
                                    </p:set>
                                    <p:animEffect transition="in" filter="wipe(left)">
                                      <p:cBhvr>
                                        <p:cTn id="27" dur="500"/>
                                        <p:tgtEl>
                                          <p:spTgt spid="922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12"/>
                                        </p:tgtEl>
                                        <p:attrNameLst>
                                          <p:attrName>style.visibility</p:attrName>
                                        </p:attrNameLst>
                                      </p:cBhvr>
                                      <p:to>
                                        <p:strVal val="visible"/>
                                      </p:to>
                                    </p:set>
                                    <p:animEffect transition="in" filter="wipe(left)">
                                      <p:cBhvr>
                                        <p:cTn id="32" dur="500"/>
                                        <p:tgtEl>
                                          <p:spTgt spid="9221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2213"/>
                                        </p:tgtEl>
                                        <p:attrNameLst>
                                          <p:attrName>style.visibility</p:attrName>
                                        </p:attrNameLst>
                                      </p:cBhvr>
                                      <p:to>
                                        <p:strVal val="visible"/>
                                      </p:to>
                                    </p:set>
                                    <p:animEffect transition="in" filter="wipe(left)">
                                      <p:cBhvr>
                                        <p:cTn id="41" dur="500"/>
                                        <p:tgtEl>
                                          <p:spTgt spid="922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2214"/>
                                        </p:tgtEl>
                                        <p:attrNameLst>
                                          <p:attrName>style.visibility</p:attrName>
                                        </p:attrNameLst>
                                      </p:cBhvr>
                                      <p:to>
                                        <p:strVal val="visible"/>
                                      </p:to>
                                    </p:set>
                                    <p:animEffect transition="in" filter="wipe(left)">
                                      <p:cBhvr>
                                        <p:cTn id="46" dur="500"/>
                                        <p:tgtEl>
                                          <p:spTgt spid="922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2219"/>
                                        </p:tgtEl>
                                        <p:attrNameLst>
                                          <p:attrName>style.visibility</p:attrName>
                                        </p:attrNameLst>
                                      </p:cBhvr>
                                      <p:to>
                                        <p:strVal val="visible"/>
                                      </p:to>
                                    </p:set>
                                    <p:animEffect transition="in" filter="wipe(left)">
                                      <p:cBhvr>
                                        <p:cTn id="51" dur="500"/>
                                        <p:tgtEl>
                                          <p:spTgt spid="922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2218"/>
                                        </p:tgtEl>
                                        <p:attrNameLst>
                                          <p:attrName>style.visibility</p:attrName>
                                        </p:attrNameLst>
                                      </p:cBhvr>
                                      <p:to>
                                        <p:strVal val="visible"/>
                                      </p:to>
                                    </p:set>
                                    <p:animEffect transition="in" filter="wipe(left)">
                                      <p:cBhvr>
                                        <p:cTn id="56" dur="500"/>
                                        <p:tgtEl>
                                          <p:spTgt spid="922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2220"/>
                                        </p:tgtEl>
                                        <p:attrNameLst>
                                          <p:attrName>style.visibility</p:attrName>
                                        </p:attrNameLst>
                                      </p:cBhvr>
                                      <p:to>
                                        <p:strVal val="visible"/>
                                      </p:to>
                                    </p:set>
                                    <p:animEffect transition="in" filter="wipe(left)">
                                      <p:cBhvr>
                                        <p:cTn id="61" dur="500"/>
                                        <p:tgtEl>
                                          <p:spTgt spid="922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2222"/>
                                        </p:tgtEl>
                                        <p:attrNameLst>
                                          <p:attrName>style.visibility</p:attrName>
                                        </p:attrNameLst>
                                      </p:cBhvr>
                                      <p:to>
                                        <p:strVal val="visible"/>
                                      </p:to>
                                    </p:set>
                                    <p:animEffect transition="in" filter="wipe(left)">
                                      <p:cBhvr>
                                        <p:cTn id="66" dur="500"/>
                                        <p:tgtEl>
                                          <p:spTgt spid="922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2221"/>
                                        </p:tgtEl>
                                        <p:attrNameLst>
                                          <p:attrName>style.visibility</p:attrName>
                                        </p:attrNameLst>
                                      </p:cBhvr>
                                      <p:to>
                                        <p:strVal val="visible"/>
                                      </p:to>
                                    </p:set>
                                    <p:animEffect transition="in" filter="wipe(down)">
                                      <p:cBhvr>
                                        <p:cTn id="71" dur="500"/>
                                        <p:tgtEl>
                                          <p:spTgt spid="92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2" grpId="0"/>
      <p:bldP spid="92219" grpId="0"/>
      <p:bldP spid="92220" grpId="0"/>
      <p:bldP spid="9222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539750" y="765175"/>
            <a:ext cx="5518150" cy="576263"/>
            <a:chOff x="538" y="482"/>
            <a:chExt cx="3476" cy="363"/>
          </a:xfrm>
        </p:grpSpPr>
        <p:sp>
          <p:nvSpPr>
            <p:cNvPr id="99332" name="Rectangle 4"/>
            <p:cNvSpPr>
              <a:spLocks noChangeArrowheads="1"/>
            </p:cNvSpPr>
            <p:nvPr/>
          </p:nvSpPr>
          <p:spPr bwMode="auto">
            <a:xfrm>
              <a:off x="538" y="482"/>
              <a:ext cx="3476" cy="327"/>
            </a:xfrm>
            <a:prstGeom prst="rect">
              <a:avLst/>
            </a:prstGeom>
            <a:noFill/>
            <a:ln w="9525">
              <a:noFill/>
              <a:miter lim="800000"/>
              <a:headEnd/>
              <a:tailEnd/>
            </a:ln>
            <a:effectLst/>
          </p:spPr>
          <p:txBody>
            <a:bodyPr wrap="none">
              <a:spAutoFit/>
            </a:bodyPr>
            <a:lstStyle/>
            <a:p>
              <a:r>
                <a:rPr lang="zh-CN" altLang="en-US" sz="2800" b="1">
                  <a:solidFill>
                    <a:schemeClr val="tx2"/>
                  </a:solidFill>
                </a:rPr>
                <a:t>于是                            的分布函数为</a:t>
              </a:r>
            </a:p>
          </p:txBody>
        </p:sp>
        <p:graphicFrame>
          <p:nvGraphicFramePr>
            <p:cNvPr id="99333" name="Object 5"/>
            <p:cNvGraphicFramePr>
              <a:graphicFrameLocks noChangeAspect="1"/>
            </p:cNvGraphicFramePr>
            <p:nvPr/>
          </p:nvGraphicFramePr>
          <p:xfrm>
            <a:off x="1106" y="533"/>
            <a:ext cx="1440" cy="312"/>
          </p:xfrm>
          <a:graphic>
            <a:graphicData uri="http://schemas.openxmlformats.org/presentationml/2006/ole">
              <p:oleObj spid="_x0000_s1690631" name="Equation" r:id="rId3" imgW="2286000" imgH="495000" progId="">
                <p:embed/>
              </p:oleObj>
            </a:graphicData>
          </a:graphic>
        </p:graphicFrame>
      </p:grpSp>
      <p:grpSp>
        <p:nvGrpSpPr>
          <p:cNvPr id="3" name="Group 9"/>
          <p:cNvGrpSpPr>
            <a:grpSpLocks/>
          </p:cNvGrpSpPr>
          <p:nvPr/>
        </p:nvGrpSpPr>
        <p:grpSpPr bwMode="auto">
          <a:xfrm>
            <a:off x="1979613" y="1628775"/>
            <a:ext cx="4494212" cy="538163"/>
            <a:chOff x="1111" y="1997"/>
            <a:chExt cx="2831" cy="339"/>
          </a:xfrm>
        </p:grpSpPr>
        <p:sp>
          <p:nvSpPr>
            <p:cNvPr id="99335" name="Rectangle 7"/>
            <p:cNvSpPr>
              <a:spLocks noChangeArrowheads="1"/>
            </p:cNvSpPr>
            <p:nvPr/>
          </p:nvSpPr>
          <p:spPr bwMode="auto">
            <a:xfrm>
              <a:off x="1815" y="1997"/>
              <a:ext cx="2127" cy="327"/>
            </a:xfrm>
            <a:prstGeom prst="rect">
              <a:avLst/>
            </a:prstGeom>
            <a:noFill/>
            <a:ln w="9525">
              <a:noFill/>
              <a:miter lim="800000"/>
              <a:headEnd/>
              <a:tailEnd/>
            </a:ln>
            <a:effectLst/>
          </p:spPr>
          <p:txBody>
            <a:bodyPr wrap="none">
              <a:spAutoFit/>
            </a:bodyPr>
            <a:lstStyle/>
            <a:p>
              <a:r>
                <a:rPr lang="en-US" altLang="zh-CN" sz="2800" b="1"/>
                <a:t>= 1-[1-</a:t>
              </a:r>
              <a:r>
                <a:rPr lang="en-US" altLang="zh-CN" sz="2800" b="1" i="1"/>
                <a:t>F</a:t>
              </a:r>
              <a:r>
                <a:rPr lang="en-US" altLang="zh-CN" sz="2800" b="1" i="1" baseline="-25000"/>
                <a:t>X</a:t>
              </a:r>
              <a:r>
                <a:rPr lang="en-US" altLang="zh-CN" sz="2800" b="1"/>
                <a:t>(</a:t>
              </a:r>
              <a:r>
                <a:rPr lang="en-US" altLang="zh-CN" sz="2800" b="1" i="1"/>
                <a:t>z</a:t>
              </a:r>
              <a:r>
                <a:rPr lang="en-US" altLang="zh-CN" sz="2800" b="1"/>
                <a:t>)][1-</a:t>
              </a:r>
              <a:r>
                <a:rPr lang="en-US" altLang="zh-CN" sz="2800" b="1" i="1"/>
                <a:t>F</a:t>
              </a:r>
              <a:r>
                <a:rPr lang="en-US" altLang="zh-CN" sz="2800" b="1" i="1" baseline="-25000"/>
                <a:t>Y</a:t>
              </a:r>
              <a:r>
                <a:rPr lang="en-US" altLang="zh-CN" sz="2800" b="1"/>
                <a:t>(</a:t>
              </a:r>
              <a:r>
                <a:rPr lang="en-US" altLang="zh-CN" sz="2800" b="1" i="1"/>
                <a:t>z</a:t>
              </a:r>
              <a:r>
                <a:rPr lang="en-US" altLang="zh-CN" sz="2800" b="1"/>
                <a:t>)]</a:t>
              </a:r>
            </a:p>
          </p:txBody>
        </p:sp>
        <p:graphicFrame>
          <p:nvGraphicFramePr>
            <p:cNvPr id="99336" name="Object 8"/>
            <p:cNvGraphicFramePr>
              <a:graphicFrameLocks noChangeAspect="1"/>
            </p:cNvGraphicFramePr>
            <p:nvPr/>
          </p:nvGraphicFramePr>
          <p:xfrm>
            <a:off x="1111" y="2024"/>
            <a:ext cx="712" cy="312"/>
          </p:xfrm>
          <a:graphic>
            <a:graphicData uri="http://schemas.openxmlformats.org/presentationml/2006/ole">
              <p:oleObj spid="_x0000_s1690630" name="Equation" r:id="rId4" imgW="1130040" imgH="495000" progId="">
                <p:embed/>
              </p:oleObj>
            </a:graphicData>
          </a:graphic>
        </p:graphicFrame>
      </p:grpSp>
      <p:graphicFrame>
        <p:nvGraphicFramePr>
          <p:cNvPr id="99338" name="Object 10"/>
          <p:cNvGraphicFramePr>
            <a:graphicFrameLocks noChangeAspect="1"/>
          </p:cNvGraphicFramePr>
          <p:nvPr/>
        </p:nvGraphicFramePr>
        <p:xfrm>
          <a:off x="3119438" y="2519363"/>
          <a:ext cx="3175000" cy="1054100"/>
        </p:xfrm>
        <a:graphic>
          <a:graphicData uri="http://schemas.openxmlformats.org/presentationml/2006/ole">
            <p:oleObj spid="_x0000_s1690626" name="Equation" r:id="rId5" imgW="3174840" imgH="1054080" progId="">
              <p:embed/>
            </p:oleObj>
          </a:graphicData>
        </a:graphic>
      </p:graphicFrame>
      <p:grpSp>
        <p:nvGrpSpPr>
          <p:cNvPr id="4" name="Group 21"/>
          <p:cNvGrpSpPr>
            <a:grpSpLocks/>
          </p:cNvGrpSpPr>
          <p:nvPr/>
        </p:nvGrpSpPr>
        <p:grpSpPr bwMode="auto">
          <a:xfrm>
            <a:off x="323850" y="4005263"/>
            <a:ext cx="4806950" cy="530225"/>
            <a:chOff x="791" y="2523"/>
            <a:chExt cx="3028" cy="334"/>
          </a:xfrm>
        </p:grpSpPr>
        <p:sp>
          <p:nvSpPr>
            <p:cNvPr id="99339" name="Rectangle 11"/>
            <p:cNvSpPr>
              <a:spLocks noChangeArrowheads="1"/>
            </p:cNvSpPr>
            <p:nvPr/>
          </p:nvSpPr>
          <p:spPr bwMode="auto">
            <a:xfrm>
              <a:off x="791" y="2523"/>
              <a:ext cx="3028" cy="327"/>
            </a:xfrm>
            <a:prstGeom prst="rect">
              <a:avLst/>
            </a:prstGeom>
            <a:noFill/>
            <a:ln w="9525">
              <a:noFill/>
              <a:miter lim="800000"/>
              <a:headEnd/>
              <a:tailEnd/>
            </a:ln>
            <a:effectLst/>
          </p:spPr>
          <p:txBody>
            <a:bodyPr wrap="none">
              <a:spAutoFit/>
            </a:bodyPr>
            <a:lstStyle/>
            <a:p>
              <a:r>
                <a:rPr lang="en-US" altLang="zh-CN" sz="2800" b="1">
                  <a:solidFill>
                    <a:schemeClr val="tx2"/>
                  </a:solidFill>
                </a:rPr>
                <a:t>                            </a:t>
              </a:r>
              <a:r>
                <a:rPr lang="zh-CN" altLang="en-US" sz="2800" b="1">
                  <a:solidFill>
                    <a:schemeClr val="tx2"/>
                  </a:solidFill>
                </a:rPr>
                <a:t>的概率密度为</a:t>
              </a:r>
            </a:p>
          </p:txBody>
        </p:sp>
        <p:graphicFrame>
          <p:nvGraphicFramePr>
            <p:cNvPr id="99340" name="Object 12"/>
            <p:cNvGraphicFramePr>
              <a:graphicFrameLocks noChangeAspect="1"/>
            </p:cNvGraphicFramePr>
            <p:nvPr/>
          </p:nvGraphicFramePr>
          <p:xfrm>
            <a:off x="930" y="2545"/>
            <a:ext cx="1440" cy="312"/>
          </p:xfrm>
          <a:graphic>
            <a:graphicData uri="http://schemas.openxmlformats.org/presentationml/2006/ole">
              <p:oleObj spid="_x0000_s1690629" name="Equation" r:id="rId6" imgW="2286000" imgH="495000" progId="">
                <p:embed/>
              </p:oleObj>
            </a:graphicData>
          </a:graphic>
        </p:graphicFrame>
      </p:grpSp>
      <p:graphicFrame>
        <p:nvGraphicFramePr>
          <p:cNvPr id="99344" name="Object 16"/>
          <p:cNvGraphicFramePr>
            <a:graphicFrameLocks noChangeAspect="1"/>
          </p:cNvGraphicFramePr>
          <p:nvPr/>
        </p:nvGraphicFramePr>
        <p:xfrm>
          <a:off x="3924300" y="4845050"/>
          <a:ext cx="3835400" cy="1104900"/>
        </p:xfrm>
        <a:graphic>
          <a:graphicData uri="http://schemas.openxmlformats.org/presentationml/2006/ole">
            <p:oleObj spid="_x0000_s1690627" name="Equation" r:id="rId7" imgW="3835080" imgH="1104840" progId="">
              <p:embed/>
            </p:oleObj>
          </a:graphicData>
        </a:graphic>
      </p:graphicFrame>
      <p:graphicFrame>
        <p:nvGraphicFramePr>
          <p:cNvPr id="99347" name="Object 19"/>
          <p:cNvGraphicFramePr>
            <a:graphicFrameLocks noChangeAspect="1"/>
          </p:cNvGraphicFramePr>
          <p:nvPr/>
        </p:nvGraphicFramePr>
        <p:xfrm>
          <a:off x="1273175" y="5157788"/>
          <a:ext cx="2578100" cy="495300"/>
        </p:xfrm>
        <a:graphic>
          <a:graphicData uri="http://schemas.openxmlformats.org/presentationml/2006/ole">
            <p:oleObj spid="_x0000_s1690628" name="Equation" r:id="rId8" imgW="2577960" imgH="4950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338"/>
                                        </p:tgtEl>
                                        <p:attrNameLst>
                                          <p:attrName>style.visibility</p:attrName>
                                        </p:attrNameLst>
                                      </p:cBhvr>
                                      <p:to>
                                        <p:strVal val="visible"/>
                                      </p:to>
                                    </p:set>
                                    <p:animEffect transition="in" filter="wipe(left)">
                                      <p:cBhvr>
                                        <p:cTn id="12" dur="500"/>
                                        <p:tgtEl>
                                          <p:spTgt spid="993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347"/>
                                        </p:tgtEl>
                                        <p:attrNameLst>
                                          <p:attrName>style.visibility</p:attrName>
                                        </p:attrNameLst>
                                      </p:cBhvr>
                                      <p:to>
                                        <p:strVal val="visible"/>
                                      </p:to>
                                    </p:set>
                                    <p:animEffect transition="in" filter="wipe(left)">
                                      <p:cBhvr>
                                        <p:cTn id="22" dur="500"/>
                                        <p:tgtEl>
                                          <p:spTgt spid="993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344"/>
                                        </p:tgtEl>
                                        <p:attrNameLst>
                                          <p:attrName>style.visibility</p:attrName>
                                        </p:attrNameLst>
                                      </p:cBhvr>
                                      <p:to>
                                        <p:strVal val="visible"/>
                                      </p:to>
                                    </p:set>
                                    <p:animEffect transition="in" filter="wipe(left)">
                                      <p:cBhvr>
                                        <p:cTn id="27" dur="500"/>
                                        <p:tgtEl>
                                          <p:spTgt spid="99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6300788" y="3140075"/>
            <a:ext cx="2303462" cy="1584325"/>
            <a:chOff x="3652" y="2069"/>
            <a:chExt cx="1451" cy="998"/>
          </a:xfrm>
        </p:grpSpPr>
        <p:sp>
          <p:nvSpPr>
            <p:cNvPr id="62483" name="AutoShape 19"/>
            <p:cNvSpPr>
              <a:spLocks noChangeArrowheads="1"/>
            </p:cNvSpPr>
            <p:nvPr/>
          </p:nvSpPr>
          <p:spPr bwMode="auto">
            <a:xfrm>
              <a:off x="4242" y="2160"/>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X</a:t>
              </a:r>
            </a:p>
          </p:txBody>
        </p:sp>
        <p:sp>
          <p:nvSpPr>
            <p:cNvPr id="62484" name="AutoShape 20"/>
            <p:cNvSpPr>
              <a:spLocks noChangeArrowheads="1"/>
            </p:cNvSpPr>
            <p:nvPr/>
          </p:nvSpPr>
          <p:spPr bwMode="auto">
            <a:xfrm>
              <a:off x="4242" y="2658"/>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Y</a:t>
              </a:r>
            </a:p>
          </p:txBody>
        </p:sp>
        <p:sp>
          <p:nvSpPr>
            <p:cNvPr id="62485" name="Line 21"/>
            <p:cNvSpPr>
              <a:spLocks noChangeShapeType="1"/>
            </p:cNvSpPr>
            <p:nvPr/>
          </p:nvSpPr>
          <p:spPr bwMode="auto">
            <a:xfrm flipV="1">
              <a:off x="3652" y="2318"/>
              <a:ext cx="36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62486" name="Line 22"/>
            <p:cNvSpPr>
              <a:spLocks noChangeShapeType="1"/>
            </p:cNvSpPr>
            <p:nvPr/>
          </p:nvSpPr>
          <p:spPr bwMode="auto">
            <a:xfrm flipV="1">
              <a:off x="4560" y="2318"/>
              <a:ext cx="54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62487" name="Line 23"/>
            <p:cNvSpPr>
              <a:spLocks noChangeShapeType="1"/>
            </p:cNvSpPr>
            <p:nvPr/>
          </p:nvSpPr>
          <p:spPr bwMode="auto">
            <a:xfrm>
              <a:off x="3925" y="2318"/>
              <a:ext cx="317" cy="0"/>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62488" name="Object 24"/>
            <p:cNvGraphicFramePr>
              <a:graphicFrameLocks noChangeAspect="1"/>
            </p:cNvGraphicFramePr>
            <p:nvPr/>
          </p:nvGraphicFramePr>
          <p:xfrm>
            <a:off x="3969" y="2069"/>
            <a:ext cx="216" cy="272"/>
          </p:xfrm>
          <a:graphic>
            <a:graphicData uri="http://schemas.openxmlformats.org/presentationml/2006/ole">
              <p:oleObj spid="_x0000_s1691655" name="Equation" r:id="rId3" imgW="342720" imgH="431640" progId="">
                <p:embed/>
              </p:oleObj>
            </a:graphicData>
          </a:graphic>
        </p:graphicFrame>
        <p:graphicFrame>
          <p:nvGraphicFramePr>
            <p:cNvPr id="62489" name="Object 25"/>
            <p:cNvGraphicFramePr>
              <a:graphicFrameLocks noChangeAspect="1"/>
            </p:cNvGraphicFramePr>
            <p:nvPr/>
          </p:nvGraphicFramePr>
          <p:xfrm>
            <a:off x="3923" y="2795"/>
            <a:ext cx="224" cy="272"/>
          </p:xfrm>
          <a:graphic>
            <a:graphicData uri="http://schemas.openxmlformats.org/presentationml/2006/ole">
              <p:oleObj spid="_x0000_s1691656" name="Equation" r:id="rId4" imgW="355320" imgH="431640" progId="">
                <p:embed/>
              </p:oleObj>
            </a:graphicData>
          </a:graphic>
        </p:graphicFrame>
        <p:sp>
          <p:nvSpPr>
            <p:cNvPr id="62490" name="Line 26"/>
            <p:cNvSpPr>
              <a:spLocks noChangeShapeType="1"/>
            </p:cNvSpPr>
            <p:nvPr/>
          </p:nvSpPr>
          <p:spPr bwMode="auto">
            <a:xfrm>
              <a:off x="4060" y="2318"/>
              <a:ext cx="0" cy="498"/>
            </a:xfrm>
            <a:prstGeom prst="line">
              <a:avLst/>
            </a:prstGeom>
            <a:noFill/>
            <a:ln w="28575">
              <a:solidFill>
                <a:schemeClr val="tx1"/>
              </a:solidFill>
              <a:round/>
              <a:headEnd/>
              <a:tailEnd/>
            </a:ln>
            <a:effectLst/>
          </p:spPr>
          <p:txBody>
            <a:bodyPr wrap="none" anchor="ctr"/>
            <a:lstStyle/>
            <a:p>
              <a:endParaRPr lang="zh-CN" altLang="en-US"/>
            </a:p>
          </p:txBody>
        </p:sp>
        <p:sp>
          <p:nvSpPr>
            <p:cNvPr id="62491" name="Line 27"/>
            <p:cNvSpPr>
              <a:spLocks noChangeShapeType="1"/>
            </p:cNvSpPr>
            <p:nvPr/>
          </p:nvSpPr>
          <p:spPr bwMode="auto">
            <a:xfrm>
              <a:off x="4741" y="2318"/>
              <a:ext cx="0" cy="498"/>
            </a:xfrm>
            <a:prstGeom prst="line">
              <a:avLst/>
            </a:prstGeom>
            <a:noFill/>
            <a:ln w="28575">
              <a:solidFill>
                <a:schemeClr val="tx1"/>
              </a:solidFill>
              <a:round/>
              <a:headEnd/>
              <a:tailEnd/>
            </a:ln>
            <a:effectLst/>
          </p:spPr>
          <p:txBody>
            <a:bodyPr wrap="none" anchor="ctr"/>
            <a:lstStyle/>
            <a:p>
              <a:endParaRPr lang="zh-CN" altLang="en-US"/>
            </a:p>
          </p:txBody>
        </p:sp>
        <p:sp>
          <p:nvSpPr>
            <p:cNvPr id="62492" name="Line 28"/>
            <p:cNvSpPr>
              <a:spLocks noChangeShapeType="1"/>
            </p:cNvSpPr>
            <p:nvPr/>
          </p:nvSpPr>
          <p:spPr bwMode="auto">
            <a:xfrm>
              <a:off x="4060" y="2817"/>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62493" name="Line 29"/>
            <p:cNvSpPr>
              <a:spLocks noChangeShapeType="1"/>
            </p:cNvSpPr>
            <p:nvPr/>
          </p:nvSpPr>
          <p:spPr bwMode="auto">
            <a:xfrm>
              <a:off x="4559" y="2817"/>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62494" name="Oval 30"/>
            <p:cNvSpPr>
              <a:spLocks noChangeArrowheads="1"/>
            </p:cNvSpPr>
            <p:nvPr/>
          </p:nvSpPr>
          <p:spPr bwMode="auto">
            <a:xfrm>
              <a:off x="4015" y="2296"/>
              <a:ext cx="54" cy="54"/>
            </a:xfrm>
            <a:prstGeom prst="ellipse">
              <a:avLst/>
            </a:prstGeom>
            <a:solidFill>
              <a:schemeClr val="accent2"/>
            </a:solidFill>
            <a:ln w="9525">
              <a:noFill/>
              <a:round/>
              <a:headEnd/>
              <a:tailEnd/>
            </a:ln>
            <a:effectLst/>
          </p:spPr>
          <p:txBody>
            <a:bodyPr wrap="none" anchor="ctr"/>
            <a:lstStyle/>
            <a:p>
              <a:endParaRPr lang="zh-CN" altLang="en-US"/>
            </a:p>
          </p:txBody>
        </p:sp>
        <p:sp>
          <p:nvSpPr>
            <p:cNvPr id="62495" name="Oval 31"/>
            <p:cNvSpPr>
              <a:spLocks noChangeArrowheads="1"/>
            </p:cNvSpPr>
            <p:nvPr/>
          </p:nvSpPr>
          <p:spPr bwMode="auto">
            <a:xfrm>
              <a:off x="4695" y="2296"/>
              <a:ext cx="54" cy="54"/>
            </a:xfrm>
            <a:prstGeom prst="ellipse">
              <a:avLst/>
            </a:prstGeom>
            <a:solidFill>
              <a:schemeClr val="accent2"/>
            </a:solidFill>
            <a:ln w="9525">
              <a:noFill/>
              <a:round/>
              <a:headEnd/>
              <a:tailEnd/>
            </a:ln>
            <a:effectLst/>
          </p:spPr>
          <p:txBody>
            <a:bodyPr wrap="none" anchor="ctr"/>
            <a:lstStyle/>
            <a:p>
              <a:endParaRPr lang="zh-CN" altLang="en-US"/>
            </a:p>
          </p:txBody>
        </p:sp>
      </p:grpSp>
      <p:sp>
        <p:nvSpPr>
          <p:cNvPr id="62496" name="Rectangle 32"/>
          <p:cNvSpPr>
            <a:spLocks noChangeArrowheads="1"/>
          </p:cNvSpPr>
          <p:nvPr/>
        </p:nvSpPr>
        <p:spPr bwMode="auto">
          <a:xfrm>
            <a:off x="1116013" y="692150"/>
            <a:ext cx="2486025" cy="519113"/>
          </a:xfrm>
          <a:prstGeom prst="rect">
            <a:avLst/>
          </a:prstGeom>
          <a:noFill/>
          <a:ln w="9525">
            <a:noFill/>
            <a:miter lim="800000"/>
            <a:headEnd/>
            <a:tailEnd/>
          </a:ln>
          <a:effectLst/>
        </p:spPr>
        <p:txBody>
          <a:bodyPr wrap="none">
            <a:spAutoFit/>
          </a:bodyPr>
          <a:lstStyle/>
          <a:p>
            <a:r>
              <a:rPr lang="en-US" altLang="zh-CN" sz="2800" b="1">
                <a:solidFill>
                  <a:schemeClr val="tx2"/>
                </a:solidFill>
              </a:rPr>
              <a:t>(ii) </a:t>
            </a:r>
            <a:r>
              <a:rPr lang="zh-CN" altLang="en-US" sz="2800" b="1">
                <a:solidFill>
                  <a:schemeClr val="tx2"/>
                </a:solidFill>
              </a:rPr>
              <a:t>并联的情况</a:t>
            </a:r>
          </a:p>
        </p:txBody>
      </p:sp>
      <p:grpSp>
        <p:nvGrpSpPr>
          <p:cNvPr id="3" name="Group 44"/>
          <p:cNvGrpSpPr>
            <a:grpSpLocks/>
          </p:cNvGrpSpPr>
          <p:nvPr/>
        </p:nvGrpSpPr>
        <p:grpSpPr bwMode="auto">
          <a:xfrm>
            <a:off x="395288" y="1341438"/>
            <a:ext cx="8353425" cy="946150"/>
            <a:chOff x="249" y="845"/>
            <a:chExt cx="5262" cy="596"/>
          </a:xfrm>
        </p:grpSpPr>
        <p:sp>
          <p:nvSpPr>
            <p:cNvPr id="62497" name="Rectangle 33"/>
            <p:cNvSpPr>
              <a:spLocks noChangeArrowheads="1"/>
            </p:cNvSpPr>
            <p:nvPr/>
          </p:nvSpPr>
          <p:spPr bwMode="auto">
            <a:xfrm>
              <a:off x="249" y="845"/>
              <a:ext cx="5262" cy="596"/>
            </a:xfrm>
            <a:prstGeom prst="rect">
              <a:avLst/>
            </a:prstGeom>
            <a:noFill/>
            <a:ln w="9525">
              <a:noFill/>
              <a:miter lim="800000"/>
              <a:headEnd/>
              <a:tailEnd/>
            </a:ln>
            <a:effectLst/>
          </p:spPr>
          <p:txBody>
            <a:bodyPr>
              <a:spAutoFit/>
            </a:bodyPr>
            <a:lstStyle/>
            <a:p>
              <a:pPr algn="l"/>
              <a:r>
                <a:rPr lang="en-US" altLang="zh-CN" sz="2800" b="1">
                  <a:solidFill>
                    <a:schemeClr val="tx2"/>
                  </a:solidFill>
                </a:rPr>
                <a:t>        </a:t>
              </a:r>
              <a:r>
                <a:rPr lang="zh-CN" altLang="en-US" sz="2800" b="1">
                  <a:solidFill>
                    <a:schemeClr val="tx2"/>
                  </a:solidFill>
                </a:rPr>
                <a:t>由于当且仅当系统          都损坏时</a:t>
              </a:r>
              <a:r>
                <a:rPr lang="en-US" altLang="zh-CN" sz="2800" b="1">
                  <a:solidFill>
                    <a:schemeClr val="tx2"/>
                  </a:solidFill>
                </a:rPr>
                <a:t>, </a:t>
              </a:r>
              <a:r>
                <a:rPr lang="zh-CN" altLang="en-US" sz="2800" b="1">
                  <a:solidFill>
                    <a:schemeClr val="tx2"/>
                  </a:solidFill>
                </a:rPr>
                <a:t>系统 </a:t>
              </a:r>
              <a:r>
                <a:rPr lang="en-US" altLang="zh-CN" sz="2800" b="1">
                  <a:solidFill>
                    <a:schemeClr val="tx2"/>
                  </a:solidFill>
                </a:rPr>
                <a:t>L </a:t>
              </a:r>
              <a:r>
                <a:rPr lang="zh-CN" altLang="en-US" sz="2800" b="1">
                  <a:solidFill>
                    <a:schemeClr val="tx2"/>
                  </a:solidFill>
                </a:rPr>
                <a:t>才停止工作</a:t>
              </a:r>
              <a:r>
                <a:rPr lang="en-US" altLang="zh-CN" sz="2800" b="1">
                  <a:solidFill>
                    <a:schemeClr val="tx2"/>
                  </a:solidFill>
                </a:rPr>
                <a:t>,</a:t>
              </a:r>
            </a:p>
          </p:txBody>
        </p:sp>
        <p:graphicFrame>
          <p:nvGraphicFramePr>
            <p:cNvPr id="62498" name="Object 34"/>
            <p:cNvGraphicFramePr>
              <a:graphicFrameLocks noChangeAspect="1"/>
            </p:cNvGraphicFramePr>
            <p:nvPr/>
          </p:nvGraphicFramePr>
          <p:xfrm>
            <a:off x="2595" y="891"/>
            <a:ext cx="512" cy="272"/>
          </p:xfrm>
          <a:graphic>
            <a:graphicData uri="http://schemas.openxmlformats.org/presentationml/2006/ole">
              <p:oleObj spid="_x0000_s1691654" name="Equation" r:id="rId5" imgW="812520" imgH="431640" progId="">
                <p:embed/>
              </p:oleObj>
            </a:graphicData>
          </a:graphic>
        </p:graphicFrame>
      </p:grpSp>
      <p:sp>
        <p:nvSpPr>
          <p:cNvPr id="62499" name="Rectangle 35"/>
          <p:cNvSpPr>
            <a:spLocks noChangeArrowheads="1"/>
          </p:cNvSpPr>
          <p:nvPr/>
        </p:nvSpPr>
        <p:spPr bwMode="auto">
          <a:xfrm>
            <a:off x="1692275" y="1773238"/>
            <a:ext cx="3443288" cy="519112"/>
          </a:xfrm>
          <a:prstGeom prst="rect">
            <a:avLst/>
          </a:prstGeom>
          <a:noFill/>
          <a:ln w="9525">
            <a:noFill/>
            <a:miter lim="800000"/>
            <a:headEnd/>
            <a:tailEnd/>
          </a:ln>
          <a:effectLst/>
        </p:spPr>
        <p:txBody>
          <a:bodyPr wrap="none">
            <a:spAutoFit/>
          </a:bodyPr>
          <a:lstStyle/>
          <a:p>
            <a:r>
              <a:rPr lang="zh-CN" altLang="en-US" sz="2800" b="1">
                <a:solidFill>
                  <a:schemeClr val="tx2"/>
                </a:solidFill>
              </a:rPr>
              <a:t>所以此时 </a:t>
            </a:r>
            <a:r>
              <a:rPr lang="en-US" altLang="zh-CN" sz="2800" b="1">
                <a:solidFill>
                  <a:schemeClr val="tx2"/>
                </a:solidFill>
              </a:rPr>
              <a:t>L </a:t>
            </a:r>
            <a:r>
              <a:rPr lang="zh-CN" altLang="en-US" sz="2800" b="1">
                <a:solidFill>
                  <a:schemeClr val="tx2"/>
                </a:solidFill>
              </a:rPr>
              <a:t>的寿命为</a:t>
            </a:r>
          </a:p>
        </p:txBody>
      </p:sp>
      <p:graphicFrame>
        <p:nvGraphicFramePr>
          <p:cNvPr id="62500" name="Object 36"/>
          <p:cNvGraphicFramePr>
            <a:graphicFrameLocks noChangeAspect="1"/>
          </p:cNvGraphicFramePr>
          <p:nvPr/>
        </p:nvGraphicFramePr>
        <p:xfrm>
          <a:off x="2817813" y="2717800"/>
          <a:ext cx="2336800" cy="495300"/>
        </p:xfrm>
        <a:graphic>
          <a:graphicData uri="http://schemas.openxmlformats.org/presentationml/2006/ole">
            <p:oleObj spid="_x0000_s1691650" name="Equation" r:id="rId6" imgW="2336760" imgH="495000" progId="">
              <p:embed/>
            </p:oleObj>
          </a:graphicData>
        </a:graphic>
      </p:graphicFrame>
      <p:grpSp>
        <p:nvGrpSpPr>
          <p:cNvPr id="4" name="Group 45"/>
          <p:cNvGrpSpPr>
            <a:grpSpLocks/>
          </p:cNvGrpSpPr>
          <p:nvPr/>
        </p:nvGrpSpPr>
        <p:grpSpPr bwMode="auto">
          <a:xfrm>
            <a:off x="341313" y="3357563"/>
            <a:ext cx="5173662" cy="566737"/>
            <a:chOff x="215" y="1979"/>
            <a:chExt cx="3259" cy="357"/>
          </a:xfrm>
        </p:grpSpPr>
        <p:sp>
          <p:nvSpPr>
            <p:cNvPr id="62501" name="Rectangle 37"/>
            <p:cNvSpPr>
              <a:spLocks noChangeArrowheads="1"/>
            </p:cNvSpPr>
            <p:nvPr/>
          </p:nvSpPr>
          <p:spPr bwMode="auto">
            <a:xfrm>
              <a:off x="215" y="1979"/>
              <a:ext cx="3259" cy="327"/>
            </a:xfrm>
            <a:prstGeom prst="rect">
              <a:avLst/>
            </a:prstGeom>
            <a:noFill/>
            <a:ln w="9525">
              <a:noFill/>
              <a:miter lim="800000"/>
              <a:headEnd/>
              <a:tailEnd/>
            </a:ln>
            <a:effectLst/>
          </p:spPr>
          <p:txBody>
            <a:bodyPr wrap="none">
              <a:spAutoFit/>
            </a:bodyPr>
            <a:lstStyle/>
            <a:p>
              <a:r>
                <a:rPr lang="zh-CN" altLang="en-US" sz="2800" b="1">
                  <a:solidFill>
                    <a:schemeClr val="tx2"/>
                  </a:solidFill>
                </a:rPr>
                <a:t>故                            的分布函数为</a:t>
              </a:r>
            </a:p>
          </p:txBody>
        </p:sp>
        <p:graphicFrame>
          <p:nvGraphicFramePr>
            <p:cNvPr id="62503" name="Object 39"/>
            <p:cNvGraphicFramePr>
              <a:graphicFrameLocks noChangeAspect="1"/>
            </p:cNvGraphicFramePr>
            <p:nvPr/>
          </p:nvGraphicFramePr>
          <p:xfrm>
            <a:off x="559" y="2024"/>
            <a:ext cx="1472" cy="312"/>
          </p:xfrm>
          <a:graphic>
            <a:graphicData uri="http://schemas.openxmlformats.org/presentationml/2006/ole">
              <p:oleObj spid="_x0000_s1691653" name="Equation" r:id="rId7" imgW="2336760" imgH="495000" progId="">
                <p:embed/>
              </p:oleObj>
            </a:graphicData>
          </a:graphic>
        </p:graphicFrame>
      </p:grpSp>
      <p:graphicFrame>
        <p:nvGraphicFramePr>
          <p:cNvPr id="62506" name="Object 42"/>
          <p:cNvGraphicFramePr>
            <a:graphicFrameLocks noChangeAspect="1"/>
          </p:cNvGraphicFramePr>
          <p:nvPr/>
        </p:nvGraphicFramePr>
        <p:xfrm>
          <a:off x="1835150" y="4302125"/>
          <a:ext cx="3505200" cy="495300"/>
        </p:xfrm>
        <a:graphic>
          <a:graphicData uri="http://schemas.openxmlformats.org/presentationml/2006/ole">
            <p:oleObj spid="_x0000_s1691651" name="Equation" r:id="rId8" imgW="3504960" imgH="495000" progId="">
              <p:embed/>
            </p:oleObj>
          </a:graphicData>
        </a:graphic>
      </p:graphicFrame>
      <p:graphicFrame>
        <p:nvGraphicFramePr>
          <p:cNvPr id="62507" name="Object 43"/>
          <p:cNvGraphicFramePr>
            <a:graphicFrameLocks noChangeAspect="1"/>
          </p:cNvGraphicFramePr>
          <p:nvPr/>
        </p:nvGraphicFramePr>
        <p:xfrm>
          <a:off x="1331913" y="5229225"/>
          <a:ext cx="4254500" cy="1054100"/>
        </p:xfrm>
        <a:graphic>
          <a:graphicData uri="http://schemas.openxmlformats.org/presentationml/2006/ole">
            <p:oleObj spid="_x0000_s1691652" name="Equation" r:id="rId9" imgW="4254480" imgH="10540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99"/>
                                        </p:tgtEl>
                                        <p:attrNameLst>
                                          <p:attrName>style.visibility</p:attrName>
                                        </p:attrNameLst>
                                      </p:cBhvr>
                                      <p:to>
                                        <p:strVal val="visible"/>
                                      </p:to>
                                    </p:set>
                                    <p:animEffect transition="in" filter="wipe(left)">
                                      <p:cBhvr>
                                        <p:cTn id="12" dur="500"/>
                                        <p:tgtEl>
                                          <p:spTgt spid="6249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2500"/>
                                        </p:tgtEl>
                                        <p:attrNameLst>
                                          <p:attrName>style.visibility</p:attrName>
                                        </p:attrNameLst>
                                      </p:cBhvr>
                                      <p:to>
                                        <p:strVal val="visible"/>
                                      </p:to>
                                    </p:set>
                                    <p:animEffect transition="in" filter="wipe(left)">
                                      <p:cBhvr>
                                        <p:cTn id="16" dur="500"/>
                                        <p:tgtEl>
                                          <p:spTgt spid="6250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2506"/>
                                        </p:tgtEl>
                                        <p:attrNameLst>
                                          <p:attrName>style.visibility</p:attrName>
                                        </p:attrNameLst>
                                      </p:cBhvr>
                                      <p:to>
                                        <p:strVal val="visible"/>
                                      </p:to>
                                    </p:set>
                                    <p:animEffect transition="in" filter="wipe(left)">
                                      <p:cBhvr>
                                        <p:cTn id="26" dur="500"/>
                                        <p:tgtEl>
                                          <p:spTgt spid="625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2507"/>
                                        </p:tgtEl>
                                        <p:attrNameLst>
                                          <p:attrName>style.visibility</p:attrName>
                                        </p:attrNameLst>
                                      </p:cBhvr>
                                      <p:to>
                                        <p:strVal val="visible"/>
                                      </p:to>
                                    </p:set>
                                    <p:animEffect transition="in" filter="wipe(left)">
                                      <p:cBhvr>
                                        <p:cTn id="31" dur="500"/>
                                        <p:tgtEl>
                                          <p:spTgt spid="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6300788" y="4724400"/>
            <a:ext cx="2303462" cy="1584325"/>
            <a:chOff x="3651" y="3022"/>
            <a:chExt cx="1451" cy="998"/>
          </a:xfrm>
        </p:grpSpPr>
        <p:sp>
          <p:nvSpPr>
            <p:cNvPr id="58392" name="AutoShape 24"/>
            <p:cNvSpPr>
              <a:spLocks noChangeArrowheads="1"/>
            </p:cNvSpPr>
            <p:nvPr/>
          </p:nvSpPr>
          <p:spPr bwMode="auto">
            <a:xfrm>
              <a:off x="4241" y="3113"/>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X</a:t>
              </a:r>
            </a:p>
          </p:txBody>
        </p:sp>
        <p:sp>
          <p:nvSpPr>
            <p:cNvPr id="58393" name="AutoShape 25"/>
            <p:cNvSpPr>
              <a:spLocks noChangeArrowheads="1"/>
            </p:cNvSpPr>
            <p:nvPr/>
          </p:nvSpPr>
          <p:spPr bwMode="auto">
            <a:xfrm>
              <a:off x="4241" y="3611"/>
              <a:ext cx="317" cy="317"/>
            </a:xfrm>
            <a:prstGeom prst="wedgeRectCallout">
              <a:avLst>
                <a:gd name="adj1" fmla="val -14986"/>
                <a:gd name="adj2" fmla="val 44324"/>
              </a:avLst>
            </a:prstGeom>
            <a:solidFill>
              <a:schemeClr val="accent1"/>
            </a:solidFill>
            <a:ln w="28575">
              <a:solidFill>
                <a:schemeClr val="tx1"/>
              </a:solidFill>
              <a:miter lim="800000"/>
              <a:headEnd/>
              <a:tailEnd/>
            </a:ln>
            <a:effectLst/>
          </p:spPr>
          <p:txBody>
            <a:bodyPr anchor="ctr"/>
            <a:lstStyle/>
            <a:p>
              <a:r>
                <a:rPr lang="en-US" altLang="zh-CN" b="1"/>
                <a:t>Y</a:t>
              </a:r>
            </a:p>
          </p:txBody>
        </p:sp>
        <p:sp>
          <p:nvSpPr>
            <p:cNvPr id="58394" name="Line 26"/>
            <p:cNvSpPr>
              <a:spLocks noChangeShapeType="1"/>
            </p:cNvSpPr>
            <p:nvPr/>
          </p:nvSpPr>
          <p:spPr bwMode="auto">
            <a:xfrm flipV="1">
              <a:off x="3651" y="3271"/>
              <a:ext cx="36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58395" name="Line 27"/>
            <p:cNvSpPr>
              <a:spLocks noChangeShapeType="1"/>
            </p:cNvSpPr>
            <p:nvPr/>
          </p:nvSpPr>
          <p:spPr bwMode="auto">
            <a:xfrm flipV="1">
              <a:off x="4559" y="3271"/>
              <a:ext cx="543" cy="0"/>
            </a:xfrm>
            <a:prstGeom prst="line">
              <a:avLst/>
            </a:prstGeom>
            <a:noFill/>
            <a:ln w="28575">
              <a:solidFill>
                <a:schemeClr val="tx1"/>
              </a:solidFill>
              <a:round/>
              <a:headEnd/>
              <a:tailEnd type="arrow" w="med" len="med"/>
            </a:ln>
            <a:effectLst/>
          </p:spPr>
          <p:txBody>
            <a:bodyPr wrap="none" anchor="ctr"/>
            <a:lstStyle/>
            <a:p>
              <a:endParaRPr lang="zh-CN" altLang="en-US"/>
            </a:p>
          </p:txBody>
        </p:sp>
        <p:sp>
          <p:nvSpPr>
            <p:cNvPr id="58396" name="Line 28"/>
            <p:cNvSpPr>
              <a:spLocks noChangeShapeType="1"/>
            </p:cNvSpPr>
            <p:nvPr/>
          </p:nvSpPr>
          <p:spPr bwMode="auto">
            <a:xfrm>
              <a:off x="3924" y="3271"/>
              <a:ext cx="317" cy="0"/>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58397" name="Object 29"/>
            <p:cNvGraphicFramePr>
              <a:graphicFrameLocks noChangeAspect="1"/>
            </p:cNvGraphicFramePr>
            <p:nvPr/>
          </p:nvGraphicFramePr>
          <p:xfrm>
            <a:off x="3968" y="3022"/>
            <a:ext cx="216" cy="272"/>
          </p:xfrm>
          <a:graphic>
            <a:graphicData uri="http://schemas.openxmlformats.org/presentationml/2006/ole">
              <p:oleObj spid="_x0000_s1692680" name="Equation" r:id="rId3" imgW="342720" imgH="431640" progId="">
                <p:embed/>
              </p:oleObj>
            </a:graphicData>
          </a:graphic>
        </p:graphicFrame>
        <p:graphicFrame>
          <p:nvGraphicFramePr>
            <p:cNvPr id="58398" name="Object 30"/>
            <p:cNvGraphicFramePr>
              <a:graphicFrameLocks noChangeAspect="1"/>
            </p:cNvGraphicFramePr>
            <p:nvPr/>
          </p:nvGraphicFramePr>
          <p:xfrm>
            <a:off x="3922" y="3748"/>
            <a:ext cx="224" cy="272"/>
          </p:xfrm>
          <a:graphic>
            <a:graphicData uri="http://schemas.openxmlformats.org/presentationml/2006/ole">
              <p:oleObj spid="_x0000_s1692681" name="Equation" r:id="rId4" imgW="355320" imgH="431640" progId="">
                <p:embed/>
              </p:oleObj>
            </a:graphicData>
          </a:graphic>
        </p:graphicFrame>
        <p:sp>
          <p:nvSpPr>
            <p:cNvPr id="58399" name="Line 31"/>
            <p:cNvSpPr>
              <a:spLocks noChangeShapeType="1"/>
            </p:cNvSpPr>
            <p:nvPr/>
          </p:nvSpPr>
          <p:spPr bwMode="auto">
            <a:xfrm>
              <a:off x="4059" y="3271"/>
              <a:ext cx="0" cy="204"/>
            </a:xfrm>
            <a:prstGeom prst="line">
              <a:avLst/>
            </a:prstGeom>
            <a:noFill/>
            <a:ln w="28575">
              <a:solidFill>
                <a:schemeClr val="tx1"/>
              </a:solidFill>
              <a:round/>
              <a:headEnd/>
              <a:tailEnd/>
            </a:ln>
            <a:effectLst/>
          </p:spPr>
          <p:txBody>
            <a:bodyPr wrap="none" anchor="ctr"/>
            <a:lstStyle/>
            <a:p>
              <a:endParaRPr lang="zh-CN" altLang="en-US"/>
            </a:p>
          </p:txBody>
        </p:sp>
        <p:sp>
          <p:nvSpPr>
            <p:cNvPr id="58400" name="Line 32"/>
            <p:cNvSpPr>
              <a:spLocks noChangeShapeType="1"/>
            </p:cNvSpPr>
            <p:nvPr/>
          </p:nvSpPr>
          <p:spPr bwMode="auto">
            <a:xfrm>
              <a:off x="4740" y="3271"/>
              <a:ext cx="0" cy="498"/>
            </a:xfrm>
            <a:prstGeom prst="line">
              <a:avLst/>
            </a:prstGeom>
            <a:noFill/>
            <a:ln w="28575">
              <a:solidFill>
                <a:schemeClr val="tx1"/>
              </a:solidFill>
              <a:round/>
              <a:headEnd/>
              <a:tailEnd/>
            </a:ln>
            <a:effectLst/>
          </p:spPr>
          <p:txBody>
            <a:bodyPr wrap="none" anchor="ctr"/>
            <a:lstStyle/>
            <a:p>
              <a:endParaRPr lang="zh-CN" altLang="en-US"/>
            </a:p>
          </p:txBody>
        </p:sp>
        <p:sp>
          <p:nvSpPr>
            <p:cNvPr id="58401" name="Line 33"/>
            <p:cNvSpPr>
              <a:spLocks noChangeShapeType="1"/>
            </p:cNvSpPr>
            <p:nvPr/>
          </p:nvSpPr>
          <p:spPr bwMode="auto">
            <a:xfrm>
              <a:off x="4059" y="3770"/>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58402" name="Line 34"/>
            <p:cNvSpPr>
              <a:spLocks noChangeShapeType="1"/>
            </p:cNvSpPr>
            <p:nvPr/>
          </p:nvSpPr>
          <p:spPr bwMode="auto">
            <a:xfrm>
              <a:off x="4558" y="3770"/>
              <a:ext cx="182" cy="0"/>
            </a:xfrm>
            <a:prstGeom prst="line">
              <a:avLst/>
            </a:prstGeom>
            <a:noFill/>
            <a:ln w="28575">
              <a:solidFill>
                <a:schemeClr val="tx1"/>
              </a:solidFill>
              <a:round/>
              <a:headEnd/>
              <a:tailEnd/>
            </a:ln>
            <a:effectLst/>
          </p:spPr>
          <p:txBody>
            <a:bodyPr wrap="none" anchor="ctr"/>
            <a:lstStyle/>
            <a:p>
              <a:endParaRPr lang="zh-CN" altLang="en-US"/>
            </a:p>
          </p:txBody>
        </p:sp>
        <p:sp>
          <p:nvSpPr>
            <p:cNvPr id="58403" name="Oval 35"/>
            <p:cNvSpPr>
              <a:spLocks noChangeArrowheads="1"/>
            </p:cNvSpPr>
            <p:nvPr/>
          </p:nvSpPr>
          <p:spPr bwMode="auto">
            <a:xfrm>
              <a:off x="4014" y="3249"/>
              <a:ext cx="54" cy="54"/>
            </a:xfrm>
            <a:prstGeom prst="ellipse">
              <a:avLst/>
            </a:prstGeom>
            <a:solidFill>
              <a:schemeClr val="accent2"/>
            </a:solidFill>
            <a:ln w="9525">
              <a:noFill/>
              <a:round/>
              <a:headEnd/>
              <a:tailEnd/>
            </a:ln>
            <a:effectLst/>
          </p:spPr>
          <p:txBody>
            <a:bodyPr wrap="none" anchor="ctr"/>
            <a:lstStyle/>
            <a:p>
              <a:endParaRPr lang="zh-CN" altLang="en-US"/>
            </a:p>
          </p:txBody>
        </p:sp>
        <p:sp>
          <p:nvSpPr>
            <p:cNvPr id="58404" name="Oval 36"/>
            <p:cNvSpPr>
              <a:spLocks noChangeArrowheads="1"/>
            </p:cNvSpPr>
            <p:nvPr/>
          </p:nvSpPr>
          <p:spPr bwMode="auto">
            <a:xfrm>
              <a:off x="4694" y="3249"/>
              <a:ext cx="54" cy="54"/>
            </a:xfrm>
            <a:prstGeom prst="ellipse">
              <a:avLst/>
            </a:prstGeom>
            <a:solidFill>
              <a:schemeClr val="accent2"/>
            </a:solidFill>
            <a:ln w="9525">
              <a:noFill/>
              <a:round/>
              <a:headEnd/>
              <a:tailEnd/>
            </a:ln>
            <a:effectLst/>
          </p:spPr>
          <p:txBody>
            <a:bodyPr wrap="none" anchor="ctr"/>
            <a:lstStyle/>
            <a:p>
              <a:endParaRPr lang="zh-CN" altLang="en-US"/>
            </a:p>
          </p:txBody>
        </p:sp>
        <p:sp>
          <p:nvSpPr>
            <p:cNvPr id="58405" name="Line 37"/>
            <p:cNvSpPr>
              <a:spLocks noChangeShapeType="1"/>
            </p:cNvSpPr>
            <p:nvPr/>
          </p:nvSpPr>
          <p:spPr bwMode="auto">
            <a:xfrm>
              <a:off x="4059" y="3566"/>
              <a:ext cx="0" cy="203"/>
            </a:xfrm>
            <a:prstGeom prst="line">
              <a:avLst/>
            </a:prstGeom>
            <a:noFill/>
            <a:ln w="28575">
              <a:solidFill>
                <a:schemeClr val="tx1"/>
              </a:solidFill>
              <a:round/>
              <a:headEnd/>
              <a:tailEnd/>
            </a:ln>
            <a:effectLst/>
          </p:spPr>
          <p:txBody>
            <a:bodyPr wrap="none" anchor="ctr"/>
            <a:lstStyle/>
            <a:p>
              <a:endParaRPr lang="zh-CN" altLang="en-US"/>
            </a:p>
          </p:txBody>
        </p:sp>
        <p:sp>
          <p:nvSpPr>
            <p:cNvPr id="58406" name="Line 38"/>
            <p:cNvSpPr>
              <a:spLocks noChangeShapeType="1"/>
            </p:cNvSpPr>
            <p:nvPr/>
          </p:nvSpPr>
          <p:spPr bwMode="auto">
            <a:xfrm flipV="1">
              <a:off x="4059" y="3430"/>
              <a:ext cx="91" cy="137"/>
            </a:xfrm>
            <a:prstGeom prst="line">
              <a:avLst/>
            </a:prstGeom>
            <a:noFill/>
            <a:ln w="9525">
              <a:solidFill>
                <a:schemeClr val="tx1"/>
              </a:solidFill>
              <a:round/>
              <a:headEnd/>
              <a:tailEnd/>
            </a:ln>
            <a:effectLst/>
          </p:spPr>
          <p:txBody>
            <a:bodyPr wrap="none" anchor="ctr"/>
            <a:lstStyle/>
            <a:p>
              <a:endParaRPr lang="zh-CN" altLang="en-US"/>
            </a:p>
          </p:txBody>
        </p:sp>
      </p:grpSp>
      <p:graphicFrame>
        <p:nvGraphicFramePr>
          <p:cNvPr id="58407" name="Object 39"/>
          <p:cNvGraphicFramePr>
            <a:graphicFrameLocks noChangeAspect="1"/>
          </p:cNvGraphicFramePr>
          <p:nvPr/>
        </p:nvGraphicFramePr>
        <p:xfrm>
          <a:off x="827088" y="1639888"/>
          <a:ext cx="2654300" cy="495300"/>
        </p:xfrm>
        <a:graphic>
          <a:graphicData uri="http://schemas.openxmlformats.org/presentationml/2006/ole">
            <p:oleObj spid="_x0000_s1692674" name="Equation" r:id="rId5" imgW="2654280" imgH="495000" progId="">
              <p:embed/>
            </p:oleObj>
          </a:graphicData>
        </a:graphic>
      </p:graphicFrame>
      <p:graphicFrame>
        <p:nvGraphicFramePr>
          <p:cNvPr id="58408" name="Object 40"/>
          <p:cNvGraphicFramePr>
            <a:graphicFrameLocks noChangeAspect="1"/>
          </p:cNvGraphicFramePr>
          <p:nvPr/>
        </p:nvGraphicFramePr>
        <p:xfrm>
          <a:off x="2103438" y="2397125"/>
          <a:ext cx="5867400" cy="1104900"/>
        </p:xfrm>
        <a:graphic>
          <a:graphicData uri="http://schemas.openxmlformats.org/presentationml/2006/ole">
            <p:oleObj spid="_x0000_s1692675" name="Equation" r:id="rId6" imgW="5867280" imgH="1104840" progId="">
              <p:embed/>
            </p:oleObj>
          </a:graphicData>
        </a:graphic>
      </p:graphicFrame>
      <p:grpSp>
        <p:nvGrpSpPr>
          <p:cNvPr id="3" name="Group 52"/>
          <p:cNvGrpSpPr>
            <a:grpSpLocks/>
          </p:cNvGrpSpPr>
          <p:nvPr/>
        </p:nvGrpSpPr>
        <p:grpSpPr bwMode="auto">
          <a:xfrm>
            <a:off x="533400" y="909638"/>
            <a:ext cx="5530850" cy="568325"/>
            <a:chOff x="472" y="437"/>
            <a:chExt cx="3484" cy="358"/>
          </a:xfrm>
        </p:grpSpPr>
        <p:sp>
          <p:nvSpPr>
            <p:cNvPr id="58409" name="Rectangle 41"/>
            <p:cNvSpPr>
              <a:spLocks noChangeArrowheads="1"/>
            </p:cNvSpPr>
            <p:nvPr/>
          </p:nvSpPr>
          <p:spPr bwMode="auto">
            <a:xfrm>
              <a:off x="472" y="437"/>
              <a:ext cx="3484" cy="327"/>
            </a:xfrm>
            <a:prstGeom prst="rect">
              <a:avLst/>
            </a:prstGeom>
            <a:noFill/>
            <a:ln w="9525">
              <a:noFill/>
              <a:miter lim="800000"/>
              <a:headEnd/>
              <a:tailEnd/>
            </a:ln>
            <a:effectLst/>
          </p:spPr>
          <p:txBody>
            <a:bodyPr wrap="none">
              <a:spAutoFit/>
            </a:bodyPr>
            <a:lstStyle/>
            <a:p>
              <a:r>
                <a:rPr lang="zh-CN" altLang="en-US" sz="2800" b="1">
                  <a:solidFill>
                    <a:schemeClr val="tx2"/>
                  </a:solidFill>
                </a:rPr>
                <a:t>于是                            的概率密度为</a:t>
              </a:r>
            </a:p>
          </p:txBody>
        </p:sp>
        <p:graphicFrame>
          <p:nvGraphicFramePr>
            <p:cNvPr id="58410" name="Object 42"/>
            <p:cNvGraphicFramePr>
              <a:graphicFrameLocks noChangeAspect="1"/>
            </p:cNvGraphicFramePr>
            <p:nvPr/>
          </p:nvGraphicFramePr>
          <p:xfrm>
            <a:off x="1045" y="483"/>
            <a:ext cx="1472" cy="312"/>
          </p:xfrm>
          <a:graphic>
            <a:graphicData uri="http://schemas.openxmlformats.org/presentationml/2006/ole">
              <p:oleObj spid="_x0000_s1692679" name="Equation" r:id="rId7" imgW="2336760" imgH="495000" progId="">
                <p:embed/>
              </p:oleObj>
            </a:graphicData>
          </a:graphic>
        </p:graphicFrame>
      </p:grpSp>
      <p:sp>
        <p:nvSpPr>
          <p:cNvPr id="58412" name="Rectangle 44"/>
          <p:cNvSpPr>
            <a:spLocks noChangeArrowheads="1"/>
          </p:cNvSpPr>
          <p:nvPr/>
        </p:nvSpPr>
        <p:spPr bwMode="auto">
          <a:xfrm>
            <a:off x="1263650" y="3589338"/>
            <a:ext cx="2592388" cy="519112"/>
          </a:xfrm>
          <a:prstGeom prst="rect">
            <a:avLst/>
          </a:prstGeom>
          <a:noFill/>
          <a:ln w="9525">
            <a:noFill/>
            <a:miter lim="800000"/>
            <a:headEnd/>
            <a:tailEnd/>
          </a:ln>
          <a:effectLst/>
        </p:spPr>
        <p:txBody>
          <a:bodyPr wrap="none">
            <a:spAutoFit/>
          </a:bodyPr>
          <a:lstStyle/>
          <a:p>
            <a:r>
              <a:rPr lang="en-US" altLang="zh-CN" sz="2800" b="1">
                <a:solidFill>
                  <a:schemeClr val="tx2"/>
                </a:solidFill>
              </a:rPr>
              <a:t>(iii) </a:t>
            </a:r>
            <a:r>
              <a:rPr lang="zh-CN" altLang="en-US" sz="2800" b="1">
                <a:solidFill>
                  <a:schemeClr val="tx2"/>
                </a:solidFill>
              </a:rPr>
              <a:t>备用的情况</a:t>
            </a:r>
          </a:p>
        </p:txBody>
      </p:sp>
      <p:sp>
        <p:nvSpPr>
          <p:cNvPr id="58415" name="Rectangle 47"/>
          <p:cNvSpPr>
            <a:spLocks noChangeArrowheads="1"/>
          </p:cNvSpPr>
          <p:nvPr/>
        </p:nvSpPr>
        <p:spPr bwMode="auto">
          <a:xfrm>
            <a:off x="460375" y="4854575"/>
            <a:ext cx="4170363" cy="519113"/>
          </a:xfrm>
          <a:prstGeom prst="rect">
            <a:avLst/>
          </a:prstGeom>
          <a:noFill/>
          <a:ln w="9525">
            <a:noFill/>
            <a:miter lim="800000"/>
            <a:headEnd/>
            <a:tailEnd/>
          </a:ln>
          <a:effectLst/>
        </p:spPr>
        <p:txBody>
          <a:bodyPr wrap="none">
            <a:spAutoFit/>
          </a:bodyPr>
          <a:lstStyle/>
          <a:p>
            <a:r>
              <a:rPr lang="zh-CN" altLang="en-US" sz="2800" b="1">
                <a:solidFill>
                  <a:schemeClr val="tx2"/>
                </a:solidFill>
              </a:rPr>
              <a:t>因此整个系统 </a:t>
            </a:r>
            <a:r>
              <a:rPr lang="en-US" altLang="zh-CN" sz="2800" b="1">
                <a:solidFill>
                  <a:schemeClr val="tx2"/>
                </a:solidFill>
              </a:rPr>
              <a:t>L </a:t>
            </a:r>
            <a:r>
              <a:rPr lang="zh-CN" altLang="en-US" sz="2800" b="1">
                <a:solidFill>
                  <a:schemeClr val="tx2"/>
                </a:solidFill>
              </a:rPr>
              <a:t>的寿命为</a:t>
            </a:r>
          </a:p>
        </p:txBody>
      </p:sp>
      <p:grpSp>
        <p:nvGrpSpPr>
          <p:cNvPr id="4" name="Group 51"/>
          <p:cNvGrpSpPr>
            <a:grpSpLocks/>
          </p:cNvGrpSpPr>
          <p:nvPr/>
        </p:nvGrpSpPr>
        <p:grpSpPr bwMode="auto">
          <a:xfrm>
            <a:off x="466725" y="4221163"/>
            <a:ext cx="8353425" cy="519112"/>
            <a:chOff x="294" y="2341"/>
            <a:chExt cx="5262" cy="327"/>
          </a:xfrm>
        </p:grpSpPr>
        <p:sp>
          <p:nvSpPr>
            <p:cNvPr id="58413" name="Rectangle 45"/>
            <p:cNvSpPr>
              <a:spLocks noChangeArrowheads="1"/>
            </p:cNvSpPr>
            <p:nvPr/>
          </p:nvSpPr>
          <p:spPr bwMode="auto">
            <a:xfrm>
              <a:off x="294" y="2341"/>
              <a:ext cx="5262" cy="327"/>
            </a:xfrm>
            <a:prstGeom prst="rect">
              <a:avLst/>
            </a:prstGeom>
            <a:noFill/>
            <a:ln w="9525">
              <a:noFill/>
              <a:miter lim="800000"/>
              <a:headEnd/>
              <a:tailEnd/>
            </a:ln>
            <a:effectLst/>
          </p:spPr>
          <p:txBody>
            <a:bodyPr>
              <a:spAutoFit/>
            </a:bodyPr>
            <a:lstStyle/>
            <a:p>
              <a:pPr algn="l"/>
              <a:r>
                <a:rPr lang="en-US" altLang="zh-CN" sz="2800" b="1">
                  <a:solidFill>
                    <a:schemeClr val="tx2"/>
                  </a:solidFill>
                </a:rPr>
                <a:t>        </a:t>
              </a:r>
              <a:r>
                <a:rPr lang="zh-CN" altLang="en-US" sz="2800" b="1">
                  <a:solidFill>
                    <a:schemeClr val="tx2"/>
                  </a:solidFill>
                </a:rPr>
                <a:t>由于当系统      损坏时</a:t>
              </a:r>
              <a:r>
                <a:rPr lang="en-US" altLang="zh-CN" sz="2800" b="1">
                  <a:solidFill>
                    <a:schemeClr val="tx2"/>
                  </a:solidFill>
                </a:rPr>
                <a:t>, </a:t>
              </a:r>
              <a:r>
                <a:rPr lang="zh-CN" altLang="en-US" sz="2800" b="1">
                  <a:solidFill>
                    <a:schemeClr val="tx2"/>
                  </a:solidFill>
                </a:rPr>
                <a:t>系统     才开始工作</a:t>
              </a:r>
              <a:r>
                <a:rPr lang="en-US" altLang="zh-CN" sz="2800" b="1">
                  <a:solidFill>
                    <a:schemeClr val="tx2"/>
                  </a:solidFill>
                </a:rPr>
                <a:t>,</a:t>
              </a:r>
            </a:p>
          </p:txBody>
        </p:sp>
        <p:graphicFrame>
          <p:nvGraphicFramePr>
            <p:cNvPr id="58416" name="Object 48"/>
            <p:cNvGraphicFramePr>
              <a:graphicFrameLocks noChangeAspect="1"/>
            </p:cNvGraphicFramePr>
            <p:nvPr/>
          </p:nvGraphicFramePr>
          <p:xfrm>
            <a:off x="1973" y="2387"/>
            <a:ext cx="216" cy="272"/>
          </p:xfrm>
          <a:graphic>
            <a:graphicData uri="http://schemas.openxmlformats.org/presentationml/2006/ole">
              <p:oleObj spid="_x0000_s1692677" name="Equation" r:id="rId8" imgW="342720" imgH="431640" progId="">
                <p:embed/>
              </p:oleObj>
            </a:graphicData>
          </a:graphic>
        </p:graphicFrame>
        <p:graphicFrame>
          <p:nvGraphicFramePr>
            <p:cNvPr id="58417" name="Object 49"/>
            <p:cNvGraphicFramePr>
              <a:graphicFrameLocks noChangeAspect="1"/>
            </p:cNvGraphicFramePr>
            <p:nvPr/>
          </p:nvGraphicFramePr>
          <p:xfrm>
            <a:off x="3518" y="2387"/>
            <a:ext cx="224" cy="272"/>
          </p:xfrm>
          <a:graphic>
            <a:graphicData uri="http://schemas.openxmlformats.org/presentationml/2006/ole">
              <p:oleObj spid="_x0000_s1692678" name="Equation" r:id="rId9" imgW="355320" imgH="431640" progId="">
                <p:embed/>
              </p:oleObj>
            </a:graphicData>
          </a:graphic>
        </p:graphicFrame>
      </p:grpSp>
      <p:graphicFrame>
        <p:nvGraphicFramePr>
          <p:cNvPr id="58418" name="Object 50"/>
          <p:cNvGraphicFramePr>
            <a:graphicFrameLocks noChangeAspect="1"/>
          </p:cNvGraphicFramePr>
          <p:nvPr/>
        </p:nvGraphicFramePr>
        <p:xfrm>
          <a:off x="2771775" y="5732463"/>
          <a:ext cx="1574800" cy="292100"/>
        </p:xfrm>
        <a:graphic>
          <a:graphicData uri="http://schemas.openxmlformats.org/presentationml/2006/ole">
            <p:oleObj spid="_x0000_s1692676" name="Equation" r:id="rId10" imgW="1574640" imgH="291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407"/>
                                        </p:tgtEl>
                                        <p:attrNameLst>
                                          <p:attrName>style.visibility</p:attrName>
                                        </p:attrNameLst>
                                      </p:cBhvr>
                                      <p:to>
                                        <p:strVal val="visible"/>
                                      </p:to>
                                    </p:set>
                                    <p:animEffect transition="in" filter="wipe(left)">
                                      <p:cBhvr>
                                        <p:cTn id="7" dur="500"/>
                                        <p:tgtEl>
                                          <p:spTgt spid="584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408"/>
                                        </p:tgtEl>
                                        <p:attrNameLst>
                                          <p:attrName>style.visibility</p:attrName>
                                        </p:attrNameLst>
                                      </p:cBhvr>
                                      <p:to>
                                        <p:strVal val="visible"/>
                                      </p:to>
                                    </p:set>
                                    <p:animEffect transition="in" filter="wipe(left)">
                                      <p:cBhvr>
                                        <p:cTn id="12" dur="500"/>
                                        <p:tgtEl>
                                          <p:spTgt spid="584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412"/>
                                        </p:tgtEl>
                                        <p:attrNameLst>
                                          <p:attrName>style.visibility</p:attrName>
                                        </p:attrNameLst>
                                      </p:cBhvr>
                                      <p:to>
                                        <p:strVal val="visible"/>
                                      </p:to>
                                    </p:set>
                                    <p:animEffect transition="in" filter="wipe(left)">
                                      <p:cBhvr>
                                        <p:cTn id="17" dur="500"/>
                                        <p:tgtEl>
                                          <p:spTgt spid="58412"/>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415"/>
                                        </p:tgtEl>
                                        <p:attrNameLst>
                                          <p:attrName>style.visibility</p:attrName>
                                        </p:attrNameLst>
                                      </p:cBhvr>
                                      <p:to>
                                        <p:strVal val="visible"/>
                                      </p:to>
                                    </p:set>
                                    <p:animEffect transition="in" filter="wipe(left)">
                                      <p:cBhvr>
                                        <p:cTn id="31" dur="500"/>
                                        <p:tgtEl>
                                          <p:spTgt spid="5841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58418"/>
                                        </p:tgtEl>
                                        <p:attrNameLst>
                                          <p:attrName>style.visibility</p:attrName>
                                        </p:attrNameLst>
                                      </p:cBhvr>
                                      <p:to>
                                        <p:strVal val="visible"/>
                                      </p:to>
                                    </p:set>
                                    <p:animEffect transition="in" filter="wipe(left)">
                                      <p:cBhvr>
                                        <p:cTn id="35" dur="500"/>
                                        <p:tgtEl>
                                          <p:spTgt spid="5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12" grpId="0"/>
      <p:bldP spid="584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ext Box 2"/>
          <p:cNvSpPr txBox="1">
            <a:spLocks noChangeArrowheads="1"/>
          </p:cNvSpPr>
          <p:nvPr/>
        </p:nvSpPr>
        <p:spPr bwMode="auto">
          <a:xfrm>
            <a:off x="900113" y="549275"/>
            <a:ext cx="2095500" cy="579438"/>
          </a:xfrm>
          <a:prstGeom prst="rect">
            <a:avLst/>
          </a:prstGeom>
          <a:noFill/>
          <a:ln w="9525">
            <a:noFill/>
            <a:miter lim="800000"/>
            <a:headEnd/>
            <a:tailEnd/>
          </a:ln>
          <a:effectLst/>
        </p:spPr>
        <p:txBody>
          <a:bodyPr>
            <a:spAutoFit/>
          </a:bodyPr>
          <a:lstStyle/>
          <a:p>
            <a:pPr algn="l">
              <a:spcBef>
                <a:spcPct val="50000"/>
              </a:spcBef>
            </a:pPr>
            <a:r>
              <a:rPr lang="zh-CN" altLang="en-US" sz="3200" dirty="0" smtClean="0">
                <a:solidFill>
                  <a:schemeClr val="tx2"/>
                </a:solidFill>
                <a:latin typeface="宋体" charset="-122"/>
              </a:rPr>
              <a:t>定义</a:t>
            </a:r>
            <a:endParaRPr lang="en-US" altLang="zh-CN" sz="3200" dirty="0">
              <a:solidFill>
                <a:schemeClr val="tx2"/>
              </a:solidFill>
              <a:latin typeface="宋体" charset="-122"/>
            </a:endParaRPr>
          </a:p>
        </p:txBody>
      </p:sp>
      <p:sp>
        <p:nvSpPr>
          <p:cNvPr id="310275" name="Text Box 3"/>
          <p:cNvSpPr txBox="1">
            <a:spLocks noChangeArrowheads="1"/>
          </p:cNvSpPr>
          <p:nvPr/>
        </p:nvSpPr>
        <p:spPr bwMode="auto">
          <a:xfrm>
            <a:off x="2465388" y="549275"/>
            <a:ext cx="4843462" cy="579438"/>
          </a:xfrm>
          <a:prstGeom prst="rect">
            <a:avLst/>
          </a:prstGeom>
          <a:noFill/>
          <a:ln w="9525">
            <a:noFill/>
            <a:miter lim="800000"/>
            <a:headEnd/>
            <a:tailEnd/>
          </a:ln>
          <a:effectLst/>
        </p:spPr>
        <p:txBody>
          <a:bodyPr>
            <a:spAutoFit/>
          </a:bodyPr>
          <a:lstStyle/>
          <a:p>
            <a:pPr algn="l">
              <a:spcBef>
                <a:spcPct val="50000"/>
              </a:spcBef>
            </a:pPr>
            <a:r>
              <a:rPr lang="en-US" altLang="zh-CN" sz="3200" dirty="0">
                <a:solidFill>
                  <a:schemeClr val="folHlink"/>
                </a:solidFill>
                <a:latin typeface="Times New Roman" pitchFamily="18" charset="0"/>
              </a:rPr>
              <a:t>(</a:t>
            </a:r>
            <a:r>
              <a:rPr lang="zh-CN" altLang="en-US" sz="3200" dirty="0">
                <a:solidFill>
                  <a:schemeClr val="folHlink"/>
                </a:solidFill>
                <a:latin typeface="Times New Roman" pitchFamily="18" charset="0"/>
              </a:rPr>
              <a:t>二维随机变量的分布函数</a:t>
            </a:r>
            <a:r>
              <a:rPr lang="en-US" altLang="zh-CN" sz="3200" dirty="0">
                <a:solidFill>
                  <a:schemeClr val="folHlink"/>
                </a:solidFill>
                <a:latin typeface="Times New Roman" pitchFamily="18" charset="0"/>
              </a:rPr>
              <a:t>)</a:t>
            </a:r>
          </a:p>
        </p:txBody>
      </p:sp>
      <p:graphicFrame>
        <p:nvGraphicFramePr>
          <p:cNvPr id="310276" name="Object 4"/>
          <p:cNvGraphicFramePr>
            <a:graphicFrameLocks noChangeAspect="1"/>
          </p:cNvGraphicFramePr>
          <p:nvPr/>
        </p:nvGraphicFramePr>
        <p:xfrm>
          <a:off x="611188" y="2420938"/>
          <a:ext cx="5572125" cy="647700"/>
        </p:xfrm>
        <a:graphic>
          <a:graphicData uri="http://schemas.openxmlformats.org/presentationml/2006/ole">
            <p:oleObj spid="_x0000_s1567746" name="Equation" r:id="rId3" imgW="2184120" imgH="253800" progId="">
              <p:embed/>
            </p:oleObj>
          </a:graphicData>
        </a:graphic>
      </p:graphicFrame>
      <p:graphicFrame>
        <p:nvGraphicFramePr>
          <p:cNvPr id="310277" name="Object 5"/>
          <p:cNvGraphicFramePr>
            <a:graphicFrameLocks noChangeAspect="1"/>
          </p:cNvGraphicFramePr>
          <p:nvPr/>
        </p:nvGraphicFramePr>
        <p:xfrm>
          <a:off x="6083300" y="2489200"/>
          <a:ext cx="2667000" cy="508000"/>
        </p:xfrm>
        <a:graphic>
          <a:graphicData uri="http://schemas.openxmlformats.org/presentationml/2006/ole">
            <p:oleObj spid="_x0000_s1567747" name="Equation" r:id="rId4" imgW="1066680" imgH="203040" progId="Equation.3">
              <p:embed/>
            </p:oleObj>
          </a:graphicData>
        </a:graphic>
      </p:graphicFrame>
      <p:sp>
        <p:nvSpPr>
          <p:cNvPr id="310278" name="Text Box 6"/>
          <p:cNvSpPr txBox="1">
            <a:spLocks noChangeArrowheads="1"/>
          </p:cNvSpPr>
          <p:nvPr/>
        </p:nvSpPr>
        <p:spPr bwMode="auto">
          <a:xfrm>
            <a:off x="611188" y="3230563"/>
            <a:ext cx="8208962" cy="1160462"/>
          </a:xfrm>
          <a:prstGeom prst="rect">
            <a:avLst/>
          </a:prstGeom>
          <a:noFill/>
          <a:ln w="9525">
            <a:noFill/>
            <a:miter lim="800000"/>
            <a:headEnd/>
            <a:tailEnd/>
          </a:ln>
          <a:effectLst/>
        </p:spPr>
        <p:txBody>
          <a:bodyPr>
            <a:spAutoFit/>
          </a:bodyPr>
          <a:lstStyle/>
          <a:p>
            <a:pPr algn="l">
              <a:spcBef>
                <a:spcPct val="50000"/>
              </a:spcBef>
            </a:pPr>
            <a:r>
              <a:rPr lang="zh-CN" altLang="en-US" sz="2800" dirty="0">
                <a:latin typeface="Times New Roman" pitchFamily="18" charset="0"/>
              </a:rPr>
              <a:t>称为</a:t>
            </a:r>
            <a:r>
              <a:rPr lang="zh-CN" altLang="en-US" sz="2800" dirty="0">
                <a:solidFill>
                  <a:srgbClr val="CC0000"/>
                </a:solidFill>
                <a:latin typeface="Times New Roman" pitchFamily="18" charset="0"/>
              </a:rPr>
              <a:t>二维随机变量 </a:t>
            </a:r>
            <a:r>
              <a:rPr lang="en-US" altLang="zh-CN" sz="2800" dirty="0">
                <a:solidFill>
                  <a:srgbClr val="CC0000"/>
                </a:solidFill>
                <a:latin typeface="Times New Roman" pitchFamily="18" charset="0"/>
              </a:rPr>
              <a:t>( X, Y ) </a:t>
            </a:r>
            <a:r>
              <a:rPr lang="zh-CN" altLang="en-US" sz="2800" dirty="0">
                <a:solidFill>
                  <a:srgbClr val="CC0000"/>
                </a:solidFill>
                <a:latin typeface="Times New Roman" pitchFamily="18" charset="0"/>
              </a:rPr>
              <a:t>的分布函数</a:t>
            </a:r>
            <a:r>
              <a:rPr lang="zh-CN" altLang="en-US" sz="2800" dirty="0">
                <a:latin typeface="Times New Roman" pitchFamily="18" charset="0"/>
              </a:rPr>
              <a:t>或称为</a:t>
            </a:r>
            <a:r>
              <a:rPr lang="en-US" altLang="zh-CN" sz="2800" dirty="0">
                <a:latin typeface="Times New Roman" pitchFamily="18" charset="0"/>
              </a:rPr>
              <a:t>( X, Y )</a:t>
            </a:r>
            <a:r>
              <a:rPr lang="en-US" altLang="zh-CN" sz="2800" dirty="0">
                <a:solidFill>
                  <a:srgbClr val="CC0000"/>
                </a:solidFill>
                <a:latin typeface="宋体" charset="-122"/>
              </a:rPr>
              <a:t> </a:t>
            </a:r>
          </a:p>
          <a:p>
            <a:pPr algn="l">
              <a:spcBef>
                <a:spcPct val="50000"/>
              </a:spcBef>
            </a:pPr>
            <a:r>
              <a:rPr lang="zh-CN" altLang="en-US" sz="2800" dirty="0">
                <a:latin typeface="宋体" charset="-122"/>
              </a:rPr>
              <a:t>的</a:t>
            </a:r>
          </a:p>
        </p:txBody>
      </p:sp>
      <p:sp>
        <p:nvSpPr>
          <p:cNvPr id="310279" name="Text Box 7"/>
          <p:cNvSpPr txBox="1">
            <a:spLocks noChangeArrowheads="1"/>
          </p:cNvSpPr>
          <p:nvPr/>
        </p:nvSpPr>
        <p:spPr bwMode="auto">
          <a:xfrm>
            <a:off x="1036638" y="3917950"/>
            <a:ext cx="3895725"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rgbClr val="CC0000"/>
                </a:solidFill>
                <a:latin typeface="Times New Roman" pitchFamily="18" charset="0"/>
              </a:rPr>
              <a:t>联合分布函数</a:t>
            </a:r>
            <a:r>
              <a:rPr lang="en-US" altLang="zh-CN" sz="2800">
                <a:latin typeface="Times New Roman" pitchFamily="18" charset="0"/>
              </a:rPr>
              <a:t>.</a:t>
            </a:r>
          </a:p>
        </p:txBody>
      </p:sp>
      <p:sp>
        <p:nvSpPr>
          <p:cNvPr id="310280" name="Text Box 8"/>
          <p:cNvSpPr txBox="1">
            <a:spLocks noChangeArrowheads="1"/>
          </p:cNvSpPr>
          <p:nvPr/>
        </p:nvSpPr>
        <p:spPr bwMode="auto">
          <a:xfrm>
            <a:off x="611188" y="4581525"/>
            <a:ext cx="793750"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rPr>
              <a:t>注</a:t>
            </a:r>
            <a:r>
              <a:rPr lang="en-US" altLang="zh-CN" sz="2800">
                <a:solidFill>
                  <a:schemeClr val="folHlink"/>
                </a:solidFill>
                <a:latin typeface="Times New Roman" pitchFamily="18" charset="0"/>
              </a:rPr>
              <a:t>:</a:t>
            </a:r>
          </a:p>
        </p:txBody>
      </p:sp>
      <p:graphicFrame>
        <p:nvGraphicFramePr>
          <p:cNvPr id="310281" name="Object 9"/>
          <p:cNvGraphicFramePr>
            <a:graphicFrameLocks noChangeAspect="1"/>
          </p:cNvGraphicFramePr>
          <p:nvPr/>
        </p:nvGraphicFramePr>
        <p:xfrm>
          <a:off x="1854200" y="5156200"/>
          <a:ext cx="2501900" cy="581025"/>
        </p:xfrm>
        <a:graphic>
          <a:graphicData uri="http://schemas.openxmlformats.org/presentationml/2006/ole">
            <p:oleObj spid="_x0000_s1567748" name="Equation" r:id="rId5" imgW="876240" imgH="203040" progId="Equation.3">
              <p:embed/>
            </p:oleObj>
          </a:graphicData>
        </a:graphic>
      </p:graphicFrame>
      <p:graphicFrame>
        <p:nvGraphicFramePr>
          <p:cNvPr id="310282" name="Object 10"/>
          <p:cNvGraphicFramePr>
            <a:graphicFrameLocks noChangeAspect="1"/>
          </p:cNvGraphicFramePr>
          <p:nvPr/>
        </p:nvGraphicFramePr>
        <p:xfrm>
          <a:off x="4356100" y="5180013"/>
          <a:ext cx="2906713" cy="554037"/>
        </p:xfrm>
        <a:graphic>
          <a:graphicData uri="http://schemas.openxmlformats.org/presentationml/2006/ole">
            <p:oleObj spid="_x0000_s1567749" name="Equation" r:id="rId6" imgW="1066680" imgH="203040" progId="Equation.3">
              <p:embed/>
            </p:oleObj>
          </a:graphicData>
        </a:graphic>
      </p:graphicFrame>
      <p:sp>
        <p:nvSpPr>
          <p:cNvPr id="310284" name="Text Box 12"/>
          <p:cNvSpPr txBox="1">
            <a:spLocks noChangeArrowheads="1"/>
          </p:cNvSpPr>
          <p:nvPr/>
        </p:nvSpPr>
        <p:spPr bwMode="auto">
          <a:xfrm>
            <a:off x="3878263" y="1268413"/>
            <a:ext cx="5014912" cy="519112"/>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随机变量，对于任意的实数          </a:t>
            </a:r>
          </a:p>
        </p:txBody>
      </p:sp>
      <p:graphicFrame>
        <p:nvGraphicFramePr>
          <p:cNvPr id="310285" name="Object 13"/>
          <p:cNvGraphicFramePr>
            <a:graphicFrameLocks noChangeAspect="1"/>
          </p:cNvGraphicFramePr>
          <p:nvPr/>
        </p:nvGraphicFramePr>
        <p:xfrm>
          <a:off x="684213" y="1930400"/>
          <a:ext cx="792162" cy="428625"/>
        </p:xfrm>
        <a:graphic>
          <a:graphicData uri="http://schemas.openxmlformats.org/presentationml/2006/ole">
            <p:oleObj spid="_x0000_s1567750" name="Equation" r:id="rId7" imgW="304560" imgH="164880" progId="">
              <p:embed/>
            </p:oleObj>
          </a:graphicData>
        </a:graphic>
      </p:graphicFrame>
      <p:grpSp>
        <p:nvGrpSpPr>
          <p:cNvPr id="2" name="Group 14"/>
          <p:cNvGrpSpPr>
            <a:grpSpLocks/>
          </p:cNvGrpSpPr>
          <p:nvPr/>
        </p:nvGrpSpPr>
        <p:grpSpPr bwMode="auto">
          <a:xfrm>
            <a:off x="1285875" y="1268413"/>
            <a:ext cx="2971800" cy="582612"/>
            <a:chOff x="3792" y="201"/>
            <a:chExt cx="1872" cy="367"/>
          </a:xfrm>
        </p:grpSpPr>
        <p:sp>
          <p:nvSpPr>
            <p:cNvPr id="310287" name="Text Box 15"/>
            <p:cNvSpPr txBox="1">
              <a:spLocks noChangeArrowheads="1"/>
            </p:cNvSpPr>
            <p:nvPr/>
          </p:nvSpPr>
          <p:spPr bwMode="auto">
            <a:xfrm>
              <a:off x="3792" y="201"/>
              <a:ext cx="1872" cy="327"/>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设             是二维</a:t>
              </a:r>
            </a:p>
          </p:txBody>
        </p:sp>
        <p:graphicFrame>
          <p:nvGraphicFramePr>
            <p:cNvPr id="310288" name="Object 16"/>
            <p:cNvGraphicFramePr>
              <a:graphicFrameLocks noChangeAspect="1"/>
            </p:cNvGraphicFramePr>
            <p:nvPr/>
          </p:nvGraphicFramePr>
          <p:xfrm>
            <a:off x="4105" y="255"/>
            <a:ext cx="725" cy="313"/>
          </p:xfrm>
          <a:graphic>
            <a:graphicData uri="http://schemas.openxmlformats.org/presentationml/2006/ole">
              <p:oleObj spid="_x0000_s1567754" name="Equation" r:id="rId8" imgW="469800" imgH="203040" progId="">
                <p:embed/>
              </p:oleObj>
            </a:graphicData>
          </a:graphic>
        </p:graphicFrame>
      </p:grpSp>
      <p:grpSp>
        <p:nvGrpSpPr>
          <p:cNvPr id="3" name="Group 17"/>
          <p:cNvGrpSpPr>
            <a:grpSpLocks/>
          </p:cNvGrpSpPr>
          <p:nvPr/>
        </p:nvGrpSpPr>
        <p:grpSpPr bwMode="auto">
          <a:xfrm>
            <a:off x="1814513" y="4638675"/>
            <a:ext cx="6142037" cy="520700"/>
            <a:chOff x="1188" y="2332"/>
            <a:chExt cx="3869" cy="328"/>
          </a:xfrm>
        </p:grpSpPr>
        <p:sp>
          <p:nvSpPr>
            <p:cNvPr id="310290" name="Text Box 18"/>
            <p:cNvSpPr txBox="1">
              <a:spLocks noChangeArrowheads="1"/>
            </p:cNvSpPr>
            <p:nvPr/>
          </p:nvSpPr>
          <p:spPr bwMode="auto">
            <a:xfrm>
              <a:off x="1832" y="2332"/>
              <a:ext cx="3225" cy="327"/>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的联合分布函数的</a:t>
              </a:r>
              <a:r>
                <a:rPr lang="zh-CN" altLang="en-US" sz="2800">
                  <a:solidFill>
                    <a:srgbClr val="3333FF"/>
                  </a:solidFill>
                  <a:latin typeface="Times New Roman" pitchFamily="18" charset="0"/>
                </a:rPr>
                <a:t>几何意义</a:t>
              </a:r>
              <a:r>
                <a:rPr lang="en-US" altLang="zh-CN" sz="2800">
                  <a:latin typeface="Times New Roman" pitchFamily="18" charset="0"/>
                </a:rPr>
                <a:t>:</a:t>
              </a:r>
            </a:p>
          </p:txBody>
        </p:sp>
        <p:graphicFrame>
          <p:nvGraphicFramePr>
            <p:cNvPr id="310291" name="Object 19"/>
            <p:cNvGraphicFramePr>
              <a:graphicFrameLocks noChangeAspect="1"/>
            </p:cNvGraphicFramePr>
            <p:nvPr/>
          </p:nvGraphicFramePr>
          <p:xfrm>
            <a:off x="1188" y="2341"/>
            <a:ext cx="739" cy="319"/>
          </p:xfrm>
          <a:graphic>
            <a:graphicData uri="http://schemas.openxmlformats.org/presentationml/2006/ole">
              <p:oleObj spid="_x0000_s1567753" name="Equation" r:id="rId9" imgW="469800" imgH="203040" progId="">
                <p:embed/>
              </p:oleObj>
            </a:graphicData>
          </a:graphic>
        </p:graphicFrame>
      </p:grpSp>
      <p:sp>
        <p:nvSpPr>
          <p:cNvPr id="310292" name="Text Box 20"/>
          <p:cNvSpPr txBox="1">
            <a:spLocks noChangeArrowheads="1"/>
          </p:cNvSpPr>
          <p:nvPr/>
        </p:nvSpPr>
        <p:spPr bwMode="auto">
          <a:xfrm>
            <a:off x="1260475" y="4652963"/>
            <a:ext cx="488950" cy="457200"/>
          </a:xfrm>
          <a:prstGeom prst="rect">
            <a:avLst/>
          </a:prstGeom>
          <a:noFill/>
          <a:ln w="9525">
            <a:noFill/>
            <a:miter lim="800000"/>
            <a:headEnd/>
            <a:tailEnd/>
          </a:ln>
          <a:effectLst/>
        </p:spPr>
        <p:txBody>
          <a:bodyPr wrap="none">
            <a:spAutoFit/>
          </a:bodyPr>
          <a:lstStyle/>
          <a:p>
            <a:pPr algn="l"/>
            <a:r>
              <a:rPr lang="en-US" altLang="zh-CN" sz="2400" b="0">
                <a:solidFill>
                  <a:schemeClr val="folHlink"/>
                </a:solidFill>
                <a:latin typeface="Times New Roman" pitchFamily="18" charset="0"/>
              </a:rPr>
              <a:t>▲</a:t>
            </a:r>
          </a:p>
        </p:txBody>
      </p:sp>
      <p:grpSp>
        <p:nvGrpSpPr>
          <p:cNvPr id="4" name="Group 21"/>
          <p:cNvGrpSpPr>
            <a:grpSpLocks/>
          </p:cNvGrpSpPr>
          <p:nvPr/>
        </p:nvGrpSpPr>
        <p:grpSpPr bwMode="auto">
          <a:xfrm>
            <a:off x="2339975" y="5805488"/>
            <a:ext cx="6765925" cy="576262"/>
            <a:chOff x="1519" y="3067"/>
            <a:chExt cx="4262" cy="363"/>
          </a:xfrm>
        </p:grpSpPr>
        <p:graphicFrame>
          <p:nvGraphicFramePr>
            <p:cNvPr id="310294" name="Object 22"/>
            <p:cNvGraphicFramePr>
              <a:graphicFrameLocks noChangeAspect="1"/>
            </p:cNvGraphicFramePr>
            <p:nvPr/>
          </p:nvGraphicFramePr>
          <p:xfrm>
            <a:off x="2063" y="3099"/>
            <a:ext cx="726" cy="331"/>
          </p:xfrm>
          <a:graphic>
            <a:graphicData uri="http://schemas.openxmlformats.org/presentationml/2006/ole">
              <p:oleObj spid="_x0000_s1567752" name="Equation" r:id="rId10" imgW="444240" imgH="203040" progId="">
                <p:embed/>
              </p:oleObj>
            </a:graphicData>
          </a:graphic>
        </p:graphicFrame>
        <p:sp>
          <p:nvSpPr>
            <p:cNvPr id="310295" name="Text Box 23"/>
            <p:cNvSpPr txBox="1">
              <a:spLocks noChangeArrowheads="1"/>
            </p:cNvSpPr>
            <p:nvPr/>
          </p:nvSpPr>
          <p:spPr bwMode="auto">
            <a:xfrm>
              <a:off x="1519" y="3067"/>
              <a:ext cx="603" cy="327"/>
            </a:xfrm>
            <a:prstGeom prst="rect">
              <a:avLst/>
            </a:prstGeom>
            <a:noFill/>
            <a:ln w="9525">
              <a:noFill/>
              <a:miter lim="800000"/>
              <a:headEnd/>
              <a:tailEnd/>
            </a:ln>
            <a:effectLst/>
          </p:spPr>
          <p:txBody>
            <a:bodyPr>
              <a:spAutoFit/>
            </a:bodyPr>
            <a:lstStyle/>
            <a:p>
              <a:pPr algn="l"/>
              <a:r>
                <a:rPr lang="zh-CN" altLang="en-US" sz="2800">
                  <a:latin typeface="Times New Roman" pitchFamily="18" charset="0"/>
                </a:rPr>
                <a:t>若将</a:t>
              </a:r>
            </a:p>
          </p:txBody>
        </p:sp>
        <p:sp>
          <p:nvSpPr>
            <p:cNvPr id="310296" name="Text Box 24"/>
            <p:cNvSpPr txBox="1">
              <a:spLocks noChangeArrowheads="1"/>
            </p:cNvSpPr>
            <p:nvPr/>
          </p:nvSpPr>
          <p:spPr bwMode="auto">
            <a:xfrm>
              <a:off x="2740" y="3103"/>
              <a:ext cx="3041" cy="327"/>
            </a:xfrm>
            <a:prstGeom prst="rect">
              <a:avLst/>
            </a:prstGeom>
            <a:noFill/>
            <a:ln w="9525">
              <a:noFill/>
              <a:miter lim="800000"/>
              <a:headEnd/>
              <a:tailEnd/>
            </a:ln>
            <a:effectLst/>
          </p:spPr>
          <p:txBody>
            <a:bodyPr wrap="none">
              <a:spAutoFit/>
            </a:bodyPr>
            <a:lstStyle/>
            <a:p>
              <a:pPr algn="l"/>
              <a:r>
                <a:rPr lang="zh-CN" altLang="en-US" sz="2800" dirty="0">
                  <a:latin typeface="Times New Roman" pitchFamily="18" charset="0"/>
                </a:rPr>
                <a:t>看成是平面上</a:t>
              </a:r>
              <a:r>
                <a:rPr lang="zh-CN" altLang="en-US" sz="2800" dirty="0" smtClean="0">
                  <a:latin typeface="Times New Roman" pitchFamily="18" charset="0"/>
                </a:rPr>
                <a:t>随机点</a:t>
              </a:r>
              <a:r>
                <a:rPr lang="zh-CN" altLang="en-US" sz="2800" dirty="0">
                  <a:latin typeface="Times New Roman" pitchFamily="18" charset="0"/>
                </a:rPr>
                <a:t>的坐标，</a:t>
              </a:r>
            </a:p>
          </p:txBody>
        </p:sp>
      </p:grpSp>
      <p:graphicFrame>
        <p:nvGraphicFramePr>
          <p:cNvPr id="310297" name="Object 25"/>
          <p:cNvGraphicFramePr>
            <a:graphicFrameLocks noChangeAspect="1"/>
          </p:cNvGraphicFramePr>
          <p:nvPr/>
        </p:nvGraphicFramePr>
        <p:xfrm>
          <a:off x="1836738" y="5878513"/>
          <a:ext cx="352425" cy="319087"/>
        </p:xfrm>
        <a:graphic>
          <a:graphicData uri="http://schemas.openxmlformats.org/presentationml/2006/ole">
            <p:oleObj spid="_x0000_s1567751" name="Equation" r:id="rId11" imgW="139680" imgH="126720" progId="">
              <p:embed/>
            </p:oleObj>
          </a:graphicData>
        </a:graphic>
      </p:graphicFrame>
      <p:sp>
        <p:nvSpPr>
          <p:cNvPr id="310298" name="Rectangle 26"/>
          <p:cNvSpPr>
            <a:spLocks noChangeArrowheads="1"/>
          </p:cNvSpPr>
          <p:nvPr/>
        </p:nvSpPr>
        <p:spPr bwMode="auto">
          <a:xfrm>
            <a:off x="1476375" y="1844675"/>
            <a:ext cx="1970088" cy="519113"/>
          </a:xfrm>
          <a:prstGeom prst="rect">
            <a:avLst/>
          </a:prstGeom>
          <a:noFill/>
          <a:ln w="9525" algn="ctr">
            <a:noFill/>
            <a:miter lim="800000"/>
            <a:headEnd/>
            <a:tailEnd/>
          </a:ln>
          <a:effectLst/>
        </p:spPr>
        <p:txBody>
          <a:bodyPr wrap="none">
            <a:spAutoFit/>
          </a:bodyPr>
          <a:lstStyle/>
          <a:p>
            <a:pPr>
              <a:spcBef>
                <a:spcPct val="50000"/>
              </a:spcBef>
            </a:pPr>
            <a:r>
              <a:rPr lang="zh-CN" altLang="en-US" sz="2800"/>
              <a:t>，二元函数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274"/>
                                        </p:tgtEl>
                                        <p:attrNameLst>
                                          <p:attrName>style.visibility</p:attrName>
                                        </p:attrNameLst>
                                      </p:cBhvr>
                                      <p:to>
                                        <p:strVal val="visible"/>
                                      </p:to>
                                    </p:set>
                                    <p:anim calcmode="lin" valueType="num">
                                      <p:cBhvr additive="base">
                                        <p:cTn id="7" dur="500" fill="hold"/>
                                        <p:tgtEl>
                                          <p:spTgt spid="310274"/>
                                        </p:tgtEl>
                                        <p:attrNameLst>
                                          <p:attrName>ppt_x</p:attrName>
                                        </p:attrNameLst>
                                      </p:cBhvr>
                                      <p:tavLst>
                                        <p:tav tm="0">
                                          <p:val>
                                            <p:strVal val="0-#ppt_w/2"/>
                                          </p:val>
                                        </p:tav>
                                        <p:tav tm="100000">
                                          <p:val>
                                            <p:strVal val="#ppt_x"/>
                                          </p:val>
                                        </p:tav>
                                      </p:tavLst>
                                    </p:anim>
                                    <p:anim calcmode="lin" valueType="num">
                                      <p:cBhvr additive="base">
                                        <p:cTn id="8" dur="500" fill="hold"/>
                                        <p:tgtEl>
                                          <p:spTgt spid="31027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10275"/>
                                        </p:tgtEl>
                                        <p:attrNameLst>
                                          <p:attrName>style.visibility</p:attrName>
                                        </p:attrNameLst>
                                      </p:cBhvr>
                                      <p:to>
                                        <p:strVal val="visible"/>
                                      </p:to>
                                    </p:set>
                                    <p:anim calcmode="lin" valueType="num">
                                      <p:cBhvr additive="base">
                                        <p:cTn id="12" dur="500" fill="hold"/>
                                        <p:tgtEl>
                                          <p:spTgt spid="310275"/>
                                        </p:tgtEl>
                                        <p:attrNameLst>
                                          <p:attrName>ppt_x</p:attrName>
                                        </p:attrNameLst>
                                      </p:cBhvr>
                                      <p:tavLst>
                                        <p:tav tm="0">
                                          <p:val>
                                            <p:strVal val="1+#ppt_w/2"/>
                                          </p:val>
                                        </p:tav>
                                        <p:tav tm="100000">
                                          <p:val>
                                            <p:strVal val="#ppt_x"/>
                                          </p:val>
                                        </p:tav>
                                      </p:tavLst>
                                    </p:anim>
                                    <p:anim calcmode="lin" valueType="num">
                                      <p:cBhvr additive="base">
                                        <p:cTn id="13" dur="500" fill="hold"/>
                                        <p:tgtEl>
                                          <p:spTgt spid="3102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10276"/>
                                        </p:tgtEl>
                                        <p:attrNameLst>
                                          <p:attrName>style.visibility</p:attrName>
                                        </p:attrNameLst>
                                      </p:cBhvr>
                                      <p:to>
                                        <p:strVal val="visible"/>
                                      </p:to>
                                    </p:set>
                                    <p:animEffect transition="in" filter="wipe(left)">
                                      <p:cBhvr>
                                        <p:cTn id="23" dur="1000"/>
                                        <p:tgtEl>
                                          <p:spTgt spid="31027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0277"/>
                                        </p:tgtEl>
                                        <p:attrNameLst>
                                          <p:attrName>style.visibility</p:attrName>
                                        </p:attrNameLst>
                                      </p:cBhvr>
                                      <p:to>
                                        <p:strVal val="visible"/>
                                      </p:to>
                                    </p:set>
                                    <p:animEffect transition="in" filter="wipe(left)">
                                      <p:cBhvr>
                                        <p:cTn id="28" dur="1000"/>
                                        <p:tgtEl>
                                          <p:spTgt spid="31027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10278"/>
                                        </p:tgtEl>
                                        <p:attrNameLst>
                                          <p:attrName>style.visibility</p:attrName>
                                        </p:attrNameLst>
                                      </p:cBhvr>
                                      <p:to>
                                        <p:strVal val="visible"/>
                                      </p:to>
                                    </p:set>
                                    <p:anim calcmode="lin" valueType="num">
                                      <p:cBhvr additive="base">
                                        <p:cTn id="33" dur="1000" fill="hold"/>
                                        <p:tgtEl>
                                          <p:spTgt spid="310278"/>
                                        </p:tgtEl>
                                        <p:attrNameLst>
                                          <p:attrName>ppt_x</p:attrName>
                                        </p:attrNameLst>
                                      </p:cBhvr>
                                      <p:tavLst>
                                        <p:tav tm="0">
                                          <p:val>
                                            <p:strVal val="1+#ppt_w/2"/>
                                          </p:val>
                                        </p:tav>
                                        <p:tav tm="100000">
                                          <p:val>
                                            <p:strVal val="#ppt_x"/>
                                          </p:val>
                                        </p:tav>
                                      </p:tavLst>
                                    </p:anim>
                                    <p:anim calcmode="lin" valueType="num">
                                      <p:cBhvr additive="base">
                                        <p:cTn id="34" dur="1000" fill="hold"/>
                                        <p:tgtEl>
                                          <p:spTgt spid="310278"/>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310279"/>
                                        </p:tgtEl>
                                        <p:attrNameLst>
                                          <p:attrName>style.visibility</p:attrName>
                                        </p:attrNameLst>
                                      </p:cBhvr>
                                      <p:to>
                                        <p:strVal val="visible"/>
                                      </p:to>
                                    </p:set>
                                    <p:anim calcmode="lin" valueType="num">
                                      <p:cBhvr additive="base">
                                        <p:cTn id="38" dur="1000" fill="hold"/>
                                        <p:tgtEl>
                                          <p:spTgt spid="310279"/>
                                        </p:tgtEl>
                                        <p:attrNameLst>
                                          <p:attrName>ppt_x</p:attrName>
                                        </p:attrNameLst>
                                      </p:cBhvr>
                                      <p:tavLst>
                                        <p:tav tm="0">
                                          <p:val>
                                            <p:strVal val="1+#ppt_w/2"/>
                                          </p:val>
                                        </p:tav>
                                        <p:tav tm="100000">
                                          <p:val>
                                            <p:strVal val="#ppt_x"/>
                                          </p:val>
                                        </p:tav>
                                      </p:tavLst>
                                    </p:anim>
                                    <p:anim calcmode="lin" valueType="num">
                                      <p:cBhvr additive="base">
                                        <p:cTn id="39" dur="1000" fill="hold"/>
                                        <p:tgtEl>
                                          <p:spTgt spid="31027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10280"/>
                                        </p:tgtEl>
                                        <p:attrNameLst>
                                          <p:attrName>style.visibility</p:attrName>
                                        </p:attrNameLst>
                                      </p:cBhvr>
                                      <p:to>
                                        <p:strVal val="visible"/>
                                      </p:to>
                                    </p:set>
                                    <p:anim calcmode="lin" valueType="num">
                                      <p:cBhvr additive="base">
                                        <p:cTn id="44" dur="500" fill="hold"/>
                                        <p:tgtEl>
                                          <p:spTgt spid="310280"/>
                                        </p:tgtEl>
                                        <p:attrNameLst>
                                          <p:attrName>ppt_x</p:attrName>
                                        </p:attrNameLst>
                                      </p:cBhvr>
                                      <p:tavLst>
                                        <p:tav tm="0">
                                          <p:val>
                                            <p:strVal val="0-#ppt_w/2"/>
                                          </p:val>
                                        </p:tav>
                                        <p:tav tm="100000">
                                          <p:val>
                                            <p:strVal val="#ppt_x"/>
                                          </p:val>
                                        </p:tav>
                                      </p:tavLst>
                                    </p:anim>
                                    <p:anim calcmode="lin" valueType="num">
                                      <p:cBhvr additive="base">
                                        <p:cTn id="45" dur="500" fill="hold"/>
                                        <p:tgtEl>
                                          <p:spTgt spid="310280"/>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0292"/>
                                        </p:tgtEl>
                                        <p:attrNameLst>
                                          <p:attrName>style.visibility</p:attrName>
                                        </p:attrNameLst>
                                      </p:cBhvr>
                                      <p:to>
                                        <p:strVal val="visible"/>
                                      </p:to>
                                    </p:set>
                                  </p:childTnLst>
                                </p:cTn>
                              </p:par>
                            </p:childTnLst>
                          </p:cTn>
                        </p:par>
                        <p:par>
                          <p:cTn id="50" fill="hold">
                            <p:stCondLst>
                              <p:cond delay="0"/>
                            </p:stCondLst>
                            <p:childTnLst>
                              <p:par>
                                <p:cTn id="51" presetID="2" presetClass="entr" presetSubtype="2"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1000" fill="hold"/>
                                        <p:tgtEl>
                                          <p:spTgt spid="3"/>
                                        </p:tgtEl>
                                        <p:attrNameLst>
                                          <p:attrName>ppt_x</p:attrName>
                                        </p:attrNameLst>
                                      </p:cBhvr>
                                      <p:tavLst>
                                        <p:tav tm="0">
                                          <p:val>
                                            <p:strVal val="1+#ppt_w/2"/>
                                          </p:val>
                                        </p:tav>
                                        <p:tav tm="100000">
                                          <p:val>
                                            <p:strVal val="#ppt_x"/>
                                          </p:val>
                                        </p:tav>
                                      </p:tavLst>
                                    </p:anim>
                                    <p:anim calcmode="lin" valueType="num">
                                      <p:cBhvr additive="base">
                                        <p:cTn id="54"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10281"/>
                                        </p:tgtEl>
                                        <p:attrNameLst>
                                          <p:attrName>style.visibility</p:attrName>
                                        </p:attrNameLst>
                                      </p:cBhvr>
                                      <p:to>
                                        <p:strVal val="visible"/>
                                      </p:to>
                                    </p:set>
                                    <p:animEffect transition="in" filter="wipe(left)">
                                      <p:cBhvr>
                                        <p:cTn id="59" dur="1000"/>
                                        <p:tgtEl>
                                          <p:spTgt spid="310281"/>
                                        </p:tgtEl>
                                      </p:cBhvr>
                                    </p:animEffect>
                                  </p:childTnLst>
                                </p:cTn>
                              </p:par>
                            </p:childTnLst>
                          </p:cTn>
                        </p:par>
                        <p:par>
                          <p:cTn id="60" fill="hold">
                            <p:stCondLst>
                              <p:cond delay="1000"/>
                            </p:stCondLst>
                            <p:childTnLst>
                              <p:par>
                                <p:cTn id="61" presetID="22" presetClass="entr" presetSubtype="8" fill="hold" nodeType="afterEffect">
                                  <p:stCondLst>
                                    <p:cond delay="0"/>
                                  </p:stCondLst>
                                  <p:childTnLst>
                                    <p:set>
                                      <p:cBhvr>
                                        <p:cTn id="62" dur="1" fill="hold">
                                          <p:stCondLst>
                                            <p:cond delay="0"/>
                                          </p:stCondLst>
                                        </p:cTn>
                                        <p:tgtEl>
                                          <p:spTgt spid="310282"/>
                                        </p:tgtEl>
                                        <p:attrNameLst>
                                          <p:attrName>style.visibility</p:attrName>
                                        </p:attrNameLst>
                                      </p:cBhvr>
                                      <p:to>
                                        <p:strVal val="visible"/>
                                      </p:to>
                                    </p:set>
                                    <p:animEffect transition="in" filter="wipe(left)">
                                      <p:cBhvr>
                                        <p:cTn id="63" dur="1000"/>
                                        <p:tgtEl>
                                          <p:spTgt spid="31028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310297"/>
                                        </p:tgtEl>
                                        <p:attrNameLst>
                                          <p:attrName>style.visibility</p:attrName>
                                        </p:attrNameLst>
                                      </p:cBhvr>
                                      <p:to>
                                        <p:strVal val="visible"/>
                                      </p:to>
                                    </p:set>
                                    <p:anim calcmode="lin" valueType="num">
                                      <p:cBhvr additive="base">
                                        <p:cTn id="68" dur="500" fill="hold"/>
                                        <p:tgtEl>
                                          <p:spTgt spid="310297"/>
                                        </p:tgtEl>
                                        <p:attrNameLst>
                                          <p:attrName>ppt_x</p:attrName>
                                        </p:attrNameLst>
                                      </p:cBhvr>
                                      <p:tavLst>
                                        <p:tav tm="0">
                                          <p:val>
                                            <p:strVal val="0-#ppt_w/2"/>
                                          </p:val>
                                        </p:tav>
                                        <p:tav tm="100000">
                                          <p:val>
                                            <p:strVal val="#ppt_x"/>
                                          </p:val>
                                        </p:tav>
                                      </p:tavLst>
                                    </p:anim>
                                    <p:anim calcmode="lin" valueType="num">
                                      <p:cBhvr additive="base">
                                        <p:cTn id="69" dur="500" fill="hold"/>
                                        <p:tgtEl>
                                          <p:spTgt spid="310297"/>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2" fill="hold" nodeType="after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1000" fill="hold"/>
                                        <p:tgtEl>
                                          <p:spTgt spid="4"/>
                                        </p:tgtEl>
                                        <p:attrNameLst>
                                          <p:attrName>ppt_x</p:attrName>
                                        </p:attrNameLst>
                                      </p:cBhvr>
                                      <p:tavLst>
                                        <p:tav tm="0">
                                          <p:val>
                                            <p:strVal val="1+#ppt_w/2"/>
                                          </p:val>
                                        </p:tav>
                                        <p:tav tm="100000">
                                          <p:val>
                                            <p:strVal val="#ppt_x"/>
                                          </p:val>
                                        </p:tav>
                                      </p:tavLst>
                                    </p:anim>
                                    <p:anim calcmode="lin" valueType="num">
                                      <p:cBhvr additive="base">
                                        <p:cTn id="74"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p:bldP spid="310275" grpId="0"/>
      <p:bldP spid="310278" grpId="0"/>
      <p:bldP spid="310279" grpId="0"/>
      <p:bldP spid="310280" grpId="0"/>
      <p:bldP spid="31029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4" name="Object 4"/>
          <p:cNvGraphicFramePr>
            <a:graphicFrameLocks noChangeAspect="1"/>
          </p:cNvGraphicFramePr>
          <p:nvPr/>
        </p:nvGraphicFramePr>
        <p:xfrm>
          <a:off x="1692275" y="692150"/>
          <a:ext cx="4964113" cy="893763"/>
        </p:xfrm>
        <a:graphic>
          <a:graphicData uri="http://schemas.openxmlformats.org/presentationml/2006/ole">
            <p:oleObj spid="_x0000_s1693698" name="公式" r:id="rId3" imgW="1828800" imgH="330120" progId="Equation.3">
              <p:embed/>
            </p:oleObj>
          </a:graphicData>
        </a:graphic>
      </p:graphicFrame>
      <p:grpSp>
        <p:nvGrpSpPr>
          <p:cNvPr id="2" name="Group 23"/>
          <p:cNvGrpSpPr>
            <a:grpSpLocks/>
          </p:cNvGrpSpPr>
          <p:nvPr/>
        </p:nvGrpSpPr>
        <p:grpSpPr bwMode="auto">
          <a:xfrm>
            <a:off x="1350963" y="4360863"/>
            <a:ext cx="2146300" cy="579437"/>
            <a:chOff x="475" y="1026"/>
            <a:chExt cx="1352" cy="365"/>
          </a:xfrm>
        </p:grpSpPr>
        <p:sp>
          <p:nvSpPr>
            <p:cNvPr id="102424" name="Rectangle 24"/>
            <p:cNvSpPr>
              <a:spLocks noChangeArrowheads="1"/>
            </p:cNvSpPr>
            <p:nvPr/>
          </p:nvSpPr>
          <p:spPr bwMode="auto">
            <a:xfrm>
              <a:off x="475" y="1026"/>
              <a:ext cx="1352" cy="365"/>
            </a:xfrm>
            <a:prstGeom prst="rect">
              <a:avLst/>
            </a:prstGeom>
            <a:noFill/>
            <a:ln w="9525">
              <a:noFill/>
              <a:miter lim="800000"/>
              <a:headEnd/>
              <a:tailEnd/>
            </a:ln>
            <a:effectLst/>
          </p:spPr>
          <p:txBody>
            <a:bodyPr wrap="none">
              <a:spAutoFit/>
            </a:bodyPr>
            <a:lstStyle/>
            <a:p>
              <a:r>
                <a:rPr lang="zh-CN" altLang="en-US" sz="2800" b="1"/>
                <a:t>当</a:t>
              </a:r>
              <a:r>
                <a:rPr lang="zh-CN" altLang="en-US" sz="3200" b="1"/>
                <a:t>  </a:t>
              </a:r>
              <a:r>
                <a:rPr lang="en-US" altLang="zh-CN" sz="3200" b="1" i="1"/>
                <a:t>z</a:t>
              </a:r>
              <a:r>
                <a:rPr lang="en-US" altLang="zh-CN" sz="3200" b="1"/>
                <a:t>   0  </a:t>
              </a:r>
              <a:r>
                <a:rPr lang="zh-CN" altLang="en-US" sz="2800" b="1"/>
                <a:t>时 </a:t>
              </a:r>
              <a:r>
                <a:rPr lang="en-US" altLang="zh-CN" sz="2800" b="1"/>
                <a:t>,</a:t>
              </a:r>
            </a:p>
          </p:txBody>
        </p:sp>
        <p:graphicFrame>
          <p:nvGraphicFramePr>
            <p:cNvPr id="102425" name="Object 25"/>
            <p:cNvGraphicFramePr>
              <a:graphicFrameLocks noChangeAspect="1"/>
            </p:cNvGraphicFramePr>
            <p:nvPr/>
          </p:nvGraphicFramePr>
          <p:xfrm>
            <a:off x="1020" y="1162"/>
            <a:ext cx="152" cy="176"/>
          </p:xfrm>
          <a:graphic>
            <a:graphicData uri="http://schemas.openxmlformats.org/presentationml/2006/ole">
              <p:oleObj spid="_x0000_s1693709" name="Equation" r:id="rId4" imgW="241200" imgH="279360" progId="">
                <p:embed/>
              </p:oleObj>
            </a:graphicData>
          </a:graphic>
        </p:graphicFrame>
      </p:grpSp>
      <p:graphicFrame>
        <p:nvGraphicFramePr>
          <p:cNvPr id="102427" name="Object 27"/>
          <p:cNvGraphicFramePr>
            <a:graphicFrameLocks noChangeAspect="1"/>
          </p:cNvGraphicFramePr>
          <p:nvPr/>
        </p:nvGraphicFramePr>
        <p:xfrm>
          <a:off x="3641725" y="4373563"/>
          <a:ext cx="1549400" cy="495300"/>
        </p:xfrm>
        <a:graphic>
          <a:graphicData uri="http://schemas.openxmlformats.org/presentationml/2006/ole">
            <p:oleObj spid="_x0000_s1693699" name="Equation" r:id="rId5" imgW="1549080" imgH="495000" progId="">
              <p:embed/>
            </p:oleObj>
          </a:graphicData>
        </a:graphic>
      </p:graphicFrame>
      <p:sp>
        <p:nvSpPr>
          <p:cNvPr id="102428" name="Rectangle 28"/>
          <p:cNvSpPr>
            <a:spLocks noChangeArrowheads="1"/>
          </p:cNvSpPr>
          <p:nvPr/>
        </p:nvSpPr>
        <p:spPr bwMode="auto">
          <a:xfrm>
            <a:off x="468313" y="5084763"/>
            <a:ext cx="2276475" cy="579437"/>
          </a:xfrm>
          <a:prstGeom prst="rect">
            <a:avLst/>
          </a:prstGeom>
          <a:noFill/>
          <a:ln w="9525">
            <a:noFill/>
            <a:miter lim="800000"/>
            <a:headEnd/>
            <a:tailEnd/>
          </a:ln>
          <a:effectLst/>
        </p:spPr>
        <p:txBody>
          <a:bodyPr wrap="none">
            <a:spAutoFit/>
          </a:bodyPr>
          <a:lstStyle/>
          <a:p>
            <a:r>
              <a:rPr lang="zh-CN" altLang="en-US" sz="2800" b="1"/>
              <a:t>当</a:t>
            </a:r>
            <a:r>
              <a:rPr lang="zh-CN" altLang="en-US" sz="3200" b="1"/>
              <a:t>  </a:t>
            </a:r>
            <a:r>
              <a:rPr lang="en-US" altLang="zh-CN" sz="3200" b="1" i="1"/>
              <a:t>z &gt;</a:t>
            </a:r>
            <a:r>
              <a:rPr lang="en-US" altLang="zh-CN" sz="3200" b="1"/>
              <a:t> 0  </a:t>
            </a:r>
            <a:r>
              <a:rPr lang="zh-CN" altLang="en-US" sz="2800" b="1"/>
              <a:t>时 </a:t>
            </a:r>
            <a:r>
              <a:rPr lang="en-US" altLang="zh-CN" sz="2800" b="1"/>
              <a:t>,</a:t>
            </a:r>
          </a:p>
        </p:txBody>
      </p:sp>
      <p:graphicFrame>
        <p:nvGraphicFramePr>
          <p:cNvPr id="102429" name="Object 29"/>
          <p:cNvGraphicFramePr>
            <a:graphicFrameLocks noChangeAspect="1"/>
          </p:cNvGraphicFramePr>
          <p:nvPr/>
        </p:nvGraphicFramePr>
        <p:xfrm>
          <a:off x="1331913" y="5826125"/>
          <a:ext cx="3924300" cy="698500"/>
        </p:xfrm>
        <a:graphic>
          <a:graphicData uri="http://schemas.openxmlformats.org/presentationml/2006/ole">
            <p:oleObj spid="_x0000_s1693700" name="Equation" r:id="rId6" imgW="3924000" imgH="698400" progId="">
              <p:embed/>
            </p:oleObj>
          </a:graphicData>
        </a:graphic>
      </p:graphicFrame>
      <p:sp>
        <p:nvSpPr>
          <p:cNvPr id="102442" name="AutoShape 42"/>
          <p:cNvSpPr>
            <a:spLocks noChangeArrowheads="1"/>
          </p:cNvSpPr>
          <p:nvPr/>
        </p:nvSpPr>
        <p:spPr bwMode="auto">
          <a:xfrm rot="16200000" flipH="1" flipV="1">
            <a:off x="6670675" y="3562351"/>
            <a:ext cx="1201737" cy="1223962"/>
          </a:xfrm>
          <a:prstGeom prst="rtTriangle">
            <a:avLst/>
          </a:prstGeom>
          <a:solidFill>
            <a:schemeClr val="accent1"/>
          </a:solidFill>
          <a:ln w="9525">
            <a:noFill/>
            <a:miter lim="800000"/>
            <a:headEnd/>
            <a:tailEnd/>
          </a:ln>
          <a:effectLst/>
        </p:spPr>
        <p:txBody>
          <a:bodyPr wrap="none" anchor="ctr"/>
          <a:lstStyle/>
          <a:p>
            <a:endParaRPr lang="zh-CN" altLang="en-US"/>
          </a:p>
        </p:txBody>
      </p:sp>
      <p:sp>
        <p:nvSpPr>
          <p:cNvPr id="102443" name="Line 43"/>
          <p:cNvSpPr>
            <a:spLocks noChangeShapeType="1"/>
          </p:cNvSpPr>
          <p:nvPr/>
        </p:nvSpPr>
        <p:spPr bwMode="auto">
          <a:xfrm>
            <a:off x="5940425" y="4041775"/>
            <a:ext cx="2016125" cy="0"/>
          </a:xfrm>
          <a:prstGeom prst="line">
            <a:avLst/>
          </a:prstGeom>
          <a:noFill/>
          <a:ln w="28575">
            <a:solidFill>
              <a:schemeClr val="tx1"/>
            </a:solidFill>
            <a:round/>
            <a:headEnd/>
            <a:tailEnd/>
          </a:ln>
          <a:effectLst/>
        </p:spPr>
        <p:txBody>
          <a:bodyPr wrap="none" anchor="ctr"/>
          <a:lstStyle/>
          <a:p>
            <a:endParaRPr lang="zh-CN" altLang="en-US"/>
          </a:p>
        </p:txBody>
      </p:sp>
      <p:grpSp>
        <p:nvGrpSpPr>
          <p:cNvPr id="3" name="Group 58"/>
          <p:cNvGrpSpPr>
            <a:grpSpLocks/>
          </p:cNvGrpSpPr>
          <p:nvPr/>
        </p:nvGrpSpPr>
        <p:grpSpPr bwMode="auto">
          <a:xfrm>
            <a:off x="6659563" y="2781300"/>
            <a:ext cx="2084387" cy="1987550"/>
            <a:chOff x="4286" y="1071"/>
            <a:chExt cx="1313" cy="1252"/>
          </a:xfrm>
        </p:grpSpPr>
        <p:sp>
          <p:nvSpPr>
            <p:cNvPr id="102444" name="Line 44"/>
            <p:cNvSpPr>
              <a:spLocks noChangeShapeType="1"/>
            </p:cNvSpPr>
            <p:nvPr/>
          </p:nvSpPr>
          <p:spPr bwMode="auto">
            <a:xfrm flipV="1">
              <a:off x="4286" y="1389"/>
              <a:ext cx="954" cy="934"/>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102446" name="Object 46"/>
            <p:cNvGraphicFramePr>
              <a:graphicFrameLocks noChangeAspect="1"/>
            </p:cNvGraphicFramePr>
            <p:nvPr/>
          </p:nvGraphicFramePr>
          <p:xfrm>
            <a:off x="5103" y="1071"/>
            <a:ext cx="496" cy="200"/>
          </p:xfrm>
          <a:graphic>
            <a:graphicData uri="http://schemas.openxmlformats.org/presentationml/2006/ole">
              <p:oleObj spid="_x0000_s1693708" name="Equation" r:id="rId7" imgW="787320" imgH="317160" progId="">
                <p:embed/>
              </p:oleObj>
            </a:graphicData>
          </a:graphic>
        </p:graphicFrame>
      </p:grpSp>
      <p:grpSp>
        <p:nvGrpSpPr>
          <p:cNvPr id="4" name="Group 57"/>
          <p:cNvGrpSpPr>
            <a:grpSpLocks/>
          </p:cNvGrpSpPr>
          <p:nvPr/>
        </p:nvGrpSpPr>
        <p:grpSpPr bwMode="auto">
          <a:xfrm>
            <a:off x="6081713" y="2781300"/>
            <a:ext cx="2343150" cy="2376488"/>
            <a:chOff x="3922" y="1071"/>
            <a:chExt cx="1476" cy="1497"/>
          </a:xfrm>
        </p:grpSpPr>
        <p:sp>
          <p:nvSpPr>
            <p:cNvPr id="102440" name="Line 40"/>
            <p:cNvSpPr>
              <a:spLocks noChangeShapeType="1"/>
            </p:cNvSpPr>
            <p:nvPr/>
          </p:nvSpPr>
          <p:spPr bwMode="auto">
            <a:xfrm>
              <a:off x="3922" y="2323"/>
              <a:ext cx="1316"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02441" name="Line 41"/>
            <p:cNvSpPr>
              <a:spLocks noChangeShapeType="1"/>
            </p:cNvSpPr>
            <p:nvPr/>
          </p:nvSpPr>
          <p:spPr bwMode="auto">
            <a:xfrm flipV="1">
              <a:off x="4285" y="1207"/>
              <a:ext cx="1" cy="1297"/>
            </a:xfrm>
            <a:prstGeom prst="line">
              <a:avLst/>
            </a:prstGeom>
            <a:noFill/>
            <a:ln w="28575">
              <a:solidFill>
                <a:schemeClr val="tx1"/>
              </a:solidFill>
              <a:round/>
              <a:headEnd/>
              <a:tailEnd type="triangle" w="med" len="med"/>
            </a:ln>
            <a:effectLst/>
          </p:spPr>
          <p:txBody>
            <a:bodyPr wrap="none" anchor="ctr"/>
            <a:lstStyle/>
            <a:p>
              <a:endParaRPr lang="zh-CN" altLang="en-US"/>
            </a:p>
          </p:txBody>
        </p:sp>
        <p:graphicFrame>
          <p:nvGraphicFramePr>
            <p:cNvPr id="102447" name="Object 47"/>
            <p:cNvGraphicFramePr>
              <a:graphicFrameLocks noChangeAspect="1"/>
            </p:cNvGraphicFramePr>
            <p:nvPr/>
          </p:nvGraphicFramePr>
          <p:xfrm>
            <a:off x="4150" y="1071"/>
            <a:ext cx="128" cy="160"/>
          </p:xfrm>
          <a:graphic>
            <a:graphicData uri="http://schemas.openxmlformats.org/presentationml/2006/ole">
              <p:oleObj spid="_x0000_s1693705" name="Equation" r:id="rId8" imgW="203040" imgH="253800" progId="">
                <p:embed/>
              </p:oleObj>
            </a:graphicData>
          </a:graphic>
        </p:graphicFrame>
        <p:graphicFrame>
          <p:nvGraphicFramePr>
            <p:cNvPr id="102448" name="Object 48"/>
            <p:cNvGraphicFramePr>
              <a:graphicFrameLocks noChangeAspect="1"/>
            </p:cNvGraphicFramePr>
            <p:nvPr/>
          </p:nvGraphicFramePr>
          <p:xfrm>
            <a:off x="5238" y="2277"/>
            <a:ext cx="160" cy="200"/>
          </p:xfrm>
          <a:graphic>
            <a:graphicData uri="http://schemas.openxmlformats.org/presentationml/2006/ole">
              <p:oleObj spid="_x0000_s1693706" name="Equation" r:id="rId9" imgW="253800" imgH="317160" progId="">
                <p:embed/>
              </p:oleObj>
            </a:graphicData>
          </a:graphic>
        </p:graphicFrame>
        <p:graphicFrame>
          <p:nvGraphicFramePr>
            <p:cNvPr id="102449" name="Object 49"/>
            <p:cNvGraphicFramePr>
              <a:graphicFrameLocks noChangeAspect="1"/>
            </p:cNvGraphicFramePr>
            <p:nvPr/>
          </p:nvGraphicFramePr>
          <p:xfrm>
            <a:off x="4058" y="2368"/>
            <a:ext cx="184" cy="200"/>
          </p:xfrm>
          <a:graphic>
            <a:graphicData uri="http://schemas.openxmlformats.org/presentationml/2006/ole">
              <p:oleObj spid="_x0000_s1693707" name="Equation" r:id="rId10" imgW="291960" imgH="317160" progId="">
                <p:embed/>
              </p:oleObj>
            </a:graphicData>
          </a:graphic>
        </p:graphicFrame>
      </p:grpSp>
      <p:sp>
        <p:nvSpPr>
          <p:cNvPr id="102450" name="Text Box 50"/>
          <p:cNvSpPr txBox="1">
            <a:spLocks noChangeArrowheads="1"/>
          </p:cNvSpPr>
          <p:nvPr/>
        </p:nvSpPr>
        <p:spPr bwMode="auto">
          <a:xfrm>
            <a:off x="468313" y="1773238"/>
            <a:ext cx="1655762" cy="519112"/>
          </a:xfrm>
          <a:prstGeom prst="rect">
            <a:avLst/>
          </a:prstGeom>
          <a:noFill/>
          <a:ln w="9525">
            <a:noFill/>
            <a:miter lim="800000"/>
            <a:headEnd/>
            <a:tailEnd/>
          </a:ln>
          <a:effectLst/>
        </p:spPr>
        <p:txBody>
          <a:bodyPr>
            <a:spAutoFit/>
          </a:bodyPr>
          <a:lstStyle/>
          <a:p>
            <a:pPr algn="l">
              <a:spcBef>
                <a:spcPct val="50000"/>
              </a:spcBef>
            </a:pPr>
            <a:r>
              <a:rPr lang="zh-CN" altLang="en-US" sz="2800" b="1"/>
              <a:t>当且仅当</a:t>
            </a:r>
          </a:p>
        </p:txBody>
      </p:sp>
      <p:graphicFrame>
        <p:nvGraphicFramePr>
          <p:cNvPr id="102451" name="Object 51"/>
          <p:cNvGraphicFramePr>
            <a:graphicFrameLocks noChangeAspect="1"/>
          </p:cNvGraphicFramePr>
          <p:nvPr/>
        </p:nvGraphicFramePr>
        <p:xfrm>
          <a:off x="1258888" y="2565400"/>
          <a:ext cx="1562100" cy="1003300"/>
        </p:xfrm>
        <a:graphic>
          <a:graphicData uri="http://schemas.openxmlformats.org/presentationml/2006/ole">
            <p:oleObj spid="_x0000_s1693701" name="Equation" r:id="rId11" imgW="1562040" imgH="1002960" progId="">
              <p:embed/>
            </p:oleObj>
          </a:graphicData>
        </a:graphic>
      </p:graphicFrame>
      <p:grpSp>
        <p:nvGrpSpPr>
          <p:cNvPr id="5" name="Group 56"/>
          <p:cNvGrpSpPr>
            <a:grpSpLocks/>
          </p:cNvGrpSpPr>
          <p:nvPr/>
        </p:nvGrpSpPr>
        <p:grpSpPr bwMode="auto">
          <a:xfrm>
            <a:off x="3132138" y="2708275"/>
            <a:ext cx="2592387" cy="519113"/>
            <a:chOff x="1973" y="1570"/>
            <a:chExt cx="1633" cy="327"/>
          </a:xfrm>
        </p:grpSpPr>
        <p:graphicFrame>
          <p:nvGraphicFramePr>
            <p:cNvPr id="102452" name="Object 52"/>
            <p:cNvGraphicFramePr>
              <a:graphicFrameLocks noChangeAspect="1"/>
            </p:cNvGraphicFramePr>
            <p:nvPr/>
          </p:nvGraphicFramePr>
          <p:xfrm>
            <a:off x="2290" y="1616"/>
            <a:ext cx="824" cy="248"/>
          </p:xfrm>
          <a:graphic>
            <a:graphicData uri="http://schemas.openxmlformats.org/presentationml/2006/ole">
              <p:oleObj spid="_x0000_s1693704" name="Equation" r:id="rId12" imgW="1307880" imgH="393480" progId="">
                <p:embed/>
              </p:oleObj>
            </a:graphicData>
          </a:graphic>
        </p:graphicFrame>
        <p:sp>
          <p:nvSpPr>
            <p:cNvPr id="102453" name="Text Box 53"/>
            <p:cNvSpPr txBox="1">
              <a:spLocks noChangeArrowheads="1"/>
            </p:cNvSpPr>
            <p:nvPr/>
          </p:nvSpPr>
          <p:spPr bwMode="auto">
            <a:xfrm>
              <a:off x="1973" y="1570"/>
              <a:ext cx="1633" cy="327"/>
            </a:xfrm>
            <a:prstGeom prst="rect">
              <a:avLst/>
            </a:prstGeom>
            <a:noFill/>
            <a:ln w="9525">
              <a:noFill/>
              <a:miter lim="800000"/>
              <a:headEnd/>
              <a:tailEnd/>
            </a:ln>
            <a:effectLst/>
          </p:spPr>
          <p:txBody>
            <a:bodyPr>
              <a:spAutoFit/>
            </a:bodyPr>
            <a:lstStyle/>
            <a:p>
              <a:pPr algn="l">
                <a:spcBef>
                  <a:spcPct val="50000"/>
                </a:spcBef>
              </a:pPr>
              <a:r>
                <a:rPr lang="zh-CN" altLang="en-US" sz="2800" b="1"/>
                <a:t>即                时</a:t>
              </a:r>
              <a:r>
                <a:rPr lang="en-US" altLang="zh-CN" sz="2800" b="1"/>
                <a:t>,</a:t>
              </a:r>
            </a:p>
          </p:txBody>
        </p:sp>
      </p:grpSp>
      <p:sp>
        <p:nvSpPr>
          <p:cNvPr id="102454" name="Text Box 54"/>
          <p:cNvSpPr txBox="1">
            <a:spLocks noChangeArrowheads="1"/>
          </p:cNvSpPr>
          <p:nvPr/>
        </p:nvSpPr>
        <p:spPr bwMode="auto">
          <a:xfrm>
            <a:off x="395288" y="3773488"/>
            <a:ext cx="5329237" cy="519112"/>
          </a:xfrm>
          <a:prstGeom prst="rect">
            <a:avLst/>
          </a:prstGeom>
          <a:noFill/>
          <a:ln w="9525">
            <a:noFill/>
            <a:miter lim="800000"/>
            <a:headEnd/>
            <a:tailEnd/>
          </a:ln>
          <a:effectLst/>
        </p:spPr>
        <p:txBody>
          <a:bodyPr>
            <a:spAutoFit/>
          </a:bodyPr>
          <a:lstStyle/>
          <a:p>
            <a:pPr algn="l">
              <a:spcBef>
                <a:spcPct val="50000"/>
              </a:spcBef>
            </a:pPr>
            <a:r>
              <a:rPr lang="zh-CN" altLang="en-US" sz="2800" b="1"/>
              <a:t>上述积分的被积函数不等于零</a:t>
            </a:r>
            <a:r>
              <a:rPr lang="en-US" altLang="zh-CN" sz="2800" b="1"/>
              <a:t>.</a:t>
            </a:r>
          </a:p>
        </p:txBody>
      </p:sp>
      <p:sp>
        <p:nvSpPr>
          <p:cNvPr id="102455" name="Text Box 55"/>
          <p:cNvSpPr txBox="1">
            <a:spLocks noChangeArrowheads="1"/>
          </p:cNvSpPr>
          <p:nvPr/>
        </p:nvSpPr>
        <p:spPr bwMode="auto">
          <a:xfrm>
            <a:off x="396875" y="4365625"/>
            <a:ext cx="574675" cy="519113"/>
          </a:xfrm>
          <a:prstGeom prst="rect">
            <a:avLst/>
          </a:prstGeom>
          <a:noFill/>
          <a:ln w="9525">
            <a:noFill/>
            <a:miter lim="800000"/>
            <a:headEnd/>
            <a:tailEnd/>
          </a:ln>
          <a:effectLst/>
        </p:spPr>
        <p:txBody>
          <a:bodyPr>
            <a:spAutoFit/>
          </a:bodyPr>
          <a:lstStyle/>
          <a:p>
            <a:pPr>
              <a:spcBef>
                <a:spcPct val="50000"/>
              </a:spcBef>
            </a:pPr>
            <a:r>
              <a:rPr lang="zh-CN" altLang="en-US" sz="2800" b="1"/>
              <a:t>故</a:t>
            </a:r>
          </a:p>
        </p:txBody>
      </p:sp>
      <p:grpSp>
        <p:nvGrpSpPr>
          <p:cNvPr id="6" name="Group 61"/>
          <p:cNvGrpSpPr>
            <a:grpSpLocks/>
          </p:cNvGrpSpPr>
          <p:nvPr/>
        </p:nvGrpSpPr>
        <p:grpSpPr bwMode="auto">
          <a:xfrm>
            <a:off x="6372225" y="4005263"/>
            <a:ext cx="301625" cy="398462"/>
            <a:chOff x="4105" y="1842"/>
            <a:chExt cx="190" cy="251"/>
          </a:xfrm>
        </p:grpSpPr>
        <p:graphicFrame>
          <p:nvGraphicFramePr>
            <p:cNvPr id="102459" name="Object 59"/>
            <p:cNvGraphicFramePr>
              <a:graphicFrameLocks noChangeAspect="1"/>
            </p:cNvGraphicFramePr>
            <p:nvPr/>
          </p:nvGraphicFramePr>
          <p:xfrm>
            <a:off x="4105" y="1933"/>
            <a:ext cx="128" cy="160"/>
          </p:xfrm>
          <a:graphic>
            <a:graphicData uri="http://schemas.openxmlformats.org/presentationml/2006/ole">
              <p:oleObj spid="_x0000_s1693703" name="Equation" r:id="rId13" imgW="203040" imgH="253800" progId="">
                <p:embed/>
              </p:oleObj>
            </a:graphicData>
          </a:graphic>
        </p:graphicFrame>
        <p:sp>
          <p:nvSpPr>
            <p:cNvPr id="102460" name="Oval 60"/>
            <p:cNvSpPr>
              <a:spLocks noChangeArrowheads="1"/>
            </p:cNvSpPr>
            <p:nvPr/>
          </p:nvSpPr>
          <p:spPr bwMode="auto">
            <a:xfrm>
              <a:off x="4241" y="1842"/>
              <a:ext cx="54" cy="54"/>
            </a:xfrm>
            <a:prstGeom prst="ellipse">
              <a:avLst/>
            </a:prstGeom>
            <a:solidFill>
              <a:srgbClr val="FF6600"/>
            </a:solidFill>
            <a:ln w="9525">
              <a:noFill/>
              <a:round/>
              <a:headEnd/>
              <a:tailEnd/>
            </a:ln>
            <a:effectLst/>
          </p:spPr>
          <p:txBody>
            <a:bodyPr wrap="none" anchor="ctr"/>
            <a:lstStyle/>
            <a:p>
              <a:endParaRPr lang="zh-CN" altLang="en-US"/>
            </a:p>
          </p:txBody>
        </p:sp>
      </p:grpSp>
      <p:sp>
        <p:nvSpPr>
          <p:cNvPr id="102462" name="Line 62"/>
          <p:cNvSpPr>
            <a:spLocks noChangeShapeType="1"/>
          </p:cNvSpPr>
          <p:nvPr/>
        </p:nvSpPr>
        <p:spPr bwMode="auto">
          <a:xfrm>
            <a:off x="7415213" y="4041775"/>
            <a:ext cx="0" cy="719138"/>
          </a:xfrm>
          <a:prstGeom prst="line">
            <a:avLst/>
          </a:prstGeom>
          <a:noFill/>
          <a:ln w="28575">
            <a:solidFill>
              <a:schemeClr val="tx1"/>
            </a:solidFill>
            <a:prstDash val="sysDot"/>
            <a:round/>
            <a:headEnd/>
            <a:tailEnd/>
          </a:ln>
          <a:effectLst/>
        </p:spPr>
        <p:txBody>
          <a:bodyPr wrap="none" anchor="ctr"/>
          <a:lstStyle/>
          <a:p>
            <a:endParaRPr lang="zh-CN" altLang="en-US"/>
          </a:p>
        </p:txBody>
      </p:sp>
      <p:sp>
        <p:nvSpPr>
          <p:cNvPr id="102463" name="Oval 63"/>
          <p:cNvSpPr>
            <a:spLocks noChangeArrowheads="1"/>
          </p:cNvSpPr>
          <p:nvPr/>
        </p:nvSpPr>
        <p:spPr bwMode="auto">
          <a:xfrm>
            <a:off x="7380288" y="4005263"/>
            <a:ext cx="85725" cy="85725"/>
          </a:xfrm>
          <a:prstGeom prst="ellipse">
            <a:avLst/>
          </a:prstGeom>
          <a:solidFill>
            <a:schemeClr val="accent2"/>
          </a:solidFill>
          <a:ln w="9525">
            <a:noFill/>
            <a:round/>
            <a:headEnd/>
            <a:tailEnd/>
          </a:ln>
          <a:effectLst/>
        </p:spPr>
        <p:txBody>
          <a:bodyPr wrap="none" anchor="ctr"/>
          <a:lstStyle/>
          <a:p>
            <a:endParaRPr lang="zh-CN" altLang="en-US"/>
          </a:p>
        </p:txBody>
      </p:sp>
      <p:grpSp>
        <p:nvGrpSpPr>
          <p:cNvPr id="7" name="Group 67"/>
          <p:cNvGrpSpPr>
            <a:grpSpLocks/>
          </p:cNvGrpSpPr>
          <p:nvPr/>
        </p:nvGrpSpPr>
        <p:grpSpPr bwMode="auto">
          <a:xfrm>
            <a:off x="7380288" y="4725988"/>
            <a:ext cx="274637" cy="325437"/>
            <a:chOff x="4740" y="2296"/>
            <a:chExt cx="173" cy="205"/>
          </a:xfrm>
        </p:grpSpPr>
        <p:graphicFrame>
          <p:nvGraphicFramePr>
            <p:cNvPr id="102465" name="Object 65"/>
            <p:cNvGraphicFramePr>
              <a:graphicFrameLocks noChangeAspect="1"/>
            </p:cNvGraphicFramePr>
            <p:nvPr/>
          </p:nvGraphicFramePr>
          <p:xfrm>
            <a:off x="4785" y="2341"/>
            <a:ext cx="128" cy="160"/>
          </p:xfrm>
          <a:graphic>
            <a:graphicData uri="http://schemas.openxmlformats.org/presentationml/2006/ole">
              <p:oleObj spid="_x0000_s1693702" name="Equation" r:id="rId14" imgW="203040" imgH="253800" progId="">
                <p:embed/>
              </p:oleObj>
            </a:graphicData>
          </a:graphic>
        </p:graphicFrame>
        <p:sp>
          <p:nvSpPr>
            <p:cNvPr id="102466" name="Oval 66"/>
            <p:cNvSpPr>
              <a:spLocks noChangeArrowheads="1"/>
            </p:cNvSpPr>
            <p:nvPr/>
          </p:nvSpPr>
          <p:spPr bwMode="auto">
            <a:xfrm>
              <a:off x="4740" y="2296"/>
              <a:ext cx="54" cy="54"/>
            </a:xfrm>
            <a:prstGeom prst="ellipse">
              <a:avLst/>
            </a:prstGeom>
            <a:solidFill>
              <a:schemeClr val="accent2"/>
            </a:solidFill>
            <a:ln w="9525">
              <a:no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0"/>
                                        </p:tgtEl>
                                        <p:attrNameLst>
                                          <p:attrName>style.visibility</p:attrName>
                                        </p:attrNameLst>
                                      </p:cBhvr>
                                      <p:to>
                                        <p:strVal val="visible"/>
                                      </p:to>
                                    </p:set>
                                    <p:animEffect transition="in" filter="wipe(left)">
                                      <p:cBhvr>
                                        <p:cTn id="7" dur="500"/>
                                        <p:tgtEl>
                                          <p:spTgt spid="102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51"/>
                                        </p:tgtEl>
                                        <p:attrNameLst>
                                          <p:attrName>style.visibility</p:attrName>
                                        </p:attrNameLst>
                                      </p:cBhvr>
                                      <p:to>
                                        <p:strVal val="visible"/>
                                      </p:to>
                                    </p:set>
                                    <p:animEffect transition="in" filter="wipe(left)">
                                      <p:cBhvr>
                                        <p:cTn id="12" dur="500"/>
                                        <p:tgtEl>
                                          <p:spTgt spid="1024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54"/>
                                        </p:tgtEl>
                                        <p:attrNameLst>
                                          <p:attrName>style.visibility</p:attrName>
                                        </p:attrNameLst>
                                      </p:cBhvr>
                                      <p:to>
                                        <p:strVal val="visible"/>
                                      </p:to>
                                    </p:set>
                                    <p:animEffect transition="in" filter="wipe(left)">
                                      <p:cBhvr>
                                        <p:cTn id="22" dur="500"/>
                                        <p:tgtEl>
                                          <p:spTgt spid="1024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42"/>
                                        </p:tgtEl>
                                        <p:attrNameLst>
                                          <p:attrName>style.visibility</p:attrName>
                                        </p:attrNameLst>
                                      </p:cBhvr>
                                      <p:to>
                                        <p:strVal val="visible"/>
                                      </p:to>
                                    </p:set>
                                    <p:animEffect transition="in" filter="wipe(left)">
                                      <p:cBhvr>
                                        <p:cTn id="37" dur="500"/>
                                        <p:tgtEl>
                                          <p:spTgt spid="1024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55"/>
                                        </p:tgtEl>
                                        <p:attrNameLst>
                                          <p:attrName>style.visibility</p:attrName>
                                        </p:attrNameLst>
                                      </p:cBhvr>
                                      <p:to>
                                        <p:strVal val="visible"/>
                                      </p:to>
                                    </p:set>
                                    <p:animEffect transition="in" filter="wipe(left)">
                                      <p:cBhvr>
                                        <p:cTn id="42" dur="500"/>
                                        <p:tgtEl>
                                          <p:spTgt spid="1024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2427"/>
                                        </p:tgtEl>
                                        <p:attrNameLst>
                                          <p:attrName>style.visibility</p:attrName>
                                        </p:attrNameLst>
                                      </p:cBhvr>
                                      <p:to>
                                        <p:strVal val="visible"/>
                                      </p:to>
                                    </p:set>
                                    <p:animEffect transition="in" filter="wipe(left)">
                                      <p:cBhvr>
                                        <p:cTn id="52" dur="500"/>
                                        <p:tgtEl>
                                          <p:spTgt spid="1024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428"/>
                                        </p:tgtEl>
                                        <p:attrNameLst>
                                          <p:attrName>style.visibility</p:attrName>
                                        </p:attrNameLst>
                                      </p:cBhvr>
                                      <p:to>
                                        <p:strVal val="visible"/>
                                      </p:to>
                                    </p:set>
                                    <p:animEffect transition="in" filter="wipe(left)">
                                      <p:cBhvr>
                                        <p:cTn id="57" dur="500"/>
                                        <p:tgtEl>
                                          <p:spTgt spid="1024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2443"/>
                                        </p:tgtEl>
                                        <p:attrNameLst>
                                          <p:attrName>style.visibility</p:attrName>
                                        </p:attrNameLst>
                                      </p:cBhvr>
                                      <p:to>
                                        <p:strVal val="visible"/>
                                      </p:to>
                                    </p:set>
                                    <p:animEffect transition="in" filter="wipe(left)">
                                      <p:cBhvr>
                                        <p:cTn id="67" dur="500"/>
                                        <p:tgtEl>
                                          <p:spTgt spid="1024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2463"/>
                                        </p:tgtEl>
                                        <p:attrNameLst>
                                          <p:attrName>style.visibility</p:attrName>
                                        </p:attrNameLst>
                                      </p:cBhvr>
                                      <p:to>
                                        <p:strVal val="visible"/>
                                      </p:to>
                                    </p:set>
                                    <p:animEffect transition="in" filter="wipe(left)">
                                      <p:cBhvr>
                                        <p:cTn id="72" dur="500"/>
                                        <p:tgtEl>
                                          <p:spTgt spid="10246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02462"/>
                                        </p:tgtEl>
                                        <p:attrNameLst>
                                          <p:attrName>style.visibility</p:attrName>
                                        </p:attrNameLst>
                                      </p:cBhvr>
                                      <p:to>
                                        <p:strVal val="visible"/>
                                      </p:to>
                                    </p:set>
                                    <p:animEffect transition="in" filter="wipe(up)">
                                      <p:cBhvr>
                                        <p:cTn id="77" dur="500"/>
                                        <p:tgtEl>
                                          <p:spTgt spid="10246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left)">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2429"/>
                                        </p:tgtEl>
                                        <p:attrNameLst>
                                          <p:attrName>style.visibility</p:attrName>
                                        </p:attrNameLst>
                                      </p:cBhvr>
                                      <p:to>
                                        <p:strVal val="visible"/>
                                      </p:to>
                                    </p:set>
                                    <p:animEffect transition="in" filter="wipe(left)">
                                      <p:cBhvr>
                                        <p:cTn id="87" dur="500"/>
                                        <p:tgtEl>
                                          <p:spTgt spid="102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8" grpId="0"/>
      <p:bldP spid="102442" grpId="0" animBg="1"/>
      <p:bldP spid="102443" grpId="0" animBg="1"/>
      <p:bldP spid="102450" grpId="0"/>
      <p:bldP spid="102454" grpId="0"/>
      <p:bldP spid="102455" grpId="0"/>
      <p:bldP spid="102462" grpId="0" animBg="1"/>
      <p:bldP spid="102463"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51" name="Object 27"/>
          <p:cNvGraphicFramePr>
            <a:graphicFrameLocks noChangeAspect="1"/>
          </p:cNvGraphicFramePr>
          <p:nvPr/>
        </p:nvGraphicFramePr>
        <p:xfrm>
          <a:off x="2274888" y="1868488"/>
          <a:ext cx="2946400" cy="698500"/>
        </p:xfrm>
        <a:graphic>
          <a:graphicData uri="http://schemas.openxmlformats.org/presentationml/2006/ole">
            <p:oleObj spid="_x0000_s1694722" name="Equation" r:id="rId3" imgW="2946240" imgH="698400" progId="">
              <p:embed/>
            </p:oleObj>
          </a:graphicData>
        </a:graphic>
      </p:graphicFrame>
      <p:graphicFrame>
        <p:nvGraphicFramePr>
          <p:cNvPr id="103452" name="Object 28"/>
          <p:cNvGraphicFramePr>
            <a:graphicFrameLocks noChangeAspect="1"/>
          </p:cNvGraphicFramePr>
          <p:nvPr/>
        </p:nvGraphicFramePr>
        <p:xfrm>
          <a:off x="2346325" y="2803525"/>
          <a:ext cx="2946400" cy="914400"/>
        </p:xfrm>
        <a:graphic>
          <a:graphicData uri="http://schemas.openxmlformats.org/presentationml/2006/ole">
            <p:oleObj spid="_x0000_s1694723" name="Equation" r:id="rId4" imgW="2946240" imgH="914400" progId="">
              <p:embed/>
            </p:oleObj>
          </a:graphicData>
        </a:graphic>
      </p:graphicFrame>
      <p:grpSp>
        <p:nvGrpSpPr>
          <p:cNvPr id="2" name="Group 29"/>
          <p:cNvGrpSpPr>
            <a:grpSpLocks/>
          </p:cNvGrpSpPr>
          <p:nvPr/>
        </p:nvGrpSpPr>
        <p:grpSpPr bwMode="auto">
          <a:xfrm>
            <a:off x="461963" y="4027488"/>
            <a:ext cx="4730750" cy="519112"/>
            <a:chOff x="588" y="3662"/>
            <a:chExt cx="2980" cy="327"/>
          </a:xfrm>
        </p:grpSpPr>
        <p:graphicFrame>
          <p:nvGraphicFramePr>
            <p:cNvPr id="103454" name="Object 30"/>
            <p:cNvGraphicFramePr>
              <a:graphicFrameLocks noChangeAspect="1"/>
            </p:cNvGraphicFramePr>
            <p:nvPr/>
          </p:nvGraphicFramePr>
          <p:xfrm>
            <a:off x="1162" y="3748"/>
            <a:ext cx="992" cy="184"/>
          </p:xfrm>
          <a:graphic>
            <a:graphicData uri="http://schemas.openxmlformats.org/presentationml/2006/ole">
              <p:oleObj spid="_x0000_s1694727" name="Equation" r:id="rId5" imgW="1574640" imgH="291960" progId="">
                <p:embed/>
              </p:oleObj>
            </a:graphicData>
          </a:graphic>
        </p:graphicFrame>
        <p:sp>
          <p:nvSpPr>
            <p:cNvPr id="103455" name="Rectangle 31"/>
            <p:cNvSpPr>
              <a:spLocks noChangeArrowheads="1"/>
            </p:cNvSpPr>
            <p:nvPr/>
          </p:nvSpPr>
          <p:spPr bwMode="auto">
            <a:xfrm>
              <a:off x="588" y="3662"/>
              <a:ext cx="2980" cy="327"/>
            </a:xfrm>
            <a:prstGeom prst="rect">
              <a:avLst/>
            </a:prstGeom>
            <a:noFill/>
            <a:ln w="9525">
              <a:noFill/>
              <a:miter lim="800000"/>
              <a:headEnd/>
              <a:tailEnd/>
            </a:ln>
            <a:effectLst/>
          </p:spPr>
          <p:txBody>
            <a:bodyPr wrap="none">
              <a:spAutoFit/>
            </a:bodyPr>
            <a:lstStyle/>
            <a:p>
              <a:r>
                <a:rPr lang="zh-CN" altLang="en-US" sz="2800" b="1">
                  <a:solidFill>
                    <a:schemeClr val="tx2"/>
                  </a:solidFill>
                </a:rPr>
                <a:t>于是                   的概率密度为</a:t>
              </a:r>
            </a:p>
          </p:txBody>
        </p:sp>
      </p:grpSp>
      <p:grpSp>
        <p:nvGrpSpPr>
          <p:cNvPr id="3" name="Group 32"/>
          <p:cNvGrpSpPr>
            <a:grpSpLocks/>
          </p:cNvGrpSpPr>
          <p:nvPr/>
        </p:nvGrpSpPr>
        <p:grpSpPr bwMode="auto">
          <a:xfrm>
            <a:off x="1385888" y="4603750"/>
            <a:ext cx="5092700" cy="1633538"/>
            <a:chOff x="873" y="3113"/>
            <a:chExt cx="3208" cy="1029"/>
          </a:xfrm>
        </p:grpSpPr>
        <p:graphicFrame>
          <p:nvGraphicFramePr>
            <p:cNvPr id="103457" name="Object 33"/>
            <p:cNvGraphicFramePr>
              <a:graphicFrameLocks noChangeAspect="1"/>
            </p:cNvGraphicFramePr>
            <p:nvPr/>
          </p:nvGraphicFramePr>
          <p:xfrm>
            <a:off x="873" y="3158"/>
            <a:ext cx="3208" cy="984"/>
          </p:xfrm>
          <a:graphic>
            <a:graphicData uri="http://schemas.openxmlformats.org/presentationml/2006/ole">
              <p:oleObj spid="_x0000_s1694725" name="Equation" r:id="rId6" imgW="5092560" imgH="1562040" progId="">
                <p:embed/>
              </p:oleObj>
            </a:graphicData>
          </a:graphic>
        </p:graphicFrame>
        <p:graphicFrame>
          <p:nvGraphicFramePr>
            <p:cNvPr id="103458" name="Object 34"/>
            <p:cNvGraphicFramePr>
              <a:graphicFrameLocks noChangeAspect="1"/>
            </p:cNvGraphicFramePr>
            <p:nvPr/>
          </p:nvGraphicFramePr>
          <p:xfrm>
            <a:off x="1859" y="3113"/>
            <a:ext cx="2200" cy="576"/>
          </p:xfrm>
          <a:graphic>
            <a:graphicData uri="http://schemas.openxmlformats.org/presentationml/2006/ole">
              <p:oleObj spid="_x0000_s1694726" name="Equation" r:id="rId7" imgW="3492360" imgH="914400" progId="">
                <p:embed/>
              </p:oleObj>
            </a:graphicData>
          </a:graphic>
        </p:graphicFrame>
      </p:grpSp>
      <p:graphicFrame>
        <p:nvGraphicFramePr>
          <p:cNvPr id="103459" name="Object 35"/>
          <p:cNvGraphicFramePr>
            <a:graphicFrameLocks noChangeAspect="1"/>
          </p:cNvGraphicFramePr>
          <p:nvPr/>
        </p:nvGraphicFramePr>
        <p:xfrm>
          <a:off x="1266825" y="931863"/>
          <a:ext cx="3924300" cy="698500"/>
        </p:xfrm>
        <a:graphic>
          <a:graphicData uri="http://schemas.openxmlformats.org/presentationml/2006/ole">
            <p:oleObj spid="_x0000_s1694724" name="Equation" r:id="rId8" imgW="3924000" imgH="698400" progId="">
              <p:embed/>
            </p:oleObj>
          </a:graphicData>
        </a:graphic>
      </p:graphicFrame>
    </p:spTree>
  </p:cSld>
  <p:clrMapOvr>
    <a:masterClrMapping/>
  </p:clrMapOvr>
  <p:transition spd="slow">
    <p:pull dir="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ChangeArrowheads="1"/>
          </p:cNvSpPr>
          <p:nvPr/>
        </p:nvSpPr>
        <p:spPr bwMode="auto">
          <a:xfrm>
            <a:off x="547688" y="828675"/>
            <a:ext cx="7913687" cy="1073150"/>
          </a:xfrm>
          <a:prstGeom prst="rect">
            <a:avLst/>
          </a:prstGeom>
          <a:noFill/>
          <a:ln w="9525">
            <a:noFill/>
            <a:miter lim="800000"/>
            <a:headEnd/>
            <a:tailEnd/>
          </a:ln>
          <a:effectLst/>
        </p:spPr>
        <p:txBody>
          <a:bodyPr anchor="ctr">
            <a:spAutoFit/>
          </a:bodyPr>
          <a:lstStyle/>
          <a:p>
            <a:pPr algn="l" eaLnBrk="1" hangingPunct="1">
              <a:lnSpc>
                <a:spcPct val="115000"/>
              </a:lnSpc>
            </a:pPr>
            <a:r>
              <a:rPr lang="en-US" altLang="zh-CN" sz="2800" b="1"/>
              <a:t>        </a:t>
            </a:r>
            <a:r>
              <a:rPr lang="zh-CN" altLang="en-US" sz="2800" b="1"/>
              <a:t>需要指出的是，当</a:t>
            </a:r>
            <a:r>
              <a:rPr lang="en-US" altLang="zh-CN" sz="2800" b="1" i="1"/>
              <a:t>X</a:t>
            </a:r>
            <a:r>
              <a:rPr lang="en-US" altLang="zh-CN" sz="2800" b="1" baseline="-25000"/>
              <a:t>1</a:t>
            </a:r>
            <a:r>
              <a:rPr lang="en-US" altLang="zh-CN" sz="2800" b="1"/>
              <a:t>,…,</a:t>
            </a:r>
            <a:r>
              <a:rPr lang="en-US" altLang="zh-CN" sz="2800" b="1" i="1"/>
              <a:t>X</a:t>
            </a:r>
            <a:r>
              <a:rPr lang="en-US" altLang="zh-CN" sz="2800" b="1" i="1" baseline="-25000"/>
              <a:t>n</a:t>
            </a:r>
            <a:r>
              <a:rPr lang="zh-CN" altLang="en-US" sz="2800" b="1"/>
              <a:t>相互独立且具有相同分布函数</a:t>
            </a:r>
            <a:r>
              <a:rPr lang="en-US" altLang="zh-CN" sz="2800" b="1" i="1"/>
              <a:t>F</a:t>
            </a:r>
            <a:r>
              <a:rPr lang="en-US" altLang="zh-CN" sz="2800" b="1"/>
              <a:t>(</a:t>
            </a:r>
            <a:r>
              <a:rPr lang="en-US" altLang="zh-CN" sz="2800" b="1" i="1"/>
              <a:t>x</a:t>
            </a:r>
            <a:r>
              <a:rPr lang="en-US" altLang="zh-CN" sz="2800" b="1"/>
              <a:t>)</a:t>
            </a:r>
            <a:r>
              <a:rPr lang="zh-CN" altLang="en-US" sz="2800" b="1"/>
              <a:t>时</a:t>
            </a:r>
            <a:r>
              <a:rPr lang="en-US" altLang="zh-CN" sz="2800" b="1"/>
              <a:t>, </a:t>
            </a:r>
            <a:r>
              <a:rPr lang="zh-CN" altLang="en-US" sz="2800" b="1"/>
              <a:t>常</a:t>
            </a:r>
            <a:r>
              <a:rPr lang="zh-CN" altLang="zh-CN" sz="2800" b="1"/>
              <a:t>称</a:t>
            </a:r>
            <a:endParaRPr lang="zh-CN" altLang="en-US" sz="2800" b="1"/>
          </a:p>
        </p:txBody>
      </p:sp>
      <p:sp>
        <p:nvSpPr>
          <p:cNvPr id="87044" name="Rectangle 4"/>
          <p:cNvSpPr>
            <a:spLocks noChangeArrowheads="1"/>
          </p:cNvSpPr>
          <p:nvPr/>
        </p:nvSpPr>
        <p:spPr bwMode="auto">
          <a:xfrm>
            <a:off x="1617663" y="2012950"/>
            <a:ext cx="5765800" cy="582613"/>
          </a:xfrm>
          <a:prstGeom prst="rect">
            <a:avLst/>
          </a:prstGeom>
          <a:noFill/>
          <a:ln w="9525">
            <a:noFill/>
            <a:miter lim="800000"/>
            <a:headEnd/>
            <a:tailEnd/>
          </a:ln>
          <a:effectLst/>
        </p:spPr>
        <p:txBody>
          <a:bodyPr wrap="none" anchor="ctr">
            <a:spAutoFit/>
          </a:bodyPr>
          <a:lstStyle/>
          <a:p>
            <a:pPr eaLnBrk="1" hangingPunct="1">
              <a:lnSpc>
                <a:spcPct val="115000"/>
              </a:lnSpc>
            </a:pPr>
            <a:r>
              <a:rPr lang="en-US" altLang="zh-CN" sz="2800" b="1" i="1"/>
              <a:t>M=</a:t>
            </a:r>
            <a:r>
              <a:rPr lang="en-US" altLang="zh-CN" sz="2800" b="1"/>
              <a:t>max(</a:t>
            </a:r>
            <a:r>
              <a:rPr lang="en-US" altLang="zh-CN" sz="2800" b="1" i="1"/>
              <a:t>X</a:t>
            </a:r>
            <a:r>
              <a:rPr lang="en-US" altLang="zh-CN" sz="2800" b="1" baseline="-25000"/>
              <a:t>1</a:t>
            </a:r>
            <a:r>
              <a:rPr lang="en-US" altLang="zh-CN" sz="2800" b="1"/>
              <a:t>,…,</a:t>
            </a:r>
            <a:r>
              <a:rPr lang="en-US" altLang="zh-CN" sz="2800" b="1" i="1"/>
              <a:t>X</a:t>
            </a:r>
            <a:r>
              <a:rPr lang="en-US" altLang="zh-CN" sz="2800" b="1" i="1" baseline="-25000"/>
              <a:t>n</a:t>
            </a:r>
            <a:r>
              <a:rPr lang="en-US" altLang="zh-CN" sz="2800" b="1"/>
              <a:t>)</a:t>
            </a:r>
            <a:r>
              <a:rPr lang="zh-CN" altLang="en-US" sz="2800" b="1"/>
              <a:t>，</a:t>
            </a:r>
            <a:r>
              <a:rPr lang="en-US" altLang="zh-CN" sz="2800" b="1" i="1"/>
              <a:t>N=</a:t>
            </a:r>
            <a:r>
              <a:rPr lang="en-US" altLang="zh-CN" sz="2800" b="1"/>
              <a:t>min(</a:t>
            </a:r>
            <a:r>
              <a:rPr lang="en-US" altLang="zh-CN" sz="2800" b="1" i="1"/>
              <a:t>X</a:t>
            </a:r>
            <a:r>
              <a:rPr lang="en-US" altLang="zh-CN" sz="2800" b="1" baseline="-25000"/>
              <a:t>1</a:t>
            </a:r>
            <a:r>
              <a:rPr lang="en-US" altLang="zh-CN" sz="2800" b="1"/>
              <a:t>,…,</a:t>
            </a:r>
            <a:r>
              <a:rPr lang="en-US" altLang="zh-CN" sz="2800" b="1" i="1"/>
              <a:t>X</a:t>
            </a:r>
            <a:r>
              <a:rPr lang="en-US" altLang="zh-CN" sz="2800" b="1" i="1" baseline="-25000"/>
              <a:t>n</a:t>
            </a:r>
            <a:r>
              <a:rPr lang="en-US" altLang="zh-CN" sz="2800" b="1"/>
              <a:t>)</a:t>
            </a:r>
          </a:p>
        </p:txBody>
      </p:sp>
      <p:sp>
        <p:nvSpPr>
          <p:cNvPr id="87045" name="Rectangle 5"/>
          <p:cNvSpPr>
            <a:spLocks noChangeArrowheads="1"/>
          </p:cNvSpPr>
          <p:nvPr/>
        </p:nvSpPr>
        <p:spPr bwMode="auto">
          <a:xfrm>
            <a:off x="468313" y="2659063"/>
            <a:ext cx="1433512" cy="519112"/>
          </a:xfrm>
          <a:prstGeom prst="rect">
            <a:avLst/>
          </a:prstGeom>
          <a:noFill/>
          <a:ln w="9525">
            <a:noFill/>
            <a:miter lim="800000"/>
            <a:headEnd/>
            <a:tailEnd/>
          </a:ln>
          <a:effectLst/>
        </p:spPr>
        <p:txBody>
          <a:bodyPr wrap="none" anchor="ctr">
            <a:spAutoFit/>
          </a:bodyPr>
          <a:lstStyle/>
          <a:p>
            <a:pPr eaLnBrk="1" hangingPunct="1"/>
            <a:r>
              <a:rPr lang="zh-CN" altLang="zh-CN" sz="2800" b="1"/>
              <a:t>为极值 </a:t>
            </a:r>
            <a:r>
              <a:rPr lang="en-US" altLang="zh-CN" sz="2800" b="1"/>
              <a:t>.</a:t>
            </a:r>
          </a:p>
        </p:txBody>
      </p:sp>
      <p:sp>
        <p:nvSpPr>
          <p:cNvPr id="87046" name="Rectangle 6"/>
          <p:cNvSpPr>
            <a:spLocks noChangeArrowheads="1"/>
          </p:cNvSpPr>
          <p:nvPr/>
        </p:nvSpPr>
        <p:spPr bwMode="auto">
          <a:xfrm>
            <a:off x="471488" y="3114675"/>
            <a:ext cx="8134350" cy="1692275"/>
          </a:xfrm>
          <a:prstGeom prst="rect">
            <a:avLst/>
          </a:prstGeom>
          <a:noFill/>
          <a:ln w="9525">
            <a:noFill/>
            <a:miter lim="800000"/>
            <a:headEnd/>
            <a:tailEnd/>
          </a:ln>
          <a:effectLst/>
        </p:spPr>
        <p:txBody>
          <a:bodyPr anchor="ctr">
            <a:spAutoFit/>
          </a:bodyPr>
          <a:lstStyle/>
          <a:p>
            <a:pPr algn="l" eaLnBrk="1" hangingPunct="1">
              <a:lnSpc>
                <a:spcPct val="125000"/>
              </a:lnSpc>
            </a:pPr>
            <a:r>
              <a:rPr lang="zh-CN" altLang="zh-CN" sz="2800" b="1"/>
              <a:t>        由于一些灾害性的自然现象，如地震、洪水等等都是极值，研究极值分布具有重要的意义和实用价值</a:t>
            </a:r>
            <a:r>
              <a:rPr lang="en-US" altLang="zh-CN" sz="2800" b="1"/>
              <a:t>.</a:t>
            </a:r>
          </a:p>
        </p:txBody>
      </p:sp>
      <p:pic>
        <p:nvPicPr>
          <p:cNvPr id="87047" name="Picture 7" descr="ZHEN"/>
          <p:cNvPicPr>
            <a:picLocks noChangeAspect="1" noChangeArrowheads="1"/>
          </p:cNvPicPr>
          <p:nvPr/>
        </p:nvPicPr>
        <p:blipFill>
          <a:blip r:embed="rId2"/>
          <a:srcRect/>
          <a:stretch>
            <a:fillRect/>
          </a:stretch>
        </p:blipFill>
        <p:spPr bwMode="auto">
          <a:xfrm>
            <a:off x="3444875" y="4910138"/>
            <a:ext cx="1519238" cy="1247775"/>
          </a:xfrm>
          <a:prstGeom prst="rect">
            <a:avLst/>
          </a:prstGeom>
          <a:noFill/>
        </p:spPr>
      </p:pic>
      <p:pic>
        <p:nvPicPr>
          <p:cNvPr id="87050" name="Picture 10" descr="洪水2"/>
          <p:cNvPicPr>
            <a:picLocks noChangeAspect="1" noChangeArrowheads="1"/>
          </p:cNvPicPr>
          <p:nvPr/>
        </p:nvPicPr>
        <p:blipFill>
          <a:blip r:embed="rId3"/>
          <a:srcRect/>
          <a:stretch>
            <a:fillRect/>
          </a:stretch>
        </p:blipFill>
        <p:spPr bwMode="auto">
          <a:xfrm>
            <a:off x="5045075" y="4833938"/>
            <a:ext cx="1905000" cy="1331912"/>
          </a:xfrm>
          <a:prstGeom prst="rect">
            <a:avLst/>
          </a:prstGeom>
          <a:noFill/>
        </p:spPr>
      </p:pic>
      <p:pic>
        <p:nvPicPr>
          <p:cNvPr id="87051" name="Picture 11" descr="地震"/>
          <p:cNvPicPr>
            <a:picLocks noChangeAspect="1" noChangeArrowheads="1"/>
          </p:cNvPicPr>
          <p:nvPr/>
        </p:nvPicPr>
        <p:blipFill>
          <a:blip r:embed="rId4"/>
          <a:srcRect/>
          <a:stretch>
            <a:fillRect/>
          </a:stretch>
        </p:blipFill>
        <p:spPr bwMode="auto">
          <a:xfrm>
            <a:off x="1768475" y="4910138"/>
            <a:ext cx="1603375" cy="1176337"/>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8704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870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87046"/>
                                        </p:tgtEl>
                                        <p:attrNameLst>
                                          <p:attrName>style.visibility</p:attrName>
                                        </p:attrNameLst>
                                      </p:cBhvr>
                                      <p:to>
                                        <p:strVal val="visible"/>
                                      </p:to>
                                    </p:set>
                                    <p:animEffect transition="in" filter="barn(outVertical)">
                                      <p:cBhvr>
                                        <p:cTn id="18" dur="500"/>
                                        <p:tgtEl>
                                          <p:spTgt spid="87046"/>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87047"/>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87050"/>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499"/>
                                          </p:stCondLst>
                                        </p:cTn>
                                        <p:tgtEl>
                                          <p:spTgt spid="87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utoUpdateAnimBg="0"/>
      <p:bldP spid="87045" grpId="0" autoUpdateAnimBg="0"/>
      <p:bldP spid="87046"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49" name="Object 9"/>
          <p:cNvGraphicFramePr>
            <a:graphicFrameLocks noChangeAspect="1"/>
          </p:cNvGraphicFramePr>
          <p:nvPr/>
        </p:nvGraphicFramePr>
        <p:xfrm>
          <a:off x="1187450" y="4221163"/>
          <a:ext cx="4752975" cy="579437"/>
        </p:xfrm>
        <a:graphic>
          <a:graphicData uri="http://schemas.openxmlformats.org/presentationml/2006/ole">
            <p:oleObj spid="_x0000_s1495049" name="公式" r:id="rId3" imgW="1879560" imgH="228600" progId="Equation.3">
              <p:embed/>
            </p:oleObj>
          </a:graphicData>
        </a:graphic>
      </p:graphicFrame>
      <p:sp>
        <p:nvSpPr>
          <p:cNvPr id="1495050" name="Rectangle 10"/>
          <p:cNvSpPr>
            <a:spLocks noGrp="1" noChangeArrowheads="1"/>
          </p:cNvSpPr>
          <p:nvPr>
            <p:ph type="title"/>
          </p:nvPr>
        </p:nvSpPr>
        <p:spPr bwMode="auto">
          <a:xfrm>
            <a:off x="1327150" y="609600"/>
            <a:ext cx="7132638" cy="717550"/>
          </a:xfrm>
          <a:noFill/>
          <a:ln>
            <a:miter lim="800000"/>
            <a:headEnd/>
            <a:tailEnd/>
          </a:ln>
        </p:spPr>
        <p:txBody>
          <a:bodyPr vert="horz" wrap="square" lIns="91432" tIns="45716" rIns="91432" bIns="45716" numCol="1" anchor="t" anchorCtr="0" compatLnSpc="1">
            <a:prstTxWarp prst="textNoShape">
              <a:avLst/>
            </a:prstTxWarp>
            <a:spAutoFit/>
          </a:bodyPr>
          <a:lstStyle/>
          <a:p>
            <a:r>
              <a:rPr lang="zh-CN" altLang="en-US" sz="4100" b="1">
                <a:solidFill>
                  <a:srgbClr val="000000"/>
                </a:solidFill>
                <a:ea typeface="宋体" pitchFamily="2" charset="-122"/>
              </a:rPr>
              <a:t>二维随机变量的推广</a:t>
            </a:r>
          </a:p>
        </p:txBody>
      </p:sp>
      <p:graphicFrame>
        <p:nvGraphicFramePr>
          <p:cNvPr id="1495051" name="Object 11"/>
          <p:cNvGraphicFramePr>
            <a:graphicFrameLocks noChangeAspect="1"/>
          </p:cNvGraphicFramePr>
          <p:nvPr/>
        </p:nvGraphicFramePr>
        <p:xfrm>
          <a:off x="1187450" y="3284538"/>
          <a:ext cx="7554913" cy="555625"/>
        </p:xfrm>
        <a:graphic>
          <a:graphicData uri="http://schemas.openxmlformats.org/presentationml/2006/ole">
            <p:oleObj spid="_x0000_s1495051" name="公式" r:id="rId4" imgW="3085920" imgH="228600" progId="Equation.3">
              <p:embed/>
            </p:oleObj>
          </a:graphicData>
        </a:graphic>
      </p:graphicFrame>
      <p:sp>
        <p:nvSpPr>
          <p:cNvPr id="1495052" name="Text Box 12"/>
          <p:cNvSpPr txBox="1">
            <a:spLocks noChangeArrowheads="1"/>
          </p:cNvSpPr>
          <p:nvPr/>
        </p:nvSpPr>
        <p:spPr bwMode="auto">
          <a:xfrm>
            <a:off x="1403350" y="1844675"/>
            <a:ext cx="2443163" cy="500063"/>
          </a:xfrm>
          <a:prstGeom prst="rect">
            <a:avLst/>
          </a:prstGeom>
          <a:noFill/>
          <a:ln w="9525">
            <a:noFill/>
            <a:miter lim="800000"/>
            <a:headEnd/>
            <a:tailEnd/>
          </a:ln>
          <a:effectLst/>
        </p:spPr>
        <p:txBody>
          <a:bodyPr lIns="71670" tIns="35835" rIns="71670" bIns="35835">
            <a:spAutoFit/>
          </a:bodyPr>
          <a:lstStyle/>
          <a:p>
            <a:pPr defTabSz="717550"/>
            <a:r>
              <a:rPr kumimoji="0" lang="en-US" altLang="zh-CN" b="1">
                <a:solidFill>
                  <a:srgbClr val="0000FF"/>
                </a:solidFill>
                <a:latin typeface="宋体" pitchFamily="2" charset="-122"/>
                <a:ea typeface="宋体" pitchFamily="2" charset="-122"/>
              </a:rPr>
              <a:t>(1) </a:t>
            </a:r>
            <a:r>
              <a:rPr kumimoji="0" lang="zh-CN" altLang="en-US" b="1">
                <a:solidFill>
                  <a:srgbClr val="0000FF"/>
                </a:solidFill>
                <a:latin typeface="宋体" pitchFamily="2" charset="-122"/>
                <a:ea typeface="宋体" pitchFamily="2" charset="-122"/>
              </a:rPr>
              <a:t>分布函数</a:t>
            </a:r>
          </a:p>
        </p:txBody>
      </p:sp>
      <p:graphicFrame>
        <p:nvGraphicFramePr>
          <p:cNvPr id="1495053" name="Object 13"/>
          <p:cNvGraphicFramePr>
            <a:graphicFrameLocks noChangeAspect="1"/>
          </p:cNvGraphicFramePr>
          <p:nvPr/>
        </p:nvGraphicFramePr>
        <p:xfrm>
          <a:off x="2051050" y="2565400"/>
          <a:ext cx="6481763" cy="549275"/>
        </p:xfrm>
        <a:graphic>
          <a:graphicData uri="http://schemas.openxmlformats.org/presentationml/2006/ole">
            <p:oleObj spid="_x0000_s1495053" name="公式" r:id="rId5" imgW="267948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52"/>
                                        </p:tgtEl>
                                        <p:attrNameLst>
                                          <p:attrName>style.visibility</p:attrName>
                                        </p:attrNameLst>
                                      </p:cBhvr>
                                      <p:to>
                                        <p:strVal val="visible"/>
                                      </p:to>
                                    </p:set>
                                    <p:animEffect transition="in" filter="wipe(left)">
                                      <p:cBhvr>
                                        <p:cTn id="7" dur="500"/>
                                        <p:tgtEl>
                                          <p:spTgt spid="1495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5053"/>
                                        </p:tgtEl>
                                        <p:attrNameLst>
                                          <p:attrName>style.visibility</p:attrName>
                                        </p:attrNameLst>
                                      </p:cBhvr>
                                      <p:to>
                                        <p:strVal val="visible"/>
                                      </p:to>
                                    </p:set>
                                    <p:animEffect transition="in" filter="wipe(left)">
                                      <p:cBhvr>
                                        <p:cTn id="12" dur="500"/>
                                        <p:tgtEl>
                                          <p:spTgt spid="1495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5051"/>
                                        </p:tgtEl>
                                        <p:attrNameLst>
                                          <p:attrName>style.visibility</p:attrName>
                                        </p:attrNameLst>
                                      </p:cBhvr>
                                      <p:to>
                                        <p:strVal val="visible"/>
                                      </p:to>
                                    </p:set>
                                    <p:animEffect transition="in" filter="wipe(left)">
                                      <p:cBhvr>
                                        <p:cTn id="17" dur="500"/>
                                        <p:tgtEl>
                                          <p:spTgt spid="14950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95049"/>
                                        </p:tgtEl>
                                        <p:attrNameLst>
                                          <p:attrName>style.visibility</p:attrName>
                                        </p:attrNameLst>
                                      </p:cBhvr>
                                      <p:to>
                                        <p:strVal val="visible"/>
                                      </p:to>
                                    </p:set>
                                    <p:animEffect transition="in" filter="wipe(left)">
                                      <p:cBhvr>
                                        <p:cTn id="22" dur="500"/>
                                        <p:tgtEl>
                                          <p:spTgt spid="1495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5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6068" name="Object 4"/>
          <p:cNvGraphicFramePr>
            <a:graphicFrameLocks noChangeAspect="1"/>
          </p:cNvGraphicFramePr>
          <p:nvPr/>
        </p:nvGraphicFramePr>
        <p:xfrm>
          <a:off x="1835150" y="2420938"/>
          <a:ext cx="6264275" cy="898525"/>
        </p:xfrm>
        <a:graphic>
          <a:graphicData uri="http://schemas.openxmlformats.org/presentationml/2006/ole">
            <p:oleObj spid="_x0000_s1496068" name="公式" r:id="rId3" imgW="3187440" imgH="457200" progId="Equation.3">
              <p:embed/>
            </p:oleObj>
          </a:graphicData>
        </a:graphic>
      </p:graphicFrame>
      <p:graphicFrame>
        <p:nvGraphicFramePr>
          <p:cNvPr id="1496069" name="Object 5"/>
          <p:cNvGraphicFramePr>
            <a:graphicFrameLocks noChangeAspect="1"/>
          </p:cNvGraphicFramePr>
          <p:nvPr/>
        </p:nvGraphicFramePr>
        <p:xfrm>
          <a:off x="1835150" y="5734050"/>
          <a:ext cx="5903913" cy="879475"/>
        </p:xfrm>
        <a:graphic>
          <a:graphicData uri="http://schemas.openxmlformats.org/presentationml/2006/ole">
            <p:oleObj spid="_x0000_s1496069" name="公式" r:id="rId4" imgW="3073320" imgH="457200" progId="Equation.3">
              <p:embed/>
            </p:oleObj>
          </a:graphicData>
        </a:graphic>
      </p:graphicFrame>
      <p:graphicFrame>
        <p:nvGraphicFramePr>
          <p:cNvPr id="1496070" name="Object 6"/>
          <p:cNvGraphicFramePr>
            <a:graphicFrameLocks noChangeAspect="1"/>
          </p:cNvGraphicFramePr>
          <p:nvPr/>
        </p:nvGraphicFramePr>
        <p:xfrm>
          <a:off x="1835150" y="4365625"/>
          <a:ext cx="6337300" cy="1273175"/>
        </p:xfrm>
        <a:graphic>
          <a:graphicData uri="http://schemas.openxmlformats.org/presentationml/2006/ole">
            <p:oleObj spid="_x0000_s1496070" name="公式" r:id="rId5" imgW="2781000" imgH="558720" progId="Equation.3">
              <p:embed/>
            </p:oleObj>
          </a:graphicData>
        </a:graphic>
      </p:graphicFrame>
      <p:sp>
        <p:nvSpPr>
          <p:cNvPr id="1496071" name="Text Box 7"/>
          <p:cNvSpPr txBox="1">
            <a:spLocks noChangeArrowheads="1"/>
          </p:cNvSpPr>
          <p:nvPr/>
        </p:nvSpPr>
        <p:spPr bwMode="auto">
          <a:xfrm>
            <a:off x="1042988" y="1844675"/>
            <a:ext cx="3092450" cy="500063"/>
          </a:xfrm>
          <a:prstGeom prst="rect">
            <a:avLst/>
          </a:prstGeom>
          <a:noFill/>
          <a:ln w="9525">
            <a:noFill/>
            <a:miter lim="800000"/>
            <a:headEnd/>
            <a:tailEnd/>
          </a:ln>
          <a:effectLst/>
        </p:spPr>
        <p:txBody>
          <a:bodyPr lIns="71670" tIns="35835" rIns="71670" bIns="35835">
            <a:spAutoFit/>
          </a:bodyPr>
          <a:lstStyle/>
          <a:p>
            <a:pPr defTabSz="717550"/>
            <a:r>
              <a:rPr kumimoji="0" lang="en-US" altLang="zh-CN" b="1">
                <a:solidFill>
                  <a:srgbClr val="0000FF"/>
                </a:solidFill>
                <a:latin typeface="宋体" pitchFamily="2" charset="-122"/>
                <a:ea typeface="宋体" pitchFamily="2" charset="-122"/>
              </a:rPr>
              <a:t>(2) </a:t>
            </a:r>
            <a:r>
              <a:rPr kumimoji="0" lang="zh-CN" altLang="en-US" b="1">
                <a:solidFill>
                  <a:srgbClr val="0000FF"/>
                </a:solidFill>
                <a:latin typeface="宋体" pitchFamily="2" charset="-122"/>
                <a:ea typeface="宋体" pitchFamily="2" charset="-122"/>
              </a:rPr>
              <a:t>概率密度函数</a:t>
            </a:r>
          </a:p>
        </p:txBody>
      </p:sp>
      <p:graphicFrame>
        <p:nvGraphicFramePr>
          <p:cNvPr id="1496072" name="Object 8"/>
          <p:cNvGraphicFramePr>
            <a:graphicFrameLocks noChangeAspect="1"/>
          </p:cNvGraphicFramePr>
          <p:nvPr/>
        </p:nvGraphicFramePr>
        <p:xfrm>
          <a:off x="6248400" y="5184775"/>
          <a:ext cx="206375" cy="388938"/>
        </p:xfrm>
        <a:graphic>
          <a:graphicData uri="http://schemas.openxmlformats.org/presentationml/2006/ole">
            <p:oleObj spid="_x0000_s1496072" name="公式" r:id="rId6" imgW="114120" imgH="215640" progId="Equation.3">
              <p:embed/>
            </p:oleObj>
          </a:graphicData>
        </a:graphic>
      </p:graphicFrame>
      <p:graphicFrame>
        <p:nvGraphicFramePr>
          <p:cNvPr id="1496073" name="Object 9"/>
          <p:cNvGraphicFramePr>
            <a:graphicFrameLocks noChangeAspect="1"/>
          </p:cNvGraphicFramePr>
          <p:nvPr/>
        </p:nvGraphicFramePr>
        <p:xfrm>
          <a:off x="1835150" y="3429000"/>
          <a:ext cx="6913563" cy="812800"/>
        </p:xfrm>
        <a:graphic>
          <a:graphicData uri="http://schemas.openxmlformats.org/presentationml/2006/ole">
            <p:oleObj spid="_x0000_s1496073" name="公式" r:id="rId7" imgW="2806560" imgH="330120" progId="Equation.3">
              <p:embed/>
            </p:oleObj>
          </a:graphicData>
        </a:graphic>
      </p:graphicFrame>
      <p:sp>
        <p:nvSpPr>
          <p:cNvPr id="1496075" name="Rectangle 11"/>
          <p:cNvSpPr>
            <a:spLocks noGrp="1" noChangeArrowheads="1"/>
          </p:cNvSpPr>
          <p:nvPr>
            <p:ph type="title"/>
          </p:nvPr>
        </p:nvSpPr>
        <p:spPr bwMode="auto">
          <a:xfrm>
            <a:off x="1116013" y="692150"/>
            <a:ext cx="7132637" cy="717550"/>
          </a:xfrm>
          <a:noFill/>
          <a:ln>
            <a:miter lim="800000"/>
            <a:headEnd/>
            <a:tailEnd/>
          </a:ln>
        </p:spPr>
        <p:txBody>
          <a:bodyPr vert="horz" wrap="square" lIns="91432" tIns="45716" rIns="91432" bIns="45716" numCol="1" anchor="t" anchorCtr="0" compatLnSpc="1">
            <a:prstTxWarp prst="textNoShape">
              <a:avLst/>
            </a:prstTxWarp>
            <a:spAutoFit/>
          </a:bodyPr>
          <a:lstStyle/>
          <a:p>
            <a:r>
              <a:rPr lang="zh-CN" altLang="en-US" sz="4100" b="1">
                <a:solidFill>
                  <a:srgbClr val="000000"/>
                </a:solidFill>
                <a:ea typeface="宋体" pitchFamily="2" charset="-122"/>
              </a:rPr>
              <a:t>二维随机变量的推广</a:t>
            </a:r>
            <a:r>
              <a:rPr lang="en-US" altLang="zh-CN" sz="4100" b="1">
                <a:solidFill>
                  <a:srgbClr val="00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96068"/>
                                        </p:tgtEl>
                                        <p:attrNameLst>
                                          <p:attrName>style.visibility</p:attrName>
                                        </p:attrNameLst>
                                      </p:cBhvr>
                                      <p:to>
                                        <p:strVal val="visible"/>
                                      </p:to>
                                    </p:set>
                                    <p:animEffect transition="in" filter="wipe(left)">
                                      <p:cBhvr>
                                        <p:cTn id="7" dur="500"/>
                                        <p:tgtEl>
                                          <p:spTgt spid="14960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6073"/>
                                        </p:tgtEl>
                                        <p:attrNameLst>
                                          <p:attrName>style.visibility</p:attrName>
                                        </p:attrNameLst>
                                      </p:cBhvr>
                                      <p:to>
                                        <p:strVal val="visible"/>
                                      </p:to>
                                    </p:set>
                                    <p:animEffect transition="in" filter="wipe(left)">
                                      <p:cBhvr>
                                        <p:cTn id="12" dur="500"/>
                                        <p:tgtEl>
                                          <p:spTgt spid="14960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6070"/>
                                        </p:tgtEl>
                                        <p:attrNameLst>
                                          <p:attrName>style.visibility</p:attrName>
                                        </p:attrNameLst>
                                      </p:cBhvr>
                                      <p:to>
                                        <p:strVal val="visible"/>
                                      </p:to>
                                    </p:set>
                                    <p:animEffect transition="in" filter="wipe(left)">
                                      <p:cBhvr>
                                        <p:cTn id="17" dur="500"/>
                                        <p:tgtEl>
                                          <p:spTgt spid="14960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96069"/>
                                        </p:tgtEl>
                                        <p:attrNameLst>
                                          <p:attrName>style.visibility</p:attrName>
                                        </p:attrNameLst>
                                      </p:cBhvr>
                                      <p:to>
                                        <p:strVal val="visible"/>
                                      </p:to>
                                    </p:set>
                                    <p:animEffect transition="in" filter="wipe(left)">
                                      <p:cBhvr>
                                        <p:cTn id="22" dur="500"/>
                                        <p:tgtEl>
                                          <p:spTgt spid="14960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96072"/>
                                        </p:tgtEl>
                                        <p:attrNameLst>
                                          <p:attrName>style.visibility</p:attrName>
                                        </p:attrNameLst>
                                      </p:cBhvr>
                                      <p:to>
                                        <p:strVal val="visible"/>
                                      </p:to>
                                    </p:set>
                                    <p:animEffect transition="in" filter="wipe(left)">
                                      <p:cBhvr>
                                        <p:cTn id="27" dur="500"/>
                                        <p:tgtEl>
                                          <p:spTgt spid="149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2" name="Rectangle 4"/>
          <p:cNvSpPr>
            <a:spLocks noGrp="1" noChangeArrowheads="1"/>
          </p:cNvSpPr>
          <p:nvPr>
            <p:ph type="title"/>
          </p:nvPr>
        </p:nvSpPr>
        <p:spPr bwMode="auto">
          <a:xfrm>
            <a:off x="1116013" y="692150"/>
            <a:ext cx="7132637" cy="717550"/>
          </a:xfrm>
          <a:noFill/>
          <a:ln>
            <a:miter lim="800000"/>
            <a:headEnd/>
            <a:tailEnd/>
          </a:ln>
        </p:spPr>
        <p:txBody>
          <a:bodyPr vert="horz" wrap="square" lIns="91432" tIns="45716" rIns="91432" bIns="45716" numCol="1" anchor="t" anchorCtr="0" compatLnSpc="1">
            <a:prstTxWarp prst="textNoShape">
              <a:avLst/>
            </a:prstTxWarp>
            <a:spAutoFit/>
          </a:bodyPr>
          <a:lstStyle/>
          <a:p>
            <a:r>
              <a:rPr lang="zh-CN" altLang="en-US" b="1">
                <a:ea typeface="宋体" pitchFamily="2" charset="-122"/>
              </a:rPr>
              <a:t>二维随机变量的推广</a:t>
            </a:r>
            <a:r>
              <a:rPr lang="en-US" altLang="zh-CN" b="1">
                <a:ea typeface="宋体" pitchFamily="2" charset="-122"/>
              </a:rPr>
              <a:t>(Cont.)</a:t>
            </a:r>
          </a:p>
        </p:txBody>
      </p:sp>
      <p:graphicFrame>
        <p:nvGraphicFramePr>
          <p:cNvPr id="1497093" name="Object 5"/>
          <p:cNvGraphicFramePr>
            <a:graphicFrameLocks noChangeAspect="1"/>
          </p:cNvGraphicFramePr>
          <p:nvPr/>
        </p:nvGraphicFramePr>
        <p:xfrm>
          <a:off x="1763713" y="3141663"/>
          <a:ext cx="6553200" cy="873125"/>
        </p:xfrm>
        <a:graphic>
          <a:graphicData uri="http://schemas.openxmlformats.org/presentationml/2006/ole">
            <p:oleObj spid="_x0000_s1497093" name="公式" r:id="rId3" imgW="3238200" imgH="431640" progId="Equation.3">
              <p:embed/>
            </p:oleObj>
          </a:graphicData>
        </a:graphic>
      </p:graphicFrame>
      <p:graphicFrame>
        <p:nvGraphicFramePr>
          <p:cNvPr id="1497094" name="Object 6"/>
          <p:cNvGraphicFramePr>
            <a:graphicFrameLocks noChangeAspect="1"/>
          </p:cNvGraphicFramePr>
          <p:nvPr/>
        </p:nvGraphicFramePr>
        <p:xfrm>
          <a:off x="1979613" y="4797425"/>
          <a:ext cx="5940425" cy="803275"/>
        </p:xfrm>
        <a:graphic>
          <a:graphicData uri="http://schemas.openxmlformats.org/presentationml/2006/ole">
            <p:oleObj spid="_x0000_s1497094" name="公式" r:id="rId4" imgW="3200400" imgH="431640" progId="Equation.3">
              <p:embed/>
            </p:oleObj>
          </a:graphicData>
        </a:graphic>
      </p:graphicFrame>
      <p:sp>
        <p:nvSpPr>
          <p:cNvPr id="1497095" name="Text Box 7"/>
          <p:cNvSpPr txBox="1">
            <a:spLocks noChangeArrowheads="1"/>
          </p:cNvSpPr>
          <p:nvPr/>
        </p:nvSpPr>
        <p:spPr bwMode="auto">
          <a:xfrm>
            <a:off x="1979613" y="5875338"/>
            <a:ext cx="2444750" cy="500062"/>
          </a:xfrm>
          <a:prstGeom prst="rect">
            <a:avLst/>
          </a:prstGeom>
          <a:noFill/>
          <a:ln w="9525">
            <a:noFill/>
            <a:miter lim="800000"/>
            <a:headEnd/>
            <a:tailEnd/>
          </a:ln>
          <a:effectLst/>
        </p:spPr>
        <p:txBody>
          <a:bodyPr wrap="none" lIns="71670" tIns="35835" rIns="71670" bIns="35835">
            <a:spAutoFit/>
          </a:bodyPr>
          <a:lstStyle/>
          <a:p>
            <a:pPr defTabSz="717550"/>
            <a:r>
              <a:rPr lang="zh-CN" altLang="en-US" sz="2200" b="1">
                <a:ea typeface="宋体" pitchFamily="2" charset="-122"/>
              </a:rPr>
              <a:t> </a:t>
            </a:r>
            <a:r>
              <a:rPr lang="zh-CN" altLang="en-US" b="1">
                <a:solidFill>
                  <a:srgbClr val="0000CC"/>
                </a:solidFill>
                <a:ea typeface="宋体" pitchFamily="2" charset="-122"/>
              </a:rPr>
              <a:t>其它依次类推</a:t>
            </a:r>
            <a:r>
              <a:rPr lang="en-US" altLang="zh-CN" b="1">
                <a:solidFill>
                  <a:srgbClr val="0000CC"/>
                </a:solidFill>
                <a:ea typeface="宋体" pitchFamily="2" charset="-122"/>
              </a:rPr>
              <a:t>.</a:t>
            </a:r>
          </a:p>
        </p:txBody>
      </p:sp>
      <p:graphicFrame>
        <p:nvGraphicFramePr>
          <p:cNvPr id="1497096" name="Object 8"/>
          <p:cNvGraphicFramePr>
            <a:graphicFrameLocks noChangeAspect="1"/>
          </p:cNvGraphicFramePr>
          <p:nvPr/>
        </p:nvGraphicFramePr>
        <p:xfrm>
          <a:off x="2484438" y="2276475"/>
          <a:ext cx="5184775" cy="742950"/>
        </p:xfrm>
        <a:graphic>
          <a:graphicData uri="http://schemas.openxmlformats.org/presentationml/2006/ole">
            <p:oleObj spid="_x0000_s1497096" name="公式" r:id="rId5" imgW="1676160" imgH="241200" progId="Equation.3">
              <p:embed/>
            </p:oleObj>
          </a:graphicData>
        </a:graphic>
      </p:graphicFrame>
      <p:graphicFrame>
        <p:nvGraphicFramePr>
          <p:cNvPr id="1497097" name="Object 9"/>
          <p:cNvGraphicFramePr>
            <a:graphicFrameLocks noChangeAspect="1"/>
          </p:cNvGraphicFramePr>
          <p:nvPr/>
        </p:nvGraphicFramePr>
        <p:xfrm>
          <a:off x="2195513" y="4005263"/>
          <a:ext cx="6337300" cy="695325"/>
        </p:xfrm>
        <a:graphic>
          <a:graphicData uri="http://schemas.openxmlformats.org/presentationml/2006/ole">
            <p:oleObj spid="_x0000_s1497097" name="公式" r:id="rId6" imgW="2197080" imgH="241200" progId="Equation.3">
              <p:embed/>
            </p:oleObj>
          </a:graphicData>
        </a:graphic>
      </p:graphicFrame>
      <p:sp>
        <p:nvSpPr>
          <p:cNvPr id="1497098" name="Text Box 10"/>
          <p:cNvSpPr txBox="1">
            <a:spLocks noChangeArrowheads="1"/>
          </p:cNvSpPr>
          <p:nvPr/>
        </p:nvSpPr>
        <p:spPr bwMode="auto">
          <a:xfrm>
            <a:off x="1409700" y="1725613"/>
            <a:ext cx="3163888" cy="500062"/>
          </a:xfrm>
          <a:prstGeom prst="rect">
            <a:avLst/>
          </a:prstGeom>
          <a:noFill/>
          <a:ln w="9525">
            <a:noFill/>
            <a:miter lim="800000"/>
            <a:headEnd/>
            <a:tailEnd/>
          </a:ln>
          <a:effectLst/>
        </p:spPr>
        <p:txBody>
          <a:bodyPr lIns="71670" tIns="35835" rIns="71670" bIns="35835">
            <a:spAutoFit/>
          </a:bodyPr>
          <a:lstStyle/>
          <a:p>
            <a:pPr defTabSz="717550"/>
            <a:r>
              <a:rPr kumimoji="0" lang="en-US" altLang="zh-CN" b="1">
                <a:solidFill>
                  <a:srgbClr val="0000FF"/>
                </a:solidFill>
                <a:latin typeface="宋体" pitchFamily="2" charset="-122"/>
                <a:ea typeface="宋体" pitchFamily="2" charset="-122"/>
              </a:rPr>
              <a:t>(3) </a:t>
            </a:r>
            <a:r>
              <a:rPr kumimoji="0" lang="zh-CN" altLang="en-US" b="1">
                <a:solidFill>
                  <a:srgbClr val="0000FF"/>
                </a:solidFill>
                <a:latin typeface="宋体" pitchFamily="2" charset="-122"/>
                <a:ea typeface="宋体" pitchFamily="2" charset="-122"/>
              </a:rPr>
              <a:t>边缘分布函数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97096"/>
                                        </p:tgtEl>
                                        <p:attrNameLst>
                                          <p:attrName>style.visibility</p:attrName>
                                        </p:attrNameLst>
                                      </p:cBhvr>
                                      <p:to>
                                        <p:strVal val="visible"/>
                                      </p:to>
                                    </p:set>
                                    <p:animEffect transition="in" filter="wipe(left)">
                                      <p:cBhvr>
                                        <p:cTn id="7" dur="500"/>
                                        <p:tgtEl>
                                          <p:spTgt spid="149709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97093"/>
                                        </p:tgtEl>
                                        <p:attrNameLst>
                                          <p:attrName>style.visibility</p:attrName>
                                        </p:attrNameLst>
                                      </p:cBhvr>
                                      <p:to>
                                        <p:strVal val="visible"/>
                                      </p:to>
                                    </p:set>
                                    <p:animEffect transition="in" filter="wipe(left)">
                                      <p:cBhvr>
                                        <p:cTn id="11" dur="500"/>
                                        <p:tgtEl>
                                          <p:spTgt spid="14970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97097"/>
                                        </p:tgtEl>
                                        <p:attrNameLst>
                                          <p:attrName>style.visibility</p:attrName>
                                        </p:attrNameLst>
                                      </p:cBhvr>
                                      <p:to>
                                        <p:strVal val="visible"/>
                                      </p:to>
                                    </p:set>
                                    <p:animEffect transition="in" filter="wipe(left)">
                                      <p:cBhvr>
                                        <p:cTn id="16" dur="500"/>
                                        <p:tgtEl>
                                          <p:spTgt spid="149709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97094"/>
                                        </p:tgtEl>
                                        <p:attrNameLst>
                                          <p:attrName>style.visibility</p:attrName>
                                        </p:attrNameLst>
                                      </p:cBhvr>
                                      <p:to>
                                        <p:strVal val="visible"/>
                                      </p:to>
                                    </p:set>
                                    <p:animEffect transition="in" filter="wipe(left)">
                                      <p:cBhvr>
                                        <p:cTn id="20" dur="500"/>
                                        <p:tgtEl>
                                          <p:spTgt spid="149709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497095"/>
                                        </p:tgtEl>
                                        <p:attrNameLst>
                                          <p:attrName>style.visibility</p:attrName>
                                        </p:attrNameLst>
                                      </p:cBhvr>
                                      <p:to>
                                        <p:strVal val="visible"/>
                                      </p:to>
                                    </p:set>
                                    <p:animEffect transition="in" filter="wipe(left)">
                                      <p:cBhvr>
                                        <p:cTn id="25" dur="75"/>
                                        <p:tgtEl>
                                          <p:spTgt spid="149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5"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6" name="Rectangle 4"/>
          <p:cNvSpPr>
            <a:spLocks noGrp="1" noChangeArrowheads="1"/>
          </p:cNvSpPr>
          <p:nvPr>
            <p:ph type="title"/>
          </p:nvPr>
        </p:nvSpPr>
        <p:spPr bwMode="auto">
          <a:xfrm>
            <a:off x="1116013" y="692150"/>
            <a:ext cx="7132637" cy="717550"/>
          </a:xfrm>
          <a:noFill/>
          <a:ln>
            <a:miter lim="800000"/>
            <a:headEnd/>
            <a:tailEnd/>
          </a:ln>
        </p:spPr>
        <p:txBody>
          <a:bodyPr vert="horz" wrap="square" lIns="91432" tIns="45716" rIns="91432" bIns="45716" numCol="1" anchor="t" anchorCtr="0" compatLnSpc="1">
            <a:prstTxWarp prst="textNoShape">
              <a:avLst/>
            </a:prstTxWarp>
            <a:spAutoFit/>
          </a:bodyPr>
          <a:lstStyle/>
          <a:p>
            <a:r>
              <a:rPr lang="zh-CN" altLang="en-US" b="1">
                <a:ea typeface="宋体" pitchFamily="2" charset="-122"/>
              </a:rPr>
              <a:t>二维随机变量的推广</a:t>
            </a:r>
            <a:r>
              <a:rPr lang="en-US" altLang="zh-CN" b="1">
                <a:ea typeface="宋体" pitchFamily="2" charset="-122"/>
              </a:rPr>
              <a:t>(Cont.)</a:t>
            </a:r>
          </a:p>
        </p:txBody>
      </p:sp>
      <p:graphicFrame>
        <p:nvGraphicFramePr>
          <p:cNvPr id="1498117" name="Object 5"/>
          <p:cNvGraphicFramePr>
            <a:graphicFrameLocks noChangeAspect="1"/>
          </p:cNvGraphicFramePr>
          <p:nvPr/>
        </p:nvGraphicFramePr>
        <p:xfrm>
          <a:off x="1692275" y="3284538"/>
          <a:ext cx="6696075" cy="969962"/>
        </p:xfrm>
        <a:graphic>
          <a:graphicData uri="http://schemas.openxmlformats.org/presentationml/2006/ole">
            <p:oleObj spid="_x0000_s1498117" name="公式" r:id="rId3" imgW="3162240" imgH="457200" progId="Equation.3">
              <p:embed/>
            </p:oleObj>
          </a:graphicData>
        </a:graphic>
      </p:graphicFrame>
      <p:graphicFrame>
        <p:nvGraphicFramePr>
          <p:cNvPr id="1498118" name="Object 6"/>
          <p:cNvGraphicFramePr>
            <a:graphicFrameLocks noChangeAspect="1"/>
          </p:cNvGraphicFramePr>
          <p:nvPr/>
        </p:nvGraphicFramePr>
        <p:xfrm>
          <a:off x="2051050" y="5805488"/>
          <a:ext cx="6337300" cy="919162"/>
        </p:xfrm>
        <a:graphic>
          <a:graphicData uri="http://schemas.openxmlformats.org/presentationml/2006/ole">
            <p:oleObj spid="_x0000_s1498118" name="公式" r:id="rId4" imgW="3149280" imgH="457200" progId="Equation.3">
              <p:embed/>
            </p:oleObj>
          </a:graphicData>
        </a:graphic>
      </p:graphicFrame>
      <p:graphicFrame>
        <p:nvGraphicFramePr>
          <p:cNvPr id="1498119" name="Object 7"/>
          <p:cNvGraphicFramePr>
            <a:graphicFrameLocks noChangeAspect="1"/>
          </p:cNvGraphicFramePr>
          <p:nvPr/>
        </p:nvGraphicFramePr>
        <p:xfrm>
          <a:off x="1403350" y="2349500"/>
          <a:ext cx="6696075" cy="989013"/>
        </p:xfrm>
        <a:graphic>
          <a:graphicData uri="http://schemas.openxmlformats.org/presentationml/2006/ole">
            <p:oleObj spid="_x0000_s1498119" name="公式" r:id="rId5" imgW="3098520" imgH="457200" progId="Equation.3">
              <p:embed/>
            </p:oleObj>
          </a:graphicData>
        </a:graphic>
      </p:graphicFrame>
      <p:graphicFrame>
        <p:nvGraphicFramePr>
          <p:cNvPr id="1498120" name="Object 8"/>
          <p:cNvGraphicFramePr>
            <a:graphicFrameLocks noChangeAspect="1"/>
          </p:cNvGraphicFramePr>
          <p:nvPr/>
        </p:nvGraphicFramePr>
        <p:xfrm>
          <a:off x="1763713" y="4221163"/>
          <a:ext cx="6553200" cy="692150"/>
        </p:xfrm>
        <a:graphic>
          <a:graphicData uri="http://schemas.openxmlformats.org/presentationml/2006/ole">
            <p:oleObj spid="_x0000_s1498120" name="公式" r:id="rId6" imgW="3200400" imgH="330120" progId="Equation.3">
              <p:embed/>
            </p:oleObj>
          </a:graphicData>
        </a:graphic>
      </p:graphicFrame>
      <p:graphicFrame>
        <p:nvGraphicFramePr>
          <p:cNvPr id="1498121" name="Object 9"/>
          <p:cNvGraphicFramePr>
            <a:graphicFrameLocks noChangeAspect="1"/>
          </p:cNvGraphicFramePr>
          <p:nvPr/>
        </p:nvGraphicFramePr>
        <p:xfrm>
          <a:off x="1908175" y="4941888"/>
          <a:ext cx="6407150" cy="677862"/>
        </p:xfrm>
        <a:graphic>
          <a:graphicData uri="http://schemas.openxmlformats.org/presentationml/2006/ole">
            <p:oleObj spid="_x0000_s1498121" name="公式" r:id="rId7" imgW="3530520" imgH="330120" progId="Equation.3">
              <p:embed/>
            </p:oleObj>
          </a:graphicData>
        </a:graphic>
      </p:graphicFrame>
      <p:sp>
        <p:nvSpPr>
          <p:cNvPr id="1498122" name="Text Box 10"/>
          <p:cNvSpPr txBox="1">
            <a:spLocks noChangeArrowheads="1"/>
          </p:cNvSpPr>
          <p:nvPr/>
        </p:nvSpPr>
        <p:spPr bwMode="auto">
          <a:xfrm>
            <a:off x="1325563" y="1768475"/>
            <a:ext cx="3740150" cy="500063"/>
          </a:xfrm>
          <a:prstGeom prst="rect">
            <a:avLst/>
          </a:prstGeom>
          <a:noFill/>
          <a:ln w="9525">
            <a:noFill/>
            <a:miter lim="800000"/>
            <a:headEnd/>
            <a:tailEnd/>
          </a:ln>
          <a:effectLst/>
        </p:spPr>
        <p:txBody>
          <a:bodyPr lIns="71670" tIns="35835" rIns="71670" bIns="35835">
            <a:spAutoFit/>
          </a:bodyPr>
          <a:lstStyle/>
          <a:p>
            <a:pPr defTabSz="717550"/>
            <a:r>
              <a:rPr kumimoji="0" lang="en-US" altLang="zh-CN" b="1">
                <a:solidFill>
                  <a:srgbClr val="0000FF"/>
                </a:solidFill>
                <a:ea typeface="黑体" pitchFamily="49" charset="-122"/>
              </a:rPr>
              <a:t>(4) </a:t>
            </a:r>
            <a:r>
              <a:rPr kumimoji="0" lang="zh-CN" altLang="en-US" b="1">
                <a:solidFill>
                  <a:srgbClr val="0000FF"/>
                </a:solidFill>
                <a:ea typeface="黑体" pitchFamily="49" charset="-122"/>
              </a:rPr>
              <a:t>边缘概率密度函数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98119"/>
                                        </p:tgtEl>
                                        <p:attrNameLst>
                                          <p:attrName>style.visibility</p:attrName>
                                        </p:attrNameLst>
                                      </p:cBhvr>
                                      <p:to>
                                        <p:strVal val="visible"/>
                                      </p:to>
                                    </p:set>
                                    <p:animEffect transition="in" filter="wipe(left)">
                                      <p:cBhvr>
                                        <p:cTn id="7" dur="500"/>
                                        <p:tgtEl>
                                          <p:spTgt spid="1498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8117"/>
                                        </p:tgtEl>
                                        <p:attrNameLst>
                                          <p:attrName>style.visibility</p:attrName>
                                        </p:attrNameLst>
                                      </p:cBhvr>
                                      <p:to>
                                        <p:strVal val="visible"/>
                                      </p:to>
                                    </p:set>
                                    <p:animEffect transition="in" filter="wipe(left)">
                                      <p:cBhvr>
                                        <p:cTn id="12" dur="500"/>
                                        <p:tgtEl>
                                          <p:spTgt spid="1498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8120"/>
                                        </p:tgtEl>
                                        <p:attrNameLst>
                                          <p:attrName>style.visibility</p:attrName>
                                        </p:attrNameLst>
                                      </p:cBhvr>
                                      <p:to>
                                        <p:strVal val="visible"/>
                                      </p:to>
                                    </p:set>
                                    <p:animEffect transition="in" filter="wipe(left)">
                                      <p:cBhvr>
                                        <p:cTn id="17" dur="500"/>
                                        <p:tgtEl>
                                          <p:spTgt spid="14981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98121"/>
                                        </p:tgtEl>
                                        <p:attrNameLst>
                                          <p:attrName>style.visibility</p:attrName>
                                        </p:attrNameLst>
                                      </p:cBhvr>
                                      <p:to>
                                        <p:strVal val="visible"/>
                                      </p:to>
                                    </p:set>
                                    <p:animEffect transition="in" filter="wipe(left)">
                                      <p:cBhvr>
                                        <p:cTn id="22" dur="500"/>
                                        <p:tgtEl>
                                          <p:spTgt spid="14981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98118"/>
                                        </p:tgtEl>
                                        <p:attrNameLst>
                                          <p:attrName>style.visibility</p:attrName>
                                        </p:attrNameLst>
                                      </p:cBhvr>
                                      <p:to>
                                        <p:strVal val="visible"/>
                                      </p:to>
                                    </p:set>
                                    <p:animEffect transition="in" filter="wipe(left)">
                                      <p:cBhvr>
                                        <p:cTn id="27" dur="500"/>
                                        <p:tgtEl>
                                          <p:spTgt spid="1498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40" name="Rectangle 4"/>
          <p:cNvSpPr>
            <a:spLocks noGrp="1" noChangeArrowheads="1"/>
          </p:cNvSpPr>
          <p:nvPr>
            <p:ph type="title"/>
          </p:nvPr>
        </p:nvSpPr>
        <p:spPr bwMode="auto">
          <a:xfrm>
            <a:off x="1116013" y="692150"/>
            <a:ext cx="7132637" cy="717550"/>
          </a:xfrm>
          <a:noFill/>
          <a:ln>
            <a:miter lim="800000"/>
            <a:headEnd/>
            <a:tailEnd/>
          </a:ln>
        </p:spPr>
        <p:txBody>
          <a:bodyPr vert="horz" wrap="square" lIns="91432" tIns="45716" rIns="91432" bIns="45716" numCol="1" anchor="t" anchorCtr="0" compatLnSpc="1">
            <a:prstTxWarp prst="textNoShape">
              <a:avLst/>
            </a:prstTxWarp>
            <a:spAutoFit/>
          </a:bodyPr>
          <a:lstStyle/>
          <a:p>
            <a:r>
              <a:rPr lang="zh-CN" altLang="en-US" b="1">
                <a:ea typeface="宋体" pitchFamily="2" charset="-122"/>
              </a:rPr>
              <a:t>二维随机变量的推广</a:t>
            </a:r>
            <a:r>
              <a:rPr lang="en-US" altLang="zh-CN" b="1">
                <a:ea typeface="宋体" pitchFamily="2" charset="-122"/>
              </a:rPr>
              <a:t>(Cont.)</a:t>
            </a:r>
          </a:p>
        </p:txBody>
      </p:sp>
      <p:sp>
        <p:nvSpPr>
          <p:cNvPr id="1499141" name="Rectangle 5"/>
          <p:cNvSpPr>
            <a:spLocks noChangeArrowheads="1"/>
          </p:cNvSpPr>
          <p:nvPr/>
        </p:nvSpPr>
        <p:spPr bwMode="auto">
          <a:xfrm>
            <a:off x="1258888" y="1700213"/>
            <a:ext cx="2782887" cy="500062"/>
          </a:xfrm>
          <a:prstGeom prst="rect">
            <a:avLst/>
          </a:prstGeom>
          <a:noFill/>
          <a:ln w="9525">
            <a:noFill/>
            <a:miter lim="800000"/>
            <a:headEnd/>
            <a:tailEnd/>
          </a:ln>
          <a:effectLst/>
        </p:spPr>
        <p:txBody>
          <a:bodyPr lIns="71670" tIns="35835" rIns="71670" bIns="35835">
            <a:spAutoFit/>
          </a:bodyPr>
          <a:lstStyle/>
          <a:p>
            <a:pPr defTabSz="717550"/>
            <a:r>
              <a:rPr lang="en-US" altLang="zh-CN" b="1">
                <a:solidFill>
                  <a:srgbClr val="0000FF"/>
                </a:solidFill>
                <a:ea typeface="黑体" pitchFamily="49" charset="-122"/>
              </a:rPr>
              <a:t>(5) </a:t>
            </a:r>
            <a:r>
              <a:rPr lang="zh-CN" altLang="en-US" b="1">
                <a:solidFill>
                  <a:srgbClr val="0000FF"/>
                </a:solidFill>
                <a:ea typeface="黑体" pitchFamily="49" charset="-122"/>
              </a:rPr>
              <a:t>相互独立性</a:t>
            </a:r>
          </a:p>
        </p:txBody>
      </p:sp>
      <p:graphicFrame>
        <p:nvGraphicFramePr>
          <p:cNvPr id="1499142" name="Object 6"/>
          <p:cNvGraphicFramePr>
            <a:graphicFrameLocks noChangeAspect="1"/>
          </p:cNvGraphicFramePr>
          <p:nvPr/>
        </p:nvGraphicFramePr>
        <p:xfrm>
          <a:off x="2124075" y="2205038"/>
          <a:ext cx="4248150" cy="519112"/>
        </p:xfrm>
        <a:graphic>
          <a:graphicData uri="http://schemas.openxmlformats.org/presentationml/2006/ole">
            <p:oleObj spid="_x0000_s1499142" name="公式" r:id="rId3" imgW="1866600" imgH="228600" progId="Equation.3">
              <p:embed/>
            </p:oleObj>
          </a:graphicData>
        </a:graphic>
      </p:graphicFrame>
      <p:graphicFrame>
        <p:nvGraphicFramePr>
          <p:cNvPr id="1499143" name="Object 7"/>
          <p:cNvGraphicFramePr>
            <a:graphicFrameLocks noChangeAspect="1"/>
          </p:cNvGraphicFramePr>
          <p:nvPr/>
        </p:nvGraphicFramePr>
        <p:xfrm>
          <a:off x="1258888" y="3141663"/>
          <a:ext cx="5041900" cy="527050"/>
        </p:xfrm>
        <a:graphic>
          <a:graphicData uri="http://schemas.openxmlformats.org/presentationml/2006/ole">
            <p:oleObj spid="_x0000_s1499143" name="公式" r:id="rId4" imgW="2184120" imgH="228600" progId="Equation.3">
              <p:embed/>
            </p:oleObj>
          </a:graphicData>
        </a:graphic>
      </p:graphicFrame>
      <p:graphicFrame>
        <p:nvGraphicFramePr>
          <p:cNvPr id="1499144" name="Object 8"/>
          <p:cNvGraphicFramePr>
            <a:graphicFrameLocks noChangeAspect="1"/>
          </p:cNvGraphicFramePr>
          <p:nvPr/>
        </p:nvGraphicFramePr>
        <p:xfrm>
          <a:off x="1331913" y="3644900"/>
          <a:ext cx="6408737" cy="541338"/>
        </p:xfrm>
        <a:graphic>
          <a:graphicData uri="http://schemas.openxmlformats.org/presentationml/2006/ole">
            <p:oleObj spid="_x0000_s1499144" name="公式" r:id="rId5" imgW="2692080" imgH="228600" progId="Equation.3">
              <p:embed/>
            </p:oleObj>
          </a:graphicData>
        </a:graphic>
      </p:graphicFrame>
      <p:graphicFrame>
        <p:nvGraphicFramePr>
          <p:cNvPr id="1499145" name="Object 9"/>
          <p:cNvGraphicFramePr>
            <a:graphicFrameLocks noChangeAspect="1"/>
          </p:cNvGraphicFramePr>
          <p:nvPr/>
        </p:nvGraphicFramePr>
        <p:xfrm>
          <a:off x="2411413" y="2636838"/>
          <a:ext cx="6156325" cy="549275"/>
        </p:xfrm>
        <a:graphic>
          <a:graphicData uri="http://schemas.openxmlformats.org/presentationml/2006/ole">
            <p:oleObj spid="_x0000_s1499145" name="公式" r:id="rId6" imgW="2705040" imgH="241200" progId="Equation.3">
              <p:embed/>
            </p:oleObj>
          </a:graphicData>
        </a:graphic>
      </p:graphicFrame>
      <p:graphicFrame>
        <p:nvGraphicFramePr>
          <p:cNvPr id="1499146" name="Object 10"/>
          <p:cNvGraphicFramePr>
            <a:graphicFrameLocks noChangeAspect="1"/>
          </p:cNvGraphicFramePr>
          <p:nvPr/>
        </p:nvGraphicFramePr>
        <p:xfrm>
          <a:off x="1979613" y="4076700"/>
          <a:ext cx="6408737" cy="1058863"/>
        </p:xfrm>
        <a:graphic>
          <a:graphicData uri="http://schemas.openxmlformats.org/presentationml/2006/ole">
            <p:oleObj spid="_x0000_s1499146" name="公式" r:id="rId7" imgW="2768400" imgH="457200" progId="Equation.3">
              <p:embed/>
            </p:oleObj>
          </a:graphicData>
        </a:graphic>
      </p:graphicFrame>
      <p:graphicFrame>
        <p:nvGraphicFramePr>
          <p:cNvPr id="1499147" name="Object 11"/>
          <p:cNvGraphicFramePr>
            <a:graphicFrameLocks noChangeAspect="1"/>
          </p:cNvGraphicFramePr>
          <p:nvPr/>
        </p:nvGraphicFramePr>
        <p:xfrm>
          <a:off x="1547813" y="5084763"/>
          <a:ext cx="6869112" cy="958850"/>
        </p:xfrm>
        <a:graphic>
          <a:graphicData uri="http://schemas.openxmlformats.org/presentationml/2006/ole">
            <p:oleObj spid="_x0000_s1499147" name="公式" r:id="rId8" imgW="3263760" imgH="457200" progId="Equation.3">
              <p:embed/>
            </p:oleObj>
          </a:graphicData>
        </a:graphic>
      </p:graphicFrame>
      <p:graphicFrame>
        <p:nvGraphicFramePr>
          <p:cNvPr id="1499148" name="Object 12"/>
          <p:cNvGraphicFramePr>
            <a:graphicFrameLocks noChangeAspect="1"/>
          </p:cNvGraphicFramePr>
          <p:nvPr/>
        </p:nvGraphicFramePr>
        <p:xfrm>
          <a:off x="1403350" y="6165850"/>
          <a:ext cx="6775450" cy="504825"/>
        </p:xfrm>
        <a:graphic>
          <a:graphicData uri="http://schemas.openxmlformats.org/presentationml/2006/ole">
            <p:oleObj spid="_x0000_s1499148" name="公式" r:id="rId9" imgW="307332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99142"/>
                                        </p:tgtEl>
                                        <p:attrNameLst>
                                          <p:attrName>style.visibility</p:attrName>
                                        </p:attrNameLst>
                                      </p:cBhvr>
                                      <p:to>
                                        <p:strVal val="visible"/>
                                      </p:to>
                                    </p:set>
                                    <p:animEffect transition="in" filter="wipe(left)">
                                      <p:cBhvr>
                                        <p:cTn id="7" dur="500"/>
                                        <p:tgtEl>
                                          <p:spTgt spid="14991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9145"/>
                                        </p:tgtEl>
                                        <p:attrNameLst>
                                          <p:attrName>style.visibility</p:attrName>
                                        </p:attrNameLst>
                                      </p:cBhvr>
                                      <p:to>
                                        <p:strVal val="visible"/>
                                      </p:to>
                                    </p:set>
                                    <p:animEffect transition="in" filter="wipe(left)">
                                      <p:cBhvr>
                                        <p:cTn id="12" dur="500"/>
                                        <p:tgtEl>
                                          <p:spTgt spid="14991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99143"/>
                                        </p:tgtEl>
                                        <p:attrNameLst>
                                          <p:attrName>style.visibility</p:attrName>
                                        </p:attrNameLst>
                                      </p:cBhvr>
                                      <p:to>
                                        <p:strVal val="visible"/>
                                      </p:to>
                                    </p:set>
                                    <p:animEffect transition="in" filter="wipe(left)">
                                      <p:cBhvr>
                                        <p:cTn id="17" dur="500"/>
                                        <p:tgtEl>
                                          <p:spTgt spid="14991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99144"/>
                                        </p:tgtEl>
                                        <p:attrNameLst>
                                          <p:attrName>style.visibility</p:attrName>
                                        </p:attrNameLst>
                                      </p:cBhvr>
                                      <p:to>
                                        <p:strVal val="visible"/>
                                      </p:to>
                                    </p:set>
                                    <p:animEffect transition="in" filter="wipe(left)">
                                      <p:cBhvr>
                                        <p:cTn id="22" dur="500"/>
                                        <p:tgtEl>
                                          <p:spTgt spid="14991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99146"/>
                                        </p:tgtEl>
                                        <p:attrNameLst>
                                          <p:attrName>style.visibility</p:attrName>
                                        </p:attrNameLst>
                                      </p:cBhvr>
                                      <p:to>
                                        <p:strVal val="visible"/>
                                      </p:to>
                                    </p:set>
                                    <p:animEffect transition="in" filter="wipe(left)">
                                      <p:cBhvr>
                                        <p:cTn id="27" dur="500"/>
                                        <p:tgtEl>
                                          <p:spTgt spid="14991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99147"/>
                                        </p:tgtEl>
                                        <p:attrNameLst>
                                          <p:attrName>style.visibility</p:attrName>
                                        </p:attrNameLst>
                                      </p:cBhvr>
                                      <p:to>
                                        <p:strVal val="visible"/>
                                      </p:to>
                                    </p:set>
                                    <p:animEffect transition="in" filter="wipe(left)">
                                      <p:cBhvr>
                                        <p:cTn id="32" dur="500"/>
                                        <p:tgtEl>
                                          <p:spTgt spid="14991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99148"/>
                                        </p:tgtEl>
                                        <p:attrNameLst>
                                          <p:attrName>style.visibility</p:attrName>
                                        </p:attrNameLst>
                                      </p:cBhvr>
                                      <p:to>
                                        <p:strVal val="visible"/>
                                      </p:to>
                                    </p:set>
                                    <p:animEffect transition="in" filter="wipe(left)">
                                      <p:cBhvr>
                                        <p:cTn id="37" dur="500"/>
                                        <p:tgtEl>
                                          <p:spTgt spid="149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60" name="Text Box 4"/>
          <p:cNvSpPr txBox="1">
            <a:spLocks noChangeArrowheads="1"/>
          </p:cNvSpPr>
          <p:nvPr/>
        </p:nvSpPr>
        <p:spPr bwMode="auto">
          <a:xfrm>
            <a:off x="1384300" y="750888"/>
            <a:ext cx="1457325" cy="641350"/>
          </a:xfrm>
          <a:prstGeom prst="rect">
            <a:avLst/>
          </a:prstGeom>
          <a:noFill/>
          <a:ln w="9525">
            <a:noFill/>
            <a:miter lim="800000"/>
            <a:headEnd/>
            <a:tailEnd/>
          </a:ln>
          <a:effectLst/>
        </p:spPr>
        <p:txBody>
          <a:bodyPr wrap="none">
            <a:spAutoFit/>
          </a:bodyPr>
          <a:lstStyle/>
          <a:p>
            <a:r>
              <a:rPr lang="zh-CN" altLang="en-US" sz="3600" b="1">
                <a:solidFill>
                  <a:srgbClr val="3366CC"/>
                </a:solidFill>
                <a:ea typeface="宋体" pitchFamily="2" charset="-122"/>
              </a:rPr>
              <a:t>作业</a:t>
            </a:r>
            <a:r>
              <a:rPr lang="zh-CN" altLang="en-US">
                <a:solidFill>
                  <a:srgbClr val="3366CC"/>
                </a:solidFill>
              </a:rPr>
              <a:t>：</a:t>
            </a:r>
          </a:p>
        </p:txBody>
      </p:sp>
      <p:sp>
        <p:nvSpPr>
          <p:cNvPr id="1555461" name="Text Box 5"/>
          <p:cNvSpPr txBox="1">
            <a:spLocks noChangeArrowheads="1"/>
          </p:cNvSpPr>
          <p:nvPr/>
        </p:nvSpPr>
        <p:spPr bwMode="auto">
          <a:xfrm>
            <a:off x="2124075" y="2178050"/>
            <a:ext cx="4788490" cy="646331"/>
          </a:xfrm>
          <a:prstGeom prst="rect">
            <a:avLst/>
          </a:prstGeom>
          <a:noFill/>
          <a:ln w="9525">
            <a:noFill/>
            <a:miter lim="800000"/>
            <a:headEnd/>
            <a:tailEnd/>
          </a:ln>
          <a:effectLst/>
        </p:spPr>
        <p:txBody>
          <a:bodyPr wrap="none">
            <a:spAutoFit/>
          </a:bodyPr>
          <a:lstStyle/>
          <a:p>
            <a:r>
              <a:rPr lang="en-US" altLang="zh-CN" sz="3600" dirty="0">
                <a:solidFill>
                  <a:srgbClr val="3366CC"/>
                </a:solidFill>
              </a:rPr>
              <a:t>Exes.</a:t>
            </a:r>
            <a:r>
              <a:rPr lang="en-US" altLang="zh-CN" sz="3600" dirty="0"/>
              <a:t>:  </a:t>
            </a:r>
            <a:r>
              <a:rPr lang="en-US" altLang="zh-CN" sz="3600" b="1" dirty="0"/>
              <a:t>3, </a:t>
            </a:r>
            <a:r>
              <a:rPr lang="en-US" altLang="zh-CN" sz="3600" b="1" dirty="0" smtClean="0"/>
              <a:t>7 , 14,  </a:t>
            </a:r>
            <a:r>
              <a:rPr lang="en-US" altLang="zh-CN" sz="3600" b="1" dirty="0"/>
              <a:t>24,   29</a:t>
            </a:r>
          </a:p>
        </p:txBody>
      </p:sp>
    </p:spTree>
  </p:cSld>
  <p:clrMapOvr>
    <a:masterClrMapping/>
  </p:clrMapOvr>
  <p:transition spd="slow">
    <p:pull dir="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9" name="Object 5"/>
          <p:cNvGraphicFramePr>
            <a:graphicFrameLocks noChangeAspect="1"/>
          </p:cNvGraphicFramePr>
          <p:nvPr/>
        </p:nvGraphicFramePr>
        <p:xfrm>
          <a:off x="973138" y="1268413"/>
          <a:ext cx="3822700" cy="838200"/>
        </p:xfrm>
        <a:graphic>
          <a:graphicData uri="http://schemas.openxmlformats.org/presentationml/2006/ole">
            <p:oleObj spid="_x0000_s1696770" name="Equation" r:id="rId3" imgW="3822480" imgH="838080" progId="">
              <p:embed/>
            </p:oleObj>
          </a:graphicData>
        </a:graphic>
      </p:graphicFrame>
      <p:graphicFrame>
        <p:nvGraphicFramePr>
          <p:cNvPr id="6150" name="Object 6"/>
          <p:cNvGraphicFramePr>
            <a:graphicFrameLocks noChangeAspect="1"/>
          </p:cNvGraphicFramePr>
          <p:nvPr/>
        </p:nvGraphicFramePr>
        <p:xfrm>
          <a:off x="6516688" y="1293813"/>
          <a:ext cx="2171700" cy="838200"/>
        </p:xfrm>
        <a:graphic>
          <a:graphicData uri="http://schemas.openxmlformats.org/presentationml/2006/ole">
            <p:oleObj spid="_x0000_s1696771" name="Equation" r:id="rId4" imgW="2171520" imgH="838080" progId="">
              <p:embed/>
            </p:oleObj>
          </a:graphicData>
        </a:graphic>
      </p:graphicFrame>
      <p:graphicFrame>
        <p:nvGraphicFramePr>
          <p:cNvPr id="6151" name="Object 7"/>
          <p:cNvGraphicFramePr>
            <a:graphicFrameLocks noChangeAspect="1"/>
          </p:cNvGraphicFramePr>
          <p:nvPr/>
        </p:nvGraphicFramePr>
        <p:xfrm>
          <a:off x="4787900" y="1482725"/>
          <a:ext cx="1778000" cy="495300"/>
        </p:xfrm>
        <a:graphic>
          <a:graphicData uri="http://schemas.openxmlformats.org/presentationml/2006/ole">
            <p:oleObj spid="_x0000_s1696772" name="Equation" r:id="rId5" imgW="1777680" imgH="495000" progId="">
              <p:embed/>
            </p:oleObj>
          </a:graphicData>
        </a:graphic>
      </p:graphicFrame>
      <p:graphicFrame>
        <p:nvGraphicFramePr>
          <p:cNvPr id="6153" name="Object 9"/>
          <p:cNvGraphicFramePr>
            <a:graphicFrameLocks noChangeAspect="1"/>
          </p:cNvGraphicFramePr>
          <p:nvPr/>
        </p:nvGraphicFramePr>
        <p:xfrm>
          <a:off x="996950" y="2101850"/>
          <a:ext cx="4203700" cy="495300"/>
        </p:xfrm>
        <a:graphic>
          <a:graphicData uri="http://schemas.openxmlformats.org/presentationml/2006/ole">
            <p:oleObj spid="_x0000_s1696773" name="Equation" r:id="rId6" imgW="4203360" imgH="495000" progId="">
              <p:embed/>
            </p:oleObj>
          </a:graphicData>
        </a:graphic>
      </p:graphicFrame>
      <p:sp>
        <p:nvSpPr>
          <p:cNvPr id="6154" name="Text Box 10"/>
          <p:cNvSpPr txBox="1">
            <a:spLocks noChangeArrowheads="1"/>
          </p:cNvSpPr>
          <p:nvPr/>
        </p:nvSpPr>
        <p:spPr bwMode="auto">
          <a:xfrm>
            <a:off x="1187450" y="1411288"/>
            <a:ext cx="649288" cy="519112"/>
          </a:xfrm>
          <a:prstGeom prst="rect">
            <a:avLst/>
          </a:prstGeom>
          <a:noFill/>
          <a:ln w="9525">
            <a:noFill/>
            <a:miter lim="800000"/>
            <a:headEnd/>
            <a:tailEnd/>
          </a:ln>
          <a:effectLst/>
        </p:spPr>
        <p:txBody>
          <a:bodyPr>
            <a:spAutoFit/>
          </a:bodyPr>
          <a:lstStyle/>
          <a:p>
            <a:pPr>
              <a:spcBef>
                <a:spcPct val="50000"/>
              </a:spcBef>
            </a:pPr>
            <a:r>
              <a:rPr lang="zh-CN" altLang="en-US" sz="2800" b="1">
                <a:latin typeface="Comic Sans MS" pitchFamily="66" charset="0"/>
              </a:rPr>
              <a:t>设</a:t>
            </a:r>
          </a:p>
        </p:txBody>
      </p:sp>
      <p:sp>
        <p:nvSpPr>
          <p:cNvPr id="6155" name="Text Box 11"/>
          <p:cNvSpPr txBox="1">
            <a:spLocks noChangeArrowheads="1"/>
          </p:cNvSpPr>
          <p:nvPr/>
        </p:nvSpPr>
        <p:spPr bwMode="auto">
          <a:xfrm>
            <a:off x="250825" y="2060575"/>
            <a:ext cx="649288" cy="519113"/>
          </a:xfrm>
          <a:prstGeom prst="rect">
            <a:avLst/>
          </a:prstGeom>
          <a:noFill/>
          <a:ln w="9525">
            <a:noFill/>
            <a:miter lim="800000"/>
            <a:headEnd/>
            <a:tailEnd/>
          </a:ln>
          <a:effectLst/>
        </p:spPr>
        <p:txBody>
          <a:bodyPr>
            <a:spAutoFit/>
          </a:bodyPr>
          <a:lstStyle/>
          <a:p>
            <a:pPr>
              <a:spcBef>
                <a:spcPct val="50000"/>
              </a:spcBef>
            </a:pPr>
            <a:r>
              <a:rPr lang="zh-CN" altLang="en-US" sz="2800" b="1">
                <a:latin typeface="Comic Sans MS" pitchFamily="66" charset="0"/>
              </a:rPr>
              <a:t>则</a:t>
            </a:r>
          </a:p>
        </p:txBody>
      </p:sp>
      <p:sp>
        <p:nvSpPr>
          <p:cNvPr id="6156" name="Text Box 12"/>
          <p:cNvSpPr txBox="1">
            <a:spLocks noChangeArrowheads="1"/>
          </p:cNvSpPr>
          <p:nvPr/>
        </p:nvSpPr>
        <p:spPr bwMode="auto">
          <a:xfrm>
            <a:off x="971550" y="2652713"/>
            <a:ext cx="649288" cy="519112"/>
          </a:xfrm>
          <a:prstGeom prst="rect">
            <a:avLst/>
          </a:prstGeom>
          <a:noFill/>
          <a:ln w="9525">
            <a:noFill/>
            <a:miter lim="800000"/>
            <a:headEnd/>
            <a:tailEnd/>
          </a:ln>
          <a:effectLst/>
        </p:spPr>
        <p:txBody>
          <a:bodyPr>
            <a:spAutoFit/>
          </a:bodyPr>
          <a:lstStyle/>
          <a:p>
            <a:pPr>
              <a:spcBef>
                <a:spcPct val="50000"/>
              </a:spcBef>
            </a:pPr>
            <a:r>
              <a:rPr lang="zh-CN" altLang="en-US" sz="2800" b="1">
                <a:solidFill>
                  <a:schemeClr val="hlink"/>
                </a:solidFill>
                <a:latin typeface="Comic Sans MS" pitchFamily="66" charset="0"/>
              </a:rPr>
              <a:t>解</a:t>
            </a:r>
          </a:p>
        </p:txBody>
      </p:sp>
      <p:graphicFrame>
        <p:nvGraphicFramePr>
          <p:cNvPr id="6158" name="Object 14"/>
          <p:cNvGraphicFramePr>
            <a:graphicFrameLocks noChangeAspect="1"/>
          </p:cNvGraphicFramePr>
          <p:nvPr/>
        </p:nvGraphicFramePr>
        <p:xfrm>
          <a:off x="1692275" y="2733675"/>
          <a:ext cx="4622800" cy="495300"/>
        </p:xfrm>
        <a:graphic>
          <a:graphicData uri="http://schemas.openxmlformats.org/presentationml/2006/ole">
            <p:oleObj spid="_x0000_s1696774" name="Equation" r:id="rId7" imgW="4622760" imgH="495000" progId="">
              <p:embed/>
            </p:oleObj>
          </a:graphicData>
        </a:graphic>
      </p:graphicFrame>
      <p:graphicFrame>
        <p:nvGraphicFramePr>
          <p:cNvPr id="6159" name="Object 15"/>
          <p:cNvGraphicFramePr>
            <a:graphicFrameLocks noChangeAspect="1"/>
          </p:cNvGraphicFramePr>
          <p:nvPr/>
        </p:nvGraphicFramePr>
        <p:xfrm>
          <a:off x="1473200" y="3371850"/>
          <a:ext cx="3060700" cy="495300"/>
        </p:xfrm>
        <a:graphic>
          <a:graphicData uri="http://schemas.openxmlformats.org/presentationml/2006/ole">
            <p:oleObj spid="_x0000_s1696775" name="Equation" r:id="rId8" imgW="3060360" imgH="495000" progId="">
              <p:embed/>
            </p:oleObj>
          </a:graphicData>
        </a:graphic>
      </p:graphicFrame>
      <p:graphicFrame>
        <p:nvGraphicFramePr>
          <p:cNvPr id="6160" name="Object 16"/>
          <p:cNvGraphicFramePr>
            <a:graphicFrameLocks noChangeAspect="1"/>
          </p:cNvGraphicFramePr>
          <p:nvPr/>
        </p:nvGraphicFramePr>
        <p:xfrm>
          <a:off x="4572000" y="3444875"/>
          <a:ext cx="2311400" cy="381000"/>
        </p:xfrm>
        <a:graphic>
          <a:graphicData uri="http://schemas.openxmlformats.org/presentationml/2006/ole">
            <p:oleObj spid="_x0000_s1696776" name="Equation" r:id="rId9" imgW="2311200" imgH="380880" progId="">
              <p:embed/>
            </p:oleObj>
          </a:graphicData>
        </a:graphic>
      </p:graphicFrame>
      <p:sp>
        <p:nvSpPr>
          <p:cNvPr id="6163" name="Text Box 19"/>
          <p:cNvSpPr txBox="1">
            <a:spLocks noChangeArrowheads="1"/>
          </p:cNvSpPr>
          <p:nvPr/>
        </p:nvSpPr>
        <p:spPr bwMode="auto">
          <a:xfrm>
            <a:off x="900113" y="3979863"/>
            <a:ext cx="1081087" cy="519112"/>
          </a:xfrm>
          <a:prstGeom prst="rect">
            <a:avLst/>
          </a:prstGeom>
          <a:noFill/>
          <a:ln w="9525">
            <a:noFill/>
            <a:miter lim="800000"/>
            <a:headEnd/>
            <a:tailEnd/>
          </a:ln>
          <a:effectLst/>
        </p:spPr>
        <p:txBody>
          <a:bodyPr>
            <a:spAutoFit/>
          </a:bodyPr>
          <a:lstStyle/>
          <a:p>
            <a:pPr>
              <a:spcBef>
                <a:spcPct val="50000"/>
              </a:spcBef>
            </a:pPr>
            <a:r>
              <a:rPr lang="zh-CN" altLang="en-US" sz="2800" b="1">
                <a:latin typeface="Comic Sans MS" pitchFamily="66" charset="0"/>
              </a:rPr>
              <a:t>因为</a:t>
            </a:r>
          </a:p>
        </p:txBody>
      </p:sp>
      <p:sp>
        <p:nvSpPr>
          <p:cNvPr id="6165" name="Text Box 21"/>
          <p:cNvSpPr txBox="1">
            <a:spLocks noChangeArrowheads="1"/>
          </p:cNvSpPr>
          <p:nvPr/>
        </p:nvSpPr>
        <p:spPr bwMode="auto">
          <a:xfrm>
            <a:off x="250825" y="4627563"/>
            <a:ext cx="1081088" cy="519112"/>
          </a:xfrm>
          <a:prstGeom prst="rect">
            <a:avLst/>
          </a:prstGeom>
          <a:noFill/>
          <a:ln w="9525">
            <a:noFill/>
            <a:miter lim="800000"/>
            <a:headEnd/>
            <a:tailEnd/>
          </a:ln>
          <a:effectLst/>
        </p:spPr>
        <p:txBody>
          <a:bodyPr>
            <a:spAutoFit/>
          </a:bodyPr>
          <a:lstStyle/>
          <a:p>
            <a:pPr>
              <a:spcBef>
                <a:spcPct val="50000"/>
              </a:spcBef>
            </a:pPr>
            <a:r>
              <a:rPr lang="zh-CN" altLang="en-US" sz="2800" b="1">
                <a:latin typeface="Comic Sans MS" pitchFamily="66" charset="0"/>
              </a:rPr>
              <a:t>所以</a:t>
            </a:r>
          </a:p>
        </p:txBody>
      </p:sp>
      <p:graphicFrame>
        <p:nvGraphicFramePr>
          <p:cNvPr id="6166" name="Object 22"/>
          <p:cNvGraphicFramePr>
            <a:graphicFrameLocks noChangeAspect="1"/>
          </p:cNvGraphicFramePr>
          <p:nvPr/>
        </p:nvGraphicFramePr>
        <p:xfrm>
          <a:off x="3913188" y="3876675"/>
          <a:ext cx="2171700" cy="838200"/>
        </p:xfrm>
        <a:graphic>
          <a:graphicData uri="http://schemas.openxmlformats.org/presentationml/2006/ole">
            <p:oleObj spid="_x0000_s1696777" name="Equation" r:id="rId10" imgW="2171520" imgH="838080" progId="">
              <p:embed/>
            </p:oleObj>
          </a:graphicData>
        </a:graphic>
      </p:graphicFrame>
      <p:graphicFrame>
        <p:nvGraphicFramePr>
          <p:cNvPr id="6167" name="Object 23"/>
          <p:cNvGraphicFramePr>
            <a:graphicFrameLocks noChangeAspect="1"/>
          </p:cNvGraphicFramePr>
          <p:nvPr/>
        </p:nvGraphicFramePr>
        <p:xfrm>
          <a:off x="2184400" y="4065588"/>
          <a:ext cx="1778000" cy="495300"/>
        </p:xfrm>
        <a:graphic>
          <a:graphicData uri="http://schemas.openxmlformats.org/presentationml/2006/ole">
            <p:oleObj spid="_x0000_s1696778" name="Equation" r:id="rId11" imgW="1777680" imgH="495000" progId="">
              <p:embed/>
            </p:oleObj>
          </a:graphicData>
        </a:graphic>
      </p:graphicFrame>
      <p:graphicFrame>
        <p:nvGraphicFramePr>
          <p:cNvPr id="6168" name="Object 24"/>
          <p:cNvGraphicFramePr>
            <a:graphicFrameLocks noChangeAspect="1"/>
          </p:cNvGraphicFramePr>
          <p:nvPr/>
        </p:nvGraphicFramePr>
        <p:xfrm>
          <a:off x="3132138" y="4508500"/>
          <a:ext cx="2171700" cy="838200"/>
        </p:xfrm>
        <a:graphic>
          <a:graphicData uri="http://schemas.openxmlformats.org/presentationml/2006/ole">
            <p:oleObj spid="_x0000_s1696779" name="Equation" r:id="rId12" imgW="2171520" imgH="838080" progId="">
              <p:embed/>
            </p:oleObj>
          </a:graphicData>
        </a:graphic>
      </p:graphicFrame>
      <p:graphicFrame>
        <p:nvGraphicFramePr>
          <p:cNvPr id="6169" name="Object 25"/>
          <p:cNvGraphicFramePr>
            <a:graphicFrameLocks noChangeAspect="1"/>
          </p:cNvGraphicFramePr>
          <p:nvPr/>
        </p:nvGraphicFramePr>
        <p:xfrm>
          <a:off x="1331913" y="4708525"/>
          <a:ext cx="1778000" cy="495300"/>
        </p:xfrm>
        <a:graphic>
          <a:graphicData uri="http://schemas.openxmlformats.org/presentationml/2006/ole">
            <p:oleObj spid="_x0000_s1696780" name="Equation" r:id="rId13" imgW="1777680" imgH="495000" progId="">
              <p:embed/>
            </p:oleObj>
          </a:graphicData>
        </a:graphic>
      </p:graphicFrame>
      <p:sp>
        <p:nvSpPr>
          <p:cNvPr id="6170" name="Text Box 26"/>
          <p:cNvSpPr txBox="1">
            <a:spLocks noChangeArrowheads="1"/>
          </p:cNvSpPr>
          <p:nvPr/>
        </p:nvSpPr>
        <p:spPr bwMode="auto">
          <a:xfrm>
            <a:off x="179388" y="5202238"/>
            <a:ext cx="1296987" cy="519112"/>
          </a:xfrm>
          <a:prstGeom prst="rect">
            <a:avLst/>
          </a:prstGeom>
          <a:noFill/>
          <a:ln w="9525">
            <a:noFill/>
            <a:miter lim="800000"/>
            <a:headEnd/>
            <a:tailEnd/>
          </a:ln>
          <a:effectLst/>
        </p:spPr>
        <p:txBody>
          <a:bodyPr>
            <a:spAutoFit/>
          </a:bodyPr>
          <a:lstStyle/>
          <a:p>
            <a:pPr>
              <a:spcBef>
                <a:spcPct val="50000"/>
              </a:spcBef>
            </a:pPr>
            <a:r>
              <a:rPr lang="zh-CN" altLang="en-US" sz="2800" b="1">
                <a:latin typeface="Comic Sans MS" pitchFamily="66" charset="0"/>
              </a:rPr>
              <a:t>又因为</a:t>
            </a:r>
          </a:p>
        </p:txBody>
      </p:sp>
      <p:graphicFrame>
        <p:nvGraphicFramePr>
          <p:cNvPr id="6171" name="Object 27"/>
          <p:cNvGraphicFramePr>
            <a:graphicFrameLocks noChangeAspect="1"/>
          </p:cNvGraphicFramePr>
          <p:nvPr/>
        </p:nvGraphicFramePr>
        <p:xfrm>
          <a:off x="1476375" y="5313363"/>
          <a:ext cx="3073400" cy="393700"/>
        </p:xfrm>
        <a:graphic>
          <a:graphicData uri="http://schemas.openxmlformats.org/presentationml/2006/ole">
            <p:oleObj spid="_x0000_s1696781" name="Equation" r:id="rId14" imgW="3073320" imgH="393480" progId="">
              <p:embed/>
            </p:oleObj>
          </a:graphicData>
        </a:graphic>
      </p:graphicFrame>
      <p:graphicFrame>
        <p:nvGraphicFramePr>
          <p:cNvPr id="6172" name="Object 28"/>
          <p:cNvGraphicFramePr>
            <a:graphicFrameLocks noChangeAspect="1"/>
          </p:cNvGraphicFramePr>
          <p:nvPr/>
        </p:nvGraphicFramePr>
        <p:xfrm>
          <a:off x="4629150" y="5283200"/>
          <a:ext cx="3149600" cy="495300"/>
        </p:xfrm>
        <a:graphic>
          <a:graphicData uri="http://schemas.openxmlformats.org/presentationml/2006/ole">
            <p:oleObj spid="_x0000_s1696782" name="Equation" r:id="rId15" imgW="3149280" imgH="495000" progId="">
              <p:embed/>
            </p:oleObj>
          </a:graphicData>
        </a:graphic>
      </p:graphicFrame>
      <p:graphicFrame>
        <p:nvGraphicFramePr>
          <p:cNvPr id="6173" name="Object 29"/>
          <p:cNvGraphicFramePr>
            <a:graphicFrameLocks noChangeAspect="1"/>
          </p:cNvGraphicFramePr>
          <p:nvPr/>
        </p:nvGraphicFramePr>
        <p:xfrm>
          <a:off x="7812088" y="5084763"/>
          <a:ext cx="558800" cy="838200"/>
        </p:xfrm>
        <a:graphic>
          <a:graphicData uri="http://schemas.openxmlformats.org/presentationml/2006/ole">
            <p:oleObj spid="_x0000_s1696783" name="Equation" r:id="rId16" imgW="558720" imgH="838080" progId="">
              <p:embed/>
            </p:oleObj>
          </a:graphicData>
        </a:graphic>
      </p:graphicFrame>
      <p:sp>
        <p:nvSpPr>
          <p:cNvPr id="6174" name="Text Box 30"/>
          <p:cNvSpPr txBox="1">
            <a:spLocks noChangeArrowheads="1"/>
          </p:cNvSpPr>
          <p:nvPr/>
        </p:nvSpPr>
        <p:spPr bwMode="auto">
          <a:xfrm>
            <a:off x="179388" y="5748338"/>
            <a:ext cx="720725" cy="519112"/>
          </a:xfrm>
          <a:prstGeom prst="rect">
            <a:avLst/>
          </a:prstGeom>
          <a:noFill/>
          <a:ln w="9525">
            <a:noFill/>
            <a:miter lim="800000"/>
            <a:headEnd/>
            <a:tailEnd/>
          </a:ln>
          <a:effectLst/>
        </p:spPr>
        <p:txBody>
          <a:bodyPr>
            <a:spAutoFit/>
          </a:bodyPr>
          <a:lstStyle/>
          <a:p>
            <a:pPr>
              <a:spcBef>
                <a:spcPct val="50000"/>
              </a:spcBef>
            </a:pPr>
            <a:r>
              <a:rPr lang="zh-CN" altLang="en-US" sz="2800" b="1">
                <a:latin typeface="Comic Sans MS" pitchFamily="66" charset="0"/>
              </a:rPr>
              <a:t>故</a:t>
            </a:r>
          </a:p>
        </p:txBody>
      </p:sp>
      <p:graphicFrame>
        <p:nvGraphicFramePr>
          <p:cNvPr id="6175" name="Object 31"/>
          <p:cNvGraphicFramePr>
            <a:graphicFrameLocks noChangeAspect="1"/>
          </p:cNvGraphicFramePr>
          <p:nvPr/>
        </p:nvGraphicFramePr>
        <p:xfrm>
          <a:off x="982663" y="5645150"/>
          <a:ext cx="4038600" cy="838200"/>
        </p:xfrm>
        <a:graphic>
          <a:graphicData uri="http://schemas.openxmlformats.org/presentationml/2006/ole">
            <p:oleObj spid="_x0000_s1696784" name="Equation" r:id="rId17" imgW="4038480" imgH="838080" progId="">
              <p:embed/>
            </p:oleObj>
          </a:graphicData>
        </a:graphic>
      </p:graphicFrame>
      <p:graphicFrame>
        <p:nvGraphicFramePr>
          <p:cNvPr id="6176" name="Object 32"/>
          <p:cNvGraphicFramePr>
            <a:graphicFrameLocks noChangeAspect="1"/>
          </p:cNvGraphicFramePr>
          <p:nvPr/>
        </p:nvGraphicFramePr>
        <p:xfrm>
          <a:off x="5076825" y="5645150"/>
          <a:ext cx="558800" cy="838200"/>
        </p:xfrm>
        <a:graphic>
          <a:graphicData uri="http://schemas.openxmlformats.org/presentationml/2006/ole">
            <p:oleObj spid="_x0000_s1696785" name="Equation" r:id="rId18" imgW="558720" imgH="838080" progId="">
              <p:embed/>
            </p:oleObj>
          </a:graphicData>
        </a:graphic>
      </p:graphicFrame>
      <p:graphicFrame>
        <p:nvGraphicFramePr>
          <p:cNvPr id="6177" name="Object 33"/>
          <p:cNvGraphicFramePr>
            <a:graphicFrameLocks noChangeAspect="1"/>
          </p:cNvGraphicFramePr>
          <p:nvPr/>
        </p:nvGraphicFramePr>
        <p:xfrm>
          <a:off x="4211638" y="2076450"/>
          <a:ext cx="533400" cy="419100"/>
        </p:xfrm>
        <a:graphic>
          <a:graphicData uri="http://schemas.openxmlformats.org/presentationml/2006/ole">
            <p:oleObj spid="_x0000_s1696786" name="Equation" r:id="rId19" imgW="533160" imgH="419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56"/>
                                        </p:tgtEl>
                                        <p:attrNameLst>
                                          <p:attrName>style.visibility</p:attrName>
                                        </p:attrNameLst>
                                      </p:cBhvr>
                                      <p:to>
                                        <p:strVal val="visible"/>
                                      </p:to>
                                    </p:set>
                                    <p:animEffect transition="in" filter="wipe(down)">
                                      <p:cBhvr>
                                        <p:cTn id="7" dur="500"/>
                                        <p:tgtEl>
                                          <p:spTgt spid="6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58"/>
                                        </p:tgtEl>
                                        <p:attrNameLst>
                                          <p:attrName>style.visibility</p:attrName>
                                        </p:attrNameLst>
                                      </p:cBhvr>
                                      <p:to>
                                        <p:strVal val="visible"/>
                                      </p:to>
                                    </p:set>
                                    <p:animEffect transition="in" filter="wipe(left)">
                                      <p:cBhvr>
                                        <p:cTn id="12" dur="500"/>
                                        <p:tgtEl>
                                          <p:spTgt spid="6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59"/>
                                        </p:tgtEl>
                                        <p:attrNameLst>
                                          <p:attrName>style.visibility</p:attrName>
                                        </p:attrNameLst>
                                      </p:cBhvr>
                                      <p:to>
                                        <p:strVal val="visible"/>
                                      </p:to>
                                    </p:set>
                                    <p:animEffect transition="in" filter="wipe(left)">
                                      <p:cBhvr>
                                        <p:cTn id="17" dur="500"/>
                                        <p:tgtEl>
                                          <p:spTgt spid="61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60"/>
                                        </p:tgtEl>
                                        <p:attrNameLst>
                                          <p:attrName>style.visibility</p:attrName>
                                        </p:attrNameLst>
                                      </p:cBhvr>
                                      <p:to>
                                        <p:strVal val="visible"/>
                                      </p:to>
                                    </p:set>
                                    <p:animEffect transition="in" filter="wipe(left)">
                                      <p:cBhvr>
                                        <p:cTn id="22" dur="500"/>
                                        <p:tgtEl>
                                          <p:spTgt spid="61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63"/>
                                        </p:tgtEl>
                                        <p:attrNameLst>
                                          <p:attrName>style.visibility</p:attrName>
                                        </p:attrNameLst>
                                      </p:cBhvr>
                                      <p:to>
                                        <p:strVal val="visible"/>
                                      </p:to>
                                    </p:set>
                                    <p:animEffect transition="in" filter="wipe(left)">
                                      <p:cBhvr>
                                        <p:cTn id="27" dur="500"/>
                                        <p:tgtEl>
                                          <p:spTgt spid="61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67"/>
                                        </p:tgtEl>
                                        <p:attrNameLst>
                                          <p:attrName>style.visibility</p:attrName>
                                        </p:attrNameLst>
                                      </p:cBhvr>
                                      <p:to>
                                        <p:strVal val="visible"/>
                                      </p:to>
                                    </p:set>
                                    <p:animEffect transition="in" filter="wipe(left)">
                                      <p:cBhvr>
                                        <p:cTn id="32" dur="500"/>
                                        <p:tgtEl>
                                          <p:spTgt spid="616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166"/>
                                        </p:tgtEl>
                                        <p:attrNameLst>
                                          <p:attrName>style.visibility</p:attrName>
                                        </p:attrNameLst>
                                      </p:cBhvr>
                                      <p:to>
                                        <p:strVal val="visible"/>
                                      </p:to>
                                    </p:set>
                                    <p:animEffect transition="in" filter="wipe(left)">
                                      <p:cBhvr>
                                        <p:cTn id="36" dur="500"/>
                                        <p:tgtEl>
                                          <p:spTgt spid="61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165"/>
                                        </p:tgtEl>
                                        <p:attrNameLst>
                                          <p:attrName>style.visibility</p:attrName>
                                        </p:attrNameLst>
                                      </p:cBhvr>
                                      <p:to>
                                        <p:strVal val="visible"/>
                                      </p:to>
                                    </p:set>
                                    <p:animEffect transition="in" filter="wipe(left)">
                                      <p:cBhvr>
                                        <p:cTn id="41" dur="500"/>
                                        <p:tgtEl>
                                          <p:spTgt spid="616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169"/>
                                        </p:tgtEl>
                                        <p:attrNameLst>
                                          <p:attrName>style.visibility</p:attrName>
                                        </p:attrNameLst>
                                      </p:cBhvr>
                                      <p:to>
                                        <p:strVal val="visible"/>
                                      </p:to>
                                    </p:set>
                                    <p:animEffect transition="in" filter="wipe(left)">
                                      <p:cBhvr>
                                        <p:cTn id="46" dur="500"/>
                                        <p:tgtEl>
                                          <p:spTgt spid="616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6168"/>
                                        </p:tgtEl>
                                        <p:attrNameLst>
                                          <p:attrName>style.visibility</p:attrName>
                                        </p:attrNameLst>
                                      </p:cBhvr>
                                      <p:to>
                                        <p:strVal val="visible"/>
                                      </p:to>
                                    </p:set>
                                    <p:animEffect transition="in" filter="wipe(left)">
                                      <p:cBhvr>
                                        <p:cTn id="50" dur="500"/>
                                        <p:tgtEl>
                                          <p:spTgt spid="616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170"/>
                                        </p:tgtEl>
                                        <p:attrNameLst>
                                          <p:attrName>style.visibility</p:attrName>
                                        </p:attrNameLst>
                                      </p:cBhvr>
                                      <p:to>
                                        <p:strVal val="visible"/>
                                      </p:to>
                                    </p:set>
                                    <p:animEffect transition="in" filter="wipe(left)">
                                      <p:cBhvr>
                                        <p:cTn id="55" dur="500"/>
                                        <p:tgtEl>
                                          <p:spTgt spid="61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171"/>
                                        </p:tgtEl>
                                        <p:attrNameLst>
                                          <p:attrName>style.visibility</p:attrName>
                                        </p:attrNameLst>
                                      </p:cBhvr>
                                      <p:to>
                                        <p:strVal val="visible"/>
                                      </p:to>
                                    </p:set>
                                    <p:animEffect transition="in" filter="wipe(left)">
                                      <p:cBhvr>
                                        <p:cTn id="60" dur="500"/>
                                        <p:tgtEl>
                                          <p:spTgt spid="617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172"/>
                                        </p:tgtEl>
                                        <p:attrNameLst>
                                          <p:attrName>style.visibility</p:attrName>
                                        </p:attrNameLst>
                                      </p:cBhvr>
                                      <p:to>
                                        <p:strVal val="visible"/>
                                      </p:to>
                                    </p:set>
                                    <p:animEffect transition="in" filter="wipe(left)">
                                      <p:cBhvr>
                                        <p:cTn id="65" dur="500"/>
                                        <p:tgtEl>
                                          <p:spTgt spid="617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6173"/>
                                        </p:tgtEl>
                                        <p:attrNameLst>
                                          <p:attrName>style.visibility</p:attrName>
                                        </p:attrNameLst>
                                      </p:cBhvr>
                                      <p:to>
                                        <p:strVal val="visible"/>
                                      </p:to>
                                    </p:set>
                                    <p:animEffect transition="in" filter="wipe(left)">
                                      <p:cBhvr>
                                        <p:cTn id="70" dur="500"/>
                                        <p:tgtEl>
                                          <p:spTgt spid="617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174"/>
                                        </p:tgtEl>
                                        <p:attrNameLst>
                                          <p:attrName>style.visibility</p:attrName>
                                        </p:attrNameLst>
                                      </p:cBhvr>
                                      <p:to>
                                        <p:strVal val="visible"/>
                                      </p:to>
                                    </p:set>
                                    <p:animEffect transition="in" filter="wipe(left)">
                                      <p:cBhvr>
                                        <p:cTn id="75" dur="500"/>
                                        <p:tgtEl>
                                          <p:spTgt spid="61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175"/>
                                        </p:tgtEl>
                                        <p:attrNameLst>
                                          <p:attrName>style.visibility</p:attrName>
                                        </p:attrNameLst>
                                      </p:cBhvr>
                                      <p:to>
                                        <p:strVal val="visible"/>
                                      </p:to>
                                    </p:set>
                                    <p:animEffect transition="in" filter="wipe(left)">
                                      <p:cBhvr>
                                        <p:cTn id="80" dur="500"/>
                                        <p:tgtEl>
                                          <p:spTgt spid="617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6176"/>
                                        </p:tgtEl>
                                        <p:attrNameLst>
                                          <p:attrName>style.visibility</p:attrName>
                                        </p:attrNameLst>
                                      </p:cBhvr>
                                      <p:to>
                                        <p:strVal val="visible"/>
                                      </p:to>
                                    </p:set>
                                    <p:animEffect transition="in" filter="wipe(down)">
                                      <p:cBhvr>
                                        <p:cTn id="85" dur="500"/>
                                        <p:tgtEl>
                                          <p:spTgt spid="617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6177"/>
                                        </p:tgtEl>
                                        <p:attrNameLst>
                                          <p:attrName>style.visibility</p:attrName>
                                        </p:attrNameLst>
                                      </p:cBhvr>
                                      <p:to>
                                        <p:strVal val="visible"/>
                                      </p:to>
                                    </p:set>
                                    <p:animEffect transition="in" filter="wipe(left)">
                                      <p:cBhvr>
                                        <p:cTn id="90" dur="500"/>
                                        <p:tgtEl>
                                          <p:spTgt spid="6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6" grpId="0"/>
      <p:bldP spid="6163" grpId="0"/>
      <p:bldP spid="6165" grpId="0"/>
      <p:bldP spid="6170" grpId="0"/>
      <p:bldP spid="61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00338" y="3540125"/>
            <a:ext cx="3654425" cy="2527300"/>
            <a:chOff x="1746" y="1702"/>
            <a:chExt cx="2302" cy="1592"/>
          </a:xfrm>
        </p:grpSpPr>
        <p:grpSp>
          <p:nvGrpSpPr>
            <p:cNvPr id="3" name="Group 3"/>
            <p:cNvGrpSpPr>
              <a:grpSpLocks/>
            </p:cNvGrpSpPr>
            <p:nvPr/>
          </p:nvGrpSpPr>
          <p:grpSpPr bwMode="auto">
            <a:xfrm>
              <a:off x="1746" y="2046"/>
              <a:ext cx="1776" cy="1248"/>
              <a:chOff x="2016" y="1488"/>
              <a:chExt cx="1776" cy="1248"/>
            </a:xfrm>
          </p:grpSpPr>
          <p:sp>
            <p:nvSpPr>
              <p:cNvPr id="311300" name="Line 4"/>
              <p:cNvSpPr>
                <a:spLocks noChangeShapeType="1"/>
              </p:cNvSpPr>
              <p:nvPr/>
            </p:nvSpPr>
            <p:spPr bwMode="auto">
              <a:xfrm>
                <a:off x="2016" y="1488"/>
                <a:ext cx="1776" cy="0"/>
              </a:xfrm>
              <a:prstGeom prst="line">
                <a:avLst/>
              </a:prstGeom>
              <a:noFill/>
              <a:ln w="38100">
                <a:solidFill>
                  <a:srgbClr val="FF0000"/>
                </a:solidFill>
                <a:round/>
                <a:headEnd/>
                <a:tailEnd/>
              </a:ln>
              <a:effectLst/>
            </p:spPr>
            <p:txBody>
              <a:bodyPr/>
              <a:lstStyle/>
              <a:p>
                <a:endParaRPr lang="zh-CN" altLang="en-US"/>
              </a:p>
            </p:txBody>
          </p:sp>
          <p:sp>
            <p:nvSpPr>
              <p:cNvPr id="311301" name="Line 5"/>
              <p:cNvSpPr>
                <a:spLocks noChangeShapeType="1"/>
              </p:cNvSpPr>
              <p:nvPr/>
            </p:nvSpPr>
            <p:spPr bwMode="auto">
              <a:xfrm>
                <a:off x="3792" y="1488"/>
                <a:ext cx="0" cy="1248"/>
              </a:xfrm>
              <a:prstGeom prst="line">
                <a:avLst/>
              </a:prstGeom>
              <a:noFill/>
              <a:ln w="38100">
                <a:solidFill>
                  <a:srgbClr val="FF0000"/>
                </a:solidFill>
                <a:round/>
                <a:headEnd/>
                <a:tailEnd/>
              </a:ln>
              <a:effectLst/>
            </p:spPr>
            <p:txBody>
              <a:bodyPr/>
              <a:lstStyle/>
              <a:p>
                <a:endParaRPr lang="zh-CN" altLang="en-US"/>
              </a:p>
            </p:txBody>
          </p:sp>
        </p:grpSp>
        <p:graphicFrame>
          <p:nvGraphicFramePr>
            <p:cNvPr id="311302" name="Object 6"/>
            <p:cNvGraphicFramePr>
              <a:graphicFrameLocks noChangeAspect="1"/>
            </p:cNvGraphicFramePr>
            <p:nvPr/>
          </p:nvGraphicFramePr>
          <p:xfrm>
            <a:off x="3424" y="1702"/>
            <a:ext cx="624" cy="322"/>
          </p:xfrm>
          <a:graphic>
            <a:graphicData uri="http://schemas.openxmlformats.org/presentationml/2006/ole">
              <p:oleObj spid="_x0000_s1568776" name="Equation" r:id="rId3" imgW="393480" imgH="203040" progId="Equation.3">
                <p:embed/>
              </p:oleObj>
            </a:graphicData>
          </a:graphic>
        </p:graphicFrame>
      </p:grpSp>
      <p:grpSp>
        <p:nvGrpSpPr>
          <p:cNvPr id="4" name="Group 7"/>
          <p:cNvGrpSpPr>
            <a:grpSpLocks/>
          </p:cNvGrpSpPr>
          <p:nvPr/>
        </p:nvGrpSpPr>
        <p:grpSpPr bwMode="auto">
          <a:xfrm>
            <a:off x="2555875" y="4225925"/>
            <a:ext cx="2808288" cy="2130425"/>
            <a:chOff x="1655" y="2134"/>
            <a:chExt cx="1769" cy="1342"/>
          </a:xfrm>
        </p:grpSpPr>
        <p:sp>
          <p:nvSpPr>
            <p:cNvPr id="311304" name="Line 8"/>
            <p:cNvSpPr>
              <a:spLocks noChangeShapeType="1"/>
            </p:cNvSpPr>
            <p:nvPr/>
          </p:nvSpPr>
          <p:spPr bwMode="auto">
            <a:xfrm>
              <a:off x="2659" y="2134"/>
              <a:ext cx="765" cy="570"/>
            </a:xfrm>
            <a:prstGeom prst="line">
              <a:avLst/>
            </a:prstGeom>
            <a:noFill/>
            <a:ln w="9525">
              <a:solidFill>
                <a:srgbClr val="0000FF"/>
              </a:solidFill>
              <a:round/>
              <a:headEnd/>
              <a:tailEnd/>
            </a:ln>
            <a:effectLst/>
          </p:spPr>
          <p:txBody>
            <a:bodyPr/>
            <a:lstStyle/>
            <a:p>
              <a:endParaRPr lang="zh-CN" altLang="en-US"/>
            </a:p>
          </p:txBody>
        </p:sp>
        <p:sp>
          <p:nvSpPr>
            <p:cNvPr id="311305" name="Line 9"/>
            <p:cNvSpPr>
              <a:spLocks noChangeShapeType="1"/>
            </p:cNvSpPr>
            <p:nvPr/>
          </p:nvSpPr>
          <p:spPr bwMode="auto">
            <a:xfrm>
              <a:off x="2290" y="2160"/>
              <a:ext cx="1080" cy="813"/>
            </a:xfrm>
            <a:prstGeom prst="line">
              <a:avLst/>
            </a:prstGeom>
            <a:noFill/>
            <a:ln w="9525">
              <a:solidFill>
                <a:srgbClr val="0000FF"/>
              </a:solidFill>
              <a:round/>
              <a:headEnd/>
              <a:tailEnd/>
            </a:ln>
            <a:effectLst/>
          </p:spPr>
          <p:txBody>
            <a:bodyPr/>
            <a:lstStyle/>
            <a:p>
              <a:endParaRPr lang="zh-CN" altLang="en-US"/>
            </a:p>
          </p:txBody>
        </p:sp>
        <p:sp>
          <p:nvSpPr>
            <p:cNvPr id="311306" name="Line 10"/>
            <p:cNvSpPr>
              <a:spLocks noChangeShapeType="1"/>
            </p:cNvSpPr>
            <p:nvPr/>
          </p:nvSpPr>
          <p:spPr bwMode="auto">
            <a:xfrm>
              <a:off x="1899" y="2160"/>
              <a:ext cx="1344" cy="1056"/>
            </a:xfrm>
            <a:prstGeom prst="line">
              <a:avLst/>
            </a:prstGeom>
            <a:noFill/>
            <a:ln w="9525">
              <a:solidFill>
                <a:srgbClr val="0000FF"/>
              </a:solidFill>
              <a:round/>
              <a:headEnd/>
              <a:tailEnd/>
            </a:ln>
            <a:effectLst/>
          </p:spPr>
          <p:txBody>
            <a:bodyPr/>
            <a:lstStyle/>
            <a:p>
              <a:endParaRPr lang="zh-CN" altLang="en-US"/>
            </a:p>
          </p:txBody>
        </p:sp>
        <p:sp>
          <p:nvSpPr>
            <p:cNvPr id="311307" name="Line 11"/>
            <p:cNvSpPr>
              <a:spLocks noChangeShapeType="1"/>
            </p:cNvSpPr>
            <p:nvPr/>
          </p:nvSpPr>
          <p:spPr bwMode="auto">
            <a:xfrm>
              <a:off x="3061" y="2160"/>
              <a:ext cx="318" cy="227"/>
            </a:xfrm>
            <a:prstGeom prst="line">
              <a:avLst/>
            </a:prstGeom>
            <a:noFill/>
            <a:ln w="28575">
              <a:solidFill>
                <a:srgbClr val="3333FF"/>
              </a:solidFill>
              <a:round/>
              <a:headEnd/>
              <a:tailEnd/>
            </a:ln>
            <a:effectLst/>
          </p:spPr>
          <p:txBody>
            <a:bodyPr/>
            <a:lstStyle/>
            <a:p>
              <a:endParaRPr lang="zh-CN" altLang="en-US"/>
            </a:p>
          </p:txBody>
        </p:sp>
        <p:sp>
          <p:nvSpPr>
            <p:cNvPr id="311308" name="Line 12"/>
            <p:cNvSpPr>
              <a:spLocks noChangeShapeType="1"/>
            </p:cNvSpPr>
            <p:nvPr/>
          </p:nvSpPr>
          <p:spPr bwMode="auto">
            <a:xfrm>
              <a:off x="1655" y="2296"/>
              <a:ext cx="1451" cy="1180"/>
            </a:xfrm>
            <a:prstGeom prst="line">
              <a:avLst/>
            </a:prstGeom>
            <a:noFill/>
            <a:ln w="9525">
              <a:solidFill>
                <a:srgbClr val="3333FF"/>
              </a:solidFill>
              <a:round/>
              <a:headEnd/>
              <a:tailEnd/>
            </a:ln>
            <a:effectLst/>
          </p:spPr>
          <p:txBody>
            <a:bodyPr/>
            <a:lstStyle/>
            <a:p>
              <a:endParaRPr lang="zh-CN" altLang="en-US"/>
            </a:p>
          </p:txBody>
        </p:sp>
      </p:grpSp>
      <p:grpSp>
        <p:nvGrpSpPr>
          <p:cNvPr id="5" name="Group 13"/>
          <p:cNvGrpSpPr>
            <a:grpSpLocks/>
          </p:cNvGrpSpPr>
          <p:nvPr/>
        </p:nvGrpSpPr>
        <p:grpSpPr bwMode="auto">
          <a:xfrm>
            <a:off x="1836738" y="3043238"/>
            <a:ext cx="5292725" cy="3132137"/>
            <a:chOff x="1202" y="1457"/>
            <a:chExt cx="3334" cy="1973"/>
          </a:xfrm>
        </p:grpSpPr>
        <p:grpSp>
          <p:nvGrpSpPr>
            <p:cNvPr id="6" name="Group 14"/>
            <p:cNvGrpSpPr>
              <a:grpSpLocks/>
            </p:cNvGrpSpPr>
            <p:nvPr/>
          </p:nvGrpSpPr>
          <p:grpSpPr bwMode="auto">
            <a:xfrm>
              <a:off x="1202" y="1606"/>
              <a:ext cx="3024" cy="1824"/>
              <a:chOff x="1536" y="1056"/>
              <a:chExt cx="3024" cy="1824"/>
            </a:xfrm>
          </p:grpSpPr>
          <p:sp>
            <p:nvSpPr>
              <p:cNvPr id="311311" name="Line 15"/>
              <p:cNvSpPr>
                <a:spLocks noChangeShapeType="1"/>
              </p:cNvSpPr>
              <p:nvPr/>
            </p:nvSpPr>
            <p:spPr bwMode="auto">
              <a:xfrm>
                <a:off x="1536" y="2064"/>
                <a:ext cx="3024" cy="0"/>
              </a:xfrm>
              <a:prstGeom prst="line">
                <a:avLst/>
              </a:prstGeom>
              <a:noFill/>
              <a:ln w="38100">
                <a:solidFill>
                  <a:schemeClr val="tx1"/>
                </a:solidFill>
                <a:round/>
                <a:headEnd/>
                <a:tailEnd type="triangle" w="med" len="med"/>
              </a:ln>
              <a:effectLst/>
            </p:spPr>
            <p:txBody>
              <a:bodyPr/>
              <a:lstStyle/>
              <a:p>
                <a:endParaRPr lang="zh-CN" altLang="en-US"/>
              </a:p>
            </p:txBody>
          </p:sp>
          <p:sp>
            <p:nvSpPr>
              <p:cNvPr id="311312" name="Line 16"/>
              <p:cNvSpPr>
                <a:spLocks noChangeShapeType="1"/>
              </p:cNvSpPr>
              <p:nvPr/>
            </p:nvSpPr>
            <p:spPr bwMode="auto">
              <a:xfrm flipV="1">
                <a:off x="2976" y="1056"/>
                <a:ext cx="0" cy="1824"/>
              </a:xfrm>
              <a:prstGeom prst="line">
                <a:avLst/>
              </a:prstGeom>
              <a:noFill/>
              <a:ln w="38100">
                <a:solidFill>
                  <a:schemeClr val="tx1"/>
                </a:solidFill>
                <a:round/>
                <a:headEnd/>
                <a:tailEnd type="triangle" w="med" len="med"/>
              </a:ln>
              <a:effectLst/>
            </p:spPr>
            <p:txBody>
              <a:bodyPr/>
              <a:lstStyle/>
              <a:p>
                <a:endParaRPr lang="zh-CN" altLang="en-US"/>
              </a:p>
            </p:txBody>
          </p:sp>
          <p:graphicFrame>
            <p:nvGraphicFramePr>
              <p:cNvPr id="311313" name="Object 17"/>
              <p:cNvGraphicFramePr>
                <a:graphicFrameLocks noChangeAspect="1"/>
              </p:cNvGraphicFramePr>
              <p:nvPr/>
            </p:nvGraphicFramePr>
            <p:xfrm>
              <a:off x="2881" y="2064"/>
              <a:ext cx="143" cy="200"/>
            </p:xfrm>
            <a:graphic>
              <a:graphicData uri="http://schemas.openxmlformats.org/presentationml/2006/ole">
                <p:oleObj spid="_x0000_s1568775" name="Equation" r:id="rId4" imgW="126720" imgH="177480" progId="Equation.3">
                  <p:embed/>
                </p:oleObj>
              </a:graphicData>
            </a:graphic>
          </p:graphicFrame>
        </p:grpSp>
        <p:graphicFrame>
          <p:nvGraphicFramePr>
            <p:cNvPr id="311314" name="Object 18"/>
            <p:cNvGraphicFramePr>
              <a:graphicFrameLocks noChangeAspect="1"/>
            </p:cNvGraphicFramePr>
            <p:nvPr/>
          </p:nvGraphicFramePr>
          <p:xfrm>
            <a:off x="2359" y="1457"/>
            <a:ext cx="249" cy="295"/>
          </p:xfrm>
          <a:graphic>
            <a:graphicData uri="http://schemas.openxmlformats.org/presentationml/2006/ole">
              <p:oleObj spid="_x0000_s1568773" name="Equation" r:id="rId5" imgW="139680" imgH="164880" progId="">
                <p:embed/>
              </p:oleObj>
            </a:graphicData>
          </a:graphic>
        </p:graphicFrame>
        <p:graphicFrame>
          <p:nvGraphicFramePr>
            <p:cNvPr id="311315" name="Object 19"/>
            <p:cNvGraphicFramePr>
              <a:graphicFrameLocks noChangeAspect="1"/>
            </p:cNvGraphicFramePr>
            <p:nvPr/>
          </p:nvGraphicFramePr>
          <p:xfrm>
            <a:off x="4286" y="2523"/>
            <a:ext cx="250" cy="249"/>
          </p:xfrm>
          <a:graphic>
            <a:graphicData uri="http://schemas.openxmlformats.org/presentationml/2006/ole">
              <p:oleObj spid="_x0000_s1568774" name="Equation" r:id="rId6" imgW="139680" imgH="139680" progId="">
                <p:embed/>
              </p:oleObj>
            </a:graphicData>
          </a:graphic>
        </p:graphicFrame>
      </p:grpSp>
      <p:grpSp>
        <p:nvGrpSpPr>
          <p:cNvPr id="7" name="Group 33"/>
          <p:cNvGrpSpPr>
            <a:grpSpLocks/>
          </p:cNvGrpSpPr>
          <p:nvPr/>
        </p:nvGrpSpPr>
        <p:grpSpPr bwMode="auto">
          <a:xfrm>
            <a:off x="766763" y="1268413"/>
            <a:ext cx="8001000" cy="550862"/>
            <a:chOff x="483" y="799"/>
            <a:chExt cx="5040" cy="347"/>
          </a:xfrm>
        </p:grpSpPr>
        <p:sp>
          <p:nvSpPr>
            <p:cNvPr id="311317" name="Text Box 21"/>
            <p:cNvSpPr txBox="1">
              <a:spLocks noChangeArrowheads="1"/>
            </p:cNvSpPr>
            <p:nvPr/>
          </p:nvSpPr>
          <p:spPr bwMode="auto">
            <a:xfrm>
              <a:off x="483" y="811"/>
              <a:ext cx="5040" cy="327"/>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则                在            处的函数值为随机点</a:t>
              </a:r>
              <a:r>
                <a:rPr lang="en-US" altLang="zh-CN" sz="2800">
                  <a:latin typeface="Times New Roman" pitchFamily="18" charset="0"/>
                </a:rPr>
                <a:t>(</a:t>
              </a:r>
              <a:r>
                <a:rPr lang="en-US" altLang="zh-CN" sz="2800" i="1">
                  <a:latin typeface="Times New Roman" pitchFamily="18" charset="0"/>
                </a:rPr>
                <a:t>X</a:t>
              </a:r>
              <a:r>
                <a:rPr lang="en-US" altLang="zh-CN" sz="2800">
                  <a:latin typeface="Times New Roman" pitchFamily="18" charset="0"/>
                </a:rPr>
                <a:t>,</a:t>
              </a:r>
              <a:r>
                <a:rPr lang="en-US" altLang="zh-CN" sz="2800" i="1">
                  <a:latin typeface="Times New Roman" pitchFamily="18" charset="0"/>
                </a:rPr>
                <a:t>Y</a:t>
              </a:r>
              <a:r>
                <a:rPr lang="en-US" altLang="zh-CN" sz="2800">
                  <a:latin typeface="Times New Roman" pitchFamily="18" charset="0"/>
                </a:rPr>
                <a:t>)</a:t>
              </a:r>
            </a:p>
          </p:txBody>
        </p:sp>
        <p:graphicFrame>
          <p:nvGraphicFramePr>
            <p:cNvPr id="311318" name="Object 22"/>
            <p:cNvGraphicFramePr>
              <a:graphicFrameLocks noChangeAspect="1"/>
            </p:cNvGraphicFramePr>
            <p:nvPr/>
          </p:nvGraphicFramePr>
          <p:xfrm>
            <a:off x="1890" y="799"/>
            <a:ext cx="673" cy="347"/>
          </p:xfrm>
          <a:graphic>
            <a:graphicData uri="http://schemas.openxmlformats.org/presentationml/2006/ole">
              <p:oleObj spid="_x0000_s1568772" name="Equation" r:id="rId7" imgW="393480" imgH="203040" progId="">
                <p:embed/>
              </p:oleObj>
            </a:graphicData>
          </a:graphic>
        </p:graphicFrame>
      </p:grpSp>
      <p:graphicFrame>
        <p:nvGraphicFramePr>
          <p:cNvPr id="311319" name="Object 23"/>
          <p:cNvGraphicFramePr>
            <a:graphicFrameLocks noChangeAspect="1"/>
          </p:cNvGraphicFramePr>
          <p:nvPr/>
        </p:nvGraphicFramePr>
        <p:xfrm>
          <a:off x="1287463" y="1339850"/>
          <a:ext cx="1412875" cy="550863"/>
        </p:xfrm>
        <a:graphic>
          <a:graphicData uri="http://schemas.openxmlformats.org/presentationml/2006/ole">
            <p:oleObj spid="_x0000_s1568770" name="Equation" r:id="rId8" imgW="520560" imgH="203040" progId="">
              <p:embed/>
            </p:oleObj>
          </a:graphicData>
        </a:graphic>
      </p:graphicFrame>
      <p:grpSp>
        <p:nvGrpSpPr>
          <p:cNvPr id="8" name="Group 25"/>
          <p:cNvGrpSpPr>
            <a:grpSpLocks/>
          </p:cNvGrpSpPr>
          <p:nvPr/>
        </p:nvGrpSpPr>
        <p:grpSpPr bwMode="auto">
          <a:xfrm>
            <a:off x="755650" y="1882775"/>
            <a:ext cx="7620000" cy="1160463"/>
            <a:chOff x="528" y="929"/>
            <a:chExt cx="4800" cy="731"/>
          </a:xfrm>
        </p:grpSpPr>
        <p:sp>
          <p:nvSpPr>
            <p:cNvPr id="311322" name="Text Box 26"/>
            <p:cNvSpPr txBox="1">
              <a:spLocks noChangeArrowheads="1"/>
            </p:cNvSpPr>
            <p:nvPr/>
          </p:nvSpPr>
          <p:spPr bwMode="auto">
            <a:xfrm>
              <a:off x="528" y="929"/>
              <a:ext cx="4800" cy="731"/>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落在以             为定点而位于该点左下方的无穷</a:t>
              </a:r>
            </a:p>
            <a:p>
              <a:pPr algn="l">
                <a:spcBef>
                  <a:spcPct val="50000"/>
                </a:spcBef>
              </a:pPr>
              <a:r>
                <a:rPr lang="zh-CN" altLang="en-US" sz="2800">
                  <a:latin typeface="Times New Roman" pitchFamily="18" charset="0"/>
                </a:rPr>
                <a:t>矩形内的概率</a:t>
              </a:r>
              <a:r>
                <a:rPr lang="en-US" altLang="zh-CN" sz="2800">
                  <a:latin typeface="Times New Roman" pitchFamily="18" charset="0"/>
                </a:rPr>
                <a:t>.</a:t>
              </a:r>
            </a:p>
          </p:txBody>
        </p:sp>
        <p:graphicFrame>
          <p:nvGraphicFramePr>
            <p:cNvPr id="311323" name="Object 27"/>
            <p:cNvGraphicFramePr>
              <a:graphicFrameLocks noChangeAspect="1"/>
            </p:cNvGraphicFramePr>
            <p:nvPr/>
          </p:nvGraphicFramePr>
          <p:xfrm>
            <a:off x="1292" y="935"/>
            <a:ext cx="673" cy="347"/>
          </p:xfrm>
          <a:graphic>
            <a:graphicData uri="http://schemas.openxmlformats.org/presentationml/2006/ole">
              <p:oleObj spid="_x0000_s1568771" name="Equation" r:id="rId9" imgW="393480" imgH="20304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1000"/>
                                        <p:tgtEl>
                                          <p:spTgt spid="5"/>
                                        </p:tgtEl>
                                      </p:cBhvr>
                                    </p:animEffect>
                                  </p:childTnLst>
                                </p:cTn>
                              </p:par>
                            </p:childTnLst>
                          </p:cTn>
                        </p:par>
                        <p:par>
                          <p:cTn id="18" fill="hold">
                            <p:stCondLst>
                              <p:cond delay="1000"/>
                            </p:stCondLst>
                            <p:childTnLst>
                              <p:par>
                                <p:cTn id="19" presetID="2" presetClass="entr" presetSubtype="3"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fill="hold"/>
                                        <p:tgtEl>
                                          <p:spTgt spid="2"/>
                                        </p:tgtEl>
                                        <p:attrNameLst>
                                          <p:attrName>ppt_x</p:attrName>
                                        </p:attrNameLst>
                                      </p:cBhvr>
                                      <p:tavLst>
                                        <p:tav tm="0">
                                          <p:val>
                                            <p:strVal val="1+#ppt_w/2"/>
                                          </p:val>
                                        </p:tav>
                                        <p:tav tm="100000">
                                          <p:val>
                                            <p:strVal val="#ppt_x"/>
                                          </p:val>
                                        </p:tav>
                                      </p:tavLst>
                                    </p:anim>
                                    <p:anim calcmode="lin" valueType="num">
                                      <p:cBhvr additive="base">
                                        <p:cTn id="22" dur="1000" fill="hold"/>
                                        <p:tgtEl>
                                          <p:spTgt spid="2"/>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1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1000" fill="hold"/>
                                        <p:tgtEl>
                                          <p:spTgt spid="4"/>
                                        </p:tgtEl>
                                        <p:attrNameLst>
                                          <p:attrName>ppt_x</p:attrName>
                                        </p:attrNameLst>
                                      </p:cBhvr>
                                      <p:tavLst>
                                        <p:tav tm="0">
                                          <p:val>
                                            <p:strVal val="0-#ppt_w/2"/>
                                          </p:val>
                                        </p:tav>
                                        <p:tav tm="100000">
                                          <p:val>
                                            <p:strVal val="#ppt_x"/>
                                          </p:val>
                                        </p:tav>
                                      </p:tavLst>
                                    </p:anim>
                                    <p:anim calcmode="lin" valueType="num">
                                      <p:cBhvr additive="base">
                                        <p:cTn id="27"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2" name="Object 4"/>
          <p:cNvGraphicFramePr>
            <a:graphicFrameLocks noChangeAspect="1"/>
          </p:cNvGraphicFramePr>
          <p:nvPr/>
        </p:nvGraphicFramePr>
        <p:xfrm>
          <a:off x="1116013" y="692150"/>
          <a:ext cx="393700" cy="393700"/>
        </p:xfrm>
        <a:graphic>
          <a:graphicData uri="http://schemas.openxmlformats.org/presentationml/2006/ole">
            <p:oleObj spid="_x0000_s1697794" name="Equation" r:id="rId3" imgW="393480" imgH="393480" progId="">
              <p:embed/>
            </p:oleObj>
          </a:graphicData>
        </a:graphic>
      </p:graphicFrame>
      <p:sp>
        <p:nvSpPr>
          <p:cNvPr id="7173" name="Text Box 5"/>
          <p:cNvSpPr txBox="1">
            <a:spLocks noChangeArrowheads="1"/>
          </p:cNvSpPr>
          <p:nvPr/>
        </p:nvSpPr>
        <p:spPr bwMode="auto">
          <a:xfrm>
            <a:off x="1547813" y="549275"/>
            <a:ext cx="3960812" cy="519113"/>
          </a:xfrm>
          <a:prstGeom prst="rect">
            <a:avLst/>
          </a:prstGeom>
          <a:noFill/>
          <a:ln w="9525">
            <a:noFill/>
            <a:miter lim="800000"/>
            <a:headEnd/>
            <a:tailEnd/>
          </a:ln>
          <a:effectLst/>
        </p:spPr>
        <p:txBody>
          <a:bodyPr>
            <a:spAutoFit/>
          </a:bodyPr>
          <a:lstStyle/>
          <a:p>
            <a:pPr>
              <a:spcBef>
                <a:spcPct val="50000"/>
              </a:spcBef>
            </a:pPr>
            <a:r>
              <a:rPr lang="zh-CN" altLang="en-US" sz="2800" b="1">
                <a:latin typeface="Arial" charset="0"/>
              </a:rPr>
              <a:t>已知           的分布律为</a:t>
            </a:r>
          </a:p>
        </p:txBody>
      </p:sp>
      <p:graphicFrame>
        <p:nvGraphicFramePr>
          <p:cNvPr id="7174" name="Object 6"/>
          <p:cNvGraphicFramePr>
            <a:graphicFrameLocks noChangeAspect="1"/>
          </p:cNvGraphicFramePr>
          <p:nvPr/>
        </p:nvGraphicFramePr>
        <p:xfrm>
          <a:off x="2408238" y="693738"/>
          <a:ext cx="939800" cy="330200"/>
        </p:xfrm>
        <a:graphic>
          <a:graphicData uri="http://schemas.openxmlformats.org/presentationml/2006/ole">
            <p:oleObj spid="_x0000_s1697795" name="Equation" r:id="rId4" imgW="939600" imgH="330120" progId="">
              <p:embed/>
            </p:oleObj>
          </a:graphicData>
        </a:graphic>
      </p:graphicFrame>
      <p:sp>
        <p:nvSpPr>
          <p:cNvPr id="7176" name="Line 8"/>
          <p:cNvSpPr>
            <a:spLocks noChangeShapeType="1"/>
          </p:cNvSpPr>
          <p:nvPr/>
        </p:nvSpPr>
        <p:spPr bwMode="auto">
          <a:xfrm>
            <a:off x="2409825" y="1700213"/>
            <a:ext cx="2378075" cy="0"/>
          </a:xfrm>
          <a:prstGeom prst="line">
            <a:avLst/>
          </a:prstGeom>
          <a:noFill/>
          <a:ln w="9525">
            <a:noFill/>
            <a:round/>
            <a:headEnd/>
            <a:tailEnd/>
          </a:ln>
          <a:effectLst/>
        </p:spPr>
        <p:txBody>
          <a:bodyPr/>
          <a:lstStyle/>
          <a:p>
            <a:endParaRPr lang="zh-CN" altLang="en-US"/>
          </a:p>
        </p:txBody>
      </p:sp>
      <p:sp>
        <p:nvSpPr>
          <p:cNvPr id="7177" name="Line 9"/>
          <p:cNvSpPr>
            <a:spLocks noChangeShapeType="1"/>
          </p:cNvSpPr>
          <p:nvPr/>
        </p:nvSpPr>
        <p:spPr bwMode="auto">
          <a:xfrm flipV="1">
            <a:off x="2409825" y="2205038"/>
            <a:ext cx="2378075" cy="0"/>
          </a:xfrm>
          <a:prstGeom prst="line">
            <a:avLst/>
          </a:prstGeom>
          <a:noFill/>
          <a:ln w="9525">
            <a:noFill/>
            <a:round/>
            <a:headEnd/>
            <a:tailEnd/>
          </a:ln>
          <a:effectLst/>
        </p:spPr>
        <p:txBody>
          <a:bodyPr/>
          <a:lstStyle/>
          <a:p>
            <a:endParaRPr lang="zh-CN" altLang="en-US"/>
          </a:p>
        </p:txBody>
      </p:sp>
      <p:grpSp>
        <p:nvGrpSpPr>
          <p:cNvPr id="2" name="Group 31"/>
          <p:cNvGrpSpPr>
            <a:grpSpLocks/>
          </p:cNvGrpSpPr>
          <p:nvPr/>
        </p:nvGrpSpPr>
        <p:grpSpPr bwMode="auto">
          <a:xfrm>
            <a:off x="2339975" y="1341438"/>
            <a:ext cx="2808288" cy="1800225"/>
            <a:chOff x="1474" y="935"/>
            <a:chExt cx="1769" cy="1134"/>
          </a:xfrm>
        </p:grpSpPr>
        <p:sp>
          <p:nvSpPr>
            <p:cNvPr id="7178" name="Line 10"/>
            <p:cNvSpPr>
              <a:spLocks noChangeShapeType="1"/>
            </p:cNvSpPr>
            <p:nvPr/>
          </p:nvSpPr>
          <p:spPr bwMode="auto">
            <a:xfrm>
              <a:off x="1533" y="953"/>
              <a:ext cx="394" cy="300"/>
            </a:xfrm>
            <a:prstGeom prst="line">
              <a:avLst/>
            </a:prstGeom>
            <a:noFill/>
            <a:ln w="9525">
              <a:noFill/>
              <a:round/>
              <a:headEnd/>
              <a:tailEnd/>
            </a:ln>
            <a:effectLst/>
          </p:spPr>
          <p:txBody>
            <a:bodyPr/>
            <a:lstStyle/>
            <a:p>
              <a:endParaRPr lang="zh-CN" altLang="en-US"/>
            </a:p>
          </p:txBody>
        </p:sp>
        <p:graphicFrame>
          <p:nvGraphicFramePr>
            <p:cNvPr id="7181" name="Object 13"/>
            <p:cNvGraphicFramePr>
              <a:graphicFrameLocks noChangeAspect="1"/>
            </p:cNvGraphicFramePr>
            <p:nvPr/>
          </p:nvGraphicFramePr>
          <p:xfrm>
            <a:off x="1565" y="1117"/>
            <a:ext cx="176" cy="184"/>
          </p:xfrm>
          <a:graphic>
            <a:graphicData uri="http://schemas.openxmlformats.org/presentationml/2006/ole">
              <p:oleObj spid="_x0000_s1697812" name="Equation" r:id="rId5" imgW="279360" imgH="291960" progId="">
                <p:embed/>
              </p:oleObj>
            </a:graphicData>
          </a:graphic>
        </p:graphicFrame>
        <p:graphicFrame>
          <p:nvGraphicFramePr>
            <p:cNvPr id="7182" name="Object 14"/>
            <p:cNvGraphicFramePr>
              <a:graphicFrameLocks noChangeAspect="1"/>
            </p:cNvGraphicFramePr>
            <p:nvPr/>
          </p:nvGraphicFramePr>
          <p:xfrm>
            <a:off x="1791" y="935"/>
            <a:ext cx="224" cy="184"/>
          </p:xfrm>
          <a:graphic>
            <a:graphicData uri="http://schemas.openxmlformats.org/presentationml/2006/ole">
              <p:oleObj spid="_x0000_s1697813" name="Equation" r:id="rId6" imgW="355320" imgH="291960" progId="">
                <p:embed/>
              </p:oleObj>
            </a:graphicData>
          </a:graphic>
        </p:graphicFrame>
        <p:graphicFrame>
          <p:nvGraphicFramePr>
            <p:cNvPr id="7183" name="Object 15"/>
            <p:cNvGraphicFramePr>
              <a:graphicFrameLocks noChangeAspect="1"/>
            </p:cNvGraphicFramePr>
            <p:nvPr/>
          </p:nvGraphicFramePr>
          <p:xfrm>
            <a:off x="2373" y="935"/>
            <a:ext cx="688" cy="250"/>
          </p:xfrm>
          <a:graphic>
            <a:graphicData uri="http://schemas.openxmlformats.org/presentationml/2006/ole">
              <p:oleObj spid="_x0000_s1697814" name="Equation" r:id="rId7" imgW="990360" imgH="393480" progId="">
                <p:embed/>
              </p:oleObj>
            </a:graphicData>
          </a:graphic>
        </p:graphicFrame>
        <p:graphicFrame>
          <p:nvGraphicFramePr>
            <p:cNvPr id="7184" name="Object 16"/>
            <p:cNvGraphicFramePr>
              <a:graphicFrameLocks noChangeAspect="1"/>
            </p:cNvGraphicFramePr>
            <p:nvPr/>
          </p:nvGraphicFramePr>
          <p:xfrm>
            <a:off x="2339" y="1797"/>
            <a:ext cx="768" cy="264"/>
          </p:xfrm>
          <a:graphic>
            <a:graphicData uri="http://schemas.openxmlformats.org/presentationml/2006/ole">
              <p:oleObj spid="_x0000_s1697815" name="Equation" r:id="rId8" imgW="1218960" imgH="419040" progId="">
                <p:embed/>
              </p:oleObj>
            </a:graphicData>
          </a:graphic>
        </p:graphicFrame>
        <p:graphicFrame>
          <p:nvGraphicFramePr>
            <p:cNvPr id="7185" name="Object 17"/>
            <p:cNvGraphicFramePr>
              <a:graphicFrameLocks noChangeAspect="1"/>
            </p:cNvGraphicFramePr>
            <p:nvPr/>
          </p:nvGraphicFramePr>
          <p:xfrm>
            <a:off x="2301" y="1434"/>
            <a:ext cx="760" cy="264"/>
          </p:xfrm>
          <a:graphic>
            <a:graphicData uri="http://schemas.openxmlformats.org/presentationml/2006/ole">
              <p:oleObj spid="_x0000_s1697816" name="Equation" r:id="rId9" imgW="1206360" imgH="419040" progId="">
                <p:embed/>
              </p:oleObj>
            </a:graphicData>
          </a:graphic>
        </p:graphicFrame>
        <p:graphicFrame>
          <p:nvGraphicFramePr>
            <p:cNvPr id="7186" name="Object 18"/>
            <p:cNvGraphicFramePr>
              <a:graphicFrameLocks noChangeAspect="1"/>
            </p:cNvGraphicFramePr>
            <p:nvPr/>
          </p:nvGraphicFramePr>
          <p:xfrm>
            <a:off x="1655" y="1434"/>
            <a:ext cx="128" cy="536"/>
          </p:xfrm>
          <a:graphic>
            <a:graphicData uri="http://schemas.openxmlformats.org/presentationml/2006/ole">
              <p:oleObj spid="_x0000_s1697817" name="Equation" r:id="rId10" imgW="203040" imgH="850680" progId="">
                <p:embed/>
              </p:oleObj>
            </a:graphicData>
          </a:graphic>
        </p:graphicFrame>
        <p:sp>
          <p:nvSpPr>
            <p:cNvPr id="7196" name="Line 28"/>
            <p:cNvSpPr>
              <a:spLocks noChangeShapeType="1"/>
            </p:cNvSpPr>
            <p:nvPr/>
          </p:nvSpPr>
          <p:spPr bwMode="auto">
            <a:xfrm>
              <a:off x="1474" y="1344"/>
              <a:ext cx="1769" cy="0"/>
            </a:xfrm>
            <a:prstGeom prst="line">
              <a:avLst/>
            </a:prstGeom>
            <a:noFill/>
            <a:ln w="28575">
              <a:solidFill>
                <a:schemeClr val="tx1"/>
              </a:solidFill>
              <a:round/>
              <a:headEnd/>
              <a:tailEnd/>
            </a:ln>
            <a:effectLst/>
          </p:spPr>
          <p:txBody>
            <a:bodyPr/>
            <a:lstStyle/>
            <a:p>
              <a:endParaRPr lang="zh-CN" altLang="en-US"/>
            </a:p>
          </p:txBody>
        </p:sp>
        <p:sp>
          <p:nvSpPr>
            <p:cNvPr id="7197" name="Line 29"/>
            <p:cNvSpPr>
              <a:spLocks noChangeShapeType="1"/>
            </p:cNvSpPr>
            <p:nvPr/>
          </p:nvSpPr>
          <p:spPr bwMode="auto">
            <a:xfrm>
              <a:off x="2018" y="935"/>
              <a:ext cx="0" cy="1134"/>
            </a:xfrm>
            <a:prstGeom prst="line">
              <a:avLst/>
            </a:prstGeom>
            <a:noFill/>
            <a:ln w="28575">
              <a:solidFill>
                <a:schemeClr val="tx1"/>
              </a:solidFill>
              <a:round/>
              <a:headEnd/>
              <a:tailEnd/>
            </a:ln>
            <a:effectLst/>
          </p:spPr>
          <p:txBody>
            <a:bodyPr/>
            <a:lstStyle/>
            <a:p>
              <a:endParaRPr lang="zh-CN" altLang="en-US"/>
            </a:p>
          </p:txBody>
        </p:sp>
        <p:sp>
          <p:nvSpPr>
            <p:cNvPr id="7198" name="Line 30"/>
            <p:cNvSpPr>
              <a:spLocks noChangeShapeType="1"/>
            </p:cNvSpPr>
            <p:nvPr/>
          </p:nvSpPr>
          <p:spPr bwMode="auto">
            <a:xfrm>
              <a:off x="1610" y="1026"/>
              <a:ext cx="408" cy="318"/>
            </a:xfrm>
            <a:prstGeom prst="line">
              <a:avLst/>
            </a:prstGeom>
            <a:noFill/>
            <a:ln w="28575">
              <a:solidFill>
                <a:schemeClr val="tx1"/>
              </a:solidFill>
              <a:round/>
              <a:headEnd/>
              <a:tailEnd/>
            </a:ln>
            <a:effectLst/>
          </p:spPr>
          <p:txBody>
            <a:bodyPr/>
            <a:lstStyle/>
            <a:p>
              <a:endParaRPr lang="zh-CN" altLang="en-US"/>
            </a:p>
          </p:txBody>
        </p:sp>
      </p:grpSp>
      <p:graphicFrame>
        <p:nvGraphicFramePr>
          <p:cNvPr id="7200" name="Object 32"/>
          <p:cNvGraphicFramePr>
            <a:graphicFrameLocks noChangeAspect="1"/>
          </p:cNvGraphicFramePr>
          <p:nvPr/>
        </p:nvGraphicFramePr>
        <p:xfrm>
          <a:off x="712788" y="3319463"/>
          <a:ext cx="1193800" cy="495300"/>
        </p:xfrm>
        <a:graphic>
          <a:graphicData uri="http://schemas.openxmlformats.org/presentationml/2006/ole">
            <p:oleObj spid="_x0000_s1697796" name="Equation" r:id="rId11" imgW="1193760" imgH="495000" progId="">
              <p:embed/>
            </p:oleObj>
          </a:graphicData>
        </a:graphic>
      </p:graphicFrame>
      <p:graphicFrame>
        <p:nvGraphicFramePr>
          <p:cNvPr id="7201" name="Object 33"/>
          <p:cNvGraphicFramePr>
            <a:graphicFrameLocks noChangeAspect="1"/>
          </p:cNvGraphicFramePr>
          <p:nvPr/>
        </p:nvGraphicFramePr>
        <p:xfrm>
          <a:off x="2195513" y="3319463"/>
          <a:ext cx="1739900" cy="495300"/>
        </p:xfrm>
        <a:graphic>
          <a:graphicData uri="http://schemas.openxmlformats.org/presentationml/2006/ole">
            <p:oleObj spid="_x0000_s1697797" name="Equation" r:id="rId12" imgW="1739880" imgH="495000" progId="">
              <p:embed/>
            </p:oleObj>
          </a:graphicData>
        </a:graphic>
      </p:graphicFrame>
      <p:sp>
        <p:nvSpPr>
          <p:cNvPr id="7202" name="Text Box 34"/>
          <p:cNvSpPr txBox="1">
            <a:spLocks noChangeArrowheads="1"/>
          </p:cNvSpPr>
          <p:nvPr/>
        </p:nvSpPr>
        <p:spPr bwMode="auto">
          <a:xfrm>
            <a:off x="250825" y="3284538"/>
            <a:ext cx="5472113" cy="519112"/>
          </a:xfrm>
          <a:prstGeom prst="rect">
            <a:avLst/>
          </a:prstGeom>
          <a:noFill/>
          <a:ln w="9525">
            <a:noFill/>
            <a:miter lim="800000"/>
            <a:headEnd/>
            <a:tailEnd/>
          </a:ln>
          <a:effectLst/>
        </p:spPr>
        <p:txBody>
          <a:bodyPr>
            <a:spAutoFit/>
          </a:bodyPr>
          <a:lstStyle/>
          <a:p>
            <a:pPr>
              <a:spcBef>
                <a:spcPct val="50000"/>
              </a:spcBef>
            </a:pPr>
            <a:r>
              <a:rPr lang="zh-CN" altLang="en-US" sz="2800" b="1">
                <a:latin typeface="Arial" charset="0"/>
              </a:rPr>
              <a:t>且            与                  独立 </a:t>
            </a:r>
            <a:r>
              <a:rPr lang="en-US" altLang="zh-CN" sz="2800" b="1">
                <a:latin typeface="Arial" charset="0"/>
              </a:rPr>
              <a:t>,</a:t>
            </a:r>
            <a:r>
              <a:rPr lang="zh-CN" altLang="en-US" sz="2800" b="1">
                <a:latin typeface="Arial" charset="0"/>
              </a:rPr>
              <a:t>则</a:t>
            </a:r>
          </a:p>
        </p:txBody>
      </p:sp>
      <p:graphicFrame>
        <p:nvGraphicFramePr>
          <p:cNvPr id="7203" name="Object 35"/>
          <p:cNvGraphicFramePr>
            <a:graphicFrameLocks noChangeAspect="1"/>
          </p:cNvGraphicFramePr>
          <p:nvPr/>
        </p:nvGraphicFramePr>
        <p:xfrm>
          <a:off x="5364163" y="3319463"/>
          <a:ext cx="2781300" cy="393700"/>
        </p:xfrm>
        <a:graphic>
          <a:graphicData uri="http://schemas.openxmlformats.org/presentationml/2006/ole">
            <p:oleObj spid="_x0000_s1697798" name="Equation" r:id="rId13" imgW="2781000" imgH="393480" progId="">
              <p:embed/>
            </p:oleObj>
          </a:graphicData>
        </a:graphic>
      </p:graphicFrame>
      <p:graphicFrame>
        <p:nvGraphicFramePr>
          <p:cNvPr id="7219" name="Object 51"/>
          <p:cNvGraphicFramePr>
            <a:graphicFrameLocks noChangeAspect="1"/>
          </p:cNvGraphicFramePr>
          <p:nvPr/>
        </p:nvGraphicFramePr>
        <p:xfrm>
          <a:off x="5948363" y="3284538"/>
          <a:ext cx="495300" cy="419100"/>
        </p:xfrm>
        <a:graphic>
          <a:graphicData uri="http://schemas.openxmlformats.org/presentationml/2006/ole">
            <p:oleObj spid="_x0000_s1697810" name="Equation" r:id="rId14" imgW="495000" imgH="419040" progId="">
              <p:embed/>
            </p:oleObj>
          </a:graphicData>
        </a:graphic>
      </p:graphicFrame>
      <p:graphicFrame>
        <p:nvGraphicFramePr>
          <p:cNvPr id="7220" name="Object 52"/>
          <p:cNvGraphicFramePr>
            <a:graphicFrameLocks noChangeAspect="1"/>
          </p:cNvGraphicFramePr>
          <p:nvPr/>
        </p:nvGraphicFramePr>
        <p:xfrm>
          <a:off x="7316788" y="3284538"/>
          <a:ext cx="495300" cy="419100"/>
        </p:xfrm>
        <a:graphic>
          <a:graphicData uri="http://schemas.openxmlformats.org/presentationml/2006/ole">
            <p:oleObj spid="_x0000_s1697811" name="Equation" r:id="rId15" imgW="495000" imgH="419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19"/>
                                        </p:tgtEl>
                                        <p:attrNameLst>
                                          <p:attrName>style.visibility</p:attrName>
                                        </p:attrNameLst>
                                      </p:cBhvr>
                                      <p:to>
                                        <p:strVal val="visible"/>
                                      </p:to>
                                    </p:set>
                                    <p:animEffect transition="in" filter="wipe(left)">
                                      <p:cBhvr>
                                        <p:cTn id="7" dur="500"/>
                                        <p:tgtEl>
                                          <p:spTgt spid="7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20"/>
                                        </p:tgtEl>
                                        <p:attrNameLst>
                                          <p:attrName>style.visibility</p:attrName>
                                        </p:attrNameLst>
                                      </p:cBhvr>
                                      <p:to>
                                        <p:strVal val="visible"/>
                                      </p:to>
                                    </p:set>
                                    <p:animEffect transition="in" filter="wipe(left)">
                                      <p:cBhvr>
                                        <p:cTn id="12" dur="500"/>
                                        <p:tgtEl>
                                          <p:spTgt spid="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日期占位符 1"/>
          <p:cNvSpPr>
            <a:spLocks noGrp="1"/>
          </p:cNvSpPr>
          <p:nvPr>
            <p:ph type="dt" sz="half" idx="10"/>
          </p:nvPr>
        </p:nvSpPr>
        <p:spPr/>
        <p:txBody>
          <a:bodyPr/>
          <a:lstStyle/>
          <a:p>
            <a:fld id="{95C61545-70F3-4AE4-966E-4434F436B59E}" type="datetime1">
              <a:rPr lang="zh-CN" altLang="en-US"/>
              <a:pPr/>
              <a:t>2017/10/15</a:t>
            </a:fld>
            <a:endParaRPr lang="en-US" altLang="zh-CN"/>
          </a:p>
        </p:txBody>
      </p:sp>
      <p:sp>
        <p:nvSpPr>
          <p:cNvPr id="23" name="灯片编号占位符 3"/>
          <p:cNvSpPr>
            <a:spLocks noGrp="1"/>
          </p:cNvSpPr>
          <p:nvPr>
            <p:ph type="sldNum" sz="quarter" idx="12"/>
          </p:nvPr>
        </p:nvSpPr>
        <p:spPr/>
        <p:txBody>
          <a:bodyPr/>
          <a:lstStyle/>
          <a:p>
            <a:fld id="{4C2D375F-DAFB-4EEA-9A64-1E54EB1CB45A}" type="slidenum">
              <a:rPr lang="en-US" altLang="zh-CN"/>
              <a:pPr/>
              <a:t>141</a:t>
            </a:fld>
            <a:endParaRPr lang="en-US" altLang="zh-CN"/>
          </a:p>
        </p:txBody>
      </p:sp>
      <p:sp>
        <p:nvSpPr>
          <p:cNvPr id="205826" name="Rectangle 2"/>
          <p:cNvSpPr>
            <a:spLocks noGrp="1" noChangeArrowheads="1"/>
          </p:cNvSpPr>
          <p:nvPr>
            <p:ph type="title" idx="4294967295"/>
          </p:nvPr>
        </p:nvSpPr>
        <p:spPr>
          <a:xfrm>
            <a:off x="1042988" y="260350"/>
            <a:ext cx="4495800" cy="738188"/>
          </a:xfrm>
        </p:spPr>
        <p:txBody>
          <a:bodyPr/>
          <a:lstStyle/>
          <a:p>
            <a:r>
              <a:rPr lang="zh-CN" altLang="en-US" sz="2600">
                <a:latin typeface="黑体" pitchFamily="2" charset="-122"/>
                <a:ea typeface="黑体" pitchFamily="2" charset="-122"/>
              </a:rPr>
              <a:t>例：</a:t>
            </a:r>
            <a:r>
              <a:rPr lang="zh-CN" altLang="en-US" sz="2600" b="0">
                <a:latin typeface="黑体" pitchFamily="2" charset="-122"/>
                <a:ea typeface="黑体" pitchFamily="2" charset="-122"/>
              </a:rPr>
              <a:t> </a:t>
            </a:r>
            <a:r>
              <a:rPr lang="en-US" altLang="zh-CN" sz="2600" b="0">
                <a:solidFill>
                  <a:schemeClr val="tx1"/>
                </a:solidFill>
                <a:latin typeface="黑体" pitchFamily="2" charset="-122"/>
                <a:ea typeface="黑体" pitchFamily="2" charset="-122"/>
              </a:rPr>
              <a:t>(X,Y)</a:t>
            </a:r>
            <a:r>
              <a:rPr lang="zh-CN" altLang="en-US" sz="2600" b="0">
                <a:solidFill>
                  <a:schemeClr val="tx1"/>
                </a:solidFill>
                <a:latin typeface="黑体" pitchFamily="2" charset="-122"/>
                <a:ea typeface="黑体" pitchFamily="2" charset="-122"/>
              </a:rPr>
              <a:t>的联合密度为</a:t>
            </a:r>
          </a:p>
        </p:txBody>
      </p:sp>
      <p:graphicFrame>
        <p:nvGraphicFramePr>
          <p:cNvPr id="205827" name="Object 3"/>
          <p:cNvGraphicFramePr>
            <a:graphicFrameLocks noChangeAspect="1"/>
          </p:cNvGraphicFramePr>
          <p:nvPr/>
        </p:nvGraphicFramePr>
        <p:xfrm>
          <a:off x="1238250" y="1168400"/>
          <a:ext cx="4702175" cy="1036638"/>
        </p:xfrm>
        <a:graphic>
          <a:graphicData uri="http://schemas.openxmlformats.org/presentationml/2006/ole">
            <p:oleObj spid="_x0000_s1666050" name="Equation" r:id="rId3" imgW="2184120" imgH="482400" progId="Equation.3">
              <p:embed/>
            </p:oleObj>
          </a:graphicData>
        </a:graphic>
      </p:graphicFrame>
      <p:sp>
        <p:nvSpPr>
          <p:cNvPr id="205828" name="Rectangle 4"/>
          <p:cNvSpPr>
            <a:spLocks noChangeArrowheads="1"/>
          </p:cNvSpPr>
          <p:nvPr/>
        </p:nvSpPr>
        <p:spPr bwMode="auto">
          <a:xfrm>
            <a:off x="838200" y="2133600"/>
            <a:ext cx="7621588" cy="885825"/>
          </a:xfrm>
          <a:prstGeom prst="rect">
            <a:avLst/>
          </a:prstGeom>
          <a:noFill/>
          <a:ln w="9525">
            <a:noFill/>
            <a:miter lim="800000"/>
            <a:headEnd/>
            <a:tailEnd/>
          </a:ln>
          <a:effectLst/>
        </p:spPr>
        <p:txBody>
          <a:bodyPr>
            <a:spAutoFit/>
          </a:bodyPr>
          <a:lstStyle/>
          <a:p>
            <a:pPr algn="l"/>
            <a:r>
              <a:rPr lang="zh-CN" altLang="en-US" sz="2600">
                <a:latin typeface="黑体" pitchFamily="2" charset="-122"/>
                <a:ea typeface="黑体" pitchFamily="2" charset="-122"/>
              </a:rPr>
              <a:t>求</a:t>
            </a:r>
            <a:r>
              <a:rPr lang="en-US" altLang="zh-CN" sz="2600">
                <a:latin typeface="黑体" pitchFamily="2" charset="-122"/>
                <a:ea typeface="黑体" pitchFamily="2" charset="-122"/>
              </a:rPr>
              <a:t>:X,Y</a:t>
            </a:r>
            <a:r>
              <a:rPr lang="zh-CN" altLang="en-US" sz="2600">
                <a:latin typeface="黑体" pitchFamily="2" charset="-122"/>
                <a:ea typeface="黑体" pitchFamily="2" charset="-122"/>
              </a:rPr>
              <a:t>的边缘密度</a:t>
            </a:r>
            <a:r>
              <a:rPr lang="en-US" altLang="zh-CN" sz="2600">
                <a:latin typeface="黑体" pitchFamily="2" charset="-122"/>
                <a:ea typeface="黑体" pitchFamily="2" charset="-122"/>
              </a:rPr>
              <a:t>,</a:t>
            </a:r>
            <a:r>
              <a:rPr lang="zh-CN" altLang="en-US" sz="2600">
                <a:latin typeface="黑体" pitchFamily="2" charset="-122"/>
                <a:ea typeface="黑体" pitchFamily="2" charset="-122"/>
              </a:rPr>
              <a:t>条件密度</a:t>
            </a:r>
            <a:r>
              <a:rPr lang="en-US" altLang="zh-CN" sz="2600">
                <a:latin typeface="黑体" pitchFamily="2" charset="-122"/>
                <a:ea typeface="黑体" pitchFamily="2" charset="-122"/>
              </a:rPr>
              <a:t>,</a:t>
            </a:r>
            <a:r>
              <a:rPr lang="zh-CN" altLang="en-US" sz="2600">
                <a:latin typeface="黑体" pitchFamily="2" charset="-122"/>
                <a:ea typeface="黑体" pitchFamily="2" charset="-122"/>
              </a:rPr>
              <a:t>及</a:t>
            </a:r>
            <a:r>
              <a:rPr lang="en-US" altLang="zh-CN" sz="2600">
                <a:latin typeface="黑体" pitchFamily="2" charset="-122"/>
                <a:ea typeface="黑体" pitchFamily="2" charset="-122"/>
              </a:rPr>
              <a:t>Y=1/2</a:t>
            </a:r>
            <a:r>
              <a:rPr lang="zh-CN" altLang="en-US" sz="2600">
                <a:latin typeface="黑体" pitchFamily="2" charset="-122"/>
                <a:ea typeface="黑体" pitchFamily="2" charset="-122"/>
              </a:rPr>
              <a:t>的条件下</a:t>
            </a:r>
            <a:r>
              <a:rPr lang="en-US" altLang="zh-CN" sz="2600">
                <a:latin typeface="黑体" pitchFamily="2" charset="-122"/>
                <a:ea typeface="黑体" pitchFamily="2" charset="-122"/>
              </a:rPr>
              <a:t>X</a:t>
            </a:r>
            <a:r>
              <a:rPr lang="zh-CN" altLang="en-US" sz="2600">
                <a:latin typeface="黑体" pitchFamily="2" charset="-122"/>
                <a:ea typeface="黑体" pitchFamily="2" charset="-122"/>
              </a:rPr>
              <a:t>的条件密度</a:t>
            </a:r>
            <a:r>
              <a:rPr lang="en-US" altLang="zh-CN" sz="2600">
                <a:latin typeface="黑体" pitchFamily="2" charset="-122"/>
                <a:ea typeface="黑体" pitchFamily="2" charset="-122"/>
              </a:rPr>
              <a:t>.</a:t>
            </a:r>
          </a:p>
        </p:txBody>
      </p:sp>
      <p:sp>
        <p:nvSpPr>
          <p:cNvPr id="205829" name="Rectangle 5"/>
          <p:cNvSpPr>
            <a:spLocks noChangeArrowheads="1"/>
          </p:cNvSpPr>
          <p:nvPr/>
        </p:nvSpPr>
        <p:spPr bwMode="auto">
          <a:xfrm>
            <a:off x="914400" y="3276600"/>
            <a:ext cx="685800" cy="488950"/>
          </a:xfrm>
          <a:prstGeom prst="rect">
            <a:avLst/>
          </a:prstGeom>
          <a:noFill/>
          <a:ln w="9525">
            <a:noFill/>
            <a:miter lim="800000"/>
            <a:headEnd/>
            <a:tailEnd/>
          </a:ln>
          <a:effectLst/>
        </p:spPr>
        <p:txBody>
          <a:bodyPr wrap="none">
            <a:spAutoFit/>
          </a:bodyPr>
          <a:lstStyle/>
          <a:p>
            <a:pPr algn="l"/>
            <a:r>
              <a:rPr lang="zh-CN" altLang="en-US" sz="2600">
                <a:solidFill>
                  <a:schemeClr val="tx2"/>
                </a:solidFill>
                <a:latin typeface="黑体" pitchFamily="2" charset="-122"/>
                <a:ea typeface="黑体" pitchFamily="2" charset="-122"/>
              </a:rPr>
              <a:t>解</a:t>
            </a:r>
            <a:r>
              <a:rPr lang="en-US" altLang="zh-CN" sz="2600">
                <a:solidFill>
                  <a:schemeClr val="tx2"/>
                </a:solidFill>
                <a:latin typeface="黑体" pitchFamily="2" charset="-122"/>
                <a:ea typeface="黑体" pitchFamily="2" charset="-122"/>
              </a:rPr>
              <a:t>:</a:t>
            </a:r>
          </a:p>
        </p:txBody>
      </p:sp>
      <p:graphicFrame>
        <p:nvGraphicFramePr>
          <p:cNvPr id="205830" name="Object 6"/>
          <p:cNvGraphicFramePr>
            <a:graphicFrameLocks noChangeAspect="1"/>
          </p:cNvGraphicFramePr>
          <p:nvPr/>
        </p:nvGraphicFramePr>
        <p:xfrm>
          <a:off x="1524000" y="3124200"/>
          <a:ext cx="3429000" cy="700088"/>
        </p:xfrm>
        <a:graphic>
          <a:graphicData uri="http://schemas.openxmlformats.org/presentationml/2006/ole">
            <p:oleObj spid="_x0000_s1666051" name="Equation" r:id="rId4" imgW="1612800" imgH="330120" progId="Equation.3">
              <p:embed/>
            </p:oleObj>
          </a:graphicData>
        </a:graphic>
      </p:graphicFrame>
      <p:graphicFrame>
        <p:nvGraphicFramePr>
          <p:cNvPr id="205831" name="Object 7"/>
          <p:cNvGraphicFramePr>
            <a:graphicFrameLocks noChangeAspect="1"/>
          </p:cNvGraphicFramePr>
          <p:nvPr/>
        </p:nvGraphicFramePr>
        <p:xfrm>
          <a:off x="5029200" y="2895600"/>
          <a:ext cx="3617913" cy="1131888"/>
        </p:xfrm>
        <a:graphic>
          <a:graphicData uri="http://schemas.openxmlformats.org/presentationml/2006/ole">
            <p:oleObj spid="_x0000_s1666052" name="Equation" r:id="rId5" imgW="1701720" imgH="533160" progId="Equation.3">
              <p:embed/>
            </p:oleObj>
          </a:graphicData>
        </a:graphic>
      </p:graphicFrame>
      <p:cxnSp>
        <p:nvCxnSpPr>
          <p:cNvPr id="205832" name="AutoShape 8"/>
          <p:cNvCxnSpPr>
            <a:cxnSpLocks noChangeShapeType="1"/>
          </p:cNvCxnSpPr>
          <p:nvPr/>
        </p:nvCxnSpPr>
        <p:spPr bwMode="auto">
          <a:xfrm>
            <a:off x="6448425" y="1587500"/>
            <a:ext cx="1828800" cy="0"/>
          </a:xfrm>
          <a:prstGeom prst="straightConnector1">
            <a:avLst/>
          </a:prstGeom>
          <a:noFill/>
          <a:ln w="9525">
            <a:solidFill>
              <a:schemeClr val="tx1"/>
            </a:solidFill>
            <a:round/>
            <a:headEnd/>
            <a:tailEnd type="triangle" w="med" len="med"/>
          </a:ln>
          <a:effectLst/>
        </p:spPr>
      </p:cxnSp>
      <p:cxnSp>
        <p:nvCxnSpPr>
          <p:cNvPr id="205833" name="AutoShape 9"/>
          <p:cNvCxnSpPr>
            <a:cxnSpLocks noChangeShapeType="1"/>
          </p:cNvCxnSpPr>
          <p:nvPr/>
        </p:nvCxnSpPr>
        <p:spPr bwMode="auto">
          <a:xfrm flipV="1">
            <a:off x="7019925" y="188913"/>
            <a:ext cx="0" cy="2189162"/>
          </a:xfrm>
          <a:prstGeom prst="straightConnector1">
            <a:avLst/>
          </a:prstGeom>
          <a:noFill/>
          <a:ln w="9525">
            <a:solidFill>
              <a:schemeClr val="tx1"/>
            </a:solidFill>
            <a:round/>
            <a:headEnd/>
            <a:tailEnd type="triangle" w="med" len="med"/>
          </a:ln>
          <a:effectLst/>
        </p:spPr>
      </p:cxnSp>
      <p:cxnSp>
        <p:nvCxnSpPr>
          <p:cNvPr id="205834" name="AutoShape 10"/>
          <p:cNvCxnSpPr>
            <a:cxnSpLocks noChangeShapeType="1"/>
          </p:cNvCxnSpPr>
          <p:nvPr/>
        </p:nvCxnSpPr>
        <p:spPr bwMode="auto">
          <a:xfrm flipV="1">
            <a:off x="6797675" y="404813"/>
            <a:ext cx="1293813" cy="1414462"/>
          </a:xfrm>
          <a:prstGeom prst="straightConnector1">
            <a:avLst/>
          </a:prstGeom>
          <a:noFill/>
          <a:ln w="9525">
            <a:solidFill>
              <a:schemeClr val="tx1"/>
            </a:solidFill>
            <a:round/>
            <a:headEnd/>
            <a:tailEnd/>
          </a:ln>
          <a:effectLst/>
        </p:spPr>
      </p:cxnSp>
      <p:cxnSp>
        <p:nvCxnSpPr>
          <p:cNvPr id="205835" name="AutoShape 11"/>
          <p:cNvCxnSpPr>
            <a:cxnSpLocks noChangeShapeType="1"/>
          </p:cNvCxnSpPr>
          <p:nvPr/>
        </p:nvCxnSpPr>
        <p:spPr bwMode="auto">
          <a:xfrm>
            <a:off x="7019925" y="1052513"/>
            <a:ext cx="228600" cy="304800"/>
          </a:xfrm>
          <a:prstGeom prst="straightConnector1">
            <a:avLst/>
          </a:prstGeom>
          <a:noFill/>
          <a:ln w="9525">
            <a:solidFill>
              <a:schemeClr val="accent1"/>
            </a:solidFill>
            <a:round/>
            <a:headEnd/>
            <a:tailEnd/>
          </a:ln>
          <a:effectLst/>
        </p:spPr>
      </p:cxnSp>
      <p:cxnSp>
        <p:nvCxnSpPr>
          <p:cNvPr id="205836" name="AutoShape 12"/>
          <p:cNvCxnSpPr>
            <a:cxnSpLocks noChangeShapeType="1"/>
          </p:cNvCxnSpPr>
          <p:nvPr/>
        </p:nvCxnSpPr>
        <p:spPr bwMode="auto">
          <a:xfrm>
            <a:off x="7019925" y="765175"/>
            <a:ext cx="304800" cy="457200"/>
          </a:xfrm>
          <a:prstGeom prst="straightConnector1">
            <a:avLst/>
          </a:prstGeom>
          <a:noFill/>
          <a:ln w="9525">
            <a:solidFill>
              <a:schemeClr val="accent1"/>
            </a:solidFill>
            <a:round/>
            <a:headEnd/>
            <a:tailEnd/>
          </a:ln>
          <a:effectLst/>
        </p:spPr>
      </p:cxnSp>
      <p:cxnSp>
        <p:nvCxnSpPr>
          <p:cNvPr id="205837" name="AutoShape 13"/>
          <p:cNvCxnSpPr>
            <a:cxnSpLocks noChangeShapeType="1"/>
          </p:cNvCxnSpPr>
          <p:nvPr/>
        </p:nvCxnSpPr>
        <p:spPr bwMode="auto">
          <a:xfrm>
            <a:off x="7070725" y="404813"/>
            <a:ext cx="381000" cy="685800"/>
          </a:xfrm>
          <a:prstGeom prst="straightConnector1">
            <a:avLst/>
          </a:prstGeom>
          <a:noFill/>
          <a:ln w="9525">
            <a:solidFill>
              <a:srgbClr val="6699FF"/>
            </a:solidFill>
            <a:round/>
            <a:headEnd/>
            <a:tailEnd/>
          </a:ln>
          <a:effectLst/>
        </p:spPr>
      </p:cxnSp>
      <p:cxnSp>
        <p:nvCxnSpPr>
          <p:cNvPr id="205838" name="AutoShape 14"/>
          <p:cNvCxnSpPr>
            <a:cxnSpLocks noChangeShapeType="1"/>
          </p:cNvCxnSpPr>
          <p:nvPr/>
        </p:nvCxnSpPr>
        <p:spPr bwMode="auto">
          <a:xfrm>
            <a:off x="7308850" y="404813"/>
            <a:ext cx="304800" cy="533400"/>
          </a:xfrm>
          <a:prstGeom prst="straightConnector1">
            <a:avLst/>
          </a:prstGeom>
          <a:noFill/>
          <a:ln w="9525">
            <a:solidFill>
              <a:srgbClr val="6699FF"/>
            </a:solidFill>
            <a:round/>
            <a:headEnd/>
            <a:tailEnd/>
          </a:ln>
          <a:effectLst/>
        </p:spPr>
      </p:cxnSp>
      <p:cxnSp>
        <p:nvCxnSpPr>
          <p:cNvPr id="205839" name="AutoShape 15"/>
          <p:cNvCxnSpPr>
            <a:cxnSpLocks noChangeShapeType="1"/>
          </p:cNvCxnSpPr>
          <p:nvPr/>
        </p:nvCxnSpPr>
        <p:spPr bwMode="auto">
          <a:xfrm>
            <a:off x="7524750" y="404813"/>
            <a:ext cx="228600" cy="381000"/>
          </a:xfrm>
          <a:prstGeom prst="straightConnector1">
            <a:avLst/>
          </a:prstGeom>
          <a:noFill/>
          <a:ln w="9525">
            <a:solidFill>
              <a:srgbClr val="6699FF"/>
            </a:solidFill>
            <a:round/>
            <a:headEnd/>
            <a:tailEnd/>
          </a:ln>
          <a:effectLst/>
        </p:spPr>
      </p:cxnSp>
      <p:sp>
        <p:nvSpPr>
          <p:cNvPr id="205840" name="Rectangle 16"/>
          <p:cNvSpPr>
            <a:spLocks noChangeArrowheads="1"/>
          </p:cNvSpPr>
          <p:nvPr/>
        </p:nvSpPr>
        <p:spPr bwMode="auto">
          <a:xfrm>
            <a:off x="6156325" y="1662113"/>
            <a:ext cx="641350" cy="457200"/>
          </a:xfrm>
          <a:prstGeom prst="rect">
            <a:avLst/>
          </a:prstGeom>
          <a:noFill/>
          <a:ln w="9525">
            <a:noFill/>
            <a:miter lim="800000"/>
            <a:headEnd/>
            <a:tailEnd/>
          </a:ln>
          <a:effectLst/>
        </p:spPr>
        <p:txBody>
          <a:bodyPr wrap="none">
            <a:spAutoFit/>
          </a:bodyPr>
          <a:lstStyle/>
          <a:p>
            <a:pPr algn="l"/>
            <a:r>
              <a:rPr lang="en-US" altLang="zh-CN" sz="2400" b="0">
                <a:solidFill>
                  <a:schemeClr val="tx2"/>
                </a:solidFill>
                <a:latin typeface="黑体" pitchFamily="2" charset="-122"/>
                <a:ea typeface="黑体" pitchFamily="2" charset="-122"/>
              </a:rPr>
              <a:t>y=x</a:t>
            </a:r>
          </a:p>
        </p:txBody>
      </p:sp>
      <p:graphicFrame>
        <p:nvGraphicFramePr>
          <p:cNvPr id="205841" name="Object 17"/>
          <p:cNvGraphicFramePr>
            <a:graphicFrameLocks noChangeAspect="1"/>
          </p:cNvGraphicFramePr>
          <p:nvPr/>
        </p:nvGraphicFramePr>
        <p:xfrm>
          <a:off x="990600" y="3962400"/>
          <a:ext cx="3078163" cy="700088"/>
        </p:xfrm>
        <a:graphic>
          <a:graphicData uri="http://schemas.openxmlformats.org/presentationml/2006/ole">
            <p:oleObj spid="_x0000_s1666053" name="Equation" r:id="rId6" imgW="1447560" imgH="330120" progId="Equation.3">
              <p:embed/>
            </p:oleObj>
          </a:graphicData>
        </a:graphic>
      </p:graphicFrame>
      <p:graphicFrame>
        <p:nvGraphicFramePr>
          <p:cNvPr id="205842" name="Object 18"/>
          <p:cNvGraphicFramePr>
            <a:graphicFrameLocks noChangeAspect="1"/>
          </p:cNvGraphicFramePr>
          <p:nvPr/>
        </p:nvGraphicFramePr>
        <p:xfrm>
          <a:off x="4191000" y="3886200"/>
          <a:ext cx="3914775" cy="1238250"/>
        </p:xfrm>
        <a:graphic>
          <a:graphicData uri="http://schemas.openxmlformats.org/presentationml/2006/ole">
            <p:oleObj spid="_x0000_s1666054" name="Equation" r:id="rId7" imgW="1841400" imgH="583920" progId="Equation.3">
              <p:embed/>
            </p:oleObj>
          </a:graphicData>
        </a:graphic>
      </p:graphicFrame>
      <p:graphicFrame>
        <p:nvGraphicFramePr>
          <p:cNvPr id="205843" name="Object 19"/>
          <p:cNvGraphicFramePr>
            <a:graphicFrameLocks noChangeAspect="1"/>
          </p:cNvGraphicFramePr>
          <p:nvPr/>
        </p:nvGraphicFramePr>
        <p:xfrm>
          <a:off x="990600" y="5562600"/>
          <a:ext cx="3213100" cy="915988"/>
        </p:xfrm>
        <a:graphic>
          <a:graphicData uri="http://schemas.openxmlformats.org/presentationml/2006/ole">
            <p:oleObj spid="_x0000_s1666055" name="Equation" r:id="rId8" imgW="1511280" imgH="431640" progId="Equation.3">
              <p:embed/>
            </p:oleObj>
          </a:graphicData>
        </a:graphic>
      </p:graphicFrame>
      <p:graphicFrame>
        <p:nvGraphicFramePr>
          <p:cNvPr id="205844" name="Object 20"/>
          <p:cNvGraphicFramePr>
            <a:graphicFrameLocks noChangeAspect="1"/>
          </p:cNvGraphicFramePr>
          <p:nvPr/>
        </p:nvGraphicFramePr>
        <p:xfrm>
          <a:off x="4267200" y="5132388"/>
          <a:ext cx="4373563" cy="1725612"/>
        </p:xfrm>
        <a:graphic>
          <a:graphicData uri="http://schemas.openxmlformats.org/presentationml/2006/ole">
            <p:oleObj spid="_x0000_s1666056" name="Equation" r:id="rId9" imgW="2057400" imgH="8125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500" fill="hold"/>
                                        <p:tgtEl>
                                          <p:spTgt spid="205826"/>
                                        </p:tgtEl>
                                        <p:attrNameLst>
                                          <p:attrName>ppt_x</p:attrName>
                                        </p:attrNameLst>
                                      </p:cBhvr>
                                      <p:tavLst>
                                        <p:tav tm="0">
                                          <p:val>
                                            <p:strVal val="0-#ppt_w/2"/>
                                          </p:val>
                                        </p:tav>
                                        <p:tav tm="100000">
                                          <p:val>
                                            <p:strVal val="#ppt_x"/>
                                          </p:val>
                                        </p:tav>
                                      </p:tavLst>
                                    </p:anim>
                                    <p:anim calcmode="lin" valueType="num">
                                      <p:cBhvr additive="base">
                                        <p:cTn id="8" dur="500" fill="hold"/>
                                        <p:tgtEl>
                                          <p:spTgt spid="2058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anim calcmode="lin" valueType="num">
                                      <p:cBhvr additive="base">
                                        <p:cTn id="13" dur="500" fill="hold"/>
                                        <p:tgtEl>
                                          <p:spTgt spid="205827"/>
                                        </p:tgtEl>
                                        <p:attrNameLst>
                                          <p:attrName>ppt_x</p:attrName>
                                        </p:attrNameLst>
                                      </p:cBhvr>
                                      <p:tavLst>
                                        <p:tav tm="0">
                                          <p:val>
                                            <p:strVal val="0-#ppt_w/2"/>
                                          </p:val>
                                        </p:tav>
                                        <p:tav tm="100000">
                                          <p:val>
                                            <p:strVal val="#ppt_x"/>
                                          </p:val>
                                        </p:tav>
                                      </p:tavLst>
                                    </p:anim>
                                    <p:anim calcmode="lin" valueType="num">
                                      <p:cBhvr additive="base">
                                        <p:cTn id="14" dur="500" fill="hold"/>
                                        <p:tgtEl>
                                          <p:spTgt spid="2058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828"/>
                                        </p:tgtEl>
                                        <p:attrNameLst>
                                          <p:attrName>style.visibility</p:attrName>
                                        </p:attrNameLst>
                                      </p:cBhvr>
                                      <p:to>
                                        <p:strVal val="visible"/>
                                      </p:to>
                                    </p:set>
                                    <p:anim calcmode="lin" valueType="num">
                                      <p:cBhvr additive="base">
                                        <p:cTn id="19" dur="500" fill="hold"/>
                                        <p:tgtEl>
                                          <p:spTgt spid="205828"/>
                                        </p:tgtEl>
                                        <p:attrNameLst>
                                          <p:attrName>ppt_x</p:attrName>
                                        </p:attrNameLst>
                                      </p:cBhvr>
                                      <p:tavLst>
                                        <p:tav tm="0">
                                          <p:val>
                                            <p:strVal val="0-#ppt_w/2"/>
                                          </p:val>
                                        </p:tav>
                                        <p:tav tm="100000">
                                          <p:val>
                                            <p:strVal val="#ppt_x"/>
                                          </p:val>
                                        </p:tav>
                                      </p:tavLst>
                                    </p:anim>
                                    <p:anim calcmode="lin" valueType="num">
                                      <p:cBhvr additive="base">
                                        <p:cTn id="20" dur="500" fill="hold"/>
                                        <p:tgtEl>
                                          <p:spTgt spid="2058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829"/>
                                        </p:tgtEl>
                                        <p:attrNameLst>
                                          <p:attrName>style.visibility</p:attrName>
                                        </p:attrNameLst>
                                      </p:cBhvr>
                                      <p:to>
                                        <p:strVal val="visible"/>
                                      </p:to>
                                    </p:set>
                                    <p:anim calcmode="lin" valueType="num">
                                      <p:cBhvr additive="base">
                                        <p:cTn id="25" dur="500" fill="hold"/>
                                        <p:tgtEl>
                                          <p:spTgt spid="205829"/>
                                        </p:tgtEl>
                                        <p:attrNameLst>
                                          <p:attrName>ppt_x</p:attrName>
                                        </p:attrNameLst>
                                      </p:cBhvr>
                                      <p:tavLst>
                                        <p:tav tm="0">
                                          <p:val>
                                            <p:strVal val="0-#ppt_w/2"/>
                                          </p:val>
                                        </p:tav>
                                        <p:tav tm="100000">
                                          <p:val>
                                            <p:strVal val="#ppt_x"/>
                                          </p:val>
                                        </p:tav>
                                      </p:tavLst>
                                    </p:anim>
                                    <p:anim calcmode="lin" valueType="num">
                                      <p:cBhvr additive="base">
                                        <p:cTn id="26" dur="500" fill="hold"/>
                                        <p:tgtEl>
                                          <p:spTgt spid="20582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058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058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058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058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058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058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058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2058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05840"/>
                                        </p:tgtEl>
                                        <p:attrNameLst>
                                          <p:attrName>style.visibility</p:attrName>
                                        </p:attrNameLst>
                                      </p:cBhvr>
                                      <p:to>
                                        <p:strVal val="visible"/>
                                      </p:to>
                                    </p:set>
                                    <p:anim calcmode="lin" valueType="num">
                                      <p:cBhvr additive="base">
                                        <p:cTn id="63" dur="500" fill="hold"/>
                                        <p:tgtEl>
                                          <p:spTgt spid="205840"/>
                                        </p:tgtEl>
                                        <p:attrNameLst>
                                          <p:attrName>ppt_x</p:attrName>
                                        </p:attrNameLst>
                                      </p:cBhvr>
                                      <p:tavLst>
                                        <p:tav tm="0">
                                          <p:val>
                                            <p:strVal val="0-#ppt_w/2"/>
                                          </p:val>
                                        </p:tav>
                                        <p:tav tm="100000">
                                          <p:val>
                                            <p:strVal val="#ppt_x"/>
                                          </p:val>
                                        </p:tav>
                                      </p:tavLst>
                                    </p:anim>
                                    <p:anim calcmode="lin" valueType="num">
                                      <p:cBhvr additive="base">
                                        <p:cTn id="64" dur="500" fill="hold"/>
                                        <p:tgtEl>
                                          <p:spTgt spid="20584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05830"/>
                                        </p:tgtEl>
                                        <p:attrNameLst>
                                          <p:attrName>style.visibility</p:attrName>
                                        </p:attrNameLst>
                                      </p:cBhvr>
                                      <p:to>
                                        <p:strVal val="visible"/>
                                      </p:to>
                                    </p:set>
                                    <p:anim calcmode="lin" valueType="num">
                                      <p:cBhvr additive="base">
                                        <p:cTn id="69" dur="500" fill="hold"/>
                                        <p:tgtEl>
                                          <p:spTgt spid="205830"/>
                                        </p:tgtEl>
                                        <p:attrNameLst>
                                          <p:attrName>ppt_x</p:attrName>
                                        </p:attrNameLst>
                                      </p:cBhvr>
                                      <p:tavLst>
                                        <p:tav tm="0">
                                          <p:val>
                                            <p:strVal val="0-#ppt_w/2"/>
                                          </p:val>
                                        </p:tav>
                                        <p:tav tm="100000">
                                          <p:val>
                                            <p:strVal val="#ppt_x"/>
                                          </p:val>
                                        </p:tav>
                                      </p:tavLst>
                                    </p:anim>
                                    <p:anim calcmode="lin" valueType="num">
                                      <p:cBhvr additive="base">
                                        <p:cTn id="70" dur="500" fill="hold"/>
                                        <p:tgtEl>
                                          <p:spTgt spid="205830"/>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205831"/>
                                        </p:tgtEl>
                                        <p:attrNameLst>
                                          <p:attrName>style.visibility</p:attrName>
                                        </p:attrNameLst>
                                      </p:cBhvr>
                                      <p:to>
                                        <p:strVal val="visible"/>
                                      </p:to>
                                    </p:set>
                                    <p:anim calcmode="lin" valueType="num">
                                      <p:cBhvr additive="base">
                                        <p:cTn id="75" dur="500" fill="hold"/>
                                        <p:tgtEl>
                                          <p:spTgt spid="205831"/>
                                        </p:tgtEl>
                                        <p:attrNameLst>
                                          <p:attrName>ppt_x</p:attrName>
                                        </p:attrNameLst>
                                      </p:cBhvr>
                                      <p:tavLst>
                                        <p:tav tm="0">
                                          <p:val>
                                            <p:strVal val="0-#ppt_w/2"/>
                                          </p:val>
                                        </p:tav>
                                        <p:tav tm="100000">
                                          <p:val>
                                            <p:strVal val="#ppt_x"/>
                                          </p:val>
                                        </p:tav>
                                      </p:tavLst>
                                    </p:anim>
                                    <p:anim calcmode="lin" valueType="num">
                                      <p:cBhvr additive="base">
                                        <p:cTn id="76" dur="500" fill="hold"/>
                                        <p:tgtEl>
                                          <p:spTgt spid="205831"/>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205841"/>
                                        </p:tgtEl>
                                        <p:attrNameLst>
                                          <p:attrName>style.visibility</p:attrName>
                                        </p:attrNameLst>
                                      </p:cBhvr>
                                      <p:to>
                                        <p:strVal val="visible"/>
                                      </p:to>
                                    </p:set>
                                    <p:anim calcmode="lin" valueType="num">
                                      <p:cBhvr additive="base">
                                        <p:cTn id="81" dur="500" fill="hold"/>
                                        <p:tgtEl>
                                          <p:spTgt spid="205841"/>
                                        </p:tgtEl>
                                        <p:attrNameLst>
                                          <p:attrName>ppt_x</p:attrName>
                                        </p:attrNameLst>
                                      </p:cBhvr>
                                      <p:tavLst>
                                        <p:tav tm="0">
                                          <p:val>
                                            <p:strVal val="0-#ppt_w/2"/>
                                          </p:val>
                                        </p:tav>
                                        <p:tav tm="100000">
                                          <p:val>
                                            <p:strVal val="#ppt_x"/>
                                          </p:val>
                                        </p:tav>
                                      </p:tavLst>
                                    </p:anim>
                                    <p:anim calcmode="lin" valueType="num">
                                      <p:cBhvr additive="base">
                                        <p:cTn id="82" dur="500" fill="hold"/>
                                        <p:tgtEl>
                                          <p:spTgt spid="205841"/>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205842"/>
                                        </p:tgtEl>
                                        <p:attrNameLst>
                                          <p:attrName>style.visibility</p:attrName>
                                        </p:attrNameLst>
                                      </p:cBhvr>
                                      <p:to>
                                        <p:strVal val="visible"/>
                                      </p:to>
                                    </p:set>
                                    <p:anim calcmode="lin" valueType="num">
                                      <p:cBhvr additive="base">
                                        <p:cTn id="87" dur="500" fill="hold"/>
                                        <p:tgtEl>
                                          <p:spTgt spid="205842"/>
                                        </p:tgtEl>
                                        <p:attrNameLst>
                                          <p:attrName>ppt_x</p:attrName>
                                        </p:attrNameLst>
                                      </p:cBhvr>
                                      <p:tavLst>
                                        <p:tav tm="0">
                                          <p:val>
                                            <p:strVal val="0-#ppt_w/2"/>
                                          </p:val>
                                        </p:tav>
                                        <p:tav tm="100000">
                                          <p:val>
                                            <p:strVal val="#ppt_x"/>
                                          </p:val>
                                        </p:tav>
                                      </p:tavLst>
                                    </p:anim>
                                    <p:anim calcmode="lin" valueType="num">
                                      <p:cBhvr additive="base">
                                        <p:cTn id="88" dur="500" fill="hold"/>
                                        <p:tgtEl>
                                          <p:spTgt spid="205842"/>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nodeType="clickEffect">
                                  <p:stCondLst>
                                    <p:cond delay="0"/>
                                  </p:stCondLst>
                                  <p:childTnLst>
                                    <p:set>
                                      <p:cBhvr>
                                        <p:cTn id="92" dur="1" fill="hold">
                                          <p:stCondLst>
                                            <p:cond delay="0"/>
                                          </p:stCondLst>
                                        </p:cTn>
                                        <p:tgtEl>
                                          <p:spTgt spid="205843"/>
                                        </p:tgtEl>
                                        <p:attrNameLst>
                                          <p:attrName>style.visibility</p:attrName>
                                        </p:attrNameLst>
                                      </p:cBhvr>
                                      <p:to>
                                        <p:strVal val="visible"/>
                                      </p:to>
                                    </p:set>
                                    <p:anim calcmode="lin" valueType="num">
                                      <p:cBhvr additive="base">
                                        <p:cTn id="93" dur="500" fill="hold"/>
                                        <p:tgtEl>
                                          <p:spTgt spid="205843"/>
                                        </p:tgtEl>
                                        <p:attrNameLst>
                                          <p:attrName>ppt_x</p:attrName>
                                        </p:attrNameLst>
                                      </p:cBhvr>
                                      <p:tavLst>
                                        <p:tav tm="0">
                                          <p:val>
                                            <p:strVal val="0-#ppt_w/2"/>
                                          </p:val>
                                        </p:tav>
                                        <p:tav tm="100000">
                                          <p:val>
                                            <p:strVal val="#ppt_x"/>
                                          </p:val>
                                        </p:tav>
                                      </p:tavLst>
                                    </p:anim>
                                    <p:anim calcmode="lin" valueType="num">
                                      <p:cBhvr additive="base">
                                        <p:cTn id="94" dur="500" fill="hold"/>
                                        <p:tgtEl>
                                          <p:spTgt spid="205843"/>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205844"/>
                                        </p:tgtEl>
                                        <p:attrNameLst>
                                          <p:attrName>style.visibility</p:attrName>
                                        </p:attrNameLst>
                                      </p:cBhvr>
                                      <p:to>
                                        <p:strVal val="visible"/>
                                      </p:to>
                                    </p:set>
                                    <p:anim calcmode="lin" valueType="num">
                                      <p:cBhvr additive="base">
                                        <p:cTn id="99" dur="500" fill="hold"/>
                                        <p:tgtEl>
                                          <p:spTgt spid="205844"/>
                                        </p:tgtEl>
                                        <p:attrNameLst>
                                          <p:attrName>ppt_x</p:attrName>
                                        </p:attrNameLst>
                                      </p:cBhvr>
                                      <p:tavLst>
                                        <p:tav tm="0">
                                          <p:val>
                                            <p:strVal val="0-#ppt_w/2"/>
                                          </p:val>
                                        </p:tav>
                                        <p:tav tm="100000">
                                          <p:val>
                                            <p:strVal val="#ppt_x"/>
                                          </p:val>
                                        </p:tav>
                                      </p:tavLst>
                                    </p:anim>
                                    <p:anim calcmode="lin" valueType="num">
                                      <p:cBhvr additive="base">
                                        <p:cTn id="100" dur="500" fill="hold"/>
                                        <p:tgtEl>
                                          <p:spTgt spid="20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28" grpId="0" autoUpdateAnimBg="0"/>
      <p:bldP spid="205829" grpId="0" autoUpdateAnimBg="0"/>
      <p:bldP spid="205840"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39D0F440-C1F0-4D23-97C4-75AED146F1ED}" type="datetime1">
              <a:rPr lang="zh-CN" altLang="en-US"/>
              <a:pPr/>
              <a:t>2017/10/15</a:t>
            </a:fld>
            <a:endParaRPr lang="en-US" altLang="zh-CN"/>
          </a:p>
        </p:txBody>
      </p:sp>
      <p:sp>
        <p:nvSpPr>
          <p:cNvPr id="8" name="灯片编号占位符 3"/>
          <p:cNvSpPr>
            <a:spLocks noGrp="1"/>
          </p:cNvSpPr>
          <p:nvPr>
            <p:ph type="sldNum" sz="quarter" idx="12"/>
          </p:nvPr>
        </p:nvSpPr>
        <p:spPr/>
        <p:txBody>
          <a:bodyPr/>
          <a:lstStyle/>
          <a:p>
            <a:fld id="{399CD3CD-6E89-4EA0-9AB1-C0C5B176ABF9}" type="slidenum">
              <a:rPr lang="en-US" altLang="zh-CN"/>
              <a:pPr/>
              <a:t>142</a:t>
            </a:fld>
            <a:endParaRPr lang="en-US" altLang="zh-CN"/>
          </a:p>
        </p:txBody>
      </p:sp>
      <p:graphicFrame>
        <p:nvGraphicFramePr>
          <p:cNvPr id="206850" name="Object 2"/>
          <p:cNvGraphicFramePr>
            <a:graphicFrameLocks noChangeAspect="1"/>
          </p:cNvGraphicFramePr>
          <p:nvPr/>
        </p:nvGraphicFramePr>
        <p:xfrm>
          <a:off x="1042988" y="1773238"/>
          <a:ext cx="2835275" cy="915987"/>
        </p:xfrm>
        <a:graphic>
          <a:graphicData uri="http://schemas.openxmlformats.org/presentationml/2006/ole">
            <p:oleObj spid="_x0000_s1667074" name="Equation" r:id="rId3" imgW="1333440" imgH="431640" progId="Equation.3">
              <p:embed/>
            </p:oleObj>
          </a:graphicData>
        </a:graphic>
      </p:graphicFrame>
      <p:graphicFrame>
        <p:nvGraphicFramePr>
          <p:cNvPr id="206851" name="Object 3"/>
          <p:cNvGraphicFramePr>
            <a:graphicFrameLocks noChangeAspect="1"/>
          </p:cNvGraphicFramePr>
          <p:nvPr/>
        </p:nvGraphicFramePr>
        <p:xfrm>
          <a:off x="3924300" y="1557338"/>
          <a:ext cx="4103688" cy="1293812"/>
        </p:xfrm>
        <a:graphic>
          <a:graphicData uri="http://schemas.openxmlformats.org/presentationml/2006/ole">
            <p:oleObj spid="_x0000_s1667075" name="Equation" r:id="rId4" imgW="1930320" imgH="609480" progId="Equation.3">
              <p:embed/>
            </p:oleObj>
          </a:graphicData>
        </a:graphic>
      </p:graphicFrame>
      <p:graphicFrame>
        <p:nvGraphicFramePr>
          <p:cNvPr id="206852" name="Object 4"/>
          <p:cNvGraphicFramePr>
            <a:graphicFrameLocks noChangeAspect="1"/>
          </p:cNvGraphicFramePr>
          <p:nvPr/>
        </p:nvGraphicFramePr>
        <p:xfrm>
          <a:off x="755650" y="3500438"/>
          <a:ext cx="2430463" cy="915987"/>
        </p:xfrm>
        <a:graphic>
          <a:graphicData uri="http://schemas.openxmlformats.org/presentationml/2006/ole">
            <p:oleObj spid="_x0000_s1667076" name="Equation" r:id="rId5" imgW="1143000" imgH="431640" progId="Equation.3">
              <p:embed/>
            </p:oleObj>
          </a:graphicData>
        </a:graphic>
      </p:graphicFrame>
      <p:graphicFrame>
        <p:nvGraphicFramePr>
          <p:cNvPr id="206853" name="Object 5"/>
          <p:cNvGraphicFramePr>
            <a:graphicFrameLocks noChangeAspect="1"/>
          </p:cNvGraphicFramePr>
          <p:nvPr/>
        </p:nvGraphicFramePr>
        <p:xfrm>
          <a:off x="3276600" y="3213100"/>
          <a:ext cx="3455988" cy="1455738"/>
        </p:xfrm>
        <a:graphic>
          <a:graphicData uri="http://schemas.openxmlformats.org/presentationml/2006/ole">
            <p:oleObj spid="_x0000_s1667077" name="Equation" r:id="rId6" imgW="1625400" imgH="685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0-#ppt_w/2"/>
                                          </p:val>
                                        </p:tav>
                                        <p:tav tm="100000">
                                          <p:val>
                                            <p:strVal val="#ppt_x"/>
                                          </p:val>
                                        </p:tav>
                                      </p:tavLst>
                                    </p:anim>
                                    <p:anim calcmode="lin" valueType="num">
                                      <p:cBhvr additive="base">
                                        <p:cTn id="8" dur="500" fill="hold"/>
                                        <p:tgtEl>
                                          <p:spTgt spid="2068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6851"/>
                                        </p:tgtEl>
                                        <p:attrNameLst>
                                          <p:attrName>style.visibility</p:attrName>
                                        </p:attrNameLst>
                                      </p:cBhvr>
                                      <p:to>
                                        <p:strVal val="visible"/>
                                      </p:to>
                                    </p:set>
                                    <p:anim calcmode="lin" valueType="num">
                                      <p:cBhvr additive="base">
                                        <p:cTn id="13" dur="500" fill="hold"/>
                                        <p:tgtEl>
                                          <p:spTgt spid="206851"/>
                                        </p:tgtEl>
                                        <p:attrNameLst>
                                          <p:attrName>ppt_x</p:attrName>
                                        </p:attrNameLst>
                                      </p:cBhvr>
                                      <p:tavLst>
                                        <p:tav tm="0">
                                          <p:val>
                                            <p:strVal val="0-#ppt_w/2"/>
                                          </p:val>
                                        </p:tav>
                                        <p:tav tm="100000">
                                          <p:val>
                                            <p:strVal val="#ppt_x"/>
                                          </p:val>
                                        </p:tav>
                                      </p:tavLst>
                                    </p:anim>
                                    <p:anim calcmode="lin" valueType="num">
                                      <p:cBhvr additive="base">
                                        <p:cTn id="14" dur="500" fill="hold"/>
                                        <p:tgtEl>
                                          <p:spTgt spid="2068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6852"/>
                                        </p:tgtEl>
                                        <p:attrNameLst>
                                          <p:attrName>style.visibility</p:attrName>
                                        </p:attrNameLst>
                                      </p:cBhvr>
                                      <p:to>
                                        <p:strVal val="visible"/>
                                      </p:to>
                                    </p:set>
                                    <p:anim calcmode="lin" valueType="num">
                                      <p:cBhvr additive="base">
                                        <p:cTn id="19" dur="500" fill="hold"/>
                                        <p:tgtEl>
                                          <p:spTgt spid="206852"/>
                                        </p:tgtEl>
                                        <p:attrNameLst>
                                          <p:attrName>ppt_x</p:attrName>
                                        </p:attrNameLst>
                                      </p:cBhvr>
                                      <p:tavLst>
                                        <p:tav tm="0">
                                          <p:val>
                                            <p:strVal val="0-#ppt_w/2"/>
                                          </p:val>
                                        </p:tav>
                                        <p:tav tm="100000">
                                          <p:val>
                                            <p:strVal val="#ppt_x"/>
                                          </p:val>
                                        </p:tav>
                                      </p:tavLst>
                                    </p:anim>
                                    <p:anim calcmode="lin" valueType="num">
                                      <p:cBhvr additive="base">
                                        <p:cTn id="20" dur="500" fill="hold"/>
                                        <p:tgtEl>
                                          <p:spTgt spid="2068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6853"/>
                                        </p:tgtEl>
                                        <p:attrNameLst>
                                          <p:attrName>style.visibility</p:attrName>
                                        </p:attrNameLst>
                                      </p:cBhvr>
                                      <p:to>
                                        <p:strVal val="visible"/>
                                      </p:to>
                                    </p:set>
                                    <p:anim calcmode="lin" valueType="num">
                                      <p:cBhvr additive="base">
                                        <p:cTn id="25" dur="500" fill="hold"/>
                                        <p:tgtEl>
                                          <p:spTgt spid="206853"/>
                                        </p:tgtEl>
                                        <p:attrNameLst>
                                          <p:attrName>ppt_x</p:attrName>
                                        </p:attrNameLst>
                                      </p:cBhvr>
                                      <p:tavLst>
                                        <p:tav tm="0">
                                          <p:val>
                                            <p:strVal val="0-#ppt_w/2"/>
                                          </p:val>
                                        </p:tav>
                                        <p:tav tm="100000">
                                          <p:val>
                                            <p:strVal val="#ppt_x"/>
                                          </p:val>
                                        </p:tav>
                                      </p:tavLst>
                                    </p:anim>
                                    <p:anim calcmode="lin" valueType="num">
                                      <p:cBhvr additive="base">
                                        <p:cTn id="26" dur="500" fill="hold"/>
                                        <p:tgtEl>
                                          <p:spTgt spid="2068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half" idx="10"/>
          </p:nvPr>
        </p:nvSpPr>
        <p:spPr/>
        <p:txBody>
          <a:bodyPr/>
          <a:lstStyle/>
          <a:p>
            <a:fld id="{29080B93-5F86-467A-9644-CB48A64D38EE}" type="datetime1">
              <a:rPr lang="zh-CN" altLang="en-US"/>
              <a:pPr/>
              <a:t>2017/10/15</a:t>
            </a:fld>
            <a:endParaRPr lang="en-US" altLang="zh-CN"/>
          </a:p>
        </p:txBody>
      </p:sp>
      <p:sp>
        <p:nvSpPr>
          <p:cNvPr id="17" name="灯片编号占位符 3"/>
          <p:cNvSpPr>
            <a:spLocks noGrp="1"/>
          </p:cNvSpPr>
          <p:nvPr>
            <p:ph type="sldNum" sz="quarter" idx="12"/>
          </p:nvPr>
        </p:nvSpPr>
        <p:spPr/>
        <p:txBody>
          <a:bodyPr/>
          <a:lstStyle/>
          <a:p>
            <a:fld id="{84E20493-6708-4A65-BC07-24909E13B9FE}" type="slidenum">
              <a:rPr lang="en-US" altLang="zh-CN"/>
              <a:pPr/>
              <a:t>143</a:t>
            </a:fld>
            <a:endParaRPr lang="en-US" altLang="zh-CN"/>
          </a:p>
        </p:txBody>
      </p:sp>
      <p:sp>
        <p:nvSpPr>
          <p:cNvPr id="287746" name="Text Box 2"/>
          <p:cNvSpPr txBox="1">
            <a:spLocks noChangeArrowheads="1"/>
          </p:cNvSpPr>
          <p:nvPr/>
        </p:nvSpPr>
        <p:spPr bwMode="auto">
          <a:xfrm>
            <a:off x="908050" y="620713"/>
            <a:ext cx="4273550" cy="519112"/>
          </a:xfrm>
          <a:prstGeom prst="rect">
            <a:avLst/>
          </a:prstGeom>
          <a:noFill/>
          <a:ln w="9525">
            <a:noFill/>
            <a:miter lim="800000"/>
            <a:headEnd/>
            <a:tailEnd/>
          </a:ln>
          <a:effectLst/>
        </p:spPr>
        <p:txBody>
          <a:bodyPr wrap="none" anchor="ctr">
            <a:spAutoFit/>
          </a:bodyPr>
          <a:lstStyle/>
          <a:p>
            <a:pPr eaLnBrk="0" hangingPunct="0">
              <a:spcBef>
                <a:spcPct val="50000"/>
              </a:spcBef>
            </a:pPr>
            <a:r>
              <a:rPr lang="zh-CN" altLang="en-US" sz="2800">
                <a:solidFill>
                  <a:schemeClr val="folHlink"/>
                </a:solidFill>
                <a:latin typeface="楷体_GB2312" pitchFamily="49" charset="-122"/>
                <a:ea typeface="楷体_GB2312" pitchFamily="49" charset="-122"/>
              </a:rPr>
              <a:t>例：</a:t>
            </a:r>
            <a:r>
              <a:rPr lang="zh-CN" altLang="en-US" sz="2800">
                <a:latin typeface="楷体_GB2312" pitchFamily="49" charset="-122"/>
                <a:ea typeface="楷体_GB2312" pitchFamily="49" charset="-122"/>
              </a:rPr>
              <a:t>设</a:t>
            </a:r>
            <a:r>
              <a:rPr lang="en-US" altLang="zh-CN" sz="2800">
                <a:latin typeface="楷体_GB2312" pitchFamily="49" charset="-122"/>
                <a:ea typeface="楷体_GB2312" pitchFamily="49" charset="-122"/>
              </a:rPr>
              <a:t>(X,Y)</a:t>
            </a:r>
            <a:r>
              <a:rPr lang="zh-CN" altLang="zh-CN" sz="2800">
                <a:latin typeface="楷体_GB2312" pitchFamily="49" charset="-122"/>
                <a:ea typeface="楷体_GB2312" pitchFamily="49" charset="-122"/>
              </a:rPr>
              <a:t>的概率密度为</a:t>
            </a:r>
            <a:endParaRPr lang="zh-CN" altLang="en-US" sz="2800">
              <a:latin typeface="楷体_GB2312" pitchFamily="49" charset="-122"/>
              <a:ea typeface="楷体_GB2312" pitchFamily="49" charset="-122"/>
            </a:endParaRPr>
          </a:p>
        </p:txBody>
      </p:sp>
      <p:graphicFrame>
        <p:nvGraphicFramePr>
          <p:cNvPr id="287747" name="Object 3"/>
          <p:cNvGraphicFramePr>
            <a:graphicFrameLocks noChangeAspect="1"/>
          </p:cNvGraphicFramePr>
          <p:nvPr/>
        </p:nvGraphicFramePr>
        <p:xfrm>
          <a:off x="1116013" y="1290638"/>
          <a:ext cx="3600450" cy="1130300"/>
        </p:xfrm>
        <a:graphic>
          <a:graphicData uri="http://schemas.openxmlformats.org/presentationml/2006/ole">
            <p:oleObj spid="_x0000_s1672194" name="Equation" r:id="rId4" imgW="1536480" imgH="482400" progId="">
              <p:embed/>
            </p:oleObj>
          </a:graphicData>
        </a:graphic>
      </p:graphicFrame>
      <p:sp>
        <p:nvSpPr>
          <p:cNvPr id="287748" name="Text Box 4"/>
          <p:cNvSpPr txBox="1">
            <a:spLocks noChangeArrowheads="1"/>
          </p:cNvSpPr>
          <p:nvPr/>
        </p:nvSpPr>
        <p:spPr bwMode="auto">
          <a:xfrm>
            <a:off x="0" y="2514600"/>
            <a:ext cx="8829675" cy="519113"/>
          </a:xfrm>
          <a:prstGeom prst="rect">
            <a:avLst/>
          </a:prstGeom>
          <a:noFill/>
          <a:ln w="9525">
            <a:noFill/>
            <a:miter lim="800000"/>
            <a:headEnd/>
            <a:tailEnd/>
          </a:ln>
          <a:effectLst/>
        </p:spPr>
        <p:txBody>
          <a:bodyPr anchor="ctr">
            <a:spAutoFit/>
          </a:bodyPr>
          <a:lstStyle/>
          <a:p>
            <a:pPr eaLnBrk="0" hangingPunct="0">
              <a:spcBef>
                <a:spcPct val="50000"/>
              </a:spcBef>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）求常数</a:t>
            </a:r>
            <a:r>
              <a:rPr lang="en-US" altLang="zh-CN" sz="2800">
                <a:latin typeface="楷体_GB2312" pitchFamily="49" charset="-122"/>
                <a:ea typeface="楷体_GB2312" pitchFamily="49" charset="-122"/>
              </a:rPr>
              <a:t>c;(2)</a:t>
            </a:r>
            <a:r>
              <a:rPr lang="zh-CN" altLang="en-US" sz="2800">
                <a:latin typeface="楷体_GB2312" pitchFamily="49" charset="-122"/>
                <a:ea typeface="楷体_GB2312" pitchFamily="49" charset="-122"/>
              </a:rPr>
              <a:t>求关于</a:t>
            </a:r>
            <a:r>
              <a:rPr lang="en-US" altLang="zh-CN" sz="2800">
                <a:latin typeface="楷体_GB2312" pitchFamily="49" charset="-122"/>
                <a:ea typeface="楷体_GB2312" pitchFamily="49" charset="-122"/>
              </a:rPr>
              <a:t>X</a:t>
            </a:r>
            <a:r>
              <a:rPr lang="zh-CN" altLang="en-US" sz="2800">
                <a:latin typeface="楷体_GB2312" pitchFamily="49" charset="-122"/>
                <a:ea typeface="楷体_GB2312" pitchFamily="49" charset="-122"/>
              </a:rPr>
              <a:t>及</a:t>
            </a:r>
            <a:r>
              <a:rPr lang="en-US" altLang="zh-CN" sz="2800">
                <a:latin typeface="楷体_GB2312" pitchFamily="49" charset="-122"/>
                <a:ea typeface="楷体_GB2312" pitchFamily="49" charset="-122"/>
              </a:rPr>
              <a:t>Y</a:t>
            </a:r>
            <a:r>
              <a:rPr lang="zh-CN" altLang="en-US" sz="2800">
                <a:latin typeface="楷体_GB2312" pitchFamily="49" charset="-122"/>
                <a:ea typeface="楷体_GB2312" pitchFamily="49" charset="-122"/>
              </a:rPr>
              <a:t>的边缘概率密度</a:t>
            </a:r>
          </a:p>
        </p:txBody>
      </p:sp>
      <p:graphicFrame>
        <p:nvGraphicFramePr>
          <p:cNvPr id="287749" name="Object 5"/>
          <p:cNvGraphicFramePr>
            <a:graphicFrameLocks noChangeAspect="1"/>
          </p:cNvGraphicFramePr>
          <p:nvPr/>
        </p:nvGraphicFramePr>
        <p:xfrm>
          <a:off x="6084888" y="765175"/>
          <a:ext cx="2133600" cy="1795463"/>
        </p:xfrm>
        <a:graphic>
          <a:graphicData uri="http://schemas.openxmlformats.org/presentationml/2006/ole">
            <p:oleObj spid="_x0000_s1672195" name="BMP 图象" r:id="rId5" imgW="670618" imgH="563810" progId="PBrush">
              <p:embed/>
            </p:oleObj>
          </a:graphicData>
        </a:graphic>
      </p:graphicFrame>
      <p:sp>
        <p:nvSpPr>
          <p:cNvPr id="287750" name="Text Box 6"/>
          <p:cNvSpPr txBox="1">
            <a:spLocks noChangeArrowheads="1"/>
          </p:cNvSpPr>
          <p:nvPr/>
        </p:nvSpPr>
        <p:spPr bwMode="auto">
          <a:xfrm>
            <a:off x="504825" y="3581400"/>
            <a:ext cx="2667000"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ea typeface="华文楷体" pitchFamily="2" charset="-122"/>
              </a:rPr>
              <a:t>解</a:t>
            </a:r>
            <a:r>
              <a:rPr lang="en-US" altLang="zh-CN" sz="2800">
                <a:solidFill>
                  <a:schemeClr val="folHlink"/>
                </a:solidFill>
                <a:latin typeface="Times New Roman" pitchFamily="18" charset="0"/>
                <a:ea typeface="华文楷体" pitchFamily="2" charset="-122"/>
              </a:rPr>
              <a:t>:</a:t>
            </a:r>
            <a:r>
              <a:rPr lang="en-US" altLang="zh-CN" sz="2800">
                <a:latin typeface="Times New Roman" pitchFamily="18" charset="0"/>
                <a:ea typeface="华文楷体" pitchFamily="2" charset="-122"/>
              </a:rPr>
              <a:t> </a:t>
            </a:r>
            <a:r>
              <a:rPr lang="en-US" altLang="zh-CN" sz="2800">
                <a:latin typeface="Times New Roman" pitchFamily="18" charset="0"/>
                <a:ea typeface="华文楷体" pitchFamily="2" charset="-122"/>
                <a:sym typeface="Wingdings" pitchFamily="2" charset="2"/>
              </a:rPr>
              <a:t>(1)</a:t>
            </a:r>
            <a:r>
              <a:rPr lang="zh-CN" altLang="en-US" sz="2800">
                <a:latin typeface="Times New Roman" pitchFamily="18" charset="0"/>
                <a:ea typeface="华文楷体" pitchFamily="2" charset="-122"/>
                <a:sym typeface="Wingdings" pitchFamily="2" charset="2"/>
              </a:rPr>
              <a:t>由归一性</a:t>
            </a:r>
            <a:endParaRPr lang="zh-CN" altLang="en-US" sz="2800">
              <a:latin typeface="Times New Roman" pitchFamily="18" charset="0"/>
              <a:ea typeface="华文楷体" pitchFamily="2" charset="-122"/>
            </a:endParaRPr>
          </a:p>
        </p:txBody>
      </p:sp>
      <p:graphicFrame>
        <p:nvGraphicFramePr>
          <p:cNvPr id="287751" name="Object 7"/>
          <p:cNvGraphicFramePr>
            <a:graphicFrameLocks noChangeAspect="1"/>
          </p:cNvGraphicFramePr>
          <p:nvPr/>
        </p:nvGraphicFramePr>
        <p:xfrm>
          <a:off x="3552825" y="3276600"/>
          <a:ext cx="1924050" cy="1160463"/>
        </p:xfrm>
        <a:graphic>
          <a:graphicData uri="http://schemas.openxmlformats.org/presentationml/2006/ole">
            <p:oleObj spid="_x0000_s1672196" name="Equation" r:id="rId6" imgW="799920" imgH="482400" progId="Equation.3">
              <p:embed/>
            </p:oleObj>
          </a:graphicData>
        </a:graphic>
      </p:graphicFrame>
      <p:graphicFrame>
        <p:nvGraphicFramePr>
          <p:cNvPr id="287752" name="Object 8"/>
          <p:cNvGraphicFramePr>
            <a:graphicFrameLocks noChangeAspect="1"/>
          </p:cNvGraphicFramePr>
          <p:nvPr/>
        </p:nvGraphicFramePr>
        <p:xfrm>
          <a:off x="5838825" y="3505200"/>
          <a:ext cx="1828800" cy="623888"/>
        </p:xfrm>
        <a:graphic>
          <a:graphicData uri="http://schemas.openxmlformats.org/presentationml/2006/ole">
            <p:oleObj spid="_x0000_s1672197" name="Equation" r:id="rId7" imgW="520560" imgH="177480" progId="Equation.3">
              <p:embed/>
            </p:oleObj>
          </a:graphicData>
        </a:graphic>
      </p:graphicFrame>
      <p:graphicFrame>
        <p:nvGraphicFramePr>
          <p:cNvPr id="287753" name="Object 9"/>
          <p:cNvGraphicFramePr>
            <a:graphicFrameLocks noChangeAspect="1"/>
          </p:cNvGraphicFramePr>
          <p:nvPr/>
        </p:nvGraphicFramePr>
        <p:xfrm>
          <a:off x="590550" y="4953000"/>
          <a:ext cx="3894138" cy="993775"/>
        </p:xfrm>
        <a:graphic>
          <a:graphicData uri="http://schemas.openxmlformats.org/presentationml/2006/ole">
            <p:oleObj spid="_x0000_s1672198" name="Equation" r:id="rId8" imgW="1841400" imgH="469800" progId="Equation.3">
              <p:embed/>
            </p:oleObj>
          </a:graphicData>
        </a:graphic>
      </p:graphicFrame>
      <p:sp>
        <p:nvSpPr>
          <p:cNvPr id="287754" name="Line 10"/>
          <p:cNvSpPr>
            <a:spLocks noChangeShapeType="1"/>
          </p:cNvSpPr>
          <p:nvPr/>
        </p:nvSpPr>
        <p:spPr bwMode="auto">
          <a:xfrm>
            <a:off x="6156325" y="620713"/>
            <a:ext cx="0" cy="2057400"/>
          </a:xfrm>
          <a:prstGeom prst="line">
            <a:avLst/>
          </a:prstGeom>
          <a:noFill/>
          <a:ln w="9525" cap="rnd">
            <a:solidFill>
              <a:schemeClr val="tx1"/>
            </a:solidFill>
            <a:prstDash val="sysDot"/>
            <a:round/>
            <a:headEnd/>
            <a:tailEnd/>
          </a:ln>
          <a:effectLst/>
        </p:spPr>
        <p:txBody>
          <a:bodyPr wrap="none"/>
          <a:lstStyle/>
          <a:p>
            <a:endParaRPr lang="zh-CN" altLang="en-US"/>
          </a:p>
        </p:txBody>
      </p:sp>
      <p:graphicFrame>
        <p:nvGraphicFramePr>
          <p:cNvPr id="287755" name="Object 11"/>
          <p:cNvGraphicFramePr>
            <a:graphicFrameLocks noChangeAspect="1"/>
          </p:cNvGraphicFramePr>
          <p:nvPr/>
        </p:nvGraphicFramePr>
        <p:xfrm>
          <a:off x="4497388" y="4724400"/>
          <a:ext cx="2498725" cy="463550"/>
        </p:xfrm>
        <a:graphic>
          <a:graphicData uri="http://schemas.openxmlformats.org/presentationml/2006/ole">
            <p:oleObj spid="_x0000_s1672199" name="Equation" r:id="rId9" imgW="1168200" imgH="215640" progId="">
              <p:embed/>
            </p:oleObj>
          </a:graphicData>
        </a:graphic>
      </p:graphicFrame>
      <p:sp>
        <p:nvSpPr>
          <p:cNvPr id="287756" name="Line 12"/>
          <p:cNvSpPr>
            <a:spLocks noChangeShapeType="1"/>
          </p:cNvSpPr>
          <p:nvPr/>
        </p:nvSpPr>
        <p:spPr bwMode="auto">
          <a:xfrm>
            <a:off x="8153400" y="685800"/>
            <a:ext cx="0" cy="1981200"/>
          </a:xfrm>
          <a:prstGeom prst="line">
            <a:avLst/>
          </a:prstGeom>
          <a:noFill/>
          <a:ln w="9525" cap="rnd">
            <a:solidFill>
              <a:schemeClr val="tx1"/>
            </a:solidFill>
            <a:prstDash val="sysDot"/>
            <a:round/>
            <a:headEnd/>
            <a:tailEnd/>
          </a:ln>
          <a:effectLst/>
        </p:spPr>
        <p:txBody>
          <a:bodyPr wrap="none"/>
          <a:lstStyle/>
          <a:p>
            <a:endParaRPr lang="zh-CN" altLang="en-US"/>
          </a:p>
        </p:txBody>
      </p:sp>
      <p:sp>
        <p:nvSpPr>
          <p:cNvPr id="287757" name="Line 13"/>
          <p:cNvSpPr>
            <a:spLocks noChangeShapeType="1"/>
          </p:cNvSpPr>
          <p:nvPr/>
        </p:nvSpPr>
        <p:spPr bwMode="auto">
          <a:xfrm>
            <a:off x="7162800" y="533400"/>
            <a:ext cx="0" cy="2057400"/>
          </a:xfrm>
          <a:prstGeom prst="line">
            <a:avLst/>
          </a:prstGeom>
          <a:noFill/>
          <a:ln w="9525" cap="rnd">
            <a:solidFill>
              <a:schemeClr val="tx1"/>
            </a:solidFill>
            <a:prstDash val="sysDot"/>
            <a:round/>
            <a:headEnd/>
            <a:tailEnd/>
          </a:ln>
          <a:effectLst/>
        </p:spPr>
        <p:txBody>
          <a:bodyPr wrap="none"/>
          <a:lstStyle/>
          <a:p>
            <a:endParaRPr lang="zh-CN" altLang="en-US"/>
          </a:p>
        </p:txBody>
      </p:sp>
      <p:graphicFrame>
        <p:nvGraphicFramePr>
          <p:cNvPr id="287758" name="Object 14"/>
          <p:cNvGraphicFramePr>
            <a:graphicFrameLocks noChangeAspect="1"/>
          </p:cNvGraphicFramePr>
          <p:nvPr/>
        </p:nvGraphicFramePr>
        <p:xfrm>
          <a:off x="4400550" y="5334000"/>
          <a:ext cx="4419600" cy="1281113"/>
        </p:xfrm>
        <a:graphic>
          <a:graphicData uri="http://schemas.openxmlformats.org/presentationml/2006/ole">
            <p:oleObj spid="_x0000_s1672200" name="Equation" r:id="rId10" imgW="1663560" imgH="482400" progId="Equation.3">
              <p:embed/>
            </p:oleObj>
          </a:graphicData>
        </a:graphic>
      </p:graphicFrame>
    </p:spTree>
  </p:cSld>
  <p:clrMapOvr>
    <a:masterClrMapping/>
  </p:clrMapOvr>
  <p:transition spd="med">
    <p:zoom/>
    <p:sndAc>
      <p:stSnd>
        <p:snd r:embed="rId3"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 calcmode="lin" valueType="num">
                                      <p:cBhvr additive="base">
                                        <p:cTn id="7" dur="500" fill="hold"/>
                                        <p:tgtEl>
                                          <p:spTgt spid="287746"/>
                                        </p:tgtEl>
                                        <p:attrNameLst>
                                          <p:attrName>ppt_x</p:attrName>
                                        </p:attrNameLst>
                                      </p:cBhvr>
                                      <p:tavLst>
                                        <p:tav tm="0">
                                          <p:val>
                                            <p:strVal val="0-#ppt_w/2"/>
                                          </p:val>
                                        </p:tav>
                                        <p:tav tm="100000">
                                          <p:val>
                                            <p:strVal val="#ppt_x"/>
                                          </p:val>
                                        </p:tav>
                                      </p:tavLst>
                                    </p:anim>
                                    <p:anim calcmode="lin" valueType="num">
                                      <p:cBhvr additive="base">
                                        <p:cTn id="8" dur="500" fill="hold"/>
                                        <p:tgtEl>
                                          <p:spTgt spid="287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7747"/>
                                        </p:tgtEl>
                                        <p:attrNameLst>
                                          <p:attrName>style.visibility</p:attrName>
                                        </p:attrNameLst>
                                      </p:cBhvr>
                                      <p:to>
                                        <p:strVal val="visible"/>
                                      </p:to>
                                    </p:set>
                                    <p:anim calcmode="lin" valueType="num">
                                      <p:cBhvr additive="base">
                                        <p:cTn id="13" dur="500" fill="hold"/>
                                        <p:tgtEl>
                                          <p:spTgt spid="287747"/>
                                        </p:tgtEl>
                                        <p:attrNameLst>
                                          <p:attrName>ppt_x</p:attrName>
                                        </p:attrNameLst>
                                      </p:cBhvr>
                                      <p:tavLst>
                                        <p:tav tm="0">
                                          <p:val>
                                            <p:strVal val="0-#ppt_w/2"/>
                                          </p:val>
                                        </p:tav>
                                        <p:tav tm="100000">
                                          <p:val>
                                            <p:strVal val="#ppt_x"/>
                                          </p:val>
                                        </p:tav>
                                      </p:tavLst>
                                    </p:anim>
                                    <p:anim calcmode="lin" valueType="num">
                                      <p:cBhvr additive="base">
                                        <p:cTn id="14" dur="500" fill="hold"/>
                                        <p:tgtEl>
                                          <p:spTgt spid="2877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7748"/>
                                        </p:tgtEl>
                                        <p:attrNameLst>
                                          <p:attrName>style.visibility</p:attrName>
                                        </p:attrNameLst>
                                      </p:cBhvr>
                                      <p:to>
                                        <p:strVal val="visible"/>
                                      </p:to>
                                    </p:set>
                                    <p:anim calcmode="lin" valueType="num">
                                      <p:cBhvr additive="base">
                                        <p:cTn id="19" dur="500" fill="hold"/>
                                        <p:tgtEl>
                                          <p:spTgt spid="287748"/>
                                        </p:tgtEl>
                                        <p:attrNameLst>
                                          <p:attrName>ppt_x</p:attrName>
                                        </p:attrNameLst>
                                      </p:cBhvr>
                                      <p:tavLst>
                                        <p:tav tm="0">
                                          <p:val>
                                            <p:strVal val="0-#ppt_w/2"/>
                                          </p:val>
                                        </p:tav>
                                        <p:tav tm="100000">
                                          <p:val>
                                            <p:strVal val="#ppt_x"/>
                                          </p:val>
                                        </p:tav>
                                      </p:tavLst>
                                    </p:anim>
                                    <p:anim calcmode="lin" valueType="num">
                                      <p:cBhvr additive="base">
                                        <p:cTn id="20" dur="500" fill="hold"/>
                                        <p:tgtEl>
                                          <p:spTgt spid="2877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87749"/>
                                        </p:tgtEl>
                                        <p:attrNameLst>
                                          <p:attrName>style.visibility</p:attrName>
                                        </p:attrNameLst>
                                      </p:cBhvr>
                                      <p:to>
                                        <p:strVal val="visible"/>
                                      </p:to>
                                    </p:set>
                                    <p:animEffect transition="in" filter="wipe(left)">
                                      <p:cBhvr>
                                        <p:cTn id="25" dur="500"/>
                                        <p:tgtEl>
                                          <p:spTgt spid="28774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7750"/>
                                        </p:tgtEl>
                                        <p:attrNameLst>
                                          <p:attrName>style.visibility</p:attrName>
                                        </p:attrNameLst>
                                      </p:cBhvr>
                                      <p:to>
                                        <p:strVal val="visible"/>
                                      </p:to>
                                    </p:set>
                                    <p:animEffect transition="in" filter="wipe(left)">
                                      <p:cBhvr>
                                        <p:cTn id="30" dur="500"/>
                                        <p:tgtEl>
                                          <p:spTgt spid="28775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87751"/>
                                        </p:tgtEl>
                                        <p:attrNameLst>
                                          <p:attrName>style.visibility</p:attrName>
                                        </p:attrNameLst>
                                      </p:cBhvr>
                                      <p:to>
                                        <p:strVal val="visible"/>
                                      </p:to>
                                    </p:set>
                                    <p:animEffect transition="in" filter="wipe(left)">
                                      <p:cBhvr>
                                        <p:cTn id="35" dur="500"/>
                                        <p:tgtEl>
                                          <p:spTgt spid="28775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87752"/>
                                        </p:tgtEl>
                                        <p:attrNameLst>
                                          <p:attrName>style.visibility</p:attrName>
                                        </p:attrNameLst>
                                      </p:cBhvr>
                                      <p:to>
                                        <p:strVal val="visible"/>
                                      </p:to>
                                    </p:set>
                                    <p:animEffect transition="in" filter="wipe(left)">
                                      <p:cBhvr>
                                        <p:cTn id="40" dur="500"/>
                                        <p:tgtEl>
                                          <p:spTgt spid="2877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87753"/>
                                        </p:tgtEl>
                                        <p:attrNameLst>
                                          <p:attrName>style.visibility</p:attrName>
                                        </p:attrNameLst>
                                      </p:cBhvr>
                                      <p:to>
                                        <p:strVal val="visible"/>
                                      </p:to>
                                    </p:set>
                                    <p:animEffect transition="in" filter="wipe(left)">
                                      <p:cBhvr>
                                        <p:cTn id="45" dur="500"/>
                                        <p:tgtEl>
                                          <p:spTgt spid="28775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87754"/>
                                        </p:tgtEl>
                                        <p:attrNameLst>
                                          <p:attrName>style.visibility</p:attrName>
                                        </p:attrNameLst>
                                      </p:cBhvr>
                                      <p:to>
                                        <p:strVal val="visible"/>
                                      </p:to>
                                    </p:set>
                                    <p:animEffect transition="in" filter="wipe(down)">
                                      <p:cBhvr>
                                        <p:cTn id="50" dur="500"/>
                                        <p:tgtEl>
                                          <p:spTgt spid="28775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7756"/>
                                        </p:tgtEl>
                                        <p:attrNameLst>
                                          <p:attrName>style.visibility</p:attrName>
                                        </p:attrNameLst>
                                      </p:cBhvr>
                                      <p:to>
                                        <p:strVal val="visible"/>
                                      </p:to>
                                    </p:set>
                                    <p:animEffect transition="in" filter="wipe(down)">
                                      <p:cBhvr>
                                        <p:cTn id="55" dur="500"/>
                                        <p:tgtEl>
                                          <p:spTgt spid="28775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87755"/>
                                        </p:tgtEl>
                                        <p:attrNameLst>
                                          <p:attrName>style.visibility</p:attrName>
                                        </p:attrNameLst>
                                      </p:cBhvr>
                                      <p:to>
                                        <p:strVal val="visible"/>
                                      </p:to>
                                    </p:set>
                                    <p:animEffect transition="in" filter="wipe(left)">
                                      <p:cBhvr>
                                        <p:cTn id="60" dur="500"/>
                                        <p:tgtEl>
                                          <p:spTgt spid="28775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87757"/>
                                        </p:tgtEl>
                                        <p:attrNameLst>
                                          <p:attrName>style.visibility</p:attrName>
                                        </p:attrNameLst>
                                      </p:cBhvr>
                                      <p:to>
                                        <p:strVal val="visible"/>
                                      </p:to>
                                    </p:set>
                                    <p:animEffect transition="in" filter="wipe(left)">
                                      <p:cBhvr>
                                        <p:cTn id="65" dur="500"/>
                                        <p:tgtEl>
                                          <p:spTgt spid="2877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87758"/>
                                        </p:tgtEl>
                                        <p:attrNameLst>
                                          <p:attrName>style.visibility</p:attrName>
                                        </p:attrNameLst>
                                      </p:cBhvr>
                                      <p:to>
                                        <p:strVal val="visible"/>
                                      </p:to>
                                    </p:set>
                                    <p:animEffect transition="in" filter="wipe(left)">
                                      <p:cBhvr>
                                        <p:cTn id="70" dur="500"/>
                                        <p:tgtEl>
                                          <p:spTgt spid="287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autoUpdateAnimBg="0"/>
      <p:bldP spid="287748" grpId="0" autoUpdateAnimBg="0"/>
      <p:bldP spid="287750" grpId="0" autoUpdateAnimBg="0"/>
      <p:bldP spid="287754" grpId="0" animBg="1"/>
      <p:bldP spid="287756" grpId="0" animBg="1"/>
      <p:bldP spid="28775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half" idx="10"/>
          </p:nvPr>
        </p:nvSpPr>
        <p:spPr/>
        <p:txBody>
          <a:bodyPr/>
          <a:lstStyle/>
          <a:p>
            <a:fld id="{055A3ADF-0E69-4CBB-827C-64F28732D429}" type="datetime1">
              <a:rPr lang="zh-CN" altLang="en-US"/>
              <a:pPr/>
              <a:t>2017/10/15</a:t>
            </a:fld>
            <a:endParaRPr lang="en-US" altLang="zh-CN"/>
          </a:p>
        </p:txBody>
      </p:sp>
      <p:sp>
        <p:nvSpPr>
          <p:cNvPr id="14" name="灯片编号占位符 3"/>
          <p:cNvSpPr>
            <a:spLocks noGrp="1"/>
          </p:cNvSpPr>
          <p:nvPr>
            <p:ph type="sldNum" sz="quarter" idx="12"/>
          </p:nvPr>
        </p:nvSpPr>
        <p:spPr/>
        <p:txBody>
          <a:bodyPr/>
          <a:lstStyle/>
          <a:p>
            <a:fld id="{A4541DD1-72B6-4D1B-9D82-691A8EE2A0E5}" type="slidenum">
              <a:rPr lang="en-US" altLang="zh-CN"/>
              <a:pPr/>
              <a:t>144</a:t>
            </a:fld>
            <a:endParaRPr lang="en-US" altLang="zh-CN"/>
          </a:p>
        </p:txBody>
      </p:sp>
      <p:graphicFrame>
        <p:nvGraphicFramePr>
          <p:cNvPr id="288770" name="Object 2"/>
          <p:cNvGraphicFramePr>
            <a:graphicFrameLocks noChangeAspect="1"/>
          </p:cNvGraphicFramePr>
          <p:nvPr/>
        </p:nvGraphicFramePr>
        <p:xfrm>
          <a:off x="228600" y="2971800"/>
          <a:ext cx="3962400" cy="1295400"/>
        </p:xfrm>
        <a:graphic>
          <a:graphicData uri="http://schemas.openxmlformats.org/presentationml/2006/ole">
            <p:oleObj spid="_x0000_s1673218" name="Equation" r:id="rId3" imgW="1650960" imgH="457200" progId="">
              <p:embed/>
            </p:oleObj>
          </a:graphicData>
        </a:graphic>
      </p:graphicFrame>
      <p:graphicFrame>
        <p:nvGraphicFramePr>
          <p:cNvPr id="288771" name="Object 3"/>
          <p:cNvGraphicFramePr>
            <a:graphicFrameLocks noChangeAspect="1"/>
          </p:cNvGraphicFramePr>
          <p:nvPr/>
        </p:nvGraphicFramePr>
        <p:xfrm>
          <a:off x="5940425" y="495300"/>
          <a:ext cx="2392363" cy="2286000"/>
        </p:xfrm>
        <a:graphic>
          <a:graphicData uri="http://schemas.openxmlformats.org/presentationml/2006/ole">
            <p:oleObj spid="_x0000_s1673219" name="位图图像" r:id="rId4" imgW="961905" imgH="933580" progId="PBrush">
              <p:embed/>
            </p:oleObj>
          </a:graphicData>
        </a:graphic>
      </p:graphicFrame>
      <p:sp>
        <p:nvSpPr>
          <p:cNvPr id="288772" name="Line 4"/>
          <p:cNvSpPr>
            <a:spLocks noChangeShapeType="1"/>
          </p:cNvSpPr>
          <p:nvPr/>
        </p:nvSpPr>
        <p:spPr bwMode="auto">
          <a:xfrm>
            <a:off x="5651500" y="2276475"/>
            <a:ext cx="2895600" cy="0"/>
          </a:xfrm>
          <a:prstGeom prst="line">
            <a:avLst/>
          </a:prstGeom>
          <a:noFill/>
          <a:ln w="12700" cap="rnd">
            <a:solidFill>
              <a:schemeClr val="tx1"/>
            </a:solidFill>
            <a:prstDash val="sysDot"/>
            <a:round/>
            <a:headEnd type="none" w="sm" len="sm"/>
            <a:tailEnd type="none" w="sm" len="sm"/>
          </a:ln>
          <a:effectLst/>
        </p:spPr>
        <p:txBody>
          <a:bodyPr wrap="none"/>
          <a:lstStyle/>
          <a:p>
            <a:endParaRPr lang="zh-CN" altLang="en-US"/>
          </a:p>
        </p:txBody>
      </p:sp>
      <p:sp>
        <p:nvSpPr>
          <p:cNvPr id="288773" name="Line 5"/>
          <p:cNvSpPr>
            <a:spLocks noChangeShapeType="1"/>
          </p:cNvSpPr>
          <p:nvPr/>
        </p:nvSpPr>
        <p:spPr bwMode="auto">
          <a:xfrm>
            <a:off x="5724525" y="404813"/>
            <a:ext cx="2971800" cy="0"/>
          </a:xfrm>
          <a:prstGeom prst="line">
            <a:avLst/>
          </a:prstGeom>
          <a:noFill/>
          <a:ln w="12700" cap="rnd">
            <a:solidFill>
              <a:schemeClr val="tx1"/>
            </a:solidFill>
            <a:prstDash val="sysDot"/>
            <a:round/>
            <a:headEnd type="none" w="sm" len="sm"/>
            <a:tailEnd type="none" w="sm" len="sm"/>
          </a:ln>
          <a:effectLst/>
        </p:spPr>
        <p:txBody>
          <a:bodyPr wrap="none"/>
          <a:lstStyle/>
          <a:p>
            <a:endParaRPr lang="zh-CN" altLang="en-US"/>
          </a:p>
        </p:txBody>
      </p:sp>
      <p:sp>
        <p:nvSpPr>
          <p:cNvPr id="288774" name="Line 6"/>
          <p:cNvSpPr>
            <a:spLocks noChangeShapeType="1"/>
          </p:cNvSpPr>
          <p:nvPr/>
        </p:nvSpPr>
        <p:spPr bwMode="auto">
          <a:xfrm>
            <a:off x="5638800" y="1143000"/>
            <a:ext cx="3505200" cy="0"/>
          </a:xfrm>
          <a:prstGeom prst="line">
            <a:avLst/>
          </a:prstGeom>
          <a:noFill/>
          <a:ln w="22225" cap="rnd">
            <a:solidFill>
              <a:schemeClr val="tx1"/>
            </a:solidFill>
            <a:prstDash val="sysDot"/>
            <a:round/>
            <a:headEnd type="none" w="sm" len="sm"/>
            <a:tailEnd type="none" w="sm" len="sm"/>
          </a:ln>
          <a:effectLst/>
        </p:spPr>
        <p:txBody>
          <a:bodyPr wrap="none"/>
          <a:lstStyle/>
          <a:p>
            <a:endParaRPr lang="zh-CN" altLang="en-US"/>
          </a:p>
        </p:txBody>
      </p:sp>
      <p:graphicFrame>
        <p:nvGraphicFramePr>
          <p:cNvPr id="288775" name="Object 7"/>
          <p:cNvGraphicFramePr>
            <a:graphicFrameLocks noChangeAspect="1"/>
          </p:cNvGraphicFramePr>
          <p:nvPr/>
        </p:nvGraphicFramePr>
        <p:xfrm>
          <a:off x="4178300" y="2971800"/>
          <a:ext cx="2525713" cy="533400"/>
        </p:xfrm>
        <a:graphic>
          <a:graphicData uri="http://schemas.openxmlformats.org/presentationml/2006/ole">
            <p:oleObj spid="_x0000_s1673220" name="Equation" r:id="rId5" imgW="1180800" imgH="215640" progId="">
              <p:embed/>
            </p:oleObj>
          </a:graphicData>
        </a:graphic>
      </p:graphicFrame>
      <p:graphicFrame>
        <p:nvGraphicFramePr>
          <p:cNvPr id="288776" name="Object 8"/>
          <p:cNvGraphicFramePr>
            <a:graphicFrameLocks noChangeAspect="1"/>
          </p:cNvGraphicFramePr>
          <p:nvPr/>
        </p:nvGraphicFramePr>
        <p:xfrm>
          <a:off x="4038600" y="3505200"/>
          <a:ext cx="4722813" cy="1381125"/>
        </p:xfrm>
        <a:graphic>
          <a:graphicData uri="http://schemas.openxmlformats.org/presentationml/2006/ole">
            <p:oleObj spid="_x0000_s1673221" name="Equation" r:id="rId6" imgW="1777680" imgH="520560" progId="">
              <p:embed/>
            </p:oleObj>
          </a:graphicData>
        </a:graphic>
      </p:graphicFrame>
      <p:graphicFrame>
        <p:nvGraphicFramePr>
          <p:cNvPr id="288777" name="Object 9"/>
          <p:cNvGraphicFramePr>
            <a:graphicFrameLocks noChangeAspect="1"/>
          </p:cNvGraphicFramePr>
          <p:nvPr/>
        </p:nvGraphicFramePr>
        <p:xfrm>
          <a:off x="684213" y="5013325"/>
          <a:ext cx="1517650" cy="1001713"/>
        </p:xfrm>
        <a:graphic>
          <a:graphicData uri="http://schemas.openxmlformats.org/presentationml/2006/ole">
            <p:oleObj spid="_x0000_s1673222" name="Equation" r:id="rId7" imgW="596880" imgH="393480" progId="">
              <p:embed/>
            </p:oleObj>
          </a:graphicData>
        </a:graphic>
      </p:graphicFrame>
      <p:graphicFrame>
        <p:nvGraphicFramePr>
          <p:cNvPr id="288778" name="Object 10"/>
          <p:cNvGraphicFramePr>
            <a:graphicFrameLocks noChangeAspect="1"/>
          </p:cNvGraphicFramePr>
          <p:nvPr/>
        </p:nvGraphicFramePr>
        <p:xfrm>
          <a:off x="2133600" y="5029200"/>
          <a:ext cx="2551113" cy="1181100"/>
        </p:xfrm>
        <a:graphic>
          <a:graphicData uri="http://schemas.openxmlformats.org/presentationml/2006/ole">
            <p:oleObj spid="_x0000_s1673223" name="Equation" r:id="rId8" imgW="876240" imgH="393480" progId="">
              <p:embed/>
            </p:oleObj>
          </a:graphicData>
        </a:graphic>
      </p:graphicFrame>
      <p:graphicFrame>
        <p:nvGraphicFramePr>
          <p:cNvPr id="288779" name="Object 11"/>
          <p:cNvGraphicFramePr>
            <a:graphicFrameLocks noChangeAspect="1"/>
          </p:cNvGraphicFramePr>
          <p:nvPr/>
        </p:nvGraphicFramePr>
        <p:xfrm>
          <a:off x="4648200" y="5029200"/>
          <a:ext cx="2743200" cy="1066800"/>
        </p:xfrm>
        <a:graphic>
          <a:graphicData uri="http://schemas.openxmlformats.org/presentationml/2006/ole">
            <p:oleObj spid="_x0000_s1673224" name="Equation" r:id="rId9" imgW="106668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wipe(left)">
                                      <p:cBhvr>
                                        <p:cTn id="7" dur="500"/>
                                        <p:tgtEl>
                                          <p:spTgt spid="2887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8770"/>
                                        </p:tgtEl>
                                        <p:attrNameLst>
                                          <p:attrName>style.visibility</p:attrName>
                                        </p:attrNameLst>
                                      </p:cBhvr>
                                      <p:to>
                                        <p:strVal val="visible"/>
                                      </p:to>
                                    </p:set>
                                    <p:animEffect transition="in" filter="wipe(left)">
                                      <p:cBhvr>
                                        <p:cTn id="12" dur="500"/>
                                        <p:tgtEl>
                                          <p:spTgt spid="2887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2"/>
                                        </p:tgtEl>
                                        <p:attrNameLst>
                                          <p:attrName>style.visibility</p:attrName>
                                        </p:attrNameLst>
                                      </p:cBhvr>
                                      <p:to>
                                        <p:strVal val="visible"/>
                                      </p:to>
                                    </p:set>
                                    <p:animEffect transition="in" filter="wipe(left)">
                                      <p:cBhvr>
                                        <p:cTn id="17" dur="500"/>
                                        <p:tgtEl>
                                          <p:spTgt spid="2887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3"/>
                                        </p:tgtEl>
                                        <p:attrNameLst>
                                          <p:attrName>style.visibility</p:attrName>
                                        </p:attrNameLst>
                                      </p:cBhvr>
                                      <p:to>
                                        <p:strVal val="visible"/>
                                      </p:to>
                                    </p:set>
                                    <p:animEffect transition="in" filter="wipe(left)">
                                      <p:cBhvr>
                                        <p:cTn id="22" dur="500"/>
                                        <p:tgtEl>
                                          <p:spTgt spid="2887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8775"/>
                                        </p:tgtEl>
                                        <p:attrNameLst>
                                          <p:attrName>style.visibility</p:attrName>
                                        </p:attrNameLst>
                                      </p:cBhvr>
                                      <p:to>
                                        <p:strVal val="visible"/>
                                      </p:to>
                                    </p:set>
                                    <p:animEffect transition="in" filter="wipe(left)">
                                      <p:cBhvr>
                                        <p:cTn id="27" dur="500"/>
                                        <p:tgtEl>
                                          <p:spTgt spid="2887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4"/>
                                        </p:tgtEl>
                                        <p:attrNameLst>
                                          <p:attrName>style.visibility</p:attrName>
                                        </p:attrNameLst>
                                      </p:cBhvr>
                                      <p:to>
                                        <p:strVal val="visible"/>
                                      </p:to>
                                    </p:set>
                                    <p:animEffect transition="in" filter="wipe(left)">
                                      <p:cBhvr>
                                        <p:cTn id="32" dur="500"/>
                                        <p:tgtEl>
                                          <p:spTgt spid="2887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8776"/>
                                        </p:tgtEl>
                                        <p:attrNameLst>
                                          <p:attrName>style.visibility</p:attrName>
                                        </p:attrNameLst>
                                      </p:cBhvr>
                                      <p:to>
                                        <p:strVal val="visible"/>
                                      </p:to>
                                    </p:set>
                                    <p:animEffect transition="in" filter="wipe(left)">
                                      <p:cBhvr>
                                        <p:cTn id="37" dur="500"/>
                                        <p:tgtEl>
                                          <p:spTgt spid="2887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88777"/>
                                        </p:tgtEl>
                                        <p:attrNameLst>
                                          <p:attrName>style.visibility</p:attrName>
                                        </p:attrNameLst>
                                      </p:cBhvr>
                                      <p:to>
                                        <p:strVal val="visible"/>
                                      </p:to>
                                    </p:set>
                                    <p:animEffect transition="in" filter="wipe(up)">
                                      <p:cBhvr>
                                        <p:cTn id="42" dur="500"/>
                                        <p:tgtEl>
                                          <p:spTgt spid="28877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88778"/>
                                        </p:tgtEl>
                                        <p:attrNameLst>
                                          <p:attrName>style.visibility</p:attrName>
                                        </p:attrNameLst>
                                      </p:cBhvr>
                                      <p:to>
                                        <p:strVal val="visible"/>
                                      </p:to>
                                    </p:set>
                                    <p:animEffect transition="in" filter="wipe(up)">
                                      <p:cBhvr>
                                        <p:cTn id="47" dur="500"/>
                                        <p:tgtEl>
                                          <p:spTgt spid="28877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8779"/>
                                        </p:tgtEl>
                                        <p:attrNameLst>
                                          <p:attrName>style.visibility</p:attrName>
                                        </p:attrNameLst>
                                      </p:cBhvr>
                                      <p:to>
                                        <p:strVal val="visible"/>
                                      </p:to>
                                    </p:set>
                                    <p:animEffect transition="in" filter="slide(fromBottom)">
                                      <p:cBhvr>
                                        <p:cTn id="52" dur="500"/>
                                        <p:tgtEl>
                                          <p:spTgt spid="28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animBg="1"/>
      <p:bldP spid="288773" grpId="0" animBg="1"/>
      <p:bldP spid="28877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日期占位符 1"/>
          <p:cNvSpPr>
            <a:spLocks noGrp="1"/>
          </p:cNvSpPr>
          <p:nvPr>
            <p:ph type="dt" sz="half" idx="10"/>
          </p:nvPr>
        </p:nvSpPr>
        <p:spPr/>
        <p:txBody>
          <a:bodyPr/>
          <a:lstStyle/>
          <a:p>
            <a:fld id="{BEE1D2B4-AE09-493E-997B-B7AF8B520388}" type="datetime1">
              <a:rPr lang="zh-CN" altLang="en-US"/>
              <a:pPr/>
              <a:t>2017/10/15</a:t>
            </a:fld>
            <a:endParaRPr lang="en-US" altLang="zh-CN"/>
          </a:p>
        </p:txBody>
      </p:sp>
      <p:sp>
        <p:nvSpPr>
          <p:cNvPr id="80" name="灯片编号占位符 3"/>
          <p:cNvSpPr>
            <a:spLocks noGrp="1"/>
          </p:cNvSpPr>
          <p:nvPr>
            <p:ph type="sldNum" sz="quarter" idx="12"/>
          </p:nvPr>
        </p:nvSpPr>
        <p:spPr/>
        <p:txBody>
          <a:bodyPr/>
          <a:lstStyle/>
          <a:p>
            <a:fld id="{D34CA5CA-7B9E-4F41-A6C1-B3DED1B3D3A4}" type="slidenum">
              <a:rPr lang="en-US" altLang="zh-CN"/>
              <a:pPr/>
              <a:t>145</a:t>
            </a:fld>
            <a:endParaRPr lang="en-US" altLang="zh-CN"/>
          </a:p>
        </p:txBody>
      </p:sp>
      <p:sp>
        <p:nvSpPr>
          <p:cNvPr id="289794" name="Text Box 2"/>
          <p:cNvSpPr txBox="1">
            <a:spLocks noChangeArrowheads="1"/>
          </p:cNvSpPr>
          <p:nvPr/>
        </p:nvSpPr>
        <p:spPr bwMode="auto">
          <a:xfrm>
            <a:off x="611188" y="333375"/>
            <a:ext cx="5184775"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黑体" pitchFamily="2" charset="-122"/>
                <a:ea typeface="黑体" pitchFamily="2" charset="-122"/>
              </a:rPr>
              <a:t>例：</a:t>
            </a:r>
            <a:r>
              <a:rPr lang="zh-CN" altLang="en-US" sz="2800">
                <a:latin typeface="Times New Roman" pitchFamily="18" charset="0"/>
                <a:ea typeface="楷体_GB2312" pitchFamily="49" charset="-122"/>
              </a:rPr>
              <a:t>  已知</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Y</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的联合分布律为</a:t>
            </a:r>
          </a:p>
        </p:txBody>
      </p:sp>
      <p:graphicFrame>
        <p:nvGraphicFramePr>
          <p:cNvPr id="289934" name="Group 142"/>
          <p:cNvGraphicFramePr>
            <a:graphicFrameLocks noGrp="1"/>
          </p:cNvGraphicFramePr>
          <p:nvPr/>
        </p:nvGraphicFramePr>
        <p:xfrm>
          <a:off x="5867400" y="260350"/>
          <a:ext cx="2881313" cy="2626487"/>
        </p:xfrm>
        <a:graphic>
          <a:graphicData uri="http://schemas.openxmlformats.org/drawingml/2006/table">
            <a:tbl>
              <a:tblPr/>
              <a:tblGrid>
                <a:gridCol w="962025"/>
                <a:gridCol w="958850"/>
                <a:gridCol w="960438"/>
              </a:tblGrid>
              <a:tr h="8620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X</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2</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r>
              <a:tr h="577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1/6</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r>
              <a:tr h="574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1/9</a:t>
                      </a:r>
                    </a:p>
                  </a:txBody>
                  <a:tcPr horzOverflow="overflow">
                    <a:lnL>
                      <a:noFill/>
                    </a:lnL>
                    <a:lnR cap="flat">
                      <a:noFill/>
                    </a:lnR>
                    <a:lnT>
                      <a:noFill/>
                    </a:lnT>
                    <a:lnB>
                      <a:noFill/>
                    </a:lnB>
                    <a:lnTlToBr>
                      <a:noFill/>
                    </a:lnTlToBr>
                    <a:lnBlToTr>
                      <a:noFill/>
                    </a:lnBlToTr>
                    <a:solidFill>
                      <a:srgbClr val="FFFF66">
                        <a:alpha val="50000"/>
                      </a:srgbClr>
                    </a:solidFill>
                  </a:tcPr>
                </a:tc>
              </a:tr>
              <a:tr h="577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1/18</a:t>
                      </a:r>
                    </a:p>
                  </a:txBody>
                  <a:tcPr horzOverflow="overflow">
                    <a:lnL>
                      <a:noFill/>
                    </a:lnL>
                    <a:lnR cap="flat">
                      <a:noFill/>
                    </a:lnR>
                    <a:lnT>
                      <a:noFill/>
                    </a:lnT>
                    <a:lnB cap="flat">
                      <a:noFill/>
                    </a:lnB>
                    <a:lnTlToBr>
                      <a:noFill/>
                    </a:lnTlToBr>
                    <a:lnBlToTr>
                      <a:noFill/>
                    </a:lnBlToTr>
                    <a:solidFill>
                      <a:srgbClr val="FFFF66">
                        <a:alpha val="50000"/>
                      </a:srgbClr>
                    </a:solidFill>
                  </a:tcPr>
                </a:tc>
              </a:tr>
            </a:tbl>
          </a:graphicData>
        </a:graphic>
      </p:graphicFrame>
      <p:graphicFrame>
        <p:nvGraphicFramePr>
          <p:cNvPr id="289932" name="Group 140"/>
          <p:cNvGraphicFramePr>
            <a:graphicFrameLocks noGrp="1"/>
          </p:cNvGraphicFramePr>
          <p:nvPr/>
        </p:nvGraphicFramePr>
        <p:xfrm>
          <a:off x="1619250" y="3068638"/>
          <a:ext cx="4248150" cy="1223963"/>
        </p:xfrm>
        <a:graphic>
          <a:graphicData uri="http://schemas.openxmlformats.org/drawingml/2006/table">
            <a:tbl>
              <a:tblPr/>
              <a:tblGrid>
                <a:gridCol w="935038"/>
                <a:gridCol w="877887"/>
                <a:gridCol w="1217613"/>
                <a:gridCol w="1217612"/>
              </a:tblGrid>
              <a:tr h="579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a:t>
                      </a:r>
                    </a:p>
                  </a:txBody>
                  <a:tcPr horzOverflow="overflow">
                    <a:lnL w="19050" cap="flat" cmpd="sng" algn="ctr">
                      <a:solidFill>
                        <a:schemeClr val="tx1"/>
                      </a:solidFill>
                      <a:prstDash val="solid"/>
                      <a:round/>
                      <a:headEnd type="none" w="med" len="med"/>
                      <a:tailEnd type="none" w="med" len="med"/>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2</a:t>
                      </a:r>
                    </a:p>
                  </a:txBody>
                  <a:tcP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3</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r>
              <a:tr h="644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P</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1/2</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a</a:t>
                      </a:r>
                      <a:r>
                        <a:rPr kumimoji="1" lang="en-US" altLang="zh-CN" sz="2400" b="0" i="0" u="none" strike="noStrike" cap="none" normalizeH="0" baseline="0" smtClean="0">
                          <a:ln>
                            <a:noFill/>
                          </a:ln>
                          <a:solidFill>
                            <a:schemeClr val="tx1"/>
                          </a:solidFill>
                          <a:effectLst/>
                          <a:latin typeface="Tahoma" pitchFamily="34" charset="0"/>
                          <a:ea typeface="宋体" charset="-122"/>
                        </a:rPr>
                        <a:t>+1/9</a:t>
                      </a:r>
                    </a:p>
                  </a:txBody>
                  <a:tcPr horzOverflow="overflow">
                    <a:lnL>
                      <a:noFill/>
                    </a:lnL>
                    <a:lnR>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b</a:t>
                      </a:r>
                      <a:r>
                        <a:rPr kumimoji="1" lang="en-US" altLang="zh-CN" sz="2400" b="0" i="0" u="none" strike="noStrike" cap="none" normalizeH="0" baseline="0" smtClean="0">
                          <a:ln>
                            <a:noFill/>
                          </a:ln>
                          <a:solidFill>
                            <a:schemeClr val="tx1"/>
                          </a:solidFill>
                          <a:effectLst/>
                          <a:latin typeface="Tahoma" pitchFamily="34" charset="0"/>
                          <a:ea typeface="宋体" charset="-122"/>
                        </a:rPr>
                        <a:t>+1/18</a:t>
                      </a:r>
                    </a:p>
                  </a:txBody>
                  <a:tcPr horzOverflow="overflow">
                    <a:lnL>
                      <a:noFill/>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r>
            </a:tbl>
          </a:graphicData>
        </a:graphic>
      </p:graphicFrame>
      <p:graphicFrame>
        <p:nvGraphicFramePr>
          <p:cNvPr id="289930" name="Group 138"/>
          <p:cNvGraphicFramePr>
            <a:graphicFrameLocks noGrp="1"/>
          </p:cNvGraphicFramePr>
          <p:nvPr/>
        </p:nvGraphicFramePr>
        <p:xfrm>
          <a:off x="1692275" y="4706938"/>
          <a:ext cx="4248150" cy="955675"/>
        </p:xfrm>
        <a:graphic>
          <a:graphicData uri="http://schemas.openxmlformats.org/drawingml/2006/table">
            <a:tbl>
              <a:tblPr/>
              <a:tblGrid>
                <a:gridCol w="1065213"/>
                <a:gridCol w="1911350"/>
                <a:gridCol w="1271587"/>
              </a:tblGrid>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Y</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a:t>
                      </a:r>
                    </a:p>
                  </a:txBody>
                  <a:tcPr horzOverflow="overflow">
                    <a:lnL w="19050" cap="flat" cmpd="sng" algn="ctr">
                      <a:solidFill>
                        <a:schemeClr val="tx1"/>
                      </a:solidFill>
                      <a:prstDash val="solid"/>
                      <a:round/>
                      <a:headEnd type="none" w="med" len="med"/>
                      <a:tailEnd type="none" w="med" len="med"/>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2</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P</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1" u="none" strike="noStrike" cap="none" normalizeH="0" baseline="0" smtClean="0">
                          <a:ln>
                            <a:noFill/>
                          </a:ln>
                          <a:solidFill>
                            <a:schemeClr val="tx1"/>
                          </a:solidFill>
                          <a:effectLst/>
                          <a:latin typeface="Tahoma" pitchFamily="34" charset="0"/>
                          <a:ea typeface="宋体" charset="-122"/>
                        </a:rPr>
                        <a:t>a+b+</a:t>
                      </a:r>
                      <a:r>
                        <a:rPr kumimoji="1" lang="en-US" altLang="zh-CN" sz="2400" b="0" i="0" u="none" strike="noStrike" cap="none" normalizeH="0" baseline="0" smtClean="0">
                          <a:ln>
                            <a:noFill/>
                          </a:ln>
                          <a:solidFill>
                            <a:schemeClr val="tx1"/>
                          </a:solidFill>
                          <a:effectLst/>
                          <a:latin typeface="Tahoma" pitchFamily="34" charset="0"/>
                          <a:ea typeface="宋体" charset="-122"/>
                        </a:rPr>
                        <a:t>1/3</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ahoma" pitchFamily="34" charset="0"/>
                          <a:ea typeface="宋体" charset="-122"/>
                        </a:rPr>
                        <a:t>1/3</a:t>
                      </a:r>
                    </a:p>
                  </a:txBody>
                  <a:tcPr horzOverflow="overflow">
                    <a:lnL>
                      <a:noFill/>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r>
            </a:tbl>
          </a:graphicData>
        </a:graphic>
      </p:graphicFrame>
      <p:sp>
        <p:nvSpPr>
          <p:cNvPr id="289867" name="Text Box 75"/>
          <p:cNvSpPr txBox="1">
            <a:spLocks noChangeArrowheads="1"/>
          </p:cNvSpPr>
          <p:nvPr/>
        </p:nvSpPr>
        <p:spPr bwMode="auto">
          <a:xfrm>
            <a:off x="611188" y="836613"/>
            <a:ext cx="5184775" cy="946150"/>
          </a:xfrm>
          <a:prstGeom prst="rect">
            <a:avLst/>
          </a:prstGeom>
          <a:solidFill>
            <a:schemeClr val="bg1"/>
          </a:solidFill>
          <a:ln w="9525">
            <a:noFill/>
            <a:miter lim="800000"/>
            <a:headEnd/>
            <a:tailEnd/>
          </a:ln>
          <a:effectLst/>
        </p:spPr>
        <p:txBody>
          <a:bodyPr>
            <a:spAutoFit/>
          </a:bodyPr>
          <a:lstStyle/>
          <a:p>
            <a:pPr algn="l">
              <a:spcBef>
                <a:spcPct val="50000"/>
              </a:spcBef>
            </a:pPr>
            <a:r>
              <a:rPr lang="zh-CN" altLang="en-US" sz="2800">
                <a:latin typeface="Times New Roman" pitchFamily="18" charset="0"/>
                <a:ea typeface="楷体_GB2312" pitchFamily="49" charset="-122"/>
              </a:rPr>
              <a:t>试确定常数</a:t>
            </a:r>
            <a:r>
              <a:rPr lang="en-US" altLang="zh-CN" sz="2800" i="1">
                <a:latin typeface="Times New Roman" pitchFamily="18" charset="0"/>
                <a:ea typeface="楷体_GB2312" pitchFamily="49" charset="-122"/>
              </a:rPr>
              <a:t>a</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b</a:t>
            </a:r>
            <a:r>
              <a:rPr lang="zh-CN" altLang="en-US" sz="2800">
                <a:latin typeface="Times New Roman" pitchFamily="18" charset="0"/>
                <a:ea typeface="楷体_GB2312" pitchFamily="49" charset="-122"/>
              </a:rPr>
              <a:t>，使</a:t>
            </a:r>
            <a:r>
              <a:rPr lang="en-US" altLang="zh-CN" sz="2800" i="1">
                <a:latin typeface="Times New Roman" pitchFamily="18" charset="0"/>
                <a:ea typeface="楷体_GB2312" pitchFamily="49" charset="-122"/>
              </a:rPr>
              <a:t>X</a:t>
            </a:r>
            <a:r>
              <a:rPr lang="zh-CN" altLang="en-US" sz="2800">
                <a:latin typeface="Times New Roman" pitchFamily="18" charset="0"/>
                <a:ea typeface="楷体_GB2312" pitchFamily="49" charset="-122"/>
              </a:rPr>
              <a:t>与</a:t>
            </a:r>
            <a:r>
              <a:rPr lang="en-US" altLang="zh-CN" sz="2800" i="1">
                <a:latin typeface="Times New Roman" pitchFamily="18" charset="0"/>
                <a:ea typeface="楷体_GB2312" pitchFamily="49" charset="-122"/>
              </a:rPr>
              <a:t>Y</a:t>
            </a:r>
            <a:r>
              <a:rPr lang="zh-CN" altLang="en-US" sz="2800">
                <a:latin typeface="Times New Roman" pitchFamily="18" charset="0"/>
                <a:ea typeface="楷体_GB2312" pitchFamily="49" charset="-122"/>
              </a:rPr>
              <a:t>相互独立。</a:t>
            </a:r>
          </a:p>
        </p:txBody>
      </p:sp>
      <p:sp>
        <p:nvSpPr>
          <p:cNvPr id="289868" name="Text Box 76"/>
          <p:cNvSpPr txBox="1">
            <a:spLocks noChangeArrowheads="1"/>
          </p:cNvSpPr>
          <p:nvPr/>
        </p:nvSpPr>
        <p:spPr bwMode="auto">
          <a:xfrm>
            <a:off x="468313" y="2395538"/>
            <a:ext cx="5832475" cy="1004887"/>
          </a:xfrm>
          <a:prstGeom prst="rect">
            <a:avLst/>
          </a:prstGeom>
          <a:noFill/>
          <a:ln w="9525">
            <a:noFill/>
            <a:miter lim="800000"/>
            <a:headEnd/>
            <a:tailEnd/>
          </a:ln>
          <a:effectLst/>
        </p:spPr>
        <p:txBody>
          <a:bodyPr>
            <a:spAutoFit/>
          </a:bodyPr>
          <a:lstStyle/>
          <a:p>
            <a:pPr algn="l">
              <a:spcBef>
                <a:spcPct val="50000"/>
              </a:spcBef>
            </a:pPr>
            <a:r>
              <a:rPr lang="zh-CN" altLang="en-US" sz="2400">
                <a:solidFill>
                  <a:schemeClr val="folHlink"/>
                </a:solidFill>
                <a:latin typeface="Times New Roman" pitchFamily="18" charset="0"/>
                <a:ea typeface="黑体" pitchFamily="2" charset="-122"/>
              </a:rPr>
              <a:t>解：</a:t>
            </a:r>
            <a:r>
              <a:rPr lang="zh-CN" altLang="en-US" sz="2400">
                <a:latin typeface="Times New Roman" pitchFamily="18" charset="0"/>
                <a:ea typeface="楷体_GB2312" pitchFamily="49" charset="-122"/>
              </a:rPr>
              <a:t>  先求出</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Y</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关于</a:t>
            </a:r>
            <a:r>
              <a:rPr lang="en-US" altLang="zh-CN" sz="2400" i="1">
                <a:latin typeface="Times New Roman" pitchFamily="18" charset="0"/>
                <a:ea typeface="楷体_GB2312" pitchFamily="49" charset="-122"/>
              </a:rPr>
              <a:t>X</a:t>
            </a:r>
            <a:r>
              <a:rPr lang="zh-CN" altLang="en-US" sz="2400">
                <a:latin typeface="Times New Roman" pitchFamily="18" charset="0"/>
                <a:ea typeface="楷体_GB2312" pitchFamily="49" charset="-122"/>
              </a:rPr>
              <a:t>和</a:t>
            </a:r>
            <a:r>
              <a:rPr lang="en-US" altLang="zh-CN" sz="2400" i="1">
                <a:latin typeface="Times New Roman" pitchFamily="18" charset="0"/>
                <a:ea typeface="楷体_GB2312" pitchFamily="49" charset="-122"/>
              </a:rPr>
              <a:t>Y</a:t>
            </a:r>
            <a:r>
              <a:rPr lang="zh-CN" altLang="en-US" sz="2400">
                <a:latin typeface="Times New Roman" pitchFamily="18" charset="0"/>
                <a:ea typeface="楷体_GB2312" pitchFamily="49" charset="-122"/>
              </a:rPr>
              <a:t>的边缘</a:t>
            </a:r>
          </a:p>
          <a:p>
            <a:pPr algn="l">
              <a:spcBef>
                <a:spcPct val="50000"/>
              </a:spcBef>
            </a:pPr>
            <a:r>
              <a:rPr lang="zh-CN" altLang="en-US" sz="2400">
                <a:latin typeface="Times New Roman" pitchFamily="18" charset="0"/>
                <a:ea typeface="楷体_GB2312" pitchFamily="49" charset="-122"/>
              </a:rPr>
              <a:t>分布律</a:t>
            </a:r>
          </a:p>
        </p:txBody>
      </p:sp>
      <p:sp>
        <p:nvSpPr>
          <p:cNvPr id="289869" name="Text Box 77"/>
          <p:cNvSpPr txBox="1">
            <a:spLocks noChangeArrowheads="1"/>
          </p:cNvSpPr>
          <p:nvPr/>
        </p:nvSpPr>
        <p:spPr bwMode="auto">
          <a:xfrm>
            <a:off x="827088" y="5851525"/>
            <a:ext cx="6769100" cy="457200"/>
          </a:xfrm>
          <a:prstGeom prst="rect">
            <a:avLst/>
          </a:prstGeom>
          <a:noFill/>
          <a:ln w="9525">
            <a:noFill/>
            <a:miter lim="800000"/>
            <a:headEnd/>
            <a:tailEnd/>
          </a:ln>
          <a:effectLst/>
        </p:spPr>
        <p:txBody>
          <a:bodyPr>
            <a:spAutoFit/>
          </a:bodyPr>
          <a:lstStyle/>
          <a:p>
            <a:pPr algn="l">
              <a:spcBef>
                <a:spcPct val="50000"/>
              </a:spcBef>
            </a:pPr>
            <a:r>
              <a:rPr lang="zh-CN" altLang="en-US" sz="2400">
                <a:latin typeface="Times New Roman" pitchFamily="18" charset="0"/>
                <a:ea typeface="楷体_GB2312" pitchFamily="49" charset="-122"/>
              </a:rPr>
              <a:t>要使</a:t>
            </a:r>
            <a:r>
              <a:rPr lang="en-US" altLang="zh-CN" sz="2400" i="1">
                <a:latin typeface="Times New Roman" pitchFamily="18" charset="0"/>
                <a:ea typeface="楷体_GB2312" pitchFamily="49" charset="-122"/>
              </a:rPr>
              <a:t>X</a:t>
            </a:r>
            <a:r>
              <a:rPr lang="zh-CN" altLang="en-US" sz="2400">
                <a:latin typeface="Times New Roman" pitchFamily="18" charset="0"/>
                <a:ea typeface="楷体_GB2312" pitchFamily="49" charset="-122"/>
              </a:rPr>
              <a:t>与</a:t>
            </a:r>
            <a:r>
              <a:rPr lang="en-US" altLang="zh-CN" sz="2400" i="1">
                <a:latin typeface="Times New Roman" pitchFamily="18" charset="0"/>
                <a:ea typeface="楷体_GB2312" pitchFamily="49" charset="-122"/>
              </a:rPr>
              <a:t>Y</a:t>
            </a:r>
            <a:r>
              <a:rPr lang="zh-CN" altLang="en-US" sz="2400">
                <a:latin typeface="Times New Roman" pitchFamily="18" charset="0"/>
                <a:ea typeface="楷体_GB2312" pitchFamily="49" charset="-122"/>
              </a:rPr>
              <a:t>相互独立，可用</a:t>
            </a:r>
            <a:r>
              <a:rPr lang="en-US" altLang="zh-CN" sz="2400" i="1">
                <a:latin typeface="Times New Roman" pitchFamily="18" charset="0"/>
                <a:ea typeface="楷体_GB2312" pitchFamily="49" charset="-122"/>
              </a:rPr>
              <a:t>p</a:t>
            </a:r>
            <a:r>
              <a:rPr lang="en-US" altLang="zh-CN" sz="2400" i="1" baseline="-25000">
                <a:latin typeface="Times New Roman" pitchFamily="18" charset="0"/>
                <a:ea typeface="楷体_GB2312" pitchFamily="49" charset="-122"/>
              </a:rPr>
              <a:t>ij</a:t>
            </a:r>
            <a:r>
              <a:rPr lang="en-US" altLang="zh-CN" sz="2400" baseline="-25000">
                <a:latin typeface="Times New Roman" pitchFamily="18" charset="0"/>
                <a:ea typeface="楷体_GB2312" pitchFamily="49" charset="-122"/>
              </a:rPr>
              <a:t>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p</a:t>
            </a:r>
            <a:r>
              <a:rPr lang="en-US" altLang="zh-CN" sz="2400" i="1" baseline="-25000">
                <a:latin typeface="Times New Roman" pitchFamily="18" charset="0"/>
                <a:ea typeface="楷体_GB2312" pitchFamily="49" charset="-122"/>
              </a:rPr>
              <a:t>i</a:t>
            </a:r>
            <a:r>
              <a:rPr lang="en-US" altLang="zh-CN" sz="2400" baseline="-25000">
                <a:latin typeface="Times New Roman" pitchFamily="18" charset="0"/>
                <a:cs typeface="Times New Roman" pitchFamily="18" charset="0"/>
                <a:sym typeface="Symbol" pitchFamily="18" charset="2"/>
              </a:rPr>
              <a:t>•</a:t>
            </a:r>
            <a:r>
              <a:rPr lang="en-US" altLang="zh-CN" sz="2400">
                <a:latin typeface="Times New Roman" pitchFamily="18" charset="0"/>
                <a:cs typeface="Times New Roman" pitchFamily="18" charset="0"/>
                <a:sym typeface="Symbol" pitchFamily="18" charset="2"/>
              </a:rPr>
              <a:t>•</a:t>
            </a:r>
            <a:r>
              <a:rPr lang="en-US" altLang="zh-CN" sz="2400" i="1">
                <a:latin typeface="Times New Roman" pitchFamily="18" charset="0"/>
                <a:ea typeface="楷体_GB2312" pitchFamily="49" charset="-122"/>
              </a:rPr>
              <a:t>p</a:t>
            </a:r>
            <a:r>
              <a:rPr lang="en-US" altLang="zh-CN" sz="2400" baseline="-25000">
                <a:latin typeface="Times New Roman" pitchFamily="18" charset="0"/>
                <a:cs typeface="Times New Roman" pitchFamily="18" charset="0"/>
                <a:sym typeface="Symbol" pitchFamily="18" charset="2"/>
              </a:rPr>
              <a:t>•</a:t>
            </a:r>
            <a:r>
              <a:rPr lang="en-US" altLang="zh-CN" sz="2400" i="1" baseline="-25000">
                <a:latin typeface="Times New Roman" pitchFamily="18" charset="0"/>
                <a:ea typeface="楷体_GB2312" pitchFamily="49" charset="-122"/>
              </a:rPr>
              <a:t>j</a:t>
            </a:r>
            <a:r>
              <a:rPr lang="zh-CN" altLang="en-US" sz="2400">
                <a:latin typeface="Times New Roman" pitchFamily="18" charset="0"/>
                <a:ea typeface="楷体_GB2312" pitchFamily="49" charset="-122"/>
              </a:rPr>
              <a:t>来确定</a:t>
            </a:r>
            <a:r>
              <a:rPr lang="en-US" altLang="zh-CN" sz="2400" i="1">
                <a:latin typeface="Times New Roman" pitchFamily="18" charset="0"/>
                <a:ea typeface="楷体_GB2312" pitchFamily="49" charset="-122"/>
              </a:rPr>
              <a:t>a</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b</a:t>
            </a: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Effect transition="in" filter="wipe(left)">
                                      <p:cBhvr>
                                        <p:cTn id="7" dur="500"/>
                                        <p:tgtEl>
                                          <p:spTgt spid="2897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9934"/>
                                        </p:tgtEl>
                                        <p:attrNameLst>
                                          <p:attrName>style.visibility</p:attrName>
                                        </p:attrNameLst>
                                      </p:cBhvr>
                                      <p:to>
                                        <p:strVal val="visible"/>
                                      </p:to>
                                    </p:set>
                                    <p:animEffect transition="in" filter="wipe(left)">
                                      <p:cBhvr>
                                        <p:cTn id="11" dur="500"/>
                                        <p:tgtEl>
                                          <p:spTgt spid="2899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9867"/>
                                        </p:tgtEl>
                                        <p:attrNameLst>
                                          <p:attrName>style.visibility</p:attrName>
                                        </p:attrNameLst>
                                      </p:cBhvr>
                                      <p:to>
                                        <p:strVal val="visible"/>
                                      </p:to>
                                    </p:set>
                                    <p:animEffect transition="in" filter="wipe(left)">
                                      <p:cBhvr>
                                        <p:cTn id="16" dur="500"/>
                                        <p:tgtEl>
                                          <p:spTgt spid="2898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9868"/>
                                        </p:tgtEl>
                                        <p:attrNameLst>
                                          <p:attrName>style.visibility</p:attrName>
                                        </p:attrNameLst>
                                      </p:cBhvr>
                                      <p:to>
                                        <p:strVal val="visible"/>
                                      </p:to>
                                    </p:set>
                                    <p:animEffect transition="in" filter="wipe(left)">
                                      <p:cBhvr>
                                        <p:cTn id="21" dur="500"/>
                                        <p:tgtEl>
                                          <p:spTgt spid="2898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9932"/>
                                        </p:tgtEl>
                                        <p:attrNameLst>
                                          <p:attrName>style.visibility</p:attrName>
                                        </p:attrNameLst>
                                      </p:cBhvr>
                                      <p:to>
                                        <p:strVal val="visible"/>
                                      </p:to>
                                    </p:set>
                                    <p:animEffect transition="in" filter="wipe(left)">
                                      <p:cBhvr>
                                        <p:cTn id="26" dur="500"/>
                                        <p:tgtEl>
                                          <p:spTgt spid="2899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9930"/>
                                        </p:tgtEl>
                                        <p:attrNameLst>
                                          <p:attrName>style.visibility</p:attrName>
                                        </p:attrNameLst>
                                      </p:cBhvr>
                                      <p:to>
                                        <p:strVal val="visible"/>
                                      </p:to>
                                    </p:set>
                                    <p:animEffect transition="in" filter="wipe(left)">
                                      <p:cBhvr>
                                        <p:cTn id="31" dur="500"/>
                                        <p:tgtEl>
                                          <p:spTgt spid="2899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9869">
                                            <p:txEl>
                                              <p:pRg st="0" end="0"/>
                                            </p:txEl>
                                          </p:spTgt>
                                        </p:tgtEl>
                                        <p:attrNameLst>
                                          <p:attrName>style.visibility</p:attrName>
                                        </p:attrNameLst>
                                      </p:cBhvr>
                                      <p:to>
                                        <p:strVal val="visible"/>
                                      </p:to>
                                    </p:set>
                                    <p:animEffect transition="in" filter="wipe(left)">
                                      <p:cBhvr>
                                        <p:cTn id="36" dur="500"/>
                                        <p:tgtEl>
                                          <p:spTgt spid="2898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utoUpdateAnimBg="0"/>
      <p:bldP spid="289867" grpId="0" animBg="1" autoUpdateAnimBg="0"/>
      <p:bldP spid="289868" grpId="0" autoUpdateAnimBg="0"/>
      <p:bldP spid="289869"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日期占位符 1"/>
          <p:cNvSpPr>
            <a:spLocks noGrp="1"/>
          </p:cNvSpPr>
          <p:nvPr>
            <p:ph type="dt" sz="half" idx="10"/>
          </p:nvPr>
        </p:nvSpPr>
        <p:spPr/>
        <p:txBody>
          <a:bodyPr/>
          <a:lstStyle/>
          <a:p>
            <a:fld id="{E534D2D1-C106-4A2F-B9E0-D3DE26956430}" type="datetime1">
              <a:rPr lang="zh-CN" altLang="en-US"/>
              <a:pPr/>
              <a:t>2017/10/15</a:t>
            </a:fld>
            <a:endParaRPr lang="en-US" altLang="zh-CN"/>
          </a:p>
        </p:txBody>
      </p:sp>
      <p:sp>
        <p:nvSpPr>
          <p:cNvPr id="126" name="灯片编号占位符 3"/>
          <p:cNvSpPr>
            <a:spLocks noGrp="1"/>
          </p:cNvSpPr>
          <p:nvPr>
            <p:ph type="sldNum" sz="quarter" idx="12"/>
          </p:nvPr>
        </p:nvSpPr>
        <p:spPr/>
        <p:txBody>
          <a:bodyPr/>
          <a:lstStyle/>
          <a:p>
            <a:fld id="{2D8C3833-B7A7-43CB-AF47-8D510A6B5A8B}" type="slidenum">
              <a:rPr lang="en-US" altLang="zh-CN"/>
              <a:pPr/>
              <a:t>146</a:t>
            </a:fld>
            <a:endParaRPr lang="en-US" altLang="zh-CN"/>
          </a:p>
        </p:txBody>
      </p:sp>
      <p:graphicFrame>
        <p:nvGraphicFramePr>
          <p:cNvPr id="291845" name="Group 1029"/>
          <p:cNvGraphicFramePr>
            <a:graphicFrameLocks noGrp="1"/>
          </p:cNvGraphicFramePr>
          <p:nvPr/>
        </p:nvGraphicFramePr>
        <p:xfrm>
          <a:off x="6610350" y="260350"/>
          <a:ext cx="2209800" cy="2289176"/>
        </p:xfrm>
        <a:graphic>
          <a:graphicData uri="http://schemas.openxmlformats.org/drawingml/2006/table">
            <a:tbl>
              <a:tblPr/>
              <a:tblGrid>
                <a:gridCol w="736600"/>
                <a:gridCol w="736600"/>
                <a:gridCol w="736600"/>
              </a:tblGrid>
              <a:tr h="584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X</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2</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r>
              <a:tr h="509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1/6</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1/9</a:t>
                      </a:r>
                    </a:p>
                  </a:txBody>
                  <a:tcPr horzOverflow="overflow">
                    <a:lnL>
                      <a:noFill/>
                    </a:lnL>
                    <a:lnR cap="flat">
                      <a:noFill/>
                    </a:lnR>
                    <a:lnT>
                      <a:noFill/>
                    </a:lnT>
                    <a:lnB>
                      <a:noFill/>
                    </a:lnB>
                    <a:lnTlToBr>
                      <a:noFill/>
                    </a:lnTlToBr>
                    <a:lnBlToTr>
                      <a:noFill/>
                    </a:lnBlToTr>
                    <a:solidFill>
                      <a:srgbClr val="FFFF66">
                        <a:alpha val="50000"/>
                      </a:srgbClr>
                    </a:solidFill>
                  </a:tcPr>
                </a:tc>
              </a:tr>
              <a:tr h="509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1/18</a:t>
                      </a:r>
                    </a:p>
                  </a:txBody>
                  <a:tcPr horzOverflow="overflow">
                    <a:lnL>
                      <a:noFill/>
                    </a:lnL>
                    <a:lnR cap="flat">
                      <a:noFill/>
                    </a:lnR>
                    <a:lnT>
                      <a:noFill/>
                    </a:lnT>
                    <a:lnB cap="flat">
                      <a:noFill/>
                    </a:lnB>
                    <a:lnTlToBr>
                      <a:noFill/>
                    </a:lnTlToBr>
                    <a:lnBlToTr>
                      <a:noFill/>
                    </a:lnBlToTr>
                    <a:solidFill>
                      <a:srgbClr val="FFFF66">
                        <a:alpha val="50000"/>
                      </a:srgbClr>
                    </a:solidFill>
                  </a:tcPr>
                </a:tc>
              </a:tr>
            </a:tbl>
          </a:graphicData>
        </a:graphic>
      </p:graphicFrame>
      <p:graphicFrame>
        <p:nvGraphicFramePr>
          <p:cNvPr id="291844" name="Group 1028"/>
          <p:cNvGraphicFramePr>
            <a:graphicFrameLocks noGrp="1"/>
          </p:cNvGraphicFramePr>
          <p:nvPr/>
        </p:nvGraphicFramePr>
        <p:xfrm>
          <a:off x="107950" y="1484313"/>
          <a:ext cx="3600450" cy="939800"/>
        </p:xfrm>
        <a:graphic>
          <a:graphicData uri="http://schemas.openxmlformats.org/drawingml/2006/table">
            <a:tbl>
              <a:tblPr/>
              <a:tblGrid>
                <a:gridCol w="790575"/>
                <a:gridCol w="746125"/>
                <a:gridCol w="1031875"/>
                <a:gridCol w="1031875"/>
              </a:tblGrid>
              <a:tr h="444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X</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a:t>
                      </a:r>
                    </a:p>
                  </a:txBody>
                  <a:tcPr horzOverflow="overflow">
                    <a:lnL w="19050" cap="flat" cmpd="sng" algn="ctr">
                      <a:solidFill>
                        <a:schemeClr val="tx1"/>
                      </a:solidFill>
                      <a:prstDash val="solid"/>
                      <a:round/>
                      <a:headEnd type="none" w="med" len="med"/>
                      <a:tailEnd type="none" w="med" len="med"/>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2</a:t>
                      </a:r>
                    </a:p>
                  </a:txBody>
                  <a:tcP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3</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r>
              <a:tr h="495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P</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1/2</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a</a:t>
                      </a:r>
                      <a:r>
                        <a:rPr kumimoji="1" lang="en-US" altLang="zh-CN" sz="2000" b="0" i="0" u="none" strike="noStrike" cap="none" normalizeH="0" baseline="0" smtClean="0">
                          <a:ln>
                            <a:noFill/>
                          </a:ln>
                          <a:solidFill>
                            <a:schemeClr val="tx1"/>
                          </a:solidFill>
                          <a:effectLst/>
                          <a:latin typeface="Tahoma" pitchFamily="34" charset="0"/>
                          <a:ea typeface="宋体" charset="-122"/>
                        </a:rPr>
                        <a:t>+1/9</a:t>
                      </a:r>
                    </a:p>
                  </a:txBody>
                  <a:tcPr horzOverflow="overflow">
                    <a:lnL>
                      <a:noFill/>
                    </a:lnL>
                    <a:lnR>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b</a:t>
                      </a:r>
                      <a:r>
                        <a:rPr kumimoji="1" lang="en-US" altLang="zh-CN" sz="2000" b="0" i="0" u="none" strike="noStrike" cap="none" normalizeH="0" baseline="0" smtClean="0">
                          <a:ln>
                            <a:noFill/>
                          </a:ln>
                          <a:solidFill>
                            <a:schemeClr val="tx1"/>
                          </a:solidFill>
                          <a:effectLst/>
                          <a:latin typeface="Tahoma" pitchFamily="34" charset="0"/>
                          <a:ea typeface="宋体" charset="-122"/>
                        </a:rPr>
                        <a:t>+1/18</a:t>
                      </a:r>
                    </a:p>
                  </a:txBody>
                  <a:tcPr horzOverflow="overflow">
                    <a:lnL>
                      <a:noFill/>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r>
            </a:tbl>
          </a:graphicData>
        </a:graphic>
      </p:graphicFrame>
      <p:graphicFrame>
        <p:nvGraphicFramePr>
          <p:cNvPr id="291843" name="Group 1027"/>
          <p:cNvGraphicFramePr>
            <a:graphicFrameLocks noGrp="1"/>
          </p:cNvGraphicFramePr>
          <p:nvPr/>
        </p:nvGraphicFramePr>
        <p:xfrm>
          <a:off x="3851275" y="1484313"/>
          <a:ext cx="2633663" cy="927100"/>
        </p:xfrm>
        <a:graphic>
          <a:graphicData uri="http://schemas.openxmlformats.org/drawingml/2006/table">
            <a:tbl>
              <a:tblPr/>
              <a:tblGrid>
                <a:gridCol w="638175"/>
                <a:gridCol w="1198563"/>
                <a:gridCol w="796925"/>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Y</a:t>
                      </a:r>
                    </a:p>
                  </a:txBody>
                  <a:tcPr horzOverflow="overflow">
                    <a:lnL cap="flat">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a:t>
                      </a:r>
                    </a:p>
                  </a:txBody>
                  <a:tcPr horzOverflow="overflow">
                    <a:lnL w="19050" cap="flat" cmpd="sng" algn="ctr">
                      <a:solidFill>
                        <a:schemeClr val="tx1"/>
                      </a:solidFill>
                      <a:prstDash val="solid"/>
                      <a:round/>
                      <a:headEnd type="none" w="med" len="med"/>
                      <a:tailEnd type="none" w="med" len="med"/>
                    </a:lnL>
                    <a:lnR>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2</a:t>
                      </a:r>
                    </a:p>
                  </a:txBody>
                  <a:tcPr horzOverflow="overflow">
                    <a:lnL>
                      <a:noFill/>
                    </a:lnL>
                    <a:lnR cap="flat">
                      <a:noFill/>
                    </a:lnR>
                    <a:lnT cap="fla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r>
              <a:tr h="495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P</a:t>
                      </a:r>
                    </a:p>
                  </a:txBody>
                  <a:tcPr horzOverflow="overflow">
                    <a:lnL cap="flat">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a+b+</a:t>
                      </a:r>
                      <a:r>
                        <a:rPr kumimoji="1" lang="en-US" altLang="zh-CN" sz="2000" b="0" i="0" u="none" strike="noStrike" cap="none" normalizeH="0" baseline="0" smtClean="0">
                          <a:ln>
                            <a:noFill/>
                          </a:ln>
                          <a:solidFill>
                            <a:schemeClr val="tx1"/>
                          </a:solidFill>
                          <a:effectLst/>
                          <a:latin typeface="Tahoma" pitchFamily="34" charset="0"/>
                          <a:ea typeface="宋体" charset="-122"/>
                        </a:rPr>
                        <a:t>1/3</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1/3</a:t>
                      </a:r>
                    </a:p>
                  </a:txBody>
                  <a:tcPr horzOverflow="overflow">
                    <a:lnL>
                      <a:noFill/>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FF66">
                        <a:alpha val="50000"/>
                      </a:srgbClr>
                    </a:solidFill>
                  </a:tcPr>
                </a:tc>
              </a:tr>
            </a:tbl>
          </a:graphicData>
        </a:graphic>
      </p:graphicFrame>
      <p:sp>
        <p:nvSpPr>
          <p:cNvPr id="290893" name="Text Box 77"/>
          <p:cNvSpPr txBox="1">
            <a:spLocks noChangeArrowheads="1"/>
          </p:cNvSpPr>
          <p:nvPr/>
        </p:nvSpPr>
        <p:spPr bwMode="auto">
          <a:xfrm>
            <a:off x="206375" y="2895600"/>
            <a:ext cx="8686800" cy="457200"/>
          </a:xfrm>
          <a:prstGeom prst="rect">
            <a:avLst/>
          </a:prstGeom>
          <a:noFill/>
          <a:ln w="9525">
            <a:noFill/>
            <a:miter lim="800000"/>
            <a:headEnd/>
            <a:tailEnd/>
          </a:ln>
          <a:effectLst/>
        </p:spPr>
        <p:txBody>
          <a:bodyPr>
            <a:spAutoFit/>
          </a:bodyPr>
          <a:lstStyle/>
          <a:p>
            <a:pPr algn="l">
              <a:spcBef>
                <a:spcPct val="50000"/>
              </a:spcBef>
            </a:pPr>
            <a:r>
              <a:rPr lang="en-US" altLang="zh-CN" sz="2400" i="1">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=2,</a:t>
            </a:r>
            <a:r>
              <a:rPr lang="en-US" altLang="zh-CN" sz="2400" i="1">
                <a:latin typeface="Times New Roman" pitchFamily="18" charset="0"/>
                <a:ea typeface="楷体_GB2312" pitchFamily="49" charset="-122"/>
              </a:rPr>
              <a:t>Y=</a:t>
            </a:r>
            <a:r>
              <a:rPr lang="en-US" altLang="zh-CN" sz="2400">
                <a:latin typeface="Times New Roman" pitchFamily="18" charset="0"/>
                <a:ea typeface="楷体_GB2312" pitchFamily="49" charset="-122"/>
              </a:rPr>
              <a:t>2)= </a:t>
            </a:r>
            <a:r>
              <a:rPr lang="en-US" altLang="zh-CN" sz="2400" i="1">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=2)</a:t>
            </a:r>
            <a:r>
              <a:rPr lang="en-US" altLang="zh-CN" sz="2400">
                <a:latin typeface="Times New Roman" pitchFamily="18" charset="0"/>
                <a:cs typeface="Times New Roman" pitchFamily="18" charset="0"/>
              </a:rPr>
              <a:t>•</a:t>
            </a:r>
            <a:r>
              <a:rPr lang="en-US" altLang="zh-CN" sz="2400" i="1">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Y=</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 </a:t>
            </a:r>
            <a:r>
              <a:rPr lang="en-US" altLang="zh-CN" sz="2400" i="1">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=3,</a:t>
            </a:r>
            <a:r>
              <a:rPr lang="en-US" altLang="zh-CN" sz="2400" i="1">
                <a:latin typeface="Times New Roman" pitchFamily="18" charset="0"/>
                <a:ea typeface="楷体_GB2312" pitchFamily="49" charset="-122"/>
              </a:rPr>
              <a:t>Y=</a:t>
            </a:r>
            <a:r>
              <a:rPr lang="en-US" altLang="zh-CN" sz="2400">
                <a:latin typeface="Times New Roman" pitchFamily="18" charset="0"/>
                <a:ea typeface="楷体_GB2312" pitchFamily="49" charset="-122"/>
              </a:rPr>
              <a:t>2)= </a:t>
            </a:r>
            <a:r>
              <a:rPr lang="en-US" altLang="zh-CN" sz="2400" i="1">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=3)</a:t>
            </a:r>
            <a:r>
              <a:rPr lang="en-US" altLang="zh-CN" sz="2400">
                <a:latin typeface="Times New Roman" pitchFamily="18" charset="0"/>
                <a:cs typeface="Times New Roman" pitchFamily="18" charset="0"/>
              </a:rPr>
              <a:t>•</a:t>
            </a:r>
            <a:r>
              <a:rPr lang="en-US" altLang="zh-CN" sz="2400" i="1">
                <a:latin typeface="Times New Roman" pitchFamily="18" charset="0"/>
                <a:ea typeface="楷体_GB2312" pitchFamily="49" charset="-122"/>
              </a:rPr>
              <a:t>P</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Y=</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，即</a:t>
            </a:r>
          </a:p>
        </p:txBody>
      </p:sp>
      <p:graphicFrame>
        <p:nvGraphicFramePr>
          <p:cNvPr id="290894" name="Object 78"/>
          <p:cNvGraphicFramePr>
            <a:graphicFrameLocks noChangeAspect="1"/>
          </p:cNvGraphicFramePr>
          <p:nvPr/>
        </p:nvGraphicFramePr>
        <p:xfrm>
          <a:off x="395288" y="3500438"/>
          <a:ext cx="2232025" cy="1749425"/>
        </p:xfrm>
        <a:graphic>
          <a:graphicData uri="http://schemas.openxmlformats.org/presentationml/2006/ole">
            <p:oleObj spid="_x0000_s1674242" name="Equation" r:id="rId3" imgW="1104840" imgH="863280" progId="Equation.3">
              <p:embed/>
            </p:oleObj>
          </a:graphicData>
        </a:graphic>
      </p:graphicFrame>
      <p:graphicFrame>
        <p:nvGraphicFramePr>
          <p:cNvPr id="290895" name="Object 79"/>
          <p:cNvGraphicFramePr>
            <a:graphicFrameLocks noChangeAspect="1"/>
          </p:cNvGraphicFramePr>
          <p:nvPr/>
        </p:nvGraphicFramePr>
        <p:xfrm>
          <a:off x="3335338" y="3500438"/>
          <a:ext cx="1020762" cy="1728787"/>
        </p:xfrm>
        <a:graphic>
          <a:graphicData uri="http://schemas.openxmlformats.org/presentationml/2006/ole">
            <p:oleObj spid="_x0000_s1674243" r:id="rId4" imgW="469900" imgH="787400" progId="Equation.3">
              <p:embed/>
            </p:oleObj>
          </a:graphicData>
        </a:graphic>
      </p:graphicFrame>
      <p:sp>
        <p:nvSpPr>
          <p:cNvPr id="290896" name="AutoShape 80"/>
          <p:cNvSpPr>
            <a:spLocks noChangeArrowheads="1"/>
          </p:cNvSpPr>
          <p:nvPr/>
        </p:nvSpPr>
        <p:spPr bwMode="auto">
          <a:xfrm>
            <a:off x="2746375" y="4279900"/>
            <a:ext cx="457200" cy="228600"/>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90897" name="Text Box 81"/>
          <p:cNvSpPr txBox="1">
            <a:spLocks noChangeArrowheads="1"/>
          </p:cNvSpPr>
          <p:nvPr/>
        </p:nvSpPr>
        <p:spPr bwMode="auto">
          <a:xfrm>
            <a:off x="304800" y="5300663"/>
            <a:ext cx="5943600" cy="457200"/>
          </a:xfrm>
          <a:prstGeom prst="rect">
            <a:avLst/>
          </a:prstGeom>
          <a:noFill/>
          <a:ln w="9525">
            <a:noFill/>
            <a:miter lim="800000"/>
            <a:headEnd/>
            <a:tailEnd/>
          </a:ln>
          <a:effectLst/>
        </p:spPr>
        <p:txBody>
          <a:bodyPr>
            <a:spAutoFit/>
          </a:bodyPr>
          <a:lstStyle/>
          <a:p>
            <a:pPr algn="l">
              <a:spcBef>
                <a:spcPct val="50000"/>
              </a:spcBef>
            </a:pPr>
            <a:r>
              <a:rPr lang="zh-CN" altLang="en-US" sz="2400">
                <a:latin typeface="Times New Roman" pitchFamily="18" charset="0"/>
                <a:ea typeface="楷体_GB2312" pitchFamily="49" charset="-122"/>
              </a:rPr>
              <a:t>因此，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Y</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的联合分布律和边缘分布律为</a:t>
            </a:r>
          </a:p>
        </p:txBody>
      </p:sp>
      <p:graphicFrame>
        <p:nvGraphicFramePr>
          <p:cNvPr id="291840" name="Group 1024"/>
          <p:cNvGraphicFramePr>
            <a:graphicFrameLocks noGrp="1"/>
          </p:cNvGraphicFramePr>
          <p:nvPr/>
        </p:nvGraphicFramePr>
        <p:xfrm>
          <a:off x="6096000" y="3644900"/>
          <a:ext cx="2946400" cy="2807336"/>
        </p:xfrm>
        <a:graphic>
          <a:graphicData uri="http://schemas.openxmlformats.org/drawingml/2006/table">
            <a:tbl>
              <a:tblPr/>
              <a:tblGrid>
                <a:gridCol w="736600"/>
                <a:gridCol w="736600"/>
                <a:gridCol w="736600"/>
                <a:gridCol w="736600"/>
              </a:tblGrid>
              <a:tr h="584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X</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2</a:t>
                      </a:r>
                    </a:p>
                  </a:txBody>
                  <a:tcPr horzOverflow="overflow">
                    <a:lnL>
                      <a:noFill/>
                    </a:lnL>
                    <a:lnR w="1905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ahoma" pitchFamily="34" charset="0"/>
                          <a:ea typeface="楷体_GB2312" pitchFamily="49" charset="-122"/>
                        </a:rPr>
                        <a:t>p</a:t>
                      </a:r>
                      <a:r>
                        <a:rPr kumimoji="1" lang="en-US" altLang="zh-CN" sz="2800" b="0" i="1" u="none" strike="noStrike" cap="none" normalizeH="0" baseline="-25000" smtClean="0">
                          <a:ln>
                            <a:noFill/>
                          </a:ln>
                          <a:solidFill>
                            <a:schemeClr val="tx1"/>
                          </a:solidFill>
                          <a:effectLst/>
                          <a:latin typeface="Times New Roman" pitchFamily="18" charset="0"/>
                          <a:ea typeface="楷体_GB2312" pitchFamily="49" charset="-122"/>
                          <a:cs typeface="Times New Roman" pitchFamily="18" charset="0"/>
                        </a:rPr>
                        <a:t>i</a:t>
                      </a:r>
                      <a:r>
                        <a:rPr kumimoji="1" lang="en-US" altLang="zh-CN" sz="2800" b="0" i="1" u="none" strike="noStrike" cap="none" normalizeH="0" baseline="-25000" smtClean="0">
                          <a:ln>
                            <a:noFill/>
                          </a:ln>
                          <a:solidFill>
                            <a:schemeClr val="tx1"/>
                          </a:solidFill>
                          <a:effectLst/>
                          <a:latin typeface="Tahoma" pitchFamily="34" charset="0"/>
                          <a:ea typeface="楷体_GB2312" pitchFamily="49" charset="-122"/>
                        </a:rPr>
                        <a:t> </a:t>
                      </a:r>
                      <a:r>
                        <a:rPr kumimoji="1" lang="en-US" altLang="zh-CN" sz="2800" b="0" i="0" u="none" strike="noStrike" cap="none" normalizeH="0" baseline="-25000" smtClean="0">
                          <a:ln>
                            <a:noFill/>
                          </a:ln>
                          <a:solidFill>
                            <a:schemeClr val="tx1"/>
                          </a:solidFill>
                          <a:effectLst/>
                          <a:latin typeface="Times New Roman"/>
                          <a:ea typeface="宋体" charset="-122"/>
                          <a:cs typeface="Times New Roman" pitchFamily="18" charset="0"/>
                          <a:sym typeface="Symbol" pitchFamily="18" charset="2"/>
                        </a:rPr>
                        <a:t>•</a:t>
                      </a:r>
                      <a:endParaRPr kumimoji="1" lang="en-US" altLang="zh-CN" sz="2800" b="0" i="0" u="none" strike="noStrike" cap="none" normalizeH="0" baseline="-25000" smtClean="0">
                        <a:ln>
                          <a:noFill/>
                        </a:ln>
                        <a:solidFill>
                          <a:schemeClr val="tx1"/>
                        </a:solidFill>
                        <a:effectLst/>
                        <a:latin typeface="Tahoma" pitchFamily="34" charset="0"/>
                        <a:ea typeface="宋体" charset="-122"/>
                        <a:cs typeface="Times New Roman" pitchFamily="18" charset="0"/>
                        <a:sym typeface="Symbol" pitchFamily="18" charset="2"/>
                      </a:endParaRPr>
                    </a:p>
                  </a:txBody>
                  <a:tcPr horzOverflow="overflow">
                    <a:lnL w="1905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CCFF">
                        <a:alpha val="50000"/>
                      </a:srgbClr>
                    </a:solidFill>
                  </a:tcPr>
                </a:tc>
              </a:tr>
              <a:tr h="509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1/6</a:t>
                      </a:r>
                    </a:p>
                  </a:txBody>
                  <a:tcPr horzOverflow="overflow">
                    <a:lnL>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1/2</a:t>
                      </a:r>
                    </a:p>
                  </a:txBody>
                  <a:tcPr horzOverflow="overflow">
                    <a:lnL w="1905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CCFF">
                        <a:alpha val="50000"/>
                      </a:srgbClr>
                    </a:solid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1/9</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1/3</a:t>
                      </a:r>
                    </a:p>
                  </a:txBody>
                  <a:tcPr horzOverflow="overflow">
                    <a:lnL w="19050" cap="flat" cmpd="sng" algn="ctr">
                      <a:solidFill>
                        <a:schemeClr val="tx1"/>
                      </a:solidFill>
                      <a:prstDash val="solid"/>
                      <a:round/>
                      <a:headEnd type="none" w="med" len="med"/>
                      <a:tailEnd type="none" w="med" len="med"/>
                    </a:lnL>
                    <a:lnR cap="flat">
                      <a:noFill/>
                    </a:lnR>
                    <a:lnT>
                      <a:noFill/>
                    </a:lnT>
                    <a:lnB>
                      <a:noFill/>
                    </a:lnB>
                    <a:lnTlToBr>
                      <a:noFill/>
                    </a:lnTlToBr>
                    <a:lnBlToTr>
                      <a:noFill/>
                    </a:lnBlToTr>
                    <a:solidFill>
                      <a:srgbClr val="FFCCFF">
                        <a:alpha val="50000"/>
                      </a:srgbClr>
                    </a:solidFill>
                  </a:tcPr>
                </a:tc>
              </a:tr>
              <a:tr h="509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1/18</a:t>
                      </a: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solidFill>
                      <a:srgbClr val="FFFF66">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1/6</a:t>
                      </a:r>
                    </a:p>
                  </a:txBody>
                  <a:tcPr horzOverflow="overflow">
                    <a:lnL w="19050" cap="flat" cmpd="sng" algn="ctr">
                      <a:solidFill>
                        <a:schemeClr val="tx1"/>
                      </a:solidFill>
                      <a:prstDash val="solid"/>
                      <a:round/>
                      <a:headEnd type="none" w="med" len="med"/>
                      <a:tailEnd type="none" w="med" len="med"/>
                    </a:lnL>
                    <a:lnR cap="flat">
                      <a:noFill/>
                    </a:lnR>
                    <a:lnT>
                      <a:noFill/>
                    </a:lnT>
                    <a:lnB w="19050" cap="flat" cmpd="sng" algn="ctr">
                      <a:solidFill>
                        <a:schemeClr val="tx1"/>
                      </a:solidFill>
                      <a:prstDash val="solid"/>
                      <a:round/>
                      <a:headEnd type="none" w="med" len="med"/>
                      <a:tailEnd type="none" w="med" len="med"/>
                    </a:lnB>
                    <a:lnTlToBr>
                      <a:noFill/>
                    </a:lnTlToBr>
                    <a:lnBlToTr>
                      <a:noFill/>
                    </a:lnBlToTr>
                    <a:solidFill>
                      <a:srgbClr val="FFCCFF">
                        <a:alpha val="50000"/>
                      </a:srgbClr>
                    </a:solidFill>
                  </a:tcPr>
                </a:tc>
              </a:tr>
              <a:tr h="509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ahoma" pitchFamily="34" charset="0"/>
                          <a:ea typeface="楷体_GB2312" pitchFamily="49" charset="-122"/>
                        </a:rPr>
                        <a:t>p</a:t>
                      </a:r>
                      <a:r>
                        <a:rPr kumimoji="1" lang="en-US" altLang="zh-CN" sz="2800" b="0" i="0" u="none" strike="noStrike" cap="none" normalizeH="0" baseline="-25000" smtClean="0">
                          <a:ln>
                            <a:noFill/>
                          </a:ln>
                          <a:solidFill>
                            <a:schemeClr val="tx1"/>
                          </a:solidFill>
                          <a:effectLst/>
                          <a:latin typeface="Times New Roman"/>
                          <a:ea typeface="宋体" charset="-122"/>
                          <a:cs typeface="Times New Roman" pitchFamily="18" charset="0"/>
                          <a:sym typeface="Symbol" pitchFamily="18" charset="2"/>
                        </a:rPr>
                        <a:t>•</a:t>
                      </a:r>
                      <a:r>
                        <a:rPr kumimoji="1" lang="en-US" altLang="zh-CN" sz="2800" b="0" i="1" u="none" strike="noStrike" cap="none" normalizeH="0" baseline="-25000" smtClean="0">
                          <a:ln>
                            <a:noFill/>
                          </a:ln>
                          <a:solidFill>
                            <a:schemeClr val="tx1"/>
                          </a:solidFill>
                          <a:effectLst/>
                          <a:latin typeface="Tahoma" pitchFamily="34" charset="0"/>
                          <a:ea typeface="楷体_GB2312" pitchFamily="49" charset="-122"/>
                        </a:rPr>
                        <a:t>j</a:t>
                      </a:r>
                    </a:p>
                  </a:txBody>
                  <a:tcPr horzOverflow="overflow">
                    <a:lnL cap="flat">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2/3</a:t>
                      </a:r>
                    </a:p>
                  </a:txBody>
                  <a:tcPr horzOverflow="overflow">
                    <a:lnL w="1270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tx1"/>
                          </a:solidFill>
                          <a:effectLst/>
                          <a:latin typeface="Tahoma" pitchFamily="34" charset="0"/>
                          <a:ea typeface="宋体" charset="-122"/>
                        </a:rPr>
                        <a:t>1/3</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smtClean="0">
                        <a:ln>
                          <a:noFill/>
                        </a:ln>
                        <a:solidFill>
                          <a:schemeClr val="tx1"/>
                        </a:solidFill>
                        <a:effectLst/>
                        <a:latin typeface="Tahoma" pitchFamily="34" charset="0"/>
                        <a:ea typeface="宋体" charset="-122"/>
                      </a:endParaRPr>
                    </a:p>
                  </a:txBody>
                  <a:tcPr horzOverflow="overflow">
                    <a:lnL w="1905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cap="flat">
                      <a:noFill/>
                    </a:lnB>
                    <a:lnTlToBr>
                      <a:noFill/>
                    </a:lnTlToBr>
                    <a:lnBlToTr>
                      <a:noFill/>
                    </a:lnBlToTr>
                    <a:solidFill>
                      <a:srgbClr val="FFCCFF">
                        <a:alpha val="50000"/>
                      </a:srgbClr>
                    </a:solidFill>
                  </a:tcPr>
                </a:tc>
              </a:tr>
            </a:tbl>
          </a:graphicData>
        </a:graphic>
      </p:graphicFrame>
      <p:sp>
        <p:nvSpPr>
          <p:cNvPr id="290942" name="Text Box 126"/>
          <p:cNvSpPr txBox="1">
            <a:spLocks noChangeArrowheads="1"/>
          </p:cNvSpPr>
          <p:nvPr/>
        </p:nvSpPr>
        <p:spPr bwMode="auto">
          <a:xfrm>
            <a:off x="323850" y="5876925"/>
            <a:ext cx="5486400" cy="457200"/>
          </a:xfrm>
          <a:prstGeom prst="rect">
            <a:avLst/>
          </a:prstGeom>
          <a:noFill/>
          <a:ln w="9525">
            <a:noFill/>
            <a:miter lim="800000"/>
            <a:headEnd/>
            <a:tailEnd/>
          </a:ln>
          <a:effectLst/>
        </p:spPr>
        <p:txBody>
          <a:bodyPr>
            <a:spAutoFit/>
          </a:bodyPr>
          <a:lstStyle/>
          <a:p>
            <a:pPr algn="l">
              <a:spcBef>
                <a:spcPct val="50000"/>
              </a:spcBef>
            </a:pPr>
            <a:r>
              <a:rPr lang="zh-CN" altLang="en-US" sz="2400">
                <a:latin typeface="Times New Roman" pitchFamily="18" charset="0"/>
                <a:ea typeface="楷体_GB2312" pitchFamily="49" charset="-122"/>
              </a:rPr>
              <a:t>经检验，此时</a:t>
            </a:r>
            <a:r>
              <a:rPr lang="en-US" altLang="zh-CN" sz="2400" i="1">
                <a:latin typeface="Times New Roman" pitchFamily="18" charset="0"/>
                <a:ea typeface="楷体_GB2312" pitchFamily="49" charset="-122"/>
              </a:rPr>
              <a:t>X</a:t>
            </a:r>
            <a:r>
              <a:rPr lang="zh-CN" altLang="en-US" sz="2400">
                <a:latin typeface="Times New Roman" pitchFamily="18" charset="0"/>
                <a:ea typeface="楷体_GB2312" pitchFamily="49" charset="-122"/>
              </a:rPr>
              <a:t>与</a:t>
            </a:r>
            <a:r>
              <a:rPr lang="en-US" altLang="zh-CN" sz="2400" i="1">
                <a:latin typeface="Times New Roman" pitchFamily="18" charset="0"/>
                <a:ea typeface="楷体_GB2312" pitchFamily="49" charset="-122"/>
              </a:rPr>
              <a:t>Y</a:t>
            </a:r>
            <a:r>
              <a:rPr lang="zh-CN" altLang="en-US" sz="2400">
                <a:latin typeface="Times New Roman" pitchFamily="18" charset="0"/>
                <a:ea typeface="楷体_GB2312" pitchFamily="49" charset="-122"/>
              </a:rPr>
              <a:t>是相互独立的。</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1845"/>
                                        </p:tgtEl>
                                        <p:attrNameLst>
                                          <p:attrName>style.visibility</p:attrName>
                                        </p:attrNameLst>
                                      </p:cBhvr>
                                      <p:to>
                                        <p:strVal val="visible"/>
                                      </p:to>
                                    </p:set>
                                    <p:animEffect transition="in" filter="wipe(left)">
                                      <p:cBhvr>
                                        <p:cTn id="7" dur="500"/>
                                        <p:tgtEl>
                                          <p:spTgt spid="2918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1844"/>
                                        </p:tgtEl>
                                        <p:attrNameLst>
                                          <p:attrName>style.visibility</p:attrName>
                                        </p:attrNameLst>
                                      </p:cBhvr>
                                      <p:to>
                                        <p:strVal val="visible"/>
                                      </p:to>
                                    </p:set>
                                    <p:animEffect transition="in" filter="wipe(left)">
                                      <p:cBhvr>
                                        <p:cTn id="12" dur="500"/>
                                        <p:tgtEl>
                                          <p:spTgt spid="291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1843"/>
                                        </p:tgtEl>
                                        <p:attrNameLst>
                                          <p:attrName>style.visibility</p:attrName>
                                        </p:attrNameLst>
                                      </p:cBhvr>
                                      <p:to>
                                        <p:strVal val="visible"/>
                                      </p:to>
                                    </p:set>
                                    <p:animEffect transition="in" filter="wipe(left)">
                                      <p:cBhvr>
                                        <p:cTn id="17" dur="500"/>
                                        <p:tgtEl>
                                          <p:spTgt spid="2918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93">
                                            <p:txEl>
                                              <p:pRg st="0" end="0"/>
                                            </p:txEl>
                                          </p:spTgt>
                                        </p:tgtEl>
                                        <p:attrNameLst>
                                          <p:attrName>style.visibility</p:attrName>
                                        </p:attrNameLst>
                                      </p:cBhvr>
                                      <p:to>
                                        <p:strVal val="visible"/>
                                      </p:to>
                                    </p:set>
                                    <p:animEffect transition="in" filter="wipe(left)">
                                      <p:cBhvr>
                                        <p:cTn id="22" dur="500"/>
                                        <p:tgtEl>
                                          <p:spTgt spid="29089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0894"/>
                                        </p:tgtEl>
                                        <p:attrNameLst>
                                          <p:attrName>style.visibility</p:attrName>
                                        </p:attrNameLst>
                                      </p:cBhvr>
                                      <p:to>
                                        <p:strVal val="visible"/>
                                      </p:to>
                                    </p:set>
                                    <p:animEffect transition="in" filter="wipe(left)">
                                      <p:cBhvr>
                                        <p:cTn id="27" dur="500"/>
                                        <p:tgtEl>
                                          <p:spTgt spid="2908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0896"/>
                                        </p:tgtEl>
                                        <p:attrNameLst>
                                          <p:attrName>style.visibility</p:attrName>
                                        </p:attrNameLst>
                                      </p:cBhvr>
                                      <p:to>
                                        <p:strVal val="visible"/>
                                      </p:to>
                                    </p:set>
                                    <p:animEffect transition="in" filter="wipe(left)">
                                      <p:cBhvr>
                                        <p:cTn id="32" dur="500"/>
                                        <p:tgtEl>
                                          <p:spTgt spid="2908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0895"/>
                                        </p:tgtEl>
                                        <p:attrNameLst>
                                          <p:attrName>style.visibility</p:attrName>
                                        </p:attrNameLst>
                                      </p:cBhvr>
                                      <p:to>
                                        <p:strVal val="visible"/>
                                      </p:to>
                                    </p:set>
                                    <p:animEffect transition="in" filter="wipe(left)">
                                      <p:cBhvr>
                                        <p:cTn id="37" dur="500"/>
                                        <p:tgtEl>
                                          <p:spTgt spid="2908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0897"/>
                                        </p:tgtEl>
                                        <p:attrNameLst>
                                          <p:attrName>style.visibility</p:attrName>
                                        </p:attrNameLst>
                                      </p:cBhvr>
                                      <p:to>
                                        <p:strVal val="visible"/>
                                      </p:to>
                                    </p:set>
                                    <p:animEffect transition="in" filter="wipe(left)">
                                      <p:cBhvr>
                                        <p:cTn id="42" dur="500"/>
                                        <p:tgtEl>
                                          <p:spTgt spid="2908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91840"/>
                                        </p:tgtEl>
                                        <p:attrNameLst>
                                          <p:attrName>style.visibility</p:attrName>
                                        </p:attrNameLst>
                                      </p:cBhvr>
                                      <p:to>
                                        <p:strVal val="visible"/>
                                      </p:to>
                                    </p:set>
                                    <p:animEffect transition="in" filter="wipe(left)">
                                      <p:cBhvr>
                                        <p:cTn id="47" dur="500"/>
                                        <p:tgtEl>
                                          <p:spTgt spid="291840"/>
                                        </p:tgtEl>
                                      </p:cBhvr>
                                    </p:animEffect>
                                  </p:childTnLst>
                                </p:cTn>
                              </p:par>
                            </p:childTnLst>
                          </p:cTn>
                        </p:par>
                      </p:childTnLst>
                    </p:cTn>
                  </p:par>
                  <p:par>
                    <p:cTn id="48" fill="hold">
                      <p:stCondLst>
                        <p:cond delay="indefinite"/>
                      </p:stCondLst>
                      <p:childTnLst>
                        <p:par>
                          <p:cTn id="49" fill="hold">
                            <p:stCondLst>
                              <p:cond delay="0"/>
                            </p:stCondLst>
                            <p:childTnLst>
                              <p:par>
                                <p:cTn id="50" presetID="19" presetClass="entr" presetSubtype="10" fill="hold" grpId="0" nodeType="clickEffect">
                                  <p:stCondLst>
                                    <p:cond delay="0"/>
                                  </p:stCondLst>
                                  <p:childTnLst>
                                    <p:set>
                                      <p:cBhvr>
                                        <p:cTn id="51" dur="1" fill="hold">
                                          <p:stCondLst>
                                            <p:cond delay="0"/>
                                          </p:stCondLst>
                                        </p:cTn>
                                        <p:tgtEl>
                                          <p:spTgt spid="290942"/>
                                        </p:tgtEl>
                                        <p:attrNameLst>
                                          <p:attrName>style.visibility</p:attrName>
                                        </p:attrNameLst>
                                      </p:cBhvr>
                                      <p:to>
                                        <p:strVal val="visible"/>
                                      </p:to>
                                    </p:set>
                                    <p:anim calcmode="lin" valueType="num">
                                      <p:cBhvr>
                                        <p:cTn id="52" dur="5000" fill="hold"/>
                                        <p:tgtEl>
                                          <p:spTgt spid="290942"/>
                                        </p:tgtEl>
                                        <p:attrNameLst>
                                          <p:attrName>ppt_w</p:attrName>
                                        </p:attrNameLst>
                                      </p:cBhvr>
                                      <p:tavLst>
                                        <p:tav tm="0" fmla="#ppt_w*sin(2.5*pi*$)">
                                          <p:val>
                                            <p:fltVal val="0"/>
                                          </p:val>
                                        </p:tav>
                                        <p:tav tm="100000">
                                          <p:val>
                                            <p:fltVal val="1"/>
                                          </p:val>
                                        </p:tav>
                                      </p:tavLst>
                                    </p:anim>
                                    <p:anim calcmode="lin" valueType="num">
                                      <p:cBhvr>
                                        <p:cTn id="53" dur="5000" fill="hold"/>
                                        <p:tgtEl>
                                          <p:spTgt spid="2909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93" grpId="0" build="p" autoUpdateAnimBg="0"/>
      <p:bldP spid="290896" grpId="0" animBg="1"/>
      <p:bldP spid="290897" grpId="0" autoUpdateAnimBg="0"/>
      <p:bldP spid="290942"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p:cNvSpPr>
            <a:spLocks noGrp="1"/>
          </p:cNvSpPr>
          <p:nvPr>
            <p:ph type="dt" sz="half" idx="10"/>
          </p:nvPr>
        </p:nvSpPr>
        <p:spPr/>
        <p:txBody>
          <a:bodyPr/>
          <a:lstStyle/>
          <a:p>
            <a:fld id="{A72A4CCC-ECEF-482A-820C-DD4DDE8817A3}" type="datetime1">
              <a:rPr lang="zh-CN" altLang="en-US"/>
              <a:pPr/>
              <a:t>2017/10/15</a:t>
            </a:fld>
            <a:endParaRPr lang="en-US" altLang="zh-CN"/>
          </a:p>
        </p:txBody>
      </p:sp>
      <p:sp>
        <p:nvSpPr>
          <p:cNvPr id="15" name="灯片编号占位符 3"/>
          <p:cNvSpPr>
            <a:spLocks noGrp="1"/>
          </p:cNvSpPr>
          <p:nvPr>
            <p:ph type="sldNum" sz="quarter" idx="12"/>
          </p:nvPr>
        </p:nvSpPr>
        <p:spPr/>
        <p:txBody>
          <a:bodyPr/>
          <a:lstStyle/>
          <a:p>
            <a:fld id="{D2EA4FC3-6776-4396-8984-118F59276E11}" type="slidenum">
              <a:rPr lang="en-US" altLang="zh-CN"/>
              <a:pPr/>
              <a:t>147</a:t>
            </a:fld>
            <a:endParaRPr lang="en-US" altLang="zh-CN"/>
          </a:p>
        </p:txBody>
      </p:sp>
      <p:sp>
        <p:nvSpPr>
          <p:cNvPr id="292866" name="Text Box 2"/>
          <p:cNvSpPr txBox="1">
            <a:spLocks noChangeArrowheads="1"/>
          </p:cNvSpPr>
          <p:nvPr/>
        </p:nvSpPr>
        <p:spPr bwMode="auto">
          <a:xfrm>
            <a:off x="900113" y="260350"/>
            <a:ext cx="7561262"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黑体" pitchFamily="2" charset="-122"/>
                <a:ea typeface="黑体" pitchFamily="2" charset="-122"/>
              </a:rPr>
              <a:t>例</a:t>
            </a:r>
            <a:r>
              <a:rPr lang="en-US" altLang="zh-CN" sz="2800">
                <a:solidFill>
                  <a:schemeClr val="folHlink"/>
                </a:solidFill>
                <a:latin typeface="黑体" pitchFamily="2" charset="-122"/>
                <a:ea typeface="黑体" pitchFamily="2" charset="-122"/>
              </a:rPr>
              <a:t>:</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设二维随机变量</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Y</a:t>
            </a:r>
            <a:r>
              <a:rPr lang="en-US" altLang="zh-CN" sz="2800">
                <a:latin typeface="Times New Roman" pitchFamily="18" charset="0"/>
                <a:ea typeface="楷体_GB2312" pitchFamily="49" charset="-122"/>
              </a:rPr>
              <a:t>)</a:t>
            </a:r>
            <a:r>
              <a:rPr lang="zh-CN" altLang="en-US" sz="2800">
                <a:latin typeface="楷体_GB2312" pitchFamily="49" charset="-122"/>
                <a:ea typeface="楷体_GB2312" pitchFamily="49" charset="-122"/>
              </a:rPr>
              <a:t>的联合分布函数为 </a:t>
            </a:r>
          </a:p>
        </p:txBody>
      </p:sp>
      <p:graphicFrame>
        <p:nvGraphicFramePr>
          <p:cNvPr id="292867" name="Object 3"/>
          <p:cNvGraphicFramePr>
            <a:graphicFrameLocks noChangeAspect="1"/>
          </p:cNvGraphicFramePr>
          <p:nvPr/>
        </p:nvGraphicFramePr>
        <p:xfrm>
          <a:off x="1619250" y="792163"/>
          <a:ext cx="5759450" cy="981075"/>
        </p:xfrm>
        <a:graphic>
          <a:graphicData uri="http://schemas.openxmlformats.org/presentationml/2006/ole">
            <p:oleObj spid="_x0000_s1675266" name="Equation" r:id="rId3" imgW="2514600" imgH="431640" progId="">
              <p:embed/>
            </p:oleObj>
          </a:graphicData>
        </a:graphic>
      </p:graphicFrame>
      <p:sp>
        <p:nvSpPr>
          <p:cNvPr id="292868" name="Rectangle 4"/>
          <p:cNvSpPr>
            <a:spLocks noChangeArrowheads="1"/>
          </p:cNvSpPr>
          <p:nvPr/>
        </p:nvSpPr>
        <p:spPr bwMode="auto">
          <a:xfrm>
            <a:off x="900113" y="1624013"/>
            <a:ext cx="7886700" cy="1373187"/>
          </a:xfrm>
          <a:prstGeom prst="rect">
            <a:avLst/>
          </a:prstGeom>
          <a:noFill/>
          <a:ln w="9525">
            <a:noFill/>
            <a:miter lim="800000"/>
            <a:headEnd/>
            <a:tailEnd/>
          </a:ln>
          <a:effectLst/>
        </p:spPr>
        <p:txBody>
          <a:bodyPr>
            <a:spAutoFit/>
          </a:bodyPr>
          <a:lstStyle/>
          <a:p>
            <a:pPr algn="l"/>
            <a:r>
              <a:rPr lang="zh-CN" altLang="en-US" sz="2800">
                <a:latin typeface="楷体_GB2312" pitchFamily="49" charset="-122"/>
                <a:ea typeface="楷体_GB2312" pitchFamily="49" charset="-122"/>
              </a:rPr>
              <a:t>其中</a:t>
            </a:r>
            <a:r>
              <a:rPr lang="en-US" altLang="zh-CN" sz="2800" i="1">
                <a:latin typeface="Times New Roman" pitchFamily="18" charset="0"/>
                <a:ea typeface="楷体_GB2312" pitchFamily="49" charset="-122"/>
              </a:rPr>
              <a:t>A</a:t>
            </a:r>
            <a:r>
              <a:rPr lang="zh-CN" altLang="en-US" sz="2800">
                <a:latin typeface="楷体_GB2312" pitchFamily="49" charset="-122"/>
                <a:ea typeface="楷体_GB2312" pitchFamily="49" charset="-122"/>
              </a:rPr>
              <a:t>，</a:t>
            </a:r>
            <a:r>
              <a:rPr lang="en-US" altLang="zh-CN" sz="2800" i="1">
                <a:latin typeface="Times New Roman" pitchFamily="18" charset="0"/>
                <a:ea typeface="楷体_GB2312" pitchFamily="49" charset="-122"/>
              </a:rPr>
              <a:t>B</a:t>
            </a:r>
            <a:r>
              <a:rPr lang="zh-CN" altLang="en-US" sz="2800">
                <a:latin typeface="楷体_GB2312" pitchFamily="49" charset="-122"/>
                <a:ea typeface="楷体_GB2312" pitchFamily="49" charset="-122"/>
              </a:rPr>
              <a:t>，</a:t>
            </a:r>
            <a:r>
              <a:rPr lang="en-US" altLang="zh-CN" sz="2800" i="1">
                <a:latin typeface="Times New Roman" pitchFamily="18" charset="0"/>
                <a:ea typeface="楷体_GB2312" pitchFamily="49" charset="-122"/>
              </a:rPr>
              <a:t>C</a:t>
            </a:r>
            <a:r>
              <a:rPr lang="zh-CN" altLang="en-US" sz="2800">
                <a:latin typeface="楷体_GB2312" pitchFamily="49" charset="-122"/>
                <a:ea typeface="楷体_GB2312" pitchFamily="49" charset="-122"/>
              </a:rPr>
              <a:t>为常数，</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a:t>
            </a:r>
            <a:r>
              <a:rPr lang="en-US" altLang="zh-CN" sz="2800">
                <a:latin typeface="楷体_GB2312" pitchFamily="49" charset="-122"/>
                <a:ea typeface="楷体_GB2312" pitchFamily="49" charset="-122"/>
              </a:rPr>
              <a:t>-</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a:t>
            </a:r>
            <a:r>
              <a:rPr lang="en-US" altLang="zh-CN" sz="2800" i="1">
                <a:latin typeface="Times New Roman" pitchFamily="18" charset="0"/>
                <a:ea typeface="楷体_GB2312" pitchFamily="49" charset="-122"/>
              </a:rPr>
              <a:t>y</a:t>
            </a:r>
            <a:r>
              <a:rPr lang="en-US" altLang="zh-CN" sz="2800">
                <a:latin typeface="Times New Roman" pitchFamily="18" charset="0"/>
                <a:ea typeface="楷体_GB2312" pitchFamily="49" charset="-122"/>
              </a:rPr>
              <a:t>∈(</a:t>
            </a:r>
            <a:r>
              <a:rPr lang="en-US" altLang="zh-CN" sz="2800">
                <a:latin typeface="楷体_GB2312" pitchFamily="49" charset="-122"/>
                <a:ea typeface="楷体_GB2312" pitchFamily="49" charset="-122"/>
              </a:rPr>
              <a:t>-</a:t>
            </a:r>
            <a:r>
              <a:rPr lang="en-US" altLang="zh-CN" sz="2800">
                <a:latin typeface="Times New Roman" pitchFamily="18" charset="0"/>
                <a:ea typeface="楷体_GB2312" pitchFamily="49" charset="-122"/>
              </a:rPr>
              <a:t>∞,+∞)</a:t>
            </a:r>
            <a:r>
              <a:rPr lang="en-US" altLang="zh-CN" sz="2800">
                <a:latin typeface="楷体_GB2312" pitchFamily="49" charset="-122"/>
                <a:ea typeface="楷体_GB2312" pitchFamily="49" charset="-122"/>
              </a:rPr>
              <a:t> </a:t>
            </a:r>
          </a:p>
          <a:p>
            <a:pPr algn="l"/>
            <a:r>
              <a:rPr lang="en-US" altLang="zh-CN" sz="2800">
                <a:latin typeface="Times New Roman" pitchFamily="18" charset="0"/>
                <a:ea typeface="楷体_GB2312" pitchFamily="49" charset="-122"/>
              </a:rPr>
              <a:t>(1)</a:t>
            </a:r>
            <a:r>
              <a:rPr lang="zh-CN" altLang="en-US" sz="2800">
                <a:latin typeface="楷体_GB2312" pitchFamily="49" charset="-122"/>
                <a:ea typeface="楷体_GB2312" pitchFamily="49" charset="-122"/>
              </a:rPr>
              <a:t>试确定</a:t>
            </a:r>
            <a:r>
              <a:rPr lang="en-US" altLang="zh-CN" sz="2800" i="1">
                <a:latin typeface="Times New Roman" pitchFamily="18" charset="0"/>
                <a:ea typeface="楷体_GB2312" pitchFamily="49" charset="-122"/>
              </a:rPr>
              <a:t>A</a:t>
            </a:r>
            <a:r>
              <a:rPr lang="zh-CN" altLang="en-US" sz="2800">
                <a:latin typeface="楷体_GB2312" pitchFamily="49" charset="-122"/>
                <a:ea typeface="楷体_GB2312" pitchFamily="49" charset="-122"/>
              </a:rPr>
              <a:t>，</a:t>
            </a:r>
            <a:r>
              <a:rPr lang="en-US" altLang="zh-CN" sz="2800" i="1">
                <a:latin typeface="Times New Roman" pitchFamily="18" charset="0"/>
                <a:ea typeface="楷体_GB2312" pitchFamily="49" charset="-122"/>
              </a:rPr>
              <a:t>B</a:t>
            </a:r>
            <a:r>
              <a:rPr lang="zh-CN" altLang="en-US" sz="2800">
                <a:latin typeface="楷体_GB2312" pitchFamily="49" charset="-122"/>
                <a:ea typeface="楷体_GB2312" pitchFamily="49" charset="-122"/>
              </a:rPr>
              <a:t>，</a:t>
            </a:r>
            <a:r>
              <a:rPr lang="en-US" altLang="zh-CN" sz="2800" i="1">
                <a:latin typeface="Times New Roman" pitchFamily="18" charset="0"/>
                <a:ea typeface="楷体_GB2312" pitchFamily="49" charset="-122"/>
              </a:rPr>
              <a:t>C</a:t>
            </a:r>
            <a:r>
              <a:rPr lang="zh-CN" altLang="en-US" sz="2800">
                <a:latin typeface="Times New Roman" pitchFamily="18" charset="0"/>
                <a:ea typeface="楷体_GB2312" pitchFamily="49" charset="-122"/>
              </a:rPr>
              <a:t>；</a:t>
            </a:r>
            <a:r>
              <a:rPr lang="en-US" altLang="zh-CN" sz="2800">
                <a:latin typeface="Times New Roman" pitchFamily="18" charset="0"/>
                <a:ea typeface="楷体_GB2312" pitchFamily="49" charset="-122"/>
              </a:rPr>
              <a:t>(2)</a:t>
            </a:r>
            <a:r>
              <a:rPr lang="zh-CN" altLang="en-US" sz="2800">
                <a:latin typeface="Times New Roman" pitchFamily="18" charset="0"/>
                <a:ea typeface="楷体_GB2312" pitchFamily="49" charset="-122"/>
              </a:rPr>
              <a:t>求</a:t>
            </a:r>
            <a:r>
              <a:rPr lang="en-US" altLang="zh-CN" sz="2800" i="1">
                <a:latin typeface="Times New Roman" pitchFamily="18" charset="0"/>
                <a:ea typeface="楷体_GB2312" pitchFamily="49" charset="-122"/>
              </a:rPr>
              <a:t>X</a:t>
            </a:r>
            <a:r>
              <a:rPr lang="zh-CN" altLang="en-US" sz="2800">
                <a:latin typeface="Times New Roman" pitchFamily="18" charset="0"/>
                <a:ea typeface="楷体_GB2312" pitchFamily="49" charset="-122"/>
              </a:rPr>
              <a:t>和</a:t>
            </a:r>
            <a:r>
              <a:rPr lang="en-US" altLang="zh-CN" sz="2800" i="1">
                <a:latin typeface="Times New Roman" pitchFamily="18" charset="0"/>
                <a:ea typeface="楷体_GB2312" pitchFamily="49" charset="-122"/>
              </a:rPr>
              <a:t>Y</a:t>
            </a:r>
            <a:r>
              <a:rPr lang="zh-CN" altLang="en-US" sz="2800">
                <a:latin typeface="Times New Roman" pitchFamily="18" charset="0"/>
                <a:ea typeface="楷体_GB2312" pitchFamily="49" charset="-122"/>
              </a:rPr>
              <a:t>的边缘分布函数；</a:t>
            </a:r>
            <a:r>
              <a:rPr lang="en-US" altLang="zh-CN" sz="2800">
                <a:latin typeface="Times New Roman" pitchFamily="18" charset="0"/>
                <a:ea typeface="楷体_GB2312" pitchFamily="49" charset="-122"/>
              </a:rPr>
              <a:t>(3)</a:t>
            </a:r>
            <a:r>
              <a:rPr lang="zh-CN" altLang="en-US" sz="2800">
                <a:latin typeface="Times New Roman" pitchFamily="18" charset="0"/>
                <a:ea typeface="楷体_GB2312" pitchFamily="49" charset="-122"/>
              </a:rPr>
              <a:t>求</a:t>
            </a:r>
            <a:r>
              <a:rPr lang="en-US" altLang="zh-CN" sz="2800" i="1">
                <a:latin typeface="Times New Roman" pitchFamily="18" charset="0"/>
                <a:ea typeface="楷体_GB2312" pitchFamily="49" charset="-122"/>
              </a:rPr>
              <a:t>P</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&gt;2).</a:t>
            </a:r>
          </a:p>
        </p:txBody>
      </p:sp>
      <p:sp>
        <p:nvSpPr>
          <p:cNvPr id="292869" name="Text Box 5"/>
          <p:cNvSpPr txBox="1">
            <a:spLocks noChangeArrowheads="1"/>
          </p:cNvSpPr>
          <p:nvPr/>
        </p:nvSpPr>
        <p:spPr bwMode="auto">
          <a:xfrm>
            <a:off x="395288" y="3043238"/>
            <a:ext cx="6477000" cy="457200"/>
          </a:xfrm>
          <a:prstGeom prst="rect">
            <a:avLst/>
          </a:prstGeom>
          <a:noFill/>
          <a:ln w="9525">
            <a:noFill/>
            <a:miter lim="800000"/>
            <a:headEnd/>
            <a:tailEnd/>
          </a:ln>
          <a:effectLst/>
        </p:spPr>
        <p:txBody>
          <a:bodyPr>
            <a:spAutoFit/>
          </a:bodyPr>
          <a:lstStyle/>
          <a:p>
            <a:pPr algn="l">
              <a:spcBef>
                <a:spcPct val="50000"/>
              </a:spcBef>
            </a:pPr>
            <a:r>
              <a:rPr lang="zh-CN" altLang="en-US" sz="2400">
                <a:solidFill>
                  <a:schemeClr val="folHlink"/>
                </a:solidFill>
                <a:latin typeface="黑体" pitchFamily="2" charset="-122"/>
                <a:ea typeface="黑体" pitchFamily="2" charset="-122"/>
              </a:rPr>
              <a:t>解</a:t>
            </a:r>
            <a:r>
              <a:rPr lang="en-US" altLang="zh-CN" sz="2400">
                <a:solidFill>
                  <a:schemeClr val="folHlink"/>
                </a:solidFill>
                <a:latin typeface="黑体" pitchFamily="2" charset="-122"/>
                <a:ea typeface="黑体" pitchFamily="2" charset="-122"/>
              </a:rPr>
              <a:t>:</a:t>
            </a:r>
            <a:r>
              <a:rPr lang="en-US" altLang="zh-CN" sz="2400">
                <a:solidFill>
                  <a:schemeClr val="folHlink"/>
                </a:solidFill>
                <a:latin typeface="楷体_GB2312" pitchFamily="49" charset="-122"/>
                <a:ea typeface="楷体_GB2312" pitchFamily="49" charset="-122"/>
              </a:rPr>
              <a:t> </a:t>
            </a:r>
            <a:r>
              <a:rPr lang="en-US" altLang="zh-CN" sz="2400">
                <a:latin typeface="楷体_GB2312" pitchFamily="49" charset="-122"/>
                <a:ea typeface="楷体_GB2312" pitchFamily="49" charset="-122"/>
              </a:rPr>
              <a:t> </a:t>
            </a:r>
            <a:r>
              <a:rPr lang="en-US" altLang="zh-CN" sz="2400">
                <a:latin typeface="Times New Roman" pitchFamily="18" charset="0"/>
                <a:ea typeface="楷体_GB2312" pitchFamily="49" charset="-122"/>
              </a:rPr>
              <a:t>(1)</a:t>
            </a:r>
            <a:r>
              <a:rPr lang="zh-CN" altLang="en-US" sz="2400">
                <a:latin typeface="楷体_GB2312" pitchFamily="49" charset="-122"/>
                <a:ea typeface="楷体_GB2312" pitchFamily="49" charset="-122"/>
              </a:rPr>
              <a:t>由联合分布函数性质可知</a:t>
            </a:r>
          </a:p>
        </p:txBody>
      </p:sp>
      <p:graphicFrame>
        <p:nvGraphicFramePr>
          <p:cNvPr id="292870" name="Object 6"/>
          <p:cNvGraphicFramePr>
            <a:graphicFrameLocks noChangeAspect="1"/>
          </p:cNvGraphicFramePr>
          <p:nvPr/>
        </p:nvGraphicFramePr>
        <p:xfrm>
          <a:off x="1403350" y="3397250"/>
          <a:ext cx="6624638" cy="1039813"/>
        </p:xfrm>
        <a:graphic>
          <a:graphicData uri="http://schemas.openxmlformats.org/presentationml/2006/ole">
            <p:oleObj spid="_x0000_s1675267" name="Equation" r:id="rId4" imgW="3047760" imgH="482400" progId="Equation.3">
              <p:embed/>
            </p:oleObj>
          </a:graphicData>
        </a:graphic>
      </p:graphicFrame>
      <p:graphicFrame>
        <p:nvGraphicFramePr>
          <p:cNvPr id="292871" name="Object 7"/>
          <p:cNvGraphicFramePr>
            <a:graphicFrameLocks noChangeAspect="1"/>
          </p:cNvGraphicFramePr>
          <p:nvPr/>
        </p:nvGraphicFramePr>
        <p:xfrm>
          <a:off x="684213" y="4437063"/>
          <a:ext cx="4392612" cy="858837"/>
        </p:xfrm>
        <a:graphic>
          <a:graphicData uri="http://schemas.openxmlformats.org/presentationml/2006/ole">
            <p:oleObj spid="_x0000_s1675268" name="Equation" r:id="rId5" imgW="2184120" imgH="431640" progId="Equation.3">
              <p:embed/>
            </p:oleObj>
          </a:graphicData>
        </a:graphic>
      </p:graphicFrame>
      <p:graphicFrame>
        <p:nvGraphicFramePr>
          <p:cNvPr id="292872" name="Object 8"/>
          <p:cNvGraphicFramePr>
            <a:graphicFrameLocks noChangeAspect="1"/>
          </p:cNvGraphicFramePr>
          <p:nvPr/>
        </p:nvGraphicFramePr>
        <p:xfrm>
          <a:off x="611188" y="5373688"/>
          <a:ext cx="4356100" cy="852487"/>
        </p:xfrm>
        <a:graphic>
          <a:graphicData uri="http://schemas.openxmlformats.org/presentationml/2006/ole">
            <p:oleObj spid="_x0000_s1675269" name="Equation" r:id="rId6" imgW="2184120" imgH="431640" progId="Equation.3">
              <p:embed/>
            </p:oleObj>
          </a:graphicData>
        </a:graphic>
      </p:graphicFrame>
      <p:sp>
        <p:nvSpPr>
          <p:cNvPr id="292873" name="Text Box 9"/>
          <p:cNvSpPr txBox="1">
            <a:spLocks noChangeArrowheads="1"/>
          </p:cNvSpPr>
          <p:nvPr/>
        </p:nvSpPr>
        <p:spPr bwMode="auto">
          <a:xfrm>
            <a:off x="5003800" y="5545138"/>
            <a:ext cx="1143000" cy="457200"/>
          </a:xfrm>
          <a:prstGeom prst="rect">
            <a:avLst/>
          </a:prstGeom>
          <a:noFill/>
          <a:ln w="9525">
            <a:noFill/>
            <a:miter lim="800000"/>
            <a:headEnd/>
            <a:tailEnd/>
          </a:ln>
          <a:effectLst/>
        </p:spPr>
        <p:txBody>
          <a:bodyPr>
            <a:spAutoFit/>
          </a:bodyPr>
          <a:lstStyle/>
          <a:p>
            <a:pPr algn="l">
              <a:spcBef>
                <a:spcPct val="50000"/>
              </a:spcBef>
            </a:pPr>
            <a:r>
              <a:rPr lang="zh-CN" altLang="en-US" sz="2400">
                <a:latin typeface="Times New Roman" pitchFamily="18" charset="0"/>
                <a:ea typeface="楷体_GB2312" pitchFamily="49" charset="-122"/>
              </a:rPr>
              <a:t>解得</a:t>
            </a:r>
          </a:p>
        </p:txBody>
      </p:sp>
      <p:graphicFrame>
        <p:nvGraphicFramePr>
          <p:cNvPr id="292874" name="Object 10"/>
          <p:cNvGraphicFramePr>
            <a:graphicFrameLocks noChangeAspect="1"/>
          </p:cNvGraphicFramePr>
          <p:nvPr/>
        </p:nvGraphicFramePr>
        <p:xfrm>
          <a:off x="5811838" y="5383213"/>
          <a:ext cx="1079500" cy="835025"/>
        </p:xfrm>
        <a:graphic>
          <a:graphicData uri="http://schemas.openxmlformats.org/presentationml/2006/ole">
            <p:oleObj spid="_x0000_s1675270" r:id="rId7" imgW="507780" imgH="393529" progId="Equation.3">
              <p:embed/>
            </p:oleObj>
          </a:graphicData>
        </a:graphic>
      </p:graphicFrame>
      <p:graphicFrame>
        <p:nvGraphicFramePr>
          <p:cNvPr id="292875" name="Object 11"/>
          <p:cNvGraphicFramePr>
            <a:graphicFrameLocks noChangeAspect="1"/>
          </p:cNvGraphicFramePr>
          <p:nvPr/>
        </p:nvGraphicFramePr>
        <p:xfrm>
          <a:off x="7107238" y="5383213"/>
          <a:ext cx="936625" cy="854075"/>
        </p:xfrm>
        <a:graphic>
          <a:graphicData uri="http://schemas.openxmlformats.org/presentationml/2006/ole">
            <p:oleObj spid="_x0000_s1675271" r:id="rId8" imgW="431613" imgH="393529" progId="Equation.3">
              <p:embed/>
            </p:oleObj>
          </a:graphicData>
        </a:graphic>
      </p:graphicFrame>
      <p:graphicFrame>
        <p:nvGraphicFramePr>
          <p:cNvPr id="292876" name="Object 12"/>
          <p:cNvGraphicFramePr>
            <a:graphicFrameLocks noChangeAspect="1"/>
          </p:cNvGraphicFramePr>
          <p:nvPr/>
        </p:nvGraphicFramePr>
        <p:xfrm>
          <a:off x="8115300" y="5383213"/>
          <a:ext cx="936625" cy="817562"/>
        </p:xfrm>
        <a:graphic>
          <a:graphicData uri="http://schemas.openxmlformats.org/presentationml/2006/ole">
            <p:oleObj spid="_x0000_s1675272" r:id="rId9" imgW="444307" imgH="393529"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6"/>
                                        </p:tgtEl>
                                        <p:attrNameLst>
                                          <p:attrName>style.visibility</p:attrName>
                                        </p:attrNameLst>
                                      </p:cBhvr>
                                      <p:to>
                                        <p:strVal val="visible"/>
                                      </p:to>
                                    </p:set>
                                    <p:animEffect transition="in" filter="wipe(left)">
                                      <p:cBhvr>
                                        <p:cTn id="7" dur="500"/>
                                        <p:tgtEl>
                                          <p:spTgt spid="292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7"/>
                                        </p:tgtEl>
                                        <p:attrNameLst>
                                          <p:attrName>style.visibility</p:attrName>
                                        </p:attrNameLst>
                                      </p:cBhvr>
                                      <p:to>
                                        <p:strVal val="visible"/>
                                      </p:to>
                                    </p:set>
                                    <p:animEffect transition="in" filter="wipe(left)">
                                      <p:cBhvr>
                                        <p:cTn id="12" dur="500"/>
                                        <p:tgtEl>
                                          <p:spTgt spid="2928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868">
                                            <p:txEl>
                                              <p:pRg st="0" end="0"/>
                                            </p:txEl>
                                          </p:spTgt>
                                        </p:tgtEl>
                                        <p:attrNameLst>
                                          <p:attrName>style.visibility</p:attrName>
                                        </p:attrNameLst>
                                      </p:cBhvr>
                                      <p:to>
                                        <p:strVal val="visible"/>
                                      </p:to>
                                    </p:set>
                                    <p:animEffect transition="in" filter="wipe(left)">
                                      <p:cBhvr>
                                        <p:cTn id="17" dur="500"/>
                                        <p:tgtEl>
                                          <p:spTgt spid="2928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868">
                                            <p:txEl>
                                              <p:pRg st="1" end="1"/>
                                            </p:txEl>
                                          </p:spTgt>
                                        </p:tgtEl>
                                        <p:attrNameLst>
                                          <p:attrName>style.visibility</p:attrName>
                                        </p:attrNameLst>
                                      </p:cBhvr>
                                      <p:to>
                                        <p:strVal val="visible"/>
                                      </p:to>
                                    </p:set>
                                    <p:animEffect transition="in" filter="wipe(left)">
                                      <p:cBhvr>
                                        <p:cTn id="22" dur="500"/>
                                        <p:tgtEl>
                                          <p:spTgt spid="29286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2869"/>
                                        </p:tgtEl>
                                        <p:attrNameLst>
                                          <p:attrName>style.visibility</p:attrName>
                                        </p:attrNameLst>
                                      </p:cBhvr>
                                      <p:to>
                                        <p:strVal val="visible"/>
                                      </p:to>
                                    </p:set>
                                    <p:animEffect transition="in" filter="wipe(left)">
                                      <p:cBhvr>
                                        <p:cTn id="27" dur="500"/>
                                        <p:tgtEl>
                                          <p:spTgt spid="2928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2870"/>
                                        </p:tgtEl>
                                        <p:attrNameLst>
                                          <p:attrName>style.visibility</p:attrName>
                                        </p:attrNameLst>
                                      </p:cBhvr>
                                      <p:to>
                                        <p:strVal val="visible"/>
                                      </p:to>
                                    </p:set>
                                    <p:animEffect transition="in" filter="wipe(left)">
                                      <p:cBhvr>
                                        <p:cTn id="32" dur="500"/>
                                        <p:tgtEl>
                                          <p:spTgt spid="2928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2871"/>
                                        </p:tgtEl>
                                        <p:attrNameLst>
                                          <p:attrName>style.visibility</p:attrName>
                                        </p:attrNameLst>
                                      </p:cBhvr>
                                      <p:to>
                                        <p:strVal val="visible"/>
                                      </p:to>
                                    </p:set>
                                    <p:animEffect transition="in" filter="wipe(left)">
                                      <p:cBhvr>
                                        <p:cTn id="37" dur="500"/>
                                        <p:tgtEl>
                                          <p:spTgt spid="2928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2872"/>
                                        </p:tgtEl>
                                        <p:attrNameLst>
                                          <p:attrName>style.visibility</p:attrName>
                                        </p:attrNameLst>
                                      </p:cBhvr>
                                      <p:to>
                                        <p:strVal val="visible"/>
                                      </p:to>
                                    </p:set>
                                    <p:animEffect transition="in" filter="wipe(left)">
                                      <p:cBhvr>
                                        <p:cTn id="42" dur="500"/>
                                        <p:tgtEl>
                                          <p:spTgt spid="2928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2873"/>
                                        </p:tgtEl>
                                        <p:attrNameLst>
                                          <p:attrName>style.visibility</p:attrName>
                                        </p:attrNameLst>
                                      </p:cBhvr>
                                      <p:to>
                                        <p:strVal val="visible"/>
                                      </p:to>
                                    </p:set>
                                    <p:animEffect transition="in" filter="wipe(left)">
                                      <p:cBhvr>
                                        <p:cTn id="47" dur="500"/>
                                        <p:tgtEl>
                                          <p:spTgt spid="2928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2874"/>
                                        </p:tgtEl>
                                        <p:attrNameLst>
                                          <p:attrName>style.visibility</p:attrName>
                                        </p:attrNameLst>
                                      </p:cBhvr>
                                      <p:to>
                                        <p:strVal val="visible"/>
                                      </p:to>
                                    </p:set>
                                    <p:animEffect transition="in" filter="wipe(left)">
                                      <p:cBhvr>
                                        <p:cTn id="52" dur="500"/>
                                        <p:tgtEl>
                                          <p:spTgt spid="2928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92875"/>
                                        </p:tgtEl>
                                        <p:attrNameLst>
                                          <p:attrName>style.visibility</p:attrName>
                                        </p:attrNameLst>
                                      </p:cBhvr>
                                      <p:to>
                                        <p:strVal val="visible"/>
                                      </p:to>
                                    </p:set>
                                    <p:animEffect transition="in" filter="wipe(left)">
                                      <p:cBhvr>
                                        <p:cTn id="57" dur="500"/>
                                        <p:tgtEl>
                                          <p:spTgt spid="2928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92876"/>
                                        </p:tgtEl>
                                        <p:attrNameLst>
                                          <p:attrName>style.visibility</p:attrName>
                                        </p:attrNameLst>
                                      </p:cBhvr>
                                      <p:to>
                                        <p:strVal val="visible"/>
                                      </p:to>
                                    </p:set>
                                    <p:animEffect transition="in" filter="wipe(left)">
                                      <p:cBhvr>
                                        <p:cTn id="62" dur="500"/>
                                        <p:tgtEl>
                                          <p:spTgt spid="292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utoUpdateAnimBg="0"/>
      <p:bldP spid="292868" grpId="0" build="p" autoUpdateAnimBg="0"/>
      <p:bldP spid="292869" grpId="0" autoUpdateAnimBg="0"/>
      <p:bldP spid="292873" grpId="0"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CE40A16-94EC-43BA-99FB-B29243FCFDCA}" type="datetime1">
              <a:rPr lang="zh-CN" altLang="en-US"/>
              <a:pPr/>
              <a:t>2017/10/15</a:t>
            </a:fld>
            <a:endParaRPr lang="en-US" altLang="zh-CN"/>
          </a:p>
        </p:txBody>
      </p:sp>
      <p:sp>
        <p:nvSpPr>
          <p:cNvPr id="12" name="灯片编号占位符 3"/>
          <p:cNvSpPr>
            <a:spLocks noGrp="1"/>
          </p:cNvSpPr>
          <p:nvPr>
            <p:ph type="sldNum" sz="quarter" idx="12"/>
          </p:nvPr>
        </p:nvSpPr>
        <p:spPr/>
        <p:txBody>
          <a:bodyPr/>
          <a:lstStyle/>
          <a:p>
            <a:fld id="{8A5F5441-6CDE-4B52-A584-C2A345B1B289}" type="slidenum">
              <a:rPr lang="en-US" altLang="zh-CN"/>
              <a:pPr/>
              <a:t>148</a:t>
            </a:fld>
            <a:endParaRPr lang="en-US" altLang="zh-CN"/>
          </a:p>
        </p:txBody>
      </p:sp>
      <p:sp>
        <p:nvSpPr>
          <p:cNvPr id="295949" name="Text Box 13"/>
          <p:cNvSpPr txBox="1">
            <a:spLocks noChangeArrowheads="1"/>
          </p:cNvSpPr>
          <p:nvPr/>
        </p:nvSpPr>
        <p:spPr bwMode="auto">
          <a:xfrm>
            <a:off x="304800" y="1860550"/>
            <a:ext cx="1600200" cy="457200"/>
          </a:xfrm>
          <a:prstGeom prst="rect">
            <a:avLst/>
          </a:prstGeom>
          <a:noFill/>
          <a:ln w="9525">
            <a:noFill/>
            <a:miter lim="800000"/>
            <a:headEnd/>
            <a:tailEnd/>
          </a:ln>
          <a:effectLst/>
        </p:spPr>
        <p:txBody>
          <a:bodyPr>
            <a:spAutoFit/>
          </a:bodyPr>
          <a:lstStyle/>
          <a:p>
            <a:pPr algn="l">
              <a:spcBef>
                <a:spcPct val="50000"/>
              </a:spcBef>
            </a:pPr>
            <a:r>
              <a:rPr lang="en-US" altLang="zh-CN" sz="2400">
                <a:latin typeface="Times New Roman" pitchFamily="18" charset="0"/>
              </a:rPr>
              <a:t>(2)</a:t>
            </a:r>
          </a:p>
        </p:txBody>
      </p:sp>
      <p:graphicFrame>
        <p:nvGraphicFramePr>
          <p:cNvPr id="295950" name="Object 14"/>
          <p:cNvGraphicFramePr>
            <a:graphicFrameLocks noChangeAspect="1"/>
          </p:cNvGraphicFramePr>
          <p:nvPr/>
        </p:nvGraphicFramePr>
        <p:xfrm>
          <a:off x="827088" y="1700213"/>
          <a:ext cx="7777162" cy="936625"/>
        </p:xfrm>
        <a:graphic>
          <a:graphicData uri="http://schemas.openxmlformats.org/presentationml/2006/ole">
            <p:oleObj spid="_x0000_s1676290" name="Equation" r:id="rId3" imgW="3555720" imgH="431640" progId="Equation.3">
              <p:embed/>
            </p:oleObj>
          </a:graphicData>
        </a:graphic>
      </p:graphicFrame>
      <p:graphicFrame>
        <p:nvGraphicFramePr>
          <p:cNvPr id="295951" name="Object 15"/>
          <p:cNvGraphicFramePr>
            <a:graphicFrameLocks noChangeAspect="1"/>
          </p:cNvGraphicFramePr>
          <p:nvPr/>
        </p:nvGraphicFramePr>
        <p:xfrm>
          <a:off x="5867400" y="2708275"/>
          <a:ext cx="1676400" cy="412750"/>
        </p:xfrm>
        <a:graphic>
          <a:graphicData uri="http://schemas.openxmlformats.org/presentationml/2006/ole">
            <p:oleObj spid="_x0000_s1676291" r:id="rId4" imgW="812447" imgH="203112" progId="Equation.3">
              <p:embed/>
            </p:oleObj>
          </a:graphicData>
        </a:graphic>
      </p:graphicFrame>
      <p:graphicFrame>
        <p:nvGraphicFramePr>
          <p:cNvPr id="295952" name="Object 16"/>
          <p:cNvGraphicFramePr>
            <a:graphicFrameLocks noChangeAspect="1"/>
          </p:cNvGraphicFramePr>
          <p:nvPr/>
        </p:nvGraphicFramePr>
        <p:xfrm>
          <a:off x="541338" y="3213100"/>
          <a:ext cx="8351837" cy="890588"/>
        </p:xfrm>
        <a:graphic>
          <a:graphicData uri="http://schemas.openxmlformats.org/presentationml/2006/ole">
            <p:oleObj spid="_x0000_s1676292" name="Equation" r:id="rId5" imgW="4012920" imgH="431640" progId="Equation.3">
              <p:embed/>
            </p:oleObj>
          </a:graphicData>
        </a:graphic>
      </p:graphicFrame>
      <p:graphicFrame>
        <p:nvGraphicFramePr>
          <p:cNvPr id="295953" name="Object 17"/>
          <p:cNvGraphicFramePr>
            <a:graphicFrameLocks noChangeAspect="1"/>
          </p:cNvGraphicFramePr>
          <p:nvPr/>
        </p:nvGraphicFramePr>
        <p:xfrm>
          <a:off x="5940425" y="4221163"/>
          <a:ext cx="1752600" cy="423862"/>
        </p:xfrm>
        <a:graphic>
          <a:graphicData uri="http://schemas.openxmlformats.org/presentationml/2006/ole">
            <p:oleObj spid="_x0000_s1676293" r:id="rId6" imgW="825500" imgH="203200" progId="Equation.3">
              <p:embed/>
            </p:oleObj>
          </a:graphicData>
        </a:graphic>
      </p:graphicFrame>
      <p:sp>
        <p:nvSpPr>
          <p:cNvPr id="295954" name="Text Box 18"/>
          <p:cNvSpPr txBox="1">
            <a:spLocks noChangeArrowheads="1"/>
          </p:cNvSpPr>
          <p:nvPr/>
        </p:nvSpPr>
        <p:spPr bwMode="auto">
          <a:xfrm>
            <a:off x="250825" y="4868863"/>
            <a:ext cx="4191000" cy="457200"/>
          </a:xfrm>
          <a:prstGeom prst="rect">
            <a:avLst/>
          </a:prstGeom>
          <a:noFill/>
          <a:ln w="9525">
            <a:noFill/>
            <a:miter lim="800000"/>
            <a:headEnd/>
            <a:tailEnd/>
          </a:ln>
          <a:effectLst/>
        </p:spPr>
        <p:txBody>
          <a:bodyPr>
            <a:spAutoFit/>
          </a:bodyPr>
          <a:lstStyle/>
          <a:p>
            <a:pPr algn="l">
              <a:spcBef>
                <a:spcPct val="50000"/>
              </a:spcBef>
            </a:pP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由</a:t>
            </a:r>
            <a:r>
              <a:rPr lang="en-US" altLang="zh-CN" sz="2400" i="1">
                <a:latin typeface="Times New Roman" pitchFamily="18" charset="0"/>
                <a:ea typeface="楷体_GB2312" pitchFamily="49" charset="-122"/>
              </a:rPr>
              <a:t>X</a:t>
            </a:r>
            <a:r>
              <a:rPr lang="zh-CN" altLang="en-US" sz="2400">
                <a:latin typeface="楷体_GB2312" pitchFamily="49" charset="-122"/>
                <a:ea typeface="楷体_GB2312" pitchFamily="49" charset="-122"/>
              </a:rPr>
              <a:t>的分布函数可得</a:t>
            </a:r>
          </a:p>
        </p:txBody>
      </p:sp>
      <p:graphicFrame>
        <p:nvGraphicFramePr>
          <p:cNvPr id="295955" name="Object 19"/>
          <p:cNvGraphicFramePr>
            <a:graphicFrameLocks noChangeAspect="1"/>
          </p:cNvGraphicFramePr>
          <p:nvPr/>
        </p:nvGraphicFramePr>
        <p:xfrm>
          <a:off x="1042988" y="5481638"/>
          <a:ext cx="7343775" cy="896937"/>
        </p:xfrm>
        <a:graphic>
          <a:graphicData uri="http://schemas.openxmlformats.org/presentationml/2006/ole">
            <p:oleObj spid="_x0000_s1676294" name="Equation" r:id="rId7" imgW="3504960" imgH="431640" progId="Equation.3">
              <p:embed/>
            </p:oleObj>
          </a:graphicData>
        </a:graphic>
      </p:graphicFrame>
      <p:graphicFrame>
        <p:nvGraphicFramePr>
          <p:cNvPr id="295957" name="Object 21"/>
          <p:cNvGraphicFramePr>
            <a:graphicFrameLocks noChangeAspect="1"/>
          </p:cNvGraphicFramePr>
          <p:nvPr/>
        </p:nvGraphicFramePr>
        <p:xfrm>
          <a:off x="1331913" y="260350"/>
          <a:ext cx="6121400" cy="987425"/>
        </p:xfrm>
        <a:graphic>
          <a:graphicData uri="http://schemas.openxmlformats.org/presentationml/2006/ole">
            <p:oleObj spid="_x0000_s1676295" name="Equation" r:id="rId8" imgW="265428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5957"/>
                                        </p:tgtEl>
                                        <p:attrNameLst>
                                          <p:attrName>style.visibility</p:attrName>
                                        </p:attrNameLst>
                                      </p:cBhvr>
                                      <p:to>
                                        <p:strVal val="visible"/>
                                      </p:to>
                                    </p:set>
                                    <p:animEffect transition="in" filter="wipe(left)">
                                      <p:cBhvr>
                                        <p:cTn id="7" dur="500"/>
                                        <p:tgtEl>
                                          <p:spTgt spid="2959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49"/>
                                        </p:tgtEl>
                                        <p:attrNameLst>
                                          <p:attrName>style.visibility</p:attrName>
                                        </p:attrNameLst>
                                      </p:cBhvr>
                                      <p:to>
                                        <p:strVal val="visible"/>
                                      </p:to>
                                    </p:set>
                                    <p:animEffect transition="in" filter="wipe(left)">
                                      <p:cBhvr>
                                        <p:cTn id="12" dur="500"/>
                                        <p:tgtEl>
                                          <p:spTgt spid="2959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5950"/>
                                        </p:tgtEl>
                                        <p:attrNameLst>
                                          <p:attrName>style.visibility</p:attrName>
                                        </p:attrNameLst>
                                      </p:cBhvr>
                                      <p:to>
                                        <p:strVal val="visible"/>
                                      </p:to>
                                    </p:set>
                                    <p:animEffect transition="in" filter="wipe(left)">
                                      <p:cBhvr>
                                        <p:cTn id="17" dur="500"/>
                                        <p:tgtEl>
                                          <p:spTgt spid="2959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5951"/>
                                        </p:tgtEl>
                                        <p:attrNameLst>
                                          <p:attrName>style.visibility</p:attrName>
                                        </p:attrNameLst>
                                      </p:cBhvr>
                                      <p:to>
                                        <p:strVal val="visible"/>
                                      </p:to>
                                    </p:set>
                                    <p:animEffect transition="in" filter="wipe(left)">
                                      <p:cBhvr>
                                        <p:cTn id="22" dur="500"/>
                                        <p:tgtEl>
                                          <p:spTgt spid="2959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5952"/>
                                        </p:tgtEl>
                                        <p:attrNameLst>
                                          <p:attrName>style.visibility</p:attrName>
                                        </p:attrNameLst>
                                      </p:cBhvr>
                                      <p:to>
                                        <p:strVal val="visible"/>
                                      </p:to>
                                    </p:set>
                                    <p:animEffect transition="in" filter="wipe(left)">
                                      <p:cBhvr>
                                        <p:cTn id="27" dur="500"/>
                                        <p:tgtEl>
                                          <p:spTgt spid="2959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5953"/>
                                        </p:tgtEl>
                                        <p:attrNameLst>
                                          <p:attrName>style.visibility</p:attrName>
                                        </p:attrNameLst>
                                      </p:cBhvr>
                                      <p:to>
                                        <p:strVal val="visible"/>
                                      </p:to>
                                    </p:set>
                                    <p:animEffect transition="in" filter="wipe(left)">
                                      <p:cBhvr>
                                        <p:cTn id="32" dur="500"/>
                                        <p:tgtEl>
                                          <p:spTgt spid="2959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5954"/>
                                        </p:tgtEl>
                                        <p:attrNameLst>
                                          <p:attrName>style.visibility</p:attrName>
                                        </p:attrNameLst>
                                      </p:cBhvr>
                                      <p:to>
                                        <p:strVal val="visible"/>
                                      </p:to>
                                    </p:set>
                                    <p:animEffect transition="in" filter="wipe(left)">
                                      <p:cBhvr>
                                        <p:cTn id="37" dur="500"/>
                                        <p:tgtEl>
                                          <p:spTgt spid="2959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5955"/>
                                        </p:tgtEl>
                                        <p:attrNameLst>
                                          <p:attrName>style.visibility</p:attrName>
                                        </p:attrNameLst>
                                      </p:cBhvr>
                                      <p:to>
                                        <p:strVal val="visible"/>
                                      </p:to>
                                    </p:set>
                                    <p:animEffect transition="in" filter="wipe(left)">
                                      <p:cBhvr>
                                        <p:cTn id="42" dur="500"/>
                                        <p:tgtEl>
                                          <p:spTgt spid="29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9" grpId="0" autoUpdateAnimBg="0"/>
      <p:bldP spid="295954"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9B55EC05-96DF-4521-BD33-00203957B6D3}" type="datetime1">
              <a:rPr lang="zh-CN" altLang="en-US"/>
              <a:pPr/>
              <a:t>2017/10/15</a:t>
            </a:fld>
            <a:endParaRPr lang="en-US" altLang="zh-CN"/>
          </a:p>
        </p:txBody>
      </p:sp>
      <p:sp>
        <p:nvSpPr>
          <p:cNvPr id="8" name="灯片编号占位符 3"/>
          <p:cNvSpPr>
            <a:spLocks noGrp="1"/>
          </p:cNvSpPr>
          <p:nvPr>
            <p:ph type="sldNum" sz="quarter" idx="12"/>
          </p:nvPr>
        </p:nvSpPr>
        <p:spPr/>
        <p:txBody>
          <a:bodyPr/>
          <a:lstStyle/>
          <a:p>
            <a:fld id="{842C7CDC-B9D5-41B6-B7A4-F9AF6BE357F2}" type="slidenum">
              <a:rPr lang="en-US" altLang="zh-CN"/>
              <a:pPr/>
              <a:t>149</a:t>
            </a:fld>
            <a:endParaRPr lang="en-US" altLang="zh-CN"/>
          </a:p>
        </p:txBody>
      </p:sp>
      <p:sp>
        <p:nvSpPr>
          <p:cNvPr id="424965" name="Text Box 5"/>
          <p:cNvSpPr txBox="1">
            <a:spLocks noChangeArrowheads="1"/>
          </p:cNvSpPr>
          <p:nvPr/>
        </p:nvSpPr>
        <p:spPr bwMode="auto">
          <a:xfrm>
            <a:off x="1331913" y="1500188"/>
            <a:ext cx="7126287" cy="3081337"/>
          </a:xfrm>
          <a:prstGeom prst="rect">
            <a:avLst/>
          </a:prstGeom>
          <a:noFill/>
          <a:ln w="9525">
            <a:noFill/>
            <a:miter lim="800000"/>
            <a:headEnd/>
            <a:tailEnd/>
          </a:ln>
          <a:effectLst/>
        </p:spPr>
        <p:txBody>
          <a:bodyPr>
            <a:spAutoFit/>
          </a:bodyPr>
          <a:lstStyle/>
          <a:p>
            <a:pPr algn="just"/>
            <a:r>
              <a:rPr lang="zh-CN" altLang="en-US" sz="2800">
                <a:latin typeface="Times New Roman" pitchFamily="18" charset="0"/>
              </a:rPr>
              <a:t>甲乙两人约定中午</a:t>
            </a:r>
            <a:r>
              <a:rPr lang="en-US" altLang="zh-CN" sz="2800">
                <a:latin typeface="Times New Roman" pitchFamily="18" charset="0"/>
              </a:rPr>
              <a:t>12</a:t>
            </a:r>
            <a:r>
              <a:rPr lang="zh-CN" altLang="en-US" sz="2800">
                <a:latin typeface="Times New Roman" pitchFamily="18" charset="0"/>
              </a:rPr>
              <a:t>时</a:t>
            </a:r>
            <a:r>
              <a:rPr lang="en-US" altLang="zh-CN" sz="2800">
                <a:latin typeface="Times New Roman" pitchFamily="18" charset="0"/>
              </a:rPr>
              <a:t>30</a:t>
            </a:r>
            <a:r>
              <a:rPr lang="zh-CN" altLang="en-US" sz="2800">
                <a:latin typeface="Times New Roman" pitchFamily="18" charset="0"/>
              </a:rPr>
              <a:t>分在某地会面。</a:t>
            </a:r>
          </a:p>
          <a:p>
            <a:pPr algn="just"/>
            <a:r>
              <a:rPr lang="zh-CN" altLang="en-US" sz="2800">
                <a:latin typeface="Times New Roman" pitchFamily="18" charset="0"/>
              </a:rPr>
              <a:t>设甲在时间</a:t>
            </a:r>
            <a:r>
              <a:rPr lang="en-US" altLang="zh-CN" sz="2800">
                <a:latin typeface="Times New Roman" pitchFamily="18" charset="0"/>
              </a:rPr>
              <a:t>12:15</a:t>
            </a:r>
            <a:r>
              <a:rPr lang="zh-CN" altLang="en-US" sz="2800">
                <a:latin typeface="Times New Roman" pitchFamily="18" charset="0"/>
              </a:rPr>
              <a:t>到</a:t>
            </a:r>
            <a:r>
              <a:rPr lang="en-US" altLang="zh-CN" sz="2800">
                <a:latin typeface="Times New Roman" pitchFamily="18" charset="0"/>
              </a:rPr>
              <a:t>12:45</a:t>
            </a:r>
            <a:r>
              <a:rPr lang="zh-CN" altLang="en-US" sz="2800">
                <a:latin typeface="Times New Roman" pitchFamily="18" charset="0"/>
              </a:rPr>
              <a:t>之间到达某地</a:t>
            </a:r>
          </a:p>
          <a:p>
            <a:pPr algn="just"/>
            <a:r>
              <a:rPr lang="zh-CN" altLang="en-US" sz="2800">
                <a:latin typeface="Times New Roman" pitchFamily="18" charset="0"/>
              </a:rPr>
              <a:t>是均匀分布；乙独立地到达，而且到达</a:t>
            </a:r>
          </a:p>
          <a:p>
            <a:pPr algn="just"/>
            <a:r>
              <a:rPr lang="zh-CN" altLang="en-US" sz="2800">
                <a:latin typeface="Times New Roman" pitchFamily="18" charset="0"/>
              </a:rPr>
              <a:t>时间在</a:t>
            </a:r>
            <a:r>
              <a:rPr lang="en-US" altLang="zh-CN" sz="2800">
                <a:latin typeface="Times New Roman" pitchFamily="18" charset="0"/>
              </a:rPr>
              <a:t>12:00</a:t>
            </a:r>
            <a:r>
              <a:rPr lang="zh-CN" altLang="en-US" sz="2800">
                <a:latin typeface="Times New Roman" pitchFamily="18" charset="0"/>
              </a:rPr>
              <a:t>到</a:t>
            </a:r>
            <a:r>
              <a:rPr lang="en-US" altLang="zh-CN" sz="2800">
                <a:latin typeface="Times New Roman" pitchFamily="18" charset="0"/>
              </a:rPr>
              <a:t>13:00</a:t>
            </a:r>
            <a:r>
              <a:rPr lang="zh-CN" altLang="en-US" sz="2800">
                <a:latin typeface="Times New Roman" pitchFamily="18" charset="0"/>
              </a:rPr>
              <a:t>之间也是均匀分布</a:t>
            </a:r>
            <a:r>
              <a:rPr lang="en-US" altLang="zh-CN" sz="2800">
                <a:latin typeface="Times New Roman" pitchFamily="18" charset="0"/>
              </a:rPr>
              <a:t>. </a:t>
            </a:r>
          </a:p>
          <a:p>
            <a:pPr algn="just"/>
            <a:r>
              <a:rPr lang="zh-CN" altLang="en-US" sz="2800">
                <a:solidFill>
                  <a:srgbClr val="3333FF"/>
                </a:solidFill>
                <a:latin typeface="Times New Roman" pitchFamily="18" charset="0"/>
              </a:rPr>
              <a:t>试求：</a:t>
            </a:r>
            <a:r>
              <a:rPr lang="en-US" altLang="zh-CN" sz="2800">
                <a:latin typeface="Times New Roman" pitchFamily="18" charset="0"/>
              </a:rPr>
              <a:t>(1) </a:t>
            </a:r>
            <a:r>
              <a:rPr lang="zh-CN" altLang="en-US" sz="2800">
                <a:latin typeface="Times New Roman" pitchFamily="18" charset="0"/>
              </a:rPr>
              <a:t>先到的人等待另一人到达的</a:t>
            </a:r>
          </a:p>
          <a:p>
            <a:pPr algn="just"/>
            <a:r>
              <a:rPr lang="zh-CN" altLang="en-US" sz="2800">
                <a:latin typeface="Times New Roman" pitchFamily="18" charset="0"/>
              </a:rPr>
              <a:t>                  时间不超过</a:t>
            </a:r>
            <a:r>
              <a:rPr lang="en-US" altLang="zh-CN" sz="2800">
                <a:latin typeface="Times New Roman" pitchFamily="18" charset="0"/>
              </a:rPr>
              <a:t>5</a:t>
            </a:r>
            <a:r>
              <a:rPr lang="zh-CN" altLang="en-US" sz="2800">
                <a:latin typeface="Times New Roman" pitchFamily="18" charset="0"/>
              </a:rPr>
              <a:t>分钟的概率</a:t>
            </a:r>
            <a:r>
              <a:rPr lang="en-US" altLang="zh-CN" sz="2800">
                <a:latin typeface="Times New Roman" pitchFamily="18" charset="0"/>
              </a:rPr>
              <a:t>. </a:t>
            </a:r>
          </a:p>
          <a:p>
            <a:pPr algn="just"/>
            <a:r>
              <a:rPr lang="en-US" altLang="zh-CN" sz="2800">
                <a:latin typeface="Times New Roman" pitchFamily="18" charset="0"/>
              </a:rPr>
              <a:t>             (2) </a:t>
            </a:r>
            <a:r>
              <a:rPr lang="zh-CN" altLang="en-US" sz="2800">
                <a:latin typeface="Times New Roman" pitchFamily="18" charset="0"/>
              </a:rPr>
              <a:t>甲先到的概率</a:t>
            </a:r>
          </a:p>
        </p:txBody>
      </p:sp>
      <p:pic>
        <p:nvPicPr>
          <p:cNvPr id="424966" name="Picture 6" descr="WOMAN"/>
          <p:cNvPicPr>
            <a:picLocks noChangeAspect="1" noChangeArrowheads="1"/>
          </p:cNvPicPr>
          <p:nvPr/>
        </p:nvPicPr>
        <p:blipFill>
          <a:blip r:embed="rId2"/>
          <a:srcRect/>
          <a:stretch>
            <a:fillRect/>
          </a:stretch>
        </p:blipFill>
        <p:spPr bwMode="auto">
          <a:xfrm>
            <a:off x="395288" y="2581275"/>
            <a:ext cx="1141412" cy="1871663"/>
          </a:xfrm>
          <a:prstGeom prst="rect">
            <a:avLst/>
          </a:prstGeom>
          <a:noFill/>
        </p:spPr>
      </p:pic>
      <p:pic>
        <p:nvPicPr>
          <p:cNvPr id="424967" name="Picture 7" descr="CMEN077"/>
          <p:cNvPicPr>
            <a:picLocks noChangeAspect="1" noChangeArrowheads="1"/>
          </p:cNvPicPr>
          <p:nvPr/>
        </p:nvPicPr>
        <p:blipFill>
          <a:blip r:embed="rId3"/>
          <a:srcRect/>
          <a:stretch>
            <a:fillRect/>
          </a:stretch>
        </p:blipFill>
        <p:spPr bwMode="auto">
          <a:xfrm>
            <a:off x="7723188" y="2076450"/>
            <a:ext cx="1025525" cy="2238375"/>
          </a:xfrm>
          <a:prstGeom prst="rect">
            <a:avLst/>
          </a:prstGeom>
          <a:noFill/>
        </p:spPr>
      </p:pic>
      <p:sp>
        <p:nvSpPr>
          <p:cNvPr id="424970" name="Rectangle 10"/>
          <p:cNvSpPr>
            <a:spLocks noChangeArrowheads="1"/>
          </p:cNvSpPr>
          <p:nvPr/>
        </p:nvSpPr>
        <p:spPr bwMode="auto">
          <a:xfrm>
            <a:off x="611188" y="1485900"/>
            <a:ext cx="658812" cy="519113"/>
          </a:xfrm>
          <a:prstGeom prst="rect">
            <a:avLst/>
          </a:prstGeom>
          <a:noFill/>
          <a:ln w="9525">
            <a:noFill/>
            <a:miter lim="800000"/>
            <a:headEnd/>
            <a:tailEnd/>
          </a:ln>
          <a:effectLst/>
        </p:spPr>
        <p:txBody>
          <a:bodyPr wrap="none">
            <a:spAutoFit/>
          </a:bodyPr>
          <a:lstStyle/>
          <a:p>
            <a:pPr algn="l"/>
            <a:r>
              <a:rPr lang="zh-CN" altLang="en-US" sz="2800">
                <a:solidFill>
                  <a:srgbClr val="3333FF"/>
                </a:solidFill>
                <a:latin typeface="Times New Roman" pitchFamily="18" charset="0"/>
              </a:rPr>
              <a:t>例</a:t>
            </a:r>
            <a:r>
              <a:rPr lang="en-US" altLang="zh-CN" sz="2800">
                <a:solidFill>
                  <a:srgbClr val="3333FF"/>
                </a:solidFill>
                <a:latin typeface="Times New Roman" pitchFamily="18" charset="0"/>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4970"/>
                                        </p:tgtEl>
                                        <p:attrNameLst>
                                          <p:attrName>style.visibility</p:attrName>
                                        </p:attrNameLst>
                                      </p:cBhvr>
                                      <p:to>
                                        <p:strVal val="visible"/>
                                      </p:to>
                                    </p:set>
                                    <p:anim calcmode="lin" valueType="num">
                                      <p:cBhvr additive="base">
                                        <p:cTn id="7" dur="500" fill="hold"/>
                                        <p:tgtEl>
                                          <p:spTgt spid="424970"/>
                                        </p:tgtEl>
                                        <p:attrNameLst>
                                          <p:attrName>ppt_x</p:attrName>
                                        </p:attrNameLst>
                                      </p:cBhvr>
                                      <p:tavLst>
                                        <p:tav tm="0">
                                          <p:val>
                                            <p:strVal val="0-#ppt_w/2"/>
                                          </p:val>
                                        </p:tav>
                                        <p:tav tm="100000">
                                          <p:val>
                                            <p:strVal val="#ppt_x"/>
                                          </p:val>
                                        </p:tav>
                                      </p:tavLst>
                                    </p:anim>
                                    <p:anim calcmode="lin" valueType="num">
                                      <p:cBhvr additive="base">
                                        <p:cTn id="8" dur="500" fill="hold"/>
                                        <p:tgtEl>
                                          <p:spTgt spid="4249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424965"/>
                                        </p:tgtEl>
                                        <p:attrNameLst>
                                          <p:attrName>style.visibility</p:attrName>
                                        </p:attrNameLst>
                                      </p:cBhvr>
                                      <p:to>
                                        <p:strVal val="visible"/>
                                      </p:to>
                                    </p:set>
                                    <p:animEffect transition="in" filter="barn(outVertical)">
                                      <p:cBhvr>
                                        <p:cTn id="13" dur="500"/>
                                        <p:tgtEl>
                                          <p:spTgt spid="424965"/>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424966"/>
                                        </p:tgtEl>
                                        <p:attrNameLst>
                                          <p:attrName>style.visibility</p:attrName>
                                        </p:attrNameLst>
                                      </p:cBhvr>
                                      <p:to>
                                        <p:strVal val="visible"/>
                                      </p:to>
                                    </p:set>
                                    <p:anim calcmode="lin" valueType="num">
                                      <p:cBhvr additive="base">
                                        <p:cTn id="17" dur="1000" fill="hold"/>
                                        <p:tgtEl>
                                          <p:spTgt spid="424966"/>
                                        </p:tgtEl>
                                        <p:attrNameLst>
                                          <p:attrName>ppt_x</p:attrName>
                                        </p:attrNameLst>
                                      </p:cBhvr>
                                      <p:tavLst>
                                        <p:tav tm="0">
                                          <p:val>
                                            <p:strVal val="0-#ppt_w/2"/>
                                          </p:val>
                                        </p:tav>
                                        <p:tav tm="100000">
                                          <p:val>
                                            <p:strVal val="#ppt_x"/>
                                          </p:val>
                                        </p:tav>
                                      </p:tavLst>
                                    </p:anim>
                                    <p:anim calcmode="lin" valueType="num">
                                      <p:cBhvr additive="base">
                                        <p:cTn id="18" dur="1000" fill="hold"/>
                                        <p:tgtEl>
                                          <p:spTgt spid="42496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24967"/>
                                        </p:tgtEl>
                                        <p:attrNameLst>
                                          <p:attrName>style.visibility</p:attrName>
                                        </p:attrNameLst>
                                      </p:cBhvr>
                                      <p:to>
                                        <p:strVal val="visible"/>
                                      </p:to>
                                    </p:set>
                                    <p:anim calcmode="lin" valueType="num">
                                      <p:cBhvr additive="base">
                                        <p:cTn id="22" dur="500" fill="hold"/>
                                        <p:tgtEl>
                                          <p:spTgt spid="424967"/>
                                        </p:tgtEl>
                                        <p:attrNameLst>
                                          <p:attrName>ppt_x</p:attrName>
                                        </p:attrNameLst>
                                      </p:cBhvr>
                                      <p:tavLst>
                                        <p:tav tm="0">
                                          <p:val>
                                            <p:strVal val="1+#ppt_w/2"/>
                                          </p:val>
                                        </p:tav>
                                        <p:tav tm="100000">
                                          <p:val>
                                            <p:strVal val="#ppt_x"/>
                                          </p:val>
                                        </p:tav>
                                      </p:tavLst>
                                    </p:anim>
                                    <p:anim calcmode="lin" valueType="num">
                                      <p:cBhvr additive="base">
                                        <p:cTn id="23" dur="500" fill="hold"/>
                                        <p:tgtEl>
                                          <p:spTgt spid="4249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autoUpdateAnimBg="0"/>
      <p:bldP spid="4249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Text Box 3"/>
          <p:cNvSpPr txBox="1">
            <a:spLocks noChangeArrowheads="1"/>
          </p:cNvSpPr>
          <p:nvPr/>
        </p:nvSpPr>
        <p:spPr bwMode="auto">
          <a:xfrm>
            <a:off x="1014413" y="1922463"/>
            <a:ext cx="2209800" cy="519112"/>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的概率为</a:t>
            </a:r>
            <a:r>
              <a:rPr lang="en-US" altLang="zh-CN" sz="2800">
                <a:latin typeface="Times New Roman" pitchFamily="18" charset="0"/>
              </a:rPr>
              <a:t>:</a:t>
            </a:r>
          </a:p>
        </p:txBody>
      </p:sp>
      <p:graphicFrame>
        <p:nvGraphicFramePr>
          <p:cNvPr id="312324" name="Object 4"/>
          <p:cNvGraphicFramePr>
            <a:graphicFrameLocks noChangeAspect="1"/>
          </p:cNvGraphicFramePr>
          <p:nvPr/>
        </p:nvGraphicFramePr>
        <p:xfrm>
          <a:off x="1044575" y="2481263"/>
          <a:ext cx="4267200" cy="515937"/>
        </p:xfrm>
        <a:graphic>
          <a:graphicData uri="http://schemas.openxmlformats.org/presentationml/2006/ole">
            <p:oleObj spid="_x0000_s1569794" name="Equation" r:id="rId3" imgW="1777680" imgH="215640" progId="Equation.3">
              <p:embed/>
            </p:oleObj>
          </a:graphicData>
        </a:graphic>
      </p:graphicFrame>
      <p:grpSp>
        <p:nvGrpSpPr>
          <p:cNvPr id="2" name="Group 5"/>
          <p:cNvGrpSpPr>
            <a:grpSpLocks/>
          </p:cNvGrpSpPr>
          <p:nvPr/>
        </p:nvGrpSpPr>
        <p:grpSpPr bwMode="auto">
          <a:xfrm>
            <a:off x="1109663" y="3141663"/>
            <a:ext cx="3733800" cy="515937"/>
            <a:chOff x="732" y="1344"/>
            <a:chExt cx="2352" cy="325"/>
          </a:xfrm>
        </p:grpSpPr>
        <p:graphicFrame>
          <p:nvGraphicFramePr>
            <p:cNvPr id="312326" name="Object 6"/>
            <p:cNvGraphicFramePr>
              <a:graphicFrameLocks noChangeAspect="1"/>
            </p:cNvGraphicFramePr>
            <p:nvPr/>
          </p:nvGraphicFramePr>
          <p:xfrm>
            <a:off x="732" y="1361"/>
            <a:ext cx="288" cy="209"/>
          </p:xfrm>
          <a:graphic>
            <a:graphicData uri="http://schemas.openxmlformats.org/presentationml/2006/ole">
              <p:oleObj spid="_x0000_s1569805" name="Equation" r:id="rId4" imgW="139680" imgH="101520" progId="Equation.3">
                <p:embed/>
              </p:oleObj>
            </a:graphicData>
          </a:graphic>
        </p:graphicFrame>
        <p:graphicFrame>
          <p:nvGraphicFramePr>
            <p:cNvPr id="312327" name="Object 7"/>
            <p:cNvGraphicFramePr>
              <a:graphicFrameLocks noChangeAspect="1"/>
            </p:cNvGraphicFramePr>
            <p:nvPr/>
          </p:nvGraphicFramePr>
          <p:xfrm>
            <a:off x="1020" y="1344"/>
            <a:ext cx="2064" cy="325"/>
          </p:xfrm>
          <a:graphic>
            <a:graphicData uri="http://schemas.openxmlformats.org/presentationml/2006/ole">
              <p:oleObj spid="_x0000_s1569806" name="Equation" r:id="rId5" imgW="1371600" imgH="215640" progId="Equation.3">
                <p:embed/>
              </p:oleObj>
            </a:graphicData>
          </a:graphic>
        </p:graphicFrame>
      </p:grpSp>
      <p:graphicFrame>
        <p:nvGraphicFramePr>
          <p:cNvPr id="312328" name="Object 8"/>
          <p:cNvGraphicFramePr>
            <a:graphicFrameLocks noChangeAspect="1"/>
          </p:cNvGraphicFramePr>
          <p:nvPr/>
        </p:nvGraphicFramePr>
        <p:xfrm>
          <a:off x="4870450" y="3176588"/>
          <a:ext cx="3449638" cy="539750"/>
        </p:xfrm>
        <a:graphic>
          <a:graphicData uri="http://schemas.openxmlformats.org/presentationml/2006/ole">
            <p:oleObj spid="_x0000_s1569795" name="Equation" r:id="rId6" imgW="1460160" imgH="228600" progId="">
              <p:embed/>
            </p:oleObj>
          </a:graphicData>
        </a:graphic>
      </p:graphicFrame>
      <p:grpSp>
        <p:nvGrpSpPr>
          <p:cNvPr id="3" name="Group 9"/>
          <p:cNvGrpSpPr>
            <a:grpSpLocks/>
          </p:cNvGrpSpPr>
          <p:nvPr/>
        </p:nvGrpSpPr>
        <p:grpSpPr bwMode="auto">
          <a:xfrm>
            <a:off x="3440113" y="4419600"/>
            <a:ext cx="2408237" cy="1601788"/>
            <a:chOff x="2245" y="1928"/>
            <a:chExt cx="1517" cy="1009"/>
          </a:xfrm>
        </p:grpSpPr>
        <p:sp>
          <p:nvSpPr>
            <p:cNvPr id="312330" name="Rectangle 10"/>
            <p:cNvSpPr>
              <a:spLocks noChangeArrowheads="1"/>
            </p:cNvSpPr>
            <p:nvPr/>
          </p:nvSpPr>
          <p:spPr bwMode="auto">
            <a:xfrm>
              <a:off x="2744" y="2069"/>
              <a:ext cx="816" cy="288"/>
            </a:xfrm>
            <a:prstGeom prst="rect">
              <a:avLst/>
            </a:prstGeom>
            <a:noFill/>
            <a:ln w="38100">
              <a:solidFill>
                <a:schemeClr val="tx1"/>
              </a:solidFill>
              <a:miter lim="800000"/>
              <a:headEnd/>
              <a:tailEnd/>
            </a:ln>
            <a:effectLst/>
          </p:spPr>
          <p:txBody>
            <a:bodyPr wrap="none" anchor="ctr"/>
            <a:lstStyle/>
            <a:p>
              <a:endParaRPr lang="zh-CN" altLang="en-US"/>
            </a:p>
          </p:txBody>
        </p:sp>
        <p:graphicFrame>
          <p:nvGraphicFramePr>
            <p:cNvPr id="312331" name="Object 11"/>
            <p:cNvGraphicFramePr>
              <a:graphicFrameLocks noChangeAspect="1"/>
            </p:cNvGraphicFramePr>
            <p:nvPr/>
          </p:nvGraphicFramePr>
          <p:xfrm>
            <a:off x="2698" y="2352"/>
            <a:ext cx="227" cy="585"/>
          </p:xfrm>
          <a:graphic>
            <a:graphicData uri="http://schemas.openxmlformats.org/presentationml/2006/ole">
              <p:oleObj spid="_x0000_s1569801" name="Equation" r:id="rId7" imgW="177480" imgH="457200" progId="">
                <p:embed/>
              </p:oleObj>
            </a:graphicData>
          </a:graphic>
        </p:graphicFrame>
        <p:graphicFrame>
          <p:nvGraphicFramePr>
            <p:cNvPr id="312332" name="Object 12"/>
            <p:cNvGraphicFramePr>
              <a:graphicFrameLocks noChangeAspect="1"/>
            </p:cNvGraphicFramePr>
            <p:nvPr/>
          </p:nvGraphicFramePr>
          <p:xfrm>
            <a:off x="3515" y="2333"/>
            <a:ext cx="247" cy="592"/>
          </p:xfrm>
          <a:graphic>
            <a:graphicData uri="http://schemas.openxmlformats.org/presentationml/2006/ole">
              <p:oleObj spid="_x0000_s1569802" name="Equation" r:id="rId8" imgW="190440" imgH="457200" progId="">
                <p:embed/>
              </p:oleObj>
            </a:graphicData>
          </a:graphic>
        </p:graphicFrame>
        <p:graphicFrame>
          <p:nvGraphicFramePr>
            <p:cNvPr id="312333" name="Object 13"/>
            <p:cNvGraphicFramePr>
              <a:graphicFrameLocks noChangeAspect="1"/>
            </p:cNvGraphicFramePr>
            <p:nvPr/>
          </p:nvGraphicFramePr>
          <p:xfrm>
            <a:off x="2245" y="1928"/>
            <a:ext cx="448" cy="288"/>
          </p:xfrm>
          <a:graphic>
            <a:graphicData uri="http://schemas.openxmlformats.org/presentationml/2006/ole">
              <p:oleObj spid="_x0000_s1569803" name="Equation" r:id="rId9" imgW="355320" imgH="228600" progId="">
                <p:embed/>
              </p:oleObj>
            </a:graphicData>
          </a:graphic>
        </p:graphicFrame>
        <p:graphicFrame>
          <p:nvGraphicFramePr>
            <p:cNvPr id="312334" name="Object 14"/>
            <p:cNvGraphicFramePr>
              <a:graphicFrameLocks noChangeAspect="1"/>
            </p:cNvGraphicFramePr>
            <p:nvPr/>
          </p:nvGraphicFramePr>
          <p:xfrm>
            <a:off x="2245" y="2200"/>
            <a:ext cx="480" cy="309"/>
          </p:xfrm>
          <a:graphic>
            <a:graphicData uri="http://schemas.openxmlformats.org/presentationml/2006/ole">
              <p:oleObj spid="_x0000_s1569804" name="Equation" r:id="rId10" imgW="355320" imgH="228600" progId="">
                <p:embed/>
              </p:oleObj>
            </a:graphicData>
          </a:graphic>
        </p:graphicFrame>
      </p:grpSp>
      <p:grpSp>
        <p:nvGrpSpPr>
          <p:cNvPr id="4" name="Group 15"/>
          <p:cNvGrpSpPr>
            <a:grpSpLocks/>
          </p:cNvGrpSpPr>
          <p:nvPr/>
        </p:nvGrpSpPr>
        <p:grpSpPr bwMode="auto">
          <a:xfrm>
            <a:off x="4232275" y="4635500"/>
            <a:ext cx="1295400" cy="449263"/>
            <a:chOff x="2744" y="2069"/>
            <a:chExt cx="816" cy="283"/>
          </a:xfrm>
        </p:grpSpPr>
        <p:sp>
          <p:nvSpPr>
            <p:cNvPr id="312336" name="Line 16"/>
            <p:cNvSpPr>
              <a:spLocks noChangeShapeType="1"/>
            </p:cNvSpPr>
            <p:nvPr/>
          </p:nvSpPr>
          <p:spPr bwMode="auto">
            <a:xfrm flipH="1">
              <a:off x="2744" y="2069"/>
              <a:ext cx="378" cy="227"/>
            </a:xfrm>
            <a:prstGeom prst="line">
              <a:avLst/>
            </a:prstGeom>
            <a:noFill/>
            <a:ln w="9525">
              <a:solidFill>
                <a:srgbClr val="FF0000"/>
              </a:solidFill>
              <a:round/>
              <a:headEnd/>
              <a:tailEnd/>
            </a:ln>
            <a:effectLst/>
          </p:spPr>
          <p:txBody>
            <a:bodyPr/>
            <a:lstStyle/>
            <a:p>
              <a:endParaRPr lang="zh-CN" altLang="en-US"/>
            </a:p>
          </p:txBody>
        </p:sp>
        <p:sp>
          <p:nvSpPr>
            <p:cNvPr id="312337" name="Line 17"/>
            <p:cNvSpPr>
              <a:spLocks noChangeShapeType="1"/>
            </p:cNvSpPr>
            <p:nvPr/>
          </p:nvSpPr>
          <p:spPr bwMode="auto">
            <a:xfrm flipH="1">
              <a:off x="2925" y="2069"/>
              <a:ext cx="437" cy="272"/>
            </a:xfrm>
            <a:prstGeom prst="line">
              <a:avLst/>
            </a:prstGeom>
            <a:noFill/>
            <a:ln w="9525">
              <a:solidFill>
                <a:srgbClr val="FF0000"/>
              </a:solidFill>
              <a:round/>
              <a:headEnd/>
              <a:tailEnd/>
            </a:ln>
            <a:effectLst/>
          </p:spPr>
          <p:txBody>
            <a:bodyPr/>
            <a:lstStyle/>
            <a:p>
              <a:endParaRPr lang="zh-CN" altLang="en-US"/>
            </a:p>
          </p:txBody>
        </p:sp>
        <p:sp>
          <p:nvSpPr>
            <p:cNvPr id="312338" name="Line 18"/>
            <p:cNvSpPr>
              <a:spLocks noChangeShapeType="1"/>
            </p:cNvSpPr>
            <p:nvPr/>
          </p:nvSpPr>
          <p:spPr bwMode="auto">
            <a:xfrm flipH="1">
              <a:off x="3122" y="2115"/>
              <a:ext cx="393" cy="237"/>
            </a:xfrm>
            <a:prstGeom prst="line">
              <a:avLst/>
            </a:prstGeom>
            <a:noFill/>
            <a:ln w="9525">
              <a:solidFill>
                <a:srgbClr val="FF0000"/>
              </a:solidFill>
              <a:round/>
              <a:headEnd/>
              <a:tailEnd/>
            </a:ln>
            <a:effectLst/>
          </p:spPr>
          <p:txBody>
            <a:bodyPr/>
            <a:lstStyle/>
            <a:p>
              <a:endParaRPr lang="zh-CN" altLang="en-US"/>
            </a:p>
          </p:txBody>
        </p:sp>
        <p:sp>
          <p:nvSpPr>
            <p:cNvPr id="312339" name="Line 19"/>
            <p:cNvSpPr>
              <a:spLocks noChangeShapeType="1"/>
            </p:cNvSpPr>
            <p:nvPr/>
          </p:nvSpPr>
          <p:spPr bwMode="auto">
            <a:xfrm flipH="1">
              <a:off x="2744" y="2069"/>
              <a:ext cx="181" cy="91"/>
            </a:xfrm>
            <a:prstGeom prst="line">
              <a:avLst/>
            </a:prstGeom>
            <a:noFill/>
            <a:ln w="9525">
              <a:solidFill>
                <a:srgbClr val="FF0000"/>
              </a:solidFill>
              <a:round/>
              <a:headEnd/>
              <a:tailEnd/>
            </a:ln>
            <a:effectLst/>
          </p:spPr>
          <p:txBody>
            <a:bodyPr/>
            <a:lstStyle/>
            <a:p>
              <a:endParaRPr lang="zh-CN" altLang="en-US"/>
            </a:p>
          </p:txBody>
        </p:sp>
        <p:sp>
          <p:nvSpPr>
            <p:cNvPr id="312340" name="Line 20"/>
            <p:cNvSpPr>
              <a:spLocks noChangeShapeType="1"/>
            </p:cNvSpPr>
            <p:nvPr/>
          </p:nvSpPr>
          <p:spPr bwMode="auto">
            <a:xfrm flipH="1">
              <a:off x="3334" y="2205"/>
              <a:ext cx="226" cy="137"/>
            </a:xfrm>
            <a:prstGeom prst="line">
              <a:avLst/>
            </a:prstGeom>
            <a:noFill/>
            <a:ln w="28575">
              <a:solidFill>
                <a:srgbClr val="FF0000"/>
              </a:solidFill>
              <a:round/>
              <a:headEnd/>
              <a:tailEnd/>
            </a:ln>
            <a:effectLst/>
          </p:spPr>
          <p:txBody>
            <a:bodyPr/>
            <a:lstStyle/>
            <a:p>
              <a:endParaRPr lang="zh-CN" altLang="en-US"/>
            </a:p>
          </p:txBody>
        </p:sp>
      </p:grpSp>
      <p:grpSp>
        <p:nvGrpSpPr>
          <p:cNvPr id="5" name="Group 21"/>
          <p:cNvGrpSpPr>
            <a:grpSpLocks/>
          </p:cNvGrpSpPr>
          <p:nvPr/>
        </p:nvGrpSpPr>
        <p:grpSpPr bwMode="auto">
          <a:xfrm>
            <a:off x="1998663" y="3802063"/>
            <a:ext cx="5294312" cy="2867025"/>
            <a:chOff x="1292" y="1570"/>
            <a:chExt cx="3335" cy="1806"/>
          </a:xfrm>
        </p:grpSpPr>
        <p:sp>
          <p:nvSpPr>
            <p:cNvPr id="312342" name="Line 22"/>
            <p:cNvSpPr>
              <a:spLocks noChangeShapeType="1"/>
            </p:cNvSpPr>
            <p:nvPr/>
          </p:nvSpPr>
          <p:spPr bwMode="auto">
            <a:xfrm flipV="1">
              <a:off x="1292" y="2614"/>
              <a:ext cx="3040" cy="4"/>
            </a:xfrm>
            <a:prstGeom prst="line">
              <a:avLst/>
            </a:prstGeom>
            <a:noFill/>
            <a:ln w="38100">
              <a:solidFill>
                <a:schemeClr val="tx1"/>
              </a:solidFill>
              <a:round/>
              <a:headEnd/>
              <a:tailEnd type="triangle" w="med" len="med"/>
            </a:ln>
            <a:effectLst/>
          </p:spPr>
          <p:txBody>
            <a:bodyPr/>
            <a:lstStyle/>
            <a:p>
              <a:endParaRPr lang="zh-CN" altLang="en-US"/>
            </a:p>
          </p:txBody>
        </p:sp>
        <p:sp>
          <p:nvSpPr>
            <p:cNvPr id="312343" name="Line 23"/>
            <p:cNvSpPr>
              <a:spLocks noChangeShapeType="1"/>
            </p:cNvSpPr>
            <p:nvPr/>
          </p:nvSpPr>
          <p:spPr bwMode="auto">
            <a:xfrm flipV="1">
              <a:off x="2472" y="1706"/>
              <a:ext cx="0" cy="1670"/>
            </a:xfrm>
            <a:prstGeom prst="line">
              <a:avLst/>
            </a:prstGeom>
            <a:noFill/>
            <a:ln w="38100">
              <a:solidFill>
                <a:schemeClr val="tx1"/>
              </a:solidFill>
              <a:round/>
              <a:headEnd/>
              <a:tailEnd type="triangle" w="med" len="med"/>
            </a:ln>
            <a:effectLst/>
          </p:spPr>
          <p:txBody>
            <a:bodyPr/>
            <a:lstStyle/>
            <a:p>
              <a:endParaRPr lang="zh-CN" altLang="en-US"/>
            </a:p>
          </p:txBody>
        </p:sp>
        <p:graphicFrame>
          <p:nvGraphicFramePr>
            <p:cNvPr id="312344" name="Object 24"/>
            <p:cNvGraphicFramePr>
              <a:graphicFrameLocks noChangeAspect="1"/>
            </p:cNvGraphicFramePr>
            <p:nvPr/>
          </p:nvGraphicFramePr>
          <p:xfrm>
            <a:off x="2176" y="1570"/>
            <a:ext cx="250" cy="295"/>
          </p:xfrm>
          <a:graphic>
            <a:graphicData uri="http://schemas.openxmlformats.org/presentationml/2006/ole">
              <p:oleObj spid="_x0000_s1569798" name="Equation" r:id="rId11" imgW="139680" imgH="164880" progId="">
                <p:embed/>
              </p:oleObj>
            </a:graphicData>
          </a:graphic>
        </p:graphicFrame>
        <p:graphicFrame>
          <p:nvGraphicFramePr>
            <p:cNvPr id="312345" name="Object 25"/>
            <p:cNvGraphicFramePr>
              <a:graphicFrameLocks noChangeAspect="1"/>
            </p:cNvGraphicFramePr>
            <p:nvPr/>
          </p:nvGraphicFramePr>
          <p:xfrm>
            <a:off x="4377" y="2501"/>
            <a:ext cx="250" cy="249"/>
          </p:xfrm>
          <a:graphic>
            <a:graphicData uri="http://schemas.openxmlformats.org/presentationml/2006/ole">
              <p:oleObj spid="_x0000_s1569799" name="Equation" r:id="rId12" imgW="139680" imgH="139680" progId="">
                <p:embed/>
              </p:oleObj>
            </a:graphicData>
          </a:graphic>
        </p:graphicFrame>
        <p:graphicFrame>
          <p:nvGraphicFramePr>
            <p:cNvPr id="312346" name="Object 26"/>
            <p:cNvGraphicFramePr>
              <a:graphicFrameLocks noChangeAspect="1"/>
            </p:cNvGraphicFramePr>
            <p:nvPr/>
          </p:nvGraphicFramePr>
          <p:xfrm>
            <a:off x="2245" y="2614"/>
            <a:ext cx="209" cy="293"/>
          </p:xfrm>
          <a:graphic>
            <a:graphicData uri="http://schemas.openxmlformats.org/presentationml/2006/ole">
              <p:oleObj spid="_x0000_s1569800" name="Equation" r:id="rId13" imgW="126720" imgH="177480" progId="">
                <p:embed/>
              </p:oleObj>
            </a:graphicData>
          </a:graphic>
        </p:graphicFrame>
      </p:grpSp>
      <p:sp>
        <p:nvSpPr>
          <p:cNvPr id="312351" name="Text Box 31"/>
          <p:cNvSpPr txBox="1">
            <a:spLocks noChangeArrowheads="1"/>
          </p:cNvSpPr>
          <p:nvPr/>
        </p:nvSpPr>
        <p:spPr bwMode="auto">
          <a:xfrm>
            <a:off x="1125538" y="3917950"/>
            <a:ext cx="1017587" cy="519113"/>
          </a:xfrm>
          <a:prstGeom prst="rect">
            <a:avLst/>
          </a:prstGeom>
          <a:solidFill>
            <a:srgbClr val="00FFFF"/>
          </a:solidFill>
          <a:ln w="9525">
            <a:noFill/>
            <a:miter lim="800000"/>
            <a:headEnd/>
            <a:tailEnd/>
          </a:ln>
          <a:effectLst/>
        </p:spPr>
        <p:txBody>
          <a:bodyPr wrap="none">
            <a:spAutoFit/>
          </a:bodyPr>
          <a:lstStyle/>
          <a:p>
            <a:pPr algn="l"/>
            <a:r>
              <a:rPr lang="zh-CN" altLang="en-US" sz="2800">
                <a:latin typeface="Times New Roman" pitchFamily="18" charset="0"/>
              </a:rPr>
              <a:t>如图</a:t>
            </a:r>
            <a:r>
              <a:rPr lang="en-US" altLang="zh-CN" sz="2800">
                <a:latin typeface="Times New Roman" pitchFamily="18" charset="0"/>
              </a:rPr>
              <a:t>:</a:t>
            </a:r>
          </a:p>
        </p:txBody>
      </p:sp>
      <p:grpSp>
        <p:nvGrpSpPr>
          <p:cNvPr id="6" name="Group 40"/>
          <p:cNvGrpSpPr>
            <a:grpSpLocks/>
          </p:cNvGrpSpPr>
          <p:nvPr/>
        </p:nvGrpSpPr>
        <p:grpSpPr bwMode="auto">
          <a:xfrm>
            <a:off x="684213" y="1268413"/>
            <a:ext cx="8299450" cy="652462"/>
            <a:chOff x="431" y="799"/>
            <a:chExt cx="5228" cy="411"/>
          </a:xfrm>
        </p:grpSpPr>
        <p:graphicFrame>
          <p:nvGraphicFramePr>
            <p:cNvPr id="312322" name="Object 2"/>
            <p:cNvGraphicFramePr>
              <a:graphicFrameLocks noChangeAspect="1"/>
            </p:cNvGraphicFramePr>
            <p:nvPr/>
          </p:nvGraphicFramePr>
          <p:xfrm>
            <a:off x="2900" y="830"/>
            <a:ext cx="2623" cy="377"/>
          </p:xfrm>
          <a:graphic>
            <a:graphicData uri="http://schemas.openxmlformats.org/presentationml/2006/ole">
              <p:oleObj spid="_x0000_s1569796" name="Equation" r:id="rId14" imgW="1523880" imgH="228600" progId="">
                <p:embed/>
              </p:oleObj>
            </a:graphicData>
          </a:graphic>
        </p:graphicFrame>
        <p:grpSp>
          <p:nvGrpSpPr>
            <p:cNvPr id="7" name="Group 27"/>
            <p:cNvGrpSpPr>
              <a:grpSpLocks/>
            </p:cNvGrpSpPr>
            <p:nvPr/>
          </p:nvGrpSpPr>
          <p:grpSpPr bwMode="auto">
            <a:xfrm>
              <a:off x="431" y="799"/>
              <a:ext cx="5228" cy="361"/>
              <a:chOff x="340" y="119"/>
              <a:chExt cx="5228" cy="361"/>
            </a:xfrm>
          </p:grpSpPr>
          <p:sp>
            <p:nvSpPr>
              <p:cNvPr id="312348" name="Text Box 28"/>
              <p:cNvSpPr txBox="1">
                <a:spLocks noChangeArrowheads="1"/>
              </p:cNvSpPr>
              <p:nvPr/>
            </p:nvSpPr>
            <p:spPr bwMode="auto">
              <a:xfrm>
                <a:off x="672" y="153"/>
                <a:ext cx="4896" cy="327"/>
              </a:xfrm>
              <a:prstGeom prst="rect">
                <a:avLst/>
              </a:prstGeom>
              <a:noFill/>
              <a:ln w="9525">
                <a:noFill/>
                <a:miter lim="800000"/>
                <a:headEnd/>
                <a:tailEnd/>
              </a:ln>
              <a:effectLst/>
            </p:spPr>
            <p:txBody>
              <a:bodyPr>
                <a:spAutoFit/>
              </a:bodyPr>
              <a:lstStyle/>
              <a:p>
                <a:pPr algn="l">
                  <a:spcBef>
                    <a:spcPct val="50000"/>
                  </a:spcBef>
                </a:pPr>
                <a:r>
                  <a:rPr lang="en-US" altLang="zh-CN" sz="2800">
                    <a:latin typeface="Times New Roman" pitchFamily="18" charset="0"/>
                  </a:rPr>
                  <a:t>           </a:t>
                </a:r>
                <a:r>
                  <a:rPr lang="zh-CN" altLang="en-US" sz="2800">
                    <a:latin typeface="Times New Roman" pitchFamily="18" charset="0"/>
                  </a:rPr>
                  <a:t>落在矩形区域</a:t>
                </a:r>
                <a:r>
                  <a:rPr lang="en-US" altLang="zh-CN" sz="2800">
                    <a:latin typeface="Times New Roman" pitchFamily="18" charset="0"/>
                  </a:rPr>
                  <a:t>:</a:t>
                </a:r>
              </a:p>
            </p:txBody>
          </p:sp>
          <p:graphicFrame>
            <p:nvGraphicFramePr>
              <p:cNvPr id="312349" name="Object 29"/>
              <p:cNvGraphicFramePr>
                <a:graphicFrameLocks noChangeAspect="1"/>
              </p:cNvGraphicFramePr>
              <p:nvPr/>
            </p:nvGraphicFramePr>
            <p:xfrm>
              <a:off x="657" y="164"/>
              <a:ext cx="680" cy="311"/>
            </p:xfrm>
            <a:graphic>
              <a:graphicData uri="http://schemas.openxmlformats.org/presentationml/2006/ole">
                <p:oleObj spid="_x0000_s1569797" name="Equation" r:id="rId15" imgW="444240" imgH="203040" progId="">
                  <p:embed/>
                </p:oleObj>
              </a:graphicData>
            </a:graphic>
          </p:graphicFrame>
          <p:sp>
            <p:nvSpPr>
              <p:cNvPr id="312350" name="Text Box 30"/>
              <p:cNvSpPr txBox="1">
                <a:spLocks noChangeArrowheads="1"/>
              </p:cNvSpPr>
              <p:nvPr/>
            </p:nvSpPr>
            <p:spPr bwMode="auto">
              <a:xfrm>
                <a:off x="340" y="119"/>
                <a:ext cx="341" cy="327"/>
              </a:xfrm>
              <a:prstGeom prst="rect">
                <a:avLst/>
              </a:prstGeom>
              <a:noFill/>
              <a:ln w="9525">
                <a:noFill/>
                <a:miter lim="800000"/>
                <a:headEnd/>
                <a:tailEnd/>
              </a:ln>
              <a:effectLst/>
            </p:spPr>
            <p:txBody>
              <a:bodyPr wrap="none">
                <a:spAutoFit/>
              </a:bodyPr>
              <a:lstStyle/>
              <a:p>
                <a:pPr algn="l"/>
                <a:r>
                  <a:rPr lang="en-US" altLang="zh-CN" sz="2800">
                    <a:solidFill>
                      <a:schemeClr val="folHlink"/>
                    </a:solidFill>
                    <a:latin typeface="Times New Roman" pitchFamily="18" charset="0"/>
                  </a:rPr>
                  <a:t>▲</a:t>
                </a:r>
              </a:p>
            </p:txBody>
          </p:sp>
        </p:grpSp>
        <p:sp>
          <p:nvSpPr>
            <p:cNvPr id="312358" name="Text Box 38"/>
            <p:cNvSpPr txBox="1">
              <a:spLocks noChangeArrowheads="1"/>
            </p:cNvSpPr>
            <p:nvPr/>
          </p:nvSpPr>
          <p:spPr bwMode="auto">
            <a:xfrm>
              <a:off x="3364" y="835"/>
              <a:ext cx="287" cy="365"/>
            </a:xfrm>
            <a:prstGeom prst="rect">
              <a:avLst/>
            </a:prstGeom>
            <a:solidFill>
              <a:schemeClr val="bg1"/>
            </a:solidFill>
            <a:ln w="9525" algn="ctr">
              <a:noFill/>
              <a:miter lim="800000"/>
              <a:headEnd/>
              <a:tailEnd/>
            </a:ln>
            <a:effectLst/>
          </p:spPr>
          <p:txBody>
            <a:bodyPr wrap="none">
              <a:spAutoFit/>
            </a:bodyPr>
            <a:lstStyle/>
            <a:p>
              <a:r>
                <a:rPr lang="en-US" altLang="zh-CN" sz="3200" i="1">
                  <a:latin typeface="Times New Roman" pitchFamily="18" charset="0"/>
                </a:rPr>
                <a:t>X</a:t>
              </a:r>
            </a:p>
          </p:txBody>
        </p:sp>
        <p:sp>
          <p:nvSpPr>
            <p:cNvPr id="312359" name="Text Box 39"/>
            <p:cNvSpPr txBox="1">
              <a:spLocks noChangeArrowheads="1"/>
            </p:cNvSpPr>
            <p:nvPr/>
          </p:nvSpPr>
          <p:spPr bwMode="auto">
            <a:xfrm>
              <a:off x="4785" y="845"/>
              <a:ext cx="272" cy="365"/>
            </a:xfrm>
            <a:prstGeom prst="rect">
              <a:avLst/>
            </a:prstGeom>
            <a:solidFill>
              <a:schemeClr val="bg1"/>
            </a:solidFill>
            <a:ln w="9525" algn="ctr">
              <a:noFill/>
              <a:miter lim="800000"/>
              <a:headEnd/>
              <a:tailEnd/>
            </a:ln>
            <a:effectLst/>
          </p:spPr>
          <p:txBody>
            <a:bodyPr wrap="none">
              <a:spAutoFit/>
            </a:bodyPr>
            <a:lstStyle/>
            <a:p>
              <a:r>
                <a:rPr lang="en-US" altLang="zh-CN" sz="3200" i="1">
                  <a:latin typeface="Times New Roman" pitchFamily="18" charset="0"/>
                </a:rPr>
                <a:t>Y</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2323"/>
                                        </p:tgtEl>
                                        <p:attrNameLst>
                                          <p:attrName>style.visibility</p:attrName>
                                        </p:attrNameLst>
                                      </p:cBhvr>
                                      <p:to>
                                        <p:strVal val="visible"/>
                                      </p:to>
                                    </p:set>
                                    <p:animEffect transition="in" filter="wipe(down)">
                                      <p:cBhvr>
                                        <p:cTn id="12" dur="500"/>
                                        <p:tgtEl>
                                          <p:spTgt spid="312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2324"/>
                                        </p:tgtEl>
                                        <p:attrNameLst>
                                          <p:attrName>style.visibility</p:attrName>
                                        </p:attrNameLst>
                                      </p:cBhvr>
                                      <p:to>
                                        <p:strVal val="visible"/>
                                      </p:to>
                                    </p:set>
                                    <p:animEffect transition="in" filter="wipe(left)">
                                      <p:cBhvr>
                                        <p:cTn id="17" dur="1000"/>
                                        <p:tgtEl>
                                          <p:spTgt spid="3123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312328"/>
                                        </p:tgtEl>
                                        <p:attrNameLst>
                                          <p:attrName>style.visibility</p:attrName>
                                        </p:attrNameLst>
                                      </p:cBhvr>
                                      <p:to>
                                        <p:strVal val="visible"/>
                                      </p:to>
                                    </p:set>
                                    <p:animEffect transition="in" filter="wipe(left)">
                                      <p:cBhvr>
                                        <p:cTn id="26" dur="1000"/>
                                        <p:tgtEl>
                                          <p:spTgt spid="31232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2351"/>
                                        </p:tgtEl>
                                        <p:attrNameLst>
                                          <p:attrName>style.visibility</p:attrName>
                                        </p:attrNameLst>
                                      </p:cBhvr>
                                      <p:to>
                                        <p:strVal val="visible"/>
                                      </p:to>
                                    </p:set>
                                    <p:anim calcmode="lin" valueType="num">
                                      <p:cBhvr additive="base">
                                        <p:cTn id="31" dur="500" fill="hold"/>
                                        <p:tgtEl>
                                          <p:spTgt spid="312351"/>
                                        </p:tgtEl>
                                        <p:attrNameLst>
                                          <p:attrName>ppt_x</p:attrName>
                                        </p:attrNameLst>
                                      </p:cBhvr>
                                      <p:tavLst>
                                        <p:tav tm="0">
                                          <p:val>
                                            <p:strVal val="0-#ppt_w/2"/>
                                          </p:val>
                                        </p:tav>
                                        <p:tav tm="100000">
                                          <p:val>
                                            <p:strVal val="#ppt_x"/>
                                          </p:val>
                                        </p:tav>
                                      </p:tavLst>
                                    </p:anim>
                                    <p:anim calcmode="lin" valueType="num">
                                      <p:cBhvr additive="base">
                                        <p:cTn id="32" dur="500" fill="hold"/>
                                        <p:tgtEl>
                                          <p:spTgt spid="31235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4"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from="(-#ppt_w/2)" to="(#ppt_x)" calcmode="lin" valueType="num">
                                      <p:cBhvr>
                                        <p:cTn id="37" dur="600" fill="hold">
                                          <p:stCondLst>
                                            <p:cond delay="0"/>
                                          </p:stCondLst>
                                        </p:cTn>
                                        <p:tgtEl>
                                          <p:spTgt spid="5"/>
                                        </p:tgtEl>
                                        <p:attrNameLst>
                                          <p:attrName>ppt_x</p:attrName>
                                        </p:attrNameLst>
                                      </p:cBhvr>
                                    </p:anim>
                                    <p:anim from="0" to="-1.0" calcmode="lin" valueType="num">
                                      <p:cBhvr>
                                        <p:cTn id="38" dur="200" decel="50000" autoRev="1" fill="hold">
                                          <p:stCondLst>
                                            <p:cond delay="600"/>
                                          </p:stCondLst>
                                        </p:cTn>
                                        <p:tgtEl>
                                          <p:spTgt spid="5"/>
                                        </p:tgtEl>
                                        <p:attrNameLst>
                                          <p:attrName>xshear</p:attrName>
                                        </p:attrNameLst>
                                      </p:cBhvr>
                                    </p:anim>
                                    <p:animScale>
                                      <p:cBhvr>
                                        <p:cTn id="39" dur="200" decel="100000" autoRev="1" fill="hold">
                                          <p:stCondLst>
                                            <p:cond delay="600"/>
                                          </p:stCondLst>
                                        </p:cTn>
                                        <p:tgtEl>
                                          <p:spTgt spid="5"/>
                                        </p:tgtEl>
                                      </p:cBhvr>
                                      <p:from x="100000" y="100000"/>
                                      <p:to x="80000" y="100000"/>
                                    </p:animScale>
                                    <p:anim by="(#ppt_h/3+#ppt_w*0.1)" calcmode="lin" valueType="num">
                                      <p:cBhvr additive="sum">
                                        <p:cTn id="40" dur="200" decel="100000" autoRev="1" fill="hold">
                                          <p:stCondLst>
                                            <p:cond delay="600"/>
                                          </p:stCondLst>
                                        </p:cTn>
                                        <p:tgtEl>
                                          <p:spTgt spid="5"/>
                                        </p:tgtEl>
                                        <p:attrNameLst>
                                          <p:attrName>ppt_x</p:attrName>
                                        </p:attrNameLst>
                                      </p:cBhvr>
                                    </p:anim>
                                  </p:childTnLst>
                                </p:cTn>
                              </p:par>
                            </p:childTnLst>
                          </p:cTn>
                        </p:par>
                        <p:par>
                          <p:cTn id="41" fill="hold">
                            <p:stCondLst>
                              <p:cond delay="1000"/>
                            </p:stCondLst>
                            <p:childTnLst>
                              <p:par>
                                <p:cTn id="42" presetID="4" presetClass="entr" presetSubtype="16"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ox(in)">
                                      <p:cBhvr>
                                        <p:cTn id="44" dur="500"/>
                                        <p:tgtEl>
                                          <p:spTgt spid="3"/>
                                        </p:tgtEl>
                                      </p:cBhvr>
                                    </p:animEffect>
                                  </p:childTnLst>
                                </p:cTn>
                              </p:par>
                            </p:childTnLst>
                          </p:cTn>
                        </p:par>
                        <p:par>
                          <p:cTn id="45" fill="hold">
                            <p:stCondLst>
                              <p:cond delay="1500"/>
                            </p:stCondLst>
                            <p:childTnLst>
                              <p:par>
                                <p:cTn id="46" presetID="2" presetClass="entr" presetSubtype="4"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p:bldP spid="312351"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half" idx="10"/>
          </p:nvPr>
        </p:nvSpPr>
        <p:spPr/>
        <p:txBody>
          <a:bodyPr/>
          <a:lstStyle/>
          <a:p>
            <a:fld id="{EDFC2B70-1AA4-42C8-8DA7-D4D160B98894}" type="datetime1">
              <a:rPr lang="zh-CN" altLang="en-US"/>
              <a:pPr/>
              <a:t>2017/10/15</a:t>
            </a:fld>
            <a:endParaRPr lang="en-US" altLang="zh-CN"/>
          </a:p>
        </p:txBody>
      </p:sp>
      <p:sp>
        <p:nvSpPr>
          <p:cNvPr id="17" name="灯片编号占位符 3"/>
          <p:cNvSpPr>
            <a:spLocks noGrp="1"/>
          </p:cNvSpPr>
          <p:nvPr>
            <p:ph type="sldNum" sz="quarter" idx="12"/>
          </p:nvPr>
        </p:nvSpPr>
        <p:spPr/>
        <p:txBody>
          <a:bodyPr/>
          <a:lstStyle/>
          <a:p>
            <a:fld id="{EE01C67C-823E-4619-9E62-AAF10197D1F4}" type="slidenum">
              <a:rPr lang="en-US" altLang="zh-CN"/>
              <a:pPr/>
              <a:t>150</a:t>
            </a:fld>
            <a:endParaRPr lang="en-US" altLang="zh-CN"/>
          </a:p>
        </p:txBody>
      </p:sp>
      <p:sp>
        <p:nvSpPr>
          <p:cNvPr id="425986" name="Rectangle 2"/>
          <p:cNvSpPr>
            <a:spLocks noChangeArrowheads="1"/>
          </p:cNvSpPr>
          <p:nvPr/>
        </p:nvSpPr>
        <p:spPr bwMode="auto">
          <a:xfrm>
            <a:off x="1619250" y="446088"/>
            <a:ext cx="6902450" cy="519112"/>
          </a:xfrm>
          <a:prstGeom prst="rect">
            <a:avLst/>
          </a:prstGeom>
          <a:noFill/>
          <a:ln w="9525">
            <a:noFill/>
            <a:miter lim="800000"/>
            <a:headEnd/>
            <a:tailEnd/>
          </a:ln>
          <a:effectLst/>
        </p:spPr>
        <p:txBody>
          <a:bodyPr>
            <a:spAutoFit/>
          </a:bodyPr>
          <a:lstStyle/>
          <a:p>
            <a:pPr algn="l"/>
            <a:r>
              <a:rPr lang="zh-CN" altLang="en-US" sz="2800">
                <a:latin typeface="Times New Roman" pitchFamily="18" charset="0"/>
              </a:rPr>
              <a:t>设 </a:t>
            </a:r>
            <a:r>
              <a:rPr lang="en-US" altLang="zh-CN" sz="2800" i="1">
                <a:latin typeface="Times New Roman" pitchFamily="18" charset="0"/>
              </a:rPr>
              <a:t>X</a:t>
            </a:r>
            <a:r>
              <a:rPr lang="zh-CN" altLang="en-US" sz="2800" i="1">
                <a:latin typeface="Times New Roman" pitchFamily="18" charset="0"/>
              </a:rPr>
              <a:t>：</a:t>
            </a:r>
            <a:r>
              <a:rPr lang="zh-CN" altLang="en-US" sz="2800">
                <a:latin typeface="Times New Roman" pitchFamily="18" charset="0"/>
              </a:rPr>
              <a:t>甲到达时刻， </a:t>
            </a:r>
            <a:r>
              <a:rPr lang="en-US" altLang="zh-CN" sz="2800" i="1">
                <a:latin typeface="Times New Roman" pitchFamily="18" charset="0"/>
              </a:rPr>
              <a:t>Y</a:t>
            </a:r>
            <a:r>
              <a:rPr lang="zh-CN" altLang="en-US" sz="2800">
                <a:latin typeface="Times New Roman" pitchFamily="18" charset="0"/>
              </a:rPr>
              <a:t>：乙到达时刻</a:t>
            </a:r>
          </a:p>
        </p:txBody>
      </p:sp>
      <p:sp>
        <p:nvSpPr>
          <p:cNvPr id="425987" name="Rectangle 3"/>
          <p:cNvSpPr>
            <a:spLocks noChangeArrowheads="1"/>
          </p:cNvSpPr>
          <p:nvPr/>
        </p:nvSpPr>
        <p:spPr bwMode="auto">
          <a:xfrm>
            <a:off x="1519238" y="998538"/>
            <a:ext cx="6724650" cy="519112"/>
          </a:xfrm>
          <a:prstGeom prst="rect">
            <a:avLst/>
          </a:prstGeom>
          <a:solidFill>
            <a:schemeClr val="bg1"/>
          </a:solidFill>
          <a:ln w="9525">
            <a:noFill/>
            <a:miter lim="800000"/>
            <a:headEnd/>
            <a:tailEnd/>
          </a:ln>
          <a:effectLst/>
        </p:spPr>
        <p:txBody>
          <a:bodyPr>
            <a:spAutoFit/>
          </a:bodyPr>
          <a:lstStyle/>
          <a:p>
            <a:pPr algn="l"/>
            <a:r>
              <a:rPr lang="zh-CN" altLang="en-US" sz="2800">
                <a:latin typeface="Times New Roman" pitchFamily="18" charset="0"/>
              </a:rPr>
              <a:t>若以</a:t>
            </a:r>
            <a:r>
              <a:rPr lang="en-US" altLang="zh-CN" sz="2800">
                <a:latin typeface="Times New Roman" pitchFamily="18" charset="0"/>
              </a:rPr>
              <a:t>12</a:t>
            </a:r>
            <a:r>
              <a:rPr lang="zh-CN" altLang="en-US" sz="2800">
                <a:latin typeface="Times New Roman" pitchFamily="18" charset="0"/>
              </a:rPr>
              <a:t>时为起点，以分为单位，依题意：</a:t>
            </a:r>
          </a:p>
        </p:txBody>
      </p:sp>
      <p:sp>
        <p:nvSpPr>
          <p:cNvPr id="425988" name="Rectangle 4"/>
          <p:cNvSpPr>
            <a:spLocks noChangeArrowheads="1"/>
          </p:cNvSpPr>
          <p:nvPr/>
        </p:nvSpPr>
        <p:spPr bwMode="auto">
          <a:xfrm>
            <a:off x="1763713" y="1612900"/>
            <a:ext cx="5048250" cy="519113"/>
          </a:xfrm>
          <a:prstGeom prst="rect">
            <a:avLst/>
          </a:prstGeom>
          <a:noFill/>
          <a:ln w="9525">
            <a:noFill/>
            <a:miter lim="800000"/>
            <a:headEnd/>
            <a:tailEnd/>
          </a:ln>
          <a:effectLst/>
        </p:spPr>
        <p:txBody>
          <a:bodyPr>
            <a:spAutoFit/>
          </a:bodyPr>
          <a:lstStyle/>
          <a:p>
            <a:pPr algn="l"/>
            <a:r>
              <a:rPr lang="en-US" altLang="zh-CN" sz="2800" i="1">
                <a:solidFill>
                  <a:srgbClr val="3333FF"/>
                </a:solidFill>
                <a:latin typeface="Times New Roman" pitchFamily="18" charset="0"/>
              </a:rPr>
              <a:t>X </a:t>
            </a:r>
            <a:r>
              <a:rPr lang="en-US" altLang="zh-CN" sz="2800">
                <a:solidFill>
                  <a:srgbClr val="3333FF"/>
                </a:solidFill>
                <a:latin typeface="Times New Roman" pitchFamily="18" charset="0"/>
              </a:rPr>
              <a:t>~ </a:t>
            </a:r>
            <a:r>
              <a:rPr lang="en-US" altLang="zh-CN" sz="2800" i="1">
                <a:solidFill>
                  <a:srgbClr val="3333FF"/>
                </a:solidFill>
                <a:latin typeface="Times New Roman" pitchFamily="18" charset="0"/>
              </a:rPr>
              <a:t>U </a:t>
            </a:r>
            <a:r>
              <a:rPr lang="en-US" altLang="zh-CN" sz="2800">
                <a:solidFill>
                  <a:srgbClr val="3333FF"/>
                </a:solidFill>
                <a:latin typeface="Times New Roman" pitchFamily="18" charset="0"/>
              </a:rPr>
              <a:t>( 15, 45 ),   </a:t>
            </a:r>
            <a:r>
              <a:rPr lang="en-US" altLang="zh-CN" sz="2800" i="1">
                <a:solidFill>
                  <a:srgbClr val="3333FF"/>
                </a:solidFill>
                <a:latin typeface="Times New Roman" pitchFamily="18" charset="0"/>
              </a:rPr>
              <a:t>Y </a:t>
            </a:r>
            <a:r>
              <a:rPr lang="en-US" altLang="zh-CN" sz="2800">
                <a:solidFill>
                  <a:srgbClr val="3333FF"/>
                </a:solidFill>
                <a:latin typeface="Times New Roman" pitchFamily="18" charset="0"/>
              </a:rPr>
              <a:t>~ </a:t>
            </a:r>
            <a:r>
              <a:rPr lang="en-US" altLang="zh-CN" sz="2800" i="1">
                <a:solidFill>
                  <a:srgbClr val="3333FF"/>
                </a:solidFill>
                <a:latin typeface="Times New Roman" pitchFamily="18" charset="0"/>
              </a:rPr>
              <a:t>U </a:t>
            </a:r>
            <a:r>
              <a:rPr lang="en-US" altLang="zh-CN" sz="2800">
                <a:solidFill>
                  <a:srgbClr val="3333FF"/>
                </a:solidFill>
                <a:latin typeface="Times New Roman" pitchFamily="18" charset="0"/>
              </a:rPr>
              <a:t>( 0, 60 )</a:t>
            </a:r>
          </a:p>
        </p:txBody>
      </p:sp>
      <p:graphicFrame>
        <p:nvGraphicFramePr>
          <p:cNvPr id="425989" name="Object 5"/>
          <p:cNvGraphicFramePr>
            <a:graphicFrameLocks noChangeAspect="1"/>
          </p:cNvGraphicFramePr>
          <p:nvPr/>
        </p:nvGraphicFramePr>
        <p:xfrm>
          <a:off x="682625" y="2200275"/>
          <a:ext cx="4259263" cy="1570038"/>
        </p:xfrm>
        <a:graphic>
          <a:graphicData uri="http://schemas.openxmlformats.org/presentationml/2006/ole">
            <p:oleObj spid="_x0000_s1682434" name="Equation" r:id="rId3" imgW="1752480" imgH="647640" progId="">
              <p:embed/>
            </p:oleObj>
          </a:graphicData>
        </a:graphic>
      </p:graphicFrame>
      <p:graphicFrame>
        <p:nvGraphicFramePr>
          <p:cNvPr id="425990" name="Object 6"/>
          <p:cNvGraphicFramePr>
            <a:graphicFrameLocks noChangeAspect="1"/>
          </p:cNvGraphicFramePr>
          <p:nvPr/>
        </p:nvGraphicFramePr>
        <p:xfrm>
          <a:off x="5051425" y="2173288"/>
          <a:ext cx="3913188" cy="1528762"/>
        </p:xfrm>
        <a:graphic>
          <a:graphicData uri="http://schemas.openxmlformats.org/presentationml/2006/ole">
            <p:oleObj spid="_x0000_s1682435" name="Equation" r:id="rId4" imgW="1650960" imgH="647640" progId="">
              <p:embed/>
            </p:oleObj>
          </a:graphicData>
        </a:graphic>
      </p:graphicFrame>
      <p:graphicFrame>
        <p:nvGraphicFramePr>
          <p:cNvPr id="425991" name="Object 7"/>
          <p:cNvGraphicFramePr>
            <a:graphicFrameLocks noChangeAspect="1"/>
          </p:cNvGraphicFramePr>
          <p:nvPr/>
        </p:nvGraphicFramePr>
        <p:xfrm>
          <a:off x="755650" y="3844925"/>
          <a:ext cx="6173788" cy="1503363"/>
        </p:xfrm>
        <a:graphic>
          <a:graphicData uri="http://schemas.openxmlformats.org/presentationml/2006/ole">
            <p:oleObj spid="_x0000_s1682436" name="Equation" r:id="rId5" imgW="2654280" imgH="647640" progId="">
              <p:embed/>
            </p:oleObj>
          </a:graphicData>
        </a:graphic>
      </p:graphicFrame>
      <p:sp>
        <p:nvSpPr>
          <p:cNvPr id="425992" name="AutoShape 8"/>
          <p:cNvSpPr>
            <a:spLocks noChangeArrowheads="1"/>
          </p:cNvSpPr>
          <p:nvPr/>
        </p:nvSpPr>
        <p:spPr bwMode="auto">
          <a:xfrm>
            <a:off x="1619250" y="2909888"/>
            <a:ext cx="3962400" cy="1657350"/>
          </a:xfrm>
          <a:prstGeom prst="wedgeRectCallout">
            <a:avLst>
              <a:gd name="adj1" fmla="val 20995"/>
              <a:gd name="adj2" fmla="val 91954"/>
            </a:avLst>
          </a:prstGeom>
          <a:solidFill>
            <a:srgbClr val="00FFFF"/>
          </a:solidFill>
          <a:ln w="9525">
            <a:solidFill>
              <a:schemeClr val="tx1"/>
            </a:solidFill>
            <a:miter lim="800000"/>
            <a:headEnd/>
            <a:tailEnd/>
          </a:ln>
          <a:effectLst/>
        </p:spPr>
        <p:txBody>
          <a:bodyPr wrap="none" anchor="ctr"/>
          <a:lstStyle/>
          <a:p>
            <a:r>
              <a:rPr lang="zh-CN" altLang="en-US" sz="2800">
                <a:latin typeface="Times New Roman" pitchFamily="18" charset="0"/>
              </a:rPr>
              <a:t>先到的人等待另一人</a:t>
            </a:r>
          </a:p>
          <a:p>
            <a:r>
              <a:rPr lang="zh-CN" altLang="en-US" sz="2800">
                <a:latin typeface="Times New Roman" pitchFamily="18" charset="0"/>
              </a:rPr>
              <a:t>到达的时间不超过</a:t>
            </a:r>
            <a:r>
              <a:rPr lang="en-US" altLang="zh-CN" sz="2800">
                <a:latin typeface="Times New Roman" pitchFamily="18" charset="0"/>
              </a:rPr>
              <a:t>5</a:t>
            </a:r>
            <a:r>
              <a:rPr lang="zh-CN" altLang="en-US" sz="2800">
                <a:latin typeface="Times New Roman" pitchFamily="18" charset="0"/>
              </a:rPr>
              <a:t>分钟</a:t>
            </a:r>
          </a:p>
          <a:p>
            <a:r>
              <a:rPr lang="zh-CN" altLang="en-US" sz="2800">
                <a:latin typeface="Times New Roman" pitchFamily="18" charset="0"/>
              </a:rPr>
              <a:t>的概率</a:t>
            </a:r>
            <a:endParaRPr lang="zh-CN" altLang="en-US" sz="3200">
              <a:latin typeface="Times New Roman" pitchFamily="18" charset="0"/>
            </a:endParaRPr>
          </a:p>
        </p:txBody>
      </p:sp>
      <p:sp>
        <p:nvSpPr>
          <p:cNvPr id="425993" name="AutoShape 9"/>
          <p:cNvSpPr>
            <a:spLocks noChangeArrowheads="1"/>
          </p:cNvSpPr>
          <p:nvPr/>
        </p:nvSpPr>
        <p:spPr bwMode="auto">
          <a:xfrm>
            <a:off x="6804025" y="3341688"/>
            <a:ext cx="1981200" cy="990600"/>
          </a:xfrm>
          <a:prstGeom prst="wedgeRectCallout">
            <a:avLst>
              <a:gd name="adj1" fmla="val -43431"/>
              <a:gd name="adj2" fmla="val 161218"/>
            </a:avLst>
          </a:prstGeom>
          <a:solidFill>
            <a:srgbClr val="00FFFF"/>
          </a:solidFill>
          <a:ln w="9525">
            <a:solidFill>
              <a:schemeClr val="tx1"/>
            </a:solidFill>
            <a:miter lim="800000"/>
            <a:headEnd/>
            <a:tailEnd/>
          </a:ln>
          <a:effectLst/>
        </p:spPr>
        <p:txBody>
          <a:bodyPr wrap="none" anchor="ctr"/>
          <a:lstStyle/>
          <a:p>
            <a:r>
              <a:rPr lang="zh-CN" altLang="en-US" sz="2800">
                <a:latin typeface="Times New Roman" pitchFamily="18" charset="0"/>
              </a:rPr>
              <a:t>甲先到</a:t>
            </a:r>
          </a:p>
          <a:p>
            <a:r>
              <a:rPr lang="zh-CN" altLang="en-US" sz="2800">
                <a:latin typeface="Times New Roman" pitchFamily="18" charset="0"/>
              </a:rPr>
              <a:t>的概率</a:t>
            </a:r>
            <a:endParaRPr lang="zh-CN" altLang="en-US" sz="3200">
              <a:latin typeface="Times New Roman" pitchFamily="18" charset="0"/>
            </a:endParaRPr>
          </a:p>
        </p:txBody>
      </p:sp>
      <p:sp>
        <p:nvSpPr>
          <p:cNvPr id="425994" name="Rectangle 10"/>
          <p:cNvSpPr>
            <a:spLocks noChangeArrowheads="1"/>
          </p:cNvSpPr>
          <p:nvPr/>
        </p:nvSpPr>
        <p:spPr bwMode="auto">
          <a:xfrm>
            <a:off x="889000" y="461963"/>
            <a:ext cx="658813" cy="519112"/>
          </a:xfrm>
          <a:prstGeom prst="rect">
            <a:avLst/>
          </a:prstGeom>
          <a:noFill/>
          <a:ln w="9525">
            <a:noFill/>
            <a:miter lim="800000"/>
            <a:headEnd/>
            <a:tailEnd/>
          </a:ln>
          <a:effectLst/>
        </p:spPr>
        <p:txBody>
          <a:bodyPr wrap="none">
            <a:spAutoFit/>
          </a:bodyPr>
          <a:lstStyle/>
          <a:p>
            <a:pPr algn="l"/>
            <a:r>
              <a:rPr lang="zh-CN" altLang="en-US" sz="2800">
                <a:solidFill>
                  <a:srgbClr val="3333FF"/>
                </a:solidFill>
                <a:latin typeface="Times New Roman" pitchFamily="18" charset="0"/>
              </a:rPr>
              <a:t>解</a:t>
            </a:r>
            <a:r>
              <a:rPr lang="en-US" altLang="zh-CN" sz="2800">
                <a:solidFill>
                  <a:srgbClr val="3333FF"/>
                </a:solidFill>
                <a:latin typeface="Times New Roman" pitchFamily="18" charset="0"/>
              </a:rPr>
              <a:t>:</a:t>
            </a:r>
          </a:p>
        </p:txBody>
      </p:sp>
      <p:sp>
        <p:nvSpPr>
          <p:cNvPr id="425995" name="Text Box 11"/>
          <p:cNvSpPr txBox="1">
            <a:spLocks noChangeArrowheads="1"/>
          </p:cNvSpPr>
          <p:nvPr/>
        </p:nvSpPr>
        <p:spPr bwMode="auto">
          <a:xfrm>
            <a:off x="6731000" y="1612900"/>
            <a:ext cx="1250950" cy="519113"/>
          </a:xfrm>
          <a:prstGeom prst="rect">
            <a:avLst/>
          </a:prstGeom>
          <a:noFill/>
          <a:ln w="9525">
            <a:noFill/>
            <a:miter lim="800000"/>
            <a:headEnd/>
            <a:tailEnd/>
          </a:ln>
          <a:effectLst/>
        </p:spPr>
        <p:txBody>
          <a:bodyPr wrap="none">
            <a:spAutoFit/>
          </a:bodyPr>
          <a:lstStyle/>
          <a:p>
            <a:pPr algn="l"/>
            <a:r>
              <a:rPr lang="zh-CN" altLang="en-US" sz="2800">
                <a:latin typeface="Times New Roman" pitchFamily="18" charset="0"/>
              </a:rPr>
              <a:t>且有：</a:t>
            </a:r>
          </a:p>
        </p:txBody>
      </p:sp>
      <p:grpSp>
        <p:nvGrpSpPr>
          <p:cNvPr id="2" name="Group 12"/>
          <p:cNvGrpSpPr>
            <a:grpSpLocks/>
          </p:cNvGrpSpPr>
          <p:nvPr/>
        </p:nvGrpSpPr>
        <p:grpSpPr bwMode="auto">
          <a:xfrm>
            <a:off x="1330325" y="5502275"/>
            <a:ext cx="6408738" cy="519113"/>
            <a:chOff x="793" y="3385"/>
            <a:chExt cx="4037" cy="327"/>
          </a:xfrm>
        </p:grpSpPr>
        <p:sp>
          <p:nvSpPr>
            <p:cNvPr id="425997" name="Rectangle 13"/>
            <p:cNvSpPr>
              <a:spLocks noChangeArrowheads="1"/>
            </p:cNvSpPr>
            <p:nvPr/>
          </p:nvSpPr>
          <p:spPr bwMode="auto">
            <a:xfrm>
              <a:off x="793" y="3385"/>
              <a:ext cx="4037" cy="327"/>
            </a:xfrm>
            <a:prstGeom prst="rect">
              <a:avLst/>
            </a:prstGeom>
            <a:solidFill>
              <a:srgbClr val="FFCCFF"/>
            </a:solidFill>
            <a:ln w="9525">
              <a:noFill/>
              <a:miter lim="800000"/>
              <a:headEnd/>
              <a:tailEnd/>
            </a:ln>
            <a:effectLst/>
          </p:spPr>
          <p:txBody>
            <a:bodyPr>
              <a:spAutoFit/>
            </a:bodyPr>
            <a:lstStyle/>
            <a:p>
              <a:pPr algn="l"/>
              <a:r>
                <a:rPr lang="en-US" altLang="zh-CN" sz="2800">
                  <a:latin typeface="Times New Roman" pitchFamily="18" charset="0"/>
                </a:rPr>
                <a:t> </a:t>
              </a:r>
              <a:r>
                <a:rPr lang="zh-CN" altLang="en-US" sz="2800">
                  <a:latin typeface="Times New Roman" pitchFamily="18" charset="0"/>
                </a:rPr>
                <a:t>所求为 ：</a:t>
              </a:r>
              <a:r>
                <a:rPr lang="en-US" altLang="zh-CN" sz="2800" i="1">
                  <a:latin typeface="Times New Roman" pitchFamily="18" charset="0"/>
                </a:rPr>
                <a:t>P</a:t>
              </a:r>
              <a:r>
                <a:rPr lang="en-US" altLang="zh-CN" sz="2800">
                  <a:latin typeface="Times New Roman" pitchFamily="18" charset="0"/>
                </a:rPr>
                <a:t>(  |</a:t>
              </a:r>
              <a:r>
                <a:rPr lang="en-US" altLang="zh-CN" sz="2800" i="1">
                  <a:latin typeface="Times New Roman" pitchFamily="18" charset="0"/>
                </a:rPr>
                <a:t>X </a:t>
              </a:r>
              <a:r>
                <a:rPr lang="en-US" altLang="zh-CN" sz="2800">
                  <a:latin typeface="Times New Roman" pitchFamily="18" charset="0"/>
                </a:rPr>
                <a:t>- </a:t>
              </a:r>
              <a:r>
                <a:rPr lang="en-US" altLang="zh-CN" sz="2800" i="1">
                  <a:latin typeface="Times New Roman" pitchFamily="18" charset="0"/>
                </a:rPr>
                <a:t>Y </a:t>
              </a:r>
              <a:r>
                <a:rPr lang="en-US" altLang="zh-CN" sz="2800">
                  <a:latin typeface="Times New Roman" pitchFamily="18" charset="0"/>
                </a:rPr>
                <a:t>|     5 ) </a:t>
              </a:r>
              <a:r>
                <a:rPr lang="zh-CN" altLang="zh-CN" sz="2800">
                  <a:latin typeface="Times New Roman" pitchFamily="18" charset="0"/>
                </a:rPr>
                <a:t>及</a:t>
              </a:r>
              <a:r>
                <a:rPr lang="zh-CN" altLang="en-US" sz="2800">
                  <a:latin typeface="Times New Roman" pitchFamily="18" charset="0"/>
                </a:rPr>
                <a:t>  </a:t>
              </a:r>
              <a:r>
                <a:rPr lang="en-US" altLang="zh-CN" sz="2800" i="1">
                  <a:latin typeface="Times New Roman" pitchFamily="18" charset="0"/>
                </a:rPr>
                <a:t>P</a:t>
              </a:r>
              <a:r>
                <a:rPr lang="en-US" altLang="zh-CN" sz="2800">
                  <a:latin typeface="Times New Roman" pitchFamily="18" charset="0"/>
                </a:rPr>
                <a:t>( </a:t>
              </a:r>
              <a:r>
                <a:rPr lang="en-US" altLang="zh-CN" sz="2800" i="1">
                  <a:latin typeface="Times New Roman" pitchFamily="18" charset="0"/>
                </a:rPr>
                <a:t>X </a:t>
              </a:r>
              <a:r>
                <a:rPr lang="en-US" altLang="zh-CN" sz="2800">
                  <a:latin typeface="Times New Roman" pitchFamily="18" charset="0"/>
                </a:rPr>
                <a:t>&lt; </a:t>
              </a:r>
              <a:r>
                <a:rPr lang="en-US" altLang="zh-CN" sz="2800" i="1">
                  <a:latin typeface="Times New Roman" pitchFamily="18" charset="0"/>
                </a:rPr>
                <a:t>Y </a:t>
              </a:r>
              <a:r>
                <a:rPr lang="en-US" altLang="zh-CN" sz="2800">
                  <a:latin typeface="Times New Roman" pitchFamily="18" charset="0"/>
                </a:rPr>
                <a:t>)</a:t>
              </a:r>
            </a:p>
          </p:txBody>
        </p:sp>
        <p:graphicFrame>
          <p:nvGraphicFramePr>
            <p:cNvPr id="425998" name="Object 14"/>
            <p:cNvGraphicFramePr>
              <a:graphicFrameLocks noChangeAspect="1"/>
            </p:cNvGraphicFramePr>
            <p:nvPr/>
          </p:nvGraphicFramePr>
          <p:xfrm>
            <a:off x="2848" y="3470"/>
            <a:ext cx="213" cy="232"/>
          </p:xfrm>
          <a:graphic>
            <a:graphicData uri="http://schemas.openxmlformats.org/presentationml/2006/ole">
              <p:oleObj spid="_x0000_s1682437" name="Equation" r:id="rId6" imgW="139680" imgH="15228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5994"/>
                                        </p:tgtEl>
                                        <p:attrNameLst>
                                          <p:attrName>style.visibility</p:attrName>
                                        </p:attrNameLst>
                                      </p:cBhvr>
                                      <p:to>
                                        <p:strVal val="visible"/>
                                      </p:to>
                                    </p:set>
                                    <p:anim calcmode="lin" valueType="num">
                                      <p:cBhvr additive="base">
                                        <p:cTn id="7" dur="500" fill="hold"/>
                                        <p:tgtEl>
                                          <p:spTgt spid="425994"/>
                                        </p:tgtEl>
                                        <p:attrNameLst>
                                          <p:attrName>ppt_x</p:attrName>
                                        </p:attrNameLst>
                                      </p:cBhvr>
                                      <p:tavLst>
                                        <p:tav tm="0">
                                          <p:val>
                                            <p:strVal val="0-#ppt_w/2"/>
                                          </p:val>
                                        </p:tav>
                                        <p:tav tm="100000">
                                          <p:val>
                                            <p:strVal val="#ppt_x"/>
                                          </p:val>
                                        </p:tav>
                                      </p:tavLst>
                                    </p:anim>
                                    <p:anim calcmode="lin" valueType="num">
                                      <p:cBhvr additive="base">
                                        <p:cTn id="8" dur="500" fill="hold"/>
                                        <p:tgtEl>
                                          <p:spTgt spid="4259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5986"/>
                                        </p:tgtEl>
                                        <p:attrNameLst>
                                          <p:attrName>style.visibility</p:attrName>
                                        </p:attrNameLst>
                                      </p:cBhvr>
                                      <p:to>
                                        <p:strVal val="visible"/>
                                      </p:to>
                                    </p:set>
                                    <p:anim calcmode="lin" valueType="num">
                                      <p:cBhvr additive="base">
                                        <p:cTn id="13" dur="1000" fill="hold"/>
                                        <p:tgtEl>
                                          <p:spTgt spid="425986"/>
                                        </p:tgtEl>
                                        <p:attrNameLst>
                                          <p:attrName>ppt_x</p:attrName>
                                        </p:attrNameLst>
                                      </p:cBhvr>
                                      <p:tavLst>
                                        <p:tav tm="0">
                                          <p:val>
                                            <p:strVal val="1+#ppt_w/2"/>
                                          </p:val>
                                        </p:tav>
                                        <p:tav tm="100000">
                                          <p:val>
                                            <p:strVal val="#ppt_x"/>
                                          </p:val>
                                        </p:tav>
                                      </p:tavLst>
                                    </p:anim>
                                    <p:anim calcmode="lin" valueType="num">
                                      <p:cBhvr additive="base">
                                        <p:cTn id="14" dur="1000" fill="hold"/>
                                        <p:tgtEl>
                                          <p:spTgt spid="4259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25987"/>
                                        </p:tgtEl>
                                        <p:attrNameLst>
                                          <p:attrName>style.visibility</p:attrName>
                                        </p:attrNameLst>
                                      </p:cBhvr>
                                      <p:to>
                                        <p:strVal val="visible"/>
                                      </p:to>
                                    </p:set>
                                    <p:anim calcmode="lin" valueType="num">
                                      <p:cBhvr additive="base">
                                        <p:cTn id="19" dur="1000" fill="hold"/>
                                        <p:tgtEl>
                                          <p:spTgt spid="425987"/>
                                        </p:tgtEl>
                                        <p:attrNameLst>
                                          <p:attrName>ppt_x</p:attrName>
                                        </p:attrNameLst>
                                      </p:cBhvr>
                                      <p:tavLst>
                                        <p:tav tm="0">
                                          <p:val>
                                            <p:strVal val="1+#ppt_w/2"/>
                                          </p:val>
                                        </p:tav>
                                        <p:tav tm="100000">
                                          <p:val>
                                            <p:strVal val="#ppt_x"/>
                                          </p:val>
                                        </p:tav>
                                      </p:tavLst>
                                    </p:anim>
                                    <p:anim calcmode="lin" valueType="num">
                                      <p:cBhvr additive="base">
                                        <p:cTn id="20" dur="1000" fill="hold"/>
                                        <p:tgtEl>
                                          <p:spTgt spid="42598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5988"/>
                                        </p:tgtEl>
                                        <p:attrNameLst>
                                          <p:attrName>style.visibility</p:attrName>
                                        </p:attrNameLst>
                                      </p:cBhvr>
                                      <p:to>
                                        <p:strVal val="visible"/>
                                      </p:to>
                                    </p:set>
                                    <p:anim calcmode="lin" valueType="num">
                                      <p:cBhvr additive="base">
                                        <p:cTn id="25" dur="500" fill="hold"/>
                                        <p:tgtEl>
                                          <p:spTgt spid="425988"/>
                                        </p:tgtEl>
                                        <p:attrNameLst>
                                          <p:attrName>ppt_x</p:attrName>
                                        </p:attrNameLst>
                                      </p:cBhvr>
                                      <p:tavLst>
                                        <p:tav tm="0">
                                          <p:val>
                                            <p:strVal val="#ppt_x"/>
                                          </p:val>
                                        </p:tav>
                                        <p:tav tm="100000">
                                          <p:val>
                                            <p:strVal val="#ppt_x"/>
                                          </p:val>
                                        </p:tav>
                                      </p:tavLst>
                                    </p:anim>
                                    <p:anim calcmode="lin" valueType="num">
                                      <p:cBhvr additive="base">
                                        <p:cTn id="26" dur="500" fill="hold"/>
                                        <p:tgtEl>
                                          <p:spTgt spid="425988"/>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425995"/>
                                        </p:tgtEl>
                                        <p:attrNameLst>
                                          <p:attrName>style.visibility</p:attrName>
                                        </p:attrNameLst>
                                      </p:cBhvr>
                                      <p:to>
                                        <p:strVal val="visible"/>
                                      </p:to>
                                    </p:set>
                                    <p:anim calcmode="lin" valueType="num">
                                      <p:cBhvr additive="base">
                                        <p:cTn id="30" dur="500" fill="hold"/>
                                        <p:tgtEl>
                                          <p:spTgt spid="425995"/>
                                        </p:tgtEl>
                                        <p:attrNameLst>
                                          <p:attrName>ppt_x</p:attrName>
                                        </p:attrNameLst>
                                      </p:cBhvr>
                                      <p:tavLst>
                                        <p:tav tm="0">
                                          <p:val>
                                            <p:strVal val="1+#ppt_w/2"/>
                                          </p:val>
                                        </p:tav>
                                        <p:tav tm="100000">
                                          <p:val>
                                            <p:strVal val="#ppt_x"/>
                                          </p:val>
                                        </p:tav>
                                      </p:tavLst>
                                    </p:anim>
                                    <p:anim calcmode="lin" valueType="num">
                                      <p:cBhvr additive="base">
                                        <p:cTn id="31" dur="500" fill="hold"/>
                                        <p:tgtEl>
                                          <p:spTgt spid="42599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25989"/>
                                        </p:tgtEl>
                                        <p:attrNameLst>
                                          <p:attrName>style.visibility</p:attrName>
                                        </p:attrNameLst>
                                      </p:cBhvr>
                                      <p:to>
                                        <p:strVal val="visible"/>
                                      </p:to>
                                    </p:set>
                                    <p:animEffect transition="in" filter="wipe(left)">
                                      <p:cBhvr>
                                        <p:cTn id="36" dur="500"/>
                                        <p:tgtEl>
                                          <p:spTgt spid="4259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25990"/>
                                        </p:tgtEl>
                                        <p:attrNameLst>
                                          <p:attrName>style.visibility</p:attrName>
                                        </p:attrNameLst>
                                      </p:cBhvr>
                                      <p:to>
                                        <p:strVal val="visible"/>
                                      </p:to>
                                    </p:set>
                                    <p:anim calcmode="lin" valueType="num">
                                      <p:cBhvr additive="base">
                                        <p:cTn id="41" dur="500" fill="hold"/>
                                        <p:tgtEl>
                                          <p:spTgt spid="425990"/>
                                        </p:tgtEl>
                                        <p:attrNameLst>
                                          <p:attrName>ppt_x</p:attrName>
                                        </p:attrNameLst>
                                      </p:cBhvr>
                                      <p:tavLst>
                                        <p:tav tm="0">
                                          <p:val>
                                            <p:strVal val="1+#ppt_w/2"/>
                                          </p:val>
                                        </p:tav>
                                        <p:tav tm="100000">
                                          <p:val>
                                            <p:strVal val="#ppt_x"/>
                                          </p:val>
                                        </p:tav>
                                      </p:tavLst>
                                    </p:anim>
                                    <p:anim calcmode="lin" valueType="num">
                                      <p:cBhvr additive="base">
                                        <p:cTn id="42" dur="500" fill="hold"/>
                                        <p:tgtEl>
                                          <p:spTgt spid="42599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25991"/>
                                        </p:tgtEl>
                                        <p:attrNameLst>
                                          <p:attrName>style.visibility</p:attrName>
                                        </p:attrNameLst>
                                      </p:cBhvr>
                                      <p:to>
                                        <p:strVal val="visible"/>
                                      </p:to>
                                    </p:set>
                                    <p:anim calcmode="lin" valueType="num">
                                      <p:cBhvr additive="base">
                                        <p:cTn id="47" dur="500" fill="hold"/>
                                        <p:tgtEl>
                                          <p:spTgt spid="425991"/>
                                        </p:tgtEl>
                                        <p:attrNameLst>
                                          <p:attrName>ppt_x</p:attrName>
                                        </p:attrNameLst>
                                      </p:cBhvr>
                                      <p:tavLst>
                                        <p:tav tm="0">
                                          <p:val>
                                            <p:strVal val="#ppt_x"/>
                                          </p:val>
                                        </p:tav>
                                        <p:tav tm="100000">
                                          <p:val>
                                            <p:strVal val="#ppt_x"/>
                                          </p:val>
                                        </p:tav>
                                      </p:tavLst>
                                    </p:anim>
                                    <p:anim calcmode="lin" valueType="num">
                                      <p:cBhvr additive="base">
                                        <p:cTn id="48" dur="500" fill="hold"/>
                                        <p:tgtEl>
                                          <p:spTgt spid="42599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1000" fill="hold"/>
                                        <p:tgtEl>
                                          <p:spTgt spid="2"/>
                                        </p:tgtEl>
                                        <p:attrNameLst>
                                          <p:attrName>ppt_x</p:attrName>
                                        </p:attrNameLst>
                                      </p:cBhvr>
                                      <p:tavLst>
                                        <p:tav tm="0">
                                          <p:val>
                                            <p:strVal val="#ppt_x"/>
                                          </p:val>
                                        </p:tav>
                                        <p:tav tm="100000">
                                          <p:val>
                                            <p:strVal val="#ppt_x"/>
                                          </p:val>
                                        </p:tav>
                                      </p:tavLst>
                                    </p:anim>
                                    <p:anim calcmode="lin" valueType="num">
                                      <p:cBhvr additive="base">
                                        <p:cTn id="5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25992"/>
                                        </p:tgtEl>
                                        <p:attrNameLst>
                                          <p:attrName>style.visibility</p:attrName>
                                        </p:attrNameLst>
                                      </p:cBhvr>
                                      <p:to>
                                        <p:strVal val="visible"/>
                                      </p:to>
                                    </p:set>
                                    <p:anim calcmode="lin" valueType="num">
                                      <p:cBhvr additive="base">
                                        <p:cTn id="59" dur="500" fill="hold"/>
                                        <p:tgtEl>
                                          <p:spTgt spid="425992"/>
                                        </p:tgtEl>
                                        <p:attrNameLst>
                                          <p:attrName>ppt_x</p:attrName>
                                        </p:attrNameLst>
                                      </p:cBhvr>
                                      <p:tavLst>
                                        <p:tav tm="0">
                                          <p:val>
                                            <p:strVal val="0-#ppt_w/2"/>
                                          </p:val>
                                        </p:tav>
                                        <p:tav tm="100000">
                                          <p:val>
                                            <p:strVal val="#ppt_x"/>
                                          </p:val>
                                        </p:tav>
                                      </p:tavLst>
                                    </p:anim>
                                    <p:anim calcmode="lin" valueType="num">
                                      <p:cBhvr additive="base">
                                        <p:cTn id="60" dur="500" fill="hold"/>
                                        <p:tgtEl>
                                          <p:spTgt spid="425992"/>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425993"/>
                                        </p:tgtEl>
                                        <p:attrNameLst>
                                          <p:attrName>style.visibility</p:attrName>
                                        </p:attrNameLst>
                                      </p:cBhvr>
                                      <p:to>
                                        <p:strVal val="visible"/>
                                      </p:to>
                                    </p:set>
                                    <p:anim calcmode="lin" valueType="num">
                                      <p:cBhvr additive="base">
                                        <p:cTn id="65" dur="500" fill="hold"/>
                                        <p:tgtEl>
                                          <p:spTgt spid="425993"/>
                                        </p:tgtEl>
                                        <p:attrNameLst>
                                          <p:attrName>ppt_x</p:attrName>
                                        </p:attrNameLst>
                                      </p:cBhvr>
                                      <p:tavLst>
                                        <p:tav tm="0">
                                          <p:val>
                                            <p:strVal val="1+#ppt_w/2"/>
                                          </p:val>
                                        </p:tav>
                                        <p:tav tm="100000">
                                          <p:val>
                                            <p:strVal val="#ppt_x"/>
                                          </p:val>
                                        </p:tav>
                                      </p:tavLst>
                                    </p:anim>
                                    <p:anim calcmode="lin" valueType="num">
                                      <p:cBhvr additive="base">
                                        <p:cTn id="66" dur="500" fill="hold"/>
                                        <p:tgtEl>
                                          <p:spTgt spid="4259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utoUpdateAnimBg="0"/>
      <p:bldP spid="425987" grpId="0" animBg="1" autoUpdateAnimBg="0"/>
      <p:bldP spid="425988" grpId="0" autoUpdateAnimBg="0"/>
      <p:bldP spid="425992" grpId="0" animBg="1" autoUpdateAnimBg="0"/>
      <p:bldP spid="425993" grpId="0" animBg="1" autoUpdateAnimBg="0"/>
      <p:bldP spid="425994" grpId="0"/>
      <p:bldP spid="425995"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日期占位符 1"/>
          <p:cNvSpPr>
            <a:spLocks noGrp="1"/>
          </p:cNvSpPr>
          <p:nvPr>
            <p:ph type="dt" sz="half" idx="10"/>
          </p:nvPr>
        </p:nvSpPr>
        <p:spPr/>
        <p:txBody>
          <a:bodyPr/>
          <a:lstStyle/>
          <a:p>
            <a:fld id="{1BE16ACF-158C-4254-B875-2BB4CE7D3F34}" type="datetime1">
              <a:rPr lang="zh-CN" altLang="en-US"/>
              <a:pPr/>
              <a:t>2017/10/15</a:t>
            </a:fld>
            <a:endParaRPr lang="en-US" altLang="zh-CN"/>
          </a:p>
        </p:txBody>
      </p:sp>
      <p:sp>
        <p:nvSpPr>
          <p:cNvPr id="74" name="灯片编号占位符 3"/>
          <p:cNvSpPr>
            <a:spLocks noGrp="1"/>
          </p:cNvSpPr>
          <p:nvPr>
            <p:ph type="sldNum" sz="quarter" idx="12"/>
          </p:nvPr>
        </p:nvSpPr>
        <p:spPr/>
        <p:txBody>
          <a:bodyPr/>
          <a:lstStyle/>
          <a:p>
            <a:fld id="{0D0377C8-633F-4A86-A0EC-560727B69E2E}" type="slidenum">
              <a:rPr lang="en-US" altLang="zh-CN"/>
              <a:pPr/>
              <a:t>151</a:t>
            </a:fld>
            <a:endParaRPr lang="en-US" altLang="zh-CN"/>
          </a:p>
        </p:txBody>
      </p:sp>
      <p:graphicFrame>
        <p:nvGraphicFramePr>
          <p:cNvPr id="427010" name="Object 2"/>
          <p:cNvGraphicFramePr>
            <a:graphicFrameLocks noChangeAspect="1"/>
          </p:cNvGraphicFramePr>
          <p:nvPr/>
        </p:nvGraphicFramePr>
        <p:xfrm>
          <a:off x="1363663" y="1852613"/>
          <a:ext cx="3679825" cy="1050925"/>
        </p:xfrm>
        <a:graphic>
          <a:graphicData uri="http://schemas.openxmlformats.org/presentationml/2006/ole">
            <p:oleObj spid="_x0000_s1683458" name="Equation" r:id="rId3" imgW="1409400" imgH="406080" progId="">
              <p:embed/>
            </p:oleObj>
          </a:graphicData>
        </a:graphic>
      </p:graphicFrame>
      <p:grpSp>
        <p:nvGrpSpPr>
          <p:cNvPr id="2" name="Group 3"/>
          <p:cNvGrpSpPr>
            <a:grpSpLocks/>
          </p:cNvGrpSpPr>
          <p:nvPr/>
        </p:nvGrpSpPr>
        <p:grpSpPr bwMode="auto">
          <a:xfrm>
            <a:off x="1528763" y="420688"/>
            <a:ext cx="2244725" cy="579437"/>
            <a:chOff x="1008" y="432"/>
            <a:chExt cx="1414" cy="365"/>
          </a:xfrm>
        </p:grpSpPr>
        <p:sp>
          <p:nvSpPr>
            <p:cNvPr id="427012" name="Rectangle 4"/>
            <p:cNvSpPr>
              <a:spLocks noChangeArrowheads="1"/>
            </p:cNvSpPr>
            <p:nvPr/>
          </p:nvSpPr>
          <p:spPr bwMode="auto">
            <a:xfrm>
              <a:off x="1008" y="432"/>
              <a:ext cx="1414" cy="365"/>
            </a:xfrm>
            <a:prstGeom prst="rect">
              <a:avLst/>
            </a:prstGeom>
            <a:noFill/>
            <a:ln w="9525">
              <a:noFill/>
              <a:miter lim="800000"/>
              <a:headEnd/>
              <a:tailEnd/>
            </a:ln>
            <a:effectLst/>
          </p:spPr>
          <p:txBody>
            <a:bodyPr wrap="none">
              <a:spAutoFit/>
            </a:bodyPr>
            <a:lstStyle/>
            <a:p>
              <a:pPr algn="l"/>
              <a:r>
                <a:rPr lang="en-US" altLang="zh-CN" sz="3200" i="1">
                  <a:latin typeface="Times New Roman" pitchFamily="18" charset="0"/>
                </a:rPr>
                <a:t>P</a:t>
              </a:r>
              <a:r>
                <a:rPr lang="en-US" altLang="zh-CN" sz="3200">
                  <a:latin typeface="Times New Roman" pitchFamily="18" charset="0"/>
                </a:rPr>
                <a:t>(| </a:t>
              </a:r>
              <a:r>
                <a:rPr lang="en-US" altLang="zh-CN" sz="3200" i="1">
                  <a:latin typeface="Times New Roman" pitchFamily="18" charset="0"/>
                </a:rPr>
                <a:t>X</a:t>
              </a:r>
              <a:r>
                <a:rPr lang="en-US" altLang="zh-CN" sz="3200">
                  <a:latin typeface="Times New Roman" pitchFamily="18" charset="0"/>
                </a:rPr>
                <a:t>-</a:t>
              </a:r>
              <a:r>
                <a:rPr lang="en-US" altLang="zh-CN" sz="3200" i="1">
                  <a:latin typeface="Times New Roman" pitchFamily="18" charset="0"/>
                </a:rPr>
                <a:t>Y</a:t>
              </a:r>
              <a:r>
                <a:rPr lang="en-US" altLang="zh-CN" sz="3200">
                  <a:latin typeface="Times New Roman" pitchFamily="18" charset="0"/>
                </a:rPr>
                <a:t>|   5) </a:t>
              </a:r>
            </a:p>
          </p:txBody>
        </p:sp>
        <p:graphicFrame>
          <p:nvGraphicFramePr>
            <p:cNvPr id="427013" name="Object 5"/>
            <p:cNvGraphicFramePr>
              <a:graphicFrameLocks noChangeAspect="1"/>
            </p:cNvGraphicFramePr>
            <p:nvPr/>
          </p:nvGraphicFramePr>
          <p:xfrm>
            <a:off x="1872" y="473"/>
            <a:ext cx="207" cy="247"/>
          </p:xfrm>
          <a:graphic>
            <a:graphicData uri="http://schemas.openxmlformats.org/presentationml/2006/ole">
              <p:oleObj spid="_x0000_s1683489" name="公式" r:id="rId4" imgW="126720" imgH="152280" progId="Equation.3">
                <p:embed/>
              </p:oleObj>
            </a:graphicData>
          </a:graphic>
        </p:graphicFrame>
      </p:grpSp>
      <p:grpSp>
        <p:nvGrpSpPr>
          <p:cNvPr id="3" name="Group 6"/>
          <p:cNvGrpSpPr>
            <a:grpSpLocks/>
          </p:cNvGrpSpPr>
          <p:nvPr/>
        </p:nvGrpSpPr>
        <p:grpSpPr bwMode="auto">
          <a:xfrm>
            <a:off x="5435600" y="188913"/>
            <a:ext cx="3097213" cy="2955925"/>
            <a:chOff x="3387" y="117"/>
            <a:chExt cx="1951" cy="1862"/>
          </a:xfrm>
        </p:grpSpPr>
        <p:sp>
          <p:nvSpPr>
            <p:cNvPr id="427015" name="Line 7"/>
            <p:cNvSpPr>
              <a:spLocks noChangeShapeType="1"/>
            </p:cNvSpPr>
            <p:nvPr/>
          </p:nvSpPr>
          <p:spPr bwMode="auto">
            <a:xfrm flipH="1">
              <a:off x="3861" y="855"/>
              <a:ext cx="562" cy="608"/>
            </a:xfrm>
            <a:prstGeom prst="line">
              <a:avLst/>
            </a:prstGeom>
            <a:noFill/>
            <a:ln w="9525">
              <a:solidFill>
                <a:srgbClr val="FF3300"/>
              </a:solidFill>
              <a:round/>
              <a:headEnd/>
              <a:tailEnd/>
            </a:ln>
            <a:effectLst/>
          </p:spPr>
          <p:txBody>
            <a:bodyPr wrap="none" anchor="ctr"/>
            <a:lstStyle/>
            <a:p>
              <a:endParaRPr lang="zh-CN" altLang="en-US"/>
            </a:p>
          </p:txBody>
        </p:sp>
        <p:grpSp>
          <p:nvGrpSpPr>
            <p:cNvPr id="4" name="Group 8"/>
            <p:cNvGrpSpPr>
              <a:grpSpLocks/>
            </p:cNvGrpSpPr>
            <p:nvPr/>
          </p:nvGrpSpPr>
          <p:grpSpPr bwMode="auto">
            <a:xfrm>
              <a:off x="3387" y="117"/>
              <a:ext cx="1951" cy="1862"/>
              <a:chOff x="3387" y="106"/>
              <a:chExt cx="1951" cy="1862"/>
            </a:xfrm>
          </p:grpSpPr>
          <p:sp>
            <p:nvSpPr>
              <p:cNvPr id="427017" name="Line 9"/>
              <p:cNvSpPr>
                <a:spLocks noChangeShapeType="1"/>
              </p:cNvSpPr>
              <p:nvPr/>
            </p:nvSpPr>
            <p:spPr bwMode="auto">
              <a:xfrm>
                <a:off x="3440" y="1744"/>
                <a:ext cx="178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427018" name="Line 10"/>
              <p:cNvSpPr>
                <a:spLocks noChangeShapeType="1"/>
              </p:cNvSpPr>
              <p:nvPr/>
            </p:nvSpPr>
            <p:spPr bwMode="auto">
              <a:xfrm flipV="1">
                <a:off x="3580" y="153"/>
                <a:ext cx="0" cy="177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427019" name="Line 11"/>
              <p:cNvSpPr>
                <a:spLocks noChangeShapeType="1"/>
              </p:cNvSpPr>
              <p:nvPr/>
            </p:nvSpPr>
            <p:spPr bwMode="auto">
              <a:xfrm>
                <a:off x="3861" y="574"/>
                <a:ext cx="0" cy="1170"/>
              </a:xfrm>
              <a:prstGeom prst="line">
                <a:avLst/>
              </a:prstGeom>
              <a:noFill/>
              <a:ln w="38100">
                <a:solidFill>
                  <a:schemeClr val="tx1"/>
                </a:solidFill>
                <a:round/>
                <a:headEnd/>
                <a:tailEnd/>
              </a:ln>
              <a:effectLst/>
            </p:spPr>
            <p:txBody>
              <a:bodyPr wrap="none" anchor="ctr"/>
              <a:lstStyle/>
              <a:p>
                <a:endParaRPr lang="zh-CN" altLang="en-US"/>
              </a:p>
            </p:txBody>
          </p:sp>
          <p:sp>
            <p:nvSpPr>
              <p:cNvPr id="427020" name="Line 12"/>
              <p:cNvSpPr>
                <a:spLocks noChangeShapeType="1"/>
              </p:cNvSpPr>
              <p:nvPr/>
            </p:nvSpPr>
            <p:spPr bwMode="auto">
              <a:xfrm>
                <a:off x="4423" y="574"/>
                <a:ext cx="0" cy="1170"/>
              </a:xfrm>
              <a:prstGeom prst="line">
                <a:avLst/>
              </a:prstGeom>
              <a:noFill/>
              <a:ln w="38100">
                <a:solidFill>
                  <a:schemeClr val="tx1"/>
                </a:solidFill>
                <a:round/>
                <a:headEnd/>
                <a:tailEnd/>
              </a:ln>
              <a:effectLst/>
            </p:spPr>
            <p:txBody>
              <a:bodyPr wrap="none" anchor="ctr"/>
              <a:lstStyle/>
              <a:p>
                <a:endParaRPr lang="zh-CN" altLang="en-US"/>
              </a:p>
            </p:txBody>
          </p:sp>
          <p:sp>
            <p:nvSpPr>
              <p:cNvPr id="427021" name="Line 13"/>
              <p:cNvSpPr>
                <a:spLocks noChangeShapeType="1"/>
              </p:cNvSpPr>
              <p:nvPr/>
            </p:nvSpPr>
            <p:spPr bwMode="auto">
              <a:xfrm>
                <a:off x="3861" y="574"/>
                <a:ext cx="562" cy="0"/>
              </a:xfrm>
              <a:prstGeom prst="line">
                <a:avLst/>
              </a:prstGeom>
              <a:noFill/>
              <a:ln w="38100">
                <a:solidFill>
                  <a:schemeClr val="tx1"/>
                </a:solidFill>
                <a:round/>
                <a:headEnd/>
                <a:tailEnd/>
              </a:ln>
              <a:effectLst/>
            </p:spPr>
            <p:txBody>
              <a:bodyPr wrap="none" anchor="ctr"/>
              <a:lstStyle/>
              <a:p>
                <a:endParaRPr lang="zh-CN" altLang="en-US"/>
              </a:p>
            </p:txBody>
          </p:sp>
          <p:graphicFrame>
            <p:nvGraphicFramePr>
              <p:cNvPr id="427022" name="Object 14"/>
              <p:cNvGraphicFramePr>
                <a:graphicFrameLocks noChangeAspect="1"/>
              </p:cNvGraphicFramePr>
              <p:nvPr/>
            </p:nvGraphicFramePr>
            <p:xfrm>
              <a:off x="3390" y="1477"/>
              <a:ext cx="190" cy="173"/>
            </p:xfrm>
            <a:graphic>
              <a:graphicData uri="http://schemas.openxmlformats.org/presentationml/2006/ole">
                <p:oleObj spid="_x0000_s1683475" name="Equation" r:id="rId5" imgW="190440" imgH="177480" progId="">
                  <p:embed/>
                </p:oleObj>
              </a:graphicData>
            </a:graphic>
          </p:graphicFrame>
          <p:graphicFrame>
            <p:nvGraphicFramePr>
              <p:cNvPr id="427023" name="Object 15"/>
              <p:cNvGraphicFramePr>
                <a:graphicFrameLocks noChangeAspect="1"/>
              </p:cNvGraphicFramePr>
              <p:nvPr/>
            </p:nvGraphicFramePr>
            <p:xfrm>
              <a:off x="3388" y="961"/>
              <a:ext cx="201" cy="174"/>
            </p:xfrm>
            <a:graphic>
              <a:graphicData uri="http://schemas.openxmlformats.org/presentationml/2006/ole">
                <p:oleObj spid="_x0000_s1683476" name="Equation" r:id="rId6" imgW="203040" imgH="177480" progId="">
                  <p:embed/>
                </p:oleObj>
              </a:graphicData>
            </a:graphic>
          </p:graphicFrame>
          <p:graphicFrame>
            <p:nvGraphicFramePr>
              <p:cNvPr id="427024" name="Object 16"/>
              <p:cNvGraphicFramePr>
                <a:graphicFrameLocks noChangeAspect="1"/>
              </p:cNvGraphicFramePr>
              <p:nvPr/>
            </p:nvGraphicFramePr>
            <p:xfrm>
              <a:off x="3581" y="1369"/>
              <a:ext cx="93" cy="49"/>
            </p:xfrm>
            <a:graphic>
              <a:graphicData uri="http://schemas.openxmlformats.org/presentationml/2006/ole">
                <p:oleObj spid="_x0000_s1683477" name="公式" r:id="rId7" imgW="139680" imgH="75960" progId="Equation.3">
                  <p:embed/>
                </p:oleObj>
              </a:graphicData>
            </a:graphic>
          </p:graphicFrame>
          <p:graphicFrame>
            <p:nvGraphicFramePr>
              <p:cNvPr id="427025" name="Object 17"/>
              <p:cNvGraphicFramePr>
                <a:graphicFrameLocks noChangeAspect="1"/>
              </p:cNvGraphicFramePr>
              <p:nvPr/>
            </p:nvGraphicFramePr>
            <p:xfrm>
              <a:off x="5116" y="1734"/>
              <a:ext cx="222" cy="222"/>
            </p:xfrm>
            <a:graphic>
              <a:graphicData uri="http://schemas.openxmlformats.org/presentationml/2006/ole">
                <p:oleObj spid="_x0000_s1683478" name="Equation" r:id="rId8" imgW="139680" imgH="139680" progId="">
                  <p:embed/>
                </p:oleObj>
              </a:graphicData>
            </a:graphic>
          </p:graphicFrame>
          <p:graphicFrame>
            <p:nvGraphicFramePr>
              <p:cNvPr id="427026" name="Object 18"/>
              <p:cNvGraphicFramePr>
                <a:graphicFrameLocks noChangeAspect="1"/>
              </p:cNvGraphicFramePr>
              <p:nvPr/>
            </p:nvGraphicFramePr>
            <p:xfrm>
              <a:off x="3617" y="106"/>
              <a:ext cx="222" cy="261"/>
            </p:xfrm>
            <a:graphic>
              <a:graphicData uri="http://schemas.openxmlformats.org/presentationml/2006/ole">
                <p:oleObj spid="_x0000_s1683479" name="Equation" r:id="rId9" imgW="139680" imgH="164880" progId="">
                  <p:embed/>
                </p:oleObj>
              </a:graphicData>
            </a:graphic>
          </p:graphicFrame>
          <p:graphicFrame>
            <p:nvGraphicFramePr>
              <p:cNvPr id="427027" name="Object 19"/>
              <p:cNvGraphicFramePr>
                <a:graphicFrameLocks noChangeAspect="1"/>
              </p:cNvGraphicFramePr>
              <p:nvPr/>
            </p:nvGraphicFramePr>
            <p:xfrm>
              <a:off x="3427" y="1744"/>
              <a:ext cx="161" cy="224"/>
            </p:xfrm>
            <a:graphic>
              <a:graphicData uri="http://schemas.openxmlformats.org/presentationml/2006/ole">
                <p:oleObj spid="_x0000_s1683480" name="Equation" r:id="rId10" imgW="126720" imgH="177480" progId="">
                  <p:embed/>
                </p:oleObj>
              </a:graphicData>
            </a:graphic>
          </p:graphicFrame>
          <p:graphicFrame>
            <p:nvGraphicFramePr>
              <p:cNvPr id="427028" name="Object 20"/>
              <p:cNvGraphicFramePr>
                <a:graphicFrameLocks noChangeAspect="1"/>
              </p:cNvGraphicFramePr>
              <p:nvPr/>
            </p:nvGraphicFramePr>
            <p:xfrm>
              <a:off x="3769" y="1744"/>
              <a:ext cx="193" cy="177"/>
            </p:xfrm>
            <a:graphic>
              <a:graphicData uri="http://schemas.openxmlformats.org/presentationml/2006/ole">
                <p:oleObj spid="_x0000_s1683481" name="Equation" r:id="rId11" imgW="190440" imgH="177480" progId="">
                  <p:embed/>
                </p:oleObj>
              </a:graphicData>
            </a:graphic>
          </p:graphicFrame>
          <p:graphicFrame>
            <p:nvGraphicFramePr>
              <p:cNvPr id="427029" name="Object 21"/>
              <p:cNvGraphicFramePr>
                <a:graphicFrameLocks noChangeAspect="1"/>
              </p:cNvGraphicFramePr>
              <p:nvPr/>
            </p:nvGraphicFramePr>
            <p:xfrm>
              <a:off x="4321" y="1754"/>
              <a:ext cx="203" cy="174"/>
            </p:xfrm>
            <a:graphic>
              <a:graphicData uri="http://schemas.openxmlformats.org/presentationml/2006/ole">
                <p:oleObj spid="_x0000_s1683482" name="Equation" r:id="rId12" imgW="203040" imgH="177480" progId="">
                  <p:embed/>
                </p:oleObj>
              </a:graphicData>
            </a:graphic>
          </p:graphicFrame>
          <p:graphicFrame>
            <p:nvGraphicFramePr>
              <p:cNvPr id="427030" name="Object 22"/>
              <p:cNvGraphicFramePr>
                <a:graphicFrameLocks noChangeAspect="1"/>
              </p:cNvGraphicFramePr>
              <p:nvPr/>
            </p:nvGraphicFramePr>
            <p:xfrm>
              <a:off x="3387" y="527"/>
              <a:ext cx="203" cy="175"/>
            </p:xfrm>
            <a:graphic>
              <a:graphicData uri="http://schemas.openxmlformats.org/presentationml/2006/ole">
                <p:oleObj spid="_x0000_s1683483" name="Equation" r:id="rId13" imgW="203040" imgH="177480" progId="">
                  <p:embed/>
                </p:oleObj>
              </a:graphicData>
            </a:graphic>
          </p:graphicFrame>
          <p:graphicFrame>
            <p:nvGraphicFramePr>
              <p:cNvPr id="427031" name="Object 23"/>
              <p:cNvGraphicFramePr>
                <a:graphicFrameLocks noChangeAspect="1"/>
              </p:cNvGraphicFramePr>
              <p:nvPr/>
            </p:nvGraphicFramePr>
            <p:xfrm>
              <a:off x="3580" y="548"/>
              <a:ext cx="94" cy="49"/>
            </p:xfrm>
            <a:graphic>
              <a:graphicData uri="http://schemas.openxmlformats.org/presentationml/2006/ole">
                <p:oleObj spid="_x0000_s1683484" name="公式" r:id="rId14" imgW="139680" imgH="75960" progId="Equation.3">
                  <p:embed/>
                </p:oleObj>
              </a:graphicData>
            </a:graphic>
          </p:graphicFrame>
          <p:graphicFrame>
            <p:nvGraphicFramePr>
              <p:cNvPr id="427032" name="Object 24"/>
              <p:cNvGraphicFramePr>
                <a:graphicFrameLocks noChangeAspect="1"/>
              </p:cNvGraphicFramePr>
              <p:nvPr/>
            </p:nvGraphicFramePr>
            <p:xfrm>
              <a:off x="3580" y="969"/>
              <a:ext cx="94" cy="49"/>
            </p:xfrm>
            <a:graphic>
              <a:graphicData uri="http://schemas.openxmlformats.org/presentationml/2006/ole">
                <p:oleObj spid="_x0000_s1683485" name="公式" r:id="rId15" imgW="139680" imgH="75960" progId="Equation.3">
                  <p:embed/>
                </p:oleObj>
              </a:graphicData>
            </a:graphic>
          </p:graphicFrame>
          <p:graphicFrame>
            <p:nvGraphicFramePr>
              <p:cNvPr id="427033" name="Object 25"/>
              <p:cNvGraphicFramePr>
                <a:graphicFrameLocks noChangeAspect="1"/>
              </p:cNvGraphicFramePr>
              <p:nvPr/>
            </p:nvGraphicFramePr>
            <p:xfrm>
              <a:off x="3580" y="1557"/>
              <a:ext cx="94" cy="48"/>
            </p:xfrm>
            <a:graphic>
              <a:graphicData uri="http://schemas.openxmlformats.org/presentationml/2006/ole">
                <p:oleObj spid="_x0000_s1683486" name="公式" r:id="rId16" imgW="139680" imgH="75960" progId="Equation.3">
                  <p:embed/>
                </p:oleObj>
              </a:graphicData>
            </a:graphic>
          </p:graphicFrame>
          <p:sp>
            <p:nvSpPr>
              <p:cNvPr id="427034" name="Line 26"/>
              <p:cNvSpPr>
                <a:spLocks noChangeShapeType="1"/>
              </p:cNvSpPr>
              <p:nvPr/>
            </p:nvSpPr>
            <p:spPr bwMode="auto">
              <a:xfrm flipH="1">
                <a:off x="3861" y="948"/>
                <a:ext cx="562" cy="609"/>
              </a:xfrm>
              <a:prstGeom prst="line">
                <a:avLst/>
              </a:prstGeom>
              <a:noFill/>
              <a:ln w="9525">
                <a:solidFill>
                  <a:schemeClr val="accent2"/>
                </a:solidFill>
                <a:round/>
                <a:headEnd/>
                <a:tailEnd/>
              </a:ln>
              <a:effectLst/>
            </p:spPr>
            <p:txBody>
              <a:bodyPr wrap="none" anchor="ctr"/>
              <a:lstStyle/>
              <a:p>
                <a:endParaRPr lang="zh-CN" altLang="en-US"/>
              </a:p>
            </p:txBody>
          </p:sp>
          <p:sp>
            <p:nvSpPr>
              <p:cNvPr id="427035" name="Line 27"/>
              <p:cNvSpPr>
                <a:spLocks noChangeShapeType="1"/>
              </p:cNvSpPr>
              <p:nvPr/>
            </p:nvSpPr>
            <p:spPr bwMode="auto">
              <a:xfrm flipH="1">
                <a:off x="3861" y="761"/>
                <a:ext cx="562" cy="608"/>
              </a:xfrm>
              <a:prstGeom prst="line">
                <a:avLst/>
              </a:prstGeom>
              <a:noFill/>
              <a:ln w="9525">
                <a:solidFill>
                  <a:srgbClr val="CCCCFF"/>
                </a:solidFill>
                <a:round/>
                <a:headEnd/>
                <a:tailEnd/>
              </a:ln>
              <a:effectLst/>
            </p:spPr>
            <p:txBody>
              <a:bodyPr wrap="none" anchor="ctr"/>
              <a:lstStyle/>
              <a:p>
                <a:endParaRPr lang="zh-CN" altLang="en-US"/>
              </a:p>
            </p:txBody>
          </p:sp>
          <p:sp>
            <p:nvSpPr>
              <p:cNvPr id="427036" name="Line 28"/>
              <p:cNvSpPr>
                <a:spLocks noChangeShapeType="1"/>
              </p:cNvSpPr>
              <p:nvPr/>
            </p:nvSpPr>
            <p:spPr bwMode="auto">
              <a:xfrm flipH="1">
                <a:off x="3861" y="808"/>
                <a:ext cx="562" cy="608"/>
              </a:xfrm>
              <a:prstGeom prst="line">
                <a:avLst/>
              </a:prstGeom>
              <a:noFill/>
              <a:ln w="28575">
                <a:solidFill>
                  <a:srgbClr val="FF3300"/>
                </a:solidFill>
                <a:round/>
                <a:headEnd/>
                <a:tailEnd/>
              </a:ln>
              <a:effectLst/>
            </p:spPr>
            <p:txBody>
              <a:bodyPr wrap="none" anchor="ctr"/>
              <a:lstStyle/>
              <a:p>
                <a:endParaRPr lang="zh-CN" altLang="en-US"/>
              </a:p>
            </p:txBody>
          </p:sp>
          <p:sp>
            <p:nvSpPr>
              <p:cNvPr id="427037" name="Line 29"/>
              <p:cNvSpPr>
                <a:spLocks noChangeShapeType="1"/>
              </p:cNvSpPr>
              <p:nvPr/>
            </p:nvSpPr>
            <p:spPr bwMode="auto">
              <a:xfrm flipH="1">
                <a:off x="3861" y="901"/>
                <a:ext cx="562" cy="609"/>
              </a:xfrm>
              <a:prstGeom prst="line">
                <a:avLst/>
              </a:prstGeom>
              <a:noFill/>
              <a:ln w="9525">
                <a:solidFill>
                  <a:srgbClr val="FF3300"/>
                </a:solidFill>
                <a:round/>
                <a:headEnd/>
                <a:tailEnd/>
              </a:ln>
              <a:effectLst/>
            </p:spPr>
            <p:txBody>
              <a:bodyPr wrap="none" anchor="ctr"/>
              <a:lstStyle/>
              <a:p>
                <a:endParaRPr lang="zh-CN" altLang="en-US"/>
              </a:p>
            </p:txBody>
          </p:sp>
          <p:graphicFrame>
            <p:nvGraphicFramePr>
              <p:cNvPr id="427038" name="Object 30"/>
              <p:cNvGraphicFramePr>
                <a:graphicFrameLocks noChangeAspect="1"/>
              </p:cNvGraphicFramePr>
              <p:nvPr/>
            </p:nvGraphicFramePr>
            <p:xfrm>
              <a:off x="4431" y="795"/>
              <a:ext cx="620" cy="205"/>
            </p:xfrm>
            <a:graphic>
              <a:graphicData uri="http://schemas.openxmlformats.org/presentationml/2006/ole">
                <p:oleObj spid="_x0000_s1683487" name="Equation" r:id="rId17" imgW="609480" imgH="203040" progId="">
                  <p:embed/>
                </p:oleObj>
              </a:graphicData>
            </a:graphic>
          </p:graphicFrame>
          <p:graphicFrame>
            <p:nvGraphicFramePr>
              <p:cNvPr id="427039" name="Object 31"/>
              <p:cNvGraphicFramePr>
                <a:graphicFrameLocks noChangeAspect="1"/>
              </p:cNvGraphicFramePr>
              <p:nvPr/>
            </p:nvGraphicFramePr>
            <p:xfrm>
              <a:off x="4393" y="610"/>
              <a:ext cx="739" cy="205"/>
            </p:xfrm>
            <a:graphic>
              <a:graphicData uri="http://schemas.openxmlformats.org/presentationml/2006/ole">
                <p:oleObj spid="_x0000_s1683488" name="Equation" r:id="rId18" imgW="723600" imgH="203040" progId="">
                  <p:embed/>
                </p:oleObj>
              </a:graphicData>
            </a:graphic>
          </p:graphicFrame>
        </p:grpSp>
      </p:grpSp>
      <p:sp>
        <p:nvSpPr>
          <p:cNvPr id="427040" name="Rectangle 32"/>
          <p:cNvSpPr>
            <a:spLocks noChangeArrowheads="1"/>
          </p:cNvSpPr>
          <p:nvPr/>
        </p:nvSpPr>
        <p:spPr bwMode="auto">
          <a:xfrm>
            <a:off x="1323975" y="2897188"/>
            <a:ext cx="935038" cy="579437"/>
          </a:xfrm>
          <a:prstGeom prst="rect">
            <a:avLst/>
          </a:prstGeom>
          <a:noFill/>
          <a:ln w="9525">
            <a:noFill/>
            <a:miter lim="800000"/>
            <a:headEnd/>
            <a:tailEnd/>
          </a:ln>
          <a:effectLst/>
        </p:spPr>
        <p:txBody>
          <a:bodyPr>
            <a:spAutoFit/>
          </a:bodyPr>
          <a:lstStyle/>
          <a:p>
            <a:pPr algn="l"/>
            <a:r>
              <a:rPr lang="en-US" altLang="zh-CN" sz="3200">
                <a:latin typeface="Times New Roman" pitchFamily="18" charset="0"/>
              </a:rPr>
              <a:t>=1/6</a:t>
            </a:r>
          </a:p>
        </p:txBody>
      </p:sp>
      <p:sp>
        <p:nvSpPr>
          <p:cNvPr id="427041" name="Rectangle 33"/>
          <p:cNvSpPr>
            <a:spLocks noChangeArrowheads="1"/>
          </p:cNvSpPr>
          <p:nvPr/>
        </p:nvSpPr>
        <p:spPr bwMode="auto">
          <a:xfrm>
            <a:off x="1323975" y="5416550"/>
            <a:ext cx="935038" cy="579438"/>
          </a:xfrm>
          <a:prstGeom prst="rect">
            <a:avLst/>
          </a:prstGeom>
          <a:noFill/>
          <a:ln w="9525">
            <a:noFill/>
            <a:miter lim="800000"/>
            <a:headEnd/>
            <a:tailEnd/>
          </a:ln>
          <a:effectLst/>
        </p:spPr>
        <p:txBody>
          <a:bodyPr>
            <a:spAutoFit/>
          </a:bodyPr>
          <a:lstStyle/>
          <a:p>
            <a:pPr algn="l"/>
            <a:r>
              <a:rPr lang="en-US" altLang="zh-CN" sz="3200">
                <a:latin typeface="Times New Roman" pitchFamily="18" charset="0"/>
              </a:rPr>
              <a:t>=1/2</a:t>
            </a:r>
          </a:p>
        </p:txBody>
      </p:sp>
      <p:grpSp>
        <p:nvGrpSpPr>
          <p:cNvPr id="5" name="Group 34"/>
          <p:cNvGrpSpPr>
            <a:grpSpLocks/>
          </p:cNvGrpSpPr>
          <p:nvPr/>
        </p:nvGrpSpPr>
        <p:grpSpPr bwMode="auto">
          <a:xfrm>
            <a:off x="5429250" y="3328988"/>
            <a:ext cx="3175000" cy="3032125"/>
            <a:chOff x="3695" y="1882"/>
            <a:chExt cx="2000" cy="1910"/>
          </a:xfrm>
        </p:grpSpPr>
        <p:graphicFrame>
          <p:nvGraphicFramePr>
            <p:cNvPr id="427043" name="Object 35"/>
            <p:cNvGraphicFramePr>
              <a:graphicFrameLocks noChangeAspect="1"/>
            </p:cNvGraphicFramePr>
            <p:nvPr/>
          </p:nvGraphicFramePr>
          <p:xfrm>
            <a:off x="5467" y="3542"/>
            <a:ext cx="228" cy="227"/>
          </p:xfrm>
          <a:graphic>
            <a:graphicData uri="http://schemas.openxmlformats.org/presentationml/2006/ole">
              <p:oleObj spid="_x0000_s1683462" name="Equation" r:id="rId19" imgW="139680" imgH="139680" progId="">
                <p:embed/>
              </p:oleObj>
            </a:graphicData>
          </a:graphic>
        </p:graphicFrame>
        <p:grpSp>
          <p:nvGrpSpPr>
            <p:cNvPr id="6" name="Group 36"/>
            <p:cNvGrpSpPr>
              <a:grpSpLocks/>
            </p:cNvGrpSpPr>
            <p:nvPr/>
          </p:nvGrpSpPr>
          <p:grpSpPr bwMode="auto">
            <a:xfrm>
              <a:off x="3695" y="1882"/>
              <a:ext cx="1878" cy="1910"/>
              <a:chOff x="3695" y="1872"/>
              <a:chExt cx="1878" cy="1910"/>
            </a:xfrm>
          </p:grpSpPr>
          <p:graphicFrame>
            <p:nvGraphicFramePr>
              <p:cNvPr id="427045" name="Object 37"/>
              <p:cNvGraphicFramePr>
                <a:graphicFrameLocks noChangeAspect="1"/>
              </p:cNvGraphicFramePr>
              <p:nvPr/>
            </p:nvGraphicFramePr>
            <p:xfrm>
              <a:off x="4087" y="3552"/>
              <a:ext cx="197" cy="182"/>
            </p:xfrm>
            <a:graphic>
              <a:graphicData uri="http://schemas.openxmlformats.org/presentationml/2006/ole">
                <p:oleObj spid="_x0000_s1683463" name="Equation" r:id="rId20" imgW="190440" imgH="177480" progId="">
                  <p:embed/>
                </p:oleObj>
              </a:graphicData>
            </a:graphic>
          </p:graphicFrame>
          <p:graphicFrame>
            <p:nvGraphicFramePr>
              <p:cNvPr id="427046" name="Object 38"/>
              <p:cNvGraphicFramePr>
                <a:graphicFrameLocks noChangeAspect="1"/>
              </p:cNvGraphicFramePr>
              <p:nvPr/>
            </p:nvGraphicFramePr>
            <p:xfrm>
              <a:off x="4652" y="3562"/>
              <a:ext cx="208" cy="179"/>
            </p:xfrm>
            <a:graphic>
              <a:graphicData uri="http://schemas.openxmlformats.org/presentationml/2006/ole">
                <p:oleObj spid="_x0000_s1683464" name="Equation" r:id="rId21" imgW="203040" imgH="177480" progId="">
                  <p:embed/>
                </p:oleObj>
              </a:graphicData>
            </a:graphic>
          </p:graphicFrame>
          <p:grpSp>
            <p:nvGrpSpPr>
              <p:cNvPr id="7" name="Group 39"/>
              <p:cNvGrpSpPr>
                <a:grpSpLocks/>
              </p:cNvGrpSpPr>
              <p:nvPr/>
            </p:nvGrpSpPr>
            <p:grpSpPr bwMode="auto">
              <a:xfrm>
                <a:off x="3695" y="1872"/>
                <a:ext cx="1878" cy="1910"/>
                <a:chOff x="3695" y="1872"/>
                <a:chExt cx="1878" cy="1910"/>
              </a:xfrm>
            </p:grpSpPr>
            <p:graphicFrame>
              <p:nvGraphicFramePr>
                <p:cNvPr id="427048" name="Object 40"/>
                <p:cNvGraphicFramePr>
                  <a:graphicFrameLocks noChangeAspect="1"/>
                </p:cNvGraphicFramePr>
                <p:nvPr/>
              </p:nvGraphicFramePr>
              <p:xfrm>
                <a:off x="4786" y="2534"/>
                <a:ext cx="412" cy="169"/>
              </p:xfrm>
              <a:graphic>
                <a:graphicData uri="http://schemas.openxmlformats.org/presentationml/2006/ole">
                  <p:oleObj spid="_x0000_s1683465" name="Equation" r:id="rId22" imgW="393480" imgH="164880" progId="">
                    <p:embed/>
                  </p:oleObj>
                </a:graphicData>
              </a:graphic>
            </p:graphicFrame>
            <p:grpSp>
              <p:nvGrpSpPr>
                <p:cNvPr id="8" name="Group 41"/>
                <p:cNvGrpSpPr>
                  <a:grpSpLocks/>
                </p:cNvGrpSpPr>
                <p:nvPr/>
              </p:nvGrpSpPr>
              <p:grpSpPr bwMode="auto">
                <a:xfrm>
                  <a:off x="3695" y="1872"/>
                  <a:ext cx="1878" cy="1910"/>
                  <a:chOff x="3695" y="1872"/>
                  <a:chExt cx="1878" cy="1910"/>
                </a:xfrm>
              </p:grpSpPr>
              <p:sp>
                <p:nvSpPr>
                  <p:cNvPr id="427050" name="Line 42"/>
                  <p:cNvSpPr>
                    <a:spLocks noChangeShapeType="1"/>
                  </p:cNvSpPr>
                  <p:nvPr/>
                </p:nvSpPr>
                <p:spPr bwMode="auto">
                  <a:xfrm>
                    <a:off x="3749" y="3552"/>
                    <a:ext cx="1824"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427051" name="Line 43"/>
                  <p:cNvSpPr>
                    <a:spLocks noChangeShapeType="1"/>
                  </p:cNvSpPr>
                  <p:nvPr/>
                </p:nvSpPr>
                <p:spPr bwMode="auto">
                  <a:xfrm flipV="1">
                    <a:off x="3893" y="1920"/>
                    <a:ext cx="0" cy="1824"/>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427052" name="Line 44"/>
                  <p:cNvSpPr>
                    <a:spLocks noChangeShapeType="1"/>
                  </p:cNvSpPr>
                  <p:nvPr/>
                </p:nvSpPr>
                <p:spPr bwMode="auto">
                  <a:xfrm>
                    <a:off x="4181" y="2352"/>
                    <a:ext cx="0" cy="1200"/>
                  </a:xfrm>
                  <a:prstGeom prst="line">
                    <a:avLst/>
                  </a:prstGeom>
                  <a:noFill/>
                  <a:ln w="38100">
                    <a:solidFill>
                      <a:schemeClr val="tx1"/>
                    </a:solidFill>
                    <a:round/>
                    <a:headEnd/>
                    <a:tailEnd/>
                  </a:ln>
                  <a:effectLst/>
                </p:spPr>
                <p:txBody>
                  <a:bodyPr wrap="none" anchor="ctr"/>
                  <a:lstStyle/>
                  <a:p>
                    <a:endParaRPr lang="zh-CN" altLang="en-US"/>
                  </a:p>
                </p:txBody>
              </p:sp>
              <p:sp>
                <p:nvSpPr>
                  <p:cNvPr id="427053" name="Line 45"/>
                  <p:cNvSpPr>
                    <a:spLocks noChangeShapeType="1"/>
                  </p:cNvSpPr>
                  <p:nvPr/>
                </p:nvSpPr>
                <p:spPr bwMode="auto">
                  <a:xfrm>
                    <a:off x="4757" y="2352"/>
                    <a:ext cx="0" cy="1200"/>
                  </a:xfrm>
                  <a:prstGeom prst="line">
                    <a:avLst/>
                  </a:prstGeom>
                  <a:noFill/>
                  <a:ln w="38100">
                    <a:solidFill>
                      <a:schemeClr val="tx1"/>
                    </a:solidFill>
                    <a:round/>
                    <a:headEnd/>
                    <a:tailEnd/>
                  </a:ln>
                  <a:effectLst/>
                </p:spPr>
                <p:txBody>
                  <a:bodyPr wrap="none" anchor="ctr"/>
                  <a:lstStyle/>
                  <a:p>
                    <a:endParaRPr lang="zh-CN" altLang="en-US"/>
                  </a:p>
                </p:txBody>
              </p:sp>
              <p:sp>
                <p:nvSpPr>
                  <p:cNvPr id="427054" name="Line 46"/>
                  <p:cNvSpPr>
                    <a:spLocks noChangeShapeType="1"/>
                  </p:cNvSpPr>
                  <p:nvPr/>
                </p:nvSpPr>
                <p:spPr bwMode="auto">
                  <a:xfrm>
                    <a:off x="4181" y="2352"/>
                    <a:ext cx="576" cy="0"/>
                  </a:xfrm>
                  <a:prstGeom prst="line">
                    <a:avLst/>
                  </a:prstGeom>
                  <a:noFill/>
                  <a:ln w="38100">
                    <a:solidFill>
                      <a:schemeClr val="tx1"/>
                    </a:solidFill>
                    <a:round/>
                    <a:headEnd/>
                    <a:tailEnd/>
                  </a:ln>
                  <a:effectLst/>
                </p:spPr>
                <p:txBody>
                  <a:bodyPr wrap="none" anchor="ctr"/>
                  <a:lstStyle/>
                  <a:p>
                    <a:endParaRPr lang="zh-CN" altLang="en-US"/>
                  </a:p>
                </p:txBody>
              </p:sp>
              <p:graphicFrame>
                <p:nvGraphicFramePr>
                  <p:cNvPr id="427055" name="Object 47"/>
                  <p:cNvGraphicFramePr>
                    <a:graphicFrameLocks noChangeAspect="1"/>
                  </p:cNvGraphicFramePr>
                  <p:nvPr/>
                </p:nvGraphicFramePr>
                <p:xfrm>
                  <a:off x="3931" y="1872"/>
                  <a:ext cx="228" cy="268"/>
                </p:xfrm>
                <a:graphic>
                  <a:graphicData uri="http://schemas.openxmlformats.org/presentationml/2006/ole">
                    <p:oleObj spid="_x0000_s1683466" name="Equation" r:id="rId23" imgW="139680" imgH="164880" progId="">
                      <p:embed/>
                    </p:oleObj>
                  </a:graphicData>
                </a:graphic>
              </p:graphicFrame>
              <p:graphicFrame>
                <p:nvGraphicFramePr>
                  <p:cNvPr id="427056" name="Object 48"/>
                  <p:cNvGraphicFramePr>
                    <a:graphicFrameLocks noChangeAspect="1"/>
                  </p:cNvGraphicFramePr>
                  <p:nvPr/>
                </p:nvGraphicFramePr>
                <p:xfrm>
                  <a:off x="3736" y="3552"/>
                  <a:ext cx="166" cy="230"/>
                </p:xfrm>
                <a:graphic>
                  <a:graphicData uri="http://schemas.openxmlformats.org/presentationml/2006/ole">
                    <p:oleObj spid="_x0000_s1683467" name="Equation" r:id="rId24" imgW="126720" imgH="177480" progId="">
                      <p:embed/>
                    </p:oleObj>
                  </a:graphicData>
                </a:graphic>
              </p:graphicFrame>
              <p:graphicFrame>
                <p:nvGraphicFramePr>
                  <p:cNvPr id="427057" name="Object 49"/>
                  <p:cNvGraphicFramePr>
                    <a:graphicFrameLocks noChangeAspect="1"/>
                  </p:cNvGraphicFramePr>
                  <p:nvPr/>
                </p:nvGraphicFramePr>
                <p:xfrm>
                  <a:off x="3698" y="3278"/>
                  <a:ext cx="195" cy="178"/>
                </p:xfrm>
                <a:graphic>
                  <a:graphicData uri="http://schemas.openxmlformats.org/presentationml/2006/ole">
                    <p:oleObj spid="_x0000_s1683468" name="Equation" r:id="rId25" imgW="190440" imgH="177480" progId="">
                      <p:embed/>
                    </p:oleObj>
                  </a:graphicData>
                </a:graphic>
              </p:graphicFrame>
              <p:graphicFrame>
                <p:nvGraphicFramePr>
                  <p:cNvPr id="427058" name="Object 50"/>
                  <p:cNvGraphicFramePr>
                    <a:graphicFrameLocks noChangeAspect="1"/>
                  </p:cNvGraphicFramePr>
                  <p:nvPr/>
                </p:nvGraphicFramePr>
                <p:xfrm>
                  <a:off x="3695" y="2304"/>
                  <a:ext cx="208" cy="179"/>
                </p:xfrm>
                <a:graphic>
                  <a:graphicData uri="http://schemas.openxmlformats.org/presentationml/2006/ole">
                    <p:oleObj spid="_x0000_s1683469" name="Equation" r:id="rId26" imgW="203040" imgH="177480" progId="">
                      <p:embed/>
                    </p:oleObj>
                  </a:graphicData>
                </a:graphic>
              </p:graphicFrame>
              <p:graphicFrame>
                <p:nvGraphicFramePr>
                  <p:cNvPr id="427059" name="Object 51"/>
                  <p:cNvGraphicFramePr>
                    <a:graphicFrameLocks noChangeAspect="1"/>
                  </p:cNvGraphicFramePr>
                  <p:nvPr/>
                </p:nvGraphicFramePr>
                <p:xfrm>
                  <a:off x="3696" y="2749"/>
                  <a:ext cx="206" cy="179"/>
                </p:xfrm>
                <a:graphic>
                  <a:graphicData uri="http://schemas.openxmlformats.org/presentationml/2006/ole">
                    <p:oleObj spid="_x0000_s1683470" name="Equation" r:id="rId27" imgW="203040" imgH="177480" progId="">
                      <p:embed/>
                    </p:oleObj>
                  </a:graphicData>
                </a:graphic>
              </p:graphicFrame>
              <p:graphicFrame>
                <p:nvGraphicFramePr>
                  <p:cNvPr id="427060" name="Object 52"/>
                  <p:cNvGraphicFramePr>
                    <a:graphicFrameLocks noChangeAspect="1"/>
                  </p:cNvGraphicFramePr>
                  <p:nvPr/>
                </p:nvGraphicFramePr>
                <p:xfrm>
                  <a:off x="3893" y="2325"/>
                  <a:ext cx="96" cy="51"/>
                </p:xfrm>
                <a:graphic>
                  <a:graphicData uri="http://schemas.openxmlformats.org/presentationml/2006/ole">
                    <p:oleObj spid="_x0000_s1683471" name="公式" r:id="rId28" imgW="139680" imgH="75960" progId="Equation.3">
                      <p:embed/>
                    </p:oleObj>
                  </a:graphicData>
                </a:graphic>
              </p:graphicFrame>
              <p:graphicFrame>
                <p:nvGraphicFramePr>
                  <p:cNvPr id="427061" name="Object 53"/>
                  <p:cNvGraphicFramePr>
                    <a:graphicFrameLocks noChangeAspect="1"/>
                  </p:cNvGraphicFramePr>
                  <p:nvPr/>
                </p:nvGraphicFramePr>
                <p:xfrm>
                  <a:off x="3893" y="2757"/>
                  <a:ext cx="96" cy="50"/>
                </p:xfrm>
                <a:graphic>
                  <a:graphicData uri="http://schemas.openxmlformats.org/presentationml/2006/ole">
                    <p:oleObj spid="_x0000_s1683472" name="公式" r:id="rId29" imgW="139680" imgH="75960" progId="Equation.3">
                      <p:embed/>
                    </p:oleObj>
                  </a:graphicData>
                </a:graphic>
              </p:graphicFrame>
              <p:graphicFrame>
                <p:nvGraphicFramePr>
                  <p:cNvPr id="427062" name="Object 54"/>
                  <p:cNvGraphicFramePr>
                    <a:graphicFrameLocks noChangeAspect="1"/>
                  </p:cNvGraphicFramePr>
                  <p:nvPr/>
                </p:nvGraphicFramePr>
                <p:xfrm>
                  <a:off x="3894" y="3168"/>
                  <a:ext cx="95" cy="50"/>
                </p:xfrm>
                <a:graphic>
                  <a:graphicData uri="http://schemas.openxmlformats.org/presentationml/2006/ole">
                    <p:oleObj spid="_x0000_s1683473" name="公式" r:id="rId30" imgW="139680" imgH="75960" progId="Equation.3">
                      <p:embed/>
                    </p:oleObj>
                  </a:graphicData>
                </a:graphic>
              </p:graphicFrame>
              <p:graphicFrame>
                <p:nvGraphicFramePr>
                  <p:cNvPr id="427063" name="Object 55"/>
                  <p:cNvGraphicFramePr>
                    <a:graphicFrameLocks noChangeAspect="1"/>
                  </p:cNvGraphicFramePr>
                  <p:nvPr/>
                </p:nvGraphicFramePr>
                <p:xfrm>
                  <a:off x="3893" y="3360"/>
                  <a:ext cx="96" cy="50"/>
                </p:xfrm>
                <a:graphic>
                  <a:graphicData uri="http://schemas.openxmlformats.org/presentationml/2006/ole">
                    <p:oleObj spid="_x0000_s1683474" name="公式" r:id="rId31" imgW="139680" imgH="75960" progId="Equation.3">
                      <p:embed/>
                    </p:oleObj>
                  </a:graphicData>
                </a:graphic>
              </p:graphicFrame>
              <p:sp>
                <p:nvSpPr>
                  <p:cNvPr id="427064" name="Line 56"/>
                  <p:cNvSpPr>
                    <a:spLocks noChangeShapeType="1"/>
                  </p:cNvSpPr>
                  <p:nvPr/>
                </p:nvSpPr>
                <p:spPr bwMode="auto">
                  <a:xfrm flipV="1">
                    <a:off x="3893" y="2630"/>
                    <a:ext cx="912" cy="912"/>
                  </a:xfrm>
                  <a:prstGeom prst="line">
                    <a:avLst/>
                  </a:prstGeom>
                  <a:noFill/>
                  <a:ln w="38100">
                    <a:solidFill>
                      <a:srgbClr val="3333FF"/>
                    </a:solidFill>
                    <a:round/>
                    <a:headEnd/>
                    <a:tailEnd/>
                  </a:ln>
                  <a:effectLst/>
                </p:spPr>
                <p:txBody>
                  <a:bodyPr wrap="none" anchor="ctr"/>
                  <a:lstStyle/>
                  <a:p>
                    <a:endParaRPr lang="zh-CN" altLang="en-US"/>
                  </a:p>
                </p:txBody>
              </p:sp>
              <p:sp>
                <p:nvSpPr>
                  <p:cNvPr id="427065" name="Line 57"/>
                  <p:cNvSpPr>
                    <a:spLocks noChangeShapeType="1"/>
                  </p:cNvSpPr>
                  <p:nvPr/>
                </p:nvSpPr>
                <p:spPr bwMode="auto">
                  <a:xfrm flipH="1">
                    <a:off x="4181" y="2342"/>
                    <a:ext cx="576" cy="576"/>
                  </a:xfrm>
                  <a:prstGeom prst="line">
                    <a:avLst/>
                  </a:prstGeom>
                  <a:noFill/>
                  <a:ln w="9525">
                    <a:solidFill>
                      <a:srgbClr val="FF3300"/>
                    </a:solidFill>
                    <a:round/>
                    <a:headEnd/>
                    <a:tailEnd/>
                  </a:ln>
                  <a:effectLst/>
                </p:spPr>
                <p:txBody>
                  <a:bodyPr wrap="none" anchor="ctr"/>
                  <a:lstStyle/>
                  <a:p>
                    <a:endParaRPr lang="zh-CN" altLang="en-US"/>
                  </a:p>
                </p:txBody>
              </p:sp>
              <p:sp>
                <p:nvSpPr>
                  <p:cNvPr id="427066" name="Line 58"/>
                  <p:cNvSpPr>
                    <a:spLocks noChangeShapeType="1"/>
                  </p:cNvSpPr>
                  <p:nvPr/>
                </p:nvSpPr>
                <p:spPr bwMode="auto">
                  <a:xfrm flipH="1">
                    <a:off x="4181" y="2342"/>
                    <a:ext cx="480" cy="480"/>
                  </a:xfrm>
                  <a:prstGeom prst="line">
                    <a:avLst/>
                  </a:prstGeom>
                  <a:noFill/>
                  <a:ln w="9525">
                    <a:solidFill>
                      <a:srgbClr val="FF3300"/>
                    </a:solidFill>
                    <a:round/>
                    <a:headEnd/>
                    <a:tailEnd/>
                  </a:ln>
                  <a:effectLst/>
                </p:spPr>
                <p:txBody>
                  <a:bodyPr wrap="none" anchor="ctr"/>
                  <a:lstStyle/>
                  <a:p>
                    <a:endParaRPr lang="zh-CN" altLang="en-US"/>
                  </a:p>
                </p:txBody>
              </p:sp>
              <p:sp>
                <p:nvSpPr>
                  <p:cNvPr id="427067" name="Line 59"/>
                  <p:cNvSpPr>
                    <a:spLocks noChangeShapeType="1"/>
                  </p:cNvSpPr>
                  <p:nvPr/>
                </p:nvSpPr>
                <p:spPr bwMode="auto">
                  <a:xfrm flipH="1">
                    <a:off x="4181" y="2342"/>
                    <a:ext cx="336" cy="336"/>
                  </a:xfrm>
                  <a:prstGeom prst="line">
                    <a:avLst/>
                  </a:prstGeom>
                  <a:noFill/>
                  <a:ln w="9525">
                    <a:solidFill>
                      <a:srgbClr val="FF3300"/>
                    </a:solidFill>
                    <a:round/>
                    <a:headEnd/>
                    <a:tailEnd/>
                  </a:ln>
                  <a:effectLst/>
                </p:spPr>
                <p:txBody>
                  <a:bodyPr wrap="none" anchor="ctr"/>
                  <a:lstStyle/>
                  <a:p>
                    <a:endParaRPr lang="zh-CN" altLang="en-US"/>
                  </a:p>
                </p:txBody>
              </p:sp>
              <p:sp>
                <p:nvSpPr>
                  <p:cNvPr id="427068" name="Line 60"/>
                  <p:cNvSpPr>
                    <a:spLocks noChangeShapeType="1"/>
                  </p:cNvSpPr>
                  <p:nvPr/>
                </p:nvSpPr>
                <p:spPr bwMode="auto">
                  <a:xfrm flipH="1">
                    <a:off x="4181" y="2342"/>
                    <a:ext cx="144" cy="144"/>
                  </a:xfrm>
                  <a:prstGeom prst="line">
                    <a:avLst/>
                  </a:prstGeom>
                  <a:noFill/>
                  <a:ln w="9525">
                    <a:solidFill>
                      <a:srgbClr val="FF3300"/>
                    </a:solidFill>
                    <a:round/>
                    <a:headEnd/>
                    <a:tailEnd/>
                  </a:ln>
                  <a:effectLst/>
                </p:spPr>
                <p:txBody>
                  <a:bodyPr wrap="none" anchor="ctr"/>
                  <a:lstStyle/>
                  <a:p>
                    <a:endParaRPr lang="zh-CN" altLang="en-US"/>
                  </a:p>
                </p:txBody>
              </p:sp>
              <p:sp>
                <p:nvSpPr>
                  <p:cNvPr id="427069" name="Line 61"/>
                  <p:cNvSpPr>
                    <a:spLocks noChangeShapeType="1"/>
                  </p:cNvSpPr>
                  <p:nvPr/>
                </p:nvSpPr>
                <p:spPr bwMode="auto">
                  <a:xfrm flipH="1">
                    <a:off x="4181" y="2438"/>
                    <a:ext cx="576" cy="576"/>
                  </a:xfrm>
                  <a:prstGeom prst="line">
                    <a:avLst/>
                  </a:prstGeom>
                  <a:noFill/>
                  <a:ln w="9525">
                    <a:solidFill>
                      <a:srgbClr val="FF3300"/>
                    </a:solidFill>
                    <a:round/>
                    <a:headEnd/>
                    <a:tailEnd/>
                  </a:ln>
                  <a:effectLst/>
                </p:spPr>
                <p:txBody>
                  <a:bodyPr wrap="none" anchor="ctr"/>
                  <a:lstStyle/>
                  <a:p>
                    <a:endParaRPr lang="zh-CN" altLang="en-US"/>
                  </a:p>
                </p:txBody>
              </p:sp>
              <p:sp>
                <p:nvSpPr>
                  <p:cNvPr id="427070" name="Line 62"/>
                  <p:cNvSpPr>
                    <a:spLocks noChangeShapeType="1"/>
                  </p:cNvSpPr>
                  <p:nvPr/>
                </p:nvSpPr>
                <p:spPr bwMode="auto">
                  <a:xfrm flipH="1">
                    <a:off x="4181" y="2534"/>
                    <a:ext cx="576" cy="576"/>
                  </a:xfrm>
                  <a:prstGeom prst="line">
                    <a:avLst/>
                  </a:prstGeom>
                  <a:noFill/>
                  <a:ln w="9525">
                    <a:solidFill>
                      <a:srgbClr val="FF3300"/>
                    </a:solidFill>
                    <a:round/>
                    <a:headEnd/>
                    <a:tailEnd/>
                  </a:ln>
                  <a:effectLst/>
                </p:spPr>
                <p:txBody>
                  <a:bodyPr wrap="none" anchor="ctr"/>
                  <a:lstStyle/>
                  <a:p>
                    <a:endParaRPr lang="zh-CN" altLang="en-US"/>
                  </a:p>
                </p:txBody>
              </p:sp>
              <p:sp>
                <p:nvSpPr>
                  <p:cNvPr id="427071" name="Line 63"/>
                  <p:cNvSpPr>
                    <a:spLocks noChangeShapeType="1"/>
                  </p:cNvSpPr>
                  <p:nvPr/>
                </p:nvSpPr>
                <p:spPr bwMode="auto">
                  <a:xfrm flipH="1">
                    <a:off x="4181" y="2630"/>
                    <a:ext cx="576" cy="576"/>
                  </a:xfrm>
                  <a:prstGeom prst="line">
                    <a:avLst/>
                  </a:prstGeom>
                  <a:noFill/>
                  <a:ln w="9525">
                    <a:solidFill>
                      <a:srgbClr val="FF3300"/>
                    </a:solidFill>
                    <a:round/>
                    <a:headEnd/>
                    <a:tailEnd/>
                  </a:ln>
                  <a:effectLst/>
                </p:spPr>
                <p:txBody>
                  <a:bodyPr wrap="none" anchor="ctr"/>
                  <a:lstStyle/>
                  <a:p>
                    <a:endParaRPr lang="zh-CN" altLang="en-US"/>
                  </a:p>
                </p:txBody>
              </p:sp>
              <p:sp>
                <p:nvSpPr>
                  <p:cNvPr id="427072" name="Line 64"/>
                  <p:cNvSpPr>
                    <a:spLocks noChangeShapeType="1"/>
                  </p:cNvSpPr>
                  <p:nvPr/>
                </p:nvSpPr>
                <p:spPr bwMode="auto">
                  <a:xfrm flipH="1">
                    <a:off x="4181" y="2342"/>
                    <a:ext cx="240" cy="240"/>
                  </a:xfrm>
                  <a:prstGeom prst="line">
                    <a:avLst/>
                  </a:prstGeom>
                  <a:noFill/>
                  <a:ln w="9525">
                    <a:solidFill>
                      <a:srgbClr val="FF3300"/>
                    </a:solidFill>
                    <a:round/>
                    <a:headEnd/>
                    <a:tailEnd/>
                  </a:ln>
                  <a:effectLst/>
                </p:spPr>
                <p:txBody>
                  <a:bodyPr wrap="none" anchor="ctr"/>
                  <a:lstStyle/>
                  <a:p>
                    <a:endParaRPr lang="zh-CN" altLang="en-US"/>
                  </a:p>
                </p:txBody>
              </p:sp>
            </p:grpSp>
          </p:grpSp>
        </p:grpSp>
      </p:grpSp>
      <p:sp>
        <p:nvSpPr>
          <p:cNvPr id="427073" name="Rectangle 65"/>
          <p:cNvSpPr>
            <a:spLocks noChangeArrowheads="1"/>
          </p:cNvSpPr>
          <p:nvPr/>
        </p:nvSpPr>
        <p:spPr bwMode="auto">
          <a:xfrm>
            <a:off x="1466850" y="3889375"/>
            <a:ext cx="2162175" cy="519113"/>
          </a:xfrm>
          <a:prstGeom prst="rect">
            <a:avLst/>
          </a:prstGeom>
          <a:noFill/>
          <a:ln w="9525">
            <a:noFill/>
            <a:miter lim="800000"/>
            <a:headEnd/>
            <a:tailEnd/>
          </a:ln>
          <a:effectLst/>
        </p:spPr>
        <p:txBody>
          <a:bodyPr>
            <a:spAutoFit/>
          </a:bodyPr>
          <a:lstStyle/>
          <a:p>
            <a:pPr algn="l"/>
            <a:r>
              <a:rPr lang="en-US" altLang="zh-CN" sz="2800" i="1">
                <a:latin typeface="Times New Roman" pitchFamily="18" charset="0"/>
              </a:rPr>
              <a:t> P </a:t>
            </a:r>
            <a:r>
              <a:rPr lang="en-US" altLang="zh-CN" sz="2800">
                <a:latin typeface="Times New Roman" pitchFamily="18" charset="0"/>
              </a:rPr>
              <a:t>( </a:t>
            </a:r>
            <a:r>
              <a:rPr lang="en-US" altLang="zh-CN" sz="2800" i="1">
                <a:latin typeface="Times New Roman" pitchFamily="18" charset="0"/>
              </a:rPr>
              <a:t>X  </a:t>
            </a:r>
            <a:r>
              <a:rPr lang="en-US" altLang="zh-CN" sz="2800">
                <a:latin typeface="Times New Roman" pitchFamily="18" charset="0"/>
              </a:rPr>
              <a:t>&lt; </a:t>
            </a:r>
            <a:r>
              <a:rPr lang="en-US" altLang="zh-CN" sz="2800" i="1">
                <a:latin typeface="Times New Roman" pitchFamily="18" charset="0"/>
              </a:rPr>
              <a:t>Y  </a:t>
            </a:r>
            <a:r>
              <a:rPr lang="en-US" altLang="zh-CN" sz="2800">
                <a:latin typeface="Times New Roman" pitchFamily="18" charset="0"/>
              </a:rPr>
              <a:t>)</a:t>
            </a:r>
          </a:p>
        </p:txBody>
      </p:sp>
      <p:graphicFrame>
        <p:nvGraphicFramePr>
          <p:cNvPr id="427074" name="Object 66"/>
          <p:cNvGraphicFramePr>
            <a:graphicFrameLocks noChangeAspect="1"/>
          </p:cNvGraphicFramePr>
          <p:nvPr/>
        </p:nvGraphicFramePr>
        <p:xfrm>
          <a:off x="1323975" y="4408488"/>
          <a:ext cx="3513138" cy="1052512"/>
        </p:xfrm>
        <a:graphic>
          <a:graphicData uri="http://schemas.openxmlformats.org/presentationml/2006/ole">
            <p:oleObj spid="_x0000_s1683459" name="Equation" r:id="rId32" imgW="1346040" imgH="406080" progId="">
              <p:embed/>
            </p:oleObj>
          </a:graphicData>
        </a:graphic>
      </p:graphicFrame>
      <p:sp>
        <p:nvSpPr>
          <p:cNvPr id="427075" name="Text Box 67"/>
          <p:cNvSpPr txBox="1">
            <a:spLocks noChangeArrowheads="1"/>
          </p:cNvSpPr>
          <p:nvPr/>
        </p:nvSpPr>
        <p:spPr bwMode="auto">
          <a:xfrm>
            <a:off x="779463" y="433388"/>
            <a:ext cx="762000" cy="519112"/>
          </a:xfrm>
          <a:prstGeom prst="rect">
            <a:avLst/>
          </a:prstGeom>
          <a:noFill/>
          <a:ln w="9525">
            <a:noFill/>
            <a:miter lim="800000"/>
            <a:headEnd/>
            <a:tailEnd/>
          </a:ln>
          <a:effectLst/>
        </p:spPr>
        <p:txBody>
          <a:bodyPr>
            <a:spAutoFit/>
          </a:bodyPr>
          <a:lstStyle/>
          <a:p>
            <a:pPr algn="l">
              <a:spcBef>
                <a:spcPct val="50000"/>
              </a:spcBef>
            </a:pPr>
            <a:r>
              <a:rPr lang="zh-CN" altLang="en-US" sz="2800">
                <a:solidFill>
                  <a:srgbClr val="3333FF"/>
                </a:solidFill>
                <a:latin typeface="Times New Roman" pitchFamily="18" charset="0"/>
              </a:rPr>
              <a:t>解</a:t>
            </a:r>
            <a:r>
              <a:rPr lang="en-US" altLang="zh-CN" sz="2800">
                <a:solidFill>
                  <a:srgbClr val="3333FF"/>
                </a:solidFill>
                <a:latin typeface="Times New Roman" pitchFamily="18" charset="0"/>
              </a:rPr>
              <a:t>:</a:t>
            </a:r>
          </a:p>
        </p:txBody>
      </p:sp>
      <p:grpSp>
        <p:nvGrpSpPr>
          <p:cNvPr id="9" name="Group 68"/>
          <p:cNvGrpSpPr>
            <a:grpSpLocks/>
          </p:cNvGrpSpPr>
          <p:nvPr/>
        </p:nvGrpSpPr>
        <p:grpSpPr bwMode="auto">
          <a:xfrm>
            <a:off x="1397000" y="1182688"/>
            <a:ext cx="3487738" cy="579437"/>
            <a:chOff x="864" y="672"/>
            <a:chExt cx="2197" cy="365"/>
          </a:xfrm>
        </p:grpSpPr>
        <p:sp>
          <p:nvSpPr>
            <p:cNvPr id="427077" name="Rectangle 69"/>
            <p:cNvSpPr>
              <a:spLocks noChangeArrowheads="1"/>
            </p:cNvSpPr>
            <p:nvPr/>
          </p:nvSpPr>
          <p:spPr bwMode="auto">
            <a:xfrm>
              <a:off x="864" y="672"/>
              <a:ext cx="2197" cy="365"/>
            </a:xfrm>
            <a:prstGeom prst="rect">
              <a:avLst/>
            </a:prstGeom>
            <a:solidFill>
              <a:schemeClr val="bg1"/>
            </a:solidFill>
            <a:ln w="9525">
              <a:noFill/>
              <a:miter lim="800000"/>
              <a:headEnd/>
              <a:tailEnd/>
            </a:ln>
            <a:effectLst/>
          </p:spPr>
          <p:txBody>
            <a:bodyPr>
              <a:spAutoFit/>
            </a:bodyPr>
            <a:lstStyle/>
            <a:p>
              <a:pPr algn="l"/>
              <a:r>
                <a:rPr lang="en-US" altLang="zh-CN" sz="3200">
                  <a:latin typeface="Times New Roman" pitchFamily="18" charset="0"/>
                </a:rPr>
                <a:t>= </a:t>
              </a:r>
              <a:r>
                <a:rPr lang="en-US" altLang="zh-CN" sz="3200" i="1">
                  <a:latin typeface="Times New Roman" pitchFamily="18" charset="0"/>
                </a:rPr>
                <a:t>P</a:t>
              </a:r>
              <a:r>
                <a:rPr lang="en-US" altLang="zh-CN" sz="3200">
                  <a:latin typeface="Times New Roman" pitchFamily="18" charset="0"/>
                </a:rPr>
                <a:t>( -5    </a:t>
              </a:r>
              <a:r>
                <a:rPr lang="en-US" altLang="zh-CN" sz="3200" i="1">
                  <a:latin typeface="Times New Roman" pitchFamily="18" charset="0"/>
                </a:rPr>
                <a:t>X</a:t>
              </a:r>
              <a:r>
                <a:rPr lang="en-US" altLang="zh-CN" sz="3200">
                  <a:latin typeface="Times New Roman" pitchFamily="18" charset="0"/>
                </a:rPr>
                <a:t> -</a:t>
              </a:r>
              <a:r>
                <a:rPr lang="en-US" altLang="zh-CN" sz="3200" i="1">
                  <a:latin typeface="Times New Roman" pitchFamily="18" charset="0"/>
                </a:rPr>
                <a:t>Y</a:t>
              </a:r>
              <a:r>
                <a:rPr lang="en-US" altLang="zh-CN" sz="3200">
                  <a:latin typeface="Times New Roman" pitchFamily="18" charset="0"/>
                </a:rPr>
                <a:t>    5 )</a:t>
              </a:r>
            </a:p>
          </p:txBody>
        </p:sp>
        <p:graphicFrame>
          <p:nvGraphicFramePr>
            <p:cNvPr id="427078" name="Object 70"/>
            <p:cNvGraphicFramePr>
              <a:graphicFrameLocks noChangeAspect="1"/>
            </p:cNvGraphicFramePr>
            <p:nvPr/>
          </p:nvGraphicFramePr>
          <p:xfrm>
            <a:off x="2384" y="754"/>
            <a:ext cx="178" cy="194"/>
          </p:xfrm>
          <a:graphic>
            <a:graphicData uri="http://schemas.openxmlformats.org/presentationml/2006/ole">
              <p:oleObj spid="_x0000_s1683460" name="Equation" r:id="rId33" imgW="139680" imgH="152280" progId="">
                <p:embed/>
              </p:oleObj>
            </a:graphicData>
          </a:graphic>
        </p:graphicFrame>
        <p:graphicFrame>
          <p:nvGraphicFramePr>
            <p:cNvPr id="427079" name="Object 71"/>
            <p:cNvGraphicFramePr>
              <a:graphicFrameLocks noChangeAspect="1"/>
            </p:cNvGraphicFramePr>
            <p:nvPr/>
          </p:nvGraphicFramePr>
          <p:xfrm>
            <a:off x="1659" y="754"/>
            <a:ext cx="178" cy="194"/>
          </p:xfrm>
          <a:graphic>
            <a:graphicData uri="http://schemas.openxmlformats.org/presentationml/2006/ole">
              <p:oleObj spid="_x0000_s1683461" name="Equation" r:id="rId34" imgW="139680" imgH="15228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7075"/>
                                        </p:tgtEl>
                                        <p:attrNameLst>
                                          <p:attrName>style.visibility</p:attrName>
                                        </p:attrNameLst>
                                      </p:cBhvr>
                                      <p:to>
                                        <p:strVal val="visible"/>
                                      </p:to>
                                    </p:set>
                                    <p:anim calcmode="lin" valueType="num">
                                      <p:cBhvr additive="base">
                                        <p:cTn id="7" dur="500" fill="hold"/>
                                        <p:tgtEl>
                                          <p:spTgt spid="427075"/>
                                        </p:tgtEl>
                                        <p:attrNameLst>
                                          <p:attrName>ppt_x</p:attrName>
                                        </p:attrNameLst>
                                      </p:cBhvr>
                                      <p:tavLst>
                                        <p:tav tm="0">
                                          <p:val>
                                            <p:strVal val="0-#ppt_w/2"/>
                                          </p:val>
                                        </p:tav>
                                        <p:tav tm="100000">
                                          <p:val>
                                            <p:strVal val="#ppt_x"/>
                                          </p:val>
                                        </p:tav>
                                      </p:tavLst>
                                    </p:anim>
                                    <p:anim calcmode="lin" valueType="num">
                                      <p:cBhvr additive="base">
                                        <p:cTn id="8" dur="500" fill="hold"/>
                                        <p:tgtEl>
                                          <p:spTgt spid="4270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1+#ppt_w/2"/>
                                          </p:val>
                                        </p:tav>
                                        <p:tav tm="100000">
                                          <p:val>
                                            <p:strVal val="#ppt_x"/>
                                          </p:val>
                                        </p:tav>
                                      </p:tavLst>
                                    </p:anim>
                                    <p:anim calcmode="lin" valueType="num">
                                      <p:cBhvr additive="base">
                                        <p:cTn id="19"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strVal val="#ppt_w*0.05"/>
                                          </p:val>
                                        </p:tav>
                                        <p:tav tm="100000">
                                          <p:val>
                                            <p:strVal val="#ppt_w"/>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anim calcmode="lin" valueType="num">
                                      <p:cBhvr>
                                        <p:cTn id="26" dur="1000" fill="hold"/>
                                        <p:tgtEl>
                                          <p:spTgt spid="3"/>
                                        </p:tgtEl>
                                        <p:attrNameLst>
                                          <p:attrName>ppt_x</p:attrName>
                                        </p:attrNameLst>
                                      </p:cBhvr>
                                      <p:tavLst>
                                        <p:tav tm="0">
                                          <p:val>
                                            <p:strVal val="#ppt_x-.2"/>
                                          </p:val>
                                        </p:tav>
                                        <p:tav tm="100000">
                                          <p:val>
                                            <p:strVal val="#ppt_x"/>
                                          </p:val>
                                        </p:tav>
                                      </p:tavLst>
                                    </p:anim>
                                    <p:anim calcmode="lin" valueType="num">
                                      <p:cBhvr>
                                        <p:cTn id="27" dur="1000" fill="hold"/>
                                        <p:tgtEl>
                                          <p:spTgt spid="3"/>
                                        </p:tgtEl>
                                        <p:attrNameLst>
                                          <p:attrName>ppt_y</p:attrName>
                                        </p:attrNameLst>
                                      </p:cBhvr>
                                      <p:tavLst>
                                        <p:tav tm="0">
                                          <p:val>
                                            <p:strVal val="#ppt_y"/>
                                          </p:val>
                                        </p:tav>
                                        <p:tav tm="100000">
                                          <p:val>
                                            <p:strVal val="#ppt_y"/>
                                          </p:val>
                                        </p:tav>
                                      </p:tavLst>
                                    </p:anim>
                                    <p:animEffect transition="in" filter="fade">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27010"/>
                                        </p:tgtEl>
                                        <p:attrNameLst>
                                          <p:attrName>style.visibility</p:attrName>
                                        </p:attrNameLst>
                                      </p:cBhvr>
                                      <p:to>
                                        <p:strVal val="visible"/>
                                      </p:to>
                                    </p:set>
                                    <p:animEffect transition="in" filter="wipe(left)">
                                      <p:cBhvr>
                                        <p:cTn id="33" dur="1000"/>
                                        <p:tgtEl>
                                          <p:spTgt spid="4270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2704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27073"/>
                                        </p:tgtEl>
                                        <p:attrNameLst>
                                          <p:attrName>style.visibility</p:attrName>
                                        </p:attrNameLst>
                                      </p:cBhvr>
                                      <p:to>
                                        <p:strVal val="visible"/>
                                      </p:to>
                                    </p:set>
                                    <p:anim calcmode="lin" valueType="num">
                                      <p:cBhvr additive="base">
                                        <p:cTn id="42" dur="1000" fill="hold"/>
                                        <p:tgtEl>
                                          <p:spTgt spid="427073"/>
                                        </p:tgtEl>
                                        <p:attrNameLst>
                                          <p:attrName>ppt_x</p:attrName>
                                        </p:attrNameLst>
                                      </p:cBhvr>
                                      <p:tavLst>
                                        <p:tav tm="0">
                                          <p:val>
                                            <p:strVal val="0-#ppt_w/2"/>
                                          </p:val>
                                        </p:tav>
                                        <p:tav tm="100000">
                                          <p:val>
                                            <p:strVal val="#ppt_x"/>
                                          </p:val>
                                        </p:tav>
                                      </p:tavLst>
                                    </p:anim>
                                    <p:anim calcmode="lin" valueType="num">
                                      <p:cBhvr additive="base">
                                        <p:cTn id="43" dur="1000" fill="hold"/>
                                        <p:tgtEl>
                                          <p:spTgt spid="42707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4" presetClass="entr" presetSubtype="0" accel="10000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ppt_w</p:attrName>
                                        </p:attrNameLst>
                                      </p:cBhvr>
                                      <p:tavLst>
                                        <p:tav tm="0">
                                          <p:val>
                                            <p:strVal val="#ppt_w*0.05"/>
                                          </p:val>
                                        </p:tav>
                                        <p:tav tm="100000">
                                          <p:val>
                                            <p:strVal val="#ppt_w"/>
                                          </p:val>
                                        </p:tav>
                                      </p:tavLst>
                                    </p:anim>
                                    <p:anim calcmode="lin" valueType="num">
                                      <p:cBhvr>
                                        <p:cTn id="49" dur="1000" fill="hold"/>
                                        <p:tgtEl>
                                          <p:spTgt spid="5"/>
                                        </p:tgtEl>
                                        <p:attrNameLst>
                                          <p:attrName>ppt_h</p:attrName>
                                        </p:attrNameLst>
                                      </p:cBhvr>
                                      <p:tavLst>
                                        <p:tav tm="0">
                                          <p:val>
                                            <p:strVal val="#ppt_h"/>
                                          </p:val>
                                        </p:tav>
                                        <p:tav tm="100000">
                                          <p:val>
                                            <p:strVal val="#ppt_h"/>
                                          </p:val>
                                        </p:tav>
                                      </p:tavLst>
                                    </p:anim>
                                    <p:anim calcmode="lin" valueType="num">
                                      <p:cBhvr>
                                        <p:cTn id="50" dur="1000" fill="hold"/>
                                        <p:tgtEl>
                                          <p:spTgt spid="5"/>
                                        </p:tgtEl>
                                        <p:attrNameLst>
                                          <p:attrName>ppt_x</p:attrName>
                                        </p:attrNameLst>
                                      </p:cBhvr>
                                      <p:tavLst>
                                        <p:tav tm="0">
                                          <p:val>
                                            <p:strVal val="#ppt_x-.2"/>
                                          </p:val>
                                        </p:tav>
                                        <p:tav tm="100000">
                                          <p:val>
                                            <p:strVal val="#ppt_x"/>
                                          </p:val>
                                        </p:tav>
                                      </p:tavLst>
                                    </p:anim>
                                    <p:anim calcmode="lin" valueType="num">
                                      <p:cBhvr>
                                        <p:cTn id="51" dur="1000" fill="hold"/>
                                        <p:tgtEl>
                                          <p:spTgt spid="5"/>
                                        </p:tgtEl>
                                        <p:attrNameLst>
                                          <p:attrName>ppt_y</p:attrName>
                                        </p:attrNameLst>
                                      </p:cBhvr>
                                      <p:tavLst>
                                        <p:tav tm="0">
                                          <p:val>
                                            <p:strVal val="#ppt_y"/>
                                          </p:val>
                                        </p:tav>
                                        <p:tav tm="100000">
                                          <p:val>
                                            <p:strVal val="#ppt_y"/>
                                          </p:val>
                                        </p:tav>
                                      </p:tavLst>
                                    </p:anim>
                                    <p:animEffect transition="in" filter="fade">
                                      <p:cBhvr>
                                        <p:cTn id="52" dur="10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427074"/>
                                        </p:tgtEl>
                                        <p:attrNameLst>
                                          <p:attrName>style.visibility</p:attrName>
                                        </p:attrNameLst>
                                      </p:cBhvr>
                                      <p:to>
                                        <p:strVal val="visible"/>
                                      </p:to>
                                    </p:set>
                                    <p:animEffect transition="in" filter="wipe(right)">
                                      <p:cBhvr>
                                        <p:cTn id="57" dur="500"/>
                                        <p:tgtEl>
                                          <p:spTgt spid="42707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27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40" grpId="0" autoUpdateAnimBg="0"/>
      <p:bldP spid="427041" grpId="0" autoUpdateAnimBg="0"/>
      <p:bldP spid="427073" grpId="0" autoUpdateAnimBg="0"/>
      <p:bldP spid="427075"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A36294BC-1AEE-4E16-BF02-43060AAA80F7}" type="datetime1">
              <a:rPr lang="zh-CN" altLang="en-US"/>
              <a:pPr/>
              <a:t>2017/10/15</a:t>
            </a:fld>
            <a:endParaRPr lang="en-US" altLang="zh-CN"/>
          </a:p>
        </p:txBody>
      </p:sp>
      <p:sp>
        <p:nvSpPr>
          <p:cNvPr id="9" name="灯片编号占位符 3"/>
          <p:cNvSpPr>
            <a:spLocks noGrp="1"/>
          </p:cNvSpPr>
          <p:nvPr>
            <p:ph type="sldNum" sz="quarter" idx="12"/>
          </p:nvPr>
        </p:nvSpPr>
        <p:spPr/>
        <p:txBody>
          <a:bodyPr/>
          <a:lstStyle/>
          <a:p>
            <a:fld id="{46B4EBEC-9D9A-4E99-A841-D50E657B676C}" type="slidenum">
              <a:rPr lang="en-US" altLang="zh-CN"/>
              <a:pPr/>
              <a:t>152</a:t>
            </a:fld>
            <a:endParaRPr lang="en-US" altLang="zh-CN"/>
          </a:p>
        </p:txBody>
      </p:sp>
      <p:sp>
        <p:nvSpPr>
          <p:cNvPr id="428034" name="Rectangle 2"/>
          <p:cNvSpPr>
            <a:spLocks noChangeArrowheads="1"/>
          </p:cNvSpPr>
          <p:nvPr/>
        </p:nvSpPr>
        <p:spPr bwMode="auto">
          <a:xfrm>
            <a:off x="827088" y="304800"/>
            <a:ext cx="3040062" cy="579438"/>
          </a:xfrm>
          <a:prstGeom prst="rect">
            <a:avLst/>
          </a:prstGeom>
          <a:solidFill>
            <a:srgbClr val="FFCCFF"/>
          </a:solidFill>
          <a:ln w="9525">
            <a:noFill/>
            <a:miter lim="800000"/>
            <a:headEnd/>
            <a:tailEnd/>
          </a:ln>
          <a:effectLst/>
        </p:spPr>
        <p:txBody>
          <a:bodyPr wrap="none">
            <a:spAutoFit/>
          </a:bodyPr>
          <a:lstStyle/>
          <a:p>
            <a:pPr algn="l"/>
            <a:r>
              <a:rPr lang="zh-CN" altLang="en-US" sz="3200">
                <a:latin typeface="Times New Roman" pitchFamily="18" charset="0"/>
              </a:rPr>
              <a:t>类似的问题如：</a:t>
            </a:r>
          </a:p>
        </p:txBody>
      </p:sp>
      <p:sp>
        <p:nvSpPr>
          <p:cNvPr id="428035" name="Rectangle 3"/>
          <p:cNvSpPr>
            <a:spLocks noChangeArrowheads="1"/>
          </p:cNvSpPr>
          <p:nvPr/>
        </p:nvSpPr>
        <p:spPr bwMode="auto">
          <a:xfrm>
            <a:off x="762000" y="1066800"/>
            <a:ext cx="8305800" cy="2287588"/>
          </a:xfrm>
          <a:prstGeom prst="rect">
            <a:avLst/>
          </a:prstGeom>
          <a:solidFill>
            <a:schemeClr val="bg1"/>
          </a:solidFill>
          <a:ln w="9525">
            <a:noFill/>
            <a:miter lim="800000"/>
            <a:headEnd/>
            <a:tailEnd/>
          </a:ln>
          <a:effectLst/>
        </p:spPr>
        <p:txBody>
          <a:bodyPr>
            <a:spAutoFit/>
          </a:bodyPr>
          <a:lstStyle/>
          <a:p>
            <a:pPr algn="l"/>
            <a:r>
              <a:rPr lang="en-US" altLang="zh-CN" sz="3200">
                <a:latin typeface="Times New Roman" pitchFamily="18" charset="0"/>
              </a:rPr>
              <a:t>        </a:t>
            </a:r>
            <a:r>
              <a:rPr lang="zh-CN" altLang="en-US" sz="2800">
                <a:latin typeface="Times New Roman" pitchFamily="18" charset="0"/>
              </a:rPr>
              <a:t>甲、乙两船同日欲靠同一码头，设两船各自独</a:t>
            </a:r>
          </a:p>
          <a:p>
            <a:pPr algn="l"/>
            <a:r>
              <a:rPr lang="zh-CN" altLang="en-US" sz="2800">
                <a:latin typeface="Times New Roman" pitchFamily="18" charset="0"/>
              </a:rPr>
              <a:t>         立地到达，并且每艘船在一昼夜间到达是等可</a:t>
            </a:r>
          </a:p>
          <a:p>
            <a:pPr algn="l"/>
            <a:r>
              <a:rPr lang="zh-CN" altLang="en-US" sz="2800">
                <a:latin typeface="Times New Roman" pitchFamily="18" charset="0"/>
              </a:rPr>
              <a:t>         能的 </a:t>
            </a:r>
            <a:r>
              <a:rPr lang="en-US" altLang="zh-CN" sz="2800">
                <a:latin typeface="Times New Roman" pitchFamily="18" charset="0"/>
              </a:rPr>
              <a:t>. </a:t>
            </a:r>
            <a:r>
              <a:rPr lang="zh-CN" altLang="en-US" sz="2800">
                <a:latin typeface="Times New Roman" pitchFamily="18" charset="0"/>
              </a:rPr>
              <a:t>若甲船需停泊</a:t>
            </a:r>
            <a:r>
              <a:rPr lang="en-US" altLang="zh-CN" sz="2800">
                <a:latin typeface="Times New Roman" pitchFamily="18" charset="0"/>
              </a:rPr>
              <a:t>1</a:t>
            </a:r>
            <a:r>
              <a:rPr lang="zh-CN" altLang="en-US" sz="2800">
                <a:latin typeface="Times New Roman" pitchFamily="18" charset="0"/>
              </a:rPr>
              <a:t>小时，乙船需停泊 </a:t>
            </a:r>
            <a:r>
              <a:rPr lang="en-US" altLang="zh-CN" sz="2800">
                <a:latin typeface="Times New Roman" pitchFamily="18" charset="0"/>
              </a:rPr>
              <a:t>2</a:t>
            </a:r>
            <a:r>
              <a:rPr lang="zh-CN" altLang="en-US" sz="2800">
                <a:latin typeface="Times New Roman" pitchFamily="18" charset="0"/>
              </a:rPr>
              <a:t>小时  </a:t>
            </a:r>
          </a:p>
          <a:p>
            <a:pPr algn="l"/>
            <a:r>
              <a:rPr lang="zh-CN" altLang="en-US" sz="2800">
                <a:latin typeface="Times New Roman" pitchFamily="18" charset="0"/>
              </a:rPr>
              <a:t>         而该码头只能停泊一艘船</a:t>
            </a:r>
          </a:p>
          <a:p>
            <a:pPr algn="l"/>
            <a:r>
              <a:rPr lang="zh-CN" altLang="en-US" sz="2800">
                <a:latin typeface="Times New Roman" pitchFamily="18" charset="0"/>
              </a:rPr>
              <a:t>         试求：其中一艘船要等待码头空出的概率</a:t>
            </a:r>
            <a:r>
              <a:rPr lang="en-US" altLang="zh-CN" sz="2800">
                <a:latin typeface="Times New Roman" pitchFamily="18" charset="0"/>
              </a:rPr>
              <a:t>.</a:t>
            </a:r>
          </a:p>
        </p:txBody>
      </p:sp>
      <p:pic>
        <p:nvPicPr>
          <p:cNvPr id="428036" name="Picture 4" descr="SAILBOAT"/>
          <p:cNvPicPr>
            <a:picLocks noChangeAspect="1" noChangeArrowheads="1"/>
          </p:cNvPicPr>
          <p:nvPr/>
        </p:nvPicPr>
        <p:blipFill>
          <a:blip r:embed="rId2"/>
          <a:srcRect/>
          <a:stretch>
            <a:fillRect/>
          </a:stretch>
        </p:blipFill>
        <p:spPr bwMode="auto">
          <a:xfrm rot="21355832" flipH="1">
            <a:off x="1979613" y="3500438"/>
            <a:ext cx="1789112" cy="2671762"/>
          </a:xfrm>
          <a:prstGeom prst="rect">
            <a:avLst/>
          </a:prstGeom>
          <a:noFill/>
        </p:spPr>
      </p:pic>
      <p:pic>
        <p:nvPicPr>
          <p:cNvPr id="428037" name="Picture 5" descr="SHIP2"/>
          <p:cNvPicPr>
            <a:picLocks noChangeAspect="1" noChangeArrowheads="1"/>
          </p:cNvPicPr>
          <p:nvPr/>
        </p:nvPicPr>
        <p:blipFill>
          <a:blip r:embed="rId3"/>
          <a:srcRect/>
          <a:stretch>
            <a:fillRect/>
          </a:stretch>
        </p:blipFill>
        <p:spPr bwMode="auto">
          <a:xfrm>
            <a:off x="5029200" y="4033838"/>
            <a:ext cx="2743200" cy="1833562"/>
          </a:xfrm>
          <a:prstGeom prst="rect">
            <a:avLst/>
          </a:prstGeom>
          <a:noFill/>
        </p:spPr>
      </p:pic>
      <p:sp>
        <p:nvSpPr>
          <p:cNvPr id="428038" name="Text Box 6"/>
          <p:cNvSpPr txBox="1">
            <a:spLocks noChangeArrowheads="1"/>
          </p:cNvSpPr>
          <p:nvPr/>
        </p:nvSpPr>
        <p:spPr bwMode="auto">
          <a:xfrm>
            <a:off x="827088" y="1038225"/>
            <a:ext cx="541337" cy="519113"/>
          </a:xfrm>
          <a:prstGeom prst="rect">
            <a:avLst/>
          </a:prstGeom>
          <a:noFill/>
          <a:ln w="9525">
            <a:noFill/>
            <a:miter lim="800000"/>
            <a:headEnd/>
            <a:tailEnd/>
          </a:ln>
          <a:effectLst/>
        </p:spPr>
        <p:txBody>
          <a:bodyPr wrap="none">
            <a:spAutoFit/>
          </a:bodyPr>
          <a:lstStyle/>
          <a:p>
            <a:pPr algn="l"/>
            <a:r>
              <a:rPr lang="en-US" altLang="zh-CN" sz="2800">
                <a:solidFill>
                  <a:srgbClr val="FF0000"/>
                </a:solidFill>
                <a:latin typeface="Times New Roman" pitchFamily="18" charset="0"/>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8034"/>
                                        </p:tgtEl>
                                        <p:attrNameLst>
                                          <p:attrName>style.visibility</p:attrName>
                                        </p:attrNameLst>
                                      </p:cBhvr>
                                      <p:to>
                                        <p:strVal val="visible"/>
                                      </p:to>
                                    </p:set>
                                    <p:animEffect transition="in" filter="wipe(left)">
                                      <p:cBhvr>
                                        <p:cTn id="7" dur="500"/>
                                        <p:tgtEl>
                                          <p:spTgt spid="4280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8038"/>
                                        </p:tgtEl>
                                        <p:attrNameLst>
                                          <p:attrName>style.visibility</p:attrName>
                                        </p:attrNameLst>
                                      </p:cBhvr>
                                      <p:to>
                                        <p:strVal val="visible"/>
                                      </p:to>
                                    </p:set>
                                    <p:anim calcmode="lin" valueType="num">
                                      <p:cBhvr additive="base">
                                        <p:cTn id="12" dur="500" fill="hold"/>
                                        <p:tgtEl>
                                          <p:spTgt spid="428038"/>
                                        </p:tgtEl>
                                        <p:attrNameLst>
                                          <p:attrName>ppt_x</p:attrName>
                                        </p:attrNameLst>
                                      </p:cBhvr>
                                      <p:tavLst>
                                        <p:tav tm="0">
                                          <p:val>
                                            <p:strVal val="0-#ppt_w/2"/>
                                          </p:val>
                                        </p:tav>
                                        <p:tav tm="100000">
                                          <p:val>
                                            <p:strVal val="#ppt_x"/>
                                          </p:val>
                                        </p:tav>
                                      </p:tavLst>
                                    </p:anim>
                                    <p:anim calcmode="lin" valueType="num">
                                      <p:cBhvr additive="base">
                                        <p:cTn id="13" dur="500" fill="hold"/>
                                        <p:tgtEl>
                                          <p:spTgt spid="42803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428035"/>
                                        </p:tgtEl>
                                        <p:attrNameLst>
                                          <p:attrName>style.visibility</p:attrName>
                                        </p:attrNameLst>
                                      </p:cBhvr>
                                      <p:to>
                                        <p:strVal val="visible"/>
                                      </p:to>
                                    </p:set>
                                    <p:animEffect transition="in" filter="barn(outVertical)">
                                      <p:cBhvr>
                                        <p:cTn id="17" dur="500"/>
                                        <p:tgtEl>
                                          <p:spTgt spid="428035"/>
                                        </p:tgtEl>
                                      </p:cBhvr>
                                    </p:animEffect>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428037"/>
                                        </p:tgtEl>
                                        <p:attrNameLst>
                                          <p:attrName>style.visibility</p:attrName>
                                        </p:attrNameLst>
                                      </p:cBhvr>
                                      <p:to>
                                        <p:strVal val="visible"/>
                                      </p:to>
                                    </p:set>
                                    <p:anim calcmode="lin" valueType="num">
                                      <p:cBhvr additive="base">
                                        <p:cTn id="21" dur="500" fill="hold"/>
                                        <p:tgtEl>
                                          <p:spTgt spid="428037"/>
                                        </p:tgtEl>
                                        <p:attrNameLst>
                                          <p:attrName>ppt_x</p:attrName>
                                        </p:attrNameLst>
                                      </p:cBhvr>
                                      <p:tavLst>
                                        <p:tav tm="0">
                                          <p:val>
                                            <p:strVal val="1+#ppt_w/2"/>
                                          </p:val>
                                        </p:tav>
                                        <p:tav tm="100000">
                                          <p:val>
                                            <p:strVal val="#ppt_x"/>
                                          </p:val>
                                        </p:tav>
                                      </p:tavLst>
                                    </p:anim>
                                    <p:anim calcmode="lin" valueType="num">
                                      <p:cBhvr additive="base">
                                        <p:cTn id="22" dur="500" fill="hold"/>
                                        <p:tgtEl>
                                          <p:spTgt spid="42803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428036"/>
                                        </p:tgtEl>
                                        <p:attrNameLst>
                                          <p:attrName>style.visibility</p:attrName>
                                        </p:attrNameLst>
                                      </p:cBhvr>
                                      <p:to>
                                        <p:strVal val="visible"/>
                                      </p:to>
                                    </p:set>
                                    <p:anim calcmode="lin" valueType="num">
                                      <p:cBhvr additive="base">
                                        <p:cTn id="26" dur="500" fill="hold"/>
                                        <p:tgtEl>
                                          <p:spTgt spid="428036"/>
                                        </p:tgtEl>
                                        <p:attrNameLst>
                                          <p:attrName>ppt_x</p:attrName>
                                        </p:attrNameLst>
                                      </p:cBhvr>
                                      <p:tavLst>
                                        <p:tav tm="0">
                                          <p:val>
                                            <p:strVal val="0-#ppt_w/2"/>
                                          </p:val>
                                        </p:tav>
                                        <p:tav tm="100000">
                                          <p:val>
                                            <p:strVal val="#ppt_x"/>
                                          </p:val>
                                        </p:tav>
                                      </p:tavLst>
                                    </p:anim>
                                    <p:anim calcmode="lin" valueType="num">
                                      <p:cBhvr additive="base">
                                        <p:cTn id="27" dur="500" fill="hold"/>
                                        <p:tgtEl>
                                          <p:spTgt spid="428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animBg="1" autoUpdateAnimBg="0"/>
      <p:bldP spid="428035" grpId="0" animBg="1" autoUpdateAnimBg="0"/>
      <p:bldP spid="428038"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half" idx="10"/>
          </p:nvPr>
        </p:nvSpPr>
        <p:spPr/>
        <p:txBody>
          <a:bodyPr/>
          <a:lstStyle/>
          <a:p>
            <a:fld id="{9918195F-FBE9-4C95-89A7-942F356347B4}" type="datetime1">
              <a:rPr lang="zh-CN" altLang="en-US"/>
              <a:pPr/>
              <a:t>2017/10/15</a:t>
            </a:fld>
            <a:endParaRPr lang="en-US" altLang="zh-CN"/>
          </a:p>
        </p:txBody>
      </p:sp>
      <p:sp>
        <p:nvSpPr>
          <p:cNvPr id="21" name="灯片编号占位符 3"/>
          <p:cNvSpPr>
            <a:spLocks noGrp="1"/>
          </p:cNvSpPr>
          <p:nvPr>
            <p:ph type="sldNum" sz="quarter" idx="12"/>
          </p:nvPr>
        </p:nvSpPr>
        <p:spPr/>
        <p:txBody>
          <a:bodyPr/>
          <a:lstStyle/>
          <a:p>
            <a:fld id="{9879488B-A00E-4B86-954E-53B9F7E70B59}" type="slidenum">
              <a:rPr lang="en-US" altLang="zh-CN"/>
              <a:pPr/>
              <a:t>153</a:t>
            </a:fld>
            <a:endParaRPr lang="en-US" altLang="zh-CN"/>
          </a:p>
        </p:txBody>
      </p:sp>
      <p:sp>
        <p:nvSpPr>
          <p:cNvPr id="429058" name="Rectangle 2"/>
          <p:cNvSpPr>
            <a:spLocks noChangeArrowheads="1"/>
          </p:cNvSpPr>
          <p:nvPr/>
        </p:nvSpPr>
        <p:spPr bwMode="auto">
          <a:xfrm>
            <a:off x="685800" y="493713"/>
            <a:ext cx="8305800" cy="2124075"/>
          </a:xfrm>
          <a:prstGeom prst="rect">
            <a:avLst/>
          </a:prstGeom>
          <a:solidFill>
            <a:schemeClr val="bg1"/>
          </a:solidFill>
          <a:ln w="9525">
            <a:noFill/>
            <a:miter lim="800000"/>
            <a:headEnd/>
            <a:tailEnd/>
          </a:ln>
          <a:effectLst/>
        </p:spPr>
        <p:txBody>
          <a:bodyPr>
            <a:spAutoFit/>
          </a:bodyPr>
          <a:lstStyle/>
          <a:p>
            <a:pPr algn="just">
              <a:lnSpc>
                <a:spcPct val="115000"/>
              </a:lnSpc>
            </a:pPr>
            <a:r>
              <a:rPr lang="en-US" altLang="zh-CN" sz="3200">
                <a:latin typeface="Times New Roman" pitchFamily="18" charset="0"/>
              </a:rPr>
              <a:t>     </a:t>
            </a:r>
            <a:r>
              <a:rPr lang="zh-CN" altLang="en-US" sz="2800">
                <a:latin typeface="Times New Roman" pitchFamily="18" charset="0"/>
              </a:rPr>
              <a:t>在某一分钟的任何时刻，信号进入收音机是等可能的</a:t>
            </a:r>
            <a:r>
              <a:rPr lang="en-US" altLang="zh-CN" sz="2800">
                <a:latin typeface="Times New Roman" pitchFamily="18" charset="0"/>
              </a:rPr>
              <a:t>.  </a:t>
            </a:r>
            <a:r>
              <a:rPr lang="zh-CN" altLang="en-US" sz="2800">
                <a:latin typeface="Times New Roman" pitchFamily="18" charset="0"/>
              </a:rPr>
              <a:t>若收到两个互相独立的这种信号的时间间隔小于</a:t>
            </a:r>
            <a:r>
              <a:rPr lang="en-US" altLang="zh-CN" sz="2800">
                <a:latin typeface="Times New Roman" pitchFamily="18" charset="0"/>
              </a:rPr>
              <a:t>0.5 </a:t>
            </a:r>
            <a:r>
              <a:rPr lang="zh-CN" altLang="en-US" sz="2800">
                <a:latin typeface="Times New Roman" pitchFamily="18" charset="0"/>
              </a:rPr>
              <a:t>秒，则信号将产生互相干扰</a:t>
            </a:r>
            <a:r>
              <a:rPr lang="en-US" altLang="zh-CN" sz="2800">
                <a:latin typeface="Times New Roman" pitchFamily="18" charset="0"/>
              </a:rPr>
              <a:t>.  </a:t>
            </a:r>
          </a:p>
          <a:p>
            <a:pPr algn="just">
              <a:lnSpc>
                <a:spcPct val="115000"/>
              </a:lnSpc>
            </a:pPr>
            <a:r>
              <a:rPr lang="en-US" altLang="zh-CN" sz="2800">
                <a:latin typeface="Times New Roman" pitchFamily="18" charset="0"/>
              </a:rPr>
              <a:t> </a:t>
            </a:r>
            <a:r>
              <a:rPr lang="zh-CN" altLang="en-US" sz="2800">
                <a:latin typeface="Times New Roman" pitchFamily="18" charset="0"/>
              </a:rPr>
              <a:t>求：发生两信号互相干扰的概率</a:t>
            </a:r>
            <a:r>
              <a:rPr lang="en-US" altLang="zh-CN" sz="2800">
                <a:latin typeface="Times New Roman" pitchFamily="18" charset="0"/>
              </a:rPr>
              <a:t>.</a:t>
            </a:r>
          </a:p>
        </p:txBody>
      </p:sp>
      <p:graphicFrame>
        <p:nvGraphicFramePr>
          <p:cNvPr id="429059" name="Object 3"/>
          <p:cNvGraphicFramePr>
            <a:graphicFrameLocks noChangeAspect="1"/>
          </p:cNvGraphicFramePr>
          <p:nvPr/>
        </p:nvGraphicFramePr>
        <p:xfrm>
          <a:off x="6300788" y="1674813"/>
          <a:ext cx="2768600" cy="1366837"/>
        </p:xfrm>
        <a:graphic>
          <a:graphicData uri="http://schemas.openxmlformats.org/presentationml/2006/ole">
            <p:oleObj spid="_x0000_s1684482" name="剪辑" r:id="rId3" imgW="4366800" imgH="2004840" progId="">
              <p:embed/>
            </p:oleObj>
          </a:graphicData>
        </a:graphic>
      </p:graphicFrame>
      <p:sp>
        <p:nvSpPr>
          <p:cNvPr id="429060" name="Text Box 4"/>
          <p:cNvSpPr txBox="1">
            <a:spLocks noChangeArrowheads="1"/>
          </p:cNvSpPr>
          <p:nvPr/>
        </p:nvSpPr>
        <p:spPr bwMode="auto">
          <a:xfrm>
            <a:off x="611188" y="577850"/>
            <a:ext cx="541337" cy="519113"/>
          </a:xfrm>
          <a:prstGeom prst="rect">
            <a:avLst/>
          </a:prstGeom>
          <a:noFill/>
          <a:ln w="9525">
            <a:noFill/>
            <a:miter lim="800000"/>
            <a:headEnd/>
            <a:tailEnd/>
          </a:ln>
          <a:effectLst/>
        </p:spPr>
        <p:txBody>
          <a:bodyPr wrap="none">
            <a:spAutoFit/>
          </a:bodyPr>
          <a:lstStyle/>
          <a:p>
            <a:pPr algn="l"/>
            <a:r>
              <a:rPr lang="en-US" altLang="zh-CN" sz="2800">
                <a:solidFill>
                  <a:srgbClr val="FF0000"/>
                </a:solidFill>
                <a:latin typeface="Times New Roman" pitchFamily="18" charset="0"/>
              </a:rPr>
              <a:t>★</a:t>
            </a:r>
          </a:p>
        </p:txBody>
      </p:sp>
      <p:sp>
        <p:nvSpPr>
          <p:cNvPr id="429061" name="Rectangle 5"/>
          <p:cNvSpPr>
            <a:spLocks noChangeArrowheads="1"/>
          </p:cNvSpPr>
          <p:nvPr/>
        </p:nvSpPr>
        <p:spPr bwMode="auto">
          <a:xfrm>
            <a:off x="1190625" y="3113088"/>
            <a:ext cx="7485063" cy="1117600"/>
          </a:xfrm>
          <a:prstGeom prst="rect">
            <a:avLst/>
          </a:prstGeom>
          <a:noFill/>
          <a:ln w="9525">
            <a:noFill/>
            <a:miter lim="800000"/>
            <a:headEnd/>
            <a:tailEnd/>
          </a:ln>
          <a:effectLst/>
        </p:spPr>
        <p:txBody>
          <a:bodyPr>
            <a:spAutoFit/>
          </a:bodyPr>
          <a:lstStyle/>
          <a:p>
            <a:pPr algn="l">
              <a:lnSpc>
                <a:spcPct val="120000"/>
              </a:lnSpc>
            </a:pPr>
            <a:r>
              <a:rPr lang="zh-CN" altLang="en-US" sz="2800">
                <a:latin typeface="Times New Roman" pitchFamily="18" charset="0"/>
              </a:rPr>
              <a:t>把长度为</a:t>
            </a:r>
            <a:r>
              <a:rPr lang="en-US" altLang="zh-CN" sz="2800" i="1">
                <a:latin typeface="Times New Roman" pitchFamily="18" charset="0"/>
              </a:rPr>
              <a:t>a </a:t>
            </a:r>
            <a:r>
              <a:rPr lang="zh-CN" altLang="en-US" sz="2800">
                <a:latin typeface="Times New Roman" pitchFamily="18" charset="0"/>
              </a:rPr>
              <a:t>的线段在任意两点折断成为三线段求：它们可以构成三角形的概率</a:t>
            </a:r>
            <a:r>
              <a:rPr lang="en-US" altLang="zh-CN" sz="2800">
                <a:latin typeface="Times New Roman" pitchFamily="18" charset="0"/>
              </a:rPr>
              <a:t>.</a:t>
            </a:r>
          </a:p>
        </p:txBody>
      </p:sp>
      <p:sp>
        <p:nvSpPr>
          <p:cNvPr id="429062" name="Text Box 6"/>
          <p:cNvSpPr txBox="1">
            <a:spLocks noChangeArrowheads="1"/>
          </p:cNvSpPr>
          <p:nvPr/>
        </p:nvSpPr>
        <p:spPr bwMode="auto">
          <a:xfrm>
            <a:off x="611188" y="3243263"/>
            <a:ext cx="541337" cy="519112"/>
          </a:xfrm>
          <a:prstGeom prst="rect">
            <a:avLst/>
          </a:prstGeom>
          <a:noFill/>
          <a:ln w="9525">
            <a:noFill/>
            <a:miter lim="800000"/>
            <a:headEnd/>
            <a:tailEnd/>
          </a:ln>
          <a:effectLst/>
        </p:spPr>
        <p:txBody>
          <a:bodyPr wrap="none">
            <a:spAutoFit/>
          </a:bodyPr>
          <a:lstStyle/>
          <a:p>
            <a:pPr algn="l"/>
            <a:r>
              <a:rPr lang="en-US" altLang="zh-CN" sz="2800">
                <a:solidFill>
                  <a:srgbClr val="FF0000"/>
                </a:solidFill>
                <a:latin typeface="Times New Roman" pitchFamily="18" charset="0"/>
              </a:rPr>
              <a:t>★</a:t>
            </a:r>
          </a:p>
        </p:txBody>
      </p:sp>
      <p:grpSp>
        <p:nvGrpSpPr>
          <p:cNvPr id="2" name="Group 7"/>
          <p:cNvGrpSpPr>
            <a:grpSpLocks/>
          </p:cNvGrpSpPr>
          <p:nvPr/>
        </p:nvGrpSpPr>
        <p:grpSpPr bwMode="auto">
          <a:xfrm>
            <a:off x="1979613" y="4292600"/>
            <a:ext cx="5486400" cy="989013"/>
            <a:chOff x="1344" y="1201"/>
            <a:chExt cx="3456" cy="623"/>
          </a:xfrm>
        </p:grpSpPr>
        <p:sp>
          <p:nvSpPr>
            <p:cNvPr id="429064" name="AutoShape 8"/>
            <p:cNvSpPr>
              <a:spLocks/>
            </p:cNvSpPr>
            <p:nvPr/>
          </p:nvSpPr>
          <p:spPr bwMode="auto">
            <a:xfrm rot="5400000">
              <a:off x="2904" y="-72"/>
              <a:ext cx="336" cy="3456"/>
            </a:xfrm>
            <a:prstGeom prst="leftBrace">
              <a:avLst>
                <a:gd name="adj1" fmla="val 85714"/>
                <a:gd name="adj2" fmla="val 50000"/>
              </a:avLst>
            </a:prstGeom>
            <a:noFill/>
            <a:ln w="38100">
              <a:solidFill>
                <a:schemeClr val="tx1"/>
              </a:solidFill>
              <a:round/>
              <a:headEnd/>
              <a:tailEnd/>
            </a:ln>
            <a:effectLst/>
          </p:spPr>
          <p:txBody>
            <a:bodyPr wrap="none" anchor="ctr"/>
            <a:lstStyle/>
            <a:p>
              <a:endParaRPr lang="zh-CN" altLang="en-US"/>
            </a:p>
          </p:txBody>
        </p:sp>
        <p:sp>
          <p:nvSpPr>
            <p:cNvPr id="429065" name="Rectangle 9"/>
            <p:cNvSpPr>
              <a:spLocks noChangeArrowheads="1"/>
            </p:cNvSpPr>
            <p:nvPr/>
          </p:nvSpPr>
          <p:spPr bwMode="auto">
            <a:xfrm>
              <a:off x="2592" y="1201"/>
              <a:ext cx="900" cy="327"/>
            </a:xfrm>
            <a:prstGeom prst="rect">
              <a:avLst/>
            </a:prstGeom>
            <a:solidFill>
              <a:srgbClr val="FFCCFF"/>
            </a:solidFill>
            <a:ln w="9525">
              <a:noFill/>
              <a:miter lim="800000"/>
              <a:headEnd/>
              <a:tailEnd/>
            </a:ln>
            <a:effectLst/>
          </p:spPr>
          <p:txBody>
            <a:bodyPr wrap="none">
              <a:spAutoFit/>
            </a:bodyPr>
            <a:lstStyle/>
            <a:p>
              <a:pPr algn="l"/>
              <a:r>
                <a:rPr lang="zh-CN" altLang="en-US" sz="2800">
                  <a:latin typeface="Times New Roman" pitchFamily="18" charset="0"/>
                </a:rPr>
                <a:t>长度为</a:t>
              </a:r>
              <a:r>
                <a:rPr lang="en-US" altLang="zh-CN" sz="2800" i="1">
                  <a:latin typeface="Times New Roman" pitchFamily="18" charset="0"/>
                </a:rPr>
                <a:t>a</a:t>
              </a:r>
            </a:p>
          </p:txBody>
        </p:sp>
      </p:grpSp>
      <p:grpSp>
        <p:nvGrpSpPr>
          <p:cNvPr id="3" name="Group 10"/>
          <p:cNvGrpSpPr>
            <a:grpSpLocks/>
          </p:cNvGrpSpPr>
          <p:nvPr/>
        </p:nvGrpSpPr>
        <p:grpSpPr bwMode="auto">
          <a:xfrm>
            <a:off x="1908175" y="5395913"/>
            <a:ext cx="5638800" cy="0"/>
            <a:chOff x="1296" y="1872"/>
            <a:chExt cx="3552" cy="0"/>
          </a:xfrm>
        </p:grpSpPr>
        <p:sp>
          <p:nvSpPr>
            <p:cNvPr id="429067" name="Line 11"/>
            <p:cNvSpPr>
              <a:spLocks noChangeShapeType="1"/>
            </p:cNvSpPr>
            <p:nvPr/>
          </p:nvSpPr>
          <p:spPr bwMode="auto">
            <a:xfrm>
              <a:off x="1296" y="1872"/>
              <a:ext cx="3552" cy="0"/>
            </a:xfrm>
            <a:prstGeom prst="line">
              <a:avLst/>
            </a:prstGeom>
            <a:noFill/>
            <a:ln w="38100">
              <a:solidFill>
                <a:schemeClr val="tx1"/>
              </a:solidFill>
              <a:round/>
              <a:headEnd/>
              <a:tailEnd/>
            </a:ln>
            <a:effectLst/>
          </p:spPr>
          <p:txBody>
            <a:bodyPr wrap="none" anchor="ctr"/>
            <a:lstStyle/>
            <a:p>
              <a:endParaRPr lang="zh-CN" altLang="en-US"/>
            </a:p>
          </p:txBody>
        </p:sp>
        <p:sp>
          <p:nvSpPr>
            <p:cNvPr id="429068" name="Line 12"/>
            <p:cNvSpPr>
              <a:spLocks noChangeShapeType="1"/>
            </p:cNvSpPr>
            <p:nvPr/>
          </p:nvSpPr>
          <p:spPr bwMode="auto">
            <a:xfrm>
              <a:off x="1296" y="1872"/>
              <a:ext cx="1008" cy="0"/>
            </a:xfrm>
            <a:prstGeom prst="line">
              <a:avLst/>
            </a:prstGeom>
            <a:noFill/>
            <a:ln w="38100">
              <a:solidFill>
                <a:srgbClr val="FF3300"/>
              </a:solidFill>
              <a:round/>
              <a:headEnd/>
              <a:tailEnd/>
            </a:ln>
            <a:effectLst/>
          </p:spPr>
          <p:txBody>
            <a:bodyPr wrap="none" anchor="ctr"/>
            <a:lstStyle/>
            <a:p>
              <a:endParaRPr lang="zh-CN" altLang="en-US"/>
            </a:p>
          </p:txBody>
        </p:sp>
        <p:sp>
          <p:nvSpPr>
            <p:cNvPr id="429069" name="Line 13"/>
            <p:cNvSpPr>
              <a:spLocks noChangeShapeType="1"/>
            </p:cNvSpPr>
            <p:nvPr/>
          </p:nvSpPr>
          <p:spPr bwMode="auto">
            <a:xfrm>
              <a:off x="2304" y="1872"/>
              <a:ext cx="1632" cy="0"/>
            </a:xfrm>
            <a:prstGeom prst="line">
              <a:avLst/>
            </a:prstGeom>
            <a:noFill/>
            <a:ln w="38100">
              <a:solidFill>
                <a:schemeClr val="accent2"/>
              </a:solidFill>
              <a:round/>
              <a:headEnd/>
              <a:tailEnd/>
            </a:ln>
            <a:effectLst/>
          </p:spPr>
          <p:txBody>
            <a:bodyPr wrap="none" anchor="ctr"/>
            <a:lstStyle/>
            <a:p>
              <a:endParaRPr lang="zh-CN" altLang="en-US"/>
            </a:p>
          </p:txBody>
        </p:sp>
        <p:sp>
          <p:nvSpPr>
            <p:cNvPr id="429070" name="Line 14"/>
            <p:cNvSpPr>
              <a:spLocks noChangeShapeType="1"/>
            </p:cNvSpPr>
            <p:nvPr/>
          </p:nvSpPr>
          <p:spPr bwMode="auto">
            <a:xfrm>
              <a:off x="3888" y="1872"/>
              <a:ext cx="960" cy="0"/>
            </a:xfrm>
            <a:prstGeom prst="line">
              <a:avLst/>
            </a:prstGeom>
            <a:noFill/>
            <a:ln w="38100">
              <a:solidFill>
                <a:srgbClr val="FF00FF"/>
              </a:solidFill>
              <a:round/>
              <a:headEnd/>
              <a:tailEnd/>
            </a:ln>
            <a:effectLst/>
          </p:spPr>
          <p:txBody>
            <a:bodyPr wrap="none" anchor="ctr"/>
            <a:lstStyle/>
            <a:p>
              <a:endParaRPr lang="zh-CN" altLang="en-US"/>
            </a:p>
          </p:txBody>
        </p:sp>
      </p:grpSp>
      <p:grpSp>
        <p:nvGrpSpPr>
          <p:cNvPr id="4" name="Group 15"/>
          <p:cNvGrpSpPr>
            <a:grpSpLocks/>
          </p:cNvGrpSpPr>
          <p:nvPr/>
        </p:nvGrpSpPr>
        <p:grpSpPr bwMode="auto">
          <a:xfrm>
            <a:off x="3203575" y="5684838"/>
            <a:ext cx="2819400" cy="458787"/>
            <a:chOff x="2016" y="2447"/>
            <a:chExt cx="1776" cy="289"/>
          </a:xfrm>
        </p:grpSpPr>
        <p:sp>
          <p:nvSpPr>
            <p:cNvPr id="429072" name="Line 16"/>
            <p:cNvSpPr>
              <a:spLocks noChangeShapeType="1"/>
            </p:cNvSpPr>
            <p:nvPr/>
          </p:nvSpPr>
          <p:spPr bwMode="auto">
            <a:xfrm rot="-2114777">
              <a:off x="2832" y="2735"/>
              <a:ext cx="960" cy="1"/>
            </a:xfrm>
            <a:prstGeom prst="line">
              <a:avLst/>
            </a:prstGeom>
            <a:noFill/>
            <a:ln w="38100">
              <a:solidFill>
                <a:srgbClr val="FF00FF"/>
              </a:solidFill>
              <a:round/>
              <a:headEnd/>
              <a:tailEnd/>
            </a:ln>
            <a:effectLst/>
          </p:spPr>
          <p:txBody>
            <a:bodyPr wrap="none" anchor="ctr"/>
            <a:lstStyle/>
            <a:p>
              <a:endParaRPr lang="zh-CN" altLang="en-US"/>
            </a:p>
          </p:txBody>
        </p:sp>
        <p:sp>
          <p:nvSpPr>
            <p:cNvPr id="429073" name="Line 17"/>
            <p:cNvSpPr>
              <a:spLocks noChangeShapeType="1"/>
            </p:cNvSpPr>
            <p:nvPr/>
          </p:nvSpPr>
          <p:spPr bwMode="auto">
            <a:xfrm rot="2102879">
              <a:off x="2016" y="2735"/>
              <a:ext cx="1008" cy="1"/>
            </a:xfrm>
            <a:prstGeom prst="line">
              <a:avLst/>
            </a:prstGeom>
            <a:noFill/>
            <a:ln w="38100">
              <a:solidFill>
                <a:srgbClr val="FF3300"/>
              </a:solidFill>
              <a:round/>
              <a:headEnd/>
              <a:tailEnd/>
            </a:ln>
            <a:effectLst/>
          </p:spPr>
          <p:txBody>
            <a:bodyPr wrap="none" anchor="ctr"/>
            <a:lstStyle/>
            <a:p>
              <a:endParaRPr lang="zh-CN" altLang="en-US"/>
            </a:p>
          </p:txBody>
        </p:sp>
        <p:sp>
          <p:nvSpPr>
            <p:cNvPr id="429074" name="Line 18"/>
            <p:cNvSpPr>
              <a:spLocks noChangeShapeType="1"/>
            </p:cNvSpPr>
            <p:nvPr/>
          </p:nvSpPr>
          <p:spPr bwMode="auto">
            <a:xfrm>
              <a:off x="2112" y="2447"/>
              <a:ext cx="1632" cy="0"/>
            </a:xfrm>
            <a:prstGeom prst="line">
              <a:avLst/>
            </a:prstGeom>
            <a:noFill/>
            <a:ln w="38100">
              <a:solidFill>
                <a:schemeClr val="accent2"/>
              </a:solid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 calcmode="lin" valueType="num">
                                      <p:cBhvr additive="base">
                                        <p:cTn id="7" dur="500" fill="hold"/>
                                        <p:tgtEl>
                                          <p:spTgt spid="429060"/>
                                        </p:tgtEl>
                                        <p:attrNameLst>
                                          <p:attrName>ppt_x</p:attrName>
                                        </p:attrNameLst>
                                      </p:cBhvr>
                                      <p:tavLst>
                                        <p:tav tm="0">
                                          <p:val>
                                            <p:strVal val="0-#ppt_w/2"/>
                                          </p:val>
                                        </p:tav>
                                        <p:tav tm="100000">
                                          <p:val>
                                            <p:strVal val="#ppt_x"/>
                                          </p:val>
                                        </p:tav>
                                      </p:tavLst>
                                    </p:anim>
                                    <p:anim calcmode="lin" valueType="num">
                                      <p:cBhvr additive="base">
                                        <p:cTn id="8" dur="500" fill="hold"/>
                                        <p:tgtEl>
                                          <p:spTgt spid="4290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429058"/>
                                        </p:tgtEl>
                                        <p:attrNameLst>
                                          <p:attrName>style.visibility</p:attrName>
                                        </p:attrNameLst>
                                      </p:cBhvr>
                                      <p:to>
                                        <p:strVal val="visible"/>
                                      </p:to>
                                    </p:set>
                                    <p:animEffect transition="in" filter="barn(outVertical)">
                                      <p:cBhvr>
                                        <p:cTn id="12" dur="500"/>
                                        <p:tgtEl>
                                          <p:spTgt spid="429058"/>
                                        </p:tgtEl>
                                      </p:cBhvr>
                                    </p:animEffect>
                                  </p:childTnLst>
                                </p:cTn>
                              </p:par>
                            </p:childTnLst>
                          </p:cTn>
                        </p:par>
                        <p:par>
                          <p:cTn id="13" fill="hold">
                            <p:stCondLst>
                              <p:cond delay="1000"/>
                            </p:stCondLst>
                            <p:childTnLst>
                              <p:par>
                                <p:cTn id="14" presetID="15" presetClass="entr" presetSubtype="0" fill="hold" nodeType="afterEffect">
                                  <p:stCondLst>
                                    <p:cond delay="0"/>
                                  </p:stCondLst>
                                  <p:childTnLst>
                                    <p:set>
                                      <p:cBhvr>
                                        <p:cTn id="15" dur="1" fill="hold">
                                          <p:stCondLst>
                                            <p:cond delay="0"/>
                                          </p:stCondLst>
                                        </p:cTn>
                                        <p:tgtEl>
                                          <p:spTgt spid="429059"/>
                                        </p:tgtEl>
                                        <p:attrNameLst>
                                          <p:attrName>style.visibility</p:attrName>
                                        </p:attrNameLst>
                                      </p:cBhvr>
                                      <p:to>
                                        <p:strVal val="visible"/>
                                      </p:to>
                                    </p:set>
                                    <p:anim calcmode="lin" valueType="num">
                                      <p:cBhvr>
                                        <p:cTn id="16" dur="1000" fill="hold"/>
                                        <p:tgtEl>
                                          <p:spTgt spid="429059"/>
                                        </p:tgtEl>
                                        <p:attrNameLst>
                                          <p:attrName>ppt_w</p:attrName>
                                        </p:attrNameLst>
                                      </p:cBhvr>
                                      <p:tavLst>
                                        <p:tav tm="0">
                                          <p:val>
                                            <p:fltVal val="0"/>
                                          </p:val>
                                        </p:tav>
                                        <p:tav tm="100000">
                                          <p:val>
                                            <p:strVal val="#ppt_w"/>
                                          </p:val>
                                        </p:tav>
                                      </p:tavLst>
                                    </p:anim>
                                    <p:anim calcmode="lin" valueType="num">
                                      <p:cBhvr>
                                        <p:cTn id="17" dur="1000" fill="hold"/>
                                        <p:tgtEl>
                                          <p:spTgt spid="429059"/>
                                        </p:tgtEl>
                                        <p:attrNameLst>
                                          <p:attrName>ppt_h</p:attrName>
                                        </p:attrNameLst>
                                      </p:cBhvr>
                                      <p:tavLst>
                                        <p:tav tm="0">
                                          <p:val>
                                            <p:fltVal val="0"/>
                                          </p:val>
                                        </p:tav>
                                        <p:tav tm="100000">
                                          <p:val>
                                            <p:strVal val="#ppt_h"/>
                                          </p:val>
                                        </p:tav>
                                      </p:tavLst>
                                    </p:anim>
                                    <p:anim calcmode="lin" valueType="num">
                                      <p:cBhvr>
                                        <p:cTn id="18" dur="1000" fill="hold"/>
                                        <p:tgtEl>
                                          <p:spTgt spid="429059"/>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4290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29062"/>
                                        </p:tgtEl>
                                        <p:attrNameLst>
                                          <p:attrName>style.visibility</p:attrName>
                                        </p:attrNameLst>
                                      </p:cBhvr>
                                      <p:to>
                                        <p:strVal val="visible"/>
                                      </p:to>
                                    </p:set>
                                    <p:anim calcmode="lin" valueType="num">
                                      <p:cBhvr additive="base">
                                        <p:cTn id="24" dur="500" fill="hold"/>
                                        <p:tgtEl>
                                          <p:spTgt spid="429062"/>
                                        </p:tgtEl>
                                        <p:attrNameLst>
                                          <p:attrName>ppt_x</p:attrName>
                                        </p:attrNameLst>
                                      </p:cBhvr>
                                      <p:tavLst>
                                        <p:tav tm="0">
                                          <p:val>
                                            <p:strVal val="0-#ppt_w/2"/>
                                          </p:val>
                                        </p:tav>
                                        <p:tav tm="100000">
                                          <p:val>
                                            <p:strVal val="#ppt_x"/>
                                          </p:val>
                                        </p:tav>
                                      </p:tavLst>
                                    </p:anim>
                                    <p:anim calcmode="lin" valueType="num">
                                      <p:cBhvr additive="base">
                                        <p:cTn id="25" dur="500" fill="hold"/>
                                        <p:tgtEl>
                                          <p:spTgt spid="42906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429061"/>
                                        </p:tgtEl>
                                        <p:attrNameLst>
                                          <p:attrName>style.visibility</p:attrName>
                                        </p:attrNameLst>
                                      </p:cBhvr>
                                      <p:to>
                                        <p:strVal val="visible"/>
                                      </p:to>
                                    </p:set>
                                    <p:animEffect transition="in" filter="barn(outVertical)">
                                      <p:cBhvr>
                                        <p:cTn id="30" dur="500"/>
                                        <p:tgtEl>
                                          <p:spTgt spid="429061"/>
                                        </p:tgtEl>
                                      </p:cBhvr>
                                    </p:animEffect>
                                  </p:childTnLst>
                                </p:cTn>
                              </p:par>
                            </p:childTnLst>
                          </p:cTn>
                        </p:par>
                        <p:par>
                          <p:cTn id="31" fill="hold">
                            <p:stCondLst>
                              <p:cond delay="500"/>
                            </p:stCondLst>
                            <p:childTnLst>
                              <p:par>
                                <p:cTn id="32" presetID="17" presetClass="entr" presetSubtype="1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strVal val="#ppt_h"/>
                                          </p:val>
                                        </p:tav>
                                        <p:tav tm="100000">
                                          <p:val>
                                            <p:strVal val="#ppt_h"/>
                                          </p:val>
                                        </p:tav>
                                      </p:tavLst>
                                    </p:anim>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nodeType="afterEffect">
                                  <p:stCondLst>
                                    <p:cond delay="0"/>
                                  </p:stCondLst>
                                  <p:childTnLst>
                                    <p:set>
                                      <p:cBhvr>
                                        <p:cTn id="41"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8" grpId="0" animBg="1" autoUpdateAnimBg="0"/>
      <p:bldP spid="429060" grpId="0"/>
      <p:bldP spid="429061" grpId="0" autoUpdateAnimBg="0"/>
      <p:bldP spid="42906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969963" y="476250"/>
            <a:ext cx="3024187" cy="579438"/>
          </a:xfrm>
          <a:prstGeom prst="rect">
            <a:avLst/>
          </a:prstGeom>
          <a:noFill/>
          <a:ln w="9525">
            <a:noFill/>
            <a:miter lim="800000"/>
            <a:headEnd/>
            <a:tailEnd/>
          </a:ln>
          <a:effectLst/>
        </p:spPr>
        <p:txBody>
          <a:bodyPr>
            <a:spAutoFit/>
          </a:bodyPr>
          <a:lstStyle/>
          <a:p>
            <a:pPr>
              <a:spcBef>
                <a:spcPct val="50000"/>
              </a:spcBef>
            </a:pPr>
            <a:r>
              <a:rPr lang="zh-CN" altLang="en-US" sz="3200" b="1">
                <a:solidFill>
                  <a:schemeClr val="hlink"/>
                </a:solidFill>
                <a:latin typeface="Comic Sans MS" pitchFamily="66" charset="0"/>
              </a:rPr>
              <a:t>四、证明题</a:t>
            </a:r>
          </a:p>
        </p:txBody>
      </p:sp>
      <p:sp>
        <p:nvSpPr>
          <p:cNvPr id="137221" name="Text Box 5"/>
          <p:cNvSpPr txBox="1">
            <a:spLocks noChangeArrowheads="1"/>
          </p:cNvSpPr>
          <p:nvPr/>
        </p:nvSpPr>
        <p:spPr bwMode="auto">
          <a:xfrm>
            <a:off x="971550" y="1196975"/>
            <a:ext cx="7848600" cy="519113"/>
          </a:xfrm>
          <a:prstGeom prst="rect">
            <a:avLst/>
          </a:prstGeom>
          <a:noFill/>
          <a:ln w="9525">
            <a:noFill/>
            <a:miter lim="800000"/>
            <a:headEnd/>
            <a:tailEnd/>
          </a:ln>
          <a:effectLst/>
        </p:spPr>
        <p:txBody>
          <a:bodyPr>
            <a:spAutoFit/>
          </a:bodyPr>
          <a:lstStyle/>
          <a:p>
            <a:pPr>
              <a:spcBef>
                <a:spcPct val="50000"/>
              </a:spcBef>
            </a:pPr>
            <a:r>
              <a:rPr lang="zh-CN" altLang="en-US" sz="2800" b="1"/>
              <a:t>在区间 </a:t>
            </a:r>
            <a:r>
              <a:rPr lang="en-US" altLang="zh-CN" sz="2800" b="1"/>
              <a:t>[0,1]</a:t>
            </a:r>
            <a:r>
              <a:rPr lang="zh-CN" altLang="en-US" sz="2800" b="1"/>
              <a:t>上随机地投掷两点</a:t>
            </a:r>
            <a:r>
              <a:rPr lang="en-US" altLang="zh-CN" sz="2800" b="1"/>
              <a:t>,</a:t>
            </a:r>
            <a:r>
              <a:rPr lang="zh-CN" altLang="en-US" sz="2800" b="1"/>
              <a:t>试证这两点间的距 </a:t>
            </a:r>
          </a:p>
        </p:txBody>
      </p:sp>
      <p:sp>
        <p:nvSpPr>
          <p:cNvPr id="137224" name="Text Box 8"/>
          <p:cNvSpPr txBox="1">
            <a:spLocks noChangeArrowheads="1"/>
          </p:cNvSpPr>
          <p:nvPr/>
        </p:nvSpPr>
        <p:spPr bwMode="auto">
          <a:xfrm>
            <a:off x="250825" y="1773238"/>
            <a:ext cx="2736850" cy="519112"/>
          </a:xfrm>
          <a:prstGeom prst="rect">
            <a:avLst/>
          </a:prstGeom>
          <a:noFill/>
          <a:ln w="9525">
            <a:noFill/>
            <a:miter lim="800000"/>
            <a:headEnd/>
            <a:tailEnd/>
          </a:ln>
          <a:effectLst/>
        </p:spPr>
        <p:txBody>
          <a:bodyPr>
            <a:spAutoFit/>
          </a:bodyPr>
          <a:lstStyle/>
          <a:p>
            <a:pPr>
              <a:spcBef>
                <a:spcPct val="50000"/>
              </a:spcBef>
            </a:pPr>
            <a:r>
              <a:rPr lang="zh-CN" altLang="en-US" sz="2800" b="1"/>
              <a:t>离的密度函数为</a:t>
            </a:r>
          </a:p>
        </p:txBody>
      </p:sp>
      <p:graphicFrame>
        <p:nvGraphicFramePr>
          <p:cNvPr id="137225" name="Object 9"/>
          <p:cNvGraphicFramePr>
            <a:graphicFrameLocks noChangeAspect="1"/>
          </p:cNvGraphicFramePr>
          <p:nvPr/>
        </p:nvGraphicFramePr>
        <p:xfrm>
          <a:off x="2032000" y="2420938"/>
          <a:ext cx="4411663" cy="1092200"/>
        </p:xfrm>
        <a:graphic>
          <a:graphicData uri="http://schemas.openxmlformats.org/presentationml/2006/ole">
            <p:oleObj spid="_x0000_s1698818" name="Equation" r:id="rId3" imgW="4089240" imgH="1054080" progId="">
              <p:embed/>
            </p:oleObj>
          </a:graphicData>
        </a:graphic>
      </p:graphicFrame>
      <p:sp>
        <p:nvSpPr>
          <p:cNvPr id="137226" name="Text Box 10"/>
          <p:cNvSpPr txBox="1">
            <a:spLocks noChangeArrowheads="1"/>
          </p:cNvSpPr>
          <p:nvPr/>
        </p:nvSpPr>
        <p:spPr bwMode="auto">
          <a:xfrm>
            <a:off x="1149350" y="3644900"/>
            <a:ext cx="1009650" cy="519113"/>
          </a:xfrm>
          <a:prstGeom prst="rect">
            <a:avLst/>
          </a:prstGeom>
          <a:noFill/>
          <a:ln w="9525">
            <a:noFill/>
            <a:miter lim="800000"/>
            <a:headEnd/>
            <a:tailEnd/>
          </a:ln>
          <a:effectLst/>
        </p:spPr>
        <p:txBody>
          <a:bodyPr>
            <a:spAutoFit/>
          </a:bodyPr>
          <a:lstStyle/>
          <a:p>
            <a:pPr>
              <a:spcBef>
                <a:spcPct val="50000"/>
              </a:spcBef>
            </a:pPr>
            <a:r>
              <a:rPr lang="zh-CN" altLang="en-US" sz="2800" b="1">
                <a:solidFill>
                  <a:schemeClr val="hlink"/>
                </a:solidFill>
              </a:rPr>
              <a:t>证明</a:t>
            </a:r>
          </a:p>
        </p:txBody>
      </p:sp>
      <p:sp>
        <p:nvSpPr>
          <p:cNvPr id="137227" name="Text Box 11"/>
          <p:cNvSpPr txBox="1">
            <a:spLocks noChangeArrowheads="1"/>
          </p:cNvSpPr>
          <p:nvPr/>
        </p:nvSpPr>
        <p:spPr bwMode="auto">
          <a:xfrm>
            <a:off x="2301875" y="3659188"/>
            <a:ext cx="4897438" cy="519112"/>
          </a:xfrm>
          <a:prstGeom prst="rect">
            <a:avLst/>
          </a:prstGeom>
          <a:noFill/>
          <a:ln w="9525">
            <a:noFill/>
            <a:miter lim="800000"/>
            <a:headEnd/>
            <a:tailEnd/>
          </a:ln>
          <a:effectLst/>
        </p:spPr>
        <p:txBody>
          <a:bodyPr>
            <a:spAutoFit/>
          </a:bodyPr>
          <a:lstStyle/>
          <a:p>
            <a:pPr>
              <a:spcBef>
                <a:spcPct val="50000"/>
              </a:spcBef>
            </a:pPr>
            <a:r>
              <a:rPr lang="zh-CN" altLang="en-US" sz="2800" b="1"/>
              <a:t>设这两个随机点分别为 </a:t>
            </a:r>
            <a:r>
              <a:rPr lang="en-US" altLang="zh-CN" sz="2800" b="1"/>
              <a:t>X , Y ,</a:t>
            </a:r>
          </a:p>
        </p:txBody>
      </p:sp>
      <p:sp>
        <p:nvSpPr>
          <p:cNvPr id="137228" name="Text Box 12"/>
          <p:cNvSpPr txBox="1">
            <a:spLocks noChangeArrowheads="1"/>
          </p:cNvSpPr>
          <p:nvPr/>
        </p:nvSpPr>
        <p:spPr bwMode="auto">
          <a:xfrm>
            <a:off x="6981825" y="3644900"/>
            <a:ext cx="1009650" cy="519113"/>
          </a:xfrm>
          <a:prstGeom prst="rect">
            <a:avLst/>
          </a:prstGeom>
          <a:noFill/>
          <a:ln w="9525">
            <a:noFill/>
            <a:miter lim="800000"/>
            <a:headEnd/>
            <a:tailEnd/>
          </a:ln>
          <a:effectLst/>
        </p:spPr>
        <p:txBody>
          <a:bodyPr>
            <a:spAutoFit/>
          </a:bodyPr>
          <a:lstStyle/>
          <a:p>
            <a:pPr>
              <a:spcBef>
                <a:spcPct val="50000"/>
              </a:spcBef>
            </a:pPr>
            <a:r>
              <a:rPr lang="zh-CN" altLang="en-US" sz="2800" b="1"/>
              <a:t>则有</a:t>
            </a:r>
          </a:p>
        </p:txBody>
      </p:sp>
      <p:graphicFrame>
        <p:nvGraphicFramePr>
          <p:cNvPr id="137229" name="Object 13"/>
          <p:cNvGraphicFramePr>
            <a:graphicFrameLocks noChangeAspect="1"/>
          </p:cNvGraphicFramePr>
          <p:nvPr/>
        </p:nvGraphicFramePr>
        <p:xfrm>
          <a:off x="503238" y="4379913"/>
          <a:ext cx="2019300" cy="495300"/>
        </p:xfrm>
        <a:graphic>
          <a:graphicData uri="http://schemas.openxmlformats.org/presentationml/2006/ole">
            <p:oleObj spid="_x0000_s1698819" name="Equation" r:id="rId4" imgW="2019240" imgH="495000" progId="">
              <p:embed/>
            </p:oleObj>
          </a:graphicData>
        </a:graphic>
      </p:graphicFrame>
      <p:graphicFrame>
        <p:nvGraphicFramePr>
          <p:cNvPr id="137230" name="Object 14"/>
          <p:cNvGraphicFramePr>
            <a:graphicFrameLocks noChangeAspect="1"/>
          </p:cNvGraphicFramePr>
          <p:nvPr/>
        </p:nvGraphicFramePr>
        <p:xfrm>
          <a:off x="2628900" y="4387850"/>
          <a:ext cx="1943100" cy="495300"/>
        </p:xfrm>
        <a:graphic>
          <a:graphicData uri="http://schemas.openxmlformats.org/presentationml/2006/ole">
            <p:oleObj spid="_x0000_s1698820" name="Equation" r:id="rId5" imgW="1942920" imgH="495000" progId="">
              <p:embed/>
            </p:oleObj>
          </a:graphicData>
        </a:graphic>
      </p:graphicFrame>
      <p:sp>
        <p:nvSpPr>
          <p:cNvPr id="137231" name="Text Box 15"/>
          <p:cNvSpPr txBox="1">
            <a:spLocks noChangeArrowheads="1"/>
          </p:cNvSpPr>
          <p:nvPr/>
        </p:nvSpPr>
        <p:spPr bwMode="auto">
          <a:xfrm>
            <a:off x="4535488" y="4364038"/>
            <a:ext cx="3636962" cy="519112"/>
          </a:xfrm>
          <a:prstGeom prst="rect">
            <a:avLst/>
          </a:prstGeom>
          <a:noFill/>
          <a:ln w="9525">
            <a:noFill/>
            <a:miter lim="800000"/>
            <a:headEnd/>
            <a:tailEnd/>
          </a:ln>
          <a:effectLst/>
        </p:spPr>
        <p:txBody>
          <a:bodyPr>
            <a:spAutoFit/>
          </a:bodyPr>
          <a:lstStyle/>
          <a:p>
            <a:pPr>
              <a:spcBef>
                <a:spcPct val="50000"/>
              </a:spcBef>
            </a:pPr>
            <a:r>
              <a:rPr lang="zh-CN" altLang="en-US" sz="2800" b="1"/>
              <a:t>于是 </a:t>
            </a:r>
            <a:r>
              <a:rPr lang="en-US" altLang="zh-CN" sz="2800" b="1"/>
              <a:t>X , Y </a:t>
            </a:r>
            <a:r>
              <a:rPr lang="zh-CN" altLang="en-US" sz="2800" b="1"/>
              <a:t>的概率密度</a:t>
            </a:r>
          </a:p>
        </p:txBody>
      </p:sp>
      <p:sp>
        <p:nvSpPr>
          <p:cNvPr id="137232" name="Text Box 16"/>
          <p:cNvSpPr txBox="1">
            <a:spLocks noChangeArrowheads="1"/>
          </p:cNvSpPr>
          <p:nvPr/>
        </p:nvSpPr>
        <p:spPr bwMode="auto">
          <a:xfrm>
            <a:off x="395288" y="4854575"/>
            <a:ext cx="1333500" cy="519113"/>
          </a:xfrm>
          <a:prstGeom prst="rect">
            <a:avLst/>
          </a:prstGeom>
          <a:noFill/>
          <a:ln w="9525">
            <a:noFill/>
            <a:miter lim="800000"/>
            <a:headEnd/>
            <a:tailEnd/>
          </a:ln>
          <a:effectLst/>
        </p:spPr>
        <p:txBody>
          <a:bodyPr>
            <a:spAutoFit/>
          </a:bodyPr>
          <a:lstStyle/>
          <a:p>
            <a:pPr>
              <a:spcBef>
                <a:spcPct val="50000"/>
              </a:spcBef>
            </a:pPr>
            <a:r>
              <a:rPr lang="zh-CN" altLang="en-US" sz="2800" b="1"/>
              <a:t>分别为</a:t>
            </a:r>
          </a:p>
        </p:txBody>
      </p:sp>
      <p:graphicFrame>
        <p:nvGraphicFramePr>
          <p:cNvPr id="137233" name="Object 17"/>
          <p:cNvGraphicFramePr>
            <a:graphicFrameLocks noChangeAspect="1"/>
          </p:cNvGraphicFramePr>
          <p:nvPr/>
        </p:nvGraphicFramePr>
        <p:xfrm>
          <a:off x="2379663" y="5254625"/>
          <a:ext cx="3754437" cy="1039813"/>
        </p:xfrm>
        <a:graphic>
          <a:graphicData uri="http://schemas.openxmlformats.org/presentationml/2006/ole">
            <p:oleObj spid="_x0000_s1698821" name="Equation" r:id="rId6" imgW="3479760" imgH="1002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26"/>
                                        </p:tgtEl>
                                        <p:attrNameLst>
                                          <p:attrName>style.visibility</p:attrName>
                                        </p:attrNameLst>
                                      </p:cBhvr>
                                      <p:to>
                                        <p:strVal val="visible"/>
                                      </p:to>
                                    </p:set>
                                    <p:animEffect transition="in" filter="wipe(left)">
                                      <p:cBhvr>
                                        <p:cTn id="7" dur="500"/>
                                        <p:tgtEl>
                                          <p:spTgt spid="137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227">
                                            <p:txEl>
                                              <p:pRg st="0" end="0"/>
                                            </p:txEl>
                                          </p:spTgt>
                                        </p:tgtEl>
                                        <p:attrNameLst>
                                          <p:attrName>style.visibility</p:attrName>
                                        </p:attrNameLst>
                                      </p:cBhvr>
                                      <p:to>
                                        <p:strVal val="visible"/>
                                      </p:to>
                                    </p:set>
                                    <p:animEffect transition="in" filter="wipe(left)">
                                      <p:cBhvr>
                                        <p:cTn id="12" dur="500"/>
                                        <p:tgtEl>
                                          <p:spTgt spid="1372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28"/>
                                        </p:tgtEl>
                                        <p:attrNameLst>
                                          <p:attrName>style.visibility</p:attrName>
                                        </p:attrNameLst>
                                      </p:cBhvr>
                                      <p:to>
                                        <p:strVal val="visible"/>
                                      </p:to>
                                    </p:set>
                                    <p:animEffect transition="in" filter="wipe(left)">
                                      <p:cBhvr>
                                        <p:cTn id="17" dur="500"/>
                                        <p:tgtEl>
                                          <p:spTgt spid="137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7229"/>
                                        </p:tgtEl>
                                        <p:attrNameLst>
                                          <p:attrName>style.visibility</p:attrName>
                                        </p:attrNameLst>
                                      </p:cBhvr>
                                      <p:to>
                                        <p:strVal val="visible"/>
                                      </p:to>
                                    </p:set>
                                    <p:animEffect transition="in" filter="wipe(left)">
                                      <p:cBhvr>
                                        <p:cTn id="22" dur="500"/>
                                        <p:tgtEl>
                                          <p:spTgt spid="137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7230"/>
                                        </p:tgtEl>
                                        <p:attrNameLst>
                                          <p:attrName>style.visibility</p:attrName>
                                        </p:attrNameLst>
                                      </p:cBhvr>
                                      <p:to>
                                        <p:strVal val="visible"/>
                                      </p:to>
                                    </p:set>
                                    <p:animEffect transition="in" filter="wipe(left)">
                                      <p:cBhvr>
                                        <p:cTn id="27" dur="500"/>
                                        <p:tgtEl>
                                          <p:spTgt spid="137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7231"/>
                                        </p:tgtEl>
                                        <p:attrNameLst>
                                          <p:attrName>style.visibility</p:attrName>
                                        </p:attrNameLst>
                                      </p:cBhvr>
                                      <p:to>
                                        <p:strVal val="visible"/>
                                      </p:to>
                                    </p:set>
                                    <p:animEffect transition="in" filter="wipe(left)">
                                      <p:cBhvr>
                                        <p:cTn id="32" dur="500"/>
                                        <p:tgtEl>
                                          <p:spTgt spid="137231"/>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37232"/>
                                        </p:tgtEl>
                                        <p:attrNameLst>
                                          <p:attrName>style.visibility</p:attrName>
                                        </p:attrNameLst>
                                      </p:cBhvr>
                                      <p:to>
                                        <p:strVal val="visible"/>
                                      </p:to>
                                    </p:set>
                                    <p:animEffect transition="in" filter="wipe(left)">
                                      <p:cBhvr>
                                        <p:cTn id="36" dur="500"/>
                                        <p:tgtEl>
                                          <p:spTgt spid="137232"/>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137233"/>
                                        </p:tgtEl>
                                        <p:attrNameLst>
                                          <p:attrName>style.visibility</p:attrName>
                                        </p:attrNameLst>
                                      </p:cBhvr>
                                      <p:to>
                                        <p:strVal val="visible"/>
                                      </p:to>
                                    </p:set>
                                    <p:animEffect transition="in" filter="wipe(down)">
                                      <p:cBhvr>
                                        <p:cTn id="40" dur="500"/>
                                        <p:tgtEl>
                                          <p:spTgt spid="13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6" grpId="0"/>
      <p:bldP spid="137228" grpId="0"/>
      <p:bldP spid="137231" grpId="0"/>
      <p:bldP spid="13723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4" name="Object 4"/>
          <p:cNvGraphicFramePr>
            <a:graphicFrameLocks noChangeAspect="1"/>
          </p:cNvGraphicFramePr>
          <p:nvPr/>
        </p:nvGraphicFramePr>
        <p:xfrm>
          <a:off x="2295525" y="822325"/>
          <a:ext cx="3700463" cy="1039813"/>
        </p:xfrm>
        <a:graphic>
          <a:graphicData uri="http://schemas.openxmlformats.org/presentationml/2006/ole">
            <p:oleObj spid="_x0000_s1699842" name="Equation" r:id="rId3" imgW="3429000" imgH="1002960" progId="">
              <p:embed/>
            </p:oleObj>
          </a:graphicData>
        </a:graphic>
      </p:graphicFrame>
      <p:sp>
        <p:nvSpPr>
          <p:cNvPr id="138246" name="Rectangle 6"/>
          <p:cNvSpPr>
            <a:spLocks noChangeArrowheads="1"/>
          </p:cNvSpPr>
          <p:nvPr/>
        </p:nvSpPr>
        <p:spPr bwMode="auto">
          <a:xfrm>
            <a:off x="4140200" y="2030413"/>
            <a:ext cx="4392613" cy="519112"/>
          </a:xfrm>
          <a:prstGeom prst="rect">
            <a:avLst/>
          </a:prstGeom>
          <a:noFill/>
          <a:ln w="9525">
            <a:noFill/>
            <a:miter lim="800000"/>
            <a:headEnd/>
            <a:tailEnd/>
          </a:ln>
          <a:effectLst/>
        </p:spPr>
        <p:txBody>
          <a:bodyPr>
            <a:spAutoFit/>
          </a:bodyPr>
          <a:lstStyle/>
          <a:p>
            <a:r>
              <a:rPr lang="zh-CN" altLang="en-US" sz="2800" b="1"/>
              <a:t>所以 </a:t>
            </a:r>
            <a:r>
              <a:rPr lang="en-US" altLang="zh-CN" sz="2800" b="1"/>
              <a:t>X , Y </a:t>
            </a:r>
            <a:r>
              <a:rPr lang="zh-CN" altLang="en-US" sz="2800" b="1"/>
              <a:t>的联合密度为 </a:t>
            </a:r>
          </a:p>
        </p:txBody>
      </p:sp>
      <p:sp>
        <p:nvSpPr>
          <p:cNvPr id="138265" name="Rectangle 25"/>
          <p:cNvSpPr>
            <a:spLocks noChangeArrowheads="1"/>
          </p:cNvSpPr>
          <p:nvPr/>
        </p:nvSpPr>
        <p:spPr bwMode="auto">
          <a:xfrm>
            <a:off x="684213" y="2030413"/>
            <a:ext cx="3529012" cy="519112"/>
          </a:xfrm>
          <a:prstGeom prst="rect">
            <a:avLst/>
          </a:prstGeom>
          <a:noFill/>
          <a:ln w="9525">
            <a:noFill/>
            <a:miter lim="800000"/>
            <a:headEnd/>
            <a:tailEnd/>
          </a:ln>
          <a:effectLst/>
        </p:spPr>
        <p:txBody>
          <a:bodyPr>
            <a:spAutoFit/>
          </a:bodyPr>
          <a:lstStyle/>
          <a:p>
            <a:r>
              <a:rPr lang="zh-CN" altLang="en-US" sz="2800" b="1"/>
              <a:t>因为 </a:t>
            </a:r>
            <a:r>
              <a:rPr lang="en-US" altLang="zh-CN" sz="2800" b="1"/>
              <a:t>X , Y </a:t>
            </a:r>
            <a:r>
              <a:rPr lang="zh-CN" altLang="en-US" sz="2800" b="1"/>
              <a:t>相互独立 </a:t>
            </a:r>
            <a:r>
              <a:rPr lang="en-US" altLang="zh-CN" sz="2800" b="1"/>
              <a:t>,</a:t>
            </a:r>
          </a:p>
        </p:txBody>
      </p:sp>
      <p:graphicFrame>
        <p:nvGraphicFramePr>
          <p:cNvPr id="138266" name="Object 26"/>
          <p:cNvGraphicFramePr>
            <a:graphicFrameLocks noChangeAspect="1"/>
          </p:cNvGraphicFramePr>
          <p:nvPr/>
        </p:nvGraphicFramePr>
        <p:xfrm>
          <a:off x="1962150" y="2838450"/>
          <a:ext cx="4656138" cy="1079500"/>
        </p:xfrm>
        <a:graphic>
          <a:graphicData uri="http://schemas.openxmlformats.org/presentationml/2006/ole">
            <p:oleObj spid="_x0000_s1699843" name="Equation" r:id="rId4" imgW="4762440" imgH="1002960" progId="">
              <p:embed/>
            </p:oleObj>
          </a:graphicData>
        </a:graphic>
      </p:graphicFrame>
      <p:sp>
        <p:nvSpPr>
          <p:cNvPr id="138267" name="Rectangle 27"/>
          <p:cNvSpPr>
            <a:spLocks noChangeArrowheads="1"/>
          </p:cNvSpPr>
          <p:nvPr/>
        </p:nvSpPr>
        <p:spPr bwMode="auto">
          <a:xfrm>
            <a:off x="611188" y="4133850"/>
            <a:ext cx="7416800" cy="519113"/>
          </a:xfrm>
          <a:prstGeom prst="rect">
            <a:avLst/>
          </a:prstGeom>
          <a:noFill/>
          <a:ln w="9525">
            <a:noFill/>
            <a:miter lim="800000"/>
            <a:headEnd/>
            <a:tailEnd/>
          </a:ln>
          <a:effectLst/>
        </p:spPr>
        <p:txBody>
          <a:bodyPr>
            <a:spAutoFit/>
          </a:bodyPr>
          <a:lstStyle/>
          <a:p>
            <a:r>
              <a:rPr lang="zh-CN" altLang="en-US" sz="2800" b="1"/>
              <a:t>这两个随机点 </a:t>
            </a:r>
            <a:r>
              <a:rPr lang="en-US" altLang="zh-CN" sz="2800" b="1"/>
              <a:t>X , Y </a:t>
            </a:r>
            <a:r>
              <a:rPr lang="zh-CN" altLang="en-US" sz="2800" b="1"/>
              <a:t>的距离为                          </a:t>
            </a:r>
            <a:r>
              <a:rPr lang="en-US" altLang="zh-CN" sz="2800" b="1"/>
              <a:t>.</a:t>
            </a:r>
          </a:p>
        </p:txBody>
      </p:sp>
      <p:graphicFrame>
        <p:nvGraphicFramePr>
          <p:cNvPr id="138268" name="Object 28"/>
          <p:cNvGraphicFramePr>
            <a:graphicFrameLocks noChangeAspect="1"/>
          </p:cNvGraphicFramePr>
          <p:nvPr/>
        </p:nvGraphicFramePr>
        <p:xfrm>
          <a:off x="5632450" y="4200525"/>
          <a:ext cx="1739900" cy="393700"/>
        </p:xfrm>
        <a:graphic>
          <a:graphicData uri="http://schemas.openxmlformats.org/presentationml/2006/ole">
            <p:oleObj spid="_x0000_s1699844" name="Equation" r:id="rId5" imgW="1739880" imgH="393480" progId="">
              <p:embed/>
            </p:oleObj>
          </a:graphicData>
        </a:graphic>
      </p:graphicFrame>
      <p:sp>
        <p:nvSpPr>
          <p:cNvPr id="138269" name="Text Box 29"/>
          <p:cNvSpPr txBox="1">
            <a:spLocks noChangeArrowheads="1"/>
          </p:cNvSpPr>
          <p:nvPr/>
        </p:nvSpPr>
        <p:spPr bwMode="auto">
          <a:xfrm>
            <a:off x="611188" y="4854575"/>
            <a:ext cx="3024187" cy="519113"/>
          </a:xfrm>
          <a:prstGeom prst="rect">
            <a:avLst/>
          </a:prstGeom>
          <a:noFill/>
          <a:ln w="9525">
            <a:noFill/>
            <a:miter lim="800000"/>
            <a:headEnd/>
            <a:tailEnd/>
          </a:ln>
          <a:effectLst/>
        </p:spPr>
        <p:txBody>
          <a:bodyPr>
            <a:spAutoFit/>
          </a:bodyPr>
          <a:lstStyle/>
          <a:p>
            <a:pPr>
              <a:spcBef>
                <a:spcPct val="50000"/>
              </a:spcBef>
            </a:pPr>
            <a:r>
              <a:rPr lang="en-US" altLang="zh-CN" sz="2800" b="1"/>
              <a:t>Z </a:t>
            </a:r>
            <a:r>
              <a:rPr lang="zh-CN" altLang="en-US" sz="2800" b="1"/>
              <a:t>的分布函数为</a:t>
            </a:r>
          </a:p>
        </p:txBody>
      </p:sp>
      <p:graphicFrame>
        <p:nvGraphicFramePr>
          <p:cNvPr id="138270" name="Object 30"/>
          <p:cNvGraphicFramePr>
            <a:graphicFrameLocks noChangeAspect="1"/>
          </p:cNvGraphicFramePr>
          <p:nvPr/>
        </p:nvGraphicFramePr>
        <p:xfrm>
          <a:off x="1763713" y="5632450"/>
          <a:ext cx="2717800" cy="495300"/>
        </p:xfrm>
        <a:graphic>
          <a:graphicData uri="http://schemas.openxmlformats.org/presentationml/2006/ole">
            <p:oleObj spid="_x0000_s1699845" name="Equation" r:id="rId6" imgW="2717640" imgH="495000" progId="">
              <p:embed/>
            </p:oleObj>
          </a:graphicData>
        </a:graphic>
      </p:graphicFrame>
      <p:graphicFrame>
        <p:nvGraphicFramePr>
          <p:cNvPr id="138271" name="Object 31"/>
          <p:cNvGraphicFramePr>
            <a:graphicFrameLocks noChangeAspect="1"/>
          </p:cNvGraphicFramePr>
          <p:nvPr/>
        </p:nvGraphicFramePr>
        <p:xfrm>
          <a:off x="4735513" y="5614988"/>
          <a:ext cx="2514600" cy="495300"/>
        </p:xfrm>
        <a:graphic>
          <a:graphicData uri="http://schemas.openxmlformats.org/presentationml/2006/ole">
            <p:oleObj spid="_x0000_s1699846" name="Equation" r:id="rId7" imgW="2514600" imgH="495000" progId="">
              <p:embed/>
            </p:oleObj>
          </a:graphicData>
        </a:graphic>
      </p:graphicFrame>
      <p:sp>
        <p:nvSpPr>
          <p:cNvPr id="138272" name="AutoShape 32"/>
          <p:cNvSpPr>
            <a:spLocks noChangeArrowheads="1"/>
          </p:cNvSpPr>
          <p:nvPr/>
        </p:nvSpPr>
        <p:spPr bwMode="auto">
          <a:xfrm>
            <a:off x="7524750" y="6092825"/>
            <a:ext cx="1368425" cy="500063"/>
          </a:xfrm>
          <a:prstGeom prst="wedgeRectCallout">
            <a:avLst>
              <a:gd name="adj1" fmla="val -81787"/>
              <a:gd name="adj2" fmla="val -88097"/>
            </a:avLst>
          </a:prstGeom>
          <a:solidFill>
            <a:schemeClr val="hlink"/>
          </a:solidFill>
          <a:ln w="28575">
            <a:solidFill>
              <a:schemeClr val="tx1"/>
            </a:solidFill>
            <a:miter lim="800000"/>
            <a:headEnd/>
            <a:tailEnd/>
          </a:ln>
          <a:effectLst/>
        </p:spPr>
        <p:txBody>
          <a:bodyPr wrap="none" anchor="ctr"/>
          <a:lstStyle/>
          <a:p>
            <a:r>
              <a:rPr kumimoji="1" lang="zh-CN" altLang="en-US" sz="2400" b="1">
                <a:solidFill>
                  <a:srgbClr val="FFFF99"/>
                </a:solidFill>
              </a:rPr>
              <a:t>暂时固定</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65"/>
                                        </p:tgtEl>
                                        <p:attrNameLst>
                                          <p:attrName>style.visibility</p:attrName>
                                        </p:attrNameLst>
                                      </p:cBhvr>
                                      <p:to>
                                        <p:strVal val="visible"/>
                                      </p:to>
                                    </p:set>
                                    <p:animEffect transition="in" filter="wipe(left)">
                                      <p:cBhvr>
                                        <p:cTn id="7" dur="500"/>
                                        <p:tgtEl>
                                          <p:spTgt spid="1382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6"/>
                                        </p:tgtEl>
                                        <p:attrNameLst>
                                          <p:attrName>style.visibility</p:attrName>
                                        </p:attrNameLst>
                                      </p:cBhvr>
                                      <p:to>
                                        <p:strVal val="visible"/>
                                      </p:to>
                                    </p:set>
                                    <p:animEffect transition="in" filter="wipe(left)">
                                      <p:cBhvr>
                                        <p:cTn id="12" dur="500"/>
                                        <p:tgtEl>
                                          <p:spTgt spid="1382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8266"/>
                                        </p:tgtEl>
                                        <p:attrNameLst>
                                          <p:attrName>style.visibility</p:attrName>
                                        </p:attrNameLst>
                                      </p:cBhvr>
                                      <p:to>
                                        <p:strVal val="visible"/>
                                      </p:to>
                                    </p:set>
                                    <p:animEffect transition="in" filter="wipe(left)">
                                      <p:cBhvr>
                                        <p:cTn id="17" dur="500"/>
                                        <p:tgtEl>
                                          <p:spTgt spid="1382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67"/>
                                        </p:tgtEl>
                                        <p:attrNameLst>
                                          <p:attrName>style.visibility</p:attrName>
                                        </p:attrNameLst>
                                      </p:cBhvr>
                                      <p:to>
                                        <p:strVal val="visible"/>
                                      </p:to>
                                    </p:set>
                                    <p:animEffect transition="in" filter="wipe(left)">
                                      <p:cBhvr>
                                        <p:cTn id="22" dur="500"/>
                                        <p:tgtEl>
                                          <p:spTgt spid="13826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38268"/>
                                        </p:tgtEl>
                                        <p:attrNameLst>
                                          <p:attrName>style.visibility</p:attrName>
                                        </p:attrNameLst>
                                      </p:cBhvr>
                                      <p:to>
                                        <p:strVal val="visible"/>
                                      </p:to>
                                    </p:set>
                                    <p:animEffect transition="in" filter="wipe(left)">
                                      <p:cBhvr>
                                        <p:cTn id="26" dur="500"/>
                                        <p:tgtEl>
                                          <p:spTgt spid="1382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8269"/>
                                        </p:tgtEl>
                                        <p:attrNameLst>
                                          <p:attrName>style.visibility</p:attrName>
                                        </p:attrNameLst>
                                      </p:cBhvr>
                                      <p:to>
                                        <p:strVal val="visible"/>
                                      </p:to>
                                    </p:set>
                                    <p:animEffect transition="in" filter="wipe(down)">
                                      <p:cBhvr>
                                        <p:cTn id="31" dur="500"/>
                                        <p:tgtEl>
                                          <p:spTgt spid="1382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8270"/>
                                        </p:tgtEl>
                                        <p:attrNameLst>
                                          <p:attrName>style.visibility</p:attrName>
                                        </p:attrNameLst>
                                      </p:cBhvr>
                                      <p:to>
                                        <p:strVal val="visible"/>
                                      </p:to>
                                    </p:set>
                                    <p:animEffect transition="in" filter="wipe(left)">
                                      <p:cBhvr>
                                        <p:cTn id="36" dur="500"/>
                                        <p:tgtEl>
                                          <p:spTgt spid="13827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8271"/>
                                        </p:tgtEl>
                                        <p:attrNameLst>
                                          <p:attrName>style.visibility</p:attrName>
                                        </p:attrNameLst>
                                      </p:cBhvr>
                                      <p:to>
                                        <p:strVal val="visible"/>
                                      </p:to>
                                    </p:set>
                                    <p:animEffect transition="in" filter="wipe(left)">
                                      <p:cBhvr>
                                        <p:cTn id="41" dur="500"/>
                                        <p:tgtEl>
                                          <p:spTgt spid="13827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38272"/>
                                        </p:tgtEl>
                                        <p:attrNameLst>
                                          <p:attrName>style.visibility</p:attrName>
                                        </p:attrNameLst>
                                      </p:cBhvr>
                                      <p:to>
                                        <p:strVal val="visible"/>
                                      </p:to>
                                    </p:set>
                                    <p:anim calcmode="lin" valueType="num">
                                      <p:cBhvr additive="base">
                                        <p:cTn id="46" dur="500" fill="hold"/>
                                        <p:tgtEl>
                                          <p:spTgt spid="138272"/>
                                        </p:tgtEl>
                                        <p:attrNameLst>
                                          <p:attrName>ppt_x</p:attrName>
                                        </p:attrNameLst>
                                      </p:cBhvr>
                                      <p:tavLst>
                                        <p:tav tm="0">
                                          <p:val>
                                            <p:strVal val="1+#ppt_w/2"/>
                                          </p:val>
                                        </p:tav>
                                        <p:tav tm="100000">
                                          <p:val>
                                            <p:strVal val="#ppt_x"/>
                                          </p:val>
                                        </p:tav>
                                      </p:tavLst>
                                    </p:anim>
                                    <p:anim calcmode="lin" valueType="num">
                                      <p:cBhvr additive="base">
                                        <p:cTn id="47" dur="500" fill="hold"/>
                                        <p:tgtEl>
                                          <p:spTgt spid="1382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p:bldP spid="138265" grpId="0"/>
      <p:bldP spid="138267" grpId="0"/>
      <p:bldP spid="138269" grpId="0"/>
      <p:bldP spid="138272" grpId="0" animBg="1"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8"/>
          <p:cNvGrpSpPr>
            <a:grpSpLocks/>
          </p:cNvGrpSpPr>
          <p:nvPr/>
        </p:nvGrpSpPr>
        <p:grpSpPr bwMode="auto">
          <a:xfrm>
            <a:off x="755650" y="692150"/>
            <a:ext cx="2087563" cy="519113"/>
            <a:chOff x="476" y="436"/>
            <a:chExt cx="1315" cy="327"/>
          </a:xfrm>
        </p:grpSpPr>
        <p:graphicFrame>
          <p:nvGraphicFramePr>
            <p:cNvPr id="140297" name="Object 9"/>
            <p:cNvGraphicFramePr>
              <a:graphicFrameLocks noChangeAspect="1"/>
            </p:cNvGraphicFramePr>
            <p:nvPr/>
          </p:nvGraphicFramePr>
          <p:xfrm>
            <a:off x="839" y="483"/>
            <a:ext cx="510" cy="238"/>
          </p:xfrm>
          <a:graphic>
            <a:graphicData uri="http://schemas.openxmlformats.org/presentationml/2006/ole">
              <p:oleObj spid="_x0000_s1700892" name="Equation" r:id="rId3" imgW="736560" imgH="342720" progId="">
                <p:embed/>
              </p:oleObj>
            </a:graphicData>
          </a:graphic>
        </p:graphicFrame>
        <p:sp>
          <p:nvSpPr>
            <p:cNvPr id="140298" name="Text Box 10"/>
            <p:cNvSpPr txBox="1">
              <a:spLocks noChangeArrowheads="1"/>
            </p:cNvSpPr>
            <p:nvPr/>
          </p:nvSpPr>
          <p:spPr bwMode="auto">
            <a:xfrm>
              <a:off x="476" y="436"/>
              <a:ext cx="1315" cy="327"/>
            </a:xfrm>
            <a:prstGeom prst="rect">
              <a:avLst/>
            </a:prstGeom>
            <a:noFill/>
            <a:ln w="9525">
              <a:noFill/>
              <a:miter lim="800000"/>
              <a:headEnd/>
              <a:tailEnd/>
            </a:ln>
            <a:effectLst/>
          </p:spPr>
          <p:txBody>
            <a:bodyPr>
              <a:spAutoFit/>
            </a:bodyPr>
            <a:lstStyle/>
            <a:p>
              <a:pPr>
                <a:spcBef>
                  <a:spcPct val="50000"/>
                </a:spcBef>
              </a:pPr>
              <a:r>
                <a:rPr lang="zh-CN" altLang="en-US" sz="2800" b="1">
                  <a:latin typeface="Arial" charset="0"/>
                </a:rPr>
                <a:t>当           时</a:t>
              </a:r>
              <a:r>
                <a:rPr lang="en-US" altLang="zh-CN" sz="2800" b="1">
                  <a:latin typeface="Arial" charset="0"/>
                </a:rPr>
                <a:t>,</a:t>
              </a:r>
            </a:p>
          </p:txBody>
        </p:sp>
      </p:grpSp>
      <p:graphicFrame>
        <p:nvGraphicFramePr>
          <p:cNvPr id="140299" name="Object 11"/>
          <p:cNvGraphicFramePr>
            <a:graphicFrameLocks noChangeAspect="1"/>
          </p:cNvGraphicFramePr>
          <p:nvPr/>
        </p:nvGraphicFramePr>
        <p:xfrm>
          <a:off x="2974975" y="715963"/>
          <a:ext cx="1574800" cy="495300"/>
        </p:xfrm>
        <a:graphic>
          <a:graphicData uri="http://schemas.openxmlformats.org/presentationml/2006/ole">
            <p:oleObj spid="_x0000_s1700866" name="Equation" r:id="rId4" imgW="1574640" imgH="495000" progId="">
              <p:embed/>
            </p:oleObj>
          </a:graphicData>
        </a:graphic>
      </p:graphicFrame>
      <p:graphicFrame>
        <p:nvGraphicFramePr>
          <p:cNvPr id="140300" name="Object 12"/>
          <p:cNvGraphicFramePr>
            <a:graphicFrameLocks noChangeAspect="1"/>
          </p:cNvGraphicFramePr>
          <p:nvPr/>
        </p:nvGraphicFramePr>
        <p:xfrm>
          <a:off x="1733550" y="3070225"/>
          <a:ext cx="4064000" cy="850900"/>
        </p:xfrm>
        <a:graphic>
          <a:graphicData uri="http://schemas.openxmlformats.org/presentationml/2006/ole">
            <p:oleObj spid="_x0000_s1700867" name="Equation" r:id="rId5" imgW="4063680" imgH="850680" progId="">
              <p:embed/>
            </p:oleObj>
          </a:graphicData>
        </a:graphic>
      </p:graphicFrame>
      <p:grpSp>
        <p:nvGrpSpPr>
          <p:cNvPr id="3" name="Group 70"/>
          <p:cNvGrpSpPr>
            <a:grpSpLocks/>
          </p:cNvGrpSpPr>
          <p:nvPr/>
        </p:nvGrpSpPr>
        <p:grpSpPr bwMode="auto">
          <a:xfrm>
            <a:off x="795338" y="2117725"/>
            <a:ext cx="2087562" cy="519113"/>
            <a:chOff x="501" y="1334"/>
            <a:chExt cx="1315" cy="327"/>
          </a:xfrm>
        </p:grpSpPr>
        <p:graphicFrame>
          <p:nvGraphicFramePr>
            <p:cNvPr id="140301" name="Object 13"/>
            <p:cNvGraphicFramePr>
              <a:graphicFrameLocks noChangeAspect="1"/>
            </p:cNvGraphicFramePr>
            <p:nvPr/>
          </p:nvGraphicFramePr>
          <p:xfrm>
            <a:off x="864" y="1381"/>
            <a:ext cx="510" cy="234"/>
          </p:xfrm>
          <a:graphic>
            <a:graphicData uri="http://schemas.openxmlformats.org/presentationml/2006/ole">
              <p:oleObj spid="_x0000_s1700891" name="Equation" r:id="rId6" imgW="736560" imgH="342720" progId="">
                <p:embed/>
              </p:oleObj>
            </a:graphicData>
          </a:graphic>
        </p:graphicFrame>
        <p:sp>
          <p:nvSpPr>
            <p:cNvPr id="140302" name="Text Box 14"/>
            <p:cNvSpPr txBox="1">
              <a:spLocks noChangeArrowheads="1"/>
            </p:cNvSpPr>
            <p:nvPr/>
          </p:nvSpPr>
          <p:spPr bwMode="auto">
            <a:xfrm>
              <a:off x="501" y="1334"/>
              <a:ext cx="1315" cy="327"/>
            </a:xfrm>
            <a:prstGeom prst="rect">
              <a:avLst/>
            </a:prstGeom>
            <a:noFill/>
            <a:ln w="9525">
              <a:noFill/>
              <a:miter lim="800000"/>
              <a:headEnd/>
              <a:tailEnd/>
            </a:ln>
            <a:effectLst/>
          </p:spPr>
          <p:txBody>
            <a:bodyPr>
              <a:spAutoFit/>
            </a:bodyPr>
            <a:lstStyle/>
            <a:p>
              <a:pPr>
                <a:spcBef>
                  <a:spcPct val="50000"/>
                </a:spcBef>
              </a:pPr>
              <a:r>
                <a:rPr lang="zh-CN" altLang="en-US" sz="2800" b="1">
                  <a:latin typeface="Arial" charset="0"/>
                </a:rPr>
                <a:t>当           时</a:t>
              </a:r>
              <a:r>
                <a:rPr lang="en-US" altLang="zh-CN" sz="2800" b="1">
                  <a:latin typeface="Arial" charset="0"/>
                </a:rPr>
                <a:t>,</a:t>
              </a:r>
            </a:p>
          </p:txBody>
        </p:sp>
      </p:grpSp>
      <p:grpSp>
        <p:nvGrpSpPr>
          <p:cNvPr id="4" name="Group 69"/>
          <p:cNvGrpSpPr>
            <a:grpSpLocks/>
          </p:cNvGrpSpPr>
          <p:nvPr/>
        </p:nvGrpSpPr>
        <p:grpSpPr bwMode="auto">
          <a:xfrm>
            <a:off x="755650" y="1412875"/>
            <a:ext cx="2087563" cy="519113"/>
            <a:chOff x="476" y="890"/>
            <a:chExt cx="1315" cy="327"/>
          </a:xfrm>
        </p:grpSpPr>
        <p:graphicFrame>
          <p:nvGraphicFramePr>
            <p:cNvPr id="140335" name="Object 47"/>
            <p:cNvGraphicFramePr>
              <a:graphicFrameLocks noChangeAspect="1"/>
            </p:cNvGraphicFramePr>
            <p:nvPr/>
          </p:nvGraphicFramePr>
          <p:xfrm>
            <a:off x="839" y="937"/>
            <a:ext cx="510" cy="234"/>
          </p:xfrm>
          <a:graphic>
            <a:graphicData uri="http://schemas.openxmlformats.org/presentationml/2006/ole">
              <p:oleObj spid="_x0000_s1700890" name="Equation" r:id="rId7" imgW="736560" imgH="342720" progId="">
                <p:embed/>
              </p:oleObj>
            </a:graphicData>
          </a:graphic>
        </p:graphicFrame>
        <p:sp>
          <p:nvSpPr>
            <p:cNvPr id="140336" name="Text Box 48"/>
            <p:cNvSpPr txBox="1">
              <a:spLocks noChangeArrowheads="1"/>
            </p:cNvSpPr>
            <p:nvPr/>
          </p:nvSpPr>
          <p:spPr bwMode="auto">
            <a:xfrm>
              <a:off x="476" y="890"/>
              <a:ext cx="1315" cy="327"/>
            </a:xfrm>
            <a:prstGeom prst="rect">
              <a:avLst/>
            </a:prstGeom>
            <a:noFill/>
            <a:ln w="9525">
              <a:noFill/>
              <a:miter lim="800000"/>
              <a:headEnd/>
              <a:tailEnd/>
            </a:ln>
            <a:effectLst/>
          </p:spPr>
          <p:txBody>
            <a:bodyPr>
              <a:spAutoFit/>
            </a:bodyPr>
            <a:lstStyle/>
            <a:p>
              <a:pPr>
                <a:spcBef>
                  <a:spcPct val="50000"/>
                </a:spcBef>
              </a:pPr>
              <a:r>
                <a:rPr lang="zh-CN" altLang="en-US" sz="2800" b="1">
                  <a:latin typeface="Arial" charset="0"/>
                </a:rPr>
                <a:t>当           时</a:t>
              </a:r>
              <a:r>
                <a:rPr lang="en-US" altLang="zh-CN" sz="2800" b="1">
                  <a:latin typeface="Arial" charset="0"/>
                </a:rPr>
                <a:t>,</a:t>
              </a:r>
            </a:p>
          </p:txBody>
        </p:sp>
      </p:grpSp>
      <p:graphicFrame>
        <p:nvGraphicFramePr>
          <p:cNvPr id="140337" name="Object 49"/>
          <p:cNvGraphicFramePr>
            <a:graphicFrameLocks noChangeAspect="1"/>
          </p:cNvGraphicFramePr>
          <p:nvPr/>
        </p:nvGraphicFramePr>
        <p:xfrm>
          <a:off x="2974975" y="1427163"/>
          <a:ext cx="1574800" cy="495300"/>
        </p:xfrm>
        <a:graphic>
          <a:graphicData uri="http://schemas.openxmlformats.org/presentationml/2006/ole">
            <p:oleObj spid="_x0000_s1700868" name="Equation" r:id="rId8" imgW="1574640" imgH="495000" progId="">
              <p:embed/>
            </p:oleObj>
          </a:graphicData>
        </a:graphic>
      </p:graphicFrame>
      <p:grpSp>
        <p:nvGrpSpPr>
          <p:cNvPr id="5" name="Group 71"/>
          <p:cNvGrpSpPr>
            <a:grpSpLocks/>
          </p:cNvGrpSpPr>
          <p:nvPr/>
        </p:nvGrpSpPr>
        <p:grpSpPr bwMode="auto">
          <a:xfrm>
            <a:off x="755650" y="4133850"/>
            <a:ext cx="2520950" cy="519113"/>
            <a:chOff x="476" y="2604"/>
            <a:chExt cx="1588" cy="327"/>
          </a:xfrm>
        </p:grpSpPr>
        <p:graphicFrame>
          <p:nvGraphicFramePr>
            <p:cNvPr id="140338" name="Object 50"/>
            <p:cNvGraphicFramePr>
              <a:graphicFrameLocks noChangeAspect="1"/>
            </p:cNvGraphicFramePr>
            <p:nvPr/>
          </p:nvGraphicFramePr>
          <p:xfrm>
            <a:off x="795" y="2651"/>
            <a:ext cx="861" cy="234"/>
          </p:xfrm>
          <a:graphic>
            <a:graphicData uri="http://schemas.openxmlformats.org/presentationml/2006/ole">
              <p:oleObj spid="_x0000_s1700889" name="Equation" r:id="rId9" imgW="1244520" imgH="342720" progId="">
                <p:embed/>
              </p:oleObj>
            </a:graphicData>
          </a:graphic>
        </p:graphicFrame>
        <p:sp>
          <p:nvSpPr>
            <p:cNvPr id="140339" name="Text Box 51"/>
            <p:cNvSpPr txBox="1">
              <a:spLocks noChangeArrowheads="1"/>
            </p:cNvSpPr>
            <p:nvPr/>
          </p:nvSpPr>
          <p:spPr bwMode="auto">
            <a:xfrm>
              <a:off x="476" y="2604"/>
              <a:ext cx="1588" cy="327"/>
            </a:xfrm>
            <a:prstGeom prst="rect">
              <a:avLst/>
            </a:prstGeom>
            <a:noFill/>
            <a:ln w="9525">
              <a:noFill/>
              <a:miter lim="800000"/>
              <a:headEnd/>
              <a:tailEnd/>
            </a:ln>
            <a:effectLst/>
          </p:spPr>
          <p:txBody>
            <a:bodyPr>
              <a:spAutoFit/>
            </a:bodyPr>
            <a:lstStyle/>
            <a:p>
              <a:pPr>
                <a:spcBef>
                  <a:spcPct val="50000"/>
                </a:spcBef>
              </a:pPr>
              <a:r>
                <a:rPr lang="zh-CN" altLang="en-US" sz="2800" b="1">
                  <a:latin typeface="Arial" charset="0"/>
                </a:rPr>
                <a:t>当               时</a:t>
              </a:r>
              <a:r>
                <a:rPr lang="en-US" altLang="zh-CN" sz="2800" b="1">
                  <a:latin typeface="Arial" charset="0"/>
                </a:rPr>
                <a:t>,</a:t>
              </a:r>
            </a:p>
          </p:txBody>
        </p:sp>
      </p:grpSp>
      <p:graphicFrame>
        <p:nvGraphicFramePr>
          <p:cNvPr id="140352" name="Object 64"/>
          <p:cNvGraphicFramePr>
            <a:graphicFrameLocks noChangeAspect="1"/>
          </p:cNvGraphicFramePr>
          <p:nvPr/>
        </p:nvGraphicFramePr>
        <p:xfrm>
          <a:off x="1258888" y="4941888"/>
          <a:ext cx="2844800" cy="571500"/>
        </p:xfrm>
        <a:graphic>
          <a:graphicData uri="http://schemas.openxmlformats.org/presentationml/2006/ole">
            <p:oleObj spid="_x0000_s1700869" name="Equation" r:id="rId10" imgW="2844720" imgH="571320" progId="">
              <p:embed/>
            </p:oleObj>
          </a:graphicData>
        </a:graphic>
      </p:graphicFrame>
      <p:graphicFrame>
        <p:nvGraphicFramePr>
          <p:cNvPr id="140353" name="Object 65"/>
          <p:cNvGraphicFramePr>
            <a:graphicFrameLocks noChangeAspect="1"/>
          </p:cNvGraphicFramePr>
          <p:nvPr/>
        </p:nvGraphicFramePr>
        <p:xfrm>
          <a:off x="4697413" y="692150"/>
          <a:ext cx="1587500" cy="495300"/>
        </p:xfrm>
        <a:graphic>
          <a:graphicData uri="http://schemas.openxmlformats.org/presentationml/2006/ole">
            <p:oleObj spid="_x0000_s1700870" name="Equation" r:id="rId11" imgW="1587240" imgH="495000" progId="">
              <p:embed/>
            </p:oleObj>
          </a:graphicData>
        </a:graphic>
      </p:graphicFrame>
      <p:graphicFrame>
        <p:nvGraphicFramePr>
          <p:cNvPr id="140354" name="Object 66"/>
          <p:cNvGraphicFramePr>
            <a:graphicFrameLocks noChangeAspect="1"/>
          </p:cNvGraphicFramePr>
          <p:nvPr/>
        </p:nvGraphicFramePr>
        <p:xfrm>
          <a:off x="4787900" y="1412875"/>
          <a:ext cx="1587500" cy="495300"/>
        </p:xfrm>
        <a:graphic>
          <a:graphicData uri="http://schemas.openxmlformats.org/presentationml/2006/ole">
            <p:oleObj spid="_x0000_s1700871" name="Equation" r:id="rId12" imgW="1587240" imgH="495000" progId="">
              <p:embed/>
            </p:oleObj>
          </a:graphicData>
        </a:graphic>
      </p:graphicFrame>
      <p:graphicFrame>
        <p:nvGraphicFramePr>
          <p:cNvPr id="140355" name="Object 67"/>
          <p:cNvGraphicFramePr>
            <a:graphicFrameLocks noChangeAspect="1"/>
          </p:cNvGraphicFramePr>
          <p:nvPr/>
        </p:nvGraphicFramePr>
        <p:xfrm>
          <a:off x="2198688" y="5805488"/>
          <a:ext cx="2552700" cy="495300"/>
        </p:xfrm>
        <a:graphic>
          <a:graphicData uri="http://schemas.openxmlformats.org/presentationml/2006/ole">
            <p:oleObj spid="_x0000_s1700872" name="Equation" r:id="rId13" imgW="2552400" imgH="495000" progId="">
              <p:embed/>
            </p:oleObj>
          </a:graphicData>
        </a:graphic>
      </p:graphicFrame>
      <p:grpSp>
        <p:nvGrpSpPr>
          <p:cNvPr id="6" name="Group 85"/>
          <p:cNvGrpSpPr>
            <a:grpSpLocks/>
          </p:cNvGrpSpPr>
          <p:nvPr/>
        </p:nvGrpSpPr>
        <p:grpSpPr bwMode="auto">
          <a:xfrm>
            <a:off x="6694488" y="1052513"/>
            <a:ext cx="1909762" cy="2333625"/>
            <a:chOff x="4217" y="1144"/>
            <a:chExt cx="1203" cy="1470"/>
          </a:xfrm>
        </p:grpSpPr>
        <p:graphicFrame>
          <p:nvGraphicFramePr>
            <p:cNvPr id="140362" name="Object 74"/>
            <p:cNvGraphicFramePr>
              <a:graphicFrameLocks noChangeAspect="1"/>
            </p:cNvGraphicFramePr>
            <p:nvPr/>
          </p:nvGraphicFramePr>
          <p:xfrm>
            <a:off x="4307" y="1525"/>
            <a:ext cx="112" cy="192"/>
          </p:xfrm>
          <a:graphic>
            <a:graphicData uri="http://schemas.openxmlformats.org/presentationml/2006/ole">
              <p:oleObj spid="_x0000_s1700884" name="Equation" r:id="rId14" imgW="177480" imgH="304560" progId="">
                <p:embed/>
              </p:oleObj>
            </a:graphicData>
          </a:graphic>
        </p:graphicFrame>
        <p:sp>
          <p:nvSpPr>
            <p:cNvPr id="140363" name="Oval 75"/>
            <p:cNvSpPr>
              <a:spLocks noChangeArrowheads="1"/>
            </p:cNvSpPr>
            <p:nvPr/>
          </p:nvSpPr>
          <p:spPr bwMode="auto">
            <a:xfrm>
              <a:off x="4411" y="1616"/>
              <a:ext cx="54" cy="54"/>
            </a:xfrm>
            <a:prstGeom prst="ellipse">
              <a:avLst/>
            </a:prstGeom>
            <a:solidFill>
              <a:schemeClr val="hlink"/>
            </a:solidFill>
            <a:ln w="28575">
              <a:noFill/>
              <a:round/>
              <a:headEnd/>
              <a:tailEnd/>
            </a:ln>
            <a:effectLst/>
          </p:spPr>
          <p:txBody>
            <a:bodyPr wrap="none" anchor="ctr"/>
            <a:lstStyle/>
            <a:p>
              <a:endParaRPr lang="zh-CN" altLang="en-US"/>
            </a:p>
          </p:txBody>
        </p:sp>
        <p:sp>
          <p:nvSpPr>
            <p:cNvPr id="140364" name="Oval 76"/>
            <p:cNvSpPr>
              <a:spLocks noChangeArrowheads="1"/>
            </p:cNvSpPr>
            <p:nvPr/>
          </p:nvSpPr>
          <p:spPr bwMode="auto">
            <a:xfrm>
              <a:off x="4988" y="2161"/>
              <a:ext cx="54" cy="54"/>
            </a:xfrm>
            <a:prstGeom prst="ellipse">
              <a:avLst/>
            </a:prstGeom>
            <a:solidFill>
              <a:schemeClr val="hlink"/>
            </a:solidFill>
            <a:ln w="28575">
              <a:noFill/>
              <a:round/>
              <a:headEnd/>
              <a:tailEnd/>
            </a:ln>
            <a:effectLst/>
          </p:spPr>
          <p:txBody>
            <a:bodyPr wrap="none" anchor="ctr"/>
            <a:lstStyle/>
            <a:p>
              <a:endParaRPr lang="zh-CN" altLang="en-US"/>
            </a:p>
          </p:txBody>
        </p:sp>
        <p:graphicFrame>
          <p:nvGraphicFramePr>
            <p:cNvPr id="140365" name="Object 77"/>
            <p:cNvGraphicFramePr>
              <a:graphicFrameLocks noChangeAspect="1"/>
            </p:cNvGraphicFramePr>
            <p:nvPr/>
          </p:nvGraphicFramePr>
          <p:xfrm>
            <a:off x="4996" y="2241"/>
            <a:ext cx="112" cy="192"/>
          </p:xfrm>
          <a:graphic>
            <a:graphicData uri="http://schemas.openxmlformats.org/presentationml/2006/ole">
              <p:oleObj spid="_x0000_s1700885" name="Equation" r:id="rId15" imgW="177480" imgH="304560" progId="">
                <p:embed/>
              </p:oleObj>
            </a:graphicData>
          </a:graphic>
        </p:graphicFrame>
        <p:grpSp>
          <p:nvGrpSpPr>
            <p:cNvPr id="7" name="Group 78"/>
            <p:cNvGrpSpPr>
              <a:grpSpLocks/>
            </p:cNvGrpSpPr>
            <p:nvPr/>
          </p:nvGrpSpPr>
          <p:grpSpPr bwMode="auto">
            <a:xfrm>
              <a:off x="4217" y="1144"/>
              <a:ext cx="1203" cy="1470"/>
              <a:chOff x="4105" y="2595"/>
              <a:chExt cx="1203" cy="1470"/>
            </a:xfrm>
          </p:grpSpPr>
          <p:sp>
            <p:nvSpPr>
              <p:cNvPr id="140367" name="Line 79"/>
              <p:cNvSpPr>
                <a:spLocks noChangeShapeType="1"/>
              </p:cNvSpPr>
              <p:nvPr/>
            </p:nvSpPr>
            <p:spPr bwMode="auto">
              <a:xfrm>
                <a:off x="4105" y="3657"/>
                <a:ext cx="1043"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40368" name="Line 80"/>
              <p:cNvSpPr>
                <a:spLocks noChangeShapeType="1"/>
              </p:cNvSpPr>
              <p:nvPr/>
            </p:nvSpPr>
            <p:spPr bwMode="auto">
              <a:xfrm flipH="1" flipV="1">
                <a:off x="4332" y="2731"/>
                <a:ext cx="0" cy="1334"/>
              </a:xfrm>
              <a:prstGeom prst="line">
                <a:avLst/>
              </a:prstGeom>
              <a:noFill/>
              <a:ln w="28575">
                <a:solidFill>
                  <a:schemeClr val="tx1"/>
                </a:solidFill>
                <a:round/>
                <a:headEnd/>
                <a:tailEnd type="triangle" w="med" len="med"/>
              </a:ln>
              <a:effectLst/>
            </p:spPr>
            <p:txBody>
              <a:bodyPr wrap="none" anchor="ctr"/>
              <a:lstStyle/>
              <a:p>
                <a:endParaRPr lang="zh-CN" altLang="en-US"/>
              </a:p>
            </p:txBody>
          </p:sp>
          <p:graphicFrame>
            <p:nvGraphicFramePr>
              <p:cNvPr id="140369" name="Object 81"/>
              <p:cNvGraphicFramePr>
                <a:graphicFrameLocks noChangeAspect="1"/>
              </p:cNvGraphicFramePr>
              <p:nvPr/>
            </p:nvGraphicFramePr>
            <p:xfrm>
              <a:off x="4204" y="3657"/>
              <a:ext cx="128" cy="200"/>
            </p:xfrm>
            <a:graphic>
              <a:graphicData uri="http://schemas.openxmlformats.org/presentationml/2006/ole">
                <p:oleObj spid="_x0000_s1700886" name="Equation" r:id="rId16" imgW="203040" imgH="317160" progId="">
                  <p:embed/>
                </p:oleObj>
              </a:graphicData>
            </a:graphic>
          </p:graphicFrame>
          <p:graphicFrame>
            <p:nvGraphicFramePr>
              <p:cNvPr id="140370" name="Object 82"/>
              <p:cNvGraphicFramePr>
                <a:graphicFrameLocks noChangeAspect="1"/>
              </p:cNvGraphicFramePr>
              <p:nvPr/>
            </p:nvGraphicFramePr>
            <p:xfrm>
              <a:off x="4353" y="2595"/>
              <a:ext cx="160" cy="200"/>
            </p:xfrm>
            <a:graphic>
              <a:graphicData uri="http://schemas.openxmlformats.org/presentationml/2006/ole">
                <p:oleObj spid="_x0000_s1700887" name="Equation" r:id="rId17" imgW="253800" imgH="317160" progId="">
                  <p:embed/>
                </p:oleObj>
              </a:graphicData>
            </a:graphic>
          </p:graphicFrame>
          <p:graphicFrame>
            <p:nvGraphicFramePr>
              <p:cNvPr id="140371" name="Object 83"/>
              <p:cNvGraphicFramePr>
                <a:graphicFrameLocks noChangeAspect="1"/>
              </p:cNvGraphicFramePr>
              <p:nvPr/>
            </p:nvGraphicFramePr>
            <p:xfrm>
              <a:off x="5148" y="3596"/>
              <a:ext cx="160" cy="152"/>
            </p:xfrm>
            <a:graphic>
              <a:graphicData uri="http://schemas.openxmlformats.org/presentationml/2006/ole">
                <p:oleObj spid="_x0000_s1700888" name="Equation" r:id="rId18" imgW="253800" imgH="241200" progId="">
                  <p:embed/>
                </p:oleObj>
              </a:graphicData>
            </a:graphic>
          </p:graphicFrame>
        </p:grpSp>
        <p:sp>
          <p:nvSpPr>
            <p:cNvPr id="140372" name="Rectangle 84"/>
            <p:cNvSpPr>
              <a:spLocks noChangeArrowheads="1"/>
            </p:cNvSpPr>
            <p:nvPr/>
          </p:nvSpPr>
          <p:spPr bwMode="auto">
            <a:xfrm>
              <a:off x="4444" y="1630"/>
              <a:ext cx="576" cy="576"/>
            </a:xfrm>
            <a:prstGeom prst="rect">
              <a:avLst/>
            </a:prstGeom>
            <a:solidFill>
              <a:schemeClr val="hlink">
                <a:alpha val="53999"/>
              </a:schemeClr>
            </a:solidFill>
            <a:ln w="28575">
              <a:solidFill>
                <a:schemeClr val="tx1"/>
              </a:solidFill>
              <a:miter lim="800000"/>
              <a:headEnd/>
              <a:tailEnd/>
            </a:ln>
            <a:effectLst/>
          </p:spPr>
          <p:txBody>
            <a:bodyPr wrap="none" anchor="ctr"/>
            <a:lstStyle/>
            <a:p>
              <a:endParaRPr lang="zh-CN" altLang="en-US"/>
            </a:p>
          </p:txBody>
        </p:sp>
      </p:grpSp>
      <p:grpSp>
        <p:nvGrpSpPr>
          <p:cNvPr id="8" name="Group 99"/>
          <p:cNvGrpSpPr>
            <a:grpSpLocks/>
          </p:cNvGrpSpPr>
          <p:nvPr/>
        </p:nvGrpSpPr>
        <p:grpSpPr bwMode="auto">
          <a:xfrm>
            <a:off x="5940425" y="4076700"/>
            <a:ext cx="2989263" cy="2449513"/>
            <a:chOff x="3742" y="2568"/>
            <a:chExt cx="1883" cy="1543"/>
          </a:xfrm>
        </p:grpSpPr>
        <p:sp>
          <p:nvSpPr>
            <p:cNvPr id="140315" name="Oval 27"/>
            <p:cNvSpPr>
              <a:spLocks noChangeArrowheads="1"/>
            </p:cNvSpPr>
            <p:nvPr/>
          </p:nvSpPr>
          <p:spPr bwMode="auto">
            <a:xfrm>
              <a:off x="4158" y="3657"/>
              <a:ext cx="45" cy="46"/>
            </a:xfrm>
            <a:prstGeom prst="ellipse">
              <a:avLst/>
            </a:prstGeom>
            <a:solidFill>
              <a:srgbClr val="FF0000"/>
            </a:solidFill>
            <a:ln w="9525">
              <a:noFill/>
              <a:round/>
              <a:headEnd/>
              <a:tailEnd/>
            </a:ln>
            <a:effectLst/>
          </p:spPr>
          <p:txBody>
            <a:bodyPr wrap="none" anchor="ctr"/>
            <a:lstStyle/>
            <a:p>
              <a:endParaRPr lang="zh-CN" altLang="en-US"/>
            </a:p>
          </p:txBody>
        </p:sp>
        <p:graphicFrame>
          <p:nvGraphicFramePr>
            <p:cNvPr id="140320" name="Object 32"/>
            <p:cNvGraphicFramePr>
              <a:graphicFrameLocks noChangeAspect="1"/>
            </p:cNvGraphicFramePr>
            <p:nvPr/>
          </p:nvGraphicFramePr>
          <p:xfrm>
            <a:off x="4158" y="3726"/>
            <a:ext cx="128" cy="160"/>
          </p:xfrm>
          <a:graphic>
            <a:graphicData uri="http://schemas.openxmlformats.org/presentationml/2006/ole">
              <p:oleObj spid="_x0000_s1700874" name="Equation" r:id="rId19" imgW="203040" imgH="253800" progId="">
                <p:embed/>
              </p:oleObj>
            </a:graphicData>
          </a:graphic>
        </p:graphicFrame>
        <p:grpSp>
          <p:nvGrpSpPr>
            <p:cNvPr id="9" name="Group 86"/>
            <p:cNvGrpSpPr>
              <a:grpSpLocks/>
            </p:cNvGrpSpPr>
            <p:nvPr/>
          </p:nvGrpSpPr>
          <p:grpSpPr bwMode="auto">
            <a:xfrm>
              <a:off x="3742" y="2641"/>
              <a:ext cx="1203" cy="1470"/>
              <a:chOff x="4217" y="2686"/>
              <a:chExt cx="1203" cy="1470"/>
            </a:xfrm>
          </p:grpSpPr>
          <p:graphicFrame>
            <p:nvGraphicFramePr>
              <p:cNvPr id="140340" name="Object 52"/>
              <p:cNvGraphicFramePr>
                <a:graphicFrameLocks noChangeAspect="1"/>
              </p:cNvGraphicFramePr>
              <p:nvPr/>
            </p:nvGraphicFramePr>
            <p:xfrm>
              <a:off x="4307" y="3067"/>
              <a:ext cx="112" cy="192"/>
            </p:xfrm>
            <a:graphic>
              <a:graphicData uri="http://schemas.openxmlformats.org/presentationml/2006/ole">
                <p:oleObj spid="_x0000_s1700879" name="Equation" r:id="rId20" imgW="177480" imgH="304560" progId="">
                  <p:embed/>
                </p:oleObj>
              </a:graphicData>
            </a:graphic>
          </p:graphicFrame>
          <p:sp>
            <p:nvSpPr>
              <p:cNvPr id="140341" name="Oval 53"/>
              <p:cNvSpPr>
                <a:spLocks noChangeArrowheads="1"/>
              </p:cNvSpPr>
              <p:nvPr/>
            </p:nvSpPr>
            <p:spPr bwMode="auto">
              <a:xfrm>
                <a:off x="4411" y="3158"/>
                <a:ext cx="54" cy="54"/>
              </a:xfrm>
              <a:prstGeom prst="ellipse">
                <a:avLst/>
              </a:prstGeom>
              <a:solidFill>
                <a:schemeClr val="hlink"/>
              </a:solidFill>
              <a:ln w="28575">
                <a:noFill/>
                <a:round/>
                <a:headEnd/>
                <a:tailEnd/>
              </a:ln>
              <a:effectLst/>
            </p:spPr>
            <p:txBody>
              <a:bodyPr wrap="none" anchor="ctr"/>
              <a:lstStyle/>
              <a:p>
                <a:endParaRPr lang="zh-CN" altLang="en-US"/>
              </a:p>
            </p:txBody>
          </p:sp>
          <p:sp>
            <p:nvSpPr>
              <p:cNvPr id="140342" name="Oval 54"/>
              <p:cNvSpPr>
                <a:spLocks noChangeArrowheads="1"/>
              </p:cNvSpPr>
              <p:nvPr/>
            </p:nvSpPr>
            <p:spPr bwMode="auto">
              <a:xfrm>
                <a:off x="4988" y="3703"/>
                <a:ext cx="54" cy="54"/>
              </a:xfrm>
              <a:prstGeom prst="ellipse">
                <a:avLst/>
              </a:prstGeom>
              <a:solidFill>
                <a:schemeClr val="hlink"/>
              </a:solidFill>
              <a:ln w="28575">
                <a:noFill/>
                <a:round/>
                <a:headEnd/>
                <a:tailEnd/>
              </a:ln>
              <a:effectLst/>
            </p:spPr>
            <p:txBody>
              <a:bodyPr wrap="none" anchor="ctr"/>
              <a:lstStyle/>
              <a:p>
                <a:endParaRPr lang="zh-CN" altLang="en-US"/>
              </a:p>
            </p:txBody>
          </p:sp>
          <p:graphicFrame>
            <p:nvGraphicFramePr>
              <p:cNvPr id="140343" name="Object 55"/>
              <p:cNvGraphicFramePr>
                <a:graphicFrameLocks noChangeAspect="1"/>
              </p:cNvGraphicFramePr>
              <p:nvPr/>
            </p:nvGraphicFramePr>
            <p:xfrm>
              <a:off x="4996" y="3783"/>
              <a:ext cx="112" cy="192"/>
            </p:xfrm>
            <a:graphic>
              <a:graphicData uri="http://schemas.openxmlformats.org/presentationml/2006/ole">
                <p:oleObj spid="_x0000_s1700880" name="Equation" r:id="rId21" imgW="177480" imgH="304560" progId="">
                  <p:embed/>
                </p:oleObj>
              </a:graphicData>
            </a:graphic>
          </p:graphicFrame>
          <p:grpSp>
            <p:nvGrpSpPr>
              <p:cNvPr id="10" name="Group 56"/>
              <p:cNvGrpSpPr>
                <a:grpSpLocks/>
              </p:cNvGrpSpPr>
              <p:nvPr/>
            </p:nvGrpSpPr>
            <p:grpSpPr bwMode="auto">
              <a:xfrm>
                <a:off x="4217" y="2686"/>
                <a:ext cx="1203" cy="1470"/>
                <a:chOff x="4105" y="2595"/>
                <a:chExt cx="1203" cy="1470"/>
              </a:xfrm>
            </p:grpSpPr>
            <p:sp>
              <p:nvSpPr>
                <p:cNvPr id="140345" name="Line 57"/>
                <p:cNvSpPr>
                  <a:spLocks noChangeShapeType="1"/>
                </p:cNvSpPr>
                <p:nvPr/>
              </p:nvSpPr>
              <p:spPr bwMode="auto">
                <a:xfrm>
                  <a:off x="4105" y="3657"/>
                  <a:ext cx="1043"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40346" name="Line 58"/>
                <p:cNvSpPr>
                  <a:spLocks noChangeShapeType="1"/>
                </p:cNvSpPr>
                <p:nvPr/>
              </p:nvSpPr>
              <p:spPr bwMode="auto">
                <a:xfrm flipH="1" flipV="1">
                  <a:off x="4332" y="2731"/>
                  <a:ext cx="0" cy="1334"/>
                </a:xfrm>
                <a:prstGeom prst="line">
                  <a:avLst/>
                </a:prstGeom>
                <a:noFill/>
                <a:ln w="28575">
                  <a:solidFill>
                    <a:schemeClr val="tx1"/>
                  </a:solidFill>
                  <a:round/>
                  <a:headEnd/>
                  <a:tailEnd type="triangle" w="med" len="med"/>
                </a:ln>
                <a:effectLst/>
              </p:spPr>
              <p:txBody>
                <a:bodyPr wrap="none" anchor="ctr"/>
                <a:lstStyle/>
                <a:p>
                  <a:endParaRPr lang="zh-CN" altLang="en-US"/>
                </a:p>
              </p:txBody>
            </p:sp>
            <p:graphicFrame>
              <p:nvGraphicFramePr>
                <p:cNvPr id="140347" name="Object 59"/>
                <p:cNvGraphicFramePr>
                  <a:graphicFrameLocks noChangeAspect="1"/>
                </p:cNvGraphicFramePr>
                <p:nvPr/>
              </p:nvGraphicFramePr>
              <p:xfrm>
                <a:off x="4204" y="3657"/>
                <a:ext cx="128" cy="200"/>
              </p:xfrm>
              <a:graphic>
                <a:graphicData uri="http://schemas.openxmlformats.org/presentationml/2006/ole">
                  <p:oleObj spid="_x0000_s1700881" name="Equation" r:id="rId22" imgW="203040" imgH="317160" progId="">
                    <p:embed/>
                  </p:oleObj>
                </a:graphicData>
              </a:graphic>
            </p:graphicFrame>
            <p:graphicFrame>
              <p:nvGraphicFramePr>
                <p:cNvPr id="140348" name="Object 60"/>
                <p:cNvGraphicFramePr>
                  <a:graphicFrameLocks noChangeAspect="1"/>
                </p:cNvGraphicFramePr>
                <p:nvPr/>
              </p:nvGraphicFramePr>
              <p:xfrm>
                <a:off x="4353" y="2595"/>
                <a:ext cx="160" cy="200"/>
              </p:xfrm>
              <a:graphic>
                <a:graphicData uri="http://schemas.openxmlformats.org/presentationml/2006/ole">
                  <p:oleObj spid="_x0000_s1700882" name="Equation" r:id="rId23" imgW="253800" imgH="317160" progId="">
                    <p:embed/>
                  </p:oleObj>
                </a:graphicData>
              </a:graphic>
            </p:graphicFrame>
            <p:graphicFrame>
              <p:nvGraphicFramePr>
                <p:cNvPr id="140349" name="Object 61"/>
                <p:cNvGraphicFramePr>
                  <a:graphicFrameLocks noChangeAspect="1"/>
                </p:cNvGraphicFramePr>
                <p:nvPr/>
              </p:nvGraphicFramePr>
              <p:xfrm>
                <a:off x="5148" y="3596"/>
                <a:ext cx="160" cy="152"/>
              </p:xfrm>
              <a:graphic>
                <a:graphicData uri="http://schemas.openxmlformats.org/presentationml/2006/ole">
                  <p:oleObj spid="_x0000_s1700883" name="Equation" r:id="rId24" imgW="253800" imgH="241200" progId="">
                    <p:embed/>
                  </p:oleObj>
                </a:graphicData>
              </a:graphic>
            </p:graphicFrame>
          </p:grpSp>
          <p:sp>
            <p:nvSpPr>
              <p:cNvPr id="140350" name="Rectangle 62"/>
              <p:cNvSpPr>
                <a:spLocks noChangeArrowheads="1"/>
              </p:cNvSpPr>
              <p:nvPr/>
            </p:nvSpPr>
            <p:spPr bwMode="auto">
              <a:xfrm>
                <a:off x="4444" y="3172"/>
                <a:ext cx="576" cy="576"/>
              </a:xfrm>
              <a:prstGeom prst="rect">
                <a:avLst/>
              </a:prstGeom>
              <a:solidFill>
                <a:schemeClr val="hlink">
                  <a:alpha val="53999"/>
                </a:schemeClr>
              </a:solidFill>
              <a:ln w="28575">
                <a:solidFill>
                  <a:schemeClr val="tx1"/>
                </a:solidFill>
                <a:miter lim="800000"/>
                <a:headEnd/>
                <a:tailEnd/>
              </a:ln>
              <a:effectLst/>
            </p:spPr>
            <p:txBody>
              <a:bodyPr wrap="none" anchor="ctr"/>
              <a:lstStyle/>
              <a:p>
                <a:endParaRPr lang="zh-CN" altLang="en-US"/>
              </a:p>
            </p:txBody>
          </p:sp>
        </p:grpSp>
        <p:sp>
          <p:nvSpPr>
            <p:cNvPr id="140377" name="Oval 89"/>
            <p:cNvSpPr>
              <a:spLocks noChangeArrowheads="1"/>
            </p:cNvSpPr>
            <p:nvPr/>
          </p:nvSpPr>
          <p:spPr bwMode="auto">
            <a:xfrm>
              <a:off x="3948" y="3475"/>
              <a:ext cx="45" cy="46"/>
            </a:xfrm>
            <a:prstGeom prst="ellipse">
              <a:avLst/>
            </a:prstGeom>
            <a:solidFill>
              <a:srgbClr val="FF0000"/>
            </a:solidFill>
            <a:ln w="9525">
              <a:noFill/>
              <a:round/>
              <a:headEnd/>
              <a:tailEnd/>
            </a:ln>
            <a:effectLst/>
          </p:spPr>
          <p:txBody>
            <a:bodyPr wrap="none" anchor="ctr"/>
            <a:lstStyle/>
            <a:p>
              <a:endParaRPr lang="zh-CN" altLang="en-US"/>
            </a:p>
          </p:txBody>
        </p:sp>
        <p:graphicFrame>
          <p:nvGraphicFramePr>
            <p:cNvPr id="140378" name="Object 90"/>
            <p:cNvGraphicFramePr>
              <a:graphicFrameLocks noChangeAspect="1"/>
            </p:cNvGraphicFramePr>
            <p:nvPr/>
          </p:nvGraphicFramePr>
          <p:xfrm>
            <a:off x="3833" y="3385"/>
            <a:ext cx="128" cy="160"/>
          </p:xfrm>
          <a:graphic>
            <a:graphicData uri="http://schemas.openxmlformats.org/presentationml/2006/ole">
              <p:oleObj spid="_x0000_s1700875" name="Equation" r:id="rId25" imgW="203040" imgH="253800" progId="">
                <p:embed/>
              </p:oleObj>
            </a:graphicData>
          </a:graphic>
        </p:graphicFrame>
        <p:sp>
          <p:nvSpPr>
            <p:cNvPr id="140379" name="Line 91"/>
            <p:cNvSpPr>
              <a:spLocks noChangeShapeType="1"/>
            </p:cNvSpPr>
            <p:nvPr/>
          </p:nvSpPr>
          <p:spPr bwMode="auto">
            <a:xfrm flipH="1">
              <a:off x="3923" y="2795"/>
              <a:ext cx="726" cy="771"/>
            </a:xfrm>
            <a:prstGeom prst="line">
              <a:avLst/>
            </a:prstGeom>
            <a:noFill/>
            <a:ln w="28575">
              <a:solidFill>
                <a:schemeClr val="tx1"/>
              </a:solidFill>
              <a:round/>
              <a:headEnd/>
              <a:tailEnd/>
            </a:ln>
            <a:effectLst/>
          </p:spPr>
          <p:txBody>
            <a:bodyPr/>
            <a:lstStyle/>
            <a:p>
              <a:endParaRPr lang="zh-CN" altLang="en-US"/>
            </a:p>
          </p:txBody>
        </p:sp>
        <p:sp>
          <p:nvSpPr>
            <p:cNvPr id="140380" name="Line 92"/>
            <p:cNvSpPr>
              <a:spLocks noChangeShapeType="1"/>
            </p:cNvSpPr>
            <p:nvPr/>
          </p:nvSpPr>
          <p:spPr bwMode="auto">
            <a:xfrm flipH="1">
              <a:off x="4104" y="3022"/>
              <a:ext cx="726" cy="771"/>
            </a:xfrm>
            <a:prstGeom prst="line">
              <a:avLst/>
            </a:prstGeom>
            <a:noFill/>
            <a:ln w="28575">
              <a:solidFill>
                <a:schemeClr val="tx1"/>
              </a:solidFill>
              <a:round/>
              <a:headEnd/>
              <a:tailEnd/>
            </a:ln>
            <a:effectLst/>
          </p:spPr>
          <p:txBody>
            <a:bodyPr/>
            <a:lstStyle/>
            <a:p>
              <a:endParaRPr lang="zh-CN" altLang="en-US"/>
            </a:p>
          </p:txBody>
        </p:sp>
        <p:graphicFrame>
          <p:nvGraphicFramePr>
            <p:cNvPr id="140381" name="Object 93"/>
            <p:cNvGraphicFramePr>
              <a:graphicFrameLocks noChangeAspect="1"/>
            </p:cNvGraphicFramePr>
            <p:nvPr/>
          </p:nvGraphicFramePr>
          <p:xfrm>
            <a:off x="4604" y="2568"/>
            <a:ext cx="848" cy="208"/>
          </p:xfrm>
          <a:graphic>
            <a:graphicData uri="http://schemas.openxmlformats.org/presentationml/2006/ole">
              <p:oleObj spid="_x0000_s1700876" name="Equation" r:id="rId26" imgW="1346040" imgH="330120" progId="">
                <p:embed/>
              </p:oleObj>
            </a:graphicData>
          </a:graphic>
        </p:graphicFrame>
        <p:graphicFrame>
          <p:nvGraphicFramePr>
            <p:cNvPr id="140382" name="Object 94"/>
            <p:cNvGraphicFramePr>
              <a:graphicFrameLocks noChangeAspect="1"/>
            </p:cNvGraphicFramePr>
            <p:nvPr/>
          </p:nvGraphicFramePr>
          <p:xfrm>
            <a:off x="4785" y="2840"/>
            <a:ext cx="840" cy="200"/>
          </p:xfrm>
          <a:graphic>
            <a:graphicData uri="http://schemas.openxmlformats.org/presentationml/2006/ole">
              <p:oleObj spid="_x0000_s1700877" name="Equation" r:id="rId27" imgW="1333440" imgH="317160" progId="">
                <p:embed/>
              </p:oleObj>
            </a:graphicData>
          </a:graphic>
        </p:graphicFrame>
        <p:sp>
          <p:nvSpPr>
            <p:cNvPr id="140384" name="Oval 96"/>
            <p:cNvSpPr>
              <a:spLocks noChangeArrowheads="1"/>
            </p:cNvSpPr>
            <p:nvPr/>
          </p:nvSpPr>
          <p:spPr bwMode="auto">
            <a:xfrm>
              <a:off x="4513" y="3294"/>
              <a:ext cx="45" cy="46"/>
            </a:xfrm>
            <a:prstGeom prst="ellipse">
              <a:avLst/>
            </a:prstGeom>
            <a:solidFill>
              <a:srgbClr val="FF0000"/>
            </a:solidFill>
            <a:ln w="9525">
              <a:noFill/>
              <a:round/>
              <a:headEnd/>
              <a:tailEnd/>
            </a:ln>
            <a:effectLst/>
          </p:spPr>
          <p:txBody>
            <a:bodyPr wrap="none" anchor="ctr"/>
            <a:lstStyle/>
            <a:p>
              <a:endParaRPr lang="zh-CN" altLang="en-US"/>
            </a:p>
          </p:txBody>
        </p:sp>
        <p:graphicFrame>
          <p:nvGraphicFramePr>
            <p:cNvPr id="140385" name="Object 97"/>
            <p:cNvGraphicFramePr>
              <a:graphicFrameLocks noChangeAspect="1"/>
            </p:cNvGraphicFramePr>
            <p:nvPr/>
          </p:nvGraphicFramePr>
          <p:xfrm>
            <a:off x="4558" y="3249"/>
            <a:ext cx="752" cy="248"/>
          </p:xfrm>
          <a:graphic>
            <a:graphicData uri="http://schemas.openxmlformats.org/presentationml/2006/ole">
              <p:oleObj spid="_x0000_s1700878" name="Equation" r:id="rId28" imgW="1193760" imgH="393480" progId="">
                <p:embed/>
              </p:oleObj>
            </a:graphicData>
          </a:graphic>
        </p:graphicFrame>
      </p:grpSp>
      <p:graphicFrame>
        <p:nvGraphicFramePr>
          <p:cNvPr id="140390" name="Object 102"/>
          <p:cNvGraphicFramePr>
            <a:graphicFrameLocks noChangeAspect="1"/>
          </p:cNvGraphicFramePr>
          <p:nvPr/>
        </p:nvGraphicFramePr>
        <p:xfrm>
          <a:off x="4152900" y="5018088"/>
          <a:ext cx="1282700" cy="419100"/>
        </p:xfrm>
        <a:graphic>
          <a:graphicData uri="http://schemas.openxmlformats.org/presentationml/2006/ole">
            <p:oleObj spid="_x0000_s1700873" name="Equation" r:id="rId29" imgW="1282680" imgH="419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0299"/>
                                        </p:tgtEl>
                                        <p:attrNameLst>
                                          <p:attrName>style.visibility</p:attrName>
                                        </p:attrNameLst>
                                      </p:cBhvr>
                                      <p:to>
                                        <p:strVal val="visible"/>
                                      </p:to>
                                    </p:set>
                                    <p:animEffect transition="in" filter="wipe(left)">
                                      <p:cBhvr>
                                        <p:cTn id="7" dur="500"/>
                                        <p:tgtEl>
                                          <p:spTgt spid="140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0353"/>
                                        </p:tgtEl>
                                        <p:attrNameLst>
                                          <p:attrName>style.visibility</p:attrName>
                                        </p:attrNameLst>
                                      </p:cBhvr>
                                      <p:to>
                                        <p:strVal val="visible"/>
                                      </p:to>
                                    </p:set>
                                    <p:animEffect transition="in" filter="wipe(left)">
                                      <p:cBhvr>
                                        <p:cTn id="12" dur="500"/>
                                        <p:tgtEl>
                                          <p:spTgt spid="1403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0337"/>
                                        </p:tgtEl>
                                        <p:attrNameLst>
                                          <p:attrName>style.visibility</p:attrName>
                                        </p:attrNameLst>
                                      </p:cBhvr>
                                      <p:to>
                                        <p:strVal val="visible"/>
                                      </p:to>
                                    </p:set>
                                    <p:animEffect transition="in" filter="wipe(left)">
                                      <p:cBhvr>
                                        <p:cTn id="22" dur="500"/>
                                        <p:tgtEl>
                                          <p:spTgt spid="1403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0354"/>
                                        </p:tgtEl>
                                        <p:attrNameLst>
                                          <p:attrName>style.visibility</p:attrName>
                                        </p:attrNameLst>
                                      </p:cBhvr>
                                      <p:to>
                                        <p:strVal val="visible"/>
                                      </p:to>
                                    </p:set>
                                    <p:animEffect transition="in" filter="wipe(left)">
                                      <p:cBhvr>
                                        <p:cTn id="27" dur="500"/>
                                        <p:tgtEl>
                                          <p:spTgt spid="1403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0300"/>
                                        </p:tgtEl>
                                        <p:attrNameLst>
                                          <p:attrName>style.visibility</p:attrName>
                                        </p:attrNameLst>
                                      </p:cBhvr>
                                      <p:to>
                                        <p:strVal val="visible"/>
                                      </p:to>
                                    </p:set>
                                    <p:animEffect transition="in" filter="wipe(left)">
                                      <p:cBhvr>
                                        <p:cTn id="37" dur="500"/>
                                        <p:tgtEl>
                                          <p:spTgt spid="1403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0352"/>
                                        </p:tgtEl>
                                        <p:attrNameLst>
                                          <p:attrName>style.visibility</p:attrName>
                                        </p:attrNameLst>
                                      </p:cBhvr>
                                      <p:to>
                                        <p:strVal val="visible"/>
                                      </p:to>
                                    </p:set>
                                    <p:animEffect transition="in" filter="wipe(left)">
                                      <p:cBhvr>
                                        <p:cTn id="57" dur="500"/>
                                        <p:tgtEl>
                                          <p:spTgt spid="1403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40390"/>
                                        </p:tgtEl>
                                        <p:attrNameLst>
                                          <p:attrName>style.visibility</p:attrName>
                                        </p:attrNameLst>
                                      </p:cBhvr>
                                      <p:to>
                                        <p:strVal val="visible"/>
                                      </p:to>
                                    </p:set>
                                    <p:animEffect transition="in" filter="wipe(left)">
                                      <p:cBhvr>
                                        <p:cTn id="62" dur="500"/>
                                        <p:tgtEl>
                                          <p:spTgt spid="14039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40355"/>
                                        </p:tgtEl>
                                        <p:attrNameLst>
                                          <p:attrName>style.visibility</p:attrName>
                                        </p:attrNameLst>
                                      </p:cBhvr>
                                      <p:to>
                                        <p:strVal val="visible"/>
                                      </p:to>
                                    </p:set>
                                    <p:animEffect transition="in" filter="wipe(left)">
                                      <p:cBhvr>
                                        <p:cTn id="67" dur="500"/>
                                        <p:tgtEl>
                                          <p:spTgt spid="14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a:grpSpLocks/>
          </p:cNvGrpSpPr>
          <p:nvPr/>
        </p:nvGrpSpPr>
        <p:grpSpPr bwMode="auto">
          <a:xfrm>
            <a:off x="1042988" y="1484313"/>
            <a:ext cx="2376487" cy="519112"/>
            <a:chOff x="567" y="663"/>
            <a:chExt cx="1497" cy="327"/>
          </a:xfrm>
        </p:grpSpPr>
        <p:graphicFrame>
          <p:nvGraphicFramePr>
            <p:cNvPr id="141355" name="Object 43"/>
            <p:cNvGraphicFramePr>
              <a:graphicFrameLocks noChangeAspect="1"/>
            </p:cNvGraphicFramePr>
            <p:nvPr/>
          </p:nvGraphicFramePr>
          <p:xfrm>
            <a:off x="930" y="708"/>
            <a:ext cx="492" cy="234"/>
          </p:xfrm>
          <a:graphic>
            <a:graphicData uri="http://schemas.openxmlformats.org/presentationml/2006/ole">
              <p:oleObj spid="_x0000_s1701902" name="Equation" r:id="rId3" imgW="711000" imgH="342720" progId="">
                <p:embed/>
              </p:oleObj>
            </a:graphicData>
          </a:graphic>
        </p:graphicFrame>
        <p:sp>
          <p:nvSpPr>
            <p:cNvPr id="141356" name="Text Box 44"/>
            <p:cNvSpPr txBox="1">
              <a:spLocks noChangeArrowheads="1"/>
            </p:cNvSpPr>
            <p:nvPr/>
          </p:nvSpPr>
          <p:spPr bwMode="auto">
            <a:xfrm>
              <a:off x="567" y="663"/>
              <a:ext cx="1497" cy="327"/>
            </a:xfrm>
            <a:prstGeom prst="rect">
              <a:avLst/>
            </a:prstGeom>
            <a:noFill/>
            <a:ln w="9525">
              <a:noFill/>
              <a:miter lim="800000"/>
              <a:headEnd/>
              <a:tailEnd/>
            </a:ln>
            <a:effectLst/>
          </p:spPr>
          <p:txBody>
            <a:bodyPr>
              <a:spAutoFit/>
            </a:bodyPr>
            <a:lstStyle/>
            <a:p>
              <a:pPr>
                <a:spcBef>
                  <a:spcPct val="50000"/>
                </a:spcBef>
              </a:pPr>
              <a:r>
                <a:rPr lang="zh-CN" altLang="en-US" sz="2800" b="1">
                  <a:latin typeface="Arial" charset="0"/>
                </a:rPr>
                <a:t>当          时</a:t>
              </a:r>
              <a:r>
                <a:rPr lang="en-US" altLang="zh-CN" sz="2800" b="1">
                  <a:latin typeface="Arial" charset="0"/>
                </a:rPr>
                <a:t>,</a:t>
              </a:r>
            </a:p>
          </p:txBody>
        </p:sp>
      </p:grpSp>
      <p:graphicFrame>
        <p:nvGraphicFramePr>
          <p:cNvPr id="141357" name="Object 45"/>
          <p:cNvGraphicFramePr>
            <a:graphicFrameLocks noChangeAspect="1"/>
          </p:cNvGraphicFramePr>
          <p:nvPr/>
        </p:nvGraphicFramePr>
        <p:xfrm>
          <a:off x="395288" y="2573338"/>
          <a:ext cx="1549400" cy="495300"/>
        </p:xfrm>
        <a:graphic>
          <a:graphicData uri="http://schemas.openxmlformats.org/presentationml/2006/ole">
            <p:oleObj spid="_x0000_s1701890" name="Equation" r:id="rId4" imgW="1549080" imgH="495000" progId="">
              <p:embed/>
            </p:oleObj>
          </a:graphicData>
        </a:graphic>
      </p:graphicFrame>
      <p:graphicFrame>
        <p:nvGraphicFramePr>
          <p:cNvPr id="141358" name="Object 46"/>
          <p:cNvGraphicFramePr>
            <a:graphicFrameLocks noChangeAspect="1"/>
          </p:cNvGraphicFramePr>
          <p:nvPr/>
        </p:nvGraphicFramePr>
        <p:xfrm>
          <a:off x="2124075" y="2573338"/>
          <a:ext cx="1587500" cy="495300"/>
        </p:xfrm>
        <a:graphic>
          <a:graphicData uri="http://schemas.openxmlformats.org/presentationml/2006/ole">
            <p:oleObj spid="_x0000_s1701891" name="Equation" r:id="rId5" imgW="1587240" imgH="495000" progId="">
              <p:embed/>
            </p:oleObj>
          </a:graphicData>
        </a:graphic>
      </p:graphicFrame>
      <p:grpSp>
        <p:nvGrpSpPr>
          <p:cNvPr id="3" name="Group 74"/>
          <p:cNvGrpSpPr>
            <a:grpSpLocks/>
          </p:cNvGrpSpPr>
          <p:nvPr/>
        </p:nvGrpSpPr>
        <p:grpSpPr bwMode="auto">
          <a:xfrm>
            <a:off x="5148263" y="1093788"/>
            <a:ext cx="3351212" cy="3414712"/>
            <a:chOff x="3424" y="164"/>
            <a:chExt cx="2111" cy="2151"/>
          </a:xfrm>
        </p:grpSpPr>
        <p:sp>
          <p:nvSpPr>
            <p:cNvPr id="141364" name="Oval 52"/>
            <p:cNvSpPr>
              <a:spLocks noChangeArrowheads="1"/>
            </p:cNvSpPr>
            <p:nvPr/>
          </p:nvSpPr>
          <p:spPr bwMode="auto">
            <a:xfrm>
              <a:off x="4694" y="1477"/>
              <a:ext cx="45" cy="46"/>
            </a:xfrm>
            <a:prstGeom prst="ellipse">
              <a:avLst/>
            </a:prstGeom>
            <a:solidFill>
              <a:srgbClr val="FF0000"/>
            </a:solidFill>
            <a:ln w="9525">
              <a:noFill/>
              <a:round/>
              <a:headEnd/>
              <a:tailEnd/>
            </a:ln>
            <a:effectLst/>
          </p:spPr>
          <p:txBody>
            <a:bodyPr wrap="none" anchor="ctr"/>
            <a:lstStyle/>
            <a:p>
              <a:endParaRPr lang="zh-CN" altLang="en-US"/>
            </a:p>
          </p:txBody>
        </p:sp>
        <p:graphicFrame>
          <p:nvGraphicFramePr>
            <p:cNvPr id="141365" name="Object 53"/>
            <p:cNvGraphicFramePr>
              <a:graphicFrameLocks noChangeAspect="1"/>
            </p:cNvGraphicFramePr>
            <p:nvPr/>
          </p:nvGraphicFramePr>
          <p:xfrm>
            <a:off x="4694" y="1546"/>
            <a:ext cx="128" cy="160"/>
          </p:xfrm>
          <a:graphic>
            <a:graphicData uri="http://schemas.openxmlformats.org/presentationml/2006/ole">
              <p:oleObj spid="_x0000_s1701893" name="Equation" r:id="rId6" imgW="203040" imgH="253800" progId="">
                <p:embed/>
              </p:oleObj>
            </a:graphicData>
          </a:graphic>
        </p:graphicFrame>
        <p:graphicFrame>
          <p:nvGraphicFramePr>
            <p:cNvPr id="141367" name="Object 55"/>
            <p:cNvGraphicFramePr>
              <a:graphicFrameLocks noChangeAspect="1"/>
            </p:cNvGraphicFramePr>
            <p:nvPr/>
          </p:nvGraphicFramePr>
          <p:xfrm>
            <a:off x="4014" y="709"/>
            <a:ext cx="112" cy="192"/>
          </p:xfrm>
          <a:graphic>
            <a:graphicData uri="http://schemas.openxmlformats.org/presentationml/2006/ole">
              <p:oleObj spid="_x0000_s1701894" name="Equation" r:id="rId7" imgW="177480" imgH="304560" progId="">
                <p:embed/>
              </p:oleObj>
            </a:graphicData>
          </a:graphic>
        </p:graphicFrame>
        <p:sp>
          <p:nvSpPr>
            <p:cNvPr id="141368" name="Oval 56"/>
            <p:cNvSpPr>
              <a:spLocks noChangeArrowheads="1"/>
            </p:cNvSpPr>
            <p:nvPr/>
          </p:nvSpPr>
          <p:spPr bwMode="auto">
            <a:xfrm>
              <a:off x="3936" y="856"/>
              <a:ext cx="54" cy="54"/>
            </a:xfrm>
            <a:prstGeom prst="ellipse">
              <a:avLst/>
            </a:prstGeom>
            <a:solidFill>
              <a:schemeClr val="hlink"/>
            </a:solidFill>
            <a:ln w="28575">
              <a:noFill/>
              <a:round/>
              <a:headEnd/>
              <a:tailEnd/>
            </a:ln>
            <a:effectLst/>
          </p:spPr>
          <p:txBody>
            <a:bodyPr wrap="none" anchor="ctr"/>
            <a:lstStyle/>
            <a:p>
              <a:endParaRPr lang="zh-CN" altLang="en-US"/>
            </a:p>
          </p:txBody>
        </p:sp>
        <p:sp>
          <p:nvSpPr>
            <p:cNvPr id="141369" name="Oval 57"/>
            <p:cNvSpPr>
              <a:spLocks noChangeArrowheads="1"/>
            </p:cNvSpPr>
            <p:nvPr/>
          </p:nvSpPr>
          <p:spPr bwMode="auto">
            <a:xfrm>
              <a:off x="4504" y="1436"/>
              <a:ext cx="54" cy="54"/>
            </a:xfrm>
            <a:prstGeom prst="ellipse">
              <a:avLst/>
            </a:prstGeom>
            <a:solidFill>
              <a:schemeClr val="hlink"/>
            </a:solidFill>
            <a:ln w="28575">
              <a:noFill/>
              <a:round/>
              <a:headEnd/>
              <a:tailEnd/>
            </a:ln>
            <a:effectLst/>
          </p:spPr>
          <p:txBody>
            <a:bodyPr wrap="none" anchor="ctr"/>
            <a:lstStyle/>
            <a:p>
              <a:endParaRPr lang="zh-CN" altLang="en-US"/>
            </a:p>
          </p:txBody>
        </p:sp>
        <p:graphicFrame>
          <p:nvGraphicFramePr>
            <p:cNvPr id="141370" name="Object 58"/>
            <p:cNvGraphicFramePr>
              <a:graphicFrameLocks noChangeAspect="1"/>
            </p:cNvGraphicFramePr>
            <p:nvPr/>
          </p:nvGraphicFramePr>
          <p:xfrm>
            <a:off x="4468" y="1480"/>
            <a:ext cx="112" cy="192"/>
          </p:xfrm>
          <a:graphic>
            <a:graphicData uri="http://schemas.openxmlformats.org/presentationml/2006/ole">
              <p:oleObj spid="_x0000_s1701895" name="Equation" r:id="rId8" imgW="177480" imgH="304560" progId="">
                <p:embed/>
              </p:oleObj>
            </a:graphicData>
          </a:graphic>
        </p:graphicFrame>
        <p:sp>
          <p:nvSpPr>
            <p:cNvPr id="141372" name="Line 60"/>
            <p:cNvSpPr>
              <a:spLocks noChangeShapeType="1"/>
            </p:cNvSpPr>
            <p:nvPr/>
          </p:nvSpPr>
          <p:spPr bwMode="auto">
            <a:xfrm flipV="1">
              <a:off x="3742" y="1480"/>
              <a:ext cx="1633" cy="1"/>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41373" name="Line 61"/>
            <p:cNvSpPr>
              <a:spLocks noChangeShapeType="1"/>
            </p:cNvSpPr>
            <p:nvPr/>
          </p:nvSpPr>
          <p:spPr bwMode="auto">
            <a:xfrm flipH="1" flipV="1">
              <a:off x="3969" y="391"/>
              <a:ext cx="0" cy="1515"/>
            </a:xfrm>
            <a:prstGeom prst="line">
              <a:avLst/>
            </a:prstGeom>
            <a:noFill/>
            <a:ln w="28575">
              <a:solidFill>
                <a:schemeClr val="tx1"/>
              </a:solidFill>
              <a:round/>
              <a:headEnd/>
              <a:tailEnd type="triangle" w="med" len="med"/>
            </a:ln>
            <a:effectLst/>
          </p:spPr>
          <p:txBody>
            <a:bodyPr wrap="none" anchor="ctr"/>
            <a:lstStyle/>
            <a:p>
              <a:endParaRPr lang="zh-CN" altLang="en-US"/>
            </a:p>
          </p:txBody>
        </p:sp>
        <p:graphicFrame>
          <p:nvGraphicFramePr>
            <p:cNvPr id="141374" name="Object 62"/>
            <p:cNvGraphicFramePr>
              <a:graphicFrameLocks noChangeAspect="1"/>
            </p:cNvGraphicFramePr>
            <p:nvPr/>
          </p:nvGraphicFramePr>
          <p:xfrm>
            <a:off x="3841" y="1481"/>
            <a:ext cx="128" cy="200"/>
          </p:xfrm>
          <a:graphic>
            <a:graphicData uri="http://schemas.openxmlformats.org/presentationml/2006/ole">
              <p:oleObj spid="_x0000_s1701896" name="Equation" r:id="rId9" imgW="203040" imgH="317160" progId="">
                <p:embed/>
              </p:oleObj>
            </a:graphicData>
          </a:graphic>
        </p:graphicFrame>
        <p:graphicFrame>
          <p:nvGraphicFramePr>
            <p:cNvPr id="141375" name="Object 63"/>
            <p:cNvGraphicFramePr>
              <a:graphicFrameLocks noChangeAspect="1"/>
            </p:cNvGraphicFramePr>
            <p:nvPr/>
          </p:nvGraphicFramePr>
          <p:xfrm>
            <a:off x="3878" y="210"/>
            <a:ext cx="160" cy="200"/>
          </p:xfrm>
          <a:graphic>
            <a:graphicData uri="http://schemas.openxmlformats.org/presentationml/2006/ole">
              <p:oleObj spid="_x0000_s1701897" name="Equation" r:id="rId10" imgW="253800" imgH="317160" progId="">
                <p:embed/>
              </p:oleObj>
            </a:graphicData>
          </a:graphic>
        </p:graphicFrame>
        <p:graphicFrame>
          <p:nvGraphicFramePr>
            <p:cNvPr id="141376" name="Object 64"/>
            <p:cNvGraphicFramePr>
              <a:graphicFrameLocks noChangeAspect="1"/>
            </p:cNvGraphicFramePr>
            <p:nvPr/>
          </p:nvGraphicFramePr>
          <p:xfrm>
            <a:off x="5375" y="1434"/>
            <a:ext cx="160" cy="152"/>
          </p:xfrm>
          <a:graphic>
            <a:graphicData uri="http://schemas.openxmlformats.org/presentationml/2006/ole">
              <p:oleObj spid="_x0000_s1701898" name="Equation" r:id="rId11" imgW="253800" imgH="241200" progId="">
                <p:embed/>
              </p:oleObj>
            </a:graphicData>
          </a:graphic>
        </p:graphicFrame>
        <p:sp>
          <p:nvSpPr>
            <p:cNvPr id="141377" name="Rectangle 65"/>
            <p:cNvSpPr>
              <a:spLocks noChangeArrowheads="1"/>
            </p:cNvSpPr>
            <p:nvPr/>
          </p:nvSpPr>
          <p:spPr bwMode="auto">
            <a:xfrm>
              <a:off x="3969" y="905"/>
              <a:ext cx="576" cy="576"/>
            </a:xfrm>
            <a:prstGeom prst="rect">
              <a:avLst/>
            </a:prstGeom>
            <a:solidFill>
              <a:schemeClr val="hlink">
                <a:alpha val="53999"/>
              </a:schemeClr>
            </a:solidFill>
            <a:ln w="28575">
              <a:solidFill>
                <a:schemeClr val="tx1"/>
              </a:solidFill>
              <a:miter lim="800000"/>
              <a:headEnd/>
              <a:tailEnd/>
            </a:ln>
            <a:effectLst/>
          </p:spPr>
          <p:txBody>
            <a:bodyPr wrap="none" anchor="ctr"/>
            <a:lstStyle/>
            <a:p>
              <a:endParaRPr lang="zh-CN" altLang="en-US"/>
            </a:p>
          </p:txBody>
        </p:sp>
        <p:sp>
          <p:nvSpPr>
            <p:cNvPr id="141378" name="Oval 66"/>
            <p:cNvSpPr>
              <a:spLocks noChangeArrowheads="1"/>
            </p:cNvSpPr>
            <p:nvPr/>
          </p:nvSpPr>
          <p:spPr bwMode="auto">
            <a:xfrm>
              <a:off x="3948" y="709"/>
              <a:ext cx="45" cy="46"/>
            </a:xfrm>
            <a:prstGeom prst="ellipse">
              <a:avLst/>
            </a:prstGeom>
            <a:solidFill>
              <a:srgbClr val="FF0000"/>
            </a:solidFill>
            <a:ln w="9525">
              <a:noFill/>
              <a:round/>
              <a:headEnd/>
              <a:tailEnd/>
            </a:ln>
            <a:effectLst/>
          </p:spPr>
          <p:txBody>
            <a:bodyPr wrap="none" anchor="ctr"/>
            <a:lstStyle/>
            <a:p>
              <a:endParaRPr lang="zh-CN" altLang="en-US"/>
            </a:p>
          </p:txBody>
        </p:sp>
        <p:graphicFrame>
          <p:nvGraphicFramePr>
            <p:cNvPr id="141379" name="Object 67"/>
            <p:cNvGraphicFramePr>
              <a:graphicFrameLocks noChangeAspect="1"/>
            </p:cNvGraphicFramePr>
            <p:nvPr/>
          </p:nvGraphicFramePr>
          <p:xfrm>
            <a:off x="3787" y="618"/>
            <a:ext cx="128" cy="160"/>
          </p:xfrm>
          <a:graphic>
            <a:graphicData uri="http://schemas.openxmlformats.org/presentationml/2006/ole">
              <p:oleObj spid="_x0000_s1701899" name="Equation" r:id="rId12" imgW="203040" imgH="253800" progId="">
                <p:embed/>
              </p:oleObj>
            </a:graphicData>
          </a:graphic>
        </p:graphicFrame>
        <p:sp>
          <p:nvSpPr>
            <p:cNvPr id="141380" name="Line 68"/>
            <p:cNvSpPr>
              <a:spLocks noChangeShapeType="1"/>
            </p:cNvSpPr>
            <p:nvPr/>
          </p:nvSpPr>
          <p:spPr bwMode="auto">
            <a:xfrm flipH="1">
              <a:off x="3424" y="346"/>
              <a:ext cx="908" cy="952"/>
            </a:xfrm>
            <a:prstGeom prst="line">
              <a:avLst/>
            </a:prstGeom>
            <a:noFill/>
            <a:ln w="28575">
              <a:solidFill>
                <a:schemeClr val="tx1"/>
              </a:solidFill>
              <a:round/>
              <a:headEnd/>
              <a:tailEnd/>
            </a:ln>
            <a:effectLst/>
          </p:spPr>
          <p:txBody>
            <a:bodyPr/>
            <a:lstStyle/>
            <a:p>
              <a:endParaRPr lang="zh-CN" altLang="en-US"/>
            </a:p>
          </p:txBody>
        </p:sp>
        <p:sp>
          <p:nvSpPr>
            <p:cNvPr id="141381" name="Line 69"/>
            <p:cNvSpPr>
              <a:spLocks noChangeShapeType="1"/>
            </p:cNvSpPr>
            <p:nvPr/>
          </p:nvSpPr>
          <p:spPr bwMode="auto">
            <a:xfrm flipH="1">
              <a:off x="4195" y="1071"/>
              <a:ext cx="908" cy="998"/>
            </a:xfrm>
            <a:prstGeom prst="line">
              <a:avLst/>
            </a:prstGeom>
            <a:noFill/>
            <a:ln w="28575">
              <a:solidFill>
                <a:schemeClr val="tx1"/>
              </a:solidFill>
              <a:round/>
              <a:headEnd/>
              <a:tailEnd/>
            </a:ln>
            <a:effectLst/>
          </p:spPr>
          <p:txBody>
            <a:bodyPr/>
            <a:lstStyle/>
            <a:p>
              <a:endParaRPr lang="zh-CN" altLang="en-US"/>
            </a:p>
          </p:txBody>
        </p:sp>
        <p:graphicFrame>
          <p:nvGraphicFramePr>
            <p:cNvPr id="141382" name="Object 70"/>
            <p:cNvGraphicFramePr>
              <a:graphicFrameLocks noChangeAspect="1"/>
            </p:cNvGraphicFramePr>
            <p:nvPr/>
          </p:nvGraphicFramePr>
          <p:xfrm>
            <a:off x="4377" y="164"/>
            <a:ext cx="848" cy="208"/>
          </p:xfrm>
          <a:graphic>
            <a:graphicData uri="http://schemas.openxmlformats.org/presentationml/2006/ole">
              <p:oleObj spid="_x0000_s1701900" name="Equation" r:id="rId13" imgW="1346040" imgH="330120" progId="">
                <p:embed/>
              </p:oleObj>
            </a:graphicData>
          </a:graphic>
        </p:graphicFrame>
        <p:graphicFrame>
          <p:nvGraphicFramePr>
            <p:cNvPr id="141383" name="Object 71"/>
            <p:cNvGraphicFramePr>
              <a:graphicFrameLocks noChangeAspect="1"/>
            </p:cNvGraphicFramePr>
            <p:nvPr/>
          </p:nvGraphicFramePr>
          <p:xfrm>
            <a:off x="4105" y="2115"/>
            <a:ext cx="840" cy="200"/>
          </p:xfrm>
          <a:graphic>
            <a:graphicData uri="http://schemas.openxmlformats.org/presentationml/2006/ole">
              <p:oleObj spid="_x0000_s1701901" name="Equation" r:id="rId14" imgW="1333440" imgH="317160" progId="">
                <p:embed/>
              </p:oleObj>
            </a:graphicData>
          </a:graphic>
        </p:graphicFrame>
      </p:grpSp>
      <p:sp>
        <p:nvSpPr>
          <p:cNvPr id="141389" name="Text Box 77"/>
          <p:cNvSpPr txBox="1">
            <a:spLocks noChangeArrowheads="1"/>
          </p:cNvSpPr>
          <p:nvPr/>
        </p:nvSpPr>
        <p:spPr bwMode="auto">
          <a:xfrm>
            <a:off x="395288" y="4221163"/>
            <a:ext cx="1152525" cy="519112"/>
          </a:xfrm>
          <a:prstGeom prst="rect">
            <a:avLst/>
          </a:prstGeom>
          <a:noFill/>
          <a:ln w="9525">
            <a:noFill/>
            <a:miter lim="800000"/>
            <a:headEnd/>
            <a:tailEnd/>
          </a:ln>
          <a:effectLst/>
        </p:spPr>
        <p:txBody>
          <a:bodyPr>
            <a:spAutoFit/>
          </a:bodyPr>
          <a:lstStyle/>
          <a:p>
            <a:pPr>
              <a:spcBef>
                <a:spcPct val="50000"/>
              </a:spcBef>
            </a:pPr>
            <a:r>
              <a:rPr lang="zh-CN" altLang="en-US" sz="2800" b="1"/>
              <a:t>综上</a:t>
            </a:r>
          </a:p>
        </p:txBody>
      </p:sp>
      <p:graphicFrame>
        <p:nvGraphicFramePr>
          <p:cNvPr id="1701903" name="Object 15"/>
          <p:cNvGraphicFramePr>
            <a:graphicFrameLocks noChangeAspect="1"/>
          </p:cNvGraphicFramePr>
          <p:nvPr/>
        </p:nvGraphicFramePr>
        <p:xfrm>
          <a:off x="2214546" y="5143512"/>
          <a:ext cx="4411663" cy="1092200"/>
        </p:xfrm>
        <a:graphic>
          <a:graphicData uri="http://schemas.openxmlformats.org/presentationml/2006/ole">
            <p:oleObj spid="_x0000_s1701903" name="Equation" r:id="rId15" imgW="4089240" imgH="10540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57"/>
                                        </p:tgtEl>
                                        <p:attrNameLst>
                                          <p:attrName>style.visibility</p:attrName>
                                        </p:attrNameLst>
                                      </p:cBhvr>
                                      <p:to>
                                        <p:strVal val="visible"/>
                                      </p:to>
                                    </p:set>
                                    <p:animEffect transition="in" filter="wipe(left)">
                                      <p:cBhvr>
                                        <p:cTn id="12" dur="500"/>
                                        <p:tgtEl>
                                          <p:spTgt spid="1413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1358"/>
                                        </p:tgtEl>
                                        <p:attrNameLst>
                                          <p:attrName>style.visibility</p:attrName>
                                        </p:attrNameLst>
                                      </p:cBhvr>
                                      <p:to>
                                        <p:strVal val="visible"/>
                                      </p:to>
                                    </p:set>
                                    <p:animEffect transition="in" filter="wipe(left)">
                                      <p:cBhvr>
                                        <p:cTn id="17" dur="500"/>
                                        <p:tgtEl>
                                          <p:spTgt spid="1413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389"/>
                                        </p:tgtEl>
                                        <p:attrNameLst>
                                          <p:attrName>style.visibility</p:attrName>
                                        </p:attrNameLst>
                                      </p:cBhvr>
                                      <p:to>
                                        <p:strVal val="visible"/>
                                      </p:to>
                                    </p:set>
                                    <p:animEffect transition="in" filter="wipe(left)">
                                      <p:cBhvr>
                                        <p:cTn id="22" dur="500"/>
                                        <p:tgtEl>
                                          <p:spTgt spid="1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977900" y="401638"/>
            <a:ext cx="7050088" cy="579437"/>
          </a:xfrm>
          <a:prstGeom prst="rect">
            <a:avLst/>
          </a:prstGeom>
          <a:noFill/>
          <a:ln w="9525">
            <a:noFill/>
            <a:miter lim="800000"/>
            <a:headEnd/>
            <a:tailEnd/>
          </a:ln>
          <a:effectLst/>
        </p:spPr>
        <p:txBody>
          <a:bodyPr>
            <a:spAutoFit/>
          </a:bodyPr>
          <a:lstStyle/>
          <a:p>
            <a:pPr algn="l">
              <a:spcBef>
                <a:spcPct val="50000"/>
              </a:spcBef>
            </a:pPr>
            <a:r>
              <a:rPr lang="zh-CN" altLang="en-US" sz="3200">
                <a:solidFill>
                  <a:schemeClr val="folHlink"/>
                </a:solidFill>
                <a:latin typeface="Times New Roman" pitchFamily="18" charset="0"/>
              </a:rPr>
              <a:t>二维随机变量分布函数 </a:t>
            </a:r>
            <a:r>
              <a:rPr lang="en-US" altLang="zh-CN" sz="3200">
                <a:solidFill>
                  <a:schemeClr val="folHlink"/>
                </a:solidFill>
                <a:latin typeface="Times New Roman" pitchFamily="18" charset="0"/>
              </a:rPr>
              <a:t>F(x,y) </a:t>
            </a:r>
            <a:r>
              <a:rPr lang="zh-CN" altLang="en-US" sz="3200">
                <a:solidFill>
                  <a:schemeClr val="folHlink"/>
                </a:solidFill>
                <a:latin typeface="Times New Roman" pitchFamily="18" charset="0"/>
              </a:rPr>
              <a:t>的性质</a:t>
            </a:r>
          </a:p>
        </p:txBody>
      </p:sp>
      <p:sp>
        <p:nvSpPr>
          <p:cNvPr id="313347" name="Text Box 3"/>
          <p:cNvSpPr txBox="1">
            <a:spLocks noChangeArrowheads="1"/>
          </p:cNvSpPr>
          <p:nvPr/>
        </p:nvSpPr>
        <p:spPr bwMode="auto">
          <a:xfrm>
            <a:off x="398463" y="1346200"/>
            <a:ext cx="1509712"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rPr>
              <a:t>性质</a:t>
            </a:r>
            <a:r>
              <a:rPr lang="en-US" altLang="zh-CN" sz="2800">
                <a:solidFill>
                  <a:schemeClr val="folHlink"/>
                </a:solidFill>
                <a:latin typeface="Times New Roman" pitchFamily="18" charset="0"/>
              </a:rPr>
              <a:t>1</a:t>
            </a:r>
            <a:r>
              <a:rPr lang="zh-CN" altLang="en-US" sz="2800">
                <a:solidFill>
                  <a:schemeClr val="folHlink"/>
                </a:solidFill>
                <a:latin typeface="Times New Roman" pitchFamily="18" charset="0"/>
              </a:rPr>
              <a:t>：</a:t>
            </a:r>
          </a:p>
        </p:txBody>
      </p:sp>
      <p:sp>
        <p:nvSpPr>
          <p:cNvPr id="313348" name="Text Box 4"/>
          <p:cNvSpPr txBox="1">
            <a:spLocks noChangeArrowheads="1"/>
          </p:cNvSpPr>
          <p:nvPr/>
        </p:nvSpPr>
        <p:spPr bwMode="auto">
          <a:xfrm>
            <a:off x="1771650" y="1346200"/>
            <a:ext cx="5835650" cy="519113"/>
          </a:xfrm>
          <a:prstGeom prst="rect">
            <a:avLst/>
          </a:prstGeom>
          <a:noFill/>
          <a:ln w="9525">
            <a:noFill/>
            <a:miter lim="800000"/>
            <a:headEnd/>
            <a:tailEnd/>
          </a:ln>
          <a:effectLst/>
        </p:spPr>
        <p:txBody>
          <a:bodyPr>
            <a:spAutoFit/>
          </a:bodyPr>
          <a:lstStyle/>
          <a:p>
            <a:pPr algn="l">
              <a:spcBef>
                <a:spcPct val="50000"/>
              </a:spcBef>
            </a:pPr>
            <a:r>
              <a:rPr lang="en-US" altLang="zh-CN" sz="2800">
                <a:latin typeface="Times New Roman" pitchFamily="18" charset="0"/>
              </a:rPr>
              <a:t>F(x,y) </a:t>
            </a:r>
            <a:r>
              <a:rPr lang="zh-CN" altLang="en-US" sz="2800">
                <a:latin typeface="Times New Roman" pitchFamily="18" charset="0"/>
              </a:rPr>
              <a:t>分别对 </a:t>
            </a:r>
            <a:r>
              <a:rPr lang="en-US" altLang="zh-CN" sz="2800">
                <a:latin typeface="Times New Roman" pitchFamily="18" charset="0"/>
              </a:rPr>
              <a:t>x </a:t>
            </a:r>
            <a:r>
              <a:rPr lang="zh-CN" altLang="en-US" sz="2800">
                <a:latin typeface="Times New Roman" pitchFamily="18" charset="0"/>
              </a:rPr>
              <a:t>和 </a:t>
            </a:r>
            <a:r>
              <a:rPr lang="en-US" altLang="zh-CN" sz="2800">
                <a:latin typeface="Times New Roman" pitchFamily="18" charset="0"/>
              </a:rPr>
              <a:t>y </a:t>
            </a:r>
            <a:r>
              <a:rPr lang="zh-CN" altLang="en-US" sz="2800">
                <a:latin typeface="Times New Roman" pitchFamily="18" charset="0"/>
              </a:rPr>
              <a:t>单调非减</a:t>
            </a:r>
            <a:r>
              <a:rPr lang="en-US" altLang="zh-CN" sz="2800">
                <a:latin typeface="Times New Roman" pitchFamily="18" charset="0"/>
              </a:rPr>
              <a:t>, </a:t>
            </a:r>
            <a:r>
              <a:rPr lang="zh-CN" altLang="en-US" sz="2800">
                <a:latin typeface="Times New Roman" pitchFamily="18" charset="0"/>
              </a:rPr>
              <a:t>即</a:t>
            </a:r>
            <a:r>
              <a:rPr lang="en-US" altLang="zh-CN" sz="2800">
                <a:latin typeface="Times New Roman" pitchFamily="18" charset="0"/>
              </a:rPr>
              <a:t>:</a:t>
            </a:r>
          </a:p>
        </p:txBody>
      </p:sp>
      <p:graphicFrame>
        <p:nvGraphicFramePr>
          <p:cNvPr id="313349" name="Object 5"/>
          <p:cNvGraphicFramePr>
            <a:graphicFrameLocks noChangeAspect="1"/>
          </p:cNvGraphicFramePr>
          <p:nvPr/>
        </p:nvGraphicFramePr>
        <p:xfrm>
          <a:off x="3502025" y="2055813"/>
          <a:ext cx="2997200" cy="509587"/>
        </p:xfrm>
        <a:graphic>
          <a:graphicData uri="http://schemas.openxmlformats.org/presentationml/2006/ole">
            <p:oleObj spid="_x0000_s1570818" name="Equation" r:id="rId3" imgW="1269720" imgH="215640" progId="Equation.3">
              <p:embed/>
            </p:oleObj>
          </a:graphicData>
        </a:graphic>
      </p:graphicFrame>
      <p:graphicFrame>
        <p:nvGraphicFramePr>
          <p:cNvPr id="313350" name="Object 6"/>
          <p:cNvGraphicFramePr>
            <a:graphicFrameLocks noChangeAspect="1"/>
          </p:cNvGraphicFramePr>
          <p:nvPr/>
        </p:nvGraphicFramePr>
        <p:xfrm>
          <a:off x="1414463" y="2025650"/>
          <a:ext cx="2095500" cy="539750"/>
        </p:xfrm>
        <a:graphic>
          <a:graphicData uri="http://schemas.openxmlformats.org/presentationml/2006/ole">
            <p:oleObj spid="_x0000_s1570819" name="Equation" r:id="rId4" imgW="838080" imgH="215640" progId="">
              <p:embed/>
            </p:oleObj>
          </a:graphicData>
        </a:graphic>
      </p:graphicFrame>
      <p:sp>
        <p:nvSpPr>
          <p:cNvPr id="313351" name="AutoShape 7"/>
          <p:cNvSpPr>
            <a:spLocks noChangeArrowheads="1"/>
          </p:cNvSpPr>
          <p:nvPr/>
        </p:nvSpPr>
        <p:spPr bwMode="auto">
          <a:xfrm>
            <a:off x="6958013" y="1722438"/>
            <a:ext cx="1828800" cy="914400"/>
          </a:xfrm>
          <a:prstGeom prst="wedgeRoundRectCallout">
            <a:avLst>
              <a:gd name="adj1" fmla="val -76736"/>
              <a:gd name="adj2" fmla="val 23093"/>
              <a:gd name="adj3" fmla="val 16667"/>
            </a:avLst>
          </a:prstGeom>
          <a:solidFill>
            <a:srgbClr val="00FFFF"/>
          </a:solidFill>
          <a:ln w="9525">
            <a:solidFill>
              <a:schemeClr val="tx1"/>
            </a:solidFill>
            <a:miter lim="800000"/>
            <a:headEnd/>
            <a:tailEnd/>
          </a:ln>
          <a:effectLst/>
        </p:spPr>
        <p:txBody>
          <a:bodyPr/>
          <a:lstStyle/>
          <a:p>
            <a:r>
              <a:rPr lang="zh-CN" altLang="en-US" sz="2400">
                <a:latin typeface="Times New Roman" pitchFamily="18" charset="0"/>
              </a:rPr>
              <a:t>对固定的</a:t>
            </a:r>
            <a:r>
              <a:rPr lang="en-US" altLang="zh-CN" sz="2400">
                <a:latin typeface="Times New Roman" pitchFamily="18" charset="0"/>
              </a:rPr>
              <a:t>y,</a:t>
            </a:r>
          </a:p>
          <a:p>
            <a:r>
              <a:rPr lang="en-US" altLang="zh-CN" sz="2400">
                <a:latin typeface="Times New Roman" pitchFamily="18" charset="0"/>
              </a:rPr>
              <a:t>X</a:t>
            </a:r>
            <a:r>
              <a:rPr lang="zh-CN" altLang="en-US" sz="2400">
                <a:latin typeface="Times New Roman" pitchFamily="18" charset="0"/>
              </a:rPr>
              <a:t>是非减的</a:t>
            </a:r>
          </a:p>
        </p:txBody>
      </p:sp>
      <p:graphicFrame>
        <p:nvGraphicFramePr>
          <p:cNvPr id="313352" name="Object 8"/>
          <p:cNvGraphicFramePr>
            <a:graphicFrameLocks noChangeAspect="1"/>
          </p:cNvGraphicFramePr>
          <p:nvPr/>
        </p:nvGraphicFramePr>
        <p:xfrm>
          <a:off x="3430588" y="2708275"/>
          <a:ext cx="3124200" cy="530225"/>
        </p:xfrm>
        <a:graphic>
          <a:graphicData uri="http://schemas.openxmlformats.org/presentationml/2006/ole">
            <p:oleObj spid="_x0000_s1570820" name="Equation" r:id="rId5" imgW="1269720" imgH="215640" progId="Equation.3">
              <p:embed/>
            </p:oleObj>
          </a:graphicData>
        </a:graphic>
      </p:graphicFrame>
      <p:graphicFrame>
        <p:nvGraphicFramePr>
          <p:cNvPr id="313353" name="Object 9"/>
          <p:cNvGraphicFramePr>
            <a:graphicFrameLocks noChangeAspect="1"/>
          </p:cNvGraphicFramePr>
          <p:nvPr/>
        </p:nvGraphicFramePr>
        <p:xfrm>
          <a:off x="1414463" y="2708275"/>
          <a:ext cx="1981200" cy="511175"/>
        </p:xfrm>
        <a:graphic>
          <a:graphicData uri="http://schemas.openxmlformats.org/presentationml/2006/ole">
            <p:oleObj spid="_x0000_s1570821" name="Equation" r:id="rId6" imgW="838080" imgH="215640" progId="Equation.3">
              <p:embed/>
            </p:oleObj>
          </a:graphicData>
        </a:graphic>
      </p:graphicFrame>
      <p:sp>
        <p:nvSpPr>
          <p:cNvPr id="313354" name="AutoShape 10"/>
          <p:cNvSpPr>
            <a:spLocks noChangeArrowheads="1"/>
          </p:cNvSpPr>
          <p:nvPr/>
        </p:nvSpPr>
        <p:spPr bwMode="auto">
          <a:xfrm>
            <a:off x="6923088" y="2781300"/>
            <a:ext cx="1835150" cy="936625"/>
          </a:xfrm>
          <a:prstGeom prst="wedgeRoundRectCallout">
            <a:avLst>
              <a:gd name="adj1" fmla="val -71366"/>
              <a:gd name="adj2" fmla="val -33051"/>
              <a:gd name="adj3" fmla="val 16667"/>
            </a:avLst>
          </a:prstGeom>
          <a:solidFill>
            <a:srgbClr val="00FFFF"/>
          </a:solidFill>
          <a:ln w="9525">
            <a:solidFill>
              <a:schemeClr val="tx1"/>
            </a:solidFill>
            <a:miter lim="800000"/>
            <a:headEnd/>
            <a:tailEnd/>
          </a:ln>
          <a:effectLst/>
        </p:spPr>
        <p:txBody>
          <a:bodyPr/>
          <a:lstStyle/>
          <a:p>
            <a:r>
              <a:rPr lang="zh-CN" altLang="en-US" sz="2400">
                <a:latin typeface="Times New Roman" pitchFamily="18" charset="0"/>
              </a:rPr>
              <a:t>对固定的</a:t>
            </a:r>
            <a:r>
              <a:rPr lang="en-US" altLang="zh-CN" sz="2400">
                <a:latin typeface="Times New Roman" pitchFamily="18" charset="0"/>
              </a:rPr>
              <a:t>x,</a:t>
            </a:r>
          </a:p>
          <a:p>
            <a:r>
              <a:rPr lang="en-US" altLang="zh-CN" sz="2400">
                <a:latin typeface="Times New Roman" pitchFamily="18" charset="0"/>
              </a:rPr>
              <a:t>y</a:t>
            </a:r>
            <a:r>
              <a:rPr lang="zh-CN" altLang="en-US" sz="2400">
                <a:latin typeface="Times New Roman" pitchFamily="18" charset="0"/>
              </a:rPr>
              <a:t>是非减的</a:t>
            </a:r>
          </a:p>
        </p:txBody>
      </p:sp>
      <p:sp>
        <p:nvSpPr>
          <p:cNvPr id="313355" name="Text Box 11"/>
          <p:cNvSpPr txBox="1">
            <a:spLocks noChangeArrowheads="1"/>
          </p:cNvSpPr>
          <p:nvPr/>
        </p:nvSpPr>
        <p:spPr bwMode="auto">
          <a:xfrm>
            <a:off x="395288" y="3932238"/>
            <a:ext cx="1512887" cy="519112"/>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rPr>
              <a:t>性质</a:t>
            </a:r>
            <a:r>
              <a:rPr lang="en-US" altLang="zh-CN" sz="2800">
                <a:solidFill>
                  <a:schemeClr val="folHlink"/>
                </a:solidFill>
                <a:latin typeface="Times New Roman" pitchFamily="18" charset="0"/>
              </a:rPr>
              <a:t>2</a:t>
            </a:r>
            <a:r>
              <a:rPr lang="zh-CN" altLang="en-US" sz="2800">
                <a:solidFill>
                  <a:schemeClr val="folHlink"/>
                </a:solidFill>
                <a:latin typeface="Times New Roman" pitchFamily="18" charset="0"/>
              </a:rPr>
              <a:t>：</a:t>
            </a:r>
          </a:p>
        </p:txBody>
      </p:sp>
      <p:sp>
        <p:nvSpPr>
          <p:cNvPr id="313356" name="Text Box 12"/>
          <p:cNvSpPr txBox="1">
            <a:spLocks noChangeArrowheads="1"/>
          </p:cNvSpPr>
          <p:nvPr/>
        </p:nvSpPr>
        <p:spPr bwMode="auto">
          <a:xfrm>
            <a:off x="1768475" y="3932238"/>
            <a:ext cx="6629400" cy="519112"/>
          </a:xfrm>
          <a:prstGeom prst="rect">
            <a:avLst/>
          </a:prstGeom>
          <a:noFill/>
          <a:ln w="9525">
            <a:noFill/>
            <a:miter lim="800000"/>
            <a:headEnd/>
            <a:tailEnd/>
          </a:ln>
          <a:effectLst/>
        </p:spPr>
        <p:txBody>
          <a:bodyPr>
            <a:spAutoFit/>
          </a:bodyPr>
          <a:lstStyle/>
          <a:p>
            <a:pPr algn="l">
              <a:spcBef>
                <a:spcPct val="50000"/>
              </a:spcBef>
            </a:pPr>
            <a:r>
              <a:rPr lang="en-US" altLang="zh-CN" sz="2800">
                <a:latin typeface="Times New Roman" pitchFamily="18" charset="0"/>
              </a:rPr>
              <a:t>F(x,y)</a:t>
            </a:r>
            <a:r>
              <a:rPr lang="zh-CN" altLang="en-US" sz="2800">
                <a:latin typeface="Times New Roman" pitchFamily="18" charset="0"/>
              </a:rPr>
              <a:t>对每个自变量</a:t>
            </a:r>
            <a:r>
              <a:rPr lang="en-US" altLang="zh-CN" sz="2800">
                <a:latin typeface="Times New Roman" pitchFamily="18" charset="0"/>
              </a:rPr>
              <a:t>x </a:t>
            </a:r>
            <a:r>
              <a:rPr lang="zh-CN" altLang="en-US" sz="2800">
                <a:latin typeface="Times New Roman" pitchFamily="18" charset="0"/>
              </a:rPr>
              <a:t>或 </a:t>
            </a:r>
            <a:r>
              <a:rPr lang="en-US" altLang="zh-CN" sz="2800">
                <a:latin typeface="Times New Roman" pitchFamily="18" charset="0"/>
              </a:rPr>
              <a:t>y</a:t>
            </a:r>
            <a:r>
              <a:rPr lang="zh-CN" altLang="en-US" sz="2800">
                <a:latin typeface="Times New Roman" pitchFamily="18" charset="0"/>
              </a:rPr>
              <a:t>是右连续的，即</a:t>
            </a:r>
            <a:r>
              <a:rPr lang="en-US" altLang="zh-CN" sz="2800">
                <a:latin typeface="Times New Roman" pitchFamily="18" charset="0"/>
              </a:rPr>
              <a:t>:</a:t>
            </a:r>
          </a:p>
        </p:txBody>
      </p:sp>
      <p:graphicFrame>
        <p:nvGraphicFramePr>
          <p:cNvPr id="313357" name="Object 13"/>
          <p:cNvGraphicFramePr>
            <a:graphicFrameLocks noChangeAspect="1"/>
          </p:cNvGraphicFramePr>
          <p:nvPr/>
        </p:nvGraphicFramePr>
        <p:xfrm>
          <a:off x="1873250" y="4581525"/>
          <a:ext cx="3429000" cy="696913"/>
        </p:xfrm>
        <a:graphic>
          <a:graphicData uri="http://schemas.openxmlformats.org/presentationml/2006/ole">
            <p:oleObj spid="_x0000_s1570822" name="Equation" r:id="rId7" imgW="1498320" imgH="304560" progId="Equation.3">
              <p:embed/>
            </p:oleObj>
          </a:graphicData>
        </a:graphic>
      </p:graphicFrame>
      <p:graphicFrame>
        <p:nvGraphicFramePr>
          <p:cNvPr id="313358" name="Object 14"/>
          <p:cNvGraphicFramePr>
            <a:graphicFrameLocks noChangeAspect="1"/>
          </p:cNvGraphicFramePr>
          <p:nvPr/>
        </p:nvGraphicFramePr>
        <p:xfrm>
          <a:off x="1789113" y="5276850"/>
          <a:ext cx="3657600" cy="744538"/>
        </p:xfrm>
        <a:graphic>
          <a:graphicData uri="http://schemas.openxmlformats.org/presentationml/2006/ole">
            <p:oleObj spid="_x0000_s1570823" name="Equation" r:id="rId8" imgW="1498320" imgH="3045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3346"/>
                                        </p:tgtEl>
                                        <p:attrNameLst>
                                          <p:attrName>style.visibility</p:attrName>
                                        </p:attrNameLst>
                                      </p:cBhvr>
                                      <p:to>
                                        <p:strVal val="visible"/>
                                      </p:to>
                                    </p:set>
                                    <p:anim calcmode="lin" valueType="num">
                                      <p:cBhvr additive="base">
                                        <p:cTn id="7" dur="500" fill="hold"/>
                                        <p:tgtEl>
                                          <p:spTgt spid="313346"/>
                                        </p:tgtEl>
                                        <p:attrNameLst>
                                          <p:attrName>ppt_x</p:attrName>
                                        </p:attrNameLst>
                                      </p:cBhvr>
                                      <p:tavLst>
                                        <p:tav tm="0">
                                          <p:val>
                                            <p:strVal val="0-#ppt_w/2"/>
                                          </p:val>
                                        </p:tav>
                                        <p:tav tm="100000">
                                          <p:val>
                                            <p:strVal val="#ppt_x"/>
                                          </p:val>
                                        </p:tav>
                                      </p:tavLst>
                                    </p:anim>
                                    <p:anim calcmode="lin" valueType="num">
                                      <p:cBhvr additive="base">
                                        <p:cTn id="8" dur="500" fill="hold"/>
                                        <p:tgtEl>
                                          <p:spTgt spid="3133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3347"/>
                                        </p:tgtEl>
                                        <p:attrNameLst>
                                          <p:attrName>style.visibility</p:attrName>
                                        </p:attrNameLst>
                                      </p:cBhvr>
                                      <p:to>
                                        <p:strVal val="visible"/>
                                      </p:to>
                                    </p:set>
                                    <p:anim calcmode="lin" valueType="num">
                                      <p:cBhvr additive="base">
                                        <p:cTn id="13" dur="500" fill="hold"/>
                                        <p:tgtEl>
                                          <p:spTgt spid="313347"/>
                                        </p:tgtEl>
                                        <p:attrNameLst>
                                          <p:attrName>ppt_x</p:attrName>
                                        </p:attrNameLst>
                                      </p:cBhvr>
                                      <p:tavLst>
                                        <p:tav tm="0">
                                          <p:val>
                                            <p:strVal val="0-#ppt_w/2"/>
                                          </p:val>
                                        </p:tav>
                                        <p:tav tm="100000">
                                          <p:val>
                                            <p:strVal val="#ppt_x"/>
                                          </p:val>
                                        </p:tav>
                                      </p:tavLst>
                                    </p:anim>
                                    <p:anim calcmode="lin" valueType="num">
                                      <p:cBhvr additive="base">
                                        <p:cTn id="14" dur="500" fill="hold"/>
                                        <p:tgtEl>
                                          <p:spTgt spid="3133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3348"/>
                                        </p:tgtEl>
                                        <p:attrNameLst>
                                          <p:attrName>style.visibility</p:attrName>
                                        </p:attrNameLst>
                                      </p:cBhvr>
                                      <p:to>
                                        <p:strVal val="visible"/>
                                      </p:to>
                                    </p:set>
                                    <p:anim calcmode="lin" valueType="num">
                                      <p:cBhvr additive="base">
                                        <p:cTn id="19" dur="1000" fill="hold"/>
                                        <p:tgtEl>
                                          <p:spTgt spid="313348"/>
                                        </p:tgtEl>
                                        <p:attrNameLst>
                                          <p:attrName>ppt_x</p:attrName>
                                        </p:attrNameLst>
                                      </p:cBhvr>
                                      <p:tavLst>
                                        <p:tav tm="0">
                                          <p:val>
                                            <p:strVal val="1+#ppt_w/2"/>
                                          </p:val>
                                        </p:tav>
                                        <p:tav tm="100000">
                                          <p:val>
                                            <p:strVal val="#ppt_x"/>
                                          </p:val>
                                        </p:tav>
                                      </p:tavLst>
                                    </p:anim>
                                    <p:anim calcmode="lin" valueType="num">
                                      <p:cBhvr additive="base">
                                        <p:cTn id="20" dur="1000" fill="hold"/>
                                        <p:tgtEl>
                                          <p:spTgt spid="3133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3350"/>
                                        </p:tgtEl>
                                        <p:attrNameLst>
                                          <p:attrName>style.visibility</p:attrName>
                                        </p:attrNameLst>
                                      </p:cBhvr>
                                      <p:to>
                                        <p:strVal val="visible"/>
                                      </p:to>
                                    </p:set>
                                    <p:anim calcmode="lin" valueType="num">
                                      <p:cBhvr additive="base">
                                        <p:cTn id="25" dur="1000" fill="hold"/>
                                        <p:tgtEl>
                                          <p:spTgt spid="313350"/>
                                        </p:tgtEl>
                                        <p:attrNameLst>
                                          <p:attrName>ppt_x</p:attrName>
                                        </p:attrNameLst>
                                      </p:cBhvr>
                                      <p:tavLst>
                                        <p:tav tm="0">
                                          <p:val>
                                            <p:strVal val="0-#ppt_w/2"/>
                                          </p:val>
                                        </p:tav>
                                        <p:tav tm="100000">
                                          <p:val>
                                            <p:strVal val="#ppt_x"/>
                                          </p:val>
                                        </p:tav>
                                      </p:tavLst>
                                    </p:anim>
                                    <p:anim calcmode="lin" valueType="num">
                                      <p:cBhvr additive="base">
                                        <p:cTn id="26" dur="1000" fill="hold"/>
                                        <p:tgtEl>
                                          <p:spTgt spid="313350"/>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2" fill="hold" nodeType="afterEffect">
                                  <p:stCondLst>
                                    <p:cond delay="0"/>
                                  </p:stCondLst>
                                  <p:childTnLst>
                                    <p:set>
                                      <p:cBhvr>
                                        <p:cTn id="29" dur="1" fill="hold">
                                          <p:stCondLst>
                                            <p:cond delay="0"/>
                                          </p:stCondLst>
                                        </p:cTn>
                                        <p:tgtEl>
                                          <p:spTgt spid="313349"/>
                                        </p:tgtEl>
                                        <p:attrNameLst>
                                          <p:attrName>style.visibility</p:attrName>
                                        </p:attrNameLst>
                                      </p:cBhvr>
                                      <p:to>
                                        <p:strVal val="visible"/>
                                      </p:to>
                                    </p:set>
                                    <p:anim calcmode="lin" valueType="num">
                                      <p:cBhvr additive="base">
                                        <p:cTn id="30" dur="1000" fill="hold"/>
                                        <p:tgtEl>
                                          <p:spTgt spid="313349"/>
                                        </p:tgtEl>
                                        <p:attrNameLst>
                                          <p:attrName>ppt_x</p:attrName>
                                        </p:attrNameLst>
                                      </p:cBhvr>
                                      <p:tavLst>
                                        <p:tav tm="0">
                                          <p:val>
                                            <p:strVal val="1+#ppt_w/2"/>
                                          </p:val>
                                        </p:tav>
                                        <p:tav tm="100000">
                                          <p:val>
                                            <p:strVal val="#ppt_x"/>
                                          </p:val>
                                        </p:tav>
                                      </p:tavLst>
                                    </p:anim>
                                    <p:anim calcmode="lin" valueType="num">
                                      <p:cBhvr additive="base">
                                        <p:cTn id="31" dur="1000" fill="hold"/>
                                        <p:tgtEl>
                                          <p:spTgt spid="31334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313351"/>
                                        </p:tgtEl>
                                        <p:attrNameLst>
                                          <p:attrName>style.visibility</p:attrName>
                                        </p:attrNameLst>
                                      </p:cBhvr>
                                      <p:to>
                                        <p:strVal val="visible"/>
                                      </p:to>
                                    </p:set>
                                    <p:anim calcmode="lin" valueType="num">
                                      <p:cBhvr>
                                        <p:cTn id="36" dur="1000" fill="hold"/>
                                        <p:tgtEl>
                                          <p:spTgt spid="313351"/>
                                        </p:tgtEl>
                                        <p:attrNameLst>
                                          <p:attrName>ppt_w</p:attrName>
                                        </p:attrNameLst>
                                      </p:cBhvr>
                                      <p:tavLst>
                                        <p:tav tm="0">
                                          <p:val>
                                            <p:fltVal val="0"/>
                                          </p:val>
                                        </p:tav>
                                        <p:tav tm="100000">
                                          <p:val>
                                            <p:strVal val="#ppt_w"/>
                                          </p:val>
                                        </p:tav>
                                      </p:tavLst>
                                    </p:anim>
                                    <p:anim calcmode="lin" valueType="num">
                                      <p:cBhvr>
                                        <p:cTn id="37" dur="1000" fill="hold"/>
                                        <p:tgtEl>
                                          <p:spTgt spid="313351"/>
                                        </p:tgtEl>
                                        <p:attrNameLst>
                                          <p:attrName>ppt_h</p:attrName>
                                        </p:attrNameLst>
                                      </p:cBhvr>
                                      <p:tavLst>
                                        <p:tav tm="0">
                                          <p:val>
                                            <p:fltVal val="0"/>
                                          </p:val>
                                        </p:tav>
                                        <p:tav tm="100000">
                                          <p:val>
                                            <p:strVal val="#ppt_h"/>
                                          </p:val>
                                        </p:tav>
                                      </p:tavLst>
                                    </p:anim>
                                    <p:anim calcmode="lin" valueType="num">
                                      <p:cBhvr>
                                        <p:cTn id="38" dur="1000" fill="hold"/>
                                        <p:tgtEl>
                                          <p:spTgt spid="313351"/>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3133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13353"/>
                                        </p:tgtEl>
                                        <p:attrNameLst>
                                          <p:attrName>style.visibility</p:attrName>
                                        </p:attrNameLst>
                                      </p:cBhvr>
                                      <p:to>
                                        <p:strVal val="visible"/>
                                      </p:to>
                                    </p:set>
                                    <p:anim calcmode="lin" valueType="num">
                                      <p:cBhvr additive="base">
                                        <p:cTn id="44" dur="1000" fill="hold"/>
                                        <p:tgtEl>
                                          <p:spTgt spid="313353"/>
                                        </p:tgtEl>
                                        <p:attrNameLst>
                                          <p:attrName>ppt_x</p:attrName>
                                        </p:attrNameLst>
                                      </p:cBhvr>
                                      <p:tavLst>
                                        <p:tav tm="0">
                                          <p:val>
                                            <p:strVal val="0-#ppt_w/2"/>
                                          </p:val>
                                        </p:tav>
                                        <p:tav tm="100000">
                                          <p:val>
                                            <p:strVal val="#ppt_x"/>
                                          </p:val>
                                        </p:tav>
                                      </p:tavLst>
                                    </p:anim>
                                    <p:anim calcmode="lin" valueType="num">
                                      <p:cBhvr additive="base">
                                        <p:cTn id="45" dur="1000" fill="hold"/>
                                        <p:tgtEl>
                                          <p:spTgt spid="313353"/>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nodeType="afterEffect">
                                  <p:stCondLst>
                                    <p:cond delay="0"/>
                                  </p:stCondLst>
                                  <p:childTnLst>
                                    <p:set>
                                      <p:cBhvr>
                                        <p:cTn id="48" dur="1" fill="hold">
                                          <p:stCondLst>
                                            <p:cond delay="0"/>
                                          </p:stCondLst>
                                        </p:cTn>
                                        <p:tgtEl>
                                          <p:spTgt spid="313352"/>
                                        </p:tgtEl>
                                        <p:attrNameLst>
                                          <p:attrName>style.visibility</p:attrName>
                                        </p:attrNameLst>
                                      </p:cBhvr>
                                      <p:to>
                                        <p:strVal val="visible"/>
                                      </p:to>
                                    </p:set>
                                    <p:anim calcmode="lin" valueType="num">
                                      <p:cBhvr additive="base">
                                        <p:cTn id="49" dur="1000" fill="hold"/>
                                        <p:tgtEl>
                                          <p:spTgt spid="313352"/>
                                        </p:tgtEl>
                                        <p:attrNameLst>
                                          <p:attrName>ppt_x</p:attrName>
                                        </p:attrNameLst>
                                      </p:cBhvr>
                                      <p:tavLst>
                                        <p:tav tm="0">
                                          <p:val>
                                            <p:strVal val="1+#ppt_w/2"/>
                                          </p:val>
                                        </p:tav>
                                        <p:tav tm="100000">
                                          <p:val>
                                            <p:strVal val="#ppt_x"/>
                                          </p:val>
                                        </p:tav>
                                      </p:tavLst>
                                    </p:anim>
                                    <p:anim calcmode="lin" valueType="num">
                                      <p:cBhvr additive="base">
                                        <p:cTn id="50" dur="1000" fill="hold"/>
                                        <p:tgtEl>
                                          <p:spTgt spid="31335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313354"/>
                                        </p:tgtEl>
                                        <p:attrNameLst>
                                          <p:attrName>style.visibility</p:attrName>
                                        </p:attrNameLst>
                                      </p:cBhvr>
                                      <p:to>
                                        <p:strVal val="visible"/>
                                      </p:to>
                                    </p:set>
                                    <p:anim calcmode="lin" valueType="num">
                                      <p:cBhvr>
                                        <p:cTn id="55" dur="1000" fill="hold"/>
                                        <p:tgtEl>
                                          <p:spTgt spid="313354"/>
                                        </p:tgtEl>
                                        <p:attrNameLst>
                                          <p:attrName>ppt_w</p:attrName>
                                        </p:attrNameLst>
                                      </p:cBhvr>
                                      <p:tavLst>
                                        <p:tav tm="0">
                                          <p:val>
                                            <p:fltVal val="0"/>
                                          </p:val>
                                        </p:tav>
                                        <p:tav tm="100000">
                                          <p:val>
                                            <p:strVal val="#ppt_w"/>
                                          </p:val>
                                        </p:tav>
                                      </p:tavLst>
                                    </p:anim>
                                    <p:anim calcmode="lin" valueType="num">
                                      <p:cBhvr>
                                        <p:cTn id="56" dur="1000" fill="hold"/>
                                        <p:tgtEl>
                                          <p:spTgt spid="313354"/>
                                        </p:tgtEl>
                                        <p:attrNameLst>
                                          <p:attrName>ppt_h</p:attrName>
                                        </p:attrNameLst>
                                      </p:cBhvr>
                                      <p:tavLst>
                                        <p:tav tm="0">
                                          <p:val>
                                            <p:fltVal val="0"/>
                                          </p:val>
                                        </p:tav>
                                        <p:tav tm="100000">
                                          <p:val>
                                            <p:strVal val="#ppt_h"/>
                                          </p:val>
                                        </p:tav>
                                      </p:tavLst>
                                    </p:anim>
                                    <p:anim calcmode="lin" valueType="num">
                                      <p:cBhvr>
                                        <p:cTn id="57" dur="1000" fill="hold"/>
                                        <p:tgtEl>
                                          <p:spTgt spid="313354"/>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31335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13355"/>
                                        </p:tgtEl>
                                        <p:attrNameLst>
                                          <p:attrName>style.visibility</p:attrName>
                                        </p:attrNameLst>
                                      </p:cBhvr>
                                      <p:to>
                                        <p:strVal val="visible"/>
                                      </p:to>
                                    </p:set>
                                    <p:anim calcmode="lin" valueType="num">
                                      <p:cBhvr additive="base">
                                        <p:cTn id="63" dur="500" fill="hold"/>
                                        <p:tgtEl>
                                          <p:spTgt spid="313355"/>
                                        </p:tgtEl>
                                        <p:attrNameLst>
                                          <p:attrName>ppt_x</p:attrName>
                                        </p:attrNameLst>
                                      </p:cBhvr>
                                      <p:tavLst>
                                        <p:tav tm="0">
                                          <p:val>
                                            <p:strVal val="0-#ppt_w/2"/>
                                          </p:val>
                                        </p:tav>
                                        <p:tav tm="100000">
                                          <p:val>
                                            <p:strVal val="#ppt_x"/>
                                          </p:val>
                                        </p:tav>
                                      </p:tavLst>
                                    </p:anim>
                                    <p:anim calcmode="lin" valueType="num">
                                      <p:cBhvr additive="base">
                                        <p:cTn id="64" dur="500" fill="hold"/>
                                        <p:tgtEl>
                                          <p:spTgt spid="31335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313356"/>
                                        </p:tgtEl>
                                        <p:attrNameLst>
                                          <p:attrName>style.visibility</p:attrName>
                                        </p:attrNameLst>
                                      </p:cBhvr>
                                      <p:to>
                                        <p:strVal val="visible"/>
                                      </p:to>
                                    </p:set>
                                    <p:anim calcmode="lin" valueType="num">
                                      <p:cBhvr additive="base">
                                        <p:cTn id="69" dur="1000" fill="hold"/>
                                        <p:tgtEl>
                                          <p:spTgt spid="313356"/>
                                        </p:tgtEl>
                                        <p:attrNameLst>
                                          <p:attrName>ppt_x</p:attrName>
                                        </p:attrNameLst>
                                      </p:cBhvr>
                                      <p:tavLst>
                                        <p:tav tm="0">
                                          <p:val>
                                            <p:strVal val="1+#ppt_w/2"/>
                                          </p:val>
                                        </p:tav>
                                        <p:tav tm="100000">
                                          <p:val>
                                            <p:strVal val="#ppt_x"/>
                                          </p:val>
                                        </p:tav>
                                      </p:tavLst>
                                    </p:anim>
                                    <p:anim calcmode="lin" valueType="num">
                                      <p:cBhvr additive="base">
                                        <p:cTn id="70" dur="1000" fill="hold"/>
                                        <p:tgtEl>
                                          <p:spTgt spid="313356"/>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313357"/>
                                        </p:tgtEl>
                                        <p:attrNameLst>
                                          <p:attrName>style.visibility</p:attrName>
                                        </p:attrNameLst>
                                      </p:cBhvr>
                                      <p:to>
                                        <p:strVal val="visible"/>
                                      </p:to>
                                    </p:set>
                                    <p:anim calcmode="lin" valueType="num">
                                      <p:cBhvr additive="base">
                                        <p:cTn id="75" dur="1000" fill="hold"/>
                                        <p:tgtEl>
                                          <p:spTgt spid="313357"/>
                                        </p:tgtEl>
                                        <p:attrNameLst>
                                          <p:attrName>ppt_x</p:attrName>
                                        </p:attrNameLst>
                                      </p:cBhvr>
                                      <p:tavLst>
                                        <p:tav tm="0">
                                          <p:val>
                                            <p:strVal val="0-#ppt_w/2"/>
                                          </p:val>
                                        </p:tav>
                                        <p:tav tm="100000">
                                          <p:val>
                                            <p:strVal val="#ppt_x"/>
                                          </p:val>
                                        </p:tav>
                                      </p:tavLst>
                                    </p:anim>
                                    <p:anim calcmode="lin" valueType="num">
                                      <p:cBhvr additive="base">
                                        <p:cTn id="76" dur="1000" fill="hold"/>
                                        <p:tgtEl>
                                          <p:spTgt spid="313357"/>
                                        </p:tgtEl>
                                        <p:attrNameLst>
                                          <p:attrName>ppt_y</p:attrName>
                                        </p:attrNameLst>
                                      </p:cBhvr>
                                      <p:tavLst>
                                        <p:tav tm="0">
                                          <p:val>
                                            <p:strVal val="#ppt_y"/>
                                          </p:val>
                                        </p:tav>
                                        <p:tav tm="100000">
                                          <p:val>
                                            <p:strVal val="#ppt_y"/>
                                          </p:val>
                                        </p:tav>
                                      </p:tavLst>
                                    </p:anim>
                                  </p:childTnLst>
                                </p:cTn>
                              </p:par>
                            </p:childTnLst>
                          </p:cTn>
                        </p:par>
                        <p:par>
                          <p:cTn id="77" fill="hold">
                            <p:stCondLst>
                              <p:cond delay="1000"/>
                            </p:stCondLst>
                            <p:childTnLst>
                              <p:par>
                                <p:cTn id="78" presetID="2" presetClass="entr" presetSubtype="2" fill="hold" nodeType="afterEffect">
                                  <p:stCondLst>
                                    <p:cond delay="0"/>
                                  </p:stCondLst>
                                  <p:childTnLst>
                                    <p:set>
                                      <p:cBhvr>
                                        <p:cTn id="79" dur="1" fill="hold">
                                          <p:stCondLst>
                                            <p:cond delay="0"/>
                                          </p:stCondLst>
                                        </p:cTn>
                                        <p:tgtEl>
                                          <p:spTgt spid="313358"/>
                                        </p:tgtEl>
                                        <p:attrNameLst>
                                          <p:attrName>style.visibility</p:attrName>
                                        </p:attrNameLst>
                                      </p:cBhvr>
                                      <p:to>
                                        <p:strVal val="visible"/>
                                      </p:to>
                                    </p:set>
                                    <p:anim calcmode="lin" valueType="num">
                                      <p:cBhvr additive="base">
                                        <p:cTn id="80" dur="1000" fill="hold"/>
                                        <p:tgtEl>
                                          <p:spTgt spid="313358"/>
                                        </p:tgtEl>
                                        <p:attrNameLst>
                                          <p:attrName>ppt_x</p:attrName>
                                        </p:attrNameLst>
                                      </p:cBhvr>
                                      <p:tavLst>
                                        <p:tav tm="0">
                                          <p:val>
                                            <p:strVal val="1+#ppt_w/2"/>
                                          </p:val>
                                        </p:tav>
                                        <p:tav tm="100000">
                                          <p:val>
                                            <p:strVal val="#ppt_x"/>
                                          </p:val>
                                        </p:tav>
                                      </p:tavLst>
                                    </p:anim>
                                    <p:anim calcmode="lin" valueType="num">
                                      <p:cBhvr additive="base">
                                        <p:cTn id="81" dur="1000" fill="hold"/>
                                        <p:tgtEl>
                                          <p:spTgt spid="3133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p:bldP spid="313347" grpId="0"/>
      <p:bldP spid="313348" grpId="0"/>
      <p:bldP spid="313351" grpId="0" animBg="1"/>
      <p:bldP spid="313354" grpId="0" animBg="1"/>
      <p:bldP spid="313355" grpId="0"/>
      <p:bldP spid="3133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398463" y="1233488"/>
            <a:ext cx="1365250" cy="519112"/>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rPr>
              <a:t>性质</a:t>
            </a:r>
            <a:r>
              <a:rPr lang="en-US" altLang="zh-CN" sz="2800">
                <a:solidFill>
                  <a:schemeClr val="folHlink"/>
                </a:solidFill>
                <a:latin typeface="Times New Roman" pitchFamily="18" charset="0"/>
              </a:rPr>
              <a:t>3</a:t>
            </a:r>
            <a:r>
              <a:rPr lang="zh-CN" altLang="en-US" sz="2800">
                <a:solidFill>
                  <a:schemeClr val="folHlink"/>
                </a:solidFill>
                <a:latin typeface="Times New Roman" pitchFamily="18" charset="0"/>
              </a:rPr>
              <a:t>：</a:t>
            </a:r>
          </a:p>
        </p:txBody>
      </p:sp>
      <p:graphicFrame>
        <p:nvGraphicFramePr>
          <p:cNvPr id="314371" name="Object 3"/>
          <p:cNvGraphicFramePr>
            <a:graphicFrameLocks noChangeAspect="1"/>
          </p:cNvGraphicFramePr>
          <p:nvPr/>
        </p:nvGraphicFramePr>
        <p:xfrm>
          <a:off x="1820863" y="1233488"/>
          <a:ext cx="3327400" cy="544512"/>
        </p:xfrm>
        <a:graphic>
          <a:graphicData uri="http://schemas.openxmlformats.org/presentationml/2006/ole">
            <p:oleObj spid="_x0000_s1571842" name="Equation" r:id="rId3" imgW="1320480" imgH="215640" progId="Equation.3">
              <p:embed/>
            </p:oleObj>
          </a:graphicData>
        </a:graphic>
      </p:graphicFrame>
      <p:graphicFrame>
        <p:nvGraphicFramePr>
          <p:cNvPr id="314372" name="Object 4"/>
          <p:cNvGraphicFramePr>
            <a:graphicFrameLocks noChangeAspect="1"/>
          </p:cNvGraphicFramePr>
          <p:nvPr/>
        </p:nvGraphicFramePr>
        <p:xfrm>
          <a:off x="1112838" y="1903413"/>
          <a:ext cx="4364037" cy="717550"/>
        </p:xfrm>
        <a:graphic>
          <a:graphicData uri="http://schemas.openxmlformats.org/presentationml/2006/ole">
            <p:oleObj spid="_x0000_s1571843" name="Equation" r:id="rId4" imgW="1777680" imgH="291960" progId="">
              <p:embed/>
            </p:oleObj>
          </a:graphicData>
        </a:graphic>
      </p:graphicFrame>
      <p:graphicFrame>
        <p:nvGraphicFramePr>
          <p:cNvPr id="314373" name="Object 5"/>
          <p:cNvGraphicFramePr>
            <a:graphicFrameLocks noChangeAspect="1"/>
          </p:cNvGraphicFramePr>
          <p:nvPr/>
        </p:nvGraphicFramePr>
        <p:xfrm>
          <a:off x="1116013" y="2681288"/>
          <a:ext cx="4391025" cy="690562"/>
        </p:xfrm>
        <a:graphic>
          <a:graphicData uri="http://schemas.openxmlformats.org/presentationml/2006/ole">
            <p:oleObj spid="_x0000_s1571844" name="Equation" r:id="rId5" imgW="1777680" imgH="279360" progId="">
              <p:embed/>
            </p:oleObj>
          </a:graphicData>
        </a:graphic>
      </p:graphicFrame>
      <p:graphicFrame>
        <p:nvGraphicFramePr>
          <p:cNvPr id="314374" name="Object 6"/>
          <p:cNvGraphicFramePr>
            <a:graphicFrameLocks noChangeAspect="1"/>
          </p:cNvGraphicFramePr>
          <p:nvPr/>
        </p:nvGraphicFramePr>
        <p:xfrm>
          <a:off x="1030288" y="4281488"/>
          <a:ext cx="4833937" cy="979487"/>
        </p:xfrm>
        <a:graphic>
          <a:graphicData uri="http://schemas.openxmlformats.org/presentationml/2006/ole">
            <p:oleObj spid="_x0000_s1571845" name="Equation" r:id="rId6" imgW="1879560" imgH="380880" progId="">
              <p:embed/>
            </p:oleObj>
          </a:graphicData>
        </a:graphic>
      </p:graphicFrame>
      <p:sp>
        <p:nvSpPr>
          <p:cNvPr id="314375" name="AutoShape 7"/>
          <p:cNvSpPr>
            <a:spLocks/>
          </p:cNvSpPr>
          <p:nvPr/>
        </p:nvSpPr>
        <p:spPr bwMode="auto">
          <a:xfrm>
            <a:off x="5559425" y="1995488"/>
            <a:ext cx="381000" cy="1828800"/>
          </a:xfrm>
          <a:prstGeom prst="rightBrace">
            <a:avLst>
              <a:gd name="adj1" fmla="val 40000"/>
              <a:gd name="adj2" fmla="val 50000"/>
            </a:avLst>
          </a:prstGeom>
          <a:noFill/>
          <a:ln w="9525">
            <a:solidFill>
              <a:schemeClr val="tx1"/>
            </a:solidFill>
            <a:round/>
            <a:headEnd/>
            <a:tailEnd/>
          </a:ln>
          <a:effectLst/>
        </p:spPr>
        <p:txBody>
          <a:bodyPr wrap="none" anchor="ctr"/>
          <a:lstStyle/>
          <a:p>
            <a:endParaRPr lang="zh-CN" altLang="en-US"/>
          </a:p>
        </p:txBody>
      </p:sp>
      <p:sp>
        <p:nvSpPr>
          <p:cNvPr id="314376" name="Text Box 8"/>
          <p:cNvSpPr txBox="1">
            <a:spLocks noChangeArrowheads="1"/>
          </p:cNvSpPr>
          <p:nvPr/>
        </p:nvSpPr>
        <p:spPr bwMode="auto">
          <a:xfrm>
            <a:off x="5940425" y="1557338"/>
            <a:ext cx="2879725" cy="1552575"/>
          </a:xfrm>
          <a:prstGeom prst="rect">
            <a:avLst/>
          </a:prstGeom>
          <a:solidFill>
            <a:srgbClr val="FFCCFF"/>
          </a:solidFill>
          <a:ln w="9525">
            <a:noFill/>
            <a:miter lim="800000"/>
            <a:headEnd/>
            <a:tailEnd/>
          </a:ln>
          <a:effectLst/>
        </p:spPr>
        <p:txBody>
          <a:bodyPr>
            <a:spAutoFit/>
          </a:bodyPr>
          <a:lstStyle/>
          <a:p>
            <a:pPr algn="l">
              <a:spcBef>
                <a:spcPct val="50000"/>
              </a:spcBef>
            </a:pPr>
            <a:r>
              <a:rPr lang="zh-CN" altLang="en-US" sz="2400">
                <a:latin typeface="Times New Roman" pitchFamily="18" charset="0"/>
              </a:rPr>
              <a:t>随机点落在这三种情形所示的矩形内是不可能事件，故概率趋向于零</a:t>
            </a:r>
          </a:p>
        </p:txBody>
      </p:sp>
      <p:sp>
        <p:nvSpPr>
          <p:cNvPr id="314377" name="AutoShape 9"/>
          <p:cNvSpPr>
            <a:spLocks noChangeArrowheads="1"/>
          </p:cNvSpPr>
          <p:nvPr/>
        </p:nvSpPr>
        <p:spPr bwMode="auto">
          <a:xfrm>
            <a:off x="6149975" y="3933825"/>
            <a:ext cx="2743200" cy="1584325"/>
          </a:xfrm>
          <a:prstGeom prst="wedgeRoundRectCallout">
            <a:avLst>
              <a:gd name="adj1" fmla="val -59088"/>
              <a:gd name="adj2" fmla="val 704"/>
              <a:gd name="adj3" fmla="val 16667"/>
            </a:avLst>
          </a:prstGeom>
          <a:solidFill>
            <a:srgbClr val="FFCCFF"/>
          </a:solidFill>
          <a:ln w="9525">
            <a:solidFill>
              <a:schemeClr val="tx1"/>
            </a:solidFill>
            <a:miter lim="800000"/>
            <a:headEnd/>
            <a:tailEnd/>
          </a:ln>
          <a:effectLst/>
        </p:spPr>
        <p:txBody>
          <a:bodyPr/>
          <a:lstStyle/>
          <a:p>
            <a:r>
              <a:rPr lang="zh-CN" altLang="en-US" sz="2400">
                <a:latin typeface="Times New Roman" pitchFamily="18" charset="0"/>
              </a:rPr>
              <a:t>随机点落在这种情况所示的矩形内是必然事件，故概率趋于</a:t>
            </a:r>
            <a:r>
              <a:rPr lang="en-US" altLang="zh-CN" sz="2400">
                <a:latin typeface="Times New Roman" pitchFamily="18" charset="0"/>
              </a:rPr>
              <a:t>1</a:t>
            </a:r>
          </a:p>
        </p:txBody>
      </p:sp>
      <p:sp>
        <p:nvSpPr>
          <p:cNvPr id="314378" name="Text Box 10"/>
          <p:cNvSpPr txBox="1">
            <a:spLocks noChangeArrowheads="1"/>
          </p:cNvSpPr>
          <p:nvPr/>
        </p:nvSpPr>
        <p:spPr bwMode="auto">
          <a:xfrm>
            <a:off x="395288" y="5362575"/>
            <a:ext cx="1512887"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rPr>
              <a:t>性质</a:t>
            </a:r>
            <a:r>
              <a:rPr lang="en-US" altLang="zh-CN" sz="2800">
                <a:solidFill>
                  <a:schemeClr val="folHlink"/>
                </a:solidFill>
                <a:latin typeface="Times New Roman" pitchFamily="18" charset="0"/>
              </a:rPr>
              <a:t>4</a:t>
            </a:r>
            <a:r>
              <a:rPr lang="zh-CN" altLang="en-US" sz="2800">
                <a:solidFill>
                  <a:schemeClr val="folHlink"/>
                </a:solidFill>
                <a:latin typeface="Times New Roman" pitchFamily="18" charset="0"/>
              </a:rPr>
              <a:t>：</a:t>
            </a:r>
          </a:p>
        </p:txBody>
      </p:sp>
      <p:graphicFrame>
        <p:nvGraphicFramePr>
          <p:cNvPr id="314379" name="Object 11"/>
          <p:cNvGraphicFramePr>
            <a:graphicFrameLocks noChangeAspect="1"/>
          </p:cNvGraphicFramePr>
          <p:nvPr/>
        </p:nvGraphicFramePr>
        <p:xfrm>
          <a:off x="571472" y="6000768"/>
          <a:ext cx="8148638" cy="615950"/>
        </p:xfrm>
        <a:graphic>
          <a:graphicData uri="http://schemas.openxmlformats.org/presentationml/2006/ole">
            <p:oleObj spid="_x0000_s1571846" name="Equation" r:id="rId7" imgW="3022560" imgH="228600" progId="">
              <p:embed/>
            </p:oleObj>
          </a:graphicData>
        </a:graphic>
      </p:graphicFrame>
      <p:grpSp>
        <p:nvGrpSpPr>
          <p:cNvPr id="2" name="Group 12"/>
          <p:cNvGrpSpPr>
            <a:grpSpLocks/>
          </p:cNvGrpSpPr>
          <p:nvPr/>
        </p:nvGrpSpPr>
        <p:grpSpPr bwMode="auto">
          <a:xfrm>
            <a:off x="1836738" y="5302250"/>
            <a:ext cx="4824412" cy="620713"/>
            <a:chOff x="1202" y="2659"/>
            <a:chExt cx="3039" cy="391"/>
          </a:xfrm>
        </p:grpSpPr>
        <p:graphicFrame>
          <p:nvGraphicFramePr>
            <p:cNvPr id="314381" name="Object 13"/>
            <p:cNvGraphicFramePr>
              <a:graphicFrameLocks noChangeAspect="1"/>
            </p:cNvGraphicFramePr>
            <p:nvPr/>
          </p:nvGraphicFramePr>
          <p:xfrm>
            <a:off x="1519" y="2659"/>
            <a:ext cx="1839" cy="391"/>
          </p:xfrm>
          <a:graphic>
            <a:graphicData uri="http://schemas.openxmlformats.org/presentationml/2006/ole">
              <p:oleObj spid="_x0000_s1571848" name="Equation" r:id="rId8" imgW="1079280" imgH="228600" progId="">
                <p:embed/>
              </p:oleObj>
            </a:graphicData>
          </a:graphic>
        </p:graphicFrame>
        <p:sp>
          <p:nvSpPr>
            <p:cNvPr id="314382" name="Text Box 14"/>
            <p:cNvSpPr txBox="1">
              <a:spLocks noChangeArrowheads="1"/>
            </p:cNvSpPr>
            <p:nvPr/>
          </p:nvSpPr>
          <p:spPr bwMode="auto">
            <a:xfrm>
              <a:off x="1202" y="2659"/>
              <a:ext cx="341" cy="327"/>
            </a:xfrm>
            <a:prstGeom prst="rect">
              <a:avLst/>
            </a:prstGeom>
            <a:noFill/>
            <a:ln w="9525">
              <a:noFill/>
              <a:miter lim="800000"/>
              <a:headEnd/>
              <a:tailEnd/>
            </a:ln>
            <a:effectLst/>
          </p:spPr>
          <p:txBody>
            <a:bodyPr wrap="none">
              <a:spAutoFit/>
            </a:bodyPr>
            <a:lstStyle/>
            <a:p>
              <a:pPr algn="l"/>
              <a:r>
                <a:rPr lang="zh-CN" altLang="en-US" sz="2800">
                  <a:latin typeface="Times New Roman" pitchFamily="18" charset="0"/>
                </a:rPr>
                <a:t>当</a:t>
              </a:r>
            </a:p>
          </p:txBody>
        </p:sp>
        <p:sp>
          <p:nvSpPr>
            <p:cNvPr id="314383" name="Text Box 15"/>
            <p:cNvSpPr txBox="1">
              <a:spLocks noChangeArrowheads="1"/>
            </p:cNvSpPr>
            <p:nvPr/>
          </p:nvSpPr>
          <p:spPr bwMode="auto">
            <a:xfrm>
              <a:off x="3225" y="2695"/>
              <a:ext cx="1016" cy="327"/>
            </a:xfrm>
            <a:prstGeom prst="rect">
              <a:avLst/>
            </a:prstGeom>
            <a:noFill/>
            <a:ln w="9525">
              <a:noFill/>
              <a:miter lim="800000"/>
              <a:headEnd/>
              <a:tailEnd/>
            </a:ln>
            <a:effectLst/>
          </p:spPr>
          <p:txBody>
            <a:bodyPr wrap="none">
              <a:spAutoFit/>
            </a:bodyPr>
            <a:lstStyle/>
            <a:p>
              <a:pPr algn="l"/>
              <a:r>
                <a:rPr lang="zh-CN" altLang="en-US" sz="2800">
                  <a:latin typeface="Times New Roman" pitchFamily="18" charset="0"/>
                </a:rPr>
                <a:t>时，有：</a:t>
              </a:r>
            </a:p>
          </p:txBody>
        </p:sp>
      </p:grpSp>
      <p:graphicFrame>
        <p:nvGraphicFramePr>
          <p:cNvPr id="314384" name="Object 16"/>
          <p:cNvGraphicFramePr>
            <a:graphicFrameLocks noChangeAspect="1"/>
          </p:cNvGraphicFramePr>
          <p:nvPr/>
        </p:nvGraphicFramePr>
        <p:xfrm>
          <a:off x="1044575" y="3430588"/>
          <a:ext cx="4679950" cy="950912"/>
        </p:xfrm>
        <a:graphic>
          <a:graphicData uri="http://schemas.openxmlformats.org/presentationml/2006/ole">
            <p:oleObj spid="_x0000_s1571847" name="公式" r:id="rId9" imgW="1879560" imgH="3808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0"/>
                                        </p:tgtEl>
                                        <p:attrNameLst>
                                          <p:attrName>style.visibility</p:attrName>
                                        </p:attrNameLst>
                                      </p:cBhvr>
                                      <p:to>
                                        <p:strVal val="visible"/>
                                      </p:to>
                                    </p:set>
                                    <p:anim calcmode="lin" valueType="num">
                                      <p:cBhvr additive="base">
                                        <p:cTn id="7" dur="500" fill="hold"/>
                                        <p:tgtEl>
                                          <p:spTgt spid="314370"/>
                                        </p:tgtEl>
                                        <p:attrNameLst>
                                          <p:attrName>ppt_x</p:attrName>
                                        </p:attrNameLst>
                                      </p:cBhvr>
                                      <p:tavLst>
                                        <p:tav tm="0">
                                          <p:val>
                                            <p:strVal val="0-#ppt_w/2"/>
                                          </p:val>
                                        </p:tav>
                                        <p:tav tm="100000">
                                          <p:val>
                                            <p:strVal val="#ppt_x"/>
                                          </p:val>
                                        </p:tav>
                                      </p:tavLst>
                                    </p:anim>
                                    <p:anim calcmode="lin" valueType="num">
                                      <p:cBhvr additive="base">
                                        <p:cTn id="8" dur="500" fill="hold"/>
                                        <p:tgtEl>
                                          <p:spTgt spid="314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14371"/>
                                        </p:tgtEl>
                                        <p:attrNameLst>
                                          <p:attrName>style.visibility</p:attrName>
                                        </p:attrNameLst>
                                      </p:cBhvr>
                                      <p:to>
                                        <p:strVal val="visible"/>
                                      </p:to>
                                    </p:set>
                                    <p:anim calcmode="lin" valueType="num">
                                      <p:cBhvr additive="base">
                                        <p:cTn id="13" dur="1000" fill="hold"/>
                                        <p:tgtEl>
                                          <p:spTgt spid="314371"/>
                                        </p:tgtEl>
                                        <p:attrNameLst>
                                          <p:attrName>ppt_x</p:attrName>
                                        </p:attrNameLst>
                                      </p:cBhvr>
                                      <p:tavLst>
                                        <p:tav tm="0">
                                          <p:val>
                                            <p:strVal val="1+#ppt_w/2"/>
                                          </p:val>
                                        </p:tav>
                                        <p:tav tm="100000">
                                          <p:val>
                                            <p:strVal val="#ppt_x"/>
                                          </p:val>
                                        </p:tav>
                                      </p:tavLst>
                                    </p:anim>
                                    <p:anim calcmode="lin" valueType="num">
                                      <p:cBhvr additive="base">
                                        <p:cTn id="14" dur="1000" fill="hold"/>
                                        <p:tgtEl>
                                          <p:spTgt spid="3143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4372"/>
                                        </p:tgtEl>
                                        <p:attrNameLst>
                                          <p:attrName>style.visibility</p:attrName>
                                        </p:attrNameLst>
                                      </p:cBhvr>
                                      <p:to>
                                        <p:strVal val="visible"/>
                                      </p:to>
                                    </p:set>
                                    <p:anim calcmode="lin" valueType="num">
                                      <p:cBhvr additive="base">
                                        <p:cTn id="19" dur="1000" fill="hold"/>
                                        <p:tgtEl>
                                          <p:spTgt spid="314372"/>
                                        </p:tgtEl>
                                        <p:attrNameLst>
                                          <p:attrName>ppt_x</p:attrName>
                                        </p:attrNameLst>
                                      </p:cBhvr>
                                      <p:tavLst>
                                        <p:tav tm="0">
                                          <p:val>
                                            <p:strVal val="0-#ppt_w/2"/>
                                          </p:val>
                                        </p:tav>
                                        <p:tav tm="100000">
                                          <p:val>
                                            <p:strVal val="#ppt_x"/>
                                          </p:val>
                                        </p:tav>
                                      </p:tavLst>
                                    </p:anim>
                                    <p:anim calcmode="lin" valueType="num">
                                      <p:cBhvr additive="base">
                                        <p:cTn id="20" dur="1000" fill="hold"/>
                                        <p:tgtEl>
                                          <p:spTgt spid="314372"/>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8" fill="hold" nodeType="afterEffect">
                                  <p:stCondLst>
                                    <p:cond delay="0"/>
                                  </p:stCondLst>
                                  <p:childTnLst>
                                    <p:set>
                                      <p:cBhvr>
                                        <p:cTn id="23" dur="1" fill="hold">
                                          <p:stCondLst>
                                            <p:cond delay="0"/>
                                          </p:stCondLst>
                                        </p:cTn>
                                        <p:tgtEl>
                                          <p:spTgt spid="314373"/>
                                        </p:tgtEl>
                                        <p:attrNameLst>
                                          <p:attrName>style.visibility</p:attrName>
                                        </p:attrNameLst>
                                      </p:cBhvr>
                                      <p:to>
                                        <p:strVal val="visible"/>
                                      </p:to>
                                    </p:set>
                                    <p:anim calcmode="lin" valueType="num">
                                      <p:cBhvr additive="base">
                                        <p:cTn id="24" dur="1000" fill="hold"/>
                                        <p:tgtEl>
                                          <p:spTgt spid="314373"/>
                                        </p:tgtEl>
                                        <p:attrNameLst>
                                          <p:attrName>ppt_x</p:attrName>
                                        </p:attrNameLst>
                                      </p:cBhvr>
                                      <p:tavLst>
                                        <p:tav tm="0">
                                          <p:val>
                                            <p:strVal val="0-#ppt_w/2"/>
                                          </p:val>
                                        </p:tav>
                                        <p:tav tm="100000">
                                          <p:val>
                                            <p:strVal val="#ppt_x"/>
                                          </p:val>
                                        </p:tav>
                                      </p:tavLst>
                                    </p:anim>
                                    <p:anim calcmode="lin" valueType="num">
                                      <p:cBhvr additive="base">
                                        <p:cTn id="25" dur="1000" fill="hold"/>
                                        <p:tgtEl>
                                          <p:spTgt spid="31437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14384"/>
                                        </p:tgtEl>
                                        <p:attrNameLst>
                                          <p:attrName>style.visibility</p:attrName>
                                        </p:attrNameLst>
                                      </p:cBhvr>
                                      <p:to>
                                        <p:strVal val="visible"/>
                                      </p:to>
                                    </p:set>
                                    <p:anim calcmode="lin" valueType="num">
                                      <p:cBhvr additive="base">
                                        <p:cTn id="30" dur="1000" fill="hold"/>
                                        <p:tgtEl>
                                          <p:spTgt spid="314384"/>
                                        </p:tgtEl>
                                        <p:attrNameLst>
                                          <p:attrName>ppt_x</p:attrName>
                                        </p:attrNameLst>
                                      </p:cBhvr>
                                      <p:tavLst>
                                        <p:tav tm="0">
                                          <p:val>
                                            <p:strVal val="0-#ppt_w/2"/>
                                          </p:val>
                                        </p:tav>
                                        <p:tav tm="100000">
                                          <p:val>
                                            <p:strVal val="#ppt_x"/>
                                          </p:val>
                                        </p:tav>
                                      </p:tavLst>
                                    </p:anim>
                                    <p:anim calcmode="lin" valueType="num">
                                      <p:cBhvr additive="base">
                                        <p:cTn id="31" dur="1000" fill="hold"/>
                                        <p:tgtEl>
                                          <p:spTgt spid="31438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14375"/>
                                        </p:tgtEl>
                                        <p:attrNameLst>
                                          <p:attrName>style.visibility</p:attrName>
                                        </p:attrNameLst>
                                      </p:cBhvr>
                                      <p:to>
                                        <p:strVal val="visible"/>
                                      </p:to>
                                    </p:set>
                                    <p:anim calcmode="lin" valueType="num">
                                      <p:cBhvr additive="base">
                                        <p:cTn id="36" dur="500" fill="hold"/>
                                        <p:tgtEl>
                                          <p:spTgt spid="314375"/>
                                        </p:tgtEl>
                                        <p:attrNameLst>
                                          <p:attrName>ppt_x</p:attrName>
                                        </p:attrNameLst>
                                      </p:cBhvr>
                                      <p:tavLst>
                                        <p:tav tm="0">
                                          <p:val>
                                            <p:strVal val="1+#ppt_w/2"/>
                                          </p:val>
                                        </p:tav>
                                        <p:tav tm="100000">
                                          <p:val>
                                            <p:strVal val="#ppt_x"/>
                                          </p:val>
                                        </p:tav>
                                      </p:tavLst>
                                    </p:anim>
                                    <p:anim calcmode="lin" valueType="num">
                                      <p:cBhvr additive="base">
                                        <p:cTn id="37" dur="500" fill="hold"/>
                                        <p:tgtEl>
                                          <p:spTgt spid="314375"/>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143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314374"/>
                                        </p:tgtEl>
                                        <p:attrNameLst>
                                          <p:attrName>style.visibility</p:attrName>
                                        </p:attrNameLst>
                                      </p:cBhvr>
                                      <p:to>
                                        <p:strVal val="visible"/>
                                      </p:to>
                                    </p:set>
                                    <p:anim calcmode="lin" valueType="num">
                                      <p:cBhvr additive="base">
                                        <p:cTn id="45" dur="1000" fill="hold"/>
                                        <p:tgtEl>
                                          <p:spTgt spid="314374"/>
                                        </p:tgtEl>
                                        <p:attrNameLst>
                                          <p:attrName>ppt_x</p:attrName>
                                        </p:attrNameLst>
                                      </p:cBhvr>
                                      <p:tavLst>
                                        <p:tav tm="0">
                                          <p:val>
                                            <p:strVal val="1+#ppt_w/2"/>
                                          </p:val>
                                        </p:tav>
                                        <p:tav tm="100000">
                                          <p:val>
                                            <p:strVal val="#ppt_x"/>
                                          </p:val>
                                        </p:tav>
                                      </p:tavLst>
                                    </p:anim>
                                    <p:anim calcmode="lin" valueType="num">
                                      <p:cBhvr additive="base">
                                        <p:cTn id="46" dur="1000" fill="hold"/>
                                        <p:tgtEl>
                                          <p:spTgt spid="31437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314377"/>
                                        </p:tgtEl>
                                        <p:attrNameLst>
                                          <p:attrName>style.visibility</p:attrName>
                                        </p:attrNameLst>
                                      </p:cBhvr>
                                      <p:to>
                                        <p:strVal val="visible"/>
                                      </p:to>
                                    </p:set>
                                    <p:anim calcmode="lin" valueType="num">
                                      <p:cBhvr>
                                        <p:cTn id="51" dur="1000" fill="hold"/>
                                        <p:tgtEl>
                                          <p:spTgt spid="314377"/>
                                        </p:tgtEl>
                                        <p:attrNameLst>
                                          <p:attrName>ppt_w</p:attrName>
                                        </p:attrNameLst>
                                      </p:cBhvr>
                                      <p:tavLst>
                                        <p:tav tm="0">
                                          <p:val>
                                            <p:fltVal val="0"/>
                                          </p:val>
                                        </p:tav>
                                        <p:tav tm="100000">
                                          <p:val>
                                            <p:strVal val="#ppt_w"/>
                                          </p:val>
                                        </p:tav>
                                      </p:tavLst>
                                    </p:anim>
                                    <p:anim calcmode="lin" valueType="num">
                                      <p:cBhvr>
                                        <p:cTn id="52" dur="1000" fill="hold"/>
                                        <p:tgtEl>
                                          <p:spTgt spid="314377"/>
                                        </p:tgtEl>
                                        <p:attrNameLst>
                                          <p:attrName>ppt_h</p:attrName>
                                        </p:attrNameLst>
                                      </p:cBhvr>
                                      <p:tavLst>
                                        <p:tav tm="0">
                                          <p:val>
                                            <p:fltVal val="0"/>
                                          </p:val>
                                        </p:tav>
                                        <p:tav tm="100000">
                                          <p:val>
                                            <p:strVal val="#ppt_h"/>
                                          </p:val>
                                        </p:tav>
                                      </p:tavLst>
                                    </p:anim>
                                    <p:anim calcmode="lin" valueType="num">
                                      <p:cBhvr>
                                        <p:cTn id="53" dur="1000" fill="hold"/>
                                        <p:tgtEl>
                                          <p:spTgt spid="314377"/>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3143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14378"/>
                                        </p:tgtEl>
                                        <p:attrNameLst>
                                          <p:attrName>style.visibility</p:attrName>
                                        </p:attrNameLst>
                                      </p:cBhvr>
                                      <p:to>
                                        <p:strVal val="visible"/>
                                      </p:to>
                                    </p:set>
                                    <p:anim calcmode="lin" valueType="num">
                                      <p:cBhvr additive="base">
                                        <p:cTn id="59" dur="500" fill="hold"/>
                                        <p:tgtEl>
                                          <p:spTgt spid="314378"/>
                                        </p:tgtEl>
                                        <p:attrNameLst>
                                          <p:attrName>ppt_x</p:attrName>
                                        </p:attrNameLst>
                                      </p:cBhvr>
                                      <p:tavLst>
                                        <p:tav tm="0">
                                          <p:val>
                                            <p:strVal val="0-#ppt_w/2"/>
                                          </p:val>
                                        </p:tav>
                                        <p:tav tm="100000">
                                          <p:val>
                                            <p:strVal val="#ppt_x"/>
                                          </p:val>
                                        </p:tav>
                                      </p:tavLst>
                                    </p:anim>
                                    <p:anim calcmode="lin" valueType="num">
                                      <p:cBhvr additive="base">
                                        <p:cTn id="60" dur="500" fill="hold"/>
                                        <p:tgtEl>
                                          <p:spTgt spid="31437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000" fill="hold"/>
                                        <p:tgtEl>
                                          <p:spTgt spid="2"/>
                                        </p:tgtEl>
                                        <p:attrNameLst>
                                          <p:attrName>ppt_x</p:attrName>
                                        </p:attrNameLst>
                                      </p:cBhvr>
                                      <p:tavLst>
                                        <p:tav tm="0">
                                          <p:val>
                                            <p:strVal val="1+#ppt_w/2"/>
                                          </p:val>
                                        </p:tav>
                                        <p:tav tm="100000">
                                          <p:val>
                                            <p:strVal val="#ppt_x"/>
                                          </p:val>
                                        </p:tav>
                                      </p:tavLst>
                                    </p:anim>
                                    <p:anim calcmode="lin" valueType="num">
                                      <p:cBhvr additive="base">
                                        <p:cTn id="66"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14379"/>
                                        </p:tgtEl>
                                        <p:attrNameLst>
                                          <p:attrName>style.visibility</p:attrName>
                                        </p:attrNameLst>
                                      </p:cBhvr>
                                      <p:to>
                                        <p:strVal val="visible"/>
                                      </p:to>
                                    </p:set>
                                    <p:animEffect transition="in" filter="wipe(left)">
                                      <p:cBhvr>
                                        <p:cTn id="71" dur="1000"/>
                                        <p:tgtEl>
                                          <p:spTgt spid="31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p:bldP spid="314375" grpId="0" animBg="1"/>
      <p:bldP spid="314376" grpId="0" animBg="1"/>
      <p:bldP spid="314377" grpId="0" animBg="1"/>
      <p:bldP spid="3143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468313" y="1308100"/>
            <a:ext cx="1447800"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rPr>
              <a:t>说明：</a:t>
            </a:r>
          </a:p>
        </p:txBody>
      </p:sp>
      <p:grpSp>
        <p:nvGrpSpPr>
          <p:cNvPr id="2" name="Group 3"/>
          <p:cNvGrpSpPr>
            <a:grpSpLocks/>
          </p:cNvGrpSpPr>
          <p:nvPr/>
        </p:nvGrpSpPr>
        <p:grpSpPr bwMode="auto">
          <a:xfrm>
            <a:off x="1692275" y="1303338"/>
            <a:ext cx="3148013" cy="2341562"/>
            <a:chOff x="1488" y="96"/>
            <a:chExt cx="1584" cy="1344"/>
          </a:xfrm>
        </p:grpSpPr>
        <p:graphicFrame>
          <p:nvGraphicFramePr>
            <p:cNvPr id="315396" name="Object 4"/>
            <p:cNvGraphicFramePr>
              <a:graphicFrameLocks noChangeAspect="1"/>
            </p:cNvGraphicFramePr>
            <p:nvPr/>
          </p:nvGraphicFramePr>
          <p:xfrm>
            <a:off x="2780" y="624"/>
            <a:ext cx="148" cy="560"/>
          </p:xfrm>
          <a:graphic>
            <a:graphicData uri="http://schemas.openxmlformats.org/presentationml/2006/ole">
              <p:oleObj spid="_x0000_s1572866" name="Equation" r:id="rId3" imgW="114120" imgH="431640" progId="Equation.3">
                <p:embed/>
              </p:oleObj>
            </a:graphicData>
          </a:graphic>
        </p:graphicFrame>
        <p:graphicFrame>
          <p:nvGraphicFramePr>
            <p:cNvPr id="315397" name="Object 5"/>
            <p:cNvGraphicFramePr>
              <a:graphicFrameLocks noChangeAspect="1"/>
            </p:cNvGraphicFramePr>
            <p:nvPr/>
          </p:nvGraphicFramePr>
          <p:xfrm>
            <a:off x="2204" y="640"/>
            <a:ext cx="148" cy="560"/>
          </p:xfrm>
          <a:graphic>
            <a:graphicData uri="http://schemas.openxmlformats.org/presentationml/2006/ole">
              <p:oleObj spid="_x0000_s1572867" name="Equation" r:id="rId4" imgW="114120" imgH="431640" progId="Equation.3">
                <p:embed/>
              </p:oleObj>
            </a:graphicData>
          </a:graphic>
        </p:graphicFrame>
        <p:grpSp>
          <p:nvGrpSpPr>
            <p:cNvPr id="3" name="Group 6"/>
            <p:cNvGrpSpPr>
              <a:grpSpLocks/>
            </p:cNvGrpSpPr>
            <p:nvPr/>
          </p:nvGrpSpPr>
          <p:grpSpPr bwMode="auto">
            <a:xfrm>
              <a:off x="1488" y="96"/>
              <a:ext cx="1584" cy="1344"/>
              <a:chOff x="1488" y="96"/>
              <a:chExt cx="1584" cy="1344"/>
            </a:xfrm>
          </p:grpSpPr>
          <p:sp>
            <p:nvSpPr>
              <p:cNvPr id="315399" name="Line 7"/>
              <p:cNvSpPr>
                <a:spLocks noChangeShapeType="1"/>
              </p:cNvSpPr>
              <p:nvPr/>
            </p:nvSpPr>
            <p:spPr bwMode="auto">
              <a:xfrm>
                <a:off x="1488" y="816"/>
                <a:ext cx="1584" cy="0"/>
              </a:xfrm>
              <a:prstGeom prst="line">
                <a:avLst/>
              </a:prstGeom>
              <a:noFill/>
              <a:ln w="9525">
                <a:solidFill>
                  <a:schemeClr val="tx1"/>
                </a:solidFill>
                <a:round/>
                <a:headEnd/>
                <a:tailEnd type="triangle" w="med" len="med"/>
              </a:ln>
              <a:effectLst/>
            </p:spPr>
            <p:txBody>
              <a:bodyPr/>
              <a:lstStyle/>
              <a:p>
                <a:endParaRPr lang="zh-CN" altLang="en-US"/>
              </a:p>
            </p:txBody>
          </p:sp>
          <p:sp>
            <p:nvSpPr>
              <p:cNvPr id="315400" name="Line 8"/>
              <p:cNvSpPr>
                <a:spLocks noChangeShapeType="1"/>
              </p:cNvSpPr>
              <p:nvPr/>
            </p:nvSpPr>
            <p:spPr bwMode="auto">
              <a:xfrm flipV="1">
                <a:off x="2016" y="96"/>
                <a:ext cx="0" cy="1344"/>
              </a:xfrm>
              <a:prstGeom prst="line">
                <a:avLst/>
              </a:prstGeom>
              <a:noFill/>
              <a:ln w="9525">
                <a:solidFill>
                  <a:schemeClr val="tx1"/>
                </a:solidFill>
                <a:round/>
                <a:headEnd/>
                <a:tailEnd type="triangle" w="med" len="med"/>
              </a:ln>
              <a:effectLst/>
            </p:spPr>
            <p:txBody>
              <a:bodyPr/>
              <a:lstStyle/>
              <a:p>
                <a:endParaRPr lang="zh-CN" altLang="en-US"/>
              </a:p>
            </p:txBody>
          </p:sp>
          <p:graphicFrame>
            <p:nvGraphicFramePr>
              <p:cNvPr id="315401" name="Object 9"/>
              <p:cNvGraphicFramePr>
                <a:graphicFrameLocks noChangeAspect="1"/>
              </p:cNvGraphicFramePr>
              <p:nvPr/>
            </p:nvGraphicFramePr>
            <p:xfrm>
              <a:off x="1776" y="208"/>
              <a:ext cx="448" cy="272"/>
            </p:xfrm>
            <a:graphic>
              <a:graphicData uri="http://schemas.openxmlformats.org/presentationml/2006/ole">
                <p:oleObj spid="_x0000_s1572868" name="Equation" r:id="rId5" imgW="355320" imgH="215640" progId="Equation.3">
                  <p:embed/>
                </p:oleObj>
              </a:graphicData>
            </a:graphic>
          </p:graphicFrame>
          <p:graphicFrame>
            <p:nvGraphicFramePr>
              <p:cNvPr id="315402" name="Object 10"/>
              <p:cNvGraphicFramePr>
                <a:graphicFrameLocks noChangeAspect="1"/>
              </p:cNvGraphicFramePr>
              <p:nvPr/>
            </p:nvGraphicFramePr>
            <p:xfrm>
              <a:off x="1784" y="496"/>
              <a:ext cx="432" cy="272"/>
            </p:xfrm>
            <a:graphic>
              <a:graphicData uri="http://schemas.openxmlformats.org/presentationml/2006/ole">
                <p:oleObj spid="_x0000_s1572869" name="Equation" r:id="rId6" imgW="342720" imgH="215640" progId="Equation.3">
                  <p:embed/>
                </p:oleObj>
              </a:graphicData>
            </a:graphic>
          </p:graphicFrame>
          <p:graphicFrame>
            <p:nvGraphicFramePr>
              <p:cNvPr id="315403" name="Object 11"/>
              <p:cNvGraphicFramePr>
                <a:graphicFrameLocks noChangeAspect="1"/>
              </p:cNvGraphicFramePr>
              <p:nvPr/>
            </p:nvGraphicFramePr>
            <p:xfrm>
              <a:off x="2135" y="768"/>
              <a:ext cx="217" cy="308"/>
            </p:xfrm>
            <a:graphic>
              <a:graphicData uri="http://schemas.openxmlformats.org/presentationml/2006/ole">
                <p:oleObj spid="_x0000_s1572870" name="Equation" r:id="rId7" imgW="152280" imgH="215640" progId="Equation.3">
                  <p:embed/>
                </p:oleObj>
              </a:graphicData>
            </a:graphic>
          </p:graphicFrame>
          <p:graphicFrame>
            <p:nvGraphicFramePr>
              <p:cNvPr id="315404" name="Object 12"/>
              <p:cNvGraphicFramePr>
                <a:graphicFrameLocks noChangeAspect="1"/>
              </p:cNvGraphicFramePr>
              <p:nvPr/>
            </p:nvGraphicFramePr>
            <p:xfrm>
              <a:off x="2702" y="768"/>
              <a:ext cx="235" cy="308"/>
            </p:xfrm>
            <a:graphic>
              <a:graphicData uri="http://schemas.openxmlformats.org/presentationml/2006/ole">
                <p:oleObj spid="_x0000_s1572871" name="Equation" r:id="rId8" imgW="164880" imgH="215640" progId="Equation.3">
                  <p:embed/>
                </p:oleObj>
              </a:graphicData>
            </a:graphic>
          </p:graphicFrame>
          <p:grpSp>
            <p:nvGrpSpPr>
              <p:cNvPr id="4" name="Group 13"/>
              <p:cNvGrpSpPr>
                <a:grpSpLocks/>
              </p:cNvGrpSpPr>
              <p:nvPr/>
            </p:nvGrpSpPr>
            <p:grpSpPr bwMode="auto">
              <a:xfrm>
                <a:off x="2018" y="119"/>
                <a:ext cx="864" cy="526"/>
                <a:chOff x="2016" y="134"/>
                <a:chExt cx="864" cy="526"/>
              </a:xfrm>
            </p:grpSpPr>
            <p:sp>
              <p:nvSpPr>
                <p:cNvPr id="315406" name="Rectangle 14"/>
                <p:cNvSpPr>
                  <a:spLocks noChangeArrowheads="1"/>
                </p:cNvSpPr>
                <p:nvPr/>
              </p:nvSpPr>
              <p:spPr bwMode="auto">
                <a:xfrm>
                  <a:off x="2208" y="336"/>
                  <a:ext cx="576" cy="288"/>
                </a:xfrm>
                <a:prstGeom prst="rect">
                  <a:avLst/>
                </a:prstGeom>
                <a:noFill/>
                <a:ln w="9525">
                  <a:solidFill>
                    <a:schemeClr val="tx1"/>
                  </a:solidFill>
                  <a:miter lim="800000"/>
                  <a:headEnd/>
                  <a:tailEnd/>
                </a:ln>
                <a:effectLst/>
              </p:spPr>
              <p:txBody>
                <a:bodyPr wrap="none" anchor="ctr"/>
                <a:lstStyle/>
                <a:p>
                  <a:endParaRPr lang="zh-CN" altLang="en-US"/>
                </a:p>
              </p:txBody>
            </p:sp>
            <p:graphicFrame>
              <p:nvGraphicFramePr>
                <p:cNvPr id="315407" name="Object 15"/>
                <p:cNvGraphicFramePr>
                  <a:graphicFrameLocks noChangeAspect="1"/>
                </p:cNvGraphicFramePr>
                <p:nvPr/>
              </p:nvGraphicFramePr>
              <p:xfrm>
                <a:off x="2160" y="144"/>
                <a:ext cx="178" cy="192"/>
              </p:xfrm>
              <a:graphic>
                <a:graphicData uri="http://schemas.openxmlformats.org/presentationml/2006/ole">
                  <p:oleObj spid="_x0000_s1572872" name="Equation" r:id="rId9" imgW="152280" imgH="164880" progId="Equation.3">
                    <p:embed/>
                  </p:oleObj>
                </a:graphicData>
              </a:graphic>
            </p:graphicFrame>
            <p:sp>
              <p:nvSpPr>
                <p:cNvPr id="315408" name="Text Box 16"/>
                <p:cNvSpPr txBox="1">
                  <a:spLocks noChangeArrowheads="1"/>
                </p:cNvSpPr>
                <p:nvPr/>
              </p:nvSpPr>
              <p:spPr bwMode="auto">
                <a:xfrm>
                  <a:off x="2640" y="134"/>
                  <a:ext cx="240" cy="228"/>
                </a:xfrm>
                <a:prstGeom prst="rect">
                  <a:avLst/>
                </a:prstGeom>
                <a:noFill/>
                <a:ln w="9525">
                  <a:noFill/>
                  <a:miter lim="800000"/>
                  <a:headEnd/>
                  <a:tailEnd/>
                </a:ln>
                <a:effectLst/>
              </p:spPr>
              <p:txBody>
                <a:bodyPr>
                  <a:spAutoFit/>
                </a:bodyPr>
                <a:lstStyle/>
                <a:p>
                  <a:pPr algn="l">
                    <a:spcBef>
                      <a:spcPct val="50000"/>
                    </a:spcBef>
                  </a:pPr>
                  <a:r>
                    <a:rPr lang="en-US" altLang="zh-CN" sz="2000" b="0">
                      <a:latin typeface="Times New Roman" pitchFamily="18" charset="0"/>
                    </a:rPr>
                    <a:t>B</a:t>
                  </a:r>
                </a:p>
              </p:txBody>
            </p:sp>
            <p:sp>
              <p:nvSpPr>
                <p:cNvPr id="315409" name="Text Box 17"/>
                <p:cNvSpPr txBox="1">
                  <a:spLocks noChangeArrowheads="1"/>
                </p:cNvSpPr>
                <p:nvPr/>
              </p:nvSpPr>
              <p:spPr bwMode="auto">
                <a:xfrm>
                  <a:off x="2736" y="432"/>
                  <a:ext cx="144" cy="228"/>
                </a:xfrm>
                <a:prstGeom prst="rect">
                  <a:avLst/>
                </a:prstGeom>
                <a:noFill/>
                <a:ln w="9525">
                  <a:noFill/>
                  <a:miter lim="800000"/>
                  <a:headEnd/>
                  <a:tailEnd/>
                </a:ln>
                <a:effectLst/>
              </p:spPr>
              <p:txBody>
                <a:bodyPr>
                  <a:spAutoFit/>
                </a:bodyPr>
                <a:lstStyle/>
                <a:p>
                  <a:pPr algn="l">
                    <a:spcBef>
                      <a:spcPct val="50000"/>
                    </a:spcBef>
                  </a:pPr>
                  <a:r>
                    <a:rPr lang="en-US" altLang="zh-CN" sz="2000" b="0">
                      <a:latin typeface="Times New Roman" pitchFamily="18" charset="0"/>
                    </a:rPr>
                    <a:t>C</a:t>
                  </a:r>
                </a:p>
              </p:txBody>
            </p:sp>
            <p:sp>
              <p:nvSpPr>
                <p:cNvPr id="315410" name="Text Box 18"/>
                <p:cNvSpPr txBox="1">
                  <a:spLocks noChangeArrowheads="1"/>
                </p:cNvSpPr>
                <p:nvPr/>
              </p:nvSpPr>
              <p:spPr bwMode="auto">
                <a:xfrm>
                  <a:off x="2016" y="432"/>
                  <a:ext cx="336" cy="228"/>
                </a:xfrm>
                <a:prstGeom prst="rect">
                  <a:avLst/>
                </a:prstGeom>
                <a:noFill/>
                <a:ln w="9525">
                  <a:noFill/>
                  <a:miter lim="800000"/>
                  <a:headEnd/>
                  <a:tailEnd/>
                </a:ln>
                <a:effectLst/>
              </p:spPr>
              <p:txBody>
                <a:bodyPr>
                  <a:spAutoFit/>
                </a:bodyPr>
                <a:lstStyle/>
                <a:p>
                  <a:pPr algn="l">
                    <a:spcBef>
                      <a:spcPct val="50000"/>
                    </a:spcBef>
                  </a:pPr>
                  <a:r>
                    <a:rPr lang="en-US" altLang="zh-CN" sz="2000" b="0">
                      <a:latin typeface="Times New Roman" pitchFamily="18" charset="0"/>
                    </a:rPr>
                    <a:t>D</a:t>
                  </a:r>
                </a:p>
              </p:txBody>
            </p:sp>
          </p:grpSp>
        </p:grpSp>
      </p:grpSp>
      <p:sp>
        <p:nvSpPr>
          <p:cNvPr id="315411" name="AutoShape 19"/>
          <p:cNvSpPr>
            <a:spLocks noChangeArrowheads="1"/>
          </p:cNvSpPr>
          <p:nvPr/>
        </p:nvSpPr>
        <p:spPr bwMode="auto">
          <a:xfrm>
            <a:off x="5364163" y="260350"/>
            <a:ext cx="3529012" cy="3095625"/>
          </a:xfrm>
          <a:prstGeom prst="wedgeEllipseCallout">
            <a:avLst>
              <a:gd name="adj1" fmla="val -68806"/>
              <a:gd name="adj2" fmla="val 14819"/>
            </a:avLst>
          </a:prstGeom>
          <a:solidFill>
            <a:srgbClr val="FFCCFF"/>
          </a:solidFill>
          <a:ln w="9525">
            <a:solidFill>
              <a:srgbClr val="00FF00"/>
            </a:solidFill>
            <a:miter lim="800000"/>
            <a:headEnd/>
            <a:tailEnd/>
          </a:ln>
          <a:effectLst/>
        </p:spPr>
        <p:txBody>
          <a:bodyPr/>
          <a:lstStyle/>
          <a:p>
            <a:r>
              <a:rPr lang="zh-CN" altLang="en-US" sz="2400">
                <a:latin typeface="Times New Roman" pitchFamily="18" charset="0"/>
              </a:rPr>
              <a:t>不等式左边恰好是（</a:t>
            </a:r>
            <a:r>
              <a:rPr lang="en-US" altLang="zh-CN" sz="2400">
                <a:latin typeface="Times New Roman" pitchFamily="18" charset="0"/>
              </a:rPr>
              <a:t>X,Y</a:t>
            </a:r>
            <a:r>
              <a:rPr lang="zh-CN" altLang="en-US" sz="2400">
                <a:latin typeface="Times New Roman" pitchFamily="18" charset="0"/>
              </a:rPr>
              <a:t>）落在矩形</a:t>
            </a:r>
            <a:r>
              <a:rPr lang="en-US" altLang="zh-CN" sz="2400">
                <a:latin typeface="Times New Roman" pitchFamily="18" charset="0"/>
              </a:rPr>
              <a:t>ABCD</a:t>
            </a:r>
            <a:r>
              <a:rPr lang="zh-CN" altLang="en-US" sz="2400">
                <a:latin typeface="Times New Roman" pitchFamily="18" charset="0"/>
              </a:rPr>
              <a:t>内的概率，而概率具有非负性，故得此不等式。</a:t>
            </a:r>
          </a:p>
        </p:txBody>
      </p:sp>
      <p:sp>
        <p:nvSpPr>
          <p:cNvPr id="315412" name="Text Box 20"/>
          <p:cNvSpPr txBox="1">
            <a:spLocks noChangeArrowheads="1"/>
          </p:cNvSpPr>
          <p:nvPr/>
        </p:nvSpPr>
        <p:spPr bwMode="auto">
          <a:xfrm>
            <a:off x="468313" y="3517900"/>
            <a:ext cx="1600200" cy="519113"/>
          </a:xfrm>
          <a:prstGeom prst="rect">
            <a:avLst/>
          </a:prstGeom>
          <a:noFill/>
          <a:ln w="9525">
            <a:noFill/>
            <a:miter lim="800000"/>
            <a:headEnd/>
            <a:tailEnd/>
          </a:ln>
          <a:effectLst/>
        </p:spPr>
        <p:txBody>
          <a:bodyPr>
            <a:spAutoFit/>
          </a:bodyPr>
          <a:lstStyle/>
          <a:p>
            <a:pPr algn="l">
              <a:spcBef>
                <a:spcPct val="50000"/>
              </a:spcBef>
            </a:pPr>
            <a:r>
              <a:rPr lang="zh-CN" altLang="en-US" sz="2800">
                <a:solidFill>
                  <a:schemeClr val="folHlink"/>
                </a:solidFill>
                <a:latin typeface="Times New Roman" pitchFamily="18" charset="0"/>
              </a:rPr>
              <a:t>小注：</a:t>
            </a:r>
          </a:p>
        </p:txBody>
      </p:sp>
      <p:sp>
        <p:nvSpPr>
          <p:cNvPr id="315413" name="Text Box 21"/>
          <p:cNvSpPr txBox="1">
            <a:spLocks noChangeArrowheads="1"/>
          </p:cNvSpPr>
          <p:nvPr/>
        </p:nvSpPr>
        <p:spPr bwMode="auto">
          <a:xfrm>
            <a:off x="1458913" y="3594100"/>
            <a:ext cx="7467600" cy="1160463"/>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性质</a:t>
            </a:r>
            <a:r>
              <a:rPr lang="en-US" altLang="zh-CN" sz="2800">
                <a:latin typeface="Times New Roman" pitchFamily="18" charset="0"/>
              </a:rPr>
              <a:t>1</a:t>
            </a:r>
            <a:r>
              <a:rPr lang="zh-CN" altLang="en-US" sz="2800">
                <a:latin typeface="Times New Roman" pitchFamily="18" charset="0"/>
              </a:rPr>
              <a:t>～性质</a:t>
            </a:r>
            <a:r>
              <a:rPr lang="en-US" altLang="zh-CN" sz="2800">
                <a:latin typeface="Times New Roman" pitchFamily="18" charset="0"/>
              </a:rPr>
              <a:t>3</a:t>
            </a:r>
            <a:r>
              <a:rPr lang="zh-CN" altLang="en-US" sz="2800">
                <a:latin typeface="Times New Roman" pitchFamily="18" charset="0"/>
              </a:rPr>
              <a:t>同于一维随机变量分布函数的性</a:t>
            </a:r>
          </a:p>
          <a:p>
            <a:pPr algn="l">
              <a:spcBef>
                <a:spcPct val="50000"/>
              </a:spcBef>
            </a:pPr>
            <a:r>
              <a:rPr lang="zh-CN" altLang="en-US" sz="2800">
                <a:latin typeface="Times New Roman" pitchFamily="18" charset="0"/>
              </a:rPr>
              <a:t>质。性质</a:t>
            </a:r>
            <a:r>
              <a:rPr lang="en-US" altLang="zh-CN" sz="2800">
                <a:latin typeface="Times New Roman" pitchFamily="18" charset="0"/>
              </a:rPr>
              <a:t>4</a:t>
            </a:r>
            <a:r>
              <a:rPr lang="zh-CN" altLang="en-US" sz="2800">
                <a:latin typeface="Times New Roman" pitchFamily="18" charset="0"/>
              </a:rPr>
              <a:t>不同于一维随机变量的分布函数。</a:t>
            </a:r>
          </a:p>
        </p:txBody>
      </p:sp>
      <p:sp>
        <p:nvSpPr>
          <p:cNvPr id="315414" name="Text Box 22"/>
          <p:cNvSpPr txBox="1">
            <a:spLocks noChangeArrowheads="1"/>
          </p:cNvSpPr>
          <p:nvPr/>
        </p:nvSpPr>
        <p:spPr bwMode="auto">
          <a:xfrm>
            <a:off x="1474788" y="5076825"/>
            <a:ext cx="7451725" cy="1160463"/>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若性质</a:t>
            </a:r>
            <a:r>
              <a:rPr lang="en-US" altLang="zh-CN" sz="2800">
                <a:latin typeface="Times New Roman" pitchFamily="18" charset="0"/>
              </a:rPr>
              <a:t>1</a:t>
            </a:r>
            <a:r>
              <a:rPr lang="zh-CN" altLang="en-US" sz="2800">
                <a:latin typeface="Times New Roman" pitchFamily="18" charset="0"/>
              </a:rPr>
              <a:t>～性质</a:t>
            </a:r>
            <a:r>
              <a:rPr lang="en-US" altLang="zh-CN" sz="2800">
                <a:latin typeface="Times New Roman" pitchFamily="18" charset="0"/>
              </a:rPr>
              <a:t>3</a:t>
            </a:r>
            <a:r>
              <a:rPr lang="zh-CN" altLang="en-US" sz="2800">
                <a:latin typeface="Times New Roman" pitchFamily="18" charset="0"/>
              </a:rPr>
              <a:t>均满足，但性质</a:t>
            </a:r>
            <a:r>
              <a:rPr lang="en-US" altLang="zh-CN" sz="2800">
                <a:latin typeface="Times New Roman" pitchFamily="18" charset="0"/>
              </a:rPr>
              <a:t>4</a:t>
            </a:r>
            <a:r>
              <a:rPr lang="zh-CN" altLang="en-US" sz="2800">
                <a:latin typeface="Times New Roman" pitchFamily="18" charset="0"/>
              </a:rPr>
              <a:t>不满足，则</a:t>
            </a:r>
          </a:p>
          <a:p>
            <a:pPr algn="l">
              <a:spcBef>
                <a:spcPct val="50000"/>
              </a:spcBef>
            </a:pPr>
            <a:r>
              <a:rPr lang="zh-CN" altLang="en-US" sz="2800">
                <a:latin typeface="Times New Roman" pitchFamily="18" charset="0"/>
              </a:rPr>
              <a:t>不称之为联合分布函数。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4"/>
                                        </p:tgtEl>
                                        <p:attrNameLst>
                                          <p:attrName>style.visibility</p:attrName>
                                        </p:attrNameLst>
                                      </p:cBhvr>
                                      <p:to>
                                        <p:strVal val="visible"/>
                                      </p:to>
                                    </p:set>
                                    <p:animEffect transition="in" filter="blinds(horizontal)">
                                      <p:cBhvr>
                                        <p:cTn id="7" dur="1000"/>
                                        <p:tgtEl>
                                          <p:spTgt spid="31539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15411"/>
                                        </p:tgtEl>
                                        <p:attrNameLst>
                                          <p:attrName>style.visibility</p:attrName>
                                        </p:attrNameLst>
                                      </p:cBhvr>
                                      <p:to>
                                        <p:strVal val="visible"/>
                                      </p:to>
                                    </p:set>
                                    <p:anim calcmode="lin" valueType="num">
                                      <p:cBhvr additive="base">
                                        <p:cTn id="17" dur="1000" fill="hold"/>
                                        <p:tgtEl>
                                          <p:spTgt spid="315411"/>
                                        </p:tgtEl>
                                        <p:attrNameLst>
                                          <p:attrName>ppt_x</p:attrName>
                                        </p:attrNameLst>
                                      </p:cBhvr>
                                      <p:tavLst>
                                        <p:tav tm="0">
                                          <p:val>
                                            <p:strVal val="1+#ppt_w/2"/>
                                          </p:val>
                                        </p:tav>
                                        <p:tav tm="100000">
                                          <p:val>
                                            <p:strVal val="#ppt_x"/>
                                          </p:val>
                                        </p:tav>
                                      </p:tavLst>
                                    </p:anim>
                                    <p:anim calcmode="lin" valueType="num">
                                      <p:cBhvr additive="base">
                                        <p:cTn id="18" dur="1000" fill="hold"/>
                                        <p:tgtEl>
                                          <p:spTgt spid="3154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15412"/>
                                        </p:tgtEl>
                                        <p:attrNameLst>
                                          <p:attrName>style.visibility</p:attrName>
                                        </p:attrNameLst>
                                      </p:cBhvr>
                                      <p:to>
                                        <p:strVal val="visible"/>
                                      </p:to>
                                    </p:set>
                                    <p:animEffect transition="in" filter="box(in)">
                                      <p:cBhvr>
                                        <p:cTn id="23" dur="500"/>
                                        <p:tgtEl>
                                          <p:spTgt spid="315412"/>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315413"/>
                                        </p:tgtEl>
                                        <p:attrNameLst>
                                          <p:attrName>style.visibility</p:attrName>
                                        </p:attrNameLst>
                                      </p:cBhvr>
                                      <p:to>
                                        <p:strVal val="visible"/>
                                      </p:to>
                                    </p:set>
                                    <p:animEffect transition="in" filter="diamond(in)">
                                      <p:cBhvr>
                                        <p:cTn id="28" dur="2000"/>
                                        <p:tgtEl>
                                          <p:spTgt spid="3154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15414"/>
                                        </p:tgtEl>
                                        <p:attrNameLst>
                                          <p:attrName>style.visibility</p:attrName>
                                        </p:attrNameLst>
                                      </p:cBhvr>
                                      <p:to>
                                        <p:strVal val="visible"/>
                                      </p:to>
                                    </p:set>
                                    <p:animEffect transition="in" filter="blinds(horizontal)">
                                      <p:cBhvr>
                                        <p:cTn id="33" dur="500"/>
                                        <p:tgtEl>
                                          <p:spTgt spid="31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p:bldP spid="315411" grpId="0" animBg="1"/>
      <p:bldP spid="315412" grpId="0"/>
      <p:bldP spid="315413" grpId="0"/>
      <p:bldP spid="3154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p:cNvSpPr txBox="1">
            <a:spLocks noChangeArrowheads="1"/>
          </p:cNvSpPr>
          <p:nvPr/>
        </p:nvSpPr>
        <p:spPr bwMode="auto">
          <a:xfrm>
            <a:off x="1206500" y="2333625"/>
            <a:ext cx="4276725" cy="519113"/>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现找 </a:t>
            </a:r>
            <a:r>
              <a:rPr lang="en-US" altLang="zh-CN" sz="2800">
                <a:latin typeface="Times New Roman" pitchFamily="18" charset="0"/>
              </a:rPr>
              <a:t>4 </a:t>
            </a:r>
            <a:r>
              <a:rPr lang="zh-CN" altLang="en-US" sz="2800">
                <a:latin typeface="Times New Roman" pitchFamily="18" charset="0"/>
              </a:rPr>
              <a:t>个点如下：</a:t>
            </a:r>
          </a:p>
        </p:txBody>
      </p:sp>
      <p:graphicFrame>
        <p:nvGraphicFramePr>
          <p:cNvPr id="316419" name="Object 3"/>
          <p:cNvGraphicFramePr>
            <a:graphicFrameLocks noChangeAspect="1"/>
          </p:cNvGraphicFramePr>
          <p:nvPr/>
        </p:nvGraphicFramePr>
        <p:xfrm>
          <a:off x="1544638" y="2887663"/>
          <a:ext cx="6105525" cy="1189037"/>
        </p:xfrm>
        <a:graphic>
          <a:graphicData uri="http://schemas.openxmlformats.org/presentationml/2006/ole">
            <p:oleObj spid="_x0000_s1573890" name="Equation" r:id="rId3" imgW="2349360" imgH="457200" progId="">
              <p:embed/>
            </p:oleObj>
          </a:graphicData>
        </a:graphic>
      </p:graphicFrame>
      <p:graphicFrame>
        <p:nvGraphicFramePr>
          <p:cNvPr id="316420" name="Object 4"/>
          <p:cNvGraphicFramePr>
            <a:graphicFrameLocks noChangeAspect="1"/>
          </p:cNvGraphicFramePr>
          <p:nvPr/>
        </p:nvGraphicFramePr>
        <p:xfrm>
          <a:off x="1417638" y="4164013"/>
          <a:ext cx="6008687" cy="488950"/>
        </p:xfrm>
        <a:graphic>
          <a:graphicData uri="http://schemas.openxmlformats.org/presentationml/2006/ole">
            <p:oleObj spid="_x0000_s1573891" name="Equation" r:id="rId4" imgW="2489040" imgH="203040" progId="">
              <p:embed/>
            </p:oleObj>
          </a:graphicData>
        </a:graphic>
      </p:graphicFrame>
      <p:sp>
        <p:nvSpPr>
          <p:cNvPr id="316421" name="Text Box 5"/>
          <p:cNvSpPr txBox="1">
            <a:spLocks noChangeArrowheads="1"/>
          </p:cNvSpPr>
          <p:nvPr/>
        </p:nvSpPr>
        <p:spPr bwMode="auto">
          <a:xfrm>
            <a:off x="1187450" y="5373688"/>
            <a:ext cx="7442200" cy="946150"/>
          </a:xfrm>
          <a:prstGeom prst="rect">
            <a:avLst/>
          </a:prstGeom>
          <a:noFill/>
          <a:ln w="9525">
            <a:noFill/>
            <a:miter lim="800000"/>
            <a:headEnd/>
            <a:tailEnd/>
          </a:ln>
          <a:effectLst/>
        </p:spPr>
        <p:txBody>
          <a:bodyPr>
            <a:spAutoFit/>
          </a:bodyPr>
          <a:lstStyle/>
          <a:p>
            <a:pPr algn="l">
              <a:spcBef>
                <a:spcPct val="50000"/>
              </a:spcBef>
            </a:pPr>
            <a:r>
              <a:rPr lang="zh-CN" altLang="en-US" sz="2800" dirty="0">
                <a:latin typeface="Times New Roman" pitchFamily="18" charset="0"/>
              </a:rPr>
              <a:t>这说明 </a:t>
            </a:r>
            <a:r>
              <a:rPr lang="en-US" altLang="zh-CN" sz="2800" dirty="0">
                <a:latin typeface="Times New Roman" pitchFamily="18" charset="0"/>
              </a:rPr>
              <a:t>F(</a:t>
            </a:r>
            <a:r>
              <a:rPr lang="en-US" altLang="zh-CN" sz="2800" dirty="0" err="1">
                <a:latin typeface="Times New Roman" pitchFamily="18" charset="0"/>
              </a:rPr>
              <a:t>x,y</a:t>
            </a:r>
            <a:r>
              <a:rPr lang="en-US" altLang="zh-CN" sz="2800" dirty="0">
                <a:latin typeface="Times New Roman" pitchFamily="18" charset="0"/>
              </a:rPr>
              <a:t>) </a:t>
            </a:r>
            <a:r>
              <a:rPr lang="zh-CN" altLang="en-US" sz="2800" dirty="0">
                <a:solidFill>
                  <a:schemeClr val="hlink"/>
                </a:solidFill>
                <a:latin typeface="Times New Roman" pitchFamily="18" charset="0"/>
              </a:rPr>
              <a:t>不是</a:t>
            </a:r>
            <a:r>
              <a:rPr lang="zh-CN" altLang="en-US" sz="2800" dirty="0">
                <a:latin typeface="Times New Roman" pitchFamily="18" charset="0"/>
              </a:rPr>
              <a:t>二维随机变量的分布函数，仅仅是一个二元函数。</a:t>
            </a:r>
          </a:p>
        </p:txBody>
      </p:sp>
      <p:sp>
        <p:nvSpPr>
          <p:cNvPr id="316422" name="Text Box 6"/>
          <p:cNvSpPr txBox="1">
            <a:spLocks noChangeArrowheads="1"/>
          </p:cNvSpPr>
          <p:nvPr/>
        </p:nvSpPr>
        <p:spPr bwMode="auto">
          <a:xfrm>
            <a:off x="876300" y="620713"/>
            <a:ext cx="1438275" cy="519112"/>
          </a:xfrm>
          <a:prstGeom prst="rect">
            <a:avLst/>
          </a:prstGeom>
          <a:noFill/>
          <a:ln w="9525">
            <a:noFill/>
            <a:miter lim="800000"/>
            <a:headEnd/>
            <a:tailEnd/>
          </a:ln>
          <a:effectLst/>
        </p:spPr>
        <p:txBody>
          <a:bodyPr>
            <a:spAutoFit/>
          </a:bodyPr>
          <a:lstStyle/>
          <a:p>
            <a:pPr algn="l">
              <a:spcBef>
                <a:spcPct val="50000"/>
              </a:spcBef>
            </a:pPr>
            <a:r>
              <a:rPr lang="en-US" altLang="zh-CN" sz="2800">
                <a:latin typeface="Times New Roman" pitchFamily="18" charset="0"/>
              </a:rPr>
              <a:t>  </a:t>
            </a:r>
            <a:r>
              <a:rPr lang="zh-CN" altLang="en-US" sz="2800">
                <a:solidFill>
                  <a:schemeClr val="folHlink"/>
                </a:solidFill>
                <a:latin typeface="Times New Roman" pitchFamily="18" charset="0"/>
              </a:rPr>
              <a:t>比如：</a:t>
            </a:r>
          </a:p>
        </p:txBody>
      </p:sp>
      <p:graphicFrame>
        <p:nvGraphicFramePr>
          <p:cNvPr id="316423" name="Object 7"/>
          <p:cNvGraphicFramePr>
            <a:graphicFrameLocks noChangeAspect="1"/>
          </p:cNvGraphicFramePr>
          <p:nvPr/>
        </p:nvGraphicFramePr>
        <p:xfrm>
          <a:off x="2593975" y="493713"/>
          <a:ext cx="4184650" cy="1279525"/>
        </p:xfrm>
        <a:graphic>
          <a:graphicData uri="http://schemas.openxmlformats.org/presentationml/2006/ole">
            <p:oleObj spid="_x0000_s1573892" name="Equation" r:id="rId5" imgW="1536480" imgH="469800" progId="">
              <p:embed/>
            </p:oleObj>
          </a:graphicData>
        </a:graphic>
      </p:graphicFrame>
      <p:sp>
        <p:nvSpPr>
          <p:cNvPr id="316424" name="Text Box 8"/>
          <p:cNvSpPr txBox="1">
            <a:spLocks noChangeArrowheads="1"/>
          </p:cNvSpPr>
          <p:nvPr/>
        </p:nvSpPr>
        <p:spPr bwMode="auto">
          <a:xfrm>
            <a:off x="1257300" y="1773238"/>
            <a:ext cx="5810250" cy="519112"/>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对这分布函数来验证第</a:t>
            </a:r>
            <a:r>
              <a:rPr lang="en-US" altLang="zh-CN" sz="2800">
                <a:latin typeface="Times New Roman" pitchFamily="18" charset="0"/>
              </a:rPr>
              <a:t>4</a:t>
            </a:r>
            <a:r>
              <a:rPr lang="zh-CN" altLang="en-US" sz="2800">
                <a:latin typeface="Times New Roman" pitchFamily="18" charset="0"/>
              </a:rPr>
              <a:t>条性质。</a:t>
            </a:r>
          </a:p>
        </p:txBody>
      </p:sp>
      <p:sp>
        <p:nvSpPr>
          <p:cNvPr id="316425" name="Text Box 9"/>
          <p:cNvSpPr txBox="1">
            <a:spLocks noChangeArrowheads="1"/>
          </p:cNvSpPr>
          <p:nvPr/>
        </p:nvSpPr>
        <p:spPr bwMode="auto">
          <a:xfrm>
            <a:off x="5122863" y="4652963"/>
            <a:ext cx="3219450" cy="519112"/>
          </a:xfrm>
          <a:prstGeom prst="rect">
            <a:avLst/>
          </a:prstGeom>
          <a:solidFill>
            <a:srgbClr val="00FFFF"/>
          </a:solidFill>
          <a:ln w="9525">
            <a:noFill/>
            <a:miter lim="800000"/>
            <a:headEnd/>
            <a:tailEnd/>
          </a:ln>
          <a:effectLst/>
        </p:spPr>
        <p:txBody>
          <a:bodyPr wrap="none">
            <a:spAutoFit/>
          </a:bodyPr>
          <a:lstStyle/>
          <a:p>
            <a:pPr algn="l"/>
            <a:r>
              <a:rPr lang="zh-CN" altLang="en-US" sz="2800">
                <a:latin typeface="Times New Roman" pitchFamily="18" charset="0"/>
              </a:rPr>
              <a:t>即第</a:t>
            </a:r>
            <a:r>
              <a:rPr lang="en-US" altLang="zh-CN" sz="2800">
                <a:latin typeface="Times New Roman" pitchFamily="18" charset="0"/>
              </a:rPr>
              <a:t>4</a:t>
            </a:r>
            <a:r>
              <a:rPr lang="zh-CN" altLang="en-US" sz="2800">
                <a:latin typeface="Times New Roman" pitchFamily="18" charset="0"/>
              </a:rPr>
              <a:t>条性质不满足</a:t>
            </a:r>
          </a:p>
        </p:txBody>
      </p:sp>
      <p:graphicFrame>
        <p:nvGraphicFramePr>
          <p:cNvPr id="316426" name="Object 10"/>
          <p:cNvGraphicFramePr>
            <a:graphicFrameLocks noChangeAspect="1"/>
          </p:cNvGraphicFramePr>
          <p:nvPr/>
        </p:nvGraphicFramePr>
        <p:xfrm>
          <a:off x="1449388" y="4725988"/>
          <a:ext cx="3341687" cy="428625"/>
        </p:xfrm>
        <a:graphic>
          <a:graphicData uri="http://schemas.openxmlformats.org/presentationml/2006/ole">
            <p:oleObj spid="_x0000_s1573893" name="Equation" r:id="rId6" imgW="1384200" imgH="177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22"/>
                                        </p:tgtEl>
                                        <p:attrNameLst>
                                          <p:attrName>style.visibility</p:attrName>
                                        </p:attrNameLst>
                                      </p:cBhvr>
                                      <p:to>
                                        <p:strVal val="visible"/>
                                      </p:to>
                                    </p:set>
                                    <p:anim calcmode="lin" valueType="num">
                                      <p:cBhvr additive="base">
                                        <p:cTn id="7" dur="500" fill="hold"/>
                                        <p:tgtEl>
                                          <p:spTgt spid="316422"/>
                                        </p:tgtEl>
                                        <p:attrNameLst>
                                          <p:attrName>ppt_x</p:attrName>
                                        </p:attrNameLst>
                                      </p:cBhvr>
                                      <p:tavLst>
                                        <p:tav tm="0">
                                          <p:val>
                                            <p:strVal val="0-#ppt_w/2"/>
                                          </p:val>
                                        </p:tav>
                                        <p:tav tm="100000">
                                          <p:val>
                                            <p:strVal val="#ppt_x"/>
                                          </p:val>
                                        </p:tav>
                                      </p:tavLst>
                                    </p:anim>
                                    <p:anim calcmode="lin" valueType="num">
                                      <p:cBhvr additive="base">
                                        <p:cTn id="8" dur="500" fill="hold"/>
                                        <p:tgtEl>
                                          <p:spTgt spid="3164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16423"/>
                                        </p:tgtEl>
                                        <p:attrNameLst>
                                          <p:attrName>style.visibility</p:attrName>
                                        </p:attrNameLst>
                                      </p:cBhvr>
                                      <p:to>
                                        <p:strVal val="visible"/>
                                      </p:to>
                                    </p:set>
                                    <p:animEffect transition="in" filter="diamond(in)">
                                      <p:cBhvr>
                                        <p:cTn id="13" dur="1000"/>
                                        <p:tgtEl>
                                          <p:spTgt spid="3164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16424"/>
                                        </p:tgtEl>
                                        <p:attrNameLst>
                                          <p:attrName>style.visibility</p:attrName>
                                        </p:attrNameLst>
                                      </p:cBhvr>
                                      <p:to>
                                        <p:strVal val="visible"/>
                                      </p:to>
                                    </p:set>
                                    <p:anim calcmode="lin" valueType="num">
                                      <p:cBhvr additive="base">
                                        <p:cTn id="18" dur="1000" fill="hold"/>
                                        <p:tgtEl>
                                          <p:spTgt spid="316424"/>
                                        </p:tgtEl>
                                        <p:attrNameLst>
                                          <p:attrName>ppt_x</p:attrName>
                                        </p:attrNameLst>
                                      </p:cBhvr>
                                      <p:tavLst>
                                        <p:tav tm="0">
                                          <p:val>
                                            <p:strVal val="0-#ppt_w/2"/>
                                          </p:val>
                                        </p:tav>
                                        <p:tav tm="100000">
                                          <p:val>
                                            <p:strVal val="#ppt_x"/>
                                          </p:val>
                                        </p:tav>
                                      </p:tavLst>
                                    </p:anim>
                                    <p:anim calcmode="lin" valueType="num">
                                      <p:cBhvr additive="base">
                                        <p:cTn id="19" dur="1000" fill="hold"/>
                                        <p:tgtEl>
                                          <p:spTgt spid="31642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16418"/>
                                        </p:tgtEl>
                                        <p:attrNameLst>
                                          <p:attrName>style.visibility</p:attrName>
                                        </p:attrNameLst>
                                      </p:cBhvr>
                                      <p:to>
                                        <p:strVal val="visible"/>
                                      </p:to>
                                    </p:set>
                                    <p:anim calcmode="lin" valueType="num">
                                      <p:cBhvr additive="base">
                                        <p:cTn id="24" dur="1000" fill="hold"/>
                                        <p:tgtEl>
                                          <p:spTgt spid="316418"/>
                                        </p:tgtEl>
                                        <p:attrNameLst>
                                          <p:attrName>ppt_x</p:attrName>
                                        </p:attrNameLst>
                                      </p:cBhvr>
                                      <p:tavLst>
                                        <p:tav tm="0">
                                          <p:val>
                                            <p:strVal val="0-#ppt_w/2"/>
                                          </p:val>
                                        </p:tav>
                                        <p:tav tm="100000">
                                          <p:val>
                                            <p:strVal val="#ppt_x"/>
                                          </p:val>
                                        </p:tav>
                                      </p:tavLst>
                                    </p:anim>
                                    <p:anim calcmode="lin" valueType="num">
                                      <p:cBhvr additive="base">
                                        <p:cTn id="25" dur="1000" fill="hold"/>
                                        <p:tgtEl>
                                          <p:spTgt spid="31641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16419"/>
                                        </p:tgtEl>
                                        <p:attrNameLst>
                                          <p:attrName>style.visibility</p:attrName>
                                        </p:attrNameLst>
                                      </p:cBhvr>
                                      <p:to>
                                        <p:strVal val="visible"/>
                                      </p:to>
                                    </p:set>
                                    <p:animEffect transition="in" filter="box(in)">
                                      <p:cBhvr>
                                        <p:cTn id="30" dur="1000"/>
                                        <p:tgtEl>
                                          <p:spTgt spid="3164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16420"/>
                                        </p:tgtEl>
                                        <p:attrNameLst>
                                          <p:attrName>style.visibility</p:attrName>
                                        </p:attrNameLst>
                                      </p:cBhvr>
                                      <p:to>
                                        <p:strVal val="visible"/>
                                      </p:to>
                                    </p:set>
                                    <p:animEffect transition="in" filter="wipe(left)">
                                      <p:cBhvr>
                                        <p:cTn id="35" dur="1000"/>
                                        <p:tgtEl>
                                          <p:spTgt spid="316420"/>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16426"/>
                                        </p:tgtEl>
                                        <p:attrNameLst>
                                          <p:attrName>style.visibility</p:attrName>
                                        </p:attrNameLst>
                                      </p:cBhvr>
                                      <p:to>
                                        <p:strVal val="visible"/>
                                      </p:to>
                                    </p:set>
                                    <p:animEffect transition="in" filter="wipe(left)">
                                      <p:cBhvr>
                                        <p:cTn id="39" dur="1000"/>
                                        <p:tgtEl>
                                          <p:spTgt spid="31642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316425"/>
                                        </p:tgtEl>
                                        <p:attrNameLst>
                                          <p:attrName>style.visibility</p:attrName>
                                        </p:attrNameLst>
                                      </p:cBhvr>
                                      <p:to>
                                        <p:strVal val="visible"/>
                                      </p:to>
                                    </p:set>
                                    <p:anim calcmode="lin" valueType="num">
                                      <p:cBhvr additive="base">
                                        <p:cTn id="44" dur="500" fill="hold"/>
                                        <p:tgtEl>
                                          <p:spTgt spid="316425"/>
                                        </p:tgtEl>
                                        <p:attrNameLst>
                                          <p:attrName>ppt_x</p:attrName>
                                        </p:attrNameLst>
                                      </p:cBhvr>
                                      <p:tavLst>
                                        <p:tav tm="0">
                                          <p:val>
                                            <p:strVal val="1+#ppt_w/2"/>
                                          </p:val>
                                        </p:tav>
                                        <p:tav tm="100000">
                                          <p:val>
                                            <p:strVal val="#ppt_x"/>
                                          </p:val>
                                        </p:tav>
                                      </p:tavLst>
                                    </p:anim>
                                    <p:anim calcmode="lin" valueType="num">
                                      <p:cBhvr additive="base">
                                        <p:cTn id="45" dur="500" fill="hold"/>
                                        <p:tgtEl>
                                          <p:spTgt spid="31642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16421"/>
                                        </p:tgtEl>
                                        <p:attrNameLst>
                                          <p:attrName>style.visibility</p:attrName>
                                        </p:attrNameLst>
                                      </p:cBhvr>
                                      <p:to>
                                        <p:strVal val="visible"/>
                                      </p:to>
                                    </p:set>
                                    <p:anim calcmode="lin" valueType="num">
                                      <p:cBhvr additive="base">
                                        <p:cTn id="50" dur="500" fill="hold"/>
                                        <p:tgtEl>
                                          <p:spTgt spid="316421"/>
                                        </p:tgtEl>
                                        <p:attrNameLst>
                                          <p:attrName>ppt_x</p:attrName>
                                        </p:attrNameLst>
                                      </p:cBhvr>
                                      <p:tavLst>
                                        <p:tav tm="0">
                                          <p:val>
                                            <p:strVal val="#ppt_x"/>
                                          </p:val>
                                        </p:tav>
                                        <p:tav tm="100000">
                                          <p:val>
                                            <p:strVal val="#ppt_x"/>
                                          </p:val>
                                        </p:tav>
                                      </p:tavLst>
                                    </p:anim>
                                    <p:anim calcmode="lin" valueType="num">
                                      <p:cBhvr additive="base">
                                        <p:cTn id="51" dur="500" fill="hold"/>
                                        <p:tgtEl>
                                          <p:spTgt spid="316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p:bldP spid="316421" grpId="0"/>
      <p:bldP spid="316422" grpId="0"/>
      <p:bldP spid="316424" grpId="0"/>
      <p:bldP spid="3164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7" name="Rectangle 7"/>
          <p:cNvSpPr>
            <a:spLocks noChangeArrowheads="1"/>
          </p:cNvSpPr>
          <p:nvPr/>
        </p:nvSpPr>
        <p:spPr bwMode="auto">
          <a:xfrm>
            <a:off x="1042988" y="549275"/>
            <a:ext cx="6265862" cy="762000"/>
          </a:xfrm>
          <a:prstGeom prst="rect">
            <a:avLst/>
          </a:prstGeom>
          <a:noFill/>
          <a:ln w="9525">
            <a:noFill/>
            <a:miter lim="800000"/>
            <a:headEnd/>
            <a:tailEnd/>
          </a:ln>
          <a:effectLst/>
        </p:spPr>
        <p:txBody>
          <a:bodyPr>
            <a:spAutoFit/>
          </a:bodyPr>
          <a:lstStyle/>
          <a:p>
            <a:r>
              <a:rPr lang="zh-CN" altLang="en-US" sz="4400" b="1">
                <a:solidFill>
                  <a:schemeClr val="tx2"/>
                </a:solidFill>
                <a:ea typeface="宋体" pitchFamily="2" charset="-122"/>
              </a:rPr>
              <a:t>多维随机变量的描述</a:t>
            </a:r>
          </a:p>
        </p:txBody>
      </p:sp>
      <p:sp>
        <p:nvSpPr>
          <p:cNvPr id="911368" name="Rectangle 8"/>
          <p:cNvSpPr>
            <a:spLocks noChangeArrowheads="1"/>
          </p:cNvSpPr>
          <p:nvPr/>
        </p:nvSpPr>
        <p:spPr bwMode="auto">
          <a:xfrm>
            <a:off x="1116013" y="2133600"/>
            <a:ext cx="7462837" cy="1373188"/>
          </a:xfrm>
          <a:prstGeom prst="rect">
            <a:avLst/>
          </a:prstGeom>
          <a:noFill/>
          <a:ln w="9525">
            <a:noFill/>
            <a:miter lim="800000"/>
            <a:headEnd/>
            <a:tailEnd/>
          </a:ln>
          <a:effectLst/>
        </p:spPr>
        <p:txBody>
          <a:bodyPr>
            <a:spAutoFit/>
          </a:bodyPr>
          <a:lstStyle/>
          <a:p>
            <a:r>
              <a:rPr lang="zh-CN" altLang="en-US" b="1">
                <a:ea typeface="宋体" pitchFamily="2" charset="-122"/>
              </a:rPr>
              <a:t>     到现在为止，我们只讨论了一维</a:t>
            </a:r>
            <a:r>
              <a:rPr lang="zh-CN" altLang="en-US" b="1" i="1">
                <a:ea typeface="宋体" pitchFamily="2" charset="-122"/>
              </a:rPr>
              <a:t>随机变量</a:t>
            </a:r>
            <a:r>
              <a:rPr lang="zh-CN" altLang="en-US" b="1">
                <a:ea typeface="宋体" pitchFamily="2" charset="-122"/>
              </a:rPr>
              <a:t>及其分布</a:t>
            </a:r>
            <a:r>
              <a:rPr lang="en-US" altLang="zh-CN" b="1">
                <a:ea typeface="宋体" pitchFamily="2" charset="-122"/>
              </a:rPr>
              <a:t>.  </a:t>
            </a:r>
            <a:r>
              <a:rPr lang="zh-CN" altLang="en-US" b="1">
                <a:ea typeface="宋体" pitchFamily="2" charset="-122"/>
              </a:rPr>
              <a:t>但有些随机现象用一个随机变量来描述还不够，而需要用几个随机变量来描述</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11368"/>
                                        </p:tgtEl>
                                        <p:attrNameLst>
                                          <p:attrName>style.visibility</p:attrName>
                                        </p:attrNameLst>
                                      </p:cBhvr>
                                      <p:to>
                                        <p:strVal val="visible"/>
                                      </p:to>
                                    </p:set>
                                    <p:animEffect transition="in" filter="barn(outVertical)">
                                      <p:cBhvr>
                                        <p:cTn id="7" dur="500"/>
                                        <p:tgtEl>
                                          <p:spTgt spid="911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4" name="Rectangle 4"/>
          <p:cNvSpPr>
            <a:spLocks noChangeArrowheads="1"/>
          </p:cNvSpPr>
          <p:nvPr/>
        </p:nvSpPr>
        <p:spPr bwMode="auto">
          <a:xfrm>
            <a:off x="971550" y="1773238"/>
            <a:ext cx="7924800" cy="2227262"/>
          </a:xfrm>
          <a:prstGeom prst="rect">
            <a:avLst/>
          </a:prstGeom>
          <a:noFill/>
          <a:ln w="9525">
            <a:noFill/>
            <a:miter lim="800000"/>
            <a:headEnd/>
            <a:tailEnd/>
          </a:ln>
          <a:effectLst/>
        </p:spPr>
        <p:txBody>
          <a:bodyPr>
            <a:spAutoFit/>
          </a:bodyPr>
          <a:lstStyle/>
          <a:p>
            <a:r>
              <a:rPr lang="zh-CN" altLang="en-US" b="1">
                <a:ea typeface="楷体_GB2312" pitchFamily="49" charset="-122"/>
              </a:rPr>
              <a:t>          二维</a:t>
            </a:r>
            <a:r>
              <a:rPr lang="zh-CN" altLang="en-US" b="1">
                <a:solidFill>
                  <a:srgbClr val="0000CC"/>
                </a:solidFill>
                <a:ea typeface="楷体_GB2312" pitchFamily="49" charset="-122"/>
              </a:rPr>
              <a:t>联合分布</a:t>
            </a:r>
            <a:r>
              <a:rPr lang="zh-CN" altLang="en-US" b="1">
                <a:ea typeface="楷体_GB2312" pitchFamily="49" charset="-122"/>
              </a:rPr>
              <a:t>全面地反映了二维随机变量</a:t>
            </a:r>
            <a:r>
              <a:rPr lang="en-US" altLang="zh-CN" b="1">
                <a:ea typeface="楷体_GB2312" pitchFamily="49" charset="-122"/>
              </a:rPr>
              <a:t>(X,Y)</a:t>
            </a:r>
            <a:r>
              <a:rPr lang="zh-CN" altLang="en-US" b="1">
                <a:ea typeface="楷体_GB2312" pitchFamily="49" charset="-122"/>
              </a:rPr>
              <a:t>的取值及其概率规律</a:t>
            </a:r>
            <a:r>
              <a:rPr lang="en-US" altLang="zh-CN" b="1">
                <a:ea typeface="楷体_GB2312" pitchFamily="49" charset="-122"/>
              </a:rPr>
              <a:t>. </a:t>
            </a:r>
            <a:r>
              <a:rPr lang="zh-CN" altLang="en-US" b="1">
                <a:ea typeface="楷体_GB2312" pitchFamily="49" charset="-122"/>
              </a:rPr>
              <a:t>而单个随机变量</a:t>
            </a:r>
            <a:r>
              <a:rPr lang="en-US" altLang="zh-CN" b="1">
                <a:ea typeface="楷体_GB2312" pitchFamily="49" charset="-122"/>
              </a:rPr>
              <a:t>X,Y</a:t>
            </a:r>
            <a:r>
              <a:rPr lang="zh-CN" altLang="en-US" b="1">
                <a:ea typeface="楷体_GB2312" pitchFamily="49" charset="-122"/>
              </a:rPr>
              <a:t>也具有自己的概率分布</a:t>
            </a:r>
            <a:r>
              <a:rPr lang="en-US" altLang="zh-CN" b="1">
                <a:ea typeface="楷体_GB2312" pitchFamily="49" charset="-122"/>
              </a:rPr>
              <a:t>. </a:t>
            </a:r>
            <a:r>
              <a:rPr lang="zh-CN" altLang="en-US" b="1">
                <a:ea typeface="楷体_GB2312" pitchFamily="49" charset="-122"/>
              </a:rPr>
              <a:t>即：</a:t>
            </a:r>
            <a:r>
              <a:rPr lang="en-US" altLang="zh-CN" b="1"/>
              <a:t>X</a:t>
            </a:r>
            <a:r>
              <a:rPr lang="zh-CN" altLang="en-US" b="1"/>
              <a:t>或</a:t>
            </a:r>
            <a:r>
              <a:rPr lang="en-US" altLang="zh-CN" b="1"/>
              <a:t>Y </a:t>
            </a:r>
            <a:r>
              <a:rPr lang="zh-CN" altLang="en-US" b="1"/>
              <a:t>的</a:t>
            </a:r>
            <a:r>
              <a:rPr lang="zh-CN" altLang="en-US" b="1">
                <a:solidFill>
                  <a:srgbClr val="0000CC"/>
                </a:solidFill>
              </a:rPr>
              <a:t>边缘</a:t>
            </a:r>
            <a:r>
              <a:rPr lang="zh-CN" altLang="en-US" b="1">
                <a:solidFill>
                  <a:schemeClr val="tx2"/>
                </a:solidFill>
              </a:rPr>
              <a:t>（概率）分布</a:t>
            </a:r>
            <a:r>
              <a:rPr lang="zh-CN" altLang="en-US" b="1"/>
              <a:t> </a:t>
            </a:r>
          </a:p>
          <a:p>
            <a:endParaRPr lang="en-US" altLang="zh-CN" b="1">
              <a:ea typeface="楷体_GB2312" pitchFamily="49" charset="-122"/>
            </a:endParaRPr>
          </a:p>
        </p:txBody>
      </p:sp>
      <p:sp>
        <p:nvSpPr>
          <p:cNvPr id="1402887" name="Text Box 7"/>
          <p:cNvSpPr txBox="1">
            <a:spLocks noChangeArrowheads="1"/>
          </p:cNvSpPr>
          <p:nvPr/>
        </p:nvSpPr>
        <p:spPr bwMode="auto">
          <a:xfrm>
            <a:off x="1619250" y="3789363"/>
            <a:ext cx="6076950" cy="519112"/>
          </a:xfrm>
          <a:prstGeom prst="rect">
            <a:avLst/>
          </a:prstGeom>
          <a:noFill/>
          <a:ln w="9525">
            <a:noFill/>
            <a:miter lim="800000"/>
            <a:headEnd/>
            <a:tailEnd/>
          </a:ln>
          <a:effectLst/>
        </p:spPr>
        <p:txBody>
          <a:bodyPr wrap="none">
            <a:spAutoFit/>
          </a:bodyPr>
          <a:lstStyle/>
          <a:p>
            <a:r>
              <a:rPr kumimoji="0" lang="zh-CN" altLang="en-US" b="1">
                <a:latin typeface="Arial" charset="0"/>
                <a:ea typeface="楷体_GB2312" pitchFamily="49" charset="-122"/>
              </a:rPr>
              <a:t>如何由联合分布来</a:t>
            </a:r>
            <a:r>
              <a:rPr lang="zh-CN" altLang="en-US" b="1">
                <a:ea typeface="楷体_GB2312" pitchFamily="49" charset="-122"/>
              </a:rPr>
              <a:t>确定两个边缘分布</a:t>
            </a:r>
            <a:r>
              <a:rPr lang="en-US" altLang="zh-CN" b="1">
                <a:ea typeface="楷体_GB2312" pitchFamily="49" charset="-122"/>
              </a:rPr>
              <a:t>?</a:t>
            </a:r>
          </a:p>
        </p:txBody>
      </p:sp>
      <p:sp>
        <p:nvSpPr>
          <p:cNvPr id="1402888" name="Rectangle 8"/>
          <p:cNvSpPr>
            <a:spLocks noChangeArrowheads="1"/>
          </p:cNvSpPr>
          <p:nvPr/>
        </p:nvSpPr>
        <p:spPr bwMode="auto">
          <a:xfrm>
            <a:off x="971550" y="765175"/>
            <a:ext cx="7777163" cy="762000"/>
          </a:xfrm>
          <a:prstGeom prst="rect">
            <a:avLst/>
          </a:prstGeom>
          <a:noFill/>
          <a:ln w="9525">
            <a:noFill/>
            <a:miter lim="800000"/>
            <a:headEnd/>
            <a:tailEnd/>
          </a:ln>
          <a:effectLst/>
        </p:spPr>
        <p:txBody>
          <a:bodyPr>
            <a:spAutoFit/>
          </a:bodyPr>
          <a:lstStyle/>
          <a:p>
            <a:r>
              <a:rPr kumimoji="0" lang="zh-CN" altLang="en-US" sz="4400" b="1">
                <a:solidFill>
                  <a:schemeClr val="accent1"/>
                </a:solidFill>
                <a:latin typeface="Arial" charset="0"/>
                <a:ea typeface="宋体" pitchFamily="2" charset="-122"/>
              </a:rPr>
              <a:t>离散型随机变量的边缘分布</a:t>
            </a:r>
          </a:p>
        </p:txBody>
      </p:sp>
      <p:graphicFrame>
        <p:nvGraphicFramePr>
          <p:cNvPr id="1402889" name="Object 9"/>
          <p:cNvGraphicFramePr>
            <a:graphicFrameLocks noChangeAspect="1"/>
          </p:cNvGraphicFramePr>
          <p:nvPr/>
        </p:nvGraphicFramePr>
        <p:xfrm>
          <a:off x="3419475" y="4581525"/>
          <a:ext cx="4622800" cy="990600"/>
        </p:xfrm>
        <a:graphic>
          <a:graphicData uri="http://schemas.openxmlformats.org/presentationml/2006/ole">
            <p:oleObj spid="_x0000_s1402889" name="Equation" r:id="rId4" imgW="4622760" imgH="990360" progId="">
              <p:embed/>
            </p:oleObj>
          </a:graphicData>
        </a:graphic>
      </p:graphicFrame>
      <p:graphicFrame>
        <p:nvGraphicFramePr>
          <p:cNvPr id="1402890" name="Object 10"/>
          <p:cNvGraphicFramePr>
            <a:graphicFrameLocks noChangeAspect="1"/>
          </p:cNvGraphicFramePr>
          <p:nvPr/>
        </p:nvGraphicFramePr>
        <p:xfrm>
          <a:off x="1331913" y="4868863"/>
          <a:ext cx="1955800" cy="431800"/>
        </p:xfrm>
        <a:graphic>
          <a:graphicData uri="http://schemas.openxmlformats.org/presentationml/2006/ole">
            <p:oleObj spid="_x0000_s1402890" name="公式" r:id="rId5" imgW="1955520" imgH="431640" progId="Equation.3">
              <p:embed/>
            </p:oleObj>
          </a:graphicData>
        </a:graphic>
      </p:graphicFrame>
      <p:graphicFrame>
        <p:nvGraphicFramePr>
          <p:cNvPr id="1402891" name="Object 11"/>
          <p:cNvGraphicFramePr>
            <a:graphicFrameLocks noChangeAspect="1"/>
          </p:cNvGraphicFramePr>
          <p:nvPr/>
        </p:nvGraphicFramePr>
        <p:xfrm>
          <a:off x="1284288" y="5832475"/>
          <a:ext cx="1892300" cy="469900"/>
        </p:xfrm>
        <a:graphic>
          <a:graphicData uri="http://schemas.openxmlformats.org/presentationml/2006/ole">
            <p:oleObj spid="_x0000_s1402891" name="公式" r:id="rId6" imgW="1892160" imgH="469800" progId="Equation.3">
              <p:embed/>
            </p:oleObj>
          </a:graphicData>
        </a:graphic>
      </p:graphicFrame>
      <p:graphicFrame>
        <p:nvGraphicFramePr>
          <p:cNvPr id="1402892" name="Object 12"/>
          <p:cNvGraphicFramePr>
            <a:graphicFrameLocks noChangeAspect="1"/>
          </p:cNvGraphicFramePr>
          <p:nvPr/>
        </p:nvGraphicFramePr>
        <p:xfrm>
          <a:off x="3276600" y="5667375"/>
          <a:ext cx="3816350" cy="1190625"/>
        </p:xfrm>
        <a:graphic>
          <a:graphicData uri="http://schemas.openxmlformats.org/presentationml/2006/ole">
            <p:oleObj spid="_x0000_s1402892" name="公式" r:id="rId7" imgW="138420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02884"/>
                                        </p:tgtEl>
                                        <p:attrNameLst>
                                          <p:attrName>style.visibility</p:attrName>
                                        </p:attrNameLst>
                                      </p:cBhvr>
                                      <p:to>
                                        <p:strVal val="visible"/>
                                      </p:to>
                                    </p:set>
                                    <p:animEffect transition="in" filter="wipe(up)">
                                      <p:cBhvr>
                                        <p:cTn id="7" dur="500"/>
                                        <p:tgtEl>
                                          <p:spTgt spid="14028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887"/>
                                        </p:tgtEl>
                                        <p:attrNameLst>
                                          <p:attrName>style.visibility</p:attrName>
                                        </p:attrNameLst>
                                      </p:cBhvr>
                                      <p:to>
                                        <p:strVal val="visible"/>
                                      </p:to>
                                    </p:set>
                                    <p:animEffect transition="in" filter="wipe(left)">
                                      <p:cBhvr>
                                        <p:cTn id="12" dur="1000"/>
                                        <p:tgtEl>
                                          <p:spTgt spid="14028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02890"/>
                                        </p:tgtEl>
                                        <p:attrNameLst>
                                          <p:attrName>style.visibility</p:attrName>
                                        </p:attrNameLst>
                                      </p:cBhvr>
                                      <p:to>
                                        <p:strVal val="visible"/>
                                      </p:to>
                                    </p:set>
                                    <p:animEffect transition="in" filter="wipe(left)">
                                      <p:cBhvr>
                                        <p:cTn id="17" dur="500"/>
                                        <p:tgtEl>
                                          <p:spTgt spid="14028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02889"/>
                                        </p:tgtEl>
                                        <p:attrNameLst>
                                          <p:attrName>style.visibility</p:attrName>
                                        </p:attrNameLst>
                                      </p:cBhvr>
                                      <p:to>
                                        <p:strVal val="visible"/>
                                      </p:to>
                                    </p:set>
                                    <p:animEffect transition="in" filter="blinds(horizontal)">
                                      <p:cBhvr>
                                        <p:cTn id="22" dur="500"/>
                                        <p:tgtEl>
                                          <p:spTgt spid="14028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02891"/>
                                        </p:tgtEl>
                                        <p:attrNameLst>
                                          <p:attrName>style.visibility</p:attrName>
                                        </p:attrNameLst>
                                      </p:cBhvr>
                                      <p:to>
                                        <p:strVal val="visible"/>
                                      </p:to>
                                    </p:set>
                                    <p:animEffect transition="in" filter="wipe(left)">
                                      <p:cBhvr>
                                        <p:cTn id="27" dur="500"/>
                                        <p:tgtEl>
                                          <p:spTgt spid="14028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02892"/>
                                        </p:tgtEl>
                                        <p:attrNameLst>
                                          <p:attrName>style.visibility</p:attrName>
                                        </p:attrNameLst>
                                      </p:cBhvr>
                                      <p:to>
                                        <p:strVal val="visible"/>
                                      </p:to>
                                    </p:set>
                                    <p:animEffect transition="in" filter="blinds(horizontal)">
                                      <p:cBhvr>
                                        <p:cTn id="32" dur="500"/>
                                        <p:tgtEl>
                                          <p:spTgt spid="1402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4" grpId="0" autoUpdateAnimBg="0"/>
      <p:bldP spid="140288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4932" name="Group 4"/>
          <p:cNvGrpSpPr>
            <a:grpSpLocks/>
          </p:cNvGrpSpPr>
          <p:nvPr/>
        </p:nvGrpSpPr>
        <p:grpSpPr bwMode="auto">
          <a:xfrm>
            <a:off x="900113" y="908050"/>
            <a:ext cx="7772400" cy="3741738"/>
            <a:chOff x="424" y="440"/>
            <a:chExt cx="4896" cy="2357"/>
          </a:xfrm>
        </p:grpSpPr>
        <p:grpSp>
          <p:nvGrpSpPr>
            <p:cNvPr id="1404933" name="Group 5"/>
            <p:cNvGrpSpPr>
              <a:grpSpLocks/>
            </p:cNvGrpSpPr>
            <p:nvPr/>
          </p:nvGrpSpPr>
          <p:grpSpPr bwMode="auto">
            <a:xfrm>
              <a:off x="424" y="496"/>
              <a:ext cx="4896" cy="2301"/>
              <a:chOff x="192" y="624"/>
              <a:chExt cx="4896" cy="2429"/>
            </a:xfrm>
          </p:grpSpPr>
          <p:sp>
            <p:nvSpPr>
              <p:cNvPr id="1404934" name="Rectangle 6"/>
              <p:cNvSpPr>
                <a:spLocks noChangeArrowheads="1"/>
              </p:cNvSpPr>
              <p:nvPr/>
            </p:nvSpPr>
            <p:spPr bwMode="auto">
              <a:xfrm>
                <a:off x="3888" y="2669"/>
                <a:ext cx="1200"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en-US" altLang="zh-CN" b="1">
                    <a:ea typeface="PMingLiU" pitchFamily="18" charset="-120"/>
                  </a:rPr>
                  <a:t>1</a:t>
                </a:r>
              </a:p>
            </p:txBody>
          </p:sp>
          <p:sp>
            <p:nvSpPr>
              <p:cNvPr id="1404935" name="Rectangle 7"/>
              <p:cNvSpPr>
                <a:spLocks noChangeArrowheads="1"/>
              </p:cNvSpPr>
              <p:nvPr/>
            </p:nvSpPr>
            <p:spPr bwMode="auto">
              <a:xfrm>
                <a:off x="1152" y="2669"/>
                <a:ext cx="2736"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zh-CN" altLang="en-US" b="1" i="1">
                    <a:ea typeface="PMingLiU" pitchFamily="18" charset="-120"/>
                  </a:rPr>
                  <a:t> </a:t>
                </a:r>
                <a:r>
                  <a:rPr lang="en-US" altLang="zh-CN" b="1" i="1">
                    <a:ea typeface="PMingLiU" pitchFamily="18" charset="-120"/>
                  </a:rPr>
                  <a:t>p</a:t>
                </a:r>
                <a:r>
                  <a:rPr lang="en-US" altLang="zh-CN" b="1" baseline="-25000">
                    <a:ea typeface="PMingLiU" pitchFamily="18" charset="-120"/>
                  </a:rPr>
                  <a:t>.1         </a:t>
                </a:r>
                <a:r>
                  <a:rPr lang="en-US" altLang="zh-CN" b="1" i="1" baseline="-25000">
                    <a:ea typeface="PMingLiU" pitchFamily="18" charset="-120"/>
                  </a:rPr>
                  <a:t>  </a:t>
                </a:r>
                <a:r>
                  <a:rPr lang="en-US" altLang="zh-CN" b="1" i="1">
                    <a:ea typeface="PMingLiU" pitchFamily="18" charset="-120"/>
                  </a:rPr>
                  <a:t>p</a:t>
                </a:r>
                <a:r>
                  <a:rPr lang="en-US" altLang="zh-CN" b="1" baseline="-25000">
                    <a:ea typeface="PMingLiU" pitchFamily="18" charset="-120"/>
                  </a:rPr>
                  <a:t>.2</a:t>
                </a:r>
                <a:r>
                  <a:rPr lang="en-US" altLang="zh-CN" b="1">
                    <a:ea typeface="PMingLiU" pitchFamily="18" charset="-120"/>
                  </a:rPr>
                  <a:t>     …</a:t>
                </a:r>
                <a:r>
                  <a:rPr lang="en-US" altLang="zh-CN" b="1" i="1">
                    <a:ea typeface="PMingLiU" pitchFamily="18" charset="-120"/>
                  </a:rPr>
                  <a:t>    p</a:t>
                </a:r>
                <a:r>
                  <a:rPr lang="en-US" altLang="zh-CN" b="1" baseline="-25000">
                    <a:ea typeface="PMingLiU" pitchFamily="18" charset="-120"/>
                  </a:rPr>
                  <a:t>.</a:t>
                </a:r>
                <a:r>
                  <a:rPr lang="en-US" altLang="zh-CN" b="1" i="1" baseline="-25000">
                    <a:ea typeface="PMingLiU" pitchFamily="18" charset="-120"/>
                  </a:rPr>
                  <a:t>j</a:t>
                </a:r>
                <a:r>
                  <a:rPr lang="en-US" altLang="zh-CN" b="1" baseline="-25000">
                    <a:ea typeface="PMingLiU" pitchFamily="18" charset="-120"/>
                  </a:rPr>
                  <a:t>   </a:t>
                </a:r>
                <a:r>
                  <a:rPr lang="en-US" altLang="zh-CN" b="1">
                    <a:ea typeface="PMingLiU" pitchFamily="18" charset="-120"/>
                  </a:rPr>
                  <a:t>…</a:t>
                </a:r>
              </a:p>
            </p:txBody>
          </p:sp>
          <p:sp>
            <p:nvSpPr>
              <p:cNvPr id="1404936" name="Rectangle 8"/>
              <p:cNvSpPr>
                <a:spLocks noChangeArrowheads="1"/>
              </p:cNvSpPr>
              <p:nvPr/>
            </p:nvSpPr>
            <p:spPr bwMode="auto">
              <a:xfrm>
                <a:off x="192" y="2669"/>
                <a:ext cx="960"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en-US" altLang="zh-CN" b="1" i="1">
                    <a:ea typeface="PMingLiU" pitchFamily="18" charset="-120"/>
                  </a:rPr>
                  <a:t>P</a:t>
                </a:r>
                <a:r>
                  <a:rPr lang="en-US" altLang="zh-CN" b="1">
                    <a:ea typeface="PMingLiU" pitchFamily="18" charset="-120"/>
                  </a:rPr>
                  <a:t>{</a:t>
                </a:r>
                <a:r>
                  <a:rPr lang="en-US" altLang="zh-CN" b="1" i="1">
                    <a:ea typeface="PMingLiU" pitchFamily="18" charset="-120"/>
                  </a:rPr>
                  <a:t>Y</a:t>
                </a:r>
                <a:r>
                  <a:rPr lang="en-US" altLang="zh-CN" b="1">
                    <a:ea typeface="PMingLiU" pitchFamily="18" charset="-120"/>
                  </a:rPr>
                  <a:t>=</a:t>
                </a:r>
                <a:r>
                  <a:rPr lang="en-US" altLang="zh-CN" b="1" i="1">
                    <a:ea typeface="PMingLiU" pitchFamily="18" charset="-120"/>
                  </a:rPr>
                  <a:t>y</a:t>
                </a:r>
                <a:r>
                  <a:rPr lang="en-US" altLang="zh-CN" b="1" i="1" baseline="-25000">
                    <a:ea typeface="PMingLiU" pitchFamily="18" charset="-120"/>
                  </a:rPr>
                  <a:t>j</a:t>
                </a:r>
                <a:r>
                  <a:rPr lang="en-US" altLang="zh-CN" b="1">
                    <a:ea typeface="PMingLiU" pitchFamily="18" charset="-120"/>
                  </a:rPr>
                  <a:t>}</a:t>
                </a:r>
              </a:p>
            </p:txBody>
          </p:sp>
          <p:sp>
            <p:nvSpPr>
              <p:cNvPr id="1404937" name="Rectangle 9"/>
              <p:cNvSpPr>
                <a:spLocks noChangeArrowheads="1"/>
              </p:cNvSpPr>
              <p:nvPr/>
            </p:nvSpPr>
            <p:spPr bwMode="auto">
              <a:xfrm>
                <a:off x="3888" y="1008"/>
                <a:ext cx="1200" cy="1661"/>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en-US" altLang="zh-CN" b="1" i="1">
                    <a:ea typeface="PMingLiU" pitchFamily="18" charset="-120"/>
                  </a:rPr>
                  <a:t>p</a:t>
                </a:r>
                <a:r>
                  <a:rPr lang="en-US" altLang="zh-CN" b="1" baseline="-25000">
                    <a:ea typeface="PMingLiU" pitchFamily="18" charset="-120"/>
                  </a:rPr>
                  <a:t>1.</a:t>
                </a:r>
              </a:p>
              <a:p>
                <a:pPr>
                  <a:spcBef>
                    <a:spcPct val="20000"/>
                  </a:spcBef>
                  <a:buClr>
                    <a:schemeClr val="accent1"/>
                  </a:buClr>
                  <a:buSzPct val="90000"/>
                  <a:buFont typeface="Monotype Sorts" pitchFamily="2" charset="2"/>
                  <a:buNone/>
                </a:pPr>
                <a:r>
                  <a:rPr lang="en-US" altLang="zh-CN" b="1">
                    <a:ea typeface="PMingLiU" pitchFamily="18" charset="-120"/>
                  </a:rPr>
                  <a:t>    </a:t>
                </a:r>
                <a:r>
                  <a:rPr lang="en-US" altLang="zh-CN" b="1" i="1" baseline="-25000">
                    <a:ea typeface="PMingLiU" pitchFamily="18" charset="-120"/>
                  </a:rPr>
                  <a:t> </a:t>
                </a:r>
                <a:r>
                  <a:rPr lang="en-US" altLang="zh-CN" b="1" i="1">
                    <a:ea typeface="PMingLiU" pitchFamily="18" charset="-120"/>
                  </a:rPr>
                  <a:t>p</a:t>
                </a:r>
                <a:r>
                  <a:rPr lang="en-US" altLang="zh-CN" b="1" baseline="-25000">
                    <a:ea typeface="PMingLiU" pitchFamily="18" charset="-120"/>
                  </a:rPr>
                  <a:t>2.</a:t>
                </a:r>
              </a:p>
              <a:p>
                <a:pPr>
                  <a:spcBef>
                    <a:spcPct val="20000"/>
                  </a:spcBef>
                  <a:buClr>
                    <a:schemeClr val="accent1"/>
                  </a:buClr>
                  <a:buSzPct val="90000"/>
                  <a:buFont typeface="Monotype Sorts" pitchFamily="2" charset="2"/>
                  <a:buNone/>
                </a:pPr>
                <a:endParaRPr lang="en-US" altLang="zh-CN" b="1">
                  <a:ea typeface="PMingLiU" pitchFamily="18" charset="-120"/>
                </a:endParaRPr>
              </a:p>
              <a:p>
                <a:pPr>
                  <a:spcBef>
                    <a:spcPct val="20000"/>
                  </a:spcBef>
                  <a:buClr>
                    <a:schemeClr val="accent1"/>
                  </a:buClr>
                  <a:buSzPct val="90000"/>
                  <a:buFont typeface="Monotype Sorts" pitchFamily="2" charset="2"/>
                  <a:buNone/>
                </a:pPr>
                <a:r>
                  <a:rPr lang="en-US" altLang="zh-CN" b="1" baseline="-25000">
                    <a:ea typeface="PMingLiU" pitchFamily="18" charset="-120"/>
                  </a:rPr>
                  <a:t>       </a:t>
                </a:r>
                <a:r>
                  <a:rPr lang="en-US" altLang="zh-CN" b="1" i="1" baseline="-25000">
                    <a:ea typeface="PMingLiU" pitchFamily="18" charset="-120"/>
                  </a:rPr>
                  <a:t> </a:t>
                </a:r>
                <a:r>
                  <a:rPr lang="en-US" altLang="zh-CN" b="1" i="1">
                    <a:ea typeface="PMingLiU" pitchFamily="18" charset="-120"/>
                  </a:rPr>
                  <a:t>p</a:t>
                </a:r>
                <a:r>
                  <a:rPr lang="en-US" altLang="zh-CN" b="1" i="1" baseline="-25000">
                    <a:ea typeface="PMingLiU" pitchFamily="18" charset="-120"/>
                  </a:rPr>
                  <a:t>i</a:t>
                </a:r>
                <a:r>
                  <a:rPr lang="en-US" altLang="zh-CN" b="1" baseline="-25000">
                    <a:ea typeface="PMingLiU" pitchFamily="18" charset="-120"/>
                  </a:rPr>
                  <a:t>.</a:t>
                </a:r>
              </a:p>
            </p:txBody>
          </p:sp>
          <p:sp>
            <p:nvSpPr>
              <p:cNvPr id="1404938" name="Rectangle 10"/>
              <p:cNvSpPr>
                <a:spLocks noChangeArrowheads="1"/>
              </p:cNvSpPr>
              <p:nvPr/>
            </p:nvSpPr>
            <p:spPr bwMode="auto">
              <a:xfrm>
                <a:off x="1152" y="1008"/>
                <a:ext cx="2736" cy="1661"/>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zh-CN" altLang="en-US" b="1" i="1">
                    <a:ea typeface="PMingLiU" pitchFamily="18" charset="-120"/>
                  </a:rPr>
                  <a:t> </a:t>
                </a:r>
                <a:r>
                  <a:rPr lang="en-US" altLang="zh-CN" b="1" i="1">
                    <a:ea typeface="PMingLiU" pitchFamily="18" charset="-120"/>
                  </a:rPr>
                  <a:t>p</a:t>
                </a:r>
                <a:r>
                  <a:rPr lang="en-US" altLang="zh-CN" b="1" baseline="-25000">
                    <a:ea typeface="PMingLiU" pitchFamily="18" charset="-120"/>
                  </a:rPr>
                  <a:t>11         </a:t>
                </a:r>
                <a:r>
                  <a:rPr lang="en-US" altLang="zh-CN" b="1" i="1">
                    <a:ea typeface="PMingLiU" pitchFamily="18" charset="-120"/>
                  </a:rPr>
                  <a:t>p</a:t>
                </a:r>
                <a:r>
                  <a:rPr lang="en-US" altLang="zh-CN" b="1" baseline="-25000">
                    <a:ea typeface="PMingLiU" pitchFamily="18" charset="-120"/>
                  </a:rPr>
                  <a:t>12</a:t>
                </a:r>
                <a:r>
                  <a:rPr lang="en-US" altLang="zh-CN" b="1">
                    <a:ea typeface="PMingLiU" pitchFamily="18" charset="-120"/>
                  </a:rPr>
                  <a:t>   …</a:t>
                </a:r>
                <a:r>
                  <a:rPr lang="en-US" altLang="zh-CN" b="1" i="1">
                    <a:ea typeface="PMingLiU" pitchFamily="18" charset="-120"/>
                  </a:rPr>
                  <a:t>    p</a:t>
                </a:r>
                <a:r>
                  <a:rPr lang="en-US" altLang="zh-CN" b="1" baseline="-25000">
                    <a:ea typeface="PMingLiU" pitchFamily="18" charset="-120"/>
                  </a:rPr>
                  <a:t>1j    </a:t>
                </a:r>
                <a:r>
                  <a:rPr lang="en-US" altLang="zh-CN" b="1">
                    <a:ea typeface="PMingLiU" pitchFamily="18" charset="-120"/>
                  </a:rPr>
                  <a:t>…</a:t>
                </a:r>
                <a:endParaRPr lang="en-US" altLang="zh-CN" b="1" baseline="-25000">
                  <a:ea typeface="PMingLiU" pitchFamily="18" charset="-120"/>
                </a:endParaRPr>
              </a:p>
              <a:p>
                <a:pPr>
                  <a:spcBef>
                    <a:spcPct val="20000"/>
                  </a:spcBef>
                  <a:buClr>
                    <a:schemeClr val="accent1"/>
                  </a:buClr>
                  <a:buSzPct val="90000"/>
                  <a:buFont typeface="Monotype Sorts" pitchFamily="2" charset="2"/>
                  <a:buNone/>
                </a:pPr>
                <a:r>
                  <a:rPr lang="en-US" altLang="zh-CN" b="1" baseline="-25000">
                    <a:ea typeface="PMingLiU" pitchFamily="18" charset="-120"/>
                  </a:rPr>
                  <a:t>    </a:t>
                </a:r>
                <a:r>
                  <a:rPr lang="en-US" altLang="zh-CN" b="1" i="1" baseline="-25000">
                    <a:ea typeface="PMingLiU" pitchFamily="18" charset="-120"/>
                  </a:rPr>
                  <a:t> </a:t>
                </a:r>
                <a:r>
                  <a:rPr lang="en-US" altLang="zh-CN" b="1" i="1">
                    <a:ea typeface="PMingLiU" pitchFamily="18" charset="-120"/>
                  </a:rPr>
                  <a:t>p</a:t>
                </a:r>
                <a:r>
                  <a:rPr lang="en-US" altLang="zh-CN" b="1" baseline="-25000">
                    <a:ea typeface="PMingLiU" pitchFamily="18" charset="-120"/>
                  </a:rPr>
                  <a:t>21</a:t>
                </a:r>
                <a:r>
                  <a:rPr lang="en-US" altLang="zh-CN" b="1">
                    <a:ea typeface="PMingLiU" pitchFamily="18" charset="-120"/>
                  </a:rPr>
                  <a:t>     </a:t>
                </a:r>
                <a:r>
                  <a:rPr lang="en-US" altLang="zh-CN" b="1" i="1">
                    <a:ea typeface="PMingLiU" pitchFamily="18" charset="-120"/>
                  </a:rPr>
                  <a:t> p</a:t>
                </a:r>
                <a:r>
                  <a:rPr lang="en-US" altLang="zh-CN" b="1" baseline="-25000">
                    <a:ea typeface="PMingLiU" pitchFamily="18" charset="-120"/>
                  </a:rPr>
                  <a:t>22     </a:t>
                </a:r>
                <a:r>
                  <a:rPr lang="en-US" altLang="zh-CN" b="1">
                    <a:ea typeface="PMingLiU" pitchFamily="18" charset="-120"/>
                  </a:rPr>
                  <a:t>…   </a:t>
                </a:r>
                <a:r>
                  <a:rPr lang="en-US" altLang="zh-CN" b="1" i="1" baseline="-25000">
                    <a:ea typeface="PMingLiU" pitchFamily="18" charset="-120"/>
                  </a:rPr>
                  <a:t> </a:t>
                </a:r>
                <a:r>
                  <a:rPr lang="en-US" altLang="zh-CN" b="1" i="1">
                    <a:ea typeface="PMingLiU" pitchFamily="18" charset="-120"/>
                  </a:rPr>
                  <a:t>p</a:t>
                </a:r>
                <a:r>
                  <a:rPr lang="en-US" altLang="zh-CN" b="1" baseline="-25000">
                    <a:ea typeface="PMingLiU" pitchFamily="18" charset="-120"/>
                  </a:rPr>
                  <a:t>2j   </a:t>
                </a:r>
                <a:r>
                  <a:rPr lang="en-US" altLang="zh-CN" b="1">
                    <a:ea typeface="PMingLiU" pitchFamily="18" charset="-120"/>
                  </a:rPr>
                  <a:t>…</a:t>
                </a:r>
              </a:p>
              <a:p>
                <a:pPr>
                  <a:spcBef>
                    <a:spcPct val="20000"/>
                  </a:spcBef>
                  <a:buClr>
                    <a:schemeClr val="accent1"/>
                  </a:buClr>
                  <a:buSzPct val="90000"/>
                  <a:buFont typeface="Monotype Sorts" pitchFamily="2" charset="2"/>
                  <a:buNone/>
                </a:pPr>
                <a:endParaRPr lang="en-US" altLang="zh-CN" b="1">
                  <a:ea typeface="PMingLiU" pitchFamily="18" charset="-120"/>
                </a:endParaRPr>
              </a:p>
              <a:p>
                <a:pPr>
                  <a:spcBef>
                    <a:spcPct val="20000"/>
                  </a:spcBef>
                  <a:buClr>
                    <a:schemeClr val="accent1"/>
                  </a:buClr>
                  <a:buSzPct val="90000"/>
                  <a:buFont typeface="Monotype Sorts" pitchFamily="2" charset="2"/>
                  <a:buNone/>
                </a:pPr>
                <a:r>
                  <a:rPr lang="en-US" altLang="zh-CN" b="1">
                    <a:ea typeface="PMingLiU" pitchFamily="18" charset="-120"/>
                  </a:rPr>
                  <a:t>  </a:t>
                </a:r>
                <a:r>
                  <a:rPr lang="en-US" altLang="zh-CN" b="1" i="1">
                    <a:ea typeface="PMingLiU" pitchFamily="18" charset="-120"/>
                  </a:rPr>
                  <a:t> p</a:t>
                </a:r>
                <a:r>
                  <a:rPr lang="en-US" altLang="zh-CN" b="1" baseline="-25000">
                    <a:ea typeface="PMingLiU" pitchFamily="18" charset="-120"/>
                  </a:rPr>
                  <a:t>i1          </a:t>
                </a:r>
                <a:r>
                  <a:rPr lang="en-US" altLang="zh-CN" b="1" i="1" baseline="-25000">
                    <a:ea typeface="PMingLiU" pitchFamily="18" charset="-120"/>
                  </a:rPr>
                  <a:t> </a:t>
                </a:r>
                <a:r>
                  <a:rPr lang="en-US" altLang="zh-CN" b="1" i="1">
                    <a:ea typeface="PMingLiU" pitchFamily="18" charset="-120"/>
                  </a:rPr>
                  <a:t>p</a:t>
                </a:r>
                <a:r>
                  <a:rPr lang="en-US" altLang="zh-CN" b="1" baseline="-25000">
                    <a:ea typeface="PMingLiU" pitchFamily="18" charset="-120"/>
                  </a:rPr>
                  <a:t>i2</a:t>
                </a:r>
                <a:r>
                  <a:rPr lang="en-US" altLang="zh-CN" b="1">
                    <a:ea typeface="PMingLiU" pitchFamily="18" charset="-120"/>
                  </a:rPr>
                  <a:t>    …</a:t>
                </a:r>
                <a:r>
                  <a:rPr lang="en-US" altLang="zh-CN" b="1" i="1">
                    <a:ea typeface="PMingLiU" pitchFamily="18" charset="-120"/>
                  </a:rPr>
                  <a:t>    p</a:t>
                </a:r>
                <a:r>
                  <a:rPr lang="en-US" altLang="zh-CN" b="1" baseline="-25000">
                    <a:ea typeface="PMingLiU" pitchFamily="18" charset="-120"/>
                  </a:rPr>
                  <a:t>ij   </a:t>
                </a:r>
                <a:r>
                  <a:rPr lang="en-US" altLang="zh-CN" b="1">
                    <a:ea typeface="PMingLiU" pitchFamily="18" charset="-120"/>
                  </a:rPr>
                  <a:t>…</a:t>
                </a:r>
              </a:p>
              <a:p>
                <a:pPr>
                  <a:spcBef>
                    <a:spcPct val="20000"/>
                  </a:spcBef>
                  <a:buClr>
                    <a:schemeClr val="accent1"/>
                  </a:buClr>
                  <a:buSzPct val="90000"/>
                  <a:buFont typeface="Monotype Sorts" pitchFamily="2" charset="2"/>
                  <a:buNone/>
                </a:pPr>
                <a:r>
                  <a:rPr lang="en-US" altLang="zh-CN" b="1">
                    <a:ea typeface="PMingLiU" pitchFamily="18" charset="-120"/>
                  </a:rPr>
                  <a:t>                       …          …</a:t>
                </a:r>
              </a:p>
            </p:txBody>
          </p:sp>
          <p:sp>
            <p:nvSpPr>
              <p:cNvPr id="1404939" name="Rectangle 11"/>
              <p:cNvSpPr>
                <a:spLocks noChangeArrowheads="1"/>
              </p:cNvSpPr>
              <p:nvPr/>
            </p:nvSpPr>
            <p:spPr bwMode="auto">
              <a:xfrm>
                <a:off x="192" y="1008"/>
                <a:ext cx="960" cy="1661"/>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dirty="0">
                    <a:ea typeface="PMingLiU" pitchFamily="18" charset="-120"/>
                  </a:rPr>
                  <a:t>   </a:t>
                </a:r>
                <a:r>
                  <a:rPr lang="en-US" altLang="zh-CN" b="1" i="1" dirty="0">
                    <a:ea typeface="PMingLiU" pitchFamily="18" charset="-120"/>
                  </a:rPr>
                  <a:t>x</a:t>
                </a:r>
                <a:r>
                  <a:rPr lang="en-US" altLang="zh-CN" b="1" baseline="-25000" dirty="0">
                    <a:ea typeface="PMingLiU" pitchFamily="18" charset="-120"/>
                  </a:rPr>
                  <a:t>1</a:t>
                </a:r>
                <a:endParaRPr lang="en-US" altLang="zh-CN" b="1" dirty="0">
                  <a:ea typeface="PMingLiU" pitchFamily="18" charset="-120"/>
                </a:endParaRPr>
              </a:p>
              <a:p>
                <a:pPr>
                  <a:spcBef>
                    <a:spcPct val="20000"/>
                  </a:spcBef>
                  <a:buClr>
                    <a:schemeClr val="accent1"/>
                  </a:buClr>
                  <a:buSzPct val="90000"/>
                  <a:buFont typeface="Monotype Sorts" pitchFamily="2" charset="2"/>
                  <a:buNone/>
                </a:pPr>
                <a:r>
                  <a:rPr lang="en-US" altLang="zh-CN" b="1" dirty="0">
                    <a:ea typeface="PMingLiU" pitchFamily="18" charset="-120"/>
                  </a:rPr>
                  <a:t>   </a:t>
                </a:r>
                <a:r>
                  <a:rPr lang="en-US" altLang="zh-CN" b="1" i="1" dirty="0">
                    <a:ea typeface="PMingLiU" pitchFamily="18" charset="-120"/>
                  </a:rPr>
                  <a:t>x</a:t>
                </a:r>
                <a:r>
                  <a:rPr lang="en-US" altLang="zh-CN" b="1" baseline="-25000" dirty="0">
                    <a:ea typeface="PMingLiU" pitchFamily="18" charset="-120"/>
                  </a:rPr>
                  <a:t>2</a:t>
                </a:r>
                <a:endParaRPr lang="en-US" altLang="zh-CN" b="1" dirty="0">
                  <a:ea typeface="PMingLiU" pitchFamily="18" charset="-120"/>
                </a:endParaRPr>
              </a:p>
              <a:p>
                <a:pPr>
                  <a:spcBef>
                    <a:spcPct val="20000"/>
                  </a:spcBef>
                  <a:buClr>
                    <a:schemeClr val="accent1"/>
                  </a:buClr>
                  <a:buSzPct val="90000"/>
                  <a:buFont typeface="Monotype Sorts" pitchFamily="2" charset="2"/>
                  <a:buNone/>
                </a:pPr>
                <a:r>
                  <a:rPr lang="en-US" altLang="zh-CN" b="1" dirty="0">
                    <a:ea typeface="PMingLiU" pitchFamily="18" charset="-120"/>
                  </a:rPr>
                  <a:t>    </a:t>
                </a:r>
              </a:p>
              <a:p>
                <a:pPr>
                  <a:spcBef>
                    <a:spcPct val="20000"/>
                  </a:spcBef>
                  <a:buClr>
                    <a:schemeClr val="accent1"/>
                  </a:buClr>
                  <a:buSzPct val="90000"/>
                  <a:buFont typeface="Monotype Sorts" pitchFamily="2" charset="2"/>
                  <a:buNone/>
                </a:pPr>
                <a:r>
                  <a:rPr lang="en-US" altLang="zh-CN" b="1" baseline="30000" dirty="0">
                    <a:ea typeface="PMingLiU" pitchFamily="18" charset="-120"/>
                  </a:rPr>
                  <a:t>     </a:t>
                </a:r>
                <a:r>
                  <a:rPr lang="en-US" altLang="zh-CN" b="1" i="1" dirty="0">
                    <a:ea typeface="PMingLiU" pitchFamily="18" charset="-120"/>
                  </a:rPr>
                  <a:t>x</a:t>
                </a:r>
                <a:r>
                  <a:rPr lang="en-US" altLang="zh-CN" b="1" i="1" baseline="-25000" dirty="0">
                    <a:ea typeface="PMingLiU" pitchFamily="18" charset="-120"/>
                  </a:rPr>
                  <a:t>i</a:t>
                </a:r>
                <a:endParaRPr lang="en-US" altLang="zh-CN" b="1" i="1" dirty="0">
                  <a:ea typeface="PMingLiU" pitchFamily="18" charset="-120"/>
                </a:endParaRPr>
              </a:p>
              <a:p>
                <a:pPr>
                  <a:spcBef>
                    <a:spcPct val="20000"/>
                  </a:spcBef>
                  <a:buClr>
                    <a:schemeClr val="accent1"/>
                  </a:buClr>
                  <a:buSzPct val="90000"/>
                  <a:buFont typeface="Monotype Sorts" pitchFamily="2" charset="2"/>
                  <a:buNone/>
                </a:pPr>
                <a:r>
                  <a:rPr lang="en-US" altLang="zh-CN" b="1" dirty="0">
                    <a:ea typeface="PMingLiU" pitchFamily="18" charset="-120"/>
                  </a:rPr>
                  <a:t>   </a:t>
                </a:r>
              </a:p>
            </p:txBody>
          </p:sp>
          <p:sp>
            <p:nvSpPr>
              <p:cNvPr id="1404940" name="Rectangle 12"/>
              <p:cNvSpPr>
                <a:spLocks noChangeArrowheads="1"/>
              </p:cNvSpPr>
              <p:nvPr/>
            </p:nvSpPr>
            <p:spPr bwMode="auto">
              <a:xfrm>
                <a:off x="3888" y="624"/>
                <a:ext cx="1200"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en-US" altLang="zh-CN" b="1" i="1">
                    <a:ea typeface="PMingLiU" pitchFamily="18" charset="-120"/>
                  </a:rPr>
                  <a:t>P</a:t>
                </a:r>
                <a:r>
                  <a:rPr lang="en-US" altLang="zh-CN" b="1">
                    <a:ea typeface="PMingLiU" pitchFamily="18" charset="-120"/>
                  </a:rPr>
                  <a:t>{</a:t>
                </a:r>
                <a:r>
                  <a:rPr lang="en-US" altLang="zh-CN" b="1" i="1">
                    <a:ea typeface="PMingLiU" pitchFamily="18" charset="-120"/>
                  </a:rPr>
                  <a:t>X</a:t>
                </a:r>
                <a:r>
                  <a:rPr lang="en-US" altLang="zh-CN" b="1">
                    <a:ea typeface="PMingLiU" pitchFamily="18" charset="-120"/>
                  </a:rPr>
                  <a:t>=</a:t>
                </a:r>
                <a:r>
                  <a:rPr lang="en-US" altLang="zh-CN" b="1" i="1">
                    <a:ea typeface="PMingLiU" pitchFamily="18" charset="-120"/>
                  </a:rPr>
                  <a:t>x</a:t>
                </a:r>
                <a:r>
                  <a:rPr lang="en-US" altLang="zh-CN" b="1" i="1" baseline="-25000">
                    <a:ea typeface="PMingLiU" pitchFamily="18" charset="-120"/>
                  </a:rPr>
                  <a:t>i</a:t>
                </a:r>
                <a:r>
                  <a:rPr lang="en-US" altLang="zh-CN" b="1">
                    <a:ea typeface="PMingLiU" pitchFamily="18" charset="-120"/>
                  </a:rPr>
                  <a:t>}</a:t>
                </a:r>
              </a:p>
            </p:txBody>
          </p:sp>
          <p:sp>
            <p:nvSpPr>
              <p:cNvPr id="1404941" name="Rectangle 13"/>
              <p:cNvSpPr>
                <a:spLocks noChangeArrowheads="1"/>
              </p:cNvSpPr>
              <p:nvPr/>
            </p:nvSpPr>
            <p:spPr bwMode="auto">
              <a:xfrm>
                <a:off x="1152" y="624"/>
                <a:ext cx="2736"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en-US" altLang="zh-CN" b="1" i="1">
                    <a:ea typeface="PMingLiU" pitchFamily="18" charset="-120"/>
                  </a:rPr>
                  <a:t>y</a:t>
                </a:r>
                <a:r>
                  <a:rPr lang="en-US" altLang="zh-CN" b="1" i="1" baseline="-25000">
                    <a:ea typeface="PMingLiU" pitchFamily="18" charset="-120"/>
                  </a:rPr>
                  <a:t>1    </a:t>
                </a:r>
                <a:r>
                  <a:rPr lang="en-US" altLang="zh-CN" b="1" baseline="-25000">
                    <a:ea typeface="PMingLiU" pitchFamily="18" charset="-120"/>
                  </a:rPr>
                  <a:t>       </a:t>
                </a:r>
                <a:r>
                  <a:rPr lang="en-US" altLang="zh-CN" b="1" i="1">
                    <a:ea typeface="PMingLiU" pitchFamily="18" charset="-120"/>
                  </a:rPr>
                  <a:t>y</a:t>
                </a:r>
                <a:r>
                  <a:rPr lang="en-US" altLang="zh-CN" b="1" i="1" baseline="-25000">
                    <a:ea typeface="PMingLiU" pitchFamily="18" charset="-120"/>
                  </a:rPr>
                  <a:t>2  </a:t>
                </a:r>
                <a:r>
                  <a:rPr lang="en-US" altLang="zh-CN" b="1" baseline="-25000">
                    <a:ea typeface="PMingLiU" pitchFamily="18" charset="-120"/>
                  </a:rPr>
                  <a:t>     </a:t>
                </a:r>
                <a:r>
                  <a:rPr lang="en-US" altLang="zh-CN" b="1">
                    <a:ea typeface="PMingLiU" pitchFamily="18" charset="-120"/>
                  </a:rPr>
                  <a:t>…   </a:t>
                </a:r>
                <a:r>
                  <a:rPr lang="en-US" altLang="zh-CN" b="1" i="1">
                    <a:ea typeface="PMingLiU" pitchFamily="18" charset="-120"/>
                  </a:rPr>
                  <a:t>y</a:t>
                </a:r>
                <a:r>
                  <a:rPr lang="en-US" altLang="zh-CN" b="1" i="1" baseline="-25000">
                    <a:ea typeface="PMingLiU" pitchFamily="18" charset="-120"/>
                  </a:rPr>
                  <a:t>j</a:t>
                </a:r>
                <a:r>
                  <a:rPr lang="en-US" altLang="zh-CN" b="1" i="1">
                    <a:ea typeface="PMingLiU" pitchFamily="18" charset="-120"/>
                  </a:rPr>
                  <a:t> </a:t>
                </a:r>
                <a:r>
                  <a:rPr lang="en-US" altLang="zh-CN" b="1" i="1" baseline="30000">
                    <a:ea typeface="PMingLiU" pitchFamily="18" charset="-120"/>
                  </a:rPr>
                  <a:t> </a:t>
                </a:r>
                <a:r>
                  <a:rPr lang="en-US" altLang="zh-CN" b="1" baseline="30000">
                    <a:ea typeface="PMingLiU" pitchFamily="18" charset="-120"/>
                  </a:rPr>
                  <a:t>…</a:t>
                </a:r>
                <a:endParaRPr lang="en-US" altLang="zh-CN" b="1">
                  <a:ea typeface="PMingLiU" pitchFamily="18" charset="-120"/>
                </a:endParaRPr>
              </a:p>
            </p:txBody>
          </p:sp>
          <p:sp>
            <p:nvSpPr>
              <p:cNvPr id="1404942" name="Rectangle 14"/>
              <p:cNvSpPr>
                <a:spLocks noChangeArrowheads="1"/>
              </p:cNvSpPr>
              <p:nvPr/>
            </p:nvSpPr>
            <p:spPr bwMode="auto">
              <a:xfrm>
                <a:off x="192" y="624"/>
                <a:ext cx="960"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endParaRPr lang="zh-CN" altLang="en-US" b="1">
                  <a:ea typeface="PMingLiU" pitchFamily="18" charset="-120"/>
                </a:endParaRPr>
              </a:p>
            </p:txBody>
          </p:sp>
          <p:sp>
            <p:nvSpPr>
              <p:cNvPr id="1404943" name="Line 15"/>
              <p:cNvSpPr>
                <a:spLocks noChangeShapeType="1"/>
              </p:cNvSpPr>
              <p:nvPr/>
            </p:nvSpPr>
            <p:spPr bwMode="auto">
              <a:xfrm>
                <a:off x="192" y="624"/>
                <a:ext cx="4896" cy="0"/>
              </a:xfrm>
              <a:prstGeom prst="line">
                <a:avLst/>
              </a:prstGeom>
              <a:noFill/>
              <a:ln w="28575" cap="sq">
                <a:solidFill>
                  <a:schemeClr val="tx1"/>
                </a:solidFill>
                <a:round/>
                <a:headEnd/>
                <a:tailEnd/>
              </a:ln>
              <a:effectLst/>
            </p:spPr>
            <p:txBody>
              <a:bodyPr/>
              <a:lstStyle/>
              <a:p>
                <a:endParaRPr lang="zh-CN" altLang="en-US"/>
              </a:p>
            </p:txBody>
          </p:sp>
          <p:sp>
            <p:nvSpPr>
              <p:cNvPr id="1404944" name="Line 16"/>
              <p:cNvSpPr>
                <a:spLocks noChangeShapeType="1"/>
              </p:cNvSpPr>
              <p:nvPr/>
            </p:nvSpPr>
            <p:spPr bwMode="auto">
              <a:xfrm>
                <a:off x="192" y="1008"/>
                <a:ext cx="4896" cy="0"/>
              </a:xfrm>
              <a:prstGeom prst="line">
                <a:avLst/>
              </a:prstGeom>
              <a:noFill/>
              <a:ln w="12700">
                <a:solidFill>
                  <a:schemeClr val="tx1"/>
                </a:solidFill>
                <a:round/>
                <a:headEnd/>
                <a:tailEnd/>
              </a:ln>
              <a:effectLst/>
            </p:spPr>
            <p:txBody>
              <a:bodyPr/>
              <a:lstStyle/>
              <a:p>
                <a:endParaRPr lang="zh-CN" altLang="en-US"/>
              </a:p>
            </p:txBody>
          </p:sp>
          <p:sp>
            <p:nvSpPr>
              <p:cNvPr id="1404945" name="Line 17"/>
              <p:cNvSpPr>
                <a:spLocks noChangeShapeType="1"/>
              </p:cNvSpPr>
              <p:nvPr/>
            </p:nvSpPr>
            <p:spPr bwMode="auto">
              <a:xfrm>
                <a:off x="192" y="2669"/>
                <a:ext cx="4896" cy="0"/>
              </a:xfrm>
              <a:prstGeom prst="line">
                <a:avLst/>
              </a:prstGeom>
              <a:noFill/>
              <a:ln w="12700">
                <a:solidFill>
                  <a:schemeClr val="tx1"/>
                </a:solidFill>
                <a:round/>
                <a:headEnd/>
                <a:tailEnd/>
              </a:ln>
              <a:effectLst/>
            </p:spPr>
            <p:txBody>
              <a:bodyPr/>
              <a:lstStyle/>
              <a:p>
                <a:endParaRPr lang="zh-CN" altLang="en-US"/>
              </a:p>
            </p:txBody>
          </p:sp>
          <p:sp>
            <p:nvSpPr>
              <p:cNvPr id="1404946" name="Line 18"/>
              <p:cNvSpPr>
                <a:spLocks noChangeShapeType="1"/>
              </p:cNvSpPr>
              <p:nvPr/>
            </p:nvSpPr>
            <p:spPr bwMode="auto">
              <a:xfrm>
                <a:off x="192" y="3053"/>
                <a:ext cx="4896" cy="0"/>
              </a:xfrm>
              <a:prstGeom prst="line">
                <a:avLst/>
              </a:prstGeom>
              <a:noFill/>
              <a:ln w="28575" cap="sq">
                <a:solidFill>
                  <a:schemeClr val="tx1"/>
                </a:solidFill>
                <a:round/>
                <a:headEnd/>
                <a:tailEnd/>
              </a:ln>
              <a:effectLst/>
            </p:spPr>
            <p:txBody>
              <a:bodyPr/>
              <a:lstStyle/>
              <a:p>
                <a:endParaRPr lang="zh-CN" altLang="en-US"/>
              </a:p>
            </p:txBody>
          </p:sp>
          <p:sp>
            <p:nvSpPr>
              <p:cNvPr id="1404947" name="Line 19"/>
              <p:cNvSpPr>
                <a:spLocks noChangeShapeType="1"/>
              </p:cNvSpPr>
              <p:nvPr/>
            </p:nvSpPr>
            <p:spPr bwMode="auto">
              <a:xfrm>
                <a:off x="1152" y="624"/>
                <a:ext cx="0" cy="2429"/>
              </a:xfrm>
              <a:prstGeom prst="line">
                <a:avLst/>
              </a:prstGeom>
              <a:noFill/>
              <a:ln w="12700">
                <a:solidFill>
                  <a:schemeClr val="tx1"/>
                </a:solidFill>
                <a:round/>
                <a:headEnd/>
                <a:tailEnd/>
              </a:ln>
              <a:effectLst/>
            </p:spPr>
            <p:txBody>
              <a:bodyPr/>
              <a:lstStyle/>
              <a:p>
                <a:endParaRPr lang="zh-CN" altLang="en-US"/>
              </a:p>
            </p:txBody>
          </p:sp>
          <p:sp>
            <p:nvSpPr>
              <p:cNvPr id="1404948" name="Line 20"/>
              <p:cNvSpPr>
                <a:spLocks noChangeShapeType="1"/>
              </p:cNvSpPr>
              <p:nvPr/>
            </p:nvSpPr>
            <p:spPr bwMode="auto">
              <a:xfrm>
                <a:off x="3888" y="624"/>
                <a:ext cx="0" cy="2429"/>
              </a:xfrm>
              <a:prstGeom prst="line">
                <a:avLst/>
              </a:prstGeom>
              <a:noFill/>
              <a:ln w="12700">
                <a:solidFill>
                  <a:schemeClr val="tx1"/>
                </a:solidFill>
                <a:round/>
                <a:headEnd/>
                <a:tailEnd/>
              </a:ln>
              <a:effectLst/>
            </p:spPr>
            <p:txBody>
              <a:bodyPr/>
              <a:lstStyle/>
              <a:p>
                <a:endParaRPr lang="zh-CN" altLang="en-US"/>
              </a:p>
            </p:txBody>
          </p:sp>
          <p:sp>
            <p:nvSpPr>
              <p:cNvPr id="1404949" name="Line 21"/>
              <p:cNvSpPr>
                <a:spLocks noChangeShapeType="1"/>
              </p:cNvSpPr>
              <p:nvPr/>
            </p:nvSpPr>
            <p:spPr bwMode="auto">
              <a:xfrm>
                <a:off x="5088" y="624"/>
                <a:ext cx="0" cy="2429"/>
              </a:xfrm>
              <a:prstGeom prst="line">
                <a:avLst/>
              </a:prstGeom>
              <a:noFill/>
              <a:ln w="28575" cap="sq">
                <a:noFill/>
                <a:round/>
                <a:headEnd/>
                <a:tailEnd/>
              </a:ln>
              <a:effectLst/>
            </p:spPr>
            <p:txBody>
              <a:bodyPr/>
              <a:lstStyle/>
              <a:p>
                <a:endParaRPr lang="zh-CN" altLang="en-US"/>
              </a:p>
            </p:txBody>
          </p:sp>
          <p:sp>
            <p:nvSpPr>
              <p:cNvPr id="1404950" name="Line 22"/>
              <p:cNvSpPr>
                <a:spLocks noChangeShapeType="1"/>
              </p:cNvSpPr>
              <p:nvPr/>
            </p:nvSpPr>
            <p:spPr bwMode="auto">
              <a:xfrm>
                <a:off x="192" y="1008"/>
                <a:ext cx="0" cy="1661"/>
              </a:xfrm>
              <a:prstGeom prst="line">
                <a:avLst/>
              </a:prstGeom>
              <a:noFill/>
              <a:ln w="12700">
                <a:noFill/>
                <a:round/>
                <a:headEnd/>
                <a:tailEnd/>
              </a:ln>
              <a:effectLst/>
            </p:spPr>
            <p:txBody>
              <a:bodyPr/>
              <a:lstStyle/>
              <a:p>
                <a:endParaRPr lang="zh-CN" altLang="en-US"/>
              </a:p>
            </p:txBody>
          </p:sp>
          <p:sp>
            <p:nvSpPr>
              <p:cNvPr id="1404951" name="Line 23"/>
              <p:cNvSpPr>
                <a:spLocks noChangeShapeType="1"/>
              </p:cNvSpPr>
              <p:nvPr/>
            </p:nvSpPr>
            <p:spPr bwMode="auto">
              <a:xfrm>
                <a:off x="192" y="624"/>
                <a:ext cx="0" cy="384"/>
              </a:xfrm>
              <a:prstGeom prst="line">
                <a:avLst/>
              </a:prstGeom>
              <a:noFill/>
              <a:ln w="28575" cap="sq">
                <a:noFill/>
                <a:round/>
                <a:headEnd/>
                <a:tailEnd/>
              </a:ln>
              <a:effectLst/>
            </p:spPr>
            <p:txBody>
              <a:bodyPr/>
              <a:lstStyle/>
              <a:p>
                <a:endParaRPr lang="zh-CN" altLang="en-US"/>
              </a:p>
            </p:txBody>
          </p:sp>
          <p:sp>
            <p:nvSpPr>
              <p:cNvPr id="1404952" name="Line 24"/>
              <p:cNvSpPr>
                <a:spLocks noChangeShapeType="1"/>
              </p:cNvSpPr>
              <p:nvPr/>
            </p:nvSpPr>
            <p:spPr bwMode="auto">
              <a:xfrm>
                <a:off x="192" y="2669"/>
                <a:ext cx="0" cy="384"/>
              </a:xfrm>
              <a:prstGeom prst="line">
                <a:avLst/>
              </a:prstGeom>
              <a:noFill/>
              <a:ln w="28575" cap="sq">
                <a:noFill/>
                <a:round/>
                <a:headEnd/>
                <a:tailEnd/>
              </a:ln>
              <a:effectLst/>
            </p:spPr>
            <p:txBody>
              <a:bodyPr/>
              <a:lstStyle/>
              <a:p>
                <a:endParaRPr lang="zh-CN" altLang="en-US"/>
              </a:p>
            </p:txBody>
          </p:sp>
        </p:grpSp>
        <p:grpSp>
          <p:nvGrpSpPr>
            <p:cNvPr id="1404953" name="Group 25"/>
            <p:cNvGrpSpPr>
              <a:grpSpLocks/>
            </p:cNvGrpSpPr>
            <p:nvPr/>
          </p:nvGrpSpPr>
          <p:grpSpPr bwMode="auto">
            <a:xfrm>
              <a:off x="472" y="440"/>
              <a:ext cx="4137" cy="2064"/>
              <a:chOff x="240" y="576"/>
              <a:chExt cx="4137" cy="2064"/>
            </a:xfrm>
          </p:grpSpPr>
          <p:sp>
            <p:nvSpPr>
              <p:cNvPr id="1404954" name="Line 26"/>
              <p:cNvSpPr>
                <a:spLocks noChangeShapeType="1"/>
              </p:cNvSpPr>
              <p:nvPr/>
            </p:nvSpPr>
            <p:spPr bwMode="auto">
              <a:xfrm>
                <a:off x="240" y="624"/>
                <a:ext cx="912" cy="384"/>
              </a:xfrm>
              <a:prstGeom prst="line">
                <a:avLst/>
              </a:prstGeom>
              <a:noFill/>
              <a:ln w="9525">
                <a:solidFill>
                  <a:schemeClr val="tx1"/>
                </a:solidFill>
                <a:round/>
                <a:headEnd/>
                <a:tailEnd/>
              </a:ln>
              <a:effectLst/>
            </p:spPr>
            <p:txBody>
              <a:bodyPr/>
              <a:lstStyle/>
              <a:p>
                <a:endParaRPr lang="zh-CN" altLang="en-US"/>
              </a:p>
            </p:txBody>
          </p:sp>
          <p:sp>
            <p:nvSpPr>
              <p:cNvPr id="1404955" name="Text Box 27"/>
              <p:cNvSpPr txBox="1">
                <a:spLocks noChangeArrowheads="1"/>
              </p:cNvSpPr>
              <p:nvPr/>
            </p:nvSpPr>
            <p:spPr bwMode="auto">
              <a:xfrm>
                <a:off x="336" y="768"/>
                <a:ext cx="274" cy="288"/>
              </a:xfrm>
              <a:prstGeom prst="rect">
                <a:avLst/>
              </a:prstGeom>
              <a:noFill/>
              <a:ln w="9525">
                <a:noFill/>
                <a:miter lim="800000"/>
                <a:headEnd/>
                <a:tailEnd/>
              </a:ln>
              <a:effectLst/>
            </p:spPr>
            <p:txBody>
              <a:bodyPr>
                <a:spAutoFit/>
              </a:bodyPr>
              <a:lstStyle/>
              <a:p>
                <a:pPr>
                  <a:spcBef>
                    <a:spcPct val="50000"/>
                  </a:spcBef>
                </a:pPr>
                <a:r>
                  <a:rPr lang="en-US" altLang="zh-CN" sz="2400" b="1" i="1">
                    <a:ea typeface="宋体" pitchFamily="2" charset="-122"/>
                  </a:rPr>
                  <a:t>X</a:t>
                </a:r>
              </a:p>
            </p:txBody>
          </p:sp>
          <p:sp>
            <p:nvSpPr>
              <p:cNvPr id="1404956" name="Text Box 28"/>
              <p:cNvSpPr txBox="1">
                <a:spLocks noChangeArrowheads="1"/>
              </p:cNvSpPr>
              <p:nvPr/>
            </p:nvSpPr>
            <p:spPr bwMode="auto">
              <a:xfrm>
                <a:off x="768" y="576"/>
                <a:ext cx="288" cy="288"/>
              </a:xfrm>
              <a:prstGeom prst="rect">
                <a:avLst/>
              </a:prstGeom>
              <a:noFill/>
              <a:ln w="9525">
                <a:noFill/>
                <a:miter lim="800000"/>
                <a:headEnd/>
                <a:tailEnd/>
              </a:ln>
              <a:effectLst/>
            </p:spPr>
            <p:txBody>
              <a:bodyPr>
                <a:spAutoFit/>
              </a:bodyPr>
              <a:lstStyle/>
              <a:p>
                <a:pPr>
                  <a:spcBef>
                    <a:spcPct val="50000"/>
                  </a:spcBef>
                </a:pPr>
                <a:r>
                  <a:rPr lang="en-US" altLang="zh-CN" sz="2400" b="1" i="1">
                    <a:ea typeface="宋体" pitchFamily="2" charset="-122"/>
                  </a:rPr>
                  <a:t>Y</a:t>
                </a:r>
              </a:p>
            </p:txBody>
          </p:sp>
          <p:graphicFrame>
            <p:nvGraphicFramePr>
              <p:cNvPr id="1404957" name="Object 29"/>
              <p:cNvGraphicFramePr>
                <a:graphicFrameLocks noChangeAspect="1"/>
              </p:cNvGraphicFramePr>
              <p:nvPr/>
            </p:nvGraphicFramePr>
            <p:xfrm>
              <a:off x="432" y="1728"/>
              <a:ext cx="115" cy="288"/>
            </p:xfrm>
            <a:graphic>
              <a:graphicData uri="http://schemas.openxmlformats.org/presentationml/2006/ole">
                <p:oleObj spid="_x0000_s1404957" name="公式" r:id="rId4" imgW="75960" imgH="190440" progId="Equation.3">
                  <p:embed/>
                </p:oleObj>
              </a:graphicData>
            </a:graphic>
          </p:graphicFrame>
          <p:graphicFrame>
            <p:nvGraphicFramePr>
              <p:cNvPr id="1404958" name="Object 30"/>
              <p:cNvGraphicFramePr>
                <a:graphicFrameLocks noChangeAspect="1"/>
              </p:cNvGraphicFramePr>
              <p:nvPr/>
            </p:nvGraphicFramePr>
            <p:xfrm>
              <a:off x="480" y="2304"/>
              <a:ext cx="115" cy="288"/>
            </p:xfrm>
            <a:graphic>
              <a:graphicData uri="http://schemas.openxmlformats.org/presentationml/2006/ole">
                <p:oleObj spid="_x0000_s1404958" name="公式" r:id="rId5" imgW="75960" imgH="190440" progId="Equation.3">
                  <p:embed/>
                </p:oleObj>
              </a:graphicData>
            </a:graphic>
          </p:graphicFrame>
          <p:graphicFrame>
            <p:nvGraphicFramePr>
              <p:cNvPr id="1404959" name="Object 31"/>
              <p:cNvGraphicFramePr>
                <a:graphicFrameLocks noChangeAspect="1"/>
              </p:cNvGraphicFramePr>
              <p:nvPr/>
            </p:nvGraphicFramePr>
            <p:xfrm>
              <a:off x="1392" y="1728"/>
              <a:ext cx="115" cy="288"/>
            </p:xfrm>
            <a:graphic>
              <a:graphicData uri="http://schemas.openxmlformats.org/presentationml/2006/ole">
                <p:oleObj spid="_x0000_s1404959" name="公式" r:id="rId6" imgW="75960" imgH="190440" progId="Equation.3">
                  <p:embed/>
                </p:oleObj>
              </a:graphicData>
            </a:graphic>
          </p:graphicFrame>
          <p:graphicFrame>
            <p:nvGraphicFramePr>
              <p:cNvPr id="1404960" name="Object 32"/>
              <p:cNvGraphicFramePr>
                <a:graphicFrameLocks noChangeAspect="1"/>
              </p:cNvGraphicFramePr>
              <p:nvPr/>
            </p:nvGraphicFramePr>
            <p:xfrm>
              <a:off x="1440" y="2304"/>
              <a:ext cx="115" cy="288"/>
            </p:xfrm>
            <a:graphic>
              <a:graphicData uri="http://schemas.openxmlformats.org/presentationml/2006/ole">
                <p:oleObj spid="_x0000_s1404960" name="公式" r:id="rId7" imgW="75960" imgH="190440" progId="Equation.3">
                  <p:embed/>
                </p:oleObj>
              </a:graphicData>
            </a:graphic>
          </p:graphicFrame>
          <p:graphicFrame>
            <p:nvGraphicFramePr>
              <p:cNvPr id="1404961" name="Object 33"/>
              <p:cNvGraphicFramePr>
                <a:graphicFrameLocks noChangeAspect="1"/>
              </p:cNvGraphicFramePr>
              <p:nvPr/>
            </p:nvGraphicFramePr>
            <p:xfrm>
              <a:off x="2064" y="1728"/>
              <a:ext cx="115" cy="288"/>
            </p:xfrm>
            <a:graphic>
              <a:graphicData uri="http://schemas.openxmlformats.org/presentationml/2006/ole">
                <p:oleObj spid="_x0000_s1404961" name="公式" r:id="rId8" imgW="75960" imgH="190440" progId="Equation.3">
                  <p:embed/>
                </p:oleObj>
              </a:graphicData>
            </a:graphic>
          </p:graphicFrame>
          <p:graphicFrame>
            <p:nvGraphicFramePr>
              <p:cNvPr id="1404962" name="Object 34"/>
              <p:cNvGraphicFramePr>
                <a:graphicFrameLocks noChangeAspect="1"/>
              </p:cNvGraphicFramePr>
              <p:nvPr/>
            </p:nvGraphicFramePr>
            <p:xfrm>
              <a:off x="2064" y="2304"/>
              <a:ext cx="115" cy="288"/>
            </p:xfrm>
            <a:graphic>
              <a:graphicData uri="http://schemas.openxmlformats.org/presentationml/2006/ole">
                <p:oleObj spid="_x0000_s1404962" name="公式" r:id="rId9" imgW="75960" imgH="190440" progId="Equation.3">
                  <p:embed/>
                </p:oleObj>
              </a:graphicData>
            </a:graphic>
          </p:graphicFrame>
          <p:graphicFrame>
            <p:nvGraphicFramePr>
              <p:cNvPr id="1404963" name="Object 35"/>
              <p:cNvGraphicFramePr>
                <a:graphicFrameLocks noChangeAspect="1"/>
              </p:cNvGraphicFramePr>
              <p:nvPr/>
            </p:nvGraphicFramePr>
            <p:xfrm>
              <a:off x="2928" y="2352"/>
              <a:ext cx="115" cy="288"/>
            </p:xfrm>
            <a:graphic>
              <a:graphicData uri="http://schemas.openxmlformats.org/presentationml/2006/ole">
                <p:oleObj spid="_x0000_s1404963" name="公式" r:id="rId10" imgW="75960" imgH="190440" progId="Equation.3">
                  <p:embed/>
                </p:oleObj>
              </a:graphicData>
            </a:graphic>
          </p:graphicFrame>
          <p:graphicFrame>
            <p:nvGraphicFramePr>
              <p:cNvPr id="1404964" name="Object 36"/>
              <p:cNvGraphicFramePr>
                <a:graphicFrameLocks noChangeAspect="1"/>
              </p:cNvGraphicFramePr>
              <p:nvPr/>
            </p:nvGraphicFramePr>
            <p:xfrm>
              <a:off x="2928" y="1728"/>
              <a:ext cx="153" cy="384"/>
            </p:xfrm>
            <a:graphic>
              <a:graphicData uri="http://schemas.openxmlformats.org/presentationml/2006/ole">
                <p:oleObj spid="_x0000_s1404964" name="公式" r:id="rId11" imgW="75960" imgH="190440" progId="Equation.3">
                  <p:embed/>
                </p:oleObj>
              </a:graphicData>
            </a:graphic>
          </p:graphicFrame>
          <p:graphicFrame>
            <p:nvGraphicFramePr>
              <p:cNvPr id="1404965" name="Object 37"/>
              <p:cNvGraphicFramePr>
                <a:graphicFrameLocks noChangeAspect="1"/>
              </p:cNvGraphicFramePr>
              <p:nvPr/>
            </p:nvGraphicFramePr>
            <p:xfrm>
              <a:off x="4224" y="1680"/>
              <a:ext cx="153" cy="384"/>
            </p:xfrm>
            <a:graphic>
              <a:graphicData uri="http://schemas.openxmlformats.org/presentationml/2006/ole">
                <p:oleObj spid="_x0000_s1404965" name="公式" r:id="rId12" imgW="75960" imgH="190440" progId="Equation.3">
                  <p:embed/>
                </p:oleObj>
              </a:graphicData>
            </a:graphic>
          </p:graphicFrame>
          <p:graphicFrame>
            <p:nvGraphicFramePr>
              <p:cNvPr id="1404966" name="Object 38"/>
              <p:cNvGraphicFramePr>
                <a:graphicFrameLocks noChangeAspect="1"/>
              </p:cNvGraphicFramePr>
              <p:nvPr/>
            </p:nvGraphicFramePr>
            <p:xfrm>
              <a:off x="4224" y="2256"/>
              <a:ext cx="153" cy="384"/>
            </p:xfrm>
            <a:graphic>
              <a:graphicData uri="http://schemas.openxmlformats.org/presentationml/2006/ole">
                <p:oleObj spid="_x0000_s1404966" name="公式" r:id="rId13" imgW="75960" imgH="190440" progId="Equation.3">
                  <p:embed/>
                </p:oleObj>
              </a:graphicData>
            </a:graphic>
          </p:graphicFrame>
        </p:grpSp>
      </p:grpSp>
      <p:graphicFrame>
        <p:nvGraphicFramePr>
          <p:cNvPr id="1404967" name="Object 39"/>
          <p:cNvGraphicFramePr>
            <a:graphicFrameLocks noChangeAspect="1"/>
          </p:cNvGraphicFramePr>
          <p:nvPr/>
        </p:nvGraphicFramePr>
        <p:xfrm>
          <a:off x="1403350" y="4724400"/>
          <a:ext cx="3141663" cy="931863"/>
        </p:xfrm>
        <a:graphic>
          <a:graphicData uri="http://schemas.openxmlformats.org/presentationml/2006/ole">
            <p:oleObj spid="_x0000_s1404967" name="Equation" r:id="rId14" imgW="1498320" imgH="444240" progId="">
              <p:embed/>
            </p:oleObj>
          </a:graphicData>
        </a:graphic>
      </p:graphicFrame>
      <p:graphicFrame>
        <p:nvGraphicFramePr>
          <p:cNvPr id="1404968" name="Object 40"/>
          <p:cNvGraphicFramePr>
            <a:graphicFrameLocks noChangeAspect="1"/>
          </p:cNvGraphicFramePr>
          <p:nvPr/>
        </p:nvGraphicFramePr>
        <p:xfrm>
          <a:off x="4886325" y="4711700"/>
          <a:ext cx="2901950" cy="844550"/>
        </p:xfrm>
        <a:graphic>
          <a:graphicData uri="http://schemas.openxmlformats.org/presentationml/2006/ole">
            <p:oleObj spid="_x0000_s1404968" name="Equation" r:id="rId15" imgW="1485720" imgH="431640" progId="">
              <p:embed/>
            </p:oleObj>
          </a:graphicData>
        </a:graphic>
      </p:graphicFrame>
      <p:sp>
        <p:nvSpPr>
          <p:cNvPr id="1404969" name="Rectangle 41"/>
          <p:cNvSpPr>
            <a:spLocks noChangeArrowheads="1"/>
          </p:cNvSpPr>
          <p:nvPr/>
        </p:nvSpPr>
        <p:spPr bwMode="auto">
          <a:xfrm>
            <a:off x="1600200" y="5421313"/>
            <a:ext cx="5715000" cy="579437"/>
          </a:xfrm>
          <a:prstGeom prst="rect">
            <a:avLst/>
          </a:prstGeom>
          <a:noFill/>
          <a:ln w="9525">
            <a:noFill/>
            <a:miter lim="800000"/>
            <a:headEnd/>
            <a:tailEnd/>
          </a:ln>
          <a:effectLst/>
        </p:spPr>
        <p:txBody>
          <a:bodyPr>
            <a:spAutoFit/>
          </a:bodyPr>
          <a:lstStyle/>
          <a:p>
            <a:pPr>
              <a:spcBef>
                <a:spcPct val="20000"/>
              </a:spcBef>
            </a:pPr>
            <a:r>
              <a:rPr lang="zh-CN" altLang="en-US" sz="3200" b="1">
                <a:ea typeface="宋体" pitchFamily="2" charset="-122"/>
              </a:rPr>
              <a:t>   </a:t>
            </a:r>
            <a:r>
              <a:rPr lang="en-US" altLang="zh-CN" sz="2400" b="1">
                <a:ea typeface="宋体" pitchFamily="2" charset="-122"/>
              </a:rPr>
              <a:t>( </a:t>
            </a:r>
            <a:r>
              <a:rPr lang="en-US" altLang="zh-CN" sz="2400" b="1" i="1">
                <a:ea typeface="宋体" pitchFamily="2" charset="-122"/>
              </a:rPr>
              <a:t>i  </a:t>
            </a:r>
            <a:r>
              <a:rPr lang="en-US" altLang="zh-CN" sz="2400" b="1">
                <a:ea typeface="宋体" pitchFamily="2" charset="-122"/>
              </a:rPr>
              <a:t>= 1,2, …)                        ( </a:t>
            </a:r>
            <a:r>
              <a:rPr lang="en-US" altLang="zh-CN" sz="2400" b="1" i="1">
                <a:ea typeface="宋体" pitchFamily="2" charset="-122"/>
              </a:rPr>
              <a:t>j </a:t>
            </a:r>
            <a:r>
              <a:rPr lang="en-US" altLang="zh-CN" sz="2400" b="1">
                <a:ea typeface="宋体" pitchFamily="2" charset="-122"/>
              </a:rPr>
              <a:t>=1,2, …)</a:t>
            </a:r>
            <a:r>
              <a:rPr lang="en-US" altLang="zh-CN" sz="3200" b="1">
                <a:ea typeface="宋体" pitchFamily="2" charset="-122"/>
              </a:rPr>
              <a:t> </a:t>
            </a:r>
          </a:p>
        </p:txBody>
      </p:sp>
      <p:graphicFrame>
        <p:nvGraphicFramePr>
          <p:cNvPr id="1404970" name="Object 42"/>
          <p:cNvGraphicFramePr>
            <a:graphicFrameLocks noChangeAspect="1"/>
          </p:cNvGraphicFramePr>
          <p:nvPr/>
        </p:nvGraphicFramePr>
        <p:xfrm>
          <a:off x="1624013" y="5815013"/>
          <a:ext cx="3221037" cy="933450"/>
        </p:xfrm>
        <a:graphic>
          <a:graphicData uri="http://schemas.openxmlformats.org/presentationml/2006/ole">
            <p:oleObj spid="_x0000_s1404970" name="Equation" r:id="rId16" imgW="1536480" imgH="444240" progId="">
              <p:embed/>
            </p:oleObj>
          </a:graphicData>
        </a:graphic>
      </p:graphicFrame>
      <p:graphicFrame>
        <p:nvGraphicFramePr>
          <p:cNvPr id="1404971" name="Object 43"/>
          <p:cNvGraphicFramePr>
            <a:graphicFrameLocks noChangeAspect="1"/>
          </p:cNvGraphicFramePr>
          <p:nvPr/>
        </p:nvGraphicFramePr>
        <p:xfrm>
          <a:off x="5056188" y="5876925"/>
          <a:ext cx="2925762" cy="844550"/>
        </p:xfrm>
        <a:graphic>
          <a:graphicData uri="http://schemas.openxmlformats.org/presentationml/2006/ole">
            <p:oleObj spid="_x0000_s1404971" name="Equation" r:id="rId17" imgW="1498320" imgH="431640" progId="">
              <p:embed/>
            </p:oleObj>
          </a:graphicData>
        </a:graphic>
      </p:graphicFrame>
      <p:sp>
        <p:nvSpPr>
          <p:cNvPr id="1404972" name="Text Box 44"/>
          <p:cNvSpPr txBox="1">
            <a:spLocks noChangeArrowheads="1"/>
          </p:cNvSpPr>
          <p:nvPr/>
        </p:nvSpPr>
        <p:spPr bwMode="auto">
          <a:xfrm>
            <a:off x="901700" y="6018213"/>
            <a:ext cx="866775"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宋体" pitchFamily="2" charset="-122"/>
              </a:rPr>
              <a:t>例如</a:t>
            </a:r>
            <a:endParaRPr lang="zh-CN" altLang="en-US" sz="2400" b="1">
              <a:ea typeface="宋体" pitchFamily="2" charset="-122"/>
            </a:endParaRPr>
          </a:p>
        </p:txBody>
      </p:sp>
      <p:sp>
        <p:nvSpPr>
          <p:cNvPr id="1404974" name="Rectangle 46"/>
          <p:cNvSpPr>
            <a:spLocks noChangeArrowheads="1"/>
          </p:cNvSpPr>
          <p:nvPr/>
        </p:nvSpPr>
        <p:spPr bwMode="auto">
          <a:xfrm>
            <a:off x="1258888" y="0"/>
            <a:ext cx="7740650" cy="946150"/>
          </a:xfrm>
          <a:prstGeom prst="rect">
            <a:avLst/>
          </a:prstGeom>
          <a:noFill/>
          <a:ln w="9525">
            <a:noFill/>
            <a:miter lim="800000"/>
            <a:headEnd/>
            <a:tailEnd/>
          </a:ln>
          <a:effectLst/>
        </p:spPr>
        <p:txBody>
          <a:bodyPr>
            <a:spAutoFit/>
          </a:bodyPr>
          <a:lstStyle/>
          <a:p>
            <a:r>
              <a:rPr lang="zh-CN" altLang="en-US" b="1">
                <a:ea typeface="楷体_GB2312" pitchFamily="49" charset="-122"/>
              </a:rPr>
              <a:t>        我们常将边缘概率函数写在联合概率函数表格的边缘上，由此得出边缘分布这个名词</a:t>
            </a:r>
            <a:r>
              <a:rPr lang="en-US" altLang="zh-CN"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049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049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404969"/>
                                        </p:tgtEl>
                                        <p:attrNameLst>
                                          <p:attrName>style.visibility</p:attrName>
                                        </p:attrNameLst>
                                      </p:cBhvr>
                                      <p:to>
                                        <p:strVal val="visible"/>
                                      </p:to>
                                    </p:set>
                                    <p:animEffect transition="in" filter="slide(fromBottom)">
                                      <p:cBhvr>
                                        <p:cTn id="15" dur="500"/>
                                        <p:tgtEl>
                                          <p:spTgt spid="140496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049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40497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40497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04974"/>
                                        </p:tgtEl>
                                        <p:attrNameLst>
                                          <p:attrName>style.visibility</p:attrName>
                                        </p:attrNameLst>
                                      </p:cBhvr>
                                      <p:to>
                                        <p:strVal val="visible"/>
                                      </p:to>
                                    </p:set>
                                    <p:animEffect transition="in" filter="wipe(up)">
                                      <p:cBhvr>
                                        <p:cTn id="32" dur="500"/>
                                        <p:tgtEl>
                                          <p:spTgt spid="1404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69" grpId="0" autoUpdateAnimBg="0"/>
      <p:bldP spid="1404972" grpId="0" autoUpdateAnimBg="0"/>
      <p:bldP spid="14049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84" name="Rectangle 8"/>
          <p:cNvSpPr>
            <a:spLocks noChangeArrowheads="1"/>
          </p:cNvSpPr>
          <p:nvPr/>
        </p:nvSpPr>
        <p:spPr bwMode="auto">
          <a:xfrm>
            <a:off x="1854200" y="3716338"/>
            <a:ext cx="6934200" cy="519112"/>
          </a:xfrm>
          <a:prstGeom prst="rect">
            <a:avLst/>
          </a:prstGeom>
          <a:noFill/>
          <a:ln w="9525">
            <a:noFill/>
            <a:miter lim="800000"/>
            <a:headEnd/>
            <a:tailEnd/>
          </a:ln>
          <a:effectLst/>
        </p:spPr>
        <p:txBody>
          <a:bodyPr>
            <a:spAutoFit/>
          </a:bodyPr>
          <a:lstStyle/>
          <a:p>
            <a:pPr>
              <a:spcBef>
                <a:spcPct val="20000"/>
              </a:spcBef>
            </a:pPr>
            <a:r>
              <a:rPr lang="en-US" altLang="zh-CN" b="1">
                <a:ea typeface="宋体" pitchFamily="2" charset="-122"/>
              </a:rPr>
              <a:t>( </a:t>
            </a:r>
            <a:r>
              <a:rPr lang="en-US" altLang="zh-CN" b="1" i="1">
                <a:ea typeface="宋体" pitchFamily="2" charset="-122"/>
              </a:rPr>
              <a:t>i  </a:t>
            </a:r>
            <a:r>
              <a:rPr lang="en-US" altLang="zh-CN" b="1">
                <a:ea typeface="宋体" pitchFamily="2" charset="-122"/>
              </a:rPr>
              <a:t>=1,2, …)                               ( </a:t>
            </a:r>
            <a:r>
              <a:rPr lang="en-US" altLang="zh-CN" b="1" i="1">
                <a:ea typeface="宋体" pitchFamily="2" charset="-122"/>
              </a:rPr>
              <a:t>j </a:t>
            </a:r>
            <a:r>
              <a:rPr lang="en-US" altLang="zh-CN" b="1">
                <a:ea typeface="宋体" pitchFamily="2" charset="-122"/>
              </a:rPr>
              <a:t>= 1,2, …) </a:t>
            </a:r>
          </a:p>
        </p:txBody>
      </p:sp>
      <p:sp>
        <p:nvSpPr>
          <p:cNvPr id="1406987" name="Rectangle 11"/>
          <p:cNvSpPr>
            <a:spLocks noChangeArrowheads="1"/>
          </p:cNvSpPr>
          <p:nvPr/>
        </p:nvSpPr>
        <p:spPr bwMode="auto">
          <a:xfrm>
            <a:off x="533400" y="1684338"/>
            <a:ext cx="8610600" cy="1030287"/>
          </a:xfrm>
          <a:prstGeom prst="rect">
            <a:avLst/>
          </a:prstGeom>
          <a:noFill/>
          <a:ln w="9525">
            <a:noFill/>
            <a:miter lim="800000"/>
            <a:headEnd/>
            <a:tailEnd/>
          </a:ln>
          <a:effectLst/>
        </p:spPr>
        <p:txBody>
          <a:bodyPr>
            <a:spAutoFit/>
          </a:bodyPr>
          <a:lstStyle/>
          <a:p>
            <a:pPr>
              <a:lnSpc>
                <a:spcPct val="110000"/>
              </a:lnSpc>
            </a:pPr>
            <a:r>
              <a:rPr lang="zh-CN" altLang="en-US" b="1">
                <a:ea typeface="宋体" pitchFamily="2" charset="-122"/>
              </a:rPr>
              <a:t>    设 </a:t>
            </a:r>
            <a:r>
              <a:rPr lang="en-US" altLang="zh-CN" b="1">
                <a:ea typeface="宋体" pitchFamily="2" charset="-122"/>
              </a:rPr>
              <a:t>(</a:t>
            </a:r>
            <a:r>
              <a:rPr lang="en-US" altLang="zh-CN" b="1" i="1">
                <a:ea typeface="宋体" pitchFamily="2" charset="-122"/>
              </a:rPr>
              <a:t>X</a:t>
            </a:r>
            <a:r>
              <a:rPr lang="en-US" altLang="zh-CN" b="1">
                <a:ea typeface="宋体" pitchFamily="2" charset="-122"/>
              </a:rPr>
              <a:t>, </a:t>
            </a:r>
            <a:r>
              <a:rPr lang="en-US" altLang="zh-CN" b="1" i="1">
                <a:ea typeface="宋体" pitchFamily="2" charset="-122"/>
              </a:rPr>
              <a:t>Y</a:t>
            </a:r>
            <a:r>
              <a:rPr lang="en-US" altLang="zh-CN" b="1">
                <a:ea typeface="宋体" pitchFamily="2" charset="-122"/>
              </a:rPr>
              <a:t>) </a:t>
            </a:r>
            <a:r>
              <a:rPr lang="zh-CN" altLang="en-US" b="1">
                <a:ea typeface="宋体" pitchFamily="2" charset="-122"/>
              </a:rPr>
              <a:t>的联合分布列为  </a:t>
            </a:r>
            <a:r>
              <a:rPr lang="en-US" altLang="zh-CN" b="1" i="1">
                <a:ea typeface="宋体" pitchFamily="2" charset="-122"/>
              </a:rPr>
              <a:t>p</a:t>
            </a:r>
            <a:r>
              <a:rPr lang="en-US" altLang="zh-CN" b="1" i="1" baseline="-25000">
                <a:ea typeface="宋体" pitchFamily="2" charset="-122"/>
              </a:rPr>
              <a:t>ij</a:t>
            </a:r>
            <a:r>
              <a:rPr lang="en-US" altLang="zh-CN" b="1" baseline="-25000">
                <a:ea typeface="宋体" pitchFamily="2" charset="-122"/>
              </a:rPr>
              <a:t> </a:t>
            </a:r>
            <a:r>
              <a:rPr lang="en-US" altLang="zh-CN" b="1">
                <a:ea typeface="宋体" pitchFamily="2" charset="-122"/>
              </a:rPr>
              <a:t>= </a:t>
            </a:r>
            <a:r>
              <a:rPr lang="en-US" altLang="zh-CN" b="1" i="1">
                <a:ea typeface="宋体" pitchFamily="2" charset="-122"/>
              </a:rPr>
              <a:t>P</a:t>
            </a:r>
            <a:r>
              <a:rPr lang="en-US" altLang="zh-CN" b="1">
                <a:ea typeface="宋体" pitchFamily="2" charset="-122"/>
              </a:rPr>
              <a:t>{X=</a:t>
            </a:r>
            <a:r>
              <a:rPr lang="en-US" altLang="zh-CN" b="1" i="1">
                <a:ea typeface="宋体" pitchFamily="2" charset="-122"/>
              </a:rPr>
              <a:t>x</a:t>
            </a:r>
            <a:r>
              <a:rPr lang="en-US" altLang="zh-CN" b="1" i="1" baseline="-25000">
                <a:ea typeface="宋体" pitchFamily="2" charset="-122"/>
              </a:rPr>
              <a:t>i</a:t>
            </a:r>
            <a:r>
              <a:rPr lang="en-US" altLang="zh-CN" b="1">
                <a:ea typeface="宋体" pitchFamily="2" charset="-122"/>
              </a:rPr>
              <a:t> ,Y=</a:t>
            </a:r>
            <a:r>
              <a:rPr lang="en-US" altLang="zh-CN" b="1" i="1">
                <a:ea typeface="宋体" pitchFamily="2" charset="-122"/>
              </a:rPr>
              <a:t>y</a:t>
            </a:r>
            <a:r>
              <a:rPr lang="en-US" altLang="zh-CN" b="1" i="1" baseline="-25000">
                <a:ea typeface="宋体" pitchFamily="2" charset="-122"/>
              </a:rPr>
              <a:t>j</a:t>
            </a:r>
            <a:r>
              <a:rPr lang="en-US" altLang="zh-CN" b="1">
                <a:ea typeface="宋体" pitchFamily="2" charset="-122"/>
              </a:rPr>
              <a:t>}, </a:t>
            </a:r>
            <a:r>
              <a:rPr lang="zh-CN" altLang="en-US" b="1">
                <a:ea typeface="宋体" pitchFamily="2" charset="-122"/>
              </a:rPr>
              <a:t>则 </a:t>
            </a:r>
            <a:r>
              <a:rPr lang="en-US" altLang="zh-CN" b="1">
                <a:ea typeface="宋体" pitchFamily="2" charset="-122"/>
              </a:rPr>
              <a:t>(</a:t>
            </a:r>
            <a:r>
              <a:rPr lang="en-US" altLang="zh-CN" b="1" i="1">
                <a:ea typeface="宋体" pitchFamily="2" charset="-122"/>
              </a:rPr>
              <a:t>X</a:t>
            </a:r>
            <a:r>
              <a:rPr lang="en-US" altLang="zh-CN" b="1">
                <a:ea typeface="宋体" pitchFamily="2" charset="-122"/>
              </a:rPr>
              <a:t>, </a:t>
            </a:r>
            <a:r>
              <a:rPr lang="en-US" altLang="zh-CN" b="1" i="1">
                <a:ea typeface="宋体" pitchFamily="2" charset="-122"/>
              </a:rPr>
              <a:t>Y</a:t>
            </a:r>
            <a:r>
              <a:rPr lang="en-US" altLang="zh-CN" b="1">
                <a:ea typeface="宋体" pitchFamily="2" charset="-122"/>
              </a:rPr>
              <a:t>) </a:t>
            </a:r>
            <a:r>
              <a:rPr lang="zh-CN" altLang="en-US" b="1">
                <a:ea typeface="宋体" pitchFamily="2" charset="-122"/>
              </a:rPr>
              <a:t>的边缘分布列为</a:t>
            </a:r>
          </a:p>
        </p:txBody>
      </p:sp>
      <p:sp>
        <p:nvSpPr>
          <p:cNvPr id="1406991" name="Text Box 15"/>
          <p:cNvSpPr txBox="1">
            <a:spLocks noChangeArrowheads="1"/>
          </p:cNvSpPr>
          <p:nvPr/>
        </p:nvSpPr>
        <p:spPr bwMode="auto">
          <a:xfrm>
            <a:off x="827088" y="4149725"/>
            <a:ext cx="685800" cy="519113"/>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即</a:t>
            </a:r>
          </a:p>
        </p:txBody>
      </p:sp>
      <p:grpSp>
        <p:nvGrpSpPr>
          <p:cNvPr id="1406992" name="Group 16"/>
          <p:cNvGrpSpPr>
            <a:grpSpLocks/>
          </p:cNvGrpSpPr>
          <p:nvPr/>
        </p:nvGrpSpPr>
        <p:grpSpPr bwMode="auto">
          <a:xfrm>
            <a:off x="1320800" y="4249738"/>
            <a:ext cx="3276600" cy="1143000"/>
            <a:chOff x="624" y="2064"/>
            <a:chExt cx="2064" cy="720"/>
          </a:xfrm>
        </p:grpSpPr>
        <p:sp>
          <p:nvSpPr>
            <p:cNvPr id="1406993" name="Rectangle 17"/>
            <p:cNvSpPr>
              <a:spLocks noChangeArrowheads="1"/>
            </p:cNvSpPr>
            <p:nvPr/>
          </p:nvSpPr>
          <p:spPr bwMode="auto">
            <a:xfrm>
              <a:off x="1104" y="2424"/>
              <a:ext cx="1584" cy="360"/>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en-US" altLang="zh-CN" b="1" i="1">
                  <a:ea typeface="PMingLiU" pitchFamily="18" charset="-120"/>
                </a:rPr>
                <a:t>P</a:t>
              </a:r>
              <a:r>
                <a:rPr lang="en-US" altLang="zh-CN" b="1" baseline="-25000">
                  <a:ea typeface="PMingLiU" pitchFamily="18" charset="-120"/>
                </a:rPr>
                <a:t>1.</a:t>
              </a:r>
              <a:r>
                <a:rPr lang="en-US" altLang="zh-CN" b="1">
                  <a:ea typeface="PMingLiU" pitchFamily="18" charset="-120"/>
                </a:rPr>
                <a:t>   </a:t>
              </a:r>
              <a:r>
                <a:rPr lang="en-US" altLang="zh-CN" b="1" i="1">
                  <a:ea typeface="PMingLiU" pitchFamily="18" charset="-120"/>
                </a:rPr>
                <a:t>p</a:t>
              </a:r>
              <a:r>
                <a:rPr lang="en-US" altLang="zh-CN" b="1" baseline="-25000">
                  <a:ea typeface="PMingLiU" pitchFamily="18" charset="-120"/>
                </a:rPr>
                <a:t>2.</a:t>
              </a:r>
              <a:r>
                <a:rPr lang="en-US" altLang="zh-CN" b="1">
                  <a:ea typeface="PMingLiU" pitchFamily="18" charset="-120"/>
                </a:rPr>
                <a:t> ··· </a:t>
              </a:r>
              <a:r>
                <a:rPr lang="en-US" altLang="zh-CN" b="1" i="1">
                  <a:ea typeface="PMingLiU" pitchFamily="18" charset="-120"/>
                </a:rPr>
                <a:t>p</a:t>
              </a:r>
              <a:r>
                <a:rPr lang="en-US" altLang="zh-CN" b="1" i="1" baseline="-25000">
                  <a:ea typeface="PMingLiU" pitchFamily="18" charset="-120"/>
                </a:rPr>
                <a:t>i</a:t>
              </a:r>
              <a:r>
                <a:rPr lang="en-US" altLang="zh-CN" b="1" baseline="-25000">
                  <a:ea typeface="PMingLiU" pitchFamily="18" charset="-120"/>
                </a:rPr>
                <a:t>.</a:t>
              </a:r>
              <a:r>
                <a:rPr lang="en-US" altLang="zh-CN" b="1">
                  <a:ea typeface="PMingLiU" pitchFamily="18" charset="-120"/>
                </a:rPr>
                <a:t> ··· </a:t>
              </a:r>
            </a:p>
          </p:txBody>
        </p:sp>
        <p:sp>
          <p:nvSpPr>
            <p:cNvPr id="1406994" name="Rectangle 18"/>
            <p:cNvSpPr>
              <a:spLocks noChangeArrowheads="1"/>
            </p:cNvSpPr>
            <p:nvPr/>
          </p:nvSpPr>
          <p:spPr bwMode="auto">
            <a:xfrm>
              <a:off x="624" y="2424"/>
              <a:ext cx="480" cy="360"/>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zh-CN" altLang="en-US" b="1" i="1">
                  <a:ea typeface="PMingLiU" pitchFamily="18" charset="-120"/>
                </a:rPr>
                <a:t> </a:t>
              </a:r>
              <a:r>
                <a:rPr lang="en-US" altLang="zh-CN" b="1" i="1">
                  <a:ea typeface="PMingLiU" pitchFamily="18" charset="-120"/>
                </a:rPr>
                <a:t>p</a:t>
              </a:r>
              <a:r>
                <a:rPr lang="en-US" altLang="zh-CN" b="1" i="1" baseline="-25000">
                  <a:ea typeface="PMingLiU" pitchFamily="18" charset="-120"/>
                </a:rPr>
                <a:t>i</a:t>
              </a:r>
              <a:r>
                <a:rPr lang="en-US" altLang="zh-CN" b="1" baseline="-25000">
                  <a:ea typeface="PMingLiU" pitchFamily="18" charset="-120"/>
                </a:rPr>
                <a:t>.</a:t>
              </a:r>
            </a:p>
          </p:txBody>
        </p:sp>
        <p:sp>
          <p:nvSpPr>
            <p:cNvPr id="1406995" name="Rectangle 19"/>
            <p:cNvSpPr>
              <a:spLocks noChangeArrowheads="1"/>
            </p:cNvSpPr>
            <p:nvPr/>
          </p:nvSpPr>
          <p:spPr bwMode="auto">
            <a:xfrm>
              <a:off x="1104" y="2064"/>
              <a:ext cx="1584" cy="360"/>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en-US" altLang="zh-CN" b="1" i="1">
                  <a:ea typeface="PMingLiU" pitchFamily="18" charset="-120"/>
                </a:rPr>
                <a:t>x</a:t>
              </a:r>
              <a:r>
                <a:rPr lang="en-US" altLang="zh-CN" b="1" baseline="-25000">
                  <a:ea typeface="PMingLiU" pitchFamily="18" charset="-120"/>
                </a:rPr>
                <a:t>1</a:t>
              </a:r>
              <a:r>
                <a:rPr lang="en-US" altLang="zh-CN" b="1">
                  <a:ea typeface="PMingLiU" pitchFamily="18" charset="-120"/>
                </a:rPr>
                <a:t>    </a:t>
              </a:r>
              <a:r>
                <a:rPr lang="en-US" altLang="zh-CN" b="1" i="1">
                  <a:ea typeface="PMingLiU" pitchFamily="18" charset="-120"/>
                </a:rPr>
                <a:t>x</a:t>
              </a:r>
              <a:r>
                <a:rPr lang="en-US" altLang="zh-CN" b="1" baseline="-25000">
                  <a:ea typeface="PMingLiU" pitchFamily="18" charset="-120"/>
                </a:rPr>
                <a:t>2  </a:t>
              </a:r>
              <a:r>
                <a:rPr lang="en-US" altLang="zh-CN" b="1">
                  <a:ea typeface="PMingLiU" pitchFamily="18" charset="-120"/>
                </a:rPr>
                <a:t>··· </a:t>
              </a:r>
              <a:r>
                <a:rPr lang="en-US" altLang="zh-CN" b="1" i="1">
                  <a:ea typeface="PMingLiU" pitchFamily="18" charset="-120"/>
                </a:rPr>
                <a:t>x</a:t>
              </a:r>
              <a:r>
                <a:rPr lang="en-US" altLang="zh-CN" b="1" i="1" baseline="-25000">
                  <a:ea typeface="PMingLiU" pitchFamily="18" charset="-120"/>
                </a:rPr>
                <a:t>i  </a:t>
              </a:r>
              <a:r>
                <a:rPr lang="en-US" altLang="zh-CN" b="1">
                  <a:ea typeface="PMingLiU" pitchFamily="18" charset="-120"/>
                </a:rPr>
                <a:t>···</a:t>
              </a:r>
              <a:endParaRPr lang="en-US" altLang="zh-CN" b="1" baseline="-25000">
                <a:ea typeface="PMingLiU" pitchFamily="18" charset="-120"/>
              </a:endParaRPr>
            </a:p>
          </p:txBody>
        </p:sp>
        <p:sp>
          <p:nvSpPr>
            <p:cNvPr id="1406996" name="Rectangle 20"/>
            <p:cNvSpPr>
              <a:spLocks noChangeArrowheads="1"/>
            </p:cNvSpPr>
            <p:nvPr/>
          </p:nvSpPr>
          <p:spPr bwMode="auto">
            <a:xfrm>
              <a:off x="624" y="2064"/>
              <a:ext cx="480" cy="360"/>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en-US" altLang="zh-CN" b="1" i="1">
                  <a:ea typeface="PMingLiU" pitchFamily="18" charset="-120"/>
                </a:rPr>
                <a:t>X</a:t>
              </a:r>
            </a:p>
          </p:txBody>
        </p:sp>
        <p:sp>
          <p:nvSpPr>
            <p:cNvPr id="1406997" name="Line 21"/>
            <p:cNvSpPr>
              <a:spLocks noChangeShapeType="1"/>
            </p:cNvSpPr>
            <p:nvPr/>
          </p:nvSpPr>
          <p:spPr bwMode="auto">
            <a:xfrm>
              <a:off x="624" y="2064"/>
              <a:ext cx="2064" cy="0"/>
            </a:xfrm>
            <a:prstGeom prst="line">
              <a:avLst/>
            </a:prstGeom>
            <a:noFill/>
            <a:ln w="28575" cap="sq">
              <a:solidFill>
                <a:schemeClr val="tx1"/>
              </a:solidFill>
              <a:round/>
              <a:headEnd/>
              <a:tailEnd/>
            </a:ln>
            <a:effectLst/>
          </p:spPr>
          <p:txBody>
            <a:bodyPr/>
            <a:lstStyle/>
            <a:p>
              <a:endParaRPr lang="zh-CN" altLang="en-US"/>
            </a:p>
          </p:txBody>
        </p:sp>
        <p:sp>
          <p:nvSpPr>
            <p:cNvPr id="1406998" name="Line 22"/>
            <p:cNvSpPr>
              <a:spLocks noChangeShapeType="1"/>
            </p:cNvSpPr>
            <p:nvPr/>
          </p:nvSpPr>
          <p:spPr bwMode="auto">
            <a:xfrm>
              <a:off x="624" y="2424"/>
              <a:ext cx="2064" cy="0"/>
            </a:xfrm>
            <a:prstGeom prst="line">
              <a:avLst/>
            </a:prstGeom>
            <a:noFill/>
            <a:ln w="12700">
              <a:solidFill>
                <a:schemeClr val="tx1"/>
              </a:solidFill>
              <a:round/>
              <a:headEnd/>
              <a:tailEnd/>
            </a:ln>
            <a:effectLst/>
          </p:spPr>
          <p:txBody>
            <a:bodyPr/>
            <a:lstStyle/>
            <a:p>
              <a:endParaRPr lang="zh-CN" altLang="en-US"/>
            </a:p>
          </p:txBody>
        </p:sp>
        <p:sp>
          <p:nvSpPr>
            <p:cNvPr id="1406999" name="Line 23"/>
            <p:cNvSpPr>
              <a:spLocks noChangeShapeType="1"/>
            </p:cNvSpPr>
            <p:nvPr/>
          </p:nvSpPr>
          <p:spPr bwMode="auto">
            <a:xfrm>
              <a:off x="624" y="2784"/>
              <a:ext cx="2064" cy="0"/>
            </a:xfrm>
            <a:prstGeom prst="line">
              <a:avLst/>
            </a:prstGeom>
            <a:noFill/>
            <a:ln w="28575" cap="sq">
              <a:solidFill>
                <a:schemeClr val="tx1"/>
              </a:solidFill>
              <a:round/>
              <a:headEnd/>
              <a:tailEnd/>
            </a:ln>
            <a:effectLst/>
          </p:spPr>
          <p:txBody>
            <a:bodyPr/>
            <a:lstStyle/>
            <a:p>
              <a:endParaRPr lang="zh-CN" altLang="en-US"/>
            </a:p>
          </p:txBody>
        </p:sp>
        <p:sp>
          <p:nvSpPr>
            <p:cNvPr id="1407000" name="Line 24"/>
            <p:cNvSpPr>
              <a:spLocks noChangeShapeType="1"/>
            </p:cNvSpPr>
            <p:nvPr/>
          </p:nvSpPr>
          <p:spPr bwMode="auto">
            <a:xfrm>
              <a:off x="624" y="2064"/>
              <a:ext cx="0" cy="360"/>
            </a:xfrm>
            <a:prstGeom prst="line">
              <a:avLst/>
            </a:prstGeom>
            <a:noFill/>
            <a:ln w="28575" cap="sq">
              <a:noFill/>
              <a:round/>
              <a:headEnd/>
              <a:tailEnd/>
            </a:ln>
            <a:effectLst/>
          </p:spPr>
          <p:txBody>
            <a:bodyPr/>
            <a:lstStyle/>
            <a:p>
              <a:endParaRPr lang="zh-CN" altLang="en-US"/>
            </a:p>
          </p:txBody>
        </p:sp>
        <p:sp>
          <p:nvSpPr>
            <p:cNvPr id="1407001" name="Line 25"/>
            <p:cNvSpPr>
              <a:spLocks noChangeShapeType="1"/>
            </p:cNvSpPr>
            <p:nvPr/>
          </p:nvSpPr>
          <p:spPr bwMode="auto">
            <a:xfrm>
              <a:off x="1104" y="2064"/>
              <a:ext cx="0" cy="720"/>
            </a:xfrm>
            <a:prstGeom prst="line">
              <a:avLst/>
            </a:prstGeom>
            <a:noFill/>
            <a:ln w="12700">
              <a:solidFill>
                <a:schemeClr val="tx1"/>
              </a:solidFill>
              <a:round/>
              <a:headEnd/>
              <a:tailEnd/>
            </a:ln>
            <a:effectLst/>
          </p:spPr>
          <p:txBody>
            <a:bodyPr/>
            <a:lstStyle/>
            <a:p>
              <a:endParaRPr lang="zh-CN" altLang="en-US"/>
            </a:p>
          </p:txBody>
        </p:sp>
        <p:sp>
          <p:nvSpPr>
            <p:cNvPr id="1407002" name="Line 26"/>
            <p:cNvSpPr>
              <a:spLocks noChangeShapeType="1"/>
            </p:cNvSpPr>
            <p:nvPr/>
          </p:nvSpPr>
          <p:spPr bwMode="auto">
            <a:xfrm>
              <a:off x="2688" y="2064"/>
              <a:ext cx="0" cy="720"/>
            </a:xfrm>
            <a:prstGeom prst="line">
              <a:avLst/>
            </a:prstGeom>
            <a:noFill/>
            <a:ln w="28575" cap="sq">
              <a:noFill/>
              <a:round/>
              <a:headEnd/>
              <a:tailEnd/>
            </a:ln>
            <a:effectLst/>
          </p:spPr>
          <p:txBody>
            <a:bodyPr/>
            <a:lstStyle/>
            <a:p>
              <a:endParaRPr lang="zh-CN" altLang="en-US"/>
            </a:p>
          </p:txBody>
        </p:sp>
        <p:sp>
          <p:nvSpPr>
            <p:cNvPr id="1407003" name="Line 27"/>
            <p:cNvSpPr>
              <a:spLocks noChangeShapeType="1"/>
            </p:cNvSpPr>
            <p:nvPr/>
          </p:nvSpPr>
          <p:spPr bwMode="auto">
            <a:xfrm>
              <a:off x="624" y="2424"/>
              <a:ext cx="0" cy="360"/>
            </a:xfrm>
            <a:prstGeom prst="line">
              <a:avLst/>
            </a:prstGeom>
            <a:noFill/>
            <a:ln w="28575" cap="sq">
              <a:noFill/>
              <a:round/>
              <a:headEnd/>
              <a:tailEnd/>
            </a:ln>
            <a:effectLst/>
          </p:spPr>
          <p:txBody>
            <a:bodyPr/>
            <a:lstStyle/>
            <a:p>
              <a:endParaRPr lang="zh-CN" altLang="en-US"/>
            </a:p>
          </p:txBody>
        </p:sp>
      </p:grpSp>
      <p:grpSp>
        <p:nvGrpSpPr>
          <p:cNvPr id="1407004" name="Group 28"/>
          <p:cNvGrpSpPr>
            <a:grpSpLocks/>
          </p:cNvGrpSpPr>
          <p:nvPr/>
        </p:nvGrpSpPr>
        <p:grpSpPr bwMode="auto">
          <a:xfrm>
            <a:off x="5283200" y="4249738"/>
            <a:ext cx="3276600" cy="1181100"/>
            <a:chOff x="3120" y="2064"/>
            <a:chExt cx="2064" cy="744"/>
          </a:xfrm>
        </p:grpSpPr>
        <p:sp>
          <p:nvSpPr>
            <p:cNvPr id="1407005" name="Rectangle 29"/>
            <p:cNvSpPr>
              <a:spLocks noChangeArrowheads="1"/>
            </p:cNvSpPr>
            <p:nvPr/>
          </p:nvSpPr>
          <p:spPr bwMode="auto">
            <a:xfrm>
              <a:off x="3600" y="2448"/>
              <a:ext cx="1584" cy="360"/>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en-US" altLang="zh-CN" b="1" i="1">
                  <a:ea typeface="PMingLiU" pitchFamily="18" charset="-120"/>
                </a:rPr>
                <a:t>p</a:t>
              </a:r>
              <a:r>
                <a:rPr lang="en-US" altLang="zh-CN" b="1" baseline="-25000">
                  <a:ea typeface="PMingLiU" pitchFamily="18" charset="-120"/>
                </a:rPr>
                <a:t>.1</a:t>
              </a:r>
              <a:r>
                <a:rPr lang="en-US" altLang="zh-CN" b="1">
                  <a:ea typeface="PMingLiU" pitchFamily="18" charset="-120"/>
                </a:rPr>
                <a:t>   </a:t>
              </a:r>
              <a:r>
                <a:rPr lang="en-US" altLang="zh-CN" b="1" i="1">
                  <a:ea typeface="PMingLiU" pitchFamily="18" charset="-120"/>
                </a:rPr>
                <a:t>p</a:t>
              </a:r>
              <a:r>
                <a:rPr lang="en-US" altLang="zh-CN" b="1" baseline="-25000">
                  <a:ea typeface="PMingLiU" pitchFamily="18" charset="-120"/>
                </a:rPr>
                <a:t>.2</a:t>
              </a:r>
              <a:r>
                <a:rPr lang="en-US" altLang="zh-CN" b="1">
                  <a:ea typeface="PMingLiU" pitchFamily="18" charset="-120"/>
                </a:rPr>
                <a:t> ··· </a:t>
              </a:r>
              <a:r>
                <a:rPr lang="en-US" altLang="zh-CN" b="1" i="1">
                  <a:ea typeface="PMingLiU" pitchFamily="18" charset="-120"/>
                </a:rPr>
                <a:t>p</a:t>
              </a:r>
              <a:r>
                <a:rPr lang="en-US" altLang="zh-CN" b="1" baseline="-25000">
                  <a:ea typeface="PMingLiU" pitchFamily="18" charset="-120"/>
                </a:rPr>
                <a:t>.</a:t>
              </a:r>
              <a:r>
                <a:rPr lang="en-US" altLang="zh-CN" b="1" i="1" baseline="-25000">
                  <a:ea typeface="PMingLiU" pitchFamily="18" charset="-120"/>
                </a:rPr>
                <a:t>j</a:t>
              </a:r>
              <a:r>
                <a:rPr lang="en-US" altLang="zh-CN" b="1">
                  <a:ea typeface="PMingLiU" pitchFamily="18" charset="-120"/>
                </a:rPr>
                <a:t> ··· </a:t>
              </a:r>
            </a:p>
          </p:txBody>
        </p:sp>
        <p:sp>
          <p:nvSpPr>
            <p:cNvPr id="1407006" name="Rectangle 30"/>
            <p:cNvSpPr>
              <a:spLocks noChangeArrowheads="1"/>
            </p:cNvSpPr>
            <p:nvPr/>
          </p:nvSpPr>
          <p:spPr bwMode="auto">
            <a:xfrm>
              <a:off x="3120" y="2448"/>
              <a:ext cx="480" cy="360"/>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zh-CN" altLang="en-US" b="1" i="1">
                  <a:ea typeface="PMingLiU" pitchFamily="18" charset="-120"/>
                </a:rPr>
                <a:t> </a:t>
              </a:r>
              <a:r>
                <a:rPr lang="en-US" altLang="zh-CN" b="1" i="1">
                  <a:ea typeface="PMingLiU" pitchFamily="18" charset="-120"/>
                </a:rPr>
                <a:t>p</a:t>
              </a:r>
              <a:r>
                <a:rPr lang="en-US" altLang="zh-CN" b="1" baseline="-25000">
                  <a:ea typeface="PMingLiU" pitchFamily="18" charset="-120"/>
                </a:rPr>
                <a:t>.</a:t>
              </a:r>
              <a:r>
                <a:rPr lang="en-US" altLang="zh-CN" b="1" i="1" baseline="-25000">
                  <a:ea typeface="PMingLiU" pitchFamily="18" charset="-120"/>
                </a:rPr>
                <a:t>j</a:t>
              </a:r>
              <a:endParaRPr lang="en-US" altLang="zh-CN" b="1" i="1">
                <a:ea typeface="PMingLiU" pitchFamily="18" charset="-120"/>
              </a:endParaRPr>
            </a:p>
          </p:txBody>
        </p:sp>
        <p:sp>
          <p:nvSpPr>
            <p:cNvPr id="1407007" name="Rectangle 31"/>
            <p:cNvSpPr>
              <a:spLocks noChangeArrowheads="1"/>
            </p:cNvSpPr>
            <p:nvPr/>
          </p:nvSpPr>
          <p:spPr bwMode="auto">
            <a:xfrm>
              <a:off x="3600" y="2064"/>
              <a:ext cx="1584"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en-US" altLang="zh-CN" b="1" i="1">
                  <a:ea typeface="PMingLiU" pitchFamily="18" charset="-120"/>
                </a:rPr>
                <a:t>y</a:t>
              </a:r>
              <a:r>
                <a:rPr lang="en-US" altLang="zh-CN" b="1" baseline="-25000">
                  <a:ea typeface="PMingLiU" pitchFamily="18" charset="-120"/>
                </a:rPr>
                <a:t>1</a:t>
              </a:r>
              <a:r>
                <a:rPr lang="en-US" altLang="zh-CN" b="1">
                  <a:ea typeface="PMingLiU" pitchFamily="18" charset="-120"/>
                </a:rPr>
                <a:t>     </a:t>
              </a:r>
              <a:r>
                <a:rPr lang="en-US" altLang="zh-CN" b="1" i="1">
                  <a:ea typeface="PMingLiU" pitchFamily="18" charset="-120"/>
                </a:rPr>
                <a:t>y</a:t>
              </a:r>
              <a:r>
                <a:rPr lang="en-US" altLang="zh-CN" b="1" baseline="-25000">
                  <a:ea typeface="PMingLiU" pitchFamily="18" charset="-120"/>
                </a:rPr>
                <a:t>2  </a:t>
              </a:r>
              <a:r>
                <a:rPr lang="en-US" altLang="zh-CN" b="1">
                  <a:ea typeface="PMingLiU" pitchFamily="18" charset="-120"/>
                </a:rPr>
                <a:t>··· </a:t>
              </a:r>
              <a:r>
                <a:rPr lang="en-US" altLang="zh-CN" b="1" i="1">
                  <a:ea typeface="PMingLiU" pitchFamily="18" charset="-120"/>
                </a:rPr>
                <a:t>y</a:t>
              </a:r>
              <a:r>
                <a:rPr lang="en-US" altLang="zh-CN" b="1" i="1" baseline="-25000">
                  <a:ea typeface="PMingLiU" pitchFamily="18" charset="-120"/>
                </a:rPr>
                <a:t>j </a:t>
              </a:r>
              <a:r>
                <a:rPr lang="en-US" altLang="zh-CN" b="1">
                  <a:ea typeface="PMingLiU" pitchFamily="18" charset="-120"/>
                </a:rPr>
                <a:t>···</a:t>
              </a:r>
              <a:endParaRPr lang="en-US" altLang="zh-CN" b="1" baseline="-25000">
                <a:ea typeface="PMingLiU" pitchFamily="18" charset="-120"/>
              </a:endParaRPr>
            </a:p>
          </p:txBody>
        </p:sp>
        <p:sp>
          <p:nvSpPr>
            <p:cNvPr id="1407008" name="Rectangle 32"/>
            <p:cNvSpPr>
              <a:spLocks noChangeArrowheads="1"/>
            </p:cNvSpPr>
            <p:nvPr/>
          </p:nvSpPr>
          <p:spPr bwMode="auto">
            <a:xfrm>
              <a:off x="3120" y="2064"/>
              <a:ext cx="480" cy="384"/>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b="1">
                  <a:ea typeface="PMingLiU" pitchFamily="18" charset="-120"/>
                </a:rPr>
                <a:t> </a:t>
              </a:r>
              <a:r>
                <a:rPr lang="zh-CN" altLang="en-US" b="1" i="1">
                  <a:ea typeface="PMingLiU" pitchFamily="18" charset="-120"/>
                </a:rPr>
                <a:t> </a:t>
              </a:r>
              <a:r>
                <a:rPr lang="en-US" altLang="zh-CN" b="1" i="1">
                  <a:ea typeface="PMingLiU" pitchFamily="18" charset="-120"/>
                </a:rPr>
                <a:t>Y</a:t>
              </a:r>
            </a:p>
          </p:txBody>
        </p:sp>
        <p:sp>
          <p:nvSpPr>
            <p:cNvPr id="1407009" name="Line 33"/>
            <p:cNvSpPr>
              <a:spLocks noChangeShapeType="1"/>
            </p:cNvSpPr>
            <p:nvPr/>
          </p:nvSpPr>
          <p:spPr bwMode="auto">
            <a:xfrm>
              <a:off x="3120" y="2064"/>
              <a:ext cx="2064" cy="0"/>
            </a:xfrm>
            <a:prstGeom prst="line">
              <a:avLst/>
            </a:prstGeom>
            <a:noFill/>
            <a:ln w="28575" cap="sq">
              <a:solidFill>
                <a:schemeClr val="tx1"/>
              </a:solidFill>
              <a:round/>
              <a:headEnd/>
              <a:tailEnd/>
            </a:ln>
            <a:effectLst/>
          </p:spPr>
          <p:txBody>
            <a:bodyPr/>
            <a:lstStyle/>
            <a:p>
              <a:endParaRPr lang="zh-CN" altLang="en-US"/>
            </a:p>
          </p:txBody>
        </p:sp>
        <p:sp>
          <p:nvSpPr>
            <p:cNvPr id="1407010" name="Line 34"/>
            <p:cNvSpPr>
              <a:spLocks noChangeShapeType="1"/>
            </p:cNvSpPr>
            <p:nvPr/>
          </p:nvSpPr>
          <p:spPr bwMode="auto">
            <a:xfrm>
              <a:off x="3120" y="2448"/>
              <a:ext cx="2064" cy="0"/>
            </a:xfrm>
            <a:prstGeom prst="line">
              <a:avLst/>
            </a:prstGeom>
            <a:noFill/>
            <a:ln w="12700">
              <a:solidFill>
                <a:schemeClr val="tx1"/>
              </a:solidFill>
              <a:round/>
              <a:headEnd/>
              <a:tailEnd/>
            </a:ln>
            <a:effectLst/>
          </p:spPr>
          <p:txBody>
            <a:bodyPr/>
            <a:lstStyle/>
            <a:p>
              <a:endParaRPr lang="zh-CN" altLang="en-US"/>
            </a:p>
          </p:txBody>
        </p:sp>
        <p:sp>
          <p:nvSpPr>
            <p:cNvPr id="1407011" name="Line 35"/>
            <p:cNvSpPr>
              <a:spLocks noChangeShapeType="1"/>
            </p:cNvSpPr>
            <p:nvPr/>
          </p:nvSpPr>
          <p:spPr bwMode="auto">
            <a:xfrm>
              <a:off x="3120" y="2808"/>
              <a:ext cx="2064" cy="0"/>
            </a:xfrm>
            <a:prstGeom prst="line">
              <a:avLst/>
            </a:prstGeom>
            <a:noFill/>
            <a:ln w="28575" cap="sq">
              <a:solidFill>
                <a:schemeClr val="tx1"/>
              </a:solidFill>
              <a:round/>
              <a:headEnd/>
              <a:tailEnd/>
            </a:ln>
            <a:effectLst/>
          </p:spPr>
          <p:txBody>
            <a:bodyPr/>
            <a:lstStyle/>
            <a:p>
              <a:endParaRPr lang="zh-CN" altLang="en-US"/>
            </a:p>
          </p:txBody>
        </p:sp>
        <p:sp>
          <p:nvSpPr>
            <p:cNvPr id="1407012" name="Line 36"/>
            <p:cNvSpPr>
              <a:spLocks noChangeShapeType="1"/>
            </p:cNvSpPr>
            <p:nvPr/>
          </p:nvSpPr>
          <p:spPr bwMode="auto">
            <a:xfrm>
              <a:off x="3120" y="2064"/>
              <a:ext cx="0" cy="384"/>
            </a:xfrm>
            <a:prstGeom prst="line">
              <a:avLst/>
            </a:prstGeom>
            <a:noFill/>
            <a:ln w="28575" cap="sq">
              <a:noFill/>
              <a:round/>
              <a:headEnd/>
              <a:tailEnd/>
            </a:ln>
            <a:effectLst/>
          </p:spPr>
          <p:txBody>
            <a:bodyPr/>
            <a:lstStyle/>
            <a:p>
              <a:endParaRPr lang="zh-CN" altLang="en-US"/>
            </a:p>
          </p:txBody>
        </p:sp>
        <p:sp>
          <p:nvSpPr>
            <p:cNvPr id="1407013" name="Line 37"/>
            <p:cNvSpPr>
              <a:spLocks noChangeShapeType="1"/>
            </p:cNvSpPr>
            <p:nvPr/>
          </p:nvSpPr>
          <p:spPr bwMode="auto">
            <a:xfrm>
              <a:off x="3600" y="2064"/>
              <a:ext cx="0" cy="744"/>
            </a:xfrm>
            <a:prstGeom prst="line">
              <a:avLst/>
            </a:prstGeom>
            <a:noFill/>
            <a:ln w="12700">
              <a:solidFill>
                <a:schemeClr val="tx1"/>
              </a:solidFill>
              <a:round/>
              <a:headEnd/>
              <a:tailEnd/>
            </a:ln>
            <a:effectLst/>
          </p:spPr>
          <p:txBody>
            <a:bodyPr/>
            <a:lstStyle/>
            <a:p>
              <a:endParaRPr lang="zh-CN" altLang="en-US"/>
            </a:p>
          </p:txBody>
        </p:sp>
        <p:sp>
          <p:nvSpPr>
            <p:cNvPr id="1407014" name="Line 38"/>
            <p:cNvSpPr>
              <a:spLocks noChangeShapeType="1"/>
            </p:cNvSpPr>
            <p:nvPr/>
          </p:nvSpPr>
          <p:spPr bwMode="auto">
            <a:xfrm>
              <a:off x="5184" y="2064"/>
              <a:ext cx="0" cy="744"/>
            </a:xfrm>
            <a:prstGeom prst="line">
              <a:avLst/>
            </a:prstGeom>
            <a:noFill/>
            <a:ln w="28575" cap="sq">
              <a:noFill/>
              <a:round/>
              <a:headEnd/>
              <a:tailEnd/>
            </a:ln>
            <a:effectLst/>
          </p:spPr>
          <p:txBody>
            <a:bodyPr/>
            <a:lstStyle/>
            <a:p>
              <a:endParaRPr lang="zh-CN" altLang="en-US"/>
            </a:p>
          </p:txBody>
        </p:sp>
        <p:sp>
          <p:nvSpPr>
            <p:cNvPr id="1407015" name="Line 39"/>
            <p:cNvSpPr>
              <a:spLocks noChangeShapeType="1"/>
            </p:cNvSpPr>
            <p:nvPr/>
          </p:nvSpPr>
          <p:spPr bwMode="auto">
            <a:xfrm>
              <a:off x="3120" y="2448"/>
              <a:ext cx="0" cy="360"/>
            </a:xfrm>
            <a:prstGeom prst="line">
              <a:avLst/>
            </a:prstGeom>
            <a:noFill/>
            <a:ln w="28575" cap="sq">
              <a:noFill/>
              <a:round/>
              <a:headEnd/>
              <a:tailEnd/>
            </a:ln>
            <a:effectLst/>
          </p:spPr>
          <p:txBody>
            <a:bodyPr/>
            <a:lstStyle/>
            <a:p>
              <a:endParaRPr lang="zh-CN" altLang="en-US"/>
            </a:p>
          </p:txBody>
        </p:sp>
      </p:grpSp>
      <p:sp>
        <p:nvSpPr>
          <p:cNvPr id="1407019" name="Rectangle 43"/>
          <p:cNvSpPr>
            <a:spLocks noChangeArrowheads="1"/>
          </p:cNvSpPr>
          <p:nvPr/>
        </p:nvSpPr>
        <p:spPr bwMode="auto">
          <a:xfrm>
            <a:off x="1331913" y="2708275"/>
            <a:ext cx="3527425" cy="10795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graphicFrame>
        <p:nvGraphicFramePr>
          <p:cNvPr id="1407020" name="Object 44"/>
          <p:cNvGraphicFramePr>
            <a:graphicFrameLocks noChangeAspect="1"/>
          </p:cNvGraphicFramePr>
          <p:nvPr/>
        </p:nvGraphicFramePr>
        <p:xfrm>
          <a:off x="1331913" y="2708275"/>
          <a:ext cx="3527425" cy="1046163"/>
        </p:xfrm>
        <a:graphic>
          <a:graphicData uri="http://schemas.openxmlformats.org/presentationml/2006/ole">
            <p:oleObj spid="_x0000_s1407020" name="Equation" r:id="rId4" imgW="1498320" imgH="444240" progId="">
              <p:embed/>
            </p:oleObj>
          </a:graphicData>
        </a:graphic>
      </p:graphicFrame>
      <p:sp>
        <p:nvSpPr>
          <p:cNvPr id="1407021" name="Rectangle 45"/>
          <p:cNvSpPr>
            <a:spLocks noChangeArrowheads="1"/>
          </p:cNvSpPr>
          <p:nvPr/>
        </p:nvSpPr>
        <p:spPr bwMode="auto">
          <a:xfrm>
            <a:off x="5364163" y="2636838"/>
            <a:ext cx="3311525" cy="1152525"/>
          </a:xfrm>
          <a:prstGeom prst="rect">
            <a:avLst/>
          </a:prstGeom>
          <a:solidFill>
            <a:srgbClr val="FF00FF"/>
          </a:solidFill>
          <a:ln w="9525">
            <a:solidFill>
              <a:schemeClr val="tx1"/>
            </a:solidFill>
            <a:miter lim="800000"/>
            <a:headEnd/>
            <a:tailEnd/>
          </a:ln>
          <a:effectLst/>
        </p:spPr>
        <p:txBody>
          <a:bodyPr wrap="none" anchor="ctr"/>
          <a:lstStyle/>
          <a:p>
            <a:endParaRPr lang="zh-CN" altLang="en-US"/>
          </a:p>
        </p:txBody>
      </p:sp>
      <p:graphicFrame>
        <p:nvGraphicFramePr>
          <p:cNvPr id="1407022" name="Object 46"/>
          <p:cNvGraphicFramePr>
            <a:graphicFrameLocks noChangeAspect="1"/>
          </p:cNvGraphicFramePr>
          <p:nvPr/>
        </p:nvGraphicFramePr>
        <p:xfrm>
          <a:off x="5364163" y="2708275"/>
          <a:ext cx="3262312" cy="949325"/>
        </p:xfrm>
        <a:graphic>
          <a:graphicData uri="http://schemas.openxmlformats.org/presentationml/2006/ole">
            <p:oleObj spid="_x0000_s1407022" name="Equation" r:id="rId5" imgW="1485720" imgH="431640" progId="">
              <p:embed/>
            </p:oleObj>
          </a:graphicData>
        </a:graphic>
      </p:graphicFrame>
      <p:sp>
        <p:nvSpPr>
          <p:cNvPr id="1407023" name="Rectangle 47"/>
          <p:cNvSpPr>
            <a:spLocks noChangeArrowheads="1"/>
          </p:cNvSpPr>
          <p:nvPr/>
        </p:nvSpPr>
        <p:spPr bwMode="auto">
          <a:xfrm>
            <a:off x="971550" y="846138"/>
            <a:ext cx="7935913" cy="701675"/>
          </a:xfrm>
          <a:prstGeom prst="rect">
            <a:avLst/>
          </a:prstGeom>
          <a:noFill/>
          <a:ln w="9525">
            <a:noFill/>
            <a:miter lim="800000"/>
            <a:headEnd/>
            <a:tailEnd/>
          </a:ln>
          <a:effectLst/>
        </p:spPr>
        <p:txBody>
          <a:bodyPr wrap="none">
            <a:spAutoFit/>
          </a:bodyPr>
          <a:lstStyle/>
          <a:p>
            <a:r>
              <a:rPr kumimoji="0" lang="zh-CN" altLang="en-US" sz="4000" b="1">
                <a:solidFill>
                  <a:schemeClr val="accent1"/>
                </a:solidFill>
                <a:latin typeface="Arial" charset="0"/>
                <a:ea typeface="宋体" pitchFamily="2" charset="-122"/>
              </a:rPr>
              <a:t>离散型随机变量的边缘分布</a:t>
            </a:r>
            <a:r>
              <a:rPr kumimoji="0" lang="en-US" altLang="zh-CN" sz="4000" b="1">
                <a:solidFill>
                  <a:schemeClr val="accent1"/>
                </a:solidFill>
                <a:latin typeface="Arial" charset="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6984"/>
                                        </p:tgtEl>
                                        <p:attrNameLst>
                                          <p:attrName>style.visibility</p:attrName>
                                        </p:attrNameLst>
                                      </p:cBhvr>
                                      <p:to>
                                        <p:strVal val="visible"/>
                                      </p:to>
                                    </p:set>
                                    <p:animEffect transition="in" filter="wipe(up)">
                                      <p:cBhvr>
                                        <p:cTn id="7" dur="500"/>
                                        <p:tgtEl>
                                          <p:spTgt spid="140698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6991"/>
                                        </p:tgtEl>
                                        <p:attrNameLst>
                                          <p:attrName>style.visibility</p:attrName>
                                        </p:attrNameLst>
                                      </p:cBhvr>
                                      <p:to>
                                        <p:strVal val="visible"/>
                                      </p:to>
                                    </p:set>
                                    <p:animEffect transition="in" filter="dissolve">
                                      <p:cBhvr>
                                        <p:cTn id="12" dur="500"/>
                                        <p:tgtEl>
                                          <p:spTgt spid="14069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06992"/>
                                        </p:tgtEl>
                                        <p:attrNameLst>
                                          <p:attrName>style.visibility</p:attrName>
                                        </p:attrNameLst>
                                      </p:cBhvr>
                                      <p:to>
                                        <p:strVal val="visible"/>
                                      </p:to>
                                    </p:set>
                                    <p:animEffect transition="in" filter="dissolve">
                                      <p:cBhvr>
                                        <p:cTn id="17" dur="500"/>
                                        <p:tgtEl>
                                          <p:spTgt spid="14069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07004"/>
                                        </p:tgtEl>
                                        <p:attrNameLst>
                                          <p:attrName>style.visibility</p:attrName>
                                        </p:attrNameLst>
                                      </p:cBhvr>
                                      <p:to>
                                        <p:strVal val="visible"/>
                                      </p:to>
                                    </p:set>
                                    <p:animEffect transition="in" filter="dissolve">
                                      <p:cBhvr>
                                        <p:cTn id="22" dur="500"/>
                                        <p:tgtEl>
                                          <p:spTgt spid="14070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070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07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84" grpId="0" autoUpdateAnimBg="0"/>
      <p:bldP spid="140699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9" name="Text Box 5"/>
          <p:cNvSpPr txBox="1">
            <a:spLocks noChangeArrowheads="1"/>
          </p:cNvSpPr>
          <p:nvPr/>
        </p:nvSpPr>
        <p:spPr bwMode="auto">
          <a:xfrm>
            <a:off x="971550" y="476250"/>
            <a:ext cx="7848600" cy="939800"/>
          </a:xfrm>
          <a:prstGeom prst="rect">
            <a:avLst/>
          </a:prstGeom>
          <a:noFill/>
          <a:ln w="9525">
            <a:noFill/>
            <a:miter lim="800000"/>
            <a:headEnd/>
            <a:tailEnd/>
          </a:ln>
          <a:effectLst/>
        </p:spPr>
        <p:txBody>
          <a:bodyPr lIns="0" tIns="0" rIns="0" bIns="0">
            <a:spAutoFit/>
          </a:bodyPr>
          <a:lstStyle/>
          <a:p>
            <a:pPr>
              <a:lnSpc>
                <a:spcPct val="110000"/>
              </a:lnSpc>
            </a:pPr>
            <a:r>
              <a:rPr lang="zh-CN" altLang="en-US" b="1">
                <a:ea typeface="黑体" pitchFamily="49" charset="-122"/>
              </a:rPr>
              <a:t>    </a:t>
            </a:r>
            <a:r>
              <a:rPr lang="zh-CN" altLang="en-US" b="1">
                <a:solidFill>
                  <a:srgbClr val="FF0000"/>
                </a:solidFill>
                <a:ea typeface="黑体" pitchFamily="49" charset="-122"/>
              </a:rPr>
              <a:t>例</a:t>
            </a:r>
            <a:r>
              <a:rPr lang="en-US" altLang="zh-CN" b="1">
                <a:ea typeface="黑体" pitchFamily="49" charset="-122"/>
              </a:rPr>
              <a:t> </a:t>
            </a:r>
            <a:r>
              <a:rPr lang="en-US" altLang="zh-CN" b="1">
                <a:ea typeface="宋体" pitchFamily="2" charset="-122"/>
              </a:rPr>
              <a:t> </a:t>
            </a:r>
            <a:r>
              <a:rPr lang="zh-CN" altLang="en-US" b="1">
                <a:ea typeface="宋体" pitchFamily="2" charset="-122"/>
              </a:rPr>
              <a:t>已知随机向量（</a:t>
            </a:r>
            <a:r>
              <a:rPr lang="en-US" altLang="zh-CN" b="1" i="1">
                <a:ea typeface="宋体" pitchFamily="2" charset="-122"/>
              </a:rPr>
              <a:t>X</a:t>
            </a:r>
            <a:r>
              <a:rPr lang="zh-CN" altLang="en-US" b="1">
                <a:ea typeface="宋体" pitchFamily="2" charset="-122"/>
              </a:rPr>
              <a:t>，</a:t>
            </a:r>
            <a:r>
              <a:rPr lang="en-US" altLang="zh-CN" b="1" i="1">
                <a:ea typeface="宋体" pitchFamily="2" charset="-122"/>
              </a:rPr>
              <a:t>Y</a:t>
            </a:r>
            <a:r>
              <a:rPr lang="zh-CN" altLang="en-US" b="1">
                <a:ea typeface="宋体" pitchFamily="2" charset="-122"/>
              </a:rPr>
              <a:t>）的联合分布如下表，求关于</a:t>
            </a:r>
            <a:r>
              <a:rPr lang="en-US" altLang="zh-CN" b="1" i="1">
                <a:ea typeface="宋体" pitchFamily="2" charset="-122"/>
              </a:rPr>
              <a:t>X</a:t>
            </a:r>
            <a:r>
              <a:rPr lang="en-US" altLang="zh-CN" b="1">
                <a:ea typeface="宋体" pitchFamily="2" charset="-122"/>
              </a:rPr>
              <a:t> </a:t>
            </a:r>
            <a:r>
              <a:rPr lang="zh-CN" altLang="en-US" b="1">
                <a:ea typeface="宋体" pitchFamily="2" charset="-122"/>
              </a:rPr>
              <a:t>和</a:t>
            </a:r>
            <a:r>
              <a:rPr lang="en-US" altLang="zh-CN" b="1" i="1">
                <a:ea typeface="宋体" pitchFamily="2" charset="-122"/>
              </a:rPr>
              <a:t>Y </a:t>
            </a:r>
            <a:r>
              <a:rPr lang="zh-CN" altLang="en-US" b="1">
                <a:ea typeface="宋体" pitchFamily="2" charset="-122"/>
              </a:rPr>
              <a:t>的边缘分布。</a:t>
            </a:r>
          </a:p>
        </p:txBody>
      </p:sp>
      <p:sp>
        <p:nvSpPr>
          <p:cNvPr id="1409030" name="Rectangle 6"/>
          <p:cNvSpPr>
            <a:spLocks noChangeArrowheads="1"/>
          </p:cNvSpPr>
          <p:nvPr/>
        </p:nvSpPr>
        <p:spPr bwMode="auto">
          <a:xfrm>
            <a:off x="827088" y="4797425"/>
            <a:ext cx="3963987" cy="1373188"/>
          </a:xfrm>
          <a:prstGeom prst="rect">
            <a:avLst/>
          </a:prstGeom>
          <a:noFill/>
          <a:ln w="9525">
            <a:noFill/>
            <a:miter lim="800000"/>
            <a:headEnd/>
            <a:tailEnd/>
          </a:ln>
          <a:effectLst/>
        </p:spPr>
        <p:txBody>
          <a:bodyPr>
            <a:spAutoFit/>
          </a:bodyPr>
          <a:lstStyle/>
          <a:p>
            <a:r>
              <a:rPr lang="zh-CN" altLang="en-US" b="1">
                <a:solidFill>
                  <a:srgbClr val="FF0000"/>
                </a:solidFill>
                <a:ea typeface="黑体" pitchFamily="49" charset="-122"/>
              </a:rPr>
              <a:t>    边缘分布</a:t>
            </a:r>
            <a:r>
              <a:rPr lang="en-US" altLang="zh-CN" b="1" i="1">
                <a:solidFill>
                  <a:srgbClr val="FF0000"/>
                </a:solidFill>
                <a:ea typeface="黑体" pitchFamily="49" charset="-122"/>
              </a:rPr>
              <a:t>p</a:t>
            </a:r>
            <a:r>
              <a:rPr lang="en-US" altLang="zh-CN" b="1" i="1" baseline="-25000">
                <a:solidFill>
                  <a:srgbClr val="FF0000"/>
                </a:solidFill>
                <a:ea typeface="黑体" pitchFamily="49" charset="-122"/>
              </a:rPr>
              <a:t>i</a:t>
            </a:r>
            <a:r>
              <a:rPr lang="en-US" altLang="zh-CN" b="1" baseline="-25000">
                <a:solidFill>
                  <a:srgbClr val="FF0000"/>
                </a:solidFill>
                <a:ea typeface="黑体" pitchFamily="49" charset="-122"/>
              </a:rPr>
              <a:t>.</a:t>
            </a:r>
            <a:r>
              <a:rPr lang="zh-CN" altLang="en-US" b="1">
                <a:solidFill>
                  <a:srgbClr val="FF0000"/>
                </a:solidFill>
                <a:ea typeface="宋体" pitchFamily="2" charset="-122"/>
              </a:rPr>
              <a:t>和</a:t>
            </a:r>
            <a:r>
              <a:rPr lang="en-US" altLang="zh-CN" b="1" i="1">
                <a:solidFill>
                  <a:srgbClr val="FF0000"/>
                </a:solidFill>
                <a:ea typeface="黑体" pitchFamily="49" charset="-122"/>
              </a:rPr>
              <a:t>p</a:t>
            </a:r>
            <a:r>
              <a:rPr lang="en-US" altLang="zh-CN" b="1" baseline="-25000">
                <a:solidFill>
                  <a:srgbClr val="FF0000"/>
                </a:solidFill>
                <a:ea typeface="黑体" pitchFamily="49" charset="-122"/>
              </a:rPr>
              <a:t>.</a:t>
            </a:r>
            <a:r>
              <a:rPr lang="en-US" altLang="zh-CN" b="1" i="1" baseline="-25000">
                <a:solidFill>
                  <a:srgbClr val="FF0000"/>
                </a:solidFill>
                <a:ea typeface="黑体" pitchFamily="49" charset="-122"/>
              </a:rPr>
              <a:t>j</a:t>
            </a:r>
            <a:r>
              <a:rPr lang="zh-CN" altLang="en-US" b="1">
                <a:solidFill>
                  <a:srgbClr val="FF0000"/>
                </a:solidFill>
                <a:ea typeface="黑体" pitchFamily="49" charset="-122"/>
              </a:rPr>
              <a:t>分别是联合分布表中第</a:t>
            </a:r>
            <a:r>
              <a:rPr lang="en-US" altLang="zh-CN" b="1" i="1">
                <a:solidFill>
                  <a:srgbClr val="FF0000"/>
                </a:solidFill>
                <a:ea typeface="黑体" pitchFamily="49" charset="-122"/>
              </a:rPr>
              <a:t>i</a:t>
            </a:r>
            <a:r>
              <a:rPr lang="zh-CN" altLang="en-US" b="1">
                <a:solidFill>
                  <a:srgbClr val="FF0000"/>
                </a:solidFill>
                <a:ea typeface="黑体" pitchFamily="49" charset="-122"/>
              </a:rPr>
              <a:t>行和第</a:t>
            </a:r>
            <a:r>
              <a:rPr lang="en-US" altLang="zh-CN" b="1" i="1">
                <a:solidFill>
                  <a:srgbClr val="FF0000"/>
                </a:solidFill>
                <a:ea typeface="黑体" pitchFamily="49" charset="-122"/>
              </a:rPr>
              <a:t>j</a:t>
            </a:r>
            <a:r>
              <a:rPr lang="zh-CN" altLang="en-US" b="1">
                <a:solidFill>
                  <a:srgbClr val="FF0000"/>
                </a:solidFill>
                <a:ea typeface="黑体" pitchFamily="49" charset="-122"/>
              </a:rPr>
              <a:t>列各联合概率之和</a:t>
            </a:r>
            <a:r>
              <a:rPr lang="zh-CN" altLang="en-US" b="1">
                <a:solidFill>
                  <a:srgbClr val="FF0000"/>
                </a:solidFill>
                <a:ea typeface="宋体" pitchFamily="2" charset="-122"/>
              </a:rPr>
              <a:t>．</a:t>
            </a:r>
            <a:r>
              <a:rPr lang="zh-CN" altLang="en-US" b="1">
                <a:ea typeface="宋体" pitchFamily="2" charset="-122"/>
              </a:rPr>
              <a:t>  </a:t>
            </a:r>
          </a:p>
        </p:txBody>
      </p:sp>
      <p:graphicFrame>
        <p:nvGraphicFramePr>
          <p:cNvPr id="1409031" name="Group 7"/>
          <p:cNvGraphicFramePr>
            <a:graphicFrameLocks noGrp="1"/>
          </p:cNvGraphicFramePr>
          <p:nvPr/>
        </p:nvGraphicFramePr>
        <p:xfrm>
          <a:off x="1331913" y="1844675"/>
          <a:ext cx="4505325" cy="2007870"/>
        </p:xfrm>
        <a:graphic>
          <a:graphicData uri="http://schemas.openxmlformats.org/drawingml/2006/table">
            <a:tbl>
              <a:tblPr/>
              <a:tblGrid>
                <a:gridCol w="809625"/>
                <a:gridCol w="1230312"/>
                <a:gridCol w="1231900"/>
                <a:gridCol w="1233488"/>
              </a:tblGrid>
              <a:tr h="615950">
                <a:tc>
                  <a:txBody>
                    <a:bodyPr/>
                    <a:lstStyle/>
                    <a:p>
                      <a:pPr marL="0" marR="0" lvl="0" indent="152400" algn="l"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a:t>
                      </a:r>
                      <a:r>
                        <a:rPr kumimoji="1" lang="en-US" altLang="zh-CN" sz="2400" b="1" i="1"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Y</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152400" algn="l" defTabSz="914400" rtl="0" eaLnBrk="0" fontAlgn="base" latinLnBrk="0" hangingPunct="0">
                        <a:lnSpc>
                          <a:spcPct val="100000"/>
                        </a:lnSpc>
                        <a:spcBef>
                          <a:spcPct val="0"/>
                        </a:spcBef>
                        <a:spcAft>
                          <a:spcPct val="0"/>
                        </a:spcAft>
                        <a:buClrTx/>
                        <a:buSzPct val="90000"/>
                        <a:buFontTx/>
                        <a:buNone/>
                        <a:tabLst/>
                      </a:pPr>
                      <a:r>
                        <a:rPr kumimoji="1" lang="en-US" altLang="zh-CN" sz="2400" b="1" i="1"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X</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2</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0. 1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0. 2</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0. 3</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0. 05</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0. 1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2</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0. 15</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0. 1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09063" name="Rectangle 39"/>
          <p:cNvSpPr>
            <a:spLocks noChangeArrowheads="1"/>
          </p:cNvSpPr>
          <p:nvPr/>
        </p:nvSpPr>
        <p:spPr bwMode="auto">
          <a:xfrm>
            <a:off x="3521075" y="2916238"/>
            <a:ext cx="476250" cy="0"/>
          </a:xfrm>
          <a:prstGeom prst="rect">
            <a:avLst/>
          </a:prstGeom>
          <a:noFill/>
          <a:ln w="9525">
            <a:noFill/>
            <a:miter lim="800000"/>
            <a:headEnd/>
            <a:tailEnd/>
          </a:ln>
          <a:effectLst/>
        </p:spPr>
        <p:txBody>
          <a:bodyPr wrap="none" lIns="0" tIns="0" rIns="0" bIns="0">
            <a:spAutoFit/>
          </a:bodyPr>
          <a:lstStyle/>
          <a:p>
            <a:endParaRPr lang="zh-CN" altLang="en-US"/>
          </a:p>
        </p:txBody>
      </p:sp>
      <p:graphicFrame>
        <p:nvGraphicFramePr>
          <p:cNvPr id="1409096" name="Group 72"/>
          <p:cNvGraphicFramePr>
            <a:graphicFrameLocks noGrp="1"/>
          </p:cNvGraphicFramePr>
          <p:nvPr/>
        </p:nvGraphicFramePr>
        <p:xfrm>
          <a:off x="4651375" y="3860800"/>
          <a:ext cx="4483100" cy="2565401"/>
        </p:xfrm>
        <a:graphic>
          <a:graphicData uri="http://schemas.openxmlformats.org/drawingml/2006/table">
            <a:tbl>
              <a:tblPr/>
              <a:tblGrid>
                <a:gridCol w="952500"/>
                <a:gridCol w="911225"/>
                <a:gridCol w="1023938"/>
                <a:gridCol w="781050"/>
                <a:gridCol w="814387"/>
              </a:tblGrid>
              <a:tr h="784225">
                <a:tc>
                  <a:txBody>
                    <a:bodyPr/>
                    <a:lstStyle/>
                    <a:p>
                      <a:pPr marL="0" marR="0" lvl="0" indent="0" algn="l"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PMingLiU" pitchFamily="18" charset="-120"/>
                        </a:rPr>
                        <a:t>         </a:t>
                      </a:r>
                      <a:r>
                        <a:rPr kumimoji="1" lang="en-US" altLang="zh-CN" sz="2400" b="1" i="1" u="none" strike="noStrike" cap="none" normalizeH="0" baseline="0" smtClean="0">
                          <a:ln>
                            <a:noFill/>
                          </a:ln>
                          <a:solidFill>
                            <a:schemeClr val="tx1"/>
                          </a:solidFill>
                          <a:effectLst/>
                          <a:latin typeface="Times New Roman" pitchFamily="18" charset="0"/>
                          <a:ea typeface="PMingLiU" pitchFamily="18" charset="-120"/>
                        </a:rPr>
                        <a:t>Y</a:t>
                      </a:r>
                      <a:endParaRPr kumimoji="1" lang="en-US" altLang="zh-CN" sz="2400" b="1" i="1"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Pct val="90000"/>
                        <a:buFontTx/>
                        <a:buNone/>
                        <a:tabLst/>
                      </a:pPr>
                      <a:r>
                        <a:rPr kumimoji="1" lang="en-US" altLang="zh-CN" sz="2400" b="1" i="1"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X </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-1</a:t>
                      </a: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a:t>
                      </a:r>
                    </a:p>
                  </a:txBody>
                  <a:tcPr marL="0" marR="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accent1"/>
                        </a:buClr>
                        <a:buSzPct val="90000"/>
                        <a:buFont typeface="Monotype Sort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PMingLiU" pitchFamily="18" charset="-120"/>
                        </a:rPr>
                        <a:t>p</a:t>
                      </a:r>
                      <a:r>
                        <a:rPr kumimoji="1" lang="en-US" altLang="zh-CN" sz="2400" b="1" i="1" u="none" strike="noStrike" cap="none" normalizeH="0" baseline="-25000" smtClean="0">
                          <a:ln>
                            <a:noFill/>
                          </a:ln>
                          <a:solidFill>
                            <a:schemeClr val="tx1"/>
                          </a:solidFill>
                          <a:effectLst/>
                          <a:latin typeface="Times New Roman" pitchFamily="18" charset="0"/>
                          <a:ea typeface="PMingLiU" pitchFamily="18" charset="-120"/>
                        </a:rPr>
                        <a:t>i</a:t>
                      </a:r>
                      <a:r>
                        <a:rPr kumimoji="1" lang="en-US" altLang="zh-CN" sz="2400" b="1" i="0" u="none" strike="noStrike" cap="none" normalizeH="0" baseline="-25000" smtClean="0">
                          <a:ln>
                            <a:noFill/>
                          </a:ln>
                          <a:solidFill>
                            <a:schemeClr val="tx1"/>
                          </a:solidFill>
                          <a:effectLst/>
                          <a:latin typeface="Times New Roman" pitchFamily="18" charset="0"/>
                          <a:ea typeface="PMingLiU" pitchFamily="18" charset="-120"/>
                        </a:rPr>
                        <a:t>.</a:t>
                      </a: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0788">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2</a:t>
                      </a:r>
                    </a:p>
                  </a:txBody>
                  <a:tcPr marL="0" marR="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0. 1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0. 3</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0. 15</a:t>
                      </a: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0. 2</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0. 05</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0. 1</a:t>
                      </a:r>
                      <a:endParaRPr kumimoji="1" lang="en-US" altLang="zh-CN" sz="2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chemeClr val="tx1"/>
                          </a:solidFill>
                          <a:effectLst/>
                          <a:latin typeface="Times New Roman" pitchFamily="18" charset="0"/>
                          <a:ea typeface="PMingLiU" pitchFamily="18" charset="-120"/>
                        </a:rPr>
                        <a:t>0. 1</a:t>
                      </a:r>
                    </a:p>
                  </a:txBody>
                  <a:tcPr marL="0" marR="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rgbClr val="339933"/>
                          </a:solidFill>
                          <a:effectLst/>
                          <a:latin typeface="Times New Roman" pitchFamily="18" charset="0"/>
                          <a:ea typeface="PMingLiU" pitchFamily="18" charset="-120"/>
                        </a:rPr>
                        <a:t>0. 3</a:t>
                      </a:r>
                      <a:endParaRPr kumimoji="1" lang="en-US" altLang="zh-CN" sz="2400" b="1" i="0" u="none" strike="noStrike" cap="none" normalizeH="0" baseline="0" smtClean="0">
                        <a:ln>
                          <a:noFill/>
                        </a:ln>
                        <a:solidFill>
                          <a:srgbClr val="339933"/>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rgbClr val="339933"/>
                          </a:solidFill>
                          <a:effectLst/>
                          <a:latin typeface="Times New Roman" pitchFamily="18" charset="0"/>
                          <a:ea typeface="PMingLiU" pitchFamily="18" charset="-120"/>
                        </a:rPr>
                        <a:t>0. 45</a:t>
                      </a:r>
                      <a:endParaRPr kumimoji="1" lang="en-US" altLang="zh-CN" sz="2400" b="1" i="0" u="none" strike="noStrike" cap="none" normalizeH="0" baseline="0" smtClean="0">
                        <a:ln>
                          <a:noFill/>
                        </a:ln>
                        <a:solidFill>
                          <a:srgbClr val="339933"/>
                        </a:solidFill>
                        <a:effectLst/>
                        <a:latin typeface="Times New Roman" pitchFamily="18" charset="0"/>
                        <a:ea typeface="PMingLiU" pitchFamily="18"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Pct val="90000"/>
                        <a:buFontTx/>
                        <a:buNone/>
                        <a:tabLst/>
                      </a:pPr>
                      <a:r>
                        <a:rPr kumimoji="1" lang="en-US" altLang="zh-CN" sz="2400" b="1" i="0" u="none" strike="noStrike" cap="none" normalizeH="0" baseline="0" smtClean="0">
                          <a:ln>
                            <a:noFill/>
                          </a:ln>
                          <a:solidFill>
                            <a:srgbClr val="339933"/>
                          </a:solidFill>
                          <a:effectLst/>
                          <a:latin typeface="Times New Roman" pitchFamily="18" charset="0"/>
                          <a:ea typeface="PMingLiU" pitchFamily="18" charset="-120"/>
                        </a:rPr>
                        <a:t>0. 25</a:t>
                      </a: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PMingLiU" pitchFamily="18" charset="-120"/>
                        </a:rPr>
                        <a:t>p</a:t>
                      </a:r>
                      <a:r>
                        <a:rPr kumimoji="1" lang="en-US" altLang="zh-CN" sz="2400" b="1" i="0" u="none" strike="noStrike" cap="none" normalizeH="0" baseline="-25000" smtClean="0">
                          <a:ln>
                            <a:noFill/>
                          </a:ln>
                          <a:solidFill>
                            <a:schemeClr val="tx1"/>
                          </a:solidFill>
                          <a:effectLst/>
                          <a:latin typeface="Times New Roman" pitchFamily="18" charset="0"/>
                          <a:ea typeface="PMingLiU" pitchFamily="18" charset="-120"/>
                        </a:rPr>
                        <a:t>.</a:t>
                      </a:r>
                      <a:r>
                        <a:rPr kumimoji="1" lang="en-US" altLang="zh-CN" sz="2400" b="1" i="1" u="none" strike="noStrike" cap="none" normalizeH="0" baseline="-25000" smtClean="0">
                          <a:ln>
                            <a:noFill/>
                          </a:ln>
                          <a:solidFill>
                            <a:schemeClr val="tx1"/>
                          </a:solidFill>
                          <a:effectLst/>
                          <a:latin typeface="Times New Roman" pitchFamily="18" charset="0"/>
                          <a:ea typeface="PMingLiU" pitchFamily="18" charset="-120"/>
                        </a:rPr>
                        <a:t>j</a:t>
                      </a:r>
                    </a:p>
                  </a:txBody>
                  <a:tcPr marL="0" marR="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rgbClr val="0000CC"/>
                          </a:solidFill>
                          <a:effectLst/>
                          <a:latin typeface="Times New Roman" pitchFamily="18" charset="0"/>
                          <a:ea typeface="PMingLiU" pitchFamily="18" charset="-120"/>
                        </a:rPr>
                        <a:t>0. 55</a:t>
                      </a: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rgbClr val="0000CC"/>
                          </a:solidFill>
                          <a:effectLst/>
                          <a:latin typeface="Times New Roman" pitchFamily="18" charset="0"/>
                          <a:ea typeface="PMingLiU" pitchFamily="18" charset="-120"/>
                        </a:rPr>
                        <a:t>0. 25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90000"/>
                        <a:buFont typeface="Monotype Sorts" pitchFamily="2" charset="2"/>
                        <a:buNone/>
                        <a:tabLst/>
                      </a:pPr>
                      <a:r>
                        <a:rPr kumimoji="1" lang="en-US" altLang="zh-CN" sz="2400" b="1" i="0" u="none" strike="noStrike" cap="none" normalizeH="0" baseline="0" smtClean="0">
                          <a:ln>
                            <a:noFill/>
                          </a:ln>
                          <a:solidFill>
                            <a:srgbClr val="0000CC"/>
                          </a:solidFill>
                          <a:effectLst/>
                          <a:latin typeface="Times New Roman" pitchFamily="18" charset="0"/>
                          <a:ea typeface="PMingLiU" pitchFamily="18" charset="-120"/>
                        </a:rPr>
                        <a:t>0. 2</a:t>
                      </a:r>
                    </a:p>
                  </a:txBody>
                  <a:tcPr marL="0" marR="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endParaRPr kumimoji="1" lang="zh-CN" altLang="en-US" sz="2400" b="1" i="0" u="none" strike="noStrike" cap="none" normalizeH="0" baseline="0" smtClean="0">
                        <a:ln>
                          <a:noFill/>
                        </a:ln>
                        <a:solidFill>
                          <a:schemeClr val="tx1"/>
                        </a:solidFill>
                        <a:effectLst/>
                        <a:latin typeface="Times New Roman" pitchFamily="18" charset="0"/>
                        <a:ea typeface="PMingLiU" pitchFamily="18" charset="-120"/>
                      </a:endParaRP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9030"/>
                                        </p:tgtEl>
                                        <p:attrNameLst>
                                          <p:attrName>style.visibility</p:attrName>
                                        </p:attrNameLst>
                                      </p:cBhvr>
                                      <p:to>
                                        <p:strVal val="visible"/>
                                      </p:to>
                                    </p:set>
                                    <p:anim calcmode="lin" valueType="num">
                                      <p:cBhvr additive="base">
                                        <p:cTn id="7" dur="500" fill="hold"/>
                                        <p:tgtEl>
                                          <p:spTgt spid="1409030"/>
                                        </p:tgtEl>
                                        <p:attrNameLst>
                                          <p:attrName>ppt_x</p:attrName>
                                        </p:attrNameLst>
                                      </p:cBhvr>
                                      <p:tavLst>
                                        <p:tav tm="0">
                                          <p:val>
                                            <p:strVal val="0-#ppt_w/2"/>
                                          </p:val>
                                        </p:tav>
                                        <p:tav tm="100000">
                                          <p:val>
                                            <p:strVal val="#ppt_x"/>
                                          </p:val>
                                        </p:tav>
                                      </p:tavLst>
                                    </p:anim>
                                    <p:anim calcmode="lin" valueType="num">
                                      <p:cBhvr additive="base">
                                        <p:cTn id="8" dur="500" fill="hold"/>
                                        <p:tgtEl>
                                          <p:spTgt spid="1409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3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6" name="Text Box 6"/>
          <p:cNvSpPr txBox="1">
            <a:spLocks noChangeArrowheads="1"/>
          </p:cNvSpPr>
          <p:nvPr/>
        </p:nvSpPr>
        <p:spPr bwMode="auto">
          <a:xfrm>
            <a:off x="1763713" y="2565400"/>
            <a:ext cx="57150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CC"/>
                </a:solidFill>
                <a:ea typeface="宋体" pitchFamily="2" charset="-122"/>
              </a:rPr>
              <a:t>由联合分布可以确定边缘分布</a:t>
            </a:r>
            <a:r>
              <a:rPr lang="en-US" altLang="zh-CN" b="1">
                <a:solidFill>
                  <a:srgbClr val="0000CC"/>
                </a:solidFill>
                <a:ea typeface="宋体" pitchFamily="2" charset="-122"/>
              </a:rPr>
              <a:t>;</a:t>
            </a:r>
          </a:p>
        </p:txBody>
      </p:sp>
      <p:sp>
        <p:nvSpPr>
          <p:cNvPr id="1464327" name="Text Box 7"/>
          <p:cNvSpPr txBox="1">
            <a:spLocks noChangeArrowheads="1"/>
          </p:cNvSpPr>
          <p:nvPr/>
        </p:nvSpPr>
        <p:spPr bwMode="auto">
          <a:xfrm>
            <a:off x="1752600" y="3716338"/>
            <a:ext cx="6635750" cy="519112"/>
          </a:xfrm>
          <a:prstGeom prst="rect">
            <a:avLst/>
          </a:prstGeom>
          <a:noFill/>
          <a:ln w="9525">
            <a:noFill/>
            <a:miter lim="800000"/>
            <a:headEnd/>
            <a:tailEnd/>
          </a:ln>
          <a:effectLst/>
        </p:spPr>
        <p:txBody>
          <a:bodyPr>
            <a:spAutoFit/>
          </a:bodyPr>
          <a:lstStyle/>
          <a:p>
            <a:pPr>
              <a:spcBef>
                <a:spcPct val="50000"/>
              </a:spcBef>
            </a:pPr>
            <a:r>
              <a:rPr lang="zh-CN" altLang="en-US" b="1">
                <a:solidFill>
                  <a:srgbClr val="0000CC"/>
                </a:solidFill>
                <a:ea typeface="宋体" pitchFamily="2" charset="-122"/>
              </a:rPr>
              <a:t>但由边缘分布一般不能确定联合分布</a:t>
            </a:r>
            <a:r>
              <a:rPr lang="en-US" altLang="zh-CN" b="1">
                <a:solidFill>
                  <a:srgbClr val="0000CC"/>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64326"/>
                                        </p:tgtEl>
                                        <p:attrNameLst>
                                          <p:attrName>style.visibility</p:attrName>
                                        </p:attrNameLst>
                                      </p:cBhvr>
                                      <p:to>
                                        <p:strVal val="visible"/>
                                      </p:to>
                                    </p:set>
                                    <p:animEffect transition="in" filter="barn(outVertical)">
                                      <p:cBhvr>
                                        <p:cTn id="7" dur="500"/>
                                        <p:tgtEl>
                                          <p:spTgt spid="14643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464327"/>
                                        </p:tgtEl>
                                        <p:attrNameLst>
                                          <p:attrName>style.visibility</p:attrName>
                                        </p:attrNameLst>
                                      </p:cBhvr>
                                      <p:to>
                                        <p:strVal val="visible"/>
                                      </p:to>
                                    </p:set>
                                    <p:animEffect transition="in" filter="barn(outVertical)">
                                      <p:cBhvr>
                                        <p:cTn id="12" dur="500"/>
                                        <p:tgtEl>
                                          <p:spTgt spid="146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26" grpId="0" autoUpdateAnimBg="0"/>
      <p:bldP spid="146432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6" name="Text Box 4"/>
          <p:cNvSpPr txBox="1">
            <a:spLocks noChangeArrowheads="1"/>
          </p:cNvSpPr>
          <p:nvPr/>
        </p:nvSpPr>
        <p:spPr bwMode="auto">
          <a:xfrm>
            <a:off x="1042988" y="620713"/>
            <a:ext cx="7345362" cy="762000"/>
          </a:xfrm>
          <a:prstGeom prst="rect">
            <a:avLst/>
          </a:prstGeom>
          <a:noFill/>
          <a:ln w="9525">
            <a:noFill/>
            <a:miter lim="800000"/>
            <a:headEnd/>
            <a:tailEnd/>
          </a:ln>
          <a:effectLst/>
        </p:spPr>
        <p:txBody>
          <a:bodyPr>
            <a:spAutoFit/>
          </a:bodyPr>
          <a:lstStyle/>
          <a:p>
            <a:pPr>
              <a:spcBef>
                <a:spcPct val="50000"/>
              </a:spcBef>
            </a:pPr>
            <a:r>
              <a:rPr lang="zh-CN" altLang="en-US" sz="4400" b="1">
                <a:solidFill>
                  <a:schemeClr val="tx2"/>
                </a:solidFill>
                <a:ea typeface="宋体" pitchFamily="2" charset="-122"/>
              </a:rPr>
              <a:t>二维连续型随机变量</a:t>
            </a:r>
            <a:endParaRPr lang="en-US" altLang="zh-CN" sz="4400" b="1">
              <a:solidFill>
                <a:schemeClr val="tx2"/>
              </a:solidFill>
              <a:ea typeface="宋体" pitchFamily="2" charset="-122"/>
            </a:endParaRPr>
          </a:p>
        </p:txBody>
      </p:sp>
      <p:sp>
        <p:nvSpPr>
          <p:cNvPr id="1411084" name="Text Box 12"/>
          <p:cNvSpPr txBox="1">
            <a:spLocks noChangeArrowheads="1"/>
          </p:cNvSpPr>
          <p:nvPr/>
        </p:nvSpPr>
        <p:spPr bwMode="auto">
          <a:xfrm>
            <a:off x="827088" y="1700213"/>
            <a:ext cx="8066087" cy="1139825"/>
          </a:xfrm>
          <a:prstGeom prst="rect">
            <a:avLst/>
          </a:prstGeom>
          <a:noFill/>
          <a:ln w="9525">
            <a:noFill/>
            <a:miter lim="800000"/>
            <a:headEnd/>
            <a:tailEnd/>
          </a:ln>
          <a:effectLst/>
        </p:spPr>
        <p:txBody>
          <a:bodyPr lIns="71664" tIns="35832" rIns="71664" bIns="35832">
            <a:spAutoFit/>
          </a:bodyPr>
          <a:lstStyle/>
          <a:p>
            <a:pPr defTabSz="717550">
              <a:lnSpc>
                <a:spcPct val="125000"/>
              </a:lnSpc>
            </a:pPr>
            <a:r>
              <a:rPr lang="zh-CN" altLang="en-US" sz="2200" b="1">
                <a:solidFill>
                  <a:srgbClr val="000000"/>
                </a:solidFill>
                <a:ea typeface="宋体" pitchFamily="2" charset="-122"/>
              </a:rPr>
              <a:t>                 </a:t>
            </a:r>
            <a:r>
              <a:rPr lang="zh-CN" altLang="en-US" b="1">
                <a:solidFill>
                  <a:srgbClr val="000000"/>
                </a:solidFill>
                <a:latin typeface="宋体" pitchFamily="2" charset="-122"/>
                <a:ea typeface="宋体" pitchFamily="2" charset="-122"/>
              </a:rPr>
              <a:t>设</a:t>
            </a:r>
            <a:r>
              <a:rPr lang="en-US" altLang="zh-CN" b="1">
                <a:solidFill>
                  <a:srgbClr val="000000"/>
                </a:solidFill>
                <a:latin typeface="宋体" pitchFamily="2" charset="-122"/>
                <a:ea typeface="宋体" pitchFamily="2" charset="-122"/>
              </a:rPr>
              <a:t>(X,Y)</a:t>
            </a:r>
            <a:r>
              <a:rPr lang="zh-CN" altLang="en-US" b="1">
                <a:solidFill>
                  <a:srgbClr val="000000"/>
                </a:solidFill>
                <a:latin typeface="宋体" pitchFamily="2" charset="-122"/>
                <a:ea typeface="宋体" pitchFamily="2" charset="-122"/>
              </a:rPr>
              <a:t>是二维随机变量，如果存在定义在平面上的函数</a:t>
            </a:r>
            <a:r>
              <a:rPr lang="en-US" altLang="zh-CN" b="1" i="1">
                <a:solidFill>
                  <a:srgbClr val="000000"/>
                </a:solidFill>
                <a:latin typeface="宋体" pitchFamily="2" charset="-122"/>
                <a:ea typeface="宋体" pitchFamily="2" charset="-122"/>
              </a:rPr>
              <a:t>p(x,y),</a:t>
            </a:r>
            <a:r>
              <a:rPr lang="zh-CN" altLang="en-US" b="1">
                <a:solidFill>
                  <a:srgbClr val="000000"/>
                </a:solidFill>
                <a:latin typeface="宋体" pitchFamily="2" charset="-122"/>
                <a:ea typeface="宋体" pitchFamily="2" charset="-122"/>
              </a:rPr>
              <a:t>满足条件</a:t>
            </a:r>
          </a:p>
        </p:txBody>
      </p:sp>
      <p:sp>
        <p:nvSpPr>
          <p:cNvPr id="1411085" name="Rectangle 13"/>
          <p:cNvSpPr>
            <a:spLocks noChangeArrowheads="1"/>
          </p:cNvSpPr>
          <p:nvPr/>
        </p:nvSpPr>
        <p:spPr bwMode="auto">
          <a:xfrm>
            <a:off x="1116013" y="1773238"/>
            <a:ext cx="1185862" cy="454025"/>
          </a:xfrm>
          <a:prstGeom prst="rect">
            <a:avLst/>
          </a:prstGeom>
          <a:noFill/>
          <a:ln w="9525">
            <a:noFill/>
            <a:miter lim="800000"/>
            <a:headEnd/>
            <a:tailEnd/>
          </a:ln>
          <a:effectLst/>
        </p:spPr>
        <p:txBody>
          <a:bodyPr lIns="71664" tIns="35832" rIns="71664" bIns="35832">
            <a:spAutoFit/>
          </a:bodyPr>
          <a:lstStyle/>
          <a:p>
            <a:pPr defTabSz="717550"/>
            <a:r>
              <a:rPr lang="zh-CN" altLang="en-US" sz="2400" b="1">
                <a:solidFill>
                  <a:srgbClr val="0000FF"/>
                </a:solidFill>
                <a:ea typeface="黑体" pitchFamily="49" charset="-122"/>
              </a:rPr>
              <a:t>定义</a:t>
            </a:r>
            <a:r>
              <a:rPr lang="zh-CN" altLang="en-US" sz="2500" b="1">
                <a:solidFill>
                  <a:srgbClr val="0000FF"/>
                </a:solidFill>
                <a:ea typeface="黑体" pitchFamily="49" charset="-122"/>
              </a:rPr>
              <a:t>  </a:t>
            </a:r>
            <a:r>
              <a:rPr lang="zh-CN" altLang="en-US" sz="2200" b="1">
                <a:solidFill>
                  <a:srgbClr val="0000FF"/>
                </a:solidFill>
                <a:latin typeface="宋体" pitchFamily="2" charset="-122"/>
                <a:ea typeface="宋体" pitchFamily="2" charset="-122"/>
              </a:rPr>
              <a:t> </a:t>
            </a:r>
          </a:p>
        </p:txBody>
      </p:sp>
      <p:graphicFrame>
        <p:nvGraphicFramePr>
          <p:cNvPr id="1411086" name="Object 14"/>
          <p:cNvGraphicFramePr>
            <a:graphicFrameLocks noChangeAspect="1"/>
          </p:cNvGraphicFramePr>
          <p:nvPr/>
        </p:nvGraphicFramePr>
        <p:xfrm>
          <a:off x="1979613" y="2852738"/>
          <a:ext cx="2444750" cy="541337"/>
        </p:xfrm>
        <a:graphic>
          <a:graphicData uri="http://schemas.openxmlformats.org/presentationml/2006/ole">
            <p:oleObj spid="_x0000_s1411086" name="公式" r:id="rId4" imgW="914400" imgH="203040" progId="Equation.3">
              <p:embed/>
            </p:oleObj>
          </a:graphicData>
        </a:graphic>
      </p:graphicFrame>
      <p:graphicFrame>
        <p:nvGraphicFramePr>
          <p:cNvPr id="1411087" name="Object 15"/>
          <p:cNvGraphicFramePr>
            <a:graphicFrameLocks noChangeAspect="1"/>
          </p:cNvGraphicFramePr>
          <p:nvPr/>
        </p:nvGraphicFramePr>
        <p:xfrm>
          <a:off x="1908175" y="3357563"/>
          <a:ext cx="3671888" cy="774700"/>
        </p:xfrm>
        <a:graphic>
          <a:graphicData uri="http://schemas.openxmlformats.org/presentationml/2006/ole">
            <p:oleObj spid="_x0000_s1411087" name="公式" r:id="rId5" imgW="1752480" imgH="330120" progId="Equation.3">
              <p:embed/>
            </p:oleObj>
          </a:graphicData>
        </a:graphic>
      </p:graphicFrame>
      <p:graphicFrame>
        <p:nvGraphicFramePr>
          <p:cNvPr id="1411088" name="Object 16"/>
          <p:cNvGraphicFramePr>
            <a:graphicFrameLocks noChangeAspect="1"/>
          </p:cNvGraphicFramePr>
          <p:nvPr/>
        </p:nvGraphicFramePr>
        <p:xfrm>
          <a:off x="1908175" y="4221163"/>
          <a:ext cx="6911975" cy="1027112"/>
        </p:xfrm>
        <a:graphic>
          <a:graphicData uri="http://schemas.openxmlformats.org/presentationml/2006/ole">
            <p:oleObj spid="_x0000_s1411088" name="公式" r:id="rId6" imgW="3200400" imgH="457200" progId="Equation.3">
              <p:embed/>
            </p:oleObj>
          </a:graphicData>
        </a:graphic>
      </p:graphicFrame>
      <p:graphicFrame>
        <p:nvGraphicFramePr>
          <p:cNvPr id="1411089" name="Object 17"/>
          <p:cNvGraphicFramePr>
            <a:graphicFrameLocks noChangeAspect="1"/>
          </p:cNvGraphicFramePr>
          <p:nvPr/>
        </p:nvGraphicFramePr>
        <p:xfrm>
          <a:off x="3995738" y="4724400"/>
          <a:ext cx="3743325" cy="688975"/>
        </p:xfrm>
        <a:graphic>
          <a:graphicData uri="http://schemas.openxmlformats.org/presentationml/2006/ole">
            <p:oleObj spid="_x0000_s1411089" name="公式" r:id="rId7" imgW="2082600" imgH="380880" progId="Equation.3">
              <p:embed/>
            </p:oleObj>
          </a:graphicData>
        </a:graphic>
      </p:graphicFrame>
      <p:sp>
        <p:nvSpPr>
          <p:cNvPr id="1411090" name="Text Box 18"/>
          <p:cNvSpPr txBox="1">
            <a:spLocks noChangeArrowheads="1"/>
          </p:cNvSpPr>
          <p:nvPr/>
        </p:nvSpPr>
        <p:spPr bwMode="auto">
          <a:xfrm>
            <a:off x="1403350" y="5246688"/>
            <a:ext cx="7489825" cy="1611312"/>
          </a:xfrm>
          <a:prstGeom prst="rect">
            <a:avLst/>
          </a:prstGeom>
          <a:noFill/>
          <a:ln w="9525">
            <a:noFill/>
            <a:miter lim="800000"/>
            <a:headEnd/>
            <a:tailEnd/>
          </a:ln>
          <a:effectLst/>
        </p:spPr>
        <p:txBody>
          <a:bodyPr lIns="71664" tIns="35832" rIns="71664" bIns="35832">
            <a:spAutoFit/>
          </a:bodyPr>
          <a:lstStyle/>
          <a:p>
            <a:pPr defTabSz="717550">
              <a:lnSpc>
                <a:spcPct val="120000"/>
              </a:lnSpc>
            </a:pPr>
            <a:r>
              <a:rPr lang="zh-CN" altLang="en-US" sz="2200" b="1">
                <a:solidFill>
                  <a:srgbClr val="000000"/>
                </a:solidFill>
                <a:latin typeface="宋体" pitchFamily="2" charset="-122"/>
                <a:ea typeface="宋体" pitchFamily="2" charset="-122"/>
              </a:rPr>
              <a:t>则称</a:t>
            </a:r>
            <a:r>
              <a:rPr lang="en-US" altLang="zh-CN" sz="2200" b="1">
                <a:solidFill>
                  <a:srgbClr val="000000"/>
                </a:solidFill>
                <a:latin typeface="宋体" pitchFamily="2" charset="-122"/>
                <a:ea typeface="宋体" pitchFamily="2" charset="-122"/>
              </a:rPr>
              <a:t>(</a:t>
            </a:r>
            <a:r>
              <a:rPr lang="en-US" altLang="zh-CN" sz="2200" b="1" i="1">
                <a:solidFill>
                  <a:srgbClr val="000000"/>
                </a:solidFill>
                <a:latin typeface="宋体" pitchFamily="2" charset="-122"/>
                <a:ea typeface="宋体" pitchFamily="2" charset="-122"/>
              </a:rPr>
              <a:t>X</a:t>
            </a:r>
            <a:r>
              <a:rPr lang="en-US" altLang="zh-CN" sz="2200" b="1">
                <a:solidFill>
                  <a:srgbClr val="000000"/>
                </a:solidFill>
                <a:latin typeface="宋体" pitchFamily="2" charset="-122"/>
                <a:ea typeface="宋体" pitchFamily="2" charset="-122"/>
              </a:rPr>
              <a:t>,</a:t>
            </a:r>
            <a:r>
              <a:rPr lang="en-US" altLang="zh-CN" sz="2200" b="1" i="1">
                <a:solidFill>
                  <a:srgbClr val="000000"/>
                </a:solidFill>
                <a:latin typeface="宋体" pitchFamily="2" charset="-122"/>
                <a:ea typeface="宋体" pitchFamily="2" charset="-122"/>
              </a:rPr>
              <a:t>Y</a:t>
            </a:r>
            <a:r>
              <a:rPr lang="en-US" altLang="zh-CN" sz="2200" b="1">
                <a:solidFill>
                  <a:srgbClr val="000000"/>
                </a:solidFill>
                <a:latin typeface="宋体" pitchFamily="2" charset="-122"/>
                <a:ea typeface="宋体" pitchFamily="2" charset="-122"/>
              </a:rPr>
              <a:t>)</a:t>
            </a:r>
            <a:r>
              <a:rPr lang="zh-CN" altLang="en-US" sz="2200" b="1">
                <a:solidFill>
                  <a:srgbClr val="000000"/>
                </a:solidFill>
                <a:latin typeface="宋体" pitchFamily="2" charset="-122"/>
                <a:ea typeface="宋体" pitchFamily="2" charset="-122"/>
              </a:rPr>
              <a:t>是连续型随机变量，而</a:t>
            </a:r>
            <a:r>
              <a:rPr lang="en-US" altLang="zh-CN" b="1">
                <a:solidFill>
                  <a:srgbClr val="000000"/>
                </a:solidFill>
                <a:latin typeface="宋体" pitchFamily="2" charset="-122"/>
                <a:ea typeface="宋体" pitchFamily="2" charset="-122"/>
              </a:rPr>
              <a:t>p</a:t>
            </a:r>
            <a:r>
              <a:rPr lang="en-US" altLang="zh-CN" b="1" i="1">
                <a:solidFill>
                  <a:srgbClr val="000000"/>
                </a:solidFill>
                <a:latin typeface="宋体" pitchFamily="2" charset="-122"/>
                <a:ea typeface="宋体" pitchFamily="2" charset="-122"/>
              </a:rPr>
              <a:t>(x,y)</a:t>
            </a:r>
            <a:r>
              <a:rPr lang="zh-CN" altLang="en-US" sz="2200" b="1">
                <a:solidFill>
                  <a:srgbClr val="000000"/>
                </a:solidFill>
                <a:latin typeface="宋体" pitchFamily="2" charset="-122"/>
                <a:ea typeface="宋体" pitchFamily="2" charset="-122"/>
              </a:rPr>
              <a:t>称为二维随机</a:t>
            </a:r>
          </a:p>
          <a:p>
            <a:pPr defTabSz="717550">
              <a:lnSpc>
                <a:spcPct val="120000"/>
              </a:lnSpc>
            </a:pPr>
            <a:r>
              <a:rPr lang="zh-CN" altLang="en-US" sz="2200" b="1">
                <a:solidFill>
                  <a:srgbClr val="000000"/>
                </a:solidFill>
                <a:latin typeface="宋体" pitchFamily="2" charset="-122"/>
                <a:ea typeface="宋体" pitchFamily="2" charset="-122"/>
              </a:rPr>
              <a:t>变量</a:t>
            </a:r>
            <a:r>
              <a:rPr lang="en-US" altLang="zh-CN" sz="2200" b="1">
                <a:solidFill>
                  <a:srgbClr val="000000"/>
                </a:solidFill>
                <a:latin typeface="宋体" pitchFamily="2" charset="-122"/>
                <a:ea typeface="宋体" pitchFamily="2" charset="-122"/>
              </a:rPr>
              <a:t>(</a:t>
            </a:r>
            <a:r>
              <a:rPr lang="en-US" altLang="zh-CN" sz="2200" b="1" i="1">
                <a:solidFill>
                  <a:srgbClr val="000000"/>
                </a:solidFill>
                <a:latin typeface="宋体" pitchFamily="2" charset="-122"/>
                <a:ea typeface="宋体" pitchFamily="2" charset="-122"/>
              </a:rPr>
              <a:t>X</a:t>
            </a:r>
            <a:r>
              <a:rPr lang="en-US" altLang="zh-CN" sz="2200" b="1">
                <a:solidFill>
                  <a:srgbClr val="000000"/>
                </a:solidFill>
                <a:latin typeface="宋体" pitchFamily="2" charset="-122"/>
                <a:ea typeface="宋体" pitchFamily="2" charset="-122"/>
              </a:rPr>
              <a:t>,</a:t>
            </a:r>
            <a:r>
              <a:rPr lang="en-US" altLang="zh-CN" sz="2200" b="1" i="1">
                <a:solidFill>
                  <a:srgbClr val="000000"/>
                </a:solidFill>
                <a:latin typeface="宋体" pitchFamily="2" charset="-122"/>
                <a:ea typeface="宋体" pitchFamily="2" charset="-122"/>
              </a:rPr>
              <a:t>Y</a:t>
            </a:r>
            <a:r>
              <a:rPr lang="en-US" altLang="zh-CN" sz="2200" b="1">
                <a:solidFill>
                  <a:srgbClr val="000000"/>
                </a:solidFill>
                <a:latin typeface="宋体" pitchFamily="2" charset="-122"/>
                <a:ea typeface="宋体" pitchFamily="2" charset="-122"/>
              </a:rPr>
              <a:t>)</a:t>
            </a:r>
            <a:r>
              <a:rPr lang="zh-CN" altLang="en-US" sz="2200" b="1">
                <a:solidFill>
                  <a:srgbClr val="000000"/>
                </a:solidFill>
                <a:latin typeface="宋体" pitchFamily="2" charset="-122"/>
                <a:ea typeface="宋体" pitchFamily="2" charset="-122"/>
              </a:rPr>
              <a:t>的</a:t>
            </a:r>
            <a:r>
              <a:rPr lang="zh-CN" altLang="en-US" b="1">
                <a:solidFill>
                  <a:srgbClr val="0000CC"/>
                </a:solidFill>
                <a:latin typeface="宋体" pitchFamily="2" charset="-122"/>
                <a:ea typeface="宋体" pitchFamily="2" charset="-122"/>
              </a:rPr>
              <a:t>概率密度函数</a:t>
            </a:r>
            <a:r>
              <a:rPr lang="zh-CN" altLang="en-US" sz="2200" b="1">
                <a:solidFill>
                  <a:srgbClr val="000000"/>
                </a:solidFill>
                <a:latin typeface="宋体" pitchFamily="2" charset="-122"/>
                <a:ea typeface="宋体" pitchFamily="2" charset="-122"/>
              </a:rPr>
              <a:t>或称为随机变量</a:t>
            </a:r>
            <a:r>
              <a:rPr lang="en-US" altLang="zh-CN" sz="2200" b="1">
                <a:solidFill>
                  <a:srgbClr val="000000"/>
                </a:solidFill>
                <a:latin typeface="宋体" pitchFamily="2" charset="-122"/>
                <a:ea typeface="宋体" pitchFamily="2" charset="-122"/>
              </a:rPr>
              <a:t>X</a:t>
            </a:r>
            <a:r>
              <a:rPr lang="zh-CN" altLang="en-US" sz="2200" b="1">
                <a:solidFill>
                  <a:srgbClr val="000000"/>
                </a:solidFill>
                <a:latin typeface="宋体" pitchFamily="2" charset="-122"/>
                <a:ea typeface="宋体" pitchFamily="2" charset="-122"/>
              </a:rPr>
              <a:t>和</a:t>
            </a:r>
            <a:r>
              <a:rPr lang="en-US" altLang="zh-CN" sz="2200" b="1">
                <a:solidFill>
                  <a:srgbClr val="000000"/>
                </a:solidFill>
                <a:latin typeface="宋体" pitchFamily="2" charset="-122"/>
                <a:ea typeface="宋体" pitchFamily="2" charset="-122"/>
              </a:rPr>
              <a:t>Y</a:t>
            </a:r>
            <a:r>
              <a:rPr lang="zh-CN" altLang="en-US" sz="2200" b="1">
                <a:solidFill>
                  <a:srgbClr val="000000"/>
                </a:solidFill>
                <a:latin typeface="宋体" pitchFamily="2" charset="-122"/>
                <a:ea typeface="宋体" pitchFamily="2" charset="-122"/>
              </a:rPr>
              <a:t>的</a:t>
            </a:r>
            <a:r>
              <a:rPr lang="zh-CN" altLang="en-US" b="1">
                <a:solidFill>
                  <a:srgbClr val="FF0000"/>
                </a:solidFill>
                <a:latin typeface="宋体" pitchFamily="2" charset="-122"/>
                <a:ea typeface="宋体" pitchFamily="2" charset="-122"/>
              </a:rPr>
              <a:t>联</a:t>
            </a:r>
          </a:p>
          <a:p>
            <a:pPr defTabSz="717550">
              <a:lnSpc>
                <a:spcPct val="120000"/>
              </a:lnSpc>
            </a:pPr>
            <a:r>
              <a:rPr lang="zh-CN" altLang="en-US" b="1">
                <a:solidFill>
                  <a:srgbClr val="FF0000"/>
                </a:solidFill>
                <a:latin typeface="宋体" pitchFamily="2" charset="-122"/>
                <a:ea typeface="宋体" pitchFamily="2" charset="-122"/>
              </a:rPr>
              <a:t>合概率密度函数</a:t>
            </a:r>
            <a:r>
              <a:rPr lang="en-US" altLang="zh-CN" sz="2200" b="1">
                <a:solidFill>
                  <a:srgbClr val="000000"/>
                </a:solidFill>
                <a:latin typeface="宋体" pitchFamily="2" charset="-122"/>
                <a:ea typeface="宋体" pitchFamily="2" charset="-122"/>
              </a:rPr>
              <a:t>.</a:t>
            </a:r>
            <a:endParaRPr lang="en-US" altLang="zh-CN" sz="2200" b="1" i="1">
              <a:solidFill>
                <a:srgbClr val="000000"/>
              </a:solidFill>
              <a:latin typeface="宋体" pitchFamily="2" charset="-122"/>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1085"/>
                                        </p:tgtEl>
                                        <p:attrNameLst>
                                          <p:attrName>style.visibility</p:attrName>
                                        </p:attrNameLst>
                                      </p:cBhvr>
                                      <p:to>
                                        <p:strVal val="visible"/>
                                      </p:to>
                                    </p:set>
                                    <p:animEffect transition="in" filter="wipe(left)">
                                      <p:cBhvr>
                                        <p:cTn id="7" dur="500"/>
                                        <p:tgtEl>
                                          <p:spTgt spid="1411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1084"/>
                                        </p:tgtEl>
                                        <p:attrNameLst>
                                          <p:attrName>style.visibility</p:attrName>
                                        </p:attrNameLst>
                                      </p:cBhvr>
                                      <p:to>
                                        <p:strVal val="visible"/>
                                      </p:to>
                                    </p:set>
                                    <p:animEffect transition="in" filter="wipe(left)">
                                      <p:cBhvr>
                                        <p:cTn id="12" dur="500"/>
                                        <p:tgtEl>
                                          <p:spTgt spid="1411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11086"/>
                                        </p:tgtEl>
                                        <p:attrNameLst>
                                          <p:attrName>style.visibility</p:attrName>
                                        </p:attrNameLst>
                                      </p:cBhvr>
                                      <p:to>
                                        <p:strVal val="visible"/>
                                      </p:to>
                                    </p:set>
                                    <p:animEffect transition="in" filter="wipe(left)">
                                      <p:cBhvr>
                                        <p:cTn id="17" dur="500"/>
                                        <p:tgtEl>
                                          <p:spTgt spid="14110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11087"/>
                                        </p:tgtEl>
                                        <p:attrNameLst>
                                          <p:attrName>style.visibility</p:attrName>
                                        </p:attrNameLst>
                                      </p:cBhvr>
                                      <p:to>
                                        <p:strVal val="visible"/>
                                      </p:to>
                                    </p:set>
                                    <p:animEffect transition="in" filter="wipe(left)">
                                      <p:cBhvr>
                                        <p:cTn id="22" dur="500"/>
                                        <p:tgtEl>
                                          <p:spTgt spid="14110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11088"/>
                                        </p:tgtEl>
                                        <p:attrNameLst>
                                          <p:attrName>style.visibility</p:attrName>
                                        </p:attrNameLst>
                                      </p:cBhvr>
                                      <p:to>
                                        <p:strVal val="visible"/>
                                      </p:to>
                                    </p:set>
                                    <p:animEffect transition="in" filter="wipe(left)">
                                      <p:cBhvr>
                                        <p:cTn id="27" dur="500"/>
                                        <p:tgtEl>
                                          <p:spTgt spid="14110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11089"/>
                                        </p:tgtEl>
                                        <p:attrNameLst>
                                          <p:attrName>style.visibility</p:attrName>
                                        </p:attrNameLst>
                                      </p:cBhvr>
                                      <p:to>
                                        <p:strVal val="visible"/>
                                      </p:to>
                                    </p:set>
                                    <p:animEffect transition="in" filter="wipe(left)">
                                      <p:cBhvr>
                                        <p:cTn id="32" dur="500"/>
                                        <p:tgtEl>
                                          <p:spTgt spid="14110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11090"/>
                                        </p:tgtEl>
                                        <p:attrNameLst>
                                          <p:attrName>style.visibility</p:attrName>
                                        </p:attrNameLst>
                                      </p:cBhvr>
                                      <p:to>
                                        <p:strVal val="visible"/>
                                      </p:to>
                                    </p:set>
                                    <p:animEffect transition="in" filter="wipe(left)">
                                      <p:cBhvr>
                                        <p:cTn id="37" dur="500"/>
                                        <p:tgtEl>
                                          <p:spTgt spid="1411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84" grpId="0"/>
      <p:bldP spid="1411085" grpId="0" autoUpdateAnimBg="0"/>
      <p:bldP spid="14110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4" name="Text Box 4"/>
          <p:cNvSpPr txBox="1">
            <a:spLocks noChangeArrowheads="1"/>
          </p:cNvSpPr>
          <p:nvPr/>
        </p:nvSpPr>
        <p:spPr bwMode="auto">
          <a:xfrm>
            <a:off x="1476375" y="3716338"/>
            <a:ext cx="5854700" cy="942975"/>
          </a:xfrm>
          <a:prstGeom prst="rect">
            <a:avLst/>
          </a:prstGeom>
          <a:noFill/>
          <a:ln w="9525">
            <a:noFill/>
            <a:miter lim="800000"/>
            <a:headEnd/>
            <a:tailEnd/>
          </a:ln>
          <a:effectLst/>
        </p:spPr>
        <p:txBody>
          <a:bodyPr lIns="71664" tIns="35832" rIns="71664" bIns="35832">
            <a:spAutoFit/>
          </a:bodyPr>
          <a:lstStyle/>
          <a:p>
            <a:pPr defTabSz="717550">
              <a:lnSpc>
                <a:spcPct val="130000"/>
              </a:lnSpc>
              <a:spcBef>
                <a:spcPct val="15000"/>
              </a:spcBef>
            </a:pPr>
            <a:r>
              <a:rPr lang="zh-CN" altLang="en-US" sz="2200" b="1">
                <a:ea typeface="宋体" pitchFamily="2" charset="-122"/>
              </a:rPr>
              <a:t>表示介于 </a:t>
            </a:r>
            <a:r>
              <a:rPr lang="en-US" altLang="zh-CN" sz="2200" b="1" i="1">
                <a:ea typeface="宋体" pitchFamily="2" charset="-122"/>
              </a:rPr>
              <a:t>p </a:t>
            </a:r>
            <a:r>
              <a:rPr lang="en-US" altLang="zh-CN" sz="2200" b="1">
                <a:ea typeface="宋体" pitchFamily="2" charset="-122"/>
              </a:rPr>
              <a:t>(</a:t>
            </a:r>
            <a:r>
              <a:rPr lang="en-US" altLang="zh-CN" sz="2200" b="1" i="1">
                <a:ea typeface="宋体" pitchFamily="2" charset="-122"/>
              </a:rPr>
              <a:t>x, y</a:t>
            </a:r>
            <a:r>
              <a:rPr lang="en-US" altLang="zh-CN" sz="2200" b="1">
                <a:ea typeface="宋体" pitchFamily="2" charset="-122"/>
              </a:rPr>
              <a:t>)</a:t>
            </a:r>
            <a:r>
              <a:rPr lang="zh-CN" altLang="en-US" sz="2200" b="1">
                <a:ea typeface="宋体" pitchFamily="2" charset="-122"/>
              </a:rPr>
              <a:t>和 </a:t>
            </a:r>
            <a:r>
              <a:rPr lang="en-US" altLang="zh-CN" sz="2200" b="1" i="1">
                <a:ea typeface="宋体" pitchFamily="2" charset="-122"/>
              </a:rPr>
              <a:t>xoy </a:t>
            </a:r>
            <a:r>
              <a:rPr lang="zh-CN" altLang="en-US" sz="2200" b="1">
                <a:ea typeface="宋体" pitchFamily="2" charset="-122"/>
              </a:rPr>
              <a:t>平面之间的空间区域的全部体积等于</a:t>
            </a:r>
            <a:r>
              <a:rPr lang="en-US" altLang="zh-CN" sz="2200" b="1">
                <a:ea typeface="宋体" pitchFamily="2" charset="-122"/>
              </a:rPr>
              <a:t>1.</a:t>
            </a:r>
          </a:p>
        </p:txBody>
      </p:sp>
      <p:graphicFrame>
        <p:nvGraphicFramePr>
          <p:cNvPr id="1413125" name="Object 5"/>
          <p:cNvGraphicFramePr>
            <a:graphicFrameLocks noChangeAspect="1"/>
          </p:cNvGraphicFramePr>
          <p:nvPr/>
        </p:nvGraphicFramePr>
        <p:xfrm>
          <a:off x="1763713" y="4724400"/>
          <a:ext cx="4608512" cy="730250"/>
        </p:xfrm>
        <a:graphic>
          <a:graphicData uri="http://schemas.openxmlformats.org/presentationml/2006/ole">
            <p:oleObj spid="_x0000_s1413125" name="公式" r:id="rId4" imgW="2095200" imgH="380880" progId="Equation.3">
              <p:embed/>
            </p:oleObj>
          </a:graphicData>
        </a:graphic>
      </p:graphicFrame>
      <p:graphicFrame>
        <p:nvGraphicFramePr>
          <p:cNvPr id="1413126" name="Object 6"/>
          <p:cNvGraphicFramePr>
            <a:graphicFrameLocks noChangeAspect="1"/>
          </p:cNvGraphicFramePr>
          <p:nvPr/>
        </p:nvGraphicFramePr>
        <p:xfrm>
          <a:off x="1908175" y="2636838"/>
          <a:ext cx="3970338" cy="882650"/>
        </p:xfrm>
        <a:graphic>
          <a:graphicData uri="http://schemas.openxmlformats.org/presentationml/2006/ole">
            <p:oleObj spid="_x0000_s1413126" name="公式" r:id="rId5" imgW="1485720" imgH="330120" progId="Equation.3">
              <p:embed/>
            </p:oleObj>
          </a:graphicData>
        </a:graphic>
      </p:graphicFrame>
      <p:sp>
        <p:nvSpPr>
          <p:cNvPr id="1413127" name="Rectangle 7"/>
          <p:cNvSpPr>
            <a:spLocks noChangeArrowheads="1"/>
          </p:cNvSpPr>
          <p:nvPr/>
        </p:nvSpPr>
        <p:spPr bwMode="auto">
          <a:xfrm>
            <a:off x="1254125" y="1609725"/>
            <a:ext cx="1679575" cy="454025"/>
          </a:xfrm>
          <a:prstGeom prst="rect">
            <a:avLst/>
          </a:prstGeom>
          <a:noFill/>
          <a:ln w="9525" algn="ctr">
            <a:noFill/>
            <a:miter lim="800000"/>
            <a:headEnd/>
            <a:tailEnd/>
          </a:ln>
          <a:effectLst/>
        </p:spPr>
        <p:txBody>
          <a:bodyPr lIns="71664" tIns="35832" rIns="71664" bIns="35832">
            <a:spAutoFit/>
          </a:bodyPr>
          <a:lstStyle/>
          <a:p>
            <a:pPr defTabSz="717550"/>
            <a:r>
              <a:rPr lang="zh-CN" altLang="en-US" sz="2500" b="1">
                <a:solidFill>
                  <a:srgbClr val="0000FF"/>
                </a:solidFill>
                <a:ea typeface="黑体" pitchFamily="49" charset="-122"/>
              </a:rPr>
              <a:t>说明</a:t>
            </a:r>
          </a:p>
        </p:txBody>
      </p:sp>
      <p:graphicFrame>
        <p:nvGraphicFramePr>
          <p:cNvPr id="1413128" name="Object 8"/>
          <p:cNvGraphicFramePr>
            <a:graphicFrameLocks noChangeAspect="1"/>
          </p:cNvGraphicFramePr>
          <p:nvPr/>
        </p:nvGraphicFramePr>
        <p:xfrm>
          <a:off x="1476375" y="5516563"/>
          <a:ext cx="7127875" cy="998537"/>
        </p:xfrm>
        <a:graphic>
          <a:graphicData uri="http://schemas.openxmlformats.org/presentationml/2006/ole">
            <p:oleObj spid="_x0000_s1413128" name="公式" r:id="rId6" imgW="3276360" imgH="457200" progId="Equation.3">
              <p:embed/>
            </p:oleObj>
          </a:graphicData>
        </a:graphic>
      </p:graphicFrame>
      <p:graphicFrame>
        <p:nvGraphicFramePr>
          <p:cNvPr id="1413129" name="Object 9"/>
          <p:cNvGraphicFramePr>
            <a:graphicFrameLocks noChangeAspect="1"/>
          </p:cNvGraphicFramePr>
          <p:nvPr/>
        </p:nvGraphicFramePr>
        <p:xfrm>
          <a:off x="1704975" y="2133600"/>
          <a:ext cx="5492750" cy="447675"/>
        </p:xfrm>
        <a:graphic>
          <a:graphicData uri="http://schemas.openxmlformats.org/presentationml/2006/ole">
            <p:oleObj spid="_x0000_s1413129" name="公式" r:id="rId7" imgW="2641320" imgH="215640" progId="Equation.3">
              <p:embed/>
            </p:oleObj>
          </a:graphicData>
        </a:graphic>
      </p:graphicFrame>
      <p:sp>
        <p:nvSpPr>
          <p:cNvPr id="1413130" name="Text Box 10"/>
          <p:cNvSpPr txBox="1">
            <a:spLocks noChangeArrowheads="1"/>
          </p:cNvSpPr>
          <p:nvPr/>
        </p:nvSpPr>
        <p:spPr bwMode="auto">
          <a:xfrm>
            <a:off x="1042988" y="620713"/>
            <a:ext cx="7345362" cy="762000"/>
          </a:xfrm>
          <a:prstGeom prst="rect">
            <a:avLst/>
          </a:prstGeom>
          <a:noFill/>
          <a:ln w="9525">
            <a:noFill/>
            <a:miter lim="800000"/>
            <a:headEnd/>
            <a:tailEnd/>
          </a:ln>
          <a:effectLst/>
        </p:spPr>
        <p:txBody>
          <a:bodyPr>
            <a:spAutoFit/>
          </a:bodyPr>
          <a:lstStyle/>
          <a:p>
            <a:pPr>
              <a:spcBef>
                <a:spcPct val="50000"/>
              </a:spcBef>
            </a:pPr>
            <a:r>
              <a:rPr lang="zh-CN" altLang="en-US" sz="4400" b="1">
                <a:solidFill>
                  <a:schemeClr val="tx2"/>
                </a:solidFill>
                <a:ea typeface="宋体" pitchFamily="2" charset="-122"/>
              </a:rPr>
              <a:t>二维连续型随机变量</a:t>
            </a:r>
            <a:r>
              <a:rPr lang="en-US" altLang="zh-CN" sz="4400" b="1">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13129"/>
                                        </p:tgtEl>
                                        <p:attrNameLst>
                                          <p:attrName>style.visibility</p:attrName>
                                        </p:attrNameLst>
                                      </p:cBhvr>
                                      <p:to>
                                        <p:strVal val="visible"/>
                                      </p:to>
                                    </p:set>
                                    <p:animEffect transition="in" filter="wipe(left)">
                                      <p:cBhvr>
                                        <p:cTn id="7" dur="500"/>
                                        <p:tgtEl>
                                          <p:spTgt spid="14131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26"/>
                                        </p:tgtEl>
                                        <p:attrNameLst>
                                          <p:attrName>style.visibility</p:attrName>
                                        </p:attrNameLst>
                                      </p:cBhvr>
                                      <p:to>
                                        <p:strVal val="visible"/>
                                      </p:to>
                                    </p:set>
                                    <p:animEffect transition="in" filter="wipe(left)">
                                      <p:cBhvr>
                                        <p:cTn id="12" dur="500"/>
                                        <p:tgtEl>
                                          <p:spTgt spid="1413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24"/>
                                        </p:tgtEl>
                                        <p:attrNameLst>
                                          <p:attrName>style.visibility</p:attrName>
                                        </p:attrNameLst>
                                      </p:cBhvr>
                                      <p:to>
                                        <p:strVal val="visible"/>
                                      </p:to>
                                    </p:set>
                                    <p:animEffect transition="in" filter="wipe(left)">
                                      <p:cBhvr>
                                        <p:cTn id="17" dur="500"/>
                                        <p:tgtEl>
                                          <p:spTgt spid="1413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13125"/>
                                        </p:tgtEl>
                                        <p:attrNameLst>
                                          <p:attrName>style.visibility</p:attrName>
                                        </p:attrNameLst>
                                      </p:cBhvr>
                                      <p:to>
                                        <p:strVal val="visible"/>
                                      </p:to>
                                    </p:set>
                                    <p:animEffect transition="in" filter="wipe(left)">
                                      <p:cBhvr>
                                        <p:cTn id="22" dur="500"/>
                                        <p:tgtEl>
                                          <p:spTgt spid="1413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13128"/>
                                        </p:tgtEl>
                                        <p:attrNameLst>
                                          <p:attrName>style.visibility</p:attrName>
                                        </p:attrNameLst>
                                      </p:cBhvr>
                                      <p:to>
                                        <p:strVal val="visible"/>
                                      </p:to>
                                    </p:set>
                                    <p:animEffect transition="in" filter="wipe(left)">
                                      <p:cBhvr>
                                        <p:cTn id="27" dur="500"/>
                                        <p:tgtEl>
                                          <p:spTgt spid="141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5172" name="Group 4"/>
          <p:cNvGrpSpPr>
            <a:grpSpLocks/>
          </p:cNvGrpSpPr>
          <p:nvPr/>
        </p:nvGrpSpPr>
        <p:grpSpPr bwMode="auto">
          <a:xfrm>
            <a:off x="5219700" y="1572126"/>
            <a:ext cx="3924300" cy="5040313"/>
            <a:chOff x="3107" y="123"/>
            <a:chExt cx="2544" cy="3648"/>
          </a:xfrm>
        </p:grpSpPr>
        <p:sp>
          <p:nvSpPr>
            <p:cNvPr id="1415173" name="AutoShape 5"/>
            <p:cNvSpPr>
              <a:spLocks noChangeArrowheads="1"/>
            </p:cNvSpPr>
            <p:nvPr/>
          </p:nvSpPr>
          <p:spPr bwMode="auto">
            <a:xfrm>
              <a:off x="3107" y="123"/>
              <a:ext cx="2544" cy="3648"/>
            </a:xfrm>
            <a:prstGeom prst="wedgeRectCallout">
              <a:avLst>
                <a:gd name="adj1" fmla="val -3616"/>
                <a:gd name="adj2" fmla="val 7704"/>
              </a:avLst>
            </a:prstGeom>
            <a:solidFill>
              <a:srgbClr val="FFFFCC"/>
            </a:solidFill>
            <a:ln w="9525">
              <a:solidFill>
                <a:schemeClr val="tx1"/>
              </a:solidFill>
              <a:miter lim="800000"/>
              <a:headEnd/>
              <a:tailEnd/>
            </a:ln>
            <a:effectLst/>
          </p:spPr>
          <p:txBody>
            <a:bodyPr wrap="none" anchor="ctr"/>
            <a:lstStyle/>
            <a:p>
              <a:pPr algn="ctr"/>
              <a:endParaRPr lang="zh-CN" altLang="en-US">
                <a:ea typeface="楷体_GB2312" pitchFamily="49" charset="-122"/>
              </a:endParaRPr>
            </a:p>
          </p:txBody>
        </p:sp>
        <p:sp>
          <p:nvSpPr>
            <p:cNvPr id="1415174" name="Rectangle 6"/>
            <p:cNvSpPr>
              <a:spLocks noChangeArrowheads="1"/>
            </p:cNvSpPr>
            <p:nvPr/>
          </p:nvSpPr>
          <p:spPr bwMode="auto">
            <a:xfrm>
              <a:off x="3984" y="628"/>
              <a:ext cx="814" cy="376"/>
            </a:xfrm>
            <a:prstGeom prst="rect">
              <a:avLst/>
            </a:prstGeom>
            <a:solidFill>
              <a:srgbClr val="FFFFCC"/>
            </a:solidFill>
            <a:ln w="9525">
              <a:noFill/>
              <a:miter lim="800000"/>
              <a:headEnd/>
              <a:tailEnd/>
            </a:ln>
            <a:effectLst/>
          </p:spPr>
          <p:txBody>
            <a:bodyPr wrap="none">
              <a:spAutoFit/>
            </a:bodyPr>
            <a:lstStyle/>
            <a:p>
              <a:r>
                <a:rPr lang="zh-CN" altLang="en-US" b="1">
                  <a:ea typeface="楷体_GB2312" pitchFamily="49" charset="-122"/>
                </a:rPr>
                <a:t>连续型</a:t>
              </a:r>
            </a:p>
          </p:txBody>
        </p:sp>
        <p:sp>
          <p:nvSpPr>
            <p:cNvPr id="1415175" name="Rectangle 7"/>
            <p:cNvSpPr>
              <a:spLocks noChangeArrowheads="1"/>
            </p:cNvSpPr>
            <p:nvPr/>
          </p:nvSpPr>
          <p:spPr bwMode="auto">
            <a:xfrm>
              <a:off x="3515" y="300"/>
              <a:ext cx="1849" cy="375"/>
            </a:xfrm>
            <a:prstGeom prst="rect">
              <a:avLst/>
            </a:prstGeom>
            <a:solidFill>
              <a:srgbClr val="FFFFCC"/>
            </a:solidFill>
            <a:ln w="9525">
              <a:noFill/>
              <a:miter lim="800000"/>
              <a:headEnd/>
              <a:tailEnd/>
            </a:ln>
            <a:effectLst/>
          </p:spPr>
          <p:txBody>
            <a:bodyPr>
              <a:spAutoFit/>
            </a:bodyPr>
            <a:lstStyle/>
            <a:p>
              <a:r>
                <a:rPr lang="zh-CN" altLang="en-US" b="1" dirty="0">
                  <a:ea typeface="楷体_GB2312" pitchFamily="49" charset="-122"/>
                </a:rPr>
                <a:t>一维随机变量</a:t>
              </a:r>
              <a:r>
                <a:rPr lang="en-US" altLang="zh-CN" b="1" i="1" dirty="0">
                  <a:ea typeface="楷体_GB2312" pitchFamily="49" charset="-122"/>
                </a:rPr>
                <a:t>X</a:t>
              </a:r>
            </a:p>
          </p:txBody>
        </p:sp>
        <p:sp>
          <p:nvSpPr>
            <p:cNvPr id="1415176" name="Rectangle 8"/>
            <p:cNvSpPr>
              <a:spLocks noChangeArrowheads="1"/>
            </p:cNvSpPr>
            <p:nvPr/>
          </p:nvSpPr>
          <p:spPr bwMode="auto">
            <a:xfrm>
              <a:off x="3107" y="1026"/>
              <a:ext cx="2086" cy="375"/>
            </a:xfrm>
            <a:prstGeom prst="rect">
              <a:avLst/>
            </a:prstGeom>
            <a:solidFill>
              <a:srgbClr val="FFFFCC"/>
            </a:solidFill>
            <a:ln w="9525">
              <a:noFill/>
              <a:miter lim="800000"/>
              <a:headEnd/>
              <a:tailEnd/>
            </a:ln>
            <a:effectLst/>
          </p:spPr>
          <p:txBody>
            <a:bodyPr>
              <a:spAutoFit/>
            </a:bodyPr>
            <a:lstStyle/>
            <a:p>
              <a:r>
                <a:rPr lang="en-US" altLang="zh-CN" b="1" i="1">
                  <a:ea typeface="楷体_GB2312" pitchFamily="49" charset="-122"/>
                </a:rPr>
                <a:t>X</a:t>
              </a:r>
              <a:r>
                <a:rPr lang="zh-CN" altLang="en-US" b="1">
                  <a:ea typeface="楷体_GB2312" pitchFamily="49" charset="-122"/>
                </a:rPr>
                <a:t>的概率密度函数</a:t>
              </a:r>
            </a:p>
          </p:txBody>
        </p:sp>
        <p:graphicFrame>
          <p:nvGraphicFramePr>
            <p:cNvPr id="1415177" name="Object 9"/>
            <p:cNvGraphicFramePr>
              <a:graphicFrameLocks noChangeAspect="1"/>
            </p:cNvGraphicFramePr>
            <p:nvPr/>
          </p:nvGraphicFramePr>
          <p:xfrm>
            <a:off x="3567" y="1777"/>
            <a:ext cx="1536" cy="578"/>
          </p:xfrm>
          <a:graphic>
            <a:graphicData uri="http://schemas.openxmlformats.org/presentationml/2006/ole">
              <p:oleObj spid="_x0000_s1415177" name="公式" r:id="rId4" imgW="876240" imgH="330120" progId="Equation.3">
                <p:embed/>
              </p:oleObj>
            </a:graphicData>
          </a:graphic>
        </p:graphicFrame>
        <p:graphicFrame>
          <p:nvGraphicFramePr>
            <p:cNvPr id="1415178" name="Object 10"/>
            <p:cNvGraphicFramePr>
              <a:graphicFrameLocks noChangeAspect="1"/>
            </p:cNvGraphicFramePr>
            <p:nvPr/>
          </p:nvGraphicFramePr>
          <p:xfrm>
            <a:off x="4032" y="1415"/>
            <a:ext cx="960" cy="347"/>
          </p:xfrm>
          <a:graphic>
            <a:graphicData uri="http://schemas.openxmlformats.org/presentationml/2006/ole">
              <p:oleObj spid="_x0000_s1415178" name="公式" r:id="rId5" imgW="558720" imgH="203040" progId="Equation.3">
                <p:embed/>
              </p:oleObj>
            </a:graphicData>
          </a:graphic>
        </p:graphicFrame>
        <p:graphicFrame>
          <p:nvGraphicFramePr>
            <p:cNvPr id="1415180" name="Object 12"/>
            <p:cNvGraphicFramePr>
              <a:graphicFrameLocks noChangeAspect="1"/>
            </p:cNvGraphicFramePr>
            <p:nvPr/>
          </p:nvGraphicFramePr>
          <p:xfrm>
            <a:off x="5129" y="1071"/>
            <a:ext cx="447" cy="318"/>
          </p:xfrm>
          <a:graphic>
            <a:graphicData uri="http://schemas.openxmlformats.org/presentationml/2006/ole">
              <p:oleObj spid="_x0000_s1415180" name="公式" r:id="rId6" imgW="330120" imgH="203040" progId="Equation.3">
                <p:embed/>
              </p:oleObj>
            </a:graphicData>
          </a:graphic>
        </p:graphicFrame>
      </p:grpSp>
      <p:sp>
        <p:nvSpPr>
          <p:cNvPr id="1415181" name="Text Box 13"/>
          <p:cNvSpPr txBox="1">
            <a:spLocks noChangeArrowheads="1"/>
          </p:cNvSpPr>
          <p:nvPr/>
        </p:nvSpPr>
        <p:spPr bwMode="auto">
          <a:xfrm>
            <a:off x="1258888" y="1989138"/>
            <a:ext cx="3600450" cy="682625"/>
          </a:xfrm>
          <a:prstGeom prst="rect">
            <a:avLst/>
          </a:prstGeom>
          <a:noFill/>
          <a:ln w="9525">
            <a:noFill/>
            <a:miter lim="800000"/>
            <a:headEnd/>
            <a:tailEnd/>
          </a:ln>
          <a:effectLst/>
        </p:spPr>
        <p:txBody>
          <a:bodyPr lIns="71664" tIns="35832" rIns="71664" bIns="35832">
            <a:spAutoFit/>
          </a:bodyPr>
          <a:lstStyle/>
          <a:p>
            <a:pPr defTabSz="717550">
              <a:lnSpc>
                <a:spcPct val="125000"/>
              </a:lnSpc>
            </a:pPr>
            <a:r>
              <a:rPr lang="zh-CN" altLang="en-US" sz="2200" b="1">
                <a:solidFill>
                  <a:srgbClr val="000000"/>
                </a:solidFill>
                <a:ea typeface="宋体" pitchFamily="2" charset="-122"/>
              </a:rPr>
              <a:t>     </a:t>
            </a:r>
            <a:r>
              <a:rPr lang="zh-CN" altLang="en-US" sz="3200" b="1">
                <a:solidFill>
                  <a:srgbClr val="FF0000"/>
                </a:solidFill>
                <a:latin typeface="宋体" pitchFamily="2" charset="-122"/>
                <a:ea typeface="宋体" pitchFamily="2" charset="-122"/>
              </a:rPr>
              <a:t>二维随机变量</a:t>
            </a:r>
            <a:endParaRPr lang="zh-CN" altLang="en-US" b="1">
              <a:solidFill>
                <a:srgbClr val="000000"/>
              </a:solidFill>
              <a:latin typeface="宋体" pitchFamily="2" charset="-122"/>
              <a:ea typeface="宋体" pitchFamily="2" charset="-122"/>
            </a:endParaRPr>
          </a:p>
        </p:txBody>
      </p:sp>
      <p:graphicFrame>
        <p:nvGraphicFramePr>
          <p:cNvPr id="1415182" name="Object 14"/>
          <p:cNvGraphicFramePr>
            <a:graphicFrameLocks noChangeAspect="1"/>
          </p:cNvGraphicFramePr>
          <p:nvPr/>
        </p:nvGraphicFramePr>
        <p:xfrm>
          <a:off x="1330325" y="4508500"/>
          <a:ext cx="2444750" cy="541338"/>
        </p:xfrm>
        <a:graphic>
          <a:graphicData uri="http://schemas.openxmlformats.org/presentationml/2006/ole">
            <p:oleObj spid="_x0000_s1415182" name="公式" r:id="rId7" imgW="914400" imgH="203040" progId="Equation.3">
              <p:embed/>
            </p:oleObj>
          </a:graphicData>
        </a:graphic>
      </p:graphicFrame>
      <p:graphicFrame>
        <p:nvGraphicFramePr>
          <p:cNvPr id="1415183" name="Object 15"/>
          <p:cNvGraphicFramePr>
            <a:graphicFrameLocks noChangeAspect="1"/>
          </p:cNvGraphicFramePr>
          <p:nvPr/>
        </p:nvGraphicFramePr>
        <p:xfrm>
          <a:off x="1258888" y="5013325"/>
          <a:ext cx="3671887" cy="774700"/>
        </p:xfrm>
        <a:graphic>
          <a:graphicData uri="http://schemas.openxmlformats.org/presentationml/2006/ole">
            <p:oleObj spid="_x0000_s1415183" name="公式" r:id="rId8" imgW="1752480" imgH="330120" progId="Equation.3">
              <p:embed/>
            </p:oleObj>
          </a:graphicData>
        </a:graphic>
      </p:graphicFrame>
      <p:sp>
        <p:nvSpPr>
          <p:cNvPr id="1415184" name="Text Box 16"/>
          <p:cNvSpPr txBox="1">
            <a:spLocks noChangeArrowheads="1"/>
          </p:cNvSpPr>
          <p:nvPr/>
        </p:nvSpPr>
        <p:spPr bwMode="auto">
          <a:xfrm>
            <a:off x="900113" y="620713"/>
            <a:ext cx="7345362" cy="762000"/>
          </a:xfrm>
          <a:prstGeom prst="rect">
            <a:avLst/>
          </a:prstGeom>
          <a:noFill/>
          <a:ln w="9525">
            <a:noFill/>
            <a:miter lim="800000"/>
            <a:headEnd/>
            <a:tailEnd/>
          </a:ln>
          <a:effectLst/>
        </p:spPr>
        <p:txBody>
          <a:bodyPr>
            <a:spAutoFit/>
          </a:bodyPr>
          <a:lstStyle/>
          <a:p>
            <a:pPr>
              <a:spcBef>
                <a:spcPct val="50000"/>
              </a:spcBef>
            </a:pPr>
            <a:r>
              <a:rPr lang="zh-CN" altLang="en-US" sz="4400" b="1">
                <a:solidFill>
                  <a:schemeClr val="tx2"/>
                </a:solidFill>
                <a:ea typeface="宋体" pitchFamily="2" charset="-122"/>
              </a:rPr>
              <a:t>二维连续型随机变量</a:t>
            </a:r>
            <a:r>
              <a:rPr lang="en-US" altLang="zh-CN" sz="4400" b="1">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15172"/>
                                        </p:tgtEl>
                                        <p:attrNameLst>
                                          <p:attrName>style.visibility</p:attrName>
                                        </p:attrNameLst>
                                      </p:cBhvr>
                                      <p:to>
                                        <p:strVal val="visible"/>
                                      </p:to>
                                    </p:set>
                                    <p:anim calcmode="lin" valueType="num">
                                      <p:cBhvr additive="base">
                                        <p:cTn id="7" dur="500" fill="hold"/>
                                        <p:tgtEl>
                                          <p:spTgt spid="1415172"/>
                                        </p:tgtEl>
                                        <p:attrNameLst>
                                          <p:attrName>ppt_x</p:attrName>
                                        </p:attrNameLst>
                                      </p:cBhvr>
                                      <p:tavLst>
                                        <p:tav tm="0">
                                          <p:val>
                                            <p:strVal val="1+#ppt_w/2"/>
                                          </p:val>
                                        </p:tav>
                                        <p:tav tm="100000">
                                          <p:val>
                                            <p:strVal val="#ppt_x"/>
                                          </p:val>
                                        </p:tav>
                                      </p:tavLst>
                                    </p:anim>
                                    <p:anim calcmode="lin" valueType="num">
                                      <p:cBhvr additive="base">
                                        <p:cTn id="8" dur="500" fill="hold"/>
                                        <p:tgtEl>
                                          <p:spTgt spid="14151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15181"/>
                                        </p:tgtEl>
                                        <p:attrNameLst>
                                          <p:attrName>style.visibility</p:attrName>
                                        </p:attrNameLst>
                                      </p:cBhvr>
                                      <p:to>
                                        <p:strVal val="visible"/>
                                      </p:to>
                                    </p:set>
                                    <p:animEffect transition="in" filter="wipe(left)">
                                      <p:cBhvr>
                                        <p:cTn id="13" dur="500"/>
                                        <p:tgtEl>
                                          <p:spTgt spid="141518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15182"/>
                                        </p:tgtEl>
                                        <p:attrNameLst>
                                          <p:attrName>style.visibility</p:attrName>
                                        </p:attrNameLst>
                                      </p:cBhvr>
                                      <p:to>
                                        <p:strVal val="visible"/>
                                      </p:to>
                                    </p:set>
                                    <p:animEffect transition="in" filter="wipe(left)">
                                      <p:cBhvr>
                                        <p:cTn id="18" dur="500"/>
                                        <p:tgtEl>
                                          <p:spTgt spid="141518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15183"/>
                                        </p:tgtEl>
                                        <p:attrNameLst>
                                          <p:attrName>style.visibility</p:attrName>
                                        </p:attrNameLst>
                                      </p:cBhvr>
                                      <p:to>
                                        <p:strVal val="visible"/>
                                      </p:to>
                                    </p:set>
                                    <p:animEffect transition="in" filter="wipe(left)">
                                      <p:cBhvr>
                                        <p:cTn id="23" dur="500"/>
                                        <p:tgtEl>
                                          <p:spTgt spid="1415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8" name="Text Box 4"/>
          <p:cNvSpPr txBox="1">
            <a:spLocks noChangeArrowheads="1"/>
          </p:cNvSpPr>
          <p:nvPr/>
        </p:nvSpPr>
        <p:spPr bwMode="auto">
          <a:xfrm>
            <a:off x="1187450" y="692150"/>
            <a:ext cx="2743200" cy="519113"/>
          </a:xfrm>
          <a:prstGeom prst="rect">
            <a:avLst/>
          </a:prstGeom>
          <a:noFill/>
          <a:ln w="9525">
            <a:noFill/>
            <a:miter lim="800000"/>
            <a:headEnd/>
            <a:tailEnd/>
          </a:ln>
          <a:effectLst/>
        </p:spPr>
        <p:txBody>
          <a:bodyPr>
            <a:spAutoFit/>
          </a:bodyPr>
          <a:lstStyle/>
          <a:p>
            <a:r>
              <a:rPr lang="zh-CN" altLang="en-US" b="1">
                <a:solidFill>
                  <a:schemeClr val="tx2"/>
                </a:solidFill>
                <a:latin typeface="宋体" pitchFamily="2" charset="-122"/>
                <a:ea typeface="楷体_GB2312" pitchFamily="49" charset="-122"/>
              </a:rPr>
              <a:t>例、</a:t>
            </a:r>
            <a:r>
              <a:rPr lang="zh-CN" altLang="en-US" b="1">
                <a:solidFill>
                  <a:srgbClr val="99FF33"/>
                </a:solidFill>
                <a:latin typeface="宋体" pitchFamily="2" charset="-122"/>
                <a:ea typeface="楷体_GB2312" pitchFamily="49" charset="-122"/>
              </a:rPr>
              <a:t> </a:t>
            </a:r>
            <a:r>
              <a:rPr lang="zh-CN" altLang="en-US" b="1">
                <a:latin typeface="宋体" pitchFamily="2" charset="-122"/>
                <a:ea typeface="楷体_GB2312" pitchFamily="49" charset="-122"/>
              </a:rPr>
              <a:t>设</a:t>
            </a:r>
            <a:r>
              <a:rPr lang="en-US" altLang="zh-CN" b="1">
                <a:solidFill>
                  <a:schemeClr val="tx2"/>
                </a:solidFill>
                <a:ea typeface="楷体_GB2312" pitchFamily="49" charset="-122"/>
              </a:rPr>
              <a:t>(X,Y)</a:t>
            </a:r>
            <a:r>
              <a:rPr lang="zh-CN" altLang="en-US" b="1">
                <a:solidFill>
                  <a:schemeClr val="tx2"/>
                </a:solidFill>
                <a:ea typeface="楷体_GB2312" pitchFamily="49" charset="-122"/>
              </a:rPr>
              <a:t>～</a:t>
            </a:r>
          </a:p>
        </p:txBody>
      </p:sp>
      <p:graphicFrame>
        <p:nvGraphicFramePr>
          <p:cNvPr id="1465349" name="Object 5"/>
          <p:cNvGraphicFramePr>
            <a:graphicFrameLocks noChangeAspect="1"/>
          </p:cNvGraphicFramePr>
          <p:nvPr/>
        </p:nvGraphicFramePr>
        <p:xfrm>
          <a:off x="3563938" y="333375"/>
          <a:ext cx="5329237" cy="1217613"/>
        </p:xfrm>
        <a:graphic>
          <a:graphicData uri="http://schemas.openxmlformats.org/presentationml/2006/ole">
            <p:oleObj spid="_x0000_s1465349" name="公式" r:id="rId3" imgW="2133360" imgH="482400" progId="Equation.3">
              <p:embed/>
            </p:oleObj>
          </a:graphicData>
        </a:graphic>
      </p:graphicFrame>
      <p:sp>
        <p:nvSpPr>
          <p:cNvPr id="1465350" name="Text Box 6"/>
          <p:cNvSpPr txBox="1">
            <a:spLocks noChangeArrowheads="1"/>
          </p:cNvSpPr>
          <p:nvPr/>
        </p:nvSpPr>
        <p:spPr bwMode="auto">
          <a:xfrm>
            <a:off x="963613" y="1414463"/>
            <a:ext cx="6669087" cy="519112"/>
          </a:xfrm>
          <a:prstGeom prst="rect">
            <a:avLst/>
          </a:prstGeom>
          <a:noFill/>
          <a:ln w="9525">
            <a:noFill/>
            <a:miter lim="800000"/>
            <a:headEnd/>
            <a:tailEnd/>
          </a:ln>
          <a:effectLst/>
        </p:spPr>
        <p:txBody>
          <a:bodyPr>
            <a:spAutoFit/>
          </a:bodyPr>
          <a:lstStyle/>
          <a:p>
            <a:r>
              <a:rPr lang="zh-CN" altLang="en-US" b="1">
                <a:ea typeface="楷体_GB2312" pitchFamily="49" charset="-122"/>
              </a:rPr>
              <a:t> </a:t>
            </a:r>
            <a:r>
              <a:rPr lang="zh-CN" altLang="en-US" b="1">
                <a:latin typeface="宋体" pitchFamily="2" charset="-122"/>
                <a:ea typeface="楷体_GB2312" pitchFamily="49" charset="-122"/>
              </a:rPr>
              <a:t>试求</a:t>
            </a:r>
            <a:r>
              <a:rPr lang="en-US" altLang="zh-CN" b="1">
                <a:latin typeface="宋体" pitchFamily="2" charset="-122"/>
                <a:ea typeface="楷体_GB2312" pitchFamily="49" charset="-122"/>
              </a:rPr>
              <a:t>:(1)</a:t>
            </a:r>
            <a:r>
              <a:rPr lang="zh-CN" altLang="en-US" b="1">
                <a:latin typeface="宋体" pitchFamily="2" charset="-122"/>
                <a:ea typeface="楷体_GB2312" pitchFamily="49" charset="-122"/>
              </a:rPr>
              <a:t>常数 </a:t>
            </a:r>
            <a:r>
              <a:rPr lang="en-US" altLang="zh-CN" b="1">
                <a:ea typeface="楷体_GB2312" pitchFamily="49" charset="-122"/>
              </a:rPr>
              <a:t>A ;   (2)P{ X&lt;2, Y&lt;1};</a:t>
            </a:r>
          </a:p>
        </p:txBody>
      </p:sp>
      <p:sp>
        <p:nvSpPr>
          <p:cNvPr id="1465351" name="Text Box 7"/>
          <p:cNvSpPr txBox="1">
            <a:spLocks noChangeArrowheads="1"/>
          </p:cNvSpPr>
          <p:nvPr/>
        </p:nvSpPr>
        <p:spPr bwMode="auto">
          <a:xfrm>
            <a:off x="900113" y="2492375"/>
            <a:ext cx="5181600" cy="519113"/>
          </a:xfrm>
          <a:prstGeom prst="rect">
            <a:avLst/>
          </a:prstGeom>
          <a:noFill/>
          <a:ln w="9525">
            <a:noFill/>
            <a:miter lim="800000"/>
            <a:headEnd/>
            <a:tailEnd/>
          </a:ln>
          <a:effectLst/>
        </p:spPr>
        <p:txBody>
          <a:bodyPr>
            <a:spAutoFit/>
          </a:bodyPr>
          <a:lstStyle/>
          <a:p>
            <a:pPr>
              <a:spcBef>
                <a:spcPct val="50000"/>
              </a:spcBef>
            </a:pPr>
            <a:r>
              <a:rPr lang="zh-CN" altLang="en-US" b="1">
                <a:solidFill>
                  <a:schemeClr val="tx2"/>
                </a:solidFill>
                <a:ea typeface="楷体_GB2312" pitchFamily="49" charset="-122"/>
              </a:rPr>
              <a:t>解</a:t>
            </a:r>
            <a:r>
              <a:rPr lang="zh-CN" altLang="en-US" b="1">
                <a:solidFill>
                  <a:srgbClr val="FF9900"/>
                </a:solidFill>
                <a:ea typeface="楷体_GB2312" pitchFamily="49" charset="-122"/>
              </a:rPr>
              <a:t>  </a:t>
            </a:r>
            <a:r>
              <a:rPr lang="en-US" altLang="zh-CN" b="1">
                <a:ea typeface="楷体_GB2312" pitchFamily="49" charset="-122"/>
              </a:rPr>
              <a:t>(1)</a:t>
            </a:r>
          </a:p>
        </p:txBody>
      </p:sp>
      <p:graphicFrame>
        <p:nvGraphicFramePr>
          <p:cNvPr id="1465352" name="Object 8"/>
          <p:cNvGraphicFramePr>
            <a:graphicFrameLocks noChangeAspect="1"/>
          </p:cNvGraphicFramePr>
          <p:nvPr/>
        </p:nvGraphicFramePr>
        <p:xfrm>
          <a:off x="2051050" y="2565400"/>
          <a:ext cx="2663825" cy="806450"/>
        </p:xfrm>
        <a:graphic>
          <a:graphicData uri="http://schemas.openxmlformats.org/presentationml/2006/ole">
            <p:oleObj spid="_x0000_s1465352" name="公式" r:id="rId4" imgW="1269720" imgH="330120" progId="Equation.3">
              <p:embed/>
            </p:oleObj>
          </a:graphicData>
        </a:graphic>
      </p:graphicFrame>
      <p:graphicFrame>
        <p:nvGraphicFramePr>
          <p:cNvPr id="1465353" name="Object 9"/>
          <p:cNvGraphicFramePr>
            <a:graphicFrameLocks noChangeAspect="1"/>
          </p:cNvGraphicFramePr>
          <p:nvPr/>
        </p:nvGraphicFramePr>
        <p:xfrm>
          <a:off x="4787900" y="2565400"/>
          <a:ext cx="3313113" cy="844550"/>
        </p:xfrm>
        <a:graphic>
          <a:graphicData uri="http://schemas.openxmlformats.org/presentationml/2006/ole">
            <p:oleObj spid="_x0000_s1465353" name="公式" r:id="rId5" imgW="1409400" imgH="330120" progId="Equation.3">
              <p:embed/>
            </p:oleObj>
          </a:graphicData>
        </a:graphic>
      </p:graphicFrame>
      <p:graphicFrame>
        <p:nvGraphicFramePr>
          <p:cNvPr id="1465354" name="Object 10"/>
          <p:cNvGraphicFramePr>
            <a:graphicFrameLocks noChangeAspect="1"/>
          </p:cNvGraphicFramePr>
          <p:nvPr/>
        </p:nvGraphicFramePr>
        <p:xfrm>
          <a:off x="5364163" y="3284538"/>
          <a:ext cx="3311525" cy="857250"/>
        </p:xfrm>
        <a:graphic>
          <a:graphicData uri="http://schemas.openxmlformats.org/presentationml/2006/ole">
            <p:oleObj spid="_x0000_s1465354" name="公式" r:id="rId6" imgW="1447560" imgH="330120" progId="Equation.3">
              <p:embed/>
            </p:oleObj>
          </a:graphicData>
        </a:graphic>
      </p:graphicFrame>
      <p:graphicFrame>
        <p:nvGraphicFramePr>
          <p:cNvPr id="1465355" name="Object 11"/>
          <p:cNvGraphicFramePr>
            <a:graphicFrameLocks noChangeAspect="1"/>
          </p:cNvGraphicFramePr>
          <p:nvPr/>
        </p:nvGraphicFramePr>
        <p:xfrm>
          <a:off x="1584325" y="4146550"/>
          <a:ext cx="6911975" cy="806450"/>
        </p:xfrm>
        <a:graphic>
          <a:graphicData uri="http://schemas.openxmlformats.org/presentationml/2006/ole">
            <p:oleObj spid="_x0000_s1465355" name="公式" r:id="rId7" imgW="6616440" imgH="698400" progId="Equation.3">
              <p:embed/>
            </p:oleObj>
          </a:graphicData>
        </a:graphic>
      </p:graphicFrame>
      <p:sp>
        <p:nvSpPr>
          <p:cNvPr id="1465356" name="Text Box 12"/>
          <p:cNvSpPr txBox="1">
            <a:spLocks noChangeArrowheads="1"/>
          </p:cNvSpPr>
          <p:nvPr/>
        </p:nvSpPr>
        <p:spPr bwMode="auto">
          <a:xfrm>
            <a:off x="3311525" y="6021388"/>
            <a:ext cx="5562600" cy="519112"/>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所以</a:t>
            </a:r>
            <a:r>
              <a:rPr lang="en-US" altLang="zh-CN" b="1">
                <a:ea typeface="楷体_GB2312" pitchFamily="49" charset="-122"/>
              </a:rPr>
              <a:t>,      A=6</a:t>
            </a:r>
          </a:p>
        </p:txBody>
      </p:sp>
      <p:graphicFrame>
        <p:nvGraphicFramePr>
          <p:cNvPr id="1465357" name="Object 13"/>
          <p:cNvGraphicFramePr>
            <a:graphicFrameLocks noChangeAspect="1"/>
          </p:cNvGraphicFramePr>
          <p:nvPr/>
        </p:nvGraphicFramePr>
        <p:xfrm>
          <a:off x="1655763" y="5154613"/>
          <a:ext cx="2843212" cy="642937"/>
        </p:xfrm>
        <a:graphic>
          <a:graphicData uri="http://schemas.openxmlformats.org/presentationml/2006/ole">
            <p:oleObj spid="_x0000_s1465357" name="公式" r:id="rId8" imgW="3504960" imgH="698400" progId="Equation.3">
              <p:embed/>
            </p:oleObj>
          </a:graphicData>
        </a:graphic>
      </p:graphicFrame>
      <p:graphicFrame>
        <p:nvGraphicFramePr>
          <p:cNvPr id="1465358" name="Object 14"/>
          <p:cNvGraphicFramePr>
            <a:graphicFrameLocks noChangeAspect="1"/>
          </p:cNvGraphicFramePr>
          <p:nvPr/>
        </p:nvGraphicFramePr>
        <p:xfrm>
          <a:off x="4535488" y="5010150"/>
          <a:ext cx="4249737" cy="938213"/>
        </p:xfrm>
        <a:graphic>
          <a:graphicData uri="http://schemas.openxmlformats.org/presentationml/2006/ole">
            <p:oleObj spid="_x0000_s1465358" name="公式" r:id="rId9" imgW="4431960" imgH="977760" progId="Equation.3">
              <p:embed/>
            </p:oleObj>
          </a:graphicData>
        </a:graphic>
      </p:graphicFrame>
      <p:sp>
        <p:nvSpPr>
          <p:cNvPr id="1465359" name="Text Box 15"/>
          <p:cNvSpPr txBox="1">
            <a:spLocks noChangeArrowheads="1"/>
          </p:cNvSpPr>
          <p:nvPr/>
        </p:nvSpPr>
        <p:spPr bwMode="auto">
          <a:xfrm>
            <a:off x="2232025" y="6021388"/>
            <a:ext cx="1066800" cy="519112"/>
          </a:xfrm>
          <a:prstGeom prst="rect">
            <a:avLst/>
          </a:prstGeom>
          <a:noFill/>
          <a:ln w="9525">
            <a:noFill/>
            <a:miter lim="800000"/>
            <a:headEnd/>
            <a:tailEnd/>
          </a:ln>
          <a:effectLst/>
        </p:spPr>
        <p:txBody>
          <a:bodyPr>
            <a:spAutoFit/>
          </a:bodyPr>
          <a:lstStyle/>
          <a:p>
            <a:pPr>
              <a:spcBef>
                <a:spcPct val="50000"/>
              </a:spcBef>
            </a:pPr>
            <a:r>
              <a:rPr lang="en-US" altLang="zh-CN" b="1">
                <a:ea typeface="楷体_GB2312" pitchFamily="49" charset="-122"/>
              </a:rPr>
              <a:t>=1</a:t>
            </a:r>
          </a:p>
        </p:txBody>
      </p:sp>
      <p:sp>
        <p:nvSpPr>
          <p:cNvPr id="1465360" name="Text Box 16"/>
          <p:cNvSpPr txBox="1">
            <a:spLocks noChangeArrowheads="1"/>
          </p:cNvSpPr>
          <p:nvPr/>
        </p:nvSpPr>
        <p:spPr bwMode="auto">
          <a:xfrm>
            <a:off x="2016125" y="1987550"/>
            <a:ext cx="7620000" cy="519113"/>
          </a:xfrm>
          <a:prstGeom prst="rect">
            <a:avLst/>
          </a:prstGeom>
          <a:noFill/>
          <a:ln w="9525">
            <a:noFill/>
            <a:miter lim="800000"/>
            <a:headEnd/>
            <a:tailEnd/>
          </a:ln>
          <a:effectLst/>
        </p:spPr>
        <p:txBody>
          <a:bodyPr>
            <a:spAutoFit/>
          </a:bodyPr>
          <a:lstStyle/>
          <a:p>
            <a:pPr>
              <a:spcBef>
                <a:spcPct val="50000"/>
              </a:spcBef>
            </a:pPr>
            <a:r>
              <a:rPr lang="en-US" altLang="zh-CN" b="1">
                <a:ea typeface="楷体_GB2312" pitchFamily="49" charset="-122"/>
              </a:rPr>
              <a:t>(3)P{(X,Y)∈D},</a:t>
            </a:r>
            <a:r>
              <a:rPr lang="zh-CN" altLang="en-US" b="1">
                <a:ea typeface="楷体_GB2312" pitchFamily="49" charset="-122"/>
              </a:rPr>
              <a:t>其中</a:t>
            </a:r>
            <a:r>
              <a:rPr lang="en-US" altLang="zh-CN" b="1">
                <a:ea typeface="楷体_GB2312" pitchFamily="49" charset="-122"/>
              </a:rPr>
              <a:t>D</a:t>
            </a:r>
            <a:r>
              <a:rPr lang="zh-CN" altLang="en-US" b="1">
                <a:ea typeface="楷体_GB2312" pitchFamily="49" charset="-122"/>
              </a:rPr>
              <a:t>为 </a:t>
            </a:r>
            <a:r>
              <a:rPr lang="en-US" altLang="zh-CN" b="1">
                <a:ea typeface="楷体_GB2312" pitchFamily="49" charset="-122"/>
              </a:rPr>
              <a:t>2x+3y≤6.</a:t>
            </a:r>
          </a:p>
        </p:txBody>
      </p:sp>
      <p:graphicFrame>
        <p:nvGraphicFramePr>
          <p:cNvPr id="1465361" name="Object 17"/>
          <p:cNvGraphicFramePr>
            <a:graphicFrameLocks noChangeAspect="1"/>
          </p:cNvGraphicFramePr>
          <p:nvPr/>
        </p:nvGraphicFramePr>
        <p:xfrm>
          <a:off x="1584325" y="5805488"/>
          <a:ext cx="609600" cy="838200"/>
        </p:xfrm>
        <a:graphic>
          <a:graphicData uri="http://schemas.openxmlformats.org/presentationml/2006/ole">
            <p:oleObj spid="_x0000_s1465361" name="公式" r:id="rId10" imgW="609480" imgH="8380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5348"/>
                                        </p:tgtEl>
                                        <p:attrNameLst>
                                          <p:attrName>style.visibility</p:attrName>
                                        </p:attrNameLst>
                                      </p:cBhvr>
                                      <p:to>
                                        <p:strVal val="visible"/>
                                      </p:to>
                                    </p:set>
                                    <p:animEffect transition="in" filter="wipe(left)">
                                      <p:cBhvr>
                                        <p:cTn id="7" dur="500"/>
                                        <p:tgtEl>
                                          <p:spTgt spid="1465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65349"/>
                                        </p:tgtEl>
                                        <p:attrNameLst>
                                          <p:attrName>style.visibility</p:attrName>
                                        </p:attrNameLst>
                                      </p:cBhvr>
                                      <p:to>
                                        <p:strVal val="visible"/>
                                      </p:to>
                                    </p:set>
                                    <p:animEffect transition="in" filter="wipe(left)">
                                      <p:cBhvr>
                                        <p:cTn id="12" dur="500"/>
                                        <p:tgtEl>
                                          <p:spTgt spid="1465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5350"/>
                                        </p:tgtEl>
                                        <p:attrNameLst>
                                          <p:attrName>style.visibility</p:attrName>
                                        </p:attrNameLst>
                                      </p:cBhvr>
                                      <p:to>
                                        <p:strVal val="visible"/>
                                      </p:to>
                                    </p:set>
                                    <p:animEffect transition="in" filter="wipe(left)">
                                      <p:cBhvr>
                                        <p:cTn id="17" dur="500"/>
                                        <p:tgtEl>
                                          <p:spTgt spid="14653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5360"/>
                                        </p:tgtEl>
                                        <p:attrNameLst>
                                          <p:attrName>style.visibility</p:attrName>
                                        </p:attrNameLst>
                                      </p:cBhvr>
                                      <p:to>
                                        <p:strVal val="visible"/>
                                      </p:to>
                                    </p:set>
                                    <p:animEffect transition="in" filter="wipe(left)">
                                      <p:cBhvr>
                                        <p:cTn id="22" dur="500"/>
                                        <p:tgtEl>
                                          <p:spTgt spid="14653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5351"/>
                                        </p:tgtEl>
                                        <p:attrNameLst>
                                          <p:attrName>style.visibility</p:attrName>
                                        </p:attrNameLst>
                                      </p:cBhvr>
                                      <p:to>
                                        <p:strVal val="visible"/>
                                      </p:to>
                                    </p:set>
                                    <p:animEffect transition="in" filter="wipe(left)">
                                      <p:cBhvr>
                                        <p:cTn id="27" dur="500"/>
                                        <p:tgtEl>
                                          <p:spTgt spid="14653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65352"/>
                                        </p:tgtEl>
                                        <p:attrNameLst>
                                          <p:attrName>style.visibility</p:attrName>
                                        </p:attrNameLst>
                                      </p:cBhvr>
                                      <p:to>
                                        <p:strVal val="visible"/>
                                      </p:to>
                                    </p:set>
                                    <p:animEffect transition="in" filter="wipe(left)">
                                      <p:cBhvr>
                                        <p:cTn id="32" dur="500"/>
                                        <p:tgtEl>
                                          <p:spTgt spid="14653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65353"/>
                                        </p:tgtEl>
                                        <p:attrNameLst>
                                          <p:attrName>style.visibility</p:attrName>
                                        </p:attrNameLst>
                                      </p:cBhvr>
                                      <p:to>
                                        <p:strVal val="visible"/>
                                      </p:to>
                                    </p:set>
                                    <p:animEffect transition="in" filter="wipe(left)">
                                      <p:cBhvr>
                                        <p:cTn id="37" dur="500"/>
                                        <p:tgtEl>
                                          <p:spTgt spid="14653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65354"/>
                                        </p:tgtEl>
                                        <p:attrNameLst>
                                          <p:attrName>style.visibility</p:attrName>
                                        </p:attrNameLst>
                                      </p:cBhvr>
                                      <p:to>
                                        <p:strVal val="visible"/>
                                      </p:to>
                                    </p:set>
                                    <p:animEffect transition="in" filter="wipe(left)">
                                      <p:cBhvr>
                                        <p:cTn id="42" dur="500"/>
                                        <p:tgtEl>
                                          <p:spTgt spid="14653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65355"/>
                                        </p:tgtEl>
                                        <p:attrNameLst>
                                          <p:attrName>style.visibility</p:attrName>
                                        </p:attrNameLst>
                                      </p:cBhvr>
                                      <p:to>
                                        <p:strVal val="visible"/>
                                      </p:to>
                                    </p:set>
                                    <p:animEffect transition="in" filter="wipe(left)">
                                      <p:cBhvr>
                                        <p:cTn id="47" dur="500"/>
                                        <p:tgtEl>
                                          <p:spTgt spid="14653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65357"/>
                                        </p:tgtEl>
                                        <p:attrNameLst>
                                          <p:attrName>style.visibility</p:attrName>
                                        </p:attrNameLst>
                                      </p:cBhvr>
                                      <p:to>
                                        <p:strVal val="visible"/>
                                      </p:to>
                                    </p:set>
                                    <p:animEffect transition="in" filter="wipe(left)">
                                      <p:cBhvr>
                                        <p:cTn id="52" dur="500"/>
                                        <p:tgtEl>
                                          <p:spTgt spid="14653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65358"/>
                                        </p:tgtEl>
                                        <p:attrNameLst>
                                          <p:attrName>style.visibility</p:attrName>
                                        </p:attrNameLst>
                                      </p:cBhvr>
                                      <p:to>
                                        <p:strVal val="visible"/>
                                      </p:to>
                                    </p:set>
                                    <p:animEffect transition="in" filter="wipe(left)">
                                      <p:cBhvr>
                                        <p:cTn id="57" dur="500"/>
                                        <p:tgtEl>
                                          <p:spTgt spid="14653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465361"/>
                                        </p:tgtEl>
                                        <p:attrNameLst>
                                          <p:attrName>style.visibility</p:attrName>
                                        </p:attrNameLst>
                                      </p:cBhvr>
                                      <p:to>
                                        <p:strVal val="visible"/>
                                      </p:to>
                                    </p:set>
                                    <p:animEffect transition="in" filter="wipe(left)">
                                      <p:cBhvr>
                                        <p:cTn id="62" dur="500"/>
                                        <p:tgtEl>
                                          <p:spTgt spid="14653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65359"/>
                                        </p:tgtEl>
                                        <p:attrNameLst>
                                          <p:attrName>style.visibility</p:attrName>
                                        </p:attrNameLst>
                                      </p:cBhvr>
                                      <p:to>
                                        <p:strVal val="visible"/>
                                      </p:to>
                                    </p:set>
                                    <p:animEffect transition="in" filter="wipe(left)">
                                      <p:cBhvr>
                                        <p:cTn id="67" dur="500"/>
                                        <p:tgtEl>
                                          <p:spTgt spid="146535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65356"/>
                                        </p:tgtEl>
                                        <p:attrNameLst>
                                          <p:attrName>style.visibility</p:attrName>
                                        </p:attrNameLst>
                                      </p:cBhvr>
                                      <p:to>
                                        <p:strVal val="visible"/>
                                      </p:to>
                                    </p:set>
                                    <p:animEffect transition="in" filter="wipe(left)">
                                      <p:cBhvr>
                                        <p:cTn id="72" dur="500"/>
                                        <p:tgtEl>
                                          <p:spTgt spid="146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8" grpId="0" autoUpdateAnimBg="0"/>
      <p:bldP spid="1465350" grpId="0" autoUpdateAnimBg="0"/>
      <p:bldP spid="1465351" grpId="0" autoUpdateAnimBg="0"/>
      <p:bldP spid="1465356" grpId="0" autoUpdateAnimBg="0"/>
      <p:bldP spid="1465359" grpId="0" autoUpdateAnimBg="0"/>
      <p:bldP spid="146536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94" name="Rectangle 26"/>
          <p:cNvSpPr>
            <a:spLocks noChangeArrowheads="1"/>
          </p:cNvSpPr>
          <p:nvPr/>
        </p:nvSpPr>
        <p:spPr bwMode="auto">
          <a:xfrm>
            <a:off x="6781800" y="1012825"/>
            <a:ext cx="1828800" cy="1752600"/>
          </a:xfrm>
          <a:prstGeom prst="rect">
            <a:avLst/>
          </a:prstGeom>
          <a:solidFill>
            <a:srgbClr val="BBE0E3"/>
          </a:solidFill>
          <a:ln w="9525">
            <a:noFill/>
            <a:miter lim="800000"/>
            <a:headEnd/>
            <a:tailEnd/>
          </a:ln>
          <a:effectLst/>
        </p:spPr>
        <p:txBody>
          <a:bodyPr wrap="none" anchor="ctr"/>
          <a:lstStyle/>
          <a:p>
            <a:endParaRPr lang="zh-CN" altLang="en-US"/>
          </a:p>
        </p:txBody>
      </p:sp>
      <p:sp>
        <p:nvSpPr>
          <p:cNvPr id="1466395" name="Rectangle 27"/>
          <p:cNvSpPr>
            <a:spLocks noChangeArrowheads="1"/>
          </p:cNvSpPr>
          <p:nvPr/>
        </p:nvSpPr>
        <p:spPr bwMode="auto">
          <a:xfrm>
            <a:off x="5486400" y="2155825"/>
            <a:ext cx="2514600" cy="1600200"/>
          </a:xfrm>
          <a:prstGeom prst="rect">
            <a:avLst/>
          </a:prstGeom>
          <a:solidFill>
            <a:srgbClr val="66FFFF"/>
          </a:solidFill>
          <a:ln w="9525">
            <a:noFill/>
            <a:miter lim="800000"/>
            <a:headEnd/>
            <a:tailEnd/>
          </a:ln>
          <a:effectLst/>
        </p:spPr>
        <p:txBody>
          <a:bodyPr wrap="none" anchor="ctr"/>
          <a:lstStyle/>
          <a:p>
            <a:endParaRPr lang="zh-CN" altLang="en-US"/>
          </a:p>
        </p:txBody>
      </p:sp>
      <p:grpSp>
        <p:nvGrpSpPr>
          <p:cNvPr id="1466396" name="Group 28"/>
          <p:cNvGrpSpPr>
            <a:grpSpLocks/>
          </p:cNvGrpSpPr>
          <p:nvPr/>
        </p:nvGrpSpPr>
        <p:grpSpPr bwMode="auto">
          <a:xfrm>
            <a:off x="5257800" y="479425"/>
            <a:ext cx="3886200" cy="3482975"/>
            <a:chOff x="3312" y="192"/>
            <a:chExt cx="2448" cy="2194"/>
          </a:xfrm>
        </p:grpSpPr>
        <p:sp>
          <p:nvSpPr>
            <p:cNvPr id="1466397" name="Line 29"/>
            <p:cNvSpPr>
              <a:spLocks noChangeShapeType="1"/>
            </p:cNvSpPr>
            <p:nvPr/>
          </p:nvSpPr>
          <p:spPr bwMode="auto">
            <a:xfrm>
              <a:off x="3312" y="1643"/>
              <a:ext cx="2223" cy="0"/>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1466398" name="Text Box 30"/>
            <p:cNvSpPr txBox="1">
              <a:spLocks noChangeArrowheads="1"/>
            </p:cNvSpPr>
            <p:nvPr/>
          </p:nvSpPr>
          <p:spPr bwMode="auto">
            <a:xfrm>
              <a:off x="5535" y="1632"/>
              <a:ext cx="225" cy="327"/>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ffectLst>
                    <a:outerShdw blurRad="38100" dist="38100" dir="2700000" algn="tl">
                      <a:srgbClr val="FFFFFF"/>
                    </a:outerShdw>
                  </a:effectLst>
                  <a:ea typeface="楷体_GB2312" pitchFamily="49" charset="-122"/>
                </a:rPr>
                <a:t>X</a:t>
              </a:r>
              <a:endParaRPr lang="en-US" altLang="zh-CN" b="1">
                <a:solidFill>
                  <a:srgbClr val="000000"/>
                </a:solidFill>
                <a:ea typeface="楷体_GB2312" pitchFamily="49" charset="-122"/>
              </a:endParaRPr>
            </a:p>
          </p:txBody>
        </p:sp>
        <p:sp>
          <p:nvSpPr>
            <p:cNvPr id="1466399" name="Text Box 31"/>
            <p:cNvSpPr txBox="1">
              <a:spLocks noChangeArrowheads="1"/>
            </p:cNvSpPr>
            <p:nvPr/>
          </p:nvSpPr>
          <p:spPr bwMode="auto">
            <a:xfrm>
              <a:off x="4272" y="192"/>
              <a:ext cx="225" cy="327"/>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ffectLst>
                    <a:outerShdw blurRad="38100" dist="38100" dir="2700000" algn="tl">
                      <a:srgbClr val="FFFFFF"/>
                    </a:outerShdw>
                  </a:effectLst>
                  <a:ea typeface="楷体_GB2312" pitchFamily="49" charset="-122"/>
                </a:rPr>
                <a:t>Y</a:t>
              </a:r>
            </a:p>
          </p:txBody>
        </p:sp>
        <p:sp>
          <p:nvSpPr>
            <p:cNvPr id="1466400" name="Text Box 32"/>
            <p:cNvSpPr txBox="1">
              <a:spLocks noChangeArrowheads="1"/>
            </p:cNvSpPr>
            <p:nvPr/>
          </p:nvSpPr>
          <p:spPr bwMode="auto">
            <a:xfrm>
              <a:off x="4368" y="1632"/>
              <a:ext cx="150" cy="327"/>
            </a:xfrm>
            <a:prstGeom prst="rect">
              <a:avLst/>
            </a:prstGeom>
            <a:noFill/>
            <a:ln w="9525">
              <a:noFill/>
              <a:miter lim="800000"/>
              <a:headEnd/>
              <a:tailEnd/>
            </a:ln>
            <a:effectLst/>
          </p:spPr>
          <p:txBody>
            <a:bodyPr>
              <a:spAutoFit/>
            </a:bodyPr>
            <a:lstStyle/>
            <a:p>
              <a:pPr>
                <a:spcBef>
                  <a:spcPct val="50000"/>
                </a:spcBef>
              </a:pPr>
              <a:r>
                <a:rPr lang="en-US" altLang="zh-CN" b="1">
                  <a:solidFill>
                    <a:srgbClr val="FF0000"/>
                  </a:solidFill>
                  <a:ea typeface="楷体_GB2312" pitchFamily="49" charset="-122"/>
                </a:rPr>
                <a:t>0</a:t>
              </a:r>
              <a:endParaRPr lang="en-US" altLang="zh-CN" b="1">
                <a:solidFill>
                  <a:srgbClr val="000000"/>
                </a:solidFill>
                <a:ea typeface="楷体_GB2312" pitchFamily="49" charset="-122"/>
              </a:endParaRPr>
            </a:p>
          </p:txBody>
        </p:sp>
        <p:sp>
          <p:nvSpPr>
            <p:cNvPr id="1466401" name="Line 33"/>
            <p:cNvSpPr>
              <a:spLocks noChangeShapeType="1"/>
            </p:cNvSpPr>
            <p:nvPr/>
          </p:nvSpPr>
          <p:spPr bwMode="auto">
            <a:xfrm flipV="1">
              <a:off x="4272" y="384"/>
              <a:ext cx="0" cy="2002"/>
            </a:xfrm>
            <a:prstGeom prst="line">
              <a:avLst/>
            </a:prstGeom>
            <a:noFill/>
            <a:ln w="38100">
              <a:solidFill>
                <a:srgbClr val="000000"/>
              </a:solidFill>
              <a:round/>
              <a:headEnd/>
              <a:tailEnd type="triangle" w="med" len="med"/>
            </a:ln>
            <a:effectLst/>
          </p:spPr>
          <p:txBody>
            <a:bodyPr wrap="none" anchor="ctr"/>
            <a:lstStyle/>
            <a:p>
              <a:endParaRPr lang="zh-CN" altLang="en-US"/>
            </a:p>
          </p:txBody>
        </p:sp>
      </p:grpSp>
      <p:graphicFrame>
        <p:nvGraphicFramePr>
          <p:cNvPr id="1466402" name="Object 34"/>
          <p:cNvGraphicFramePr>
            <a:graphicFrameLocks noChangeAspect="1"/>
          </p:cNvGraphicFramePr>
          <p:nvPr/>
        </p:nvGraphicFramePr>
        <p:xfrm>
          <a:off x="7010400" y="1546225"/>
          <a:ext cx="1447800" cy="479425"/>
        </p:xfrm>
        <a:graphic>
          <a:graphicData uri="http://schemas.openxmlformats.org/presentationml/2006/ole">
            <p:oleObj spid="_x0000_s1466402" name="公式" r:id="rId3" imgW="609480" imgH="203040" progId="Equation.3">
              <p:embed/>
            </p:oleObj>
          </a:graphicData>
        </a:graphic>
      </p:graphicFrame>
      <p:sp>
        <p:nvSpPr>
          <p:cNvPr id="1466403" name="Rectangle 35"/>
          <p:cNvSpPr>
            <a:spLocks noChangeArrowheads="1"/>
          </p:cNvSpPr>
          <p:nvPr/>
        </p:nvSpPr>
        <p:spPr bwMode="auto">
          <a:xfrm>
            <a:off x="684213" y="1412875"/>
            <a:ext cx="3232150" cy="519113"/>
          </a:xfrm>
          <a:prstGeom prst="rect">
            <a:avLst/>
          </a:prstGeom>
          <a:noFill/>
          <a:ln w="9525">
            <a:noFill/>
            <a:miter lim="800000"/>
            <a:headEnd/>
            <a:tailEnd/>
          </a:ln>
          <a:effectLst/>
        </p:spPr>
        <p:txBody>
          <a:bodyPr wrap="none">
            <a:spAutoFit/>
          </a:bodyPr>
          <a:lstStyle/>
          <a:p>
            <a:r>
              <a:rPr lang="zh-CN" altLang="en-US" b="1">
                <a:solidFill>
                  <a:srgbClr val="000000"/>
                </a:solidFill>
                <a:latin typeface="宋体" pitchFamily="2" charset="-122"/>
                <a:ea typeface="楷体_GB2312" pitchFamily="49" charset="-122"/>
              </a:rPr>
              <a:t>所以</a:t>
            </a:r>
            <a:r>
              <a:rPr lang="en-US" altLang="zh-CN" b="1">
                <a:solidFill>
                  <a:srgbClr val="000000"/>
                </a:solidFill>
                <a:latin typeface="宋体" pitchFamily="2" charset="-122"/>
                <a:ea typeface="楷体_GB2312" pitchFamily="49" charset="-122"/>
              </a:rPr>
              <a:t>,</a:t>
            </a:r>
            <a:r>
              <a:rPr lang="en-US" altLang="zh-CN" b="1">
                <a:solidFill>
                  <a:srgbClr val="000000"/>
                </a:solidFill>
                <a:ea typeface="楷体_GB2312" pitchFamily="49" charset="-122"/>
              </a:rPr>
              <a:t>P{ X&lt;2,Y&lt;1}=</a:t>
            </a:r>
          </a:p>
        </p:txBody>
      </p:sp>
      <p:sp>
        <p:nvSpPr>
          <p:cNvPr id="1466404" name="Line 36"/>
          <p:cNvSpPr>
            <a:spLocks noChangeShapeType="1"/>
          </p:cNvSpPr>
          <p:nvPr/>
        </p:nvSpPr>
        <p:spPr bwMode="auto">
          <a:xfrm>
            <a:off x="8001000" y="784225"/>
            <a:ext cx="0" cy="2971800"/>
          </a:xfrm>
          <a:prstGeom prst="line">
            <a:avLst/>
          </a:prstGeom>
          <a:noFill/>
          <a:ln w="38100">
            <a:solidFill>
              <a:srgbClr val="FF0000"/>
            </a:solidFill>
            <a:prstDash val="sysDot"/>
            <a:round/>
            <a:headEnd/>
            <a:tailEnd/>
          </a:ln>
          <a:effectLst/>
        </p:spPr>
        <p:txBody>
          <a:bodyPr wrap="none" anchor="ctr"/>
          <a:lstStyle/>
          <a:p>
            <a:endParaRPr lang="zh-CN" altLang="en-US"/>
          </a:p>
        </p:txBody>
      </p:sp>
      <p:sp>
        <p:nvSpPr>
          <p:cNvPr id="1466405" name="Line 37"/>
          <p:cNvSpPr>
            <a:spLocks noChangeShapeType="1"/>
          </p:cNvSpPr>
          <p:nvPr/>
        </p:nvSpPr>
        <p:spPr bwMode="auto">
          <a:xfrm>
            <a:off x="5334000" y="2155825"/>
            <a:ext cx="3505200" cy="0"/>
          </a:xfrm>
          <a:prstGeom prst="line">
            <a:avLst/>
          </a:prstGeom>
          <a:noFill/>
          <a:ln w="38100">
            <a:solidFill>
              <a:srgbClr val="FF0000"/>
            </a:solidFill>
            <a:prstDash val="sysDot"/>
            <a:round/>
            <a:headEnd/>
            <a:tailEnd/>
          </a:ln>
          <a:effectLst/>
        </p:spPr>
        <p:txBody>
          <a:bodyPr wrap="none" anchor="ctr"/>
          <a:lstStyle/>
          <a:p>
            <a:endParaRPr lang="zh-CN" altLang="en-US"/>
          </a:p>
        </p:txBody>
      </p:sp>
      <p:sp>
        <p:nvSpPr>
          <p:cNvPr id="1466406" name="Text Box 38"/>
          <p:cNvSpPr txBox="1">
            <a:spLocks noChangeArrowheads="1"/>
          </p:cNvSpPr>
          <p:nvPr/>
        </p:nvSpPr>
        <p:spPr bwMode="auto">
          <a:xfrm>
            <a:off x="8001000" y="2765425"/>
            <a:ext cx="3810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FF0000"/>
                </a:solidFill>
                <a:ea typeface="楷体_GB2312" pitchFamily="49" charset="-122"/>
              </a:rPr>
              <a:t>2</a:t>
            </a:r>
          </a:p>
        </p:txBody>
      </p:sp>
      <p:sp>
        <p:nvSpPr>
          <p:cNvPr id="1466407" name="Text Box 39"/>
          <p:cNvSpPr txBox="1">
            <a:spLocks noChangeArrowheads="1"/>
          </p:cNvSpPr>
          <p:nvPr/>
        </p:nvSpPr>
        <p:spPr bwMode="auto">
          <a:xfrm>
            <a:off x="6400800" y="1698625"/>
            <a:ext cx="6096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FF0000"/>
                </a:solidFill>
                <a:ea typeface="楷体_GB2312" pitchFamily="49" charset="-122"/>
              </a:rPr>
              <a:t>1</a:t>
            </a:r>
          </a:p>
        </p:txBody>
      </p:sp>
      <p:graphicFrame>
        <p:nvGraphicFramePr>
          <p:cNvPr id="1466408" name="Object 40"/>
          <p:cNvGraphicFramePr>
            <a:graphicFrameLocks noChangeAspect="1"/>
          </p:cNvGraphicFramePr>
          <p:nvPr/>
        </p:nvGraphicFramePr>
        <p:xfrm>
          <a:off x="1042988" y="476250"/>
          <a:ext cx="5175250" cy="968375"/>
        </p:xfrm>
        <a:graphic>
          <a:graphicData uri="http://schemas.openxmlformats.org/presentationml/2006/ole">
            <p:oleObj spid="_x0000_s1466408" name="公式" r:id="rId4" imgW="2082600" imgH="368280" progId="Equation.3">
              <p:embed/>
            </p:oleObj>
          </a:graphicData>
        </a:graphic>
      </p:graphicFrame>
      <p:graphicFrame>
        <p:nvGraphicFramePr>
          <p:cNvPr id="1466409" name="Object 41"/>
          <p:cNvGraphicFramePr>
            <a:graphicFrameLocks noChangeAspect="1"/>
          </p:cNvGraphicFramePr>
          <p:nvPr/>
        </p:nvGraphicFramePr>
        <p:xfrm>
          <a:off x="3708400" y="1412875"/>
          <a:ext cx="2087563" cy="784225"/>
        </p:xfrm>
        <a:graphic>
          <a:graphicData uri="http://schemas.openxmlformats.org/presentationml/2006/ole">
            <p:oleObj spid="_x0000_s1466409" name="公式" r:id="rId5" imgW="1041120" imgH="393480" progId="Equation.3">
              <p:embed/>
            </p:oleObj>
          </a:graphicData>
        </a:graphic>
      </p:graphicFrame>
      <p:sp>
        <p:nvSpPr>
          <p:cNvPr id="1466410" name="Rectangle 42" descr="宽上对角线"/>
          <p:cNvSpPr>
            <a:spLocks noChangeArrowheads="1"/>
          </p:cNvSpPr>
          <p:nvPr/>
        </p:nvSpPr>
        <p:spPr bwMode="auto">
          <a:xfrm>
            <a:off x="6781800" y="2155825"/>
            <a:ext cx="1219200" cy="609600"/>
          </a:xfrm>
          <a:prstGeom prst="rect">
            <a:avLst/>
          </a:prstGeom>
          <a:pattFill prst="wdUpDiag">
            <a:fgClr>
              <a:srgbClr val="00FFFF"/>
            </a:fgClr>
            <a:bgClr>
              <a:srgbClr val="BBE0E3"/>
            </a:bgClr>
          </a:pattFill>
          <a:ln w="28575">
            <a:noFill/>
            <a:miter lim="800000"/>
            <a:headEnd/>
            <a:tailEnd/>
          </a:ln>
          <a:effectLst/>
        </p:spPr>
        <p:txBody>
          <a:bodyPr wrap="none" anchor="ctr"/>
          <a:lstStyle/>
          <a:p>
            <a:endParaRPr lang="zh-CN" altLang="en-US"/>
          </a:p>
        </p:txBody>
      </p:sp>
      <p:sp>
        <p:nvSpPr>
          <p:cNvPr id="1466411" name="Rectangle 43"/>
          <p:cNvSpPr>
            <a:spLocks noChangeArrowheads="1"/>
          </p:cNvSpPr>
          <p:nvPr/>
        </p:nvSpPr>
        <p:spPr bwMode="auto">
          <a:xfrm>
            <a:off x="5334000" y="2636838"/>
            <a:ext cx="1978025" cy="519112"/>
          </a:xfrm>
          <a:prstGeom prst="rect">
            <a:avLst/>
          </a:prstGeom>
          <a:noFill/>
          <a:ln w="9525">
            <a:noFill/>
            <a:miter lim="800000"/>
            <a:headEnd/>
            <a:tailEnd/>
          </a:ln>
          <a:effectLst/>
        </p:spPr>
        <p:txBody>
          <a:bodyPr wrap="none">
            <a:spAutoFit/>
          </a:bodyPr>
          <a:lstStyle/>
          <a:p>
            <a:r>
              <a:rPr lang="en-US" altLang="zh-CN" b="1">
                <a:solidFill>
                  <a:srgbClr val="FF0000"/>
                </a:solidFill>
                <a:latin typeface="宋体" pitchFamily="2" charset="-122"/>
                <a:ea typeface="楷体_GB2312" pitchFamily="49" charset="-122"/>
              </a:rPr>
              <a:t>{X&lt;2, Y&lt;1}</a:t>
            </a:r>
            <a:endParaRPr lang="en-US" altLang="zh-CN" b="1">
              <a:solidFill>
                <a:srgbClr val="FFFFFF"/>
              </a:solidFill>
              <a:latin typeface="宋体" pitchFamily="2" charset="-122"/>
              <a:ea typeface="楷体_GB2312" pitchFamily="49" charset="-122"/>
            </a:endParaRPr>
          </a:p>
        </p:txBody>
      </p:sp>
      <p:graphicFrame>
        <p:nvGraphicFramePr>
          <p:cNvPr id="1466412" name="Object 44"/>
          <p:cNvGraphicFramePr>
            <a:graphicFrameLocks noChangeAspect="1"/>
          </p:cNvGraphicFramePr>
          <p:nvPr/>
        </p:nvGraphicFramePr>
        <p:xfrm>
          <a:off x="1339850" y="2433638"/>
          <a:ext cx="3455988" cy="800100"/>
        </p:xfrm>
        <a:graphic>
          <a:graphicData uri="http://schemas.openxmlformats.org/presentationml/2006/ole">
            <p:oleObj spid="_x0000_s1466412" name="公式" r:id="rId6" imgW="3009600" imgH="698400" progId="Equation.3">
              <p:embed/>
            </p:oleObj>
          </a:graphicData>
        </a:graphic>
      </p:graphicFrame>
      <p:graphicFrame>
        <p:nvGraphicFramePr>
          <p:cNvPr id="1466413" name="Object 45"/>
          <p:cNvGraphicFramePr>
            <a:graphicFrameLocks noChangeAspect="1"/>
          </p:cNvGraphicFramePr>
          <p:nvPr/>
        </p:nvGraphicFramePr>
        <p:xfrm>
          <a:off x="1339850" y="3586163"/>
          <a:ext cx="4103688" cy="949325"/>
        </p:xfrm>
        <a:graphic>
          <a:graphicData uri="http://schemas.openxmlformats.org/presentationml/2006/ole">
            <p:oleObj spid="_x0000_s1466413" name="公式" r:id="rId7" imgW="3022560" imgH="698400" progId="Equation.3">
              <p:embed/>
            </p:oleObj>
          </a:graphicData>
        </a:graphic>
      </p:graphicFrame>
      <p:graphicFrame>
        <p:nvGraphicFramePr>
          <p:cNvPr id="1466414" name="Object 46"/>
          <p:cNvGraphicFramePr>
            <a:graphicFrameLocks noChangeAspect="1"/>
          </p:cNvGraphicFramePr>
          <p:nvPr/>
        </p:nvGraphicFramePr>
        <p:xfrm>
          <a:off x="1412875" y="4881563"/>
          <a:ext cx="3816350" cy="1035050"/>
        </p:xfrm>
        <a:graphic>
          <a:graphicData uri="http://schemas.openxmlformats.org/presentationml/2006/ole">
            <p:oleObj spid="_x0000_s1466414" name="公式" r:id="rId8" imgW="3606480" imgH="977760" progId="Equation.3">
              <p:embed/>
            </p:oleObj>
          </a:graphicData>
        </a:graphic>
      </p:graphicFrame>
      <p:graphicFrame>
        <p:nvGraphicFramePr>
          <p:cNvPr id="1466415" name="Object 47"/>
          <p:cNvGraphicFramePr>
            <a:graphicFrameLocks noChangeAspect="1"/>
          </p:cNvGraphicFramePr>
          <p:nvPr/>
        </p:nvGraphicFramePr>
        <p:xfrm>
          <a:off x="5300663" y="5026025"/>
          <a:ext cx="3873500" cy="676275"/>
        </p:xfrm>
        <a:graphic>
          <a:graphicData uri="http://schemas.openxmlformats.org/presentationml/2006/ole">
            <p:oleObj spid="_x0000_s1466415" name="公式" r:id="rId9" imgW="2692080" imgH="469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466396"/>
                                        </p:tgtEl>
                                        <p:attrNameLst>
                                          <p:attrName>style.visibility</p:attrName>
                                        </p:attrNameLst>
                                      </p:cBhvr>
                                      <p:to>
                                        <p:strVal val="visible"/>
                                      </p:to>
                                    </p:set>
                                    <p:animEffect transition="in" filter="barn(outVertical)">
                                      <p:cBhvr>
                                        <p:cTn id="7" dur="500"/>
                                        <p:tgtEl>
                                          <p:spTgt spid="146639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466394"/>
                                        </p:tgtEl>
                                        <p:attrNameLst>
                                          <p:attrName>style.visibility</p:attrName>
                                        </p:attrNameLst>
                                      </p:cBhvr>
                                      <p:to>
                                        <p:strVal val="visible"/>
                                      </p:to>
                                    </p:set>
                                    <p:anim calcmode="lin" valueType="num">
                                      <p:cBhvr>
                                        <p:cTn id="12" dur="500" fill="hold"/>
                                        <p:tgtEl>
                                          <p:spTgt spid="1466394"/>
                                        </p:tgtEl>
                                        <p:attrNameLst>
                                          <p:attrName>ppt_x</p:attrName>
                                        </p:attrNameLst>
                                      </p:cBhvr>
                                      <p:tavLst>
                                        <p:tav tm="0">
                                          <p:val>
                                            <p:strVal val="#ppt_x-#ppt_w/2"/>
                                          </p:val>
                                        </p:tav>
                                        <p:tav tm="100000">
                                          <p:val>
                                            <p:strVal val="#ppt_x"/>
                                          </p:val>
                                        </p:tav>
                                      </p:tavLst>
                                    </p:anim>
                                    <p:anim calcmode="lin" valueType="num">
                                      <p:cBhvr>
                                        <p:cTn id="13" dur="500" fill="hold"/>
                                        <p:tgtEl>
                                          <p:spTgt spid="1466394"/>
                                        </p:tgtEl>
                                        <p:attrNameLst>
                                          <p:attrName>ppt_y</p:attrName>
                                        </p:attrNameLst>
                                      </p:cBhvr>
                                      <p:tavLst>
                                        <p:tav tm="0">
                                          <p:val>
                                            <p:strVal val="#ppt_y"/>
                                          </p:val>
                                        </p:tav>
                                        <p:tav tm="100000">
                                          <p:val>
                                            <p:strVal val="#ppt_y"/>
                                          </p:val>
                                        </p:tav>
                                      </p:tavLst>
                                    </p:anim>
                                    <p:anim calcmode="lin" valueType="num">
                                      <p:cBhvr>
                                        <p:cTn id="14" dur="500" fill="hold"/>
                                        <p:tgtEl>
                                          <p:spTgt spid="1466394"/>
                                        </p:tgtEl>
                                        <p:attrNameLst>
                                          <p:attrName>ppt_w</p:attrName>
                                        </p:attrNameLst>
                                      </p:cBhvr>
                                      <p:tavLst>
                                        <p:tav tm="0">
                                          <p:val>
                                            <p:fltVal val="0"/>
                                          </p:val>
                                        </p:tav>
                                        <p:tav tm="100000">
                                          <p:val>
                                            <p:strVal val="#ppt_w"/>
                                          </p:val>
                                        </p:tav>
                                      </p:tavLst>
                                    </p:anim>
                                    <p:anim calcmode="lin" valueType="num">
                                      <p:cBhvr>
                                        <p:cTn id="15" dur="500" fill="hold"/>
                                        <p:tgtEl>
                                          <p:spTgt spid="146639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1466402"/>
                                        </p:tgtEl>
                                        <p:attrNameLst>
                                          <p:attrName>style.visibility</p:attrName>
                                        </p:attrNameLst>
                                      </p:cBhvr>
                                      <p:to>
                                        <p:strVal val="visible"/>
                                      </p:to>
                                    </p:set>
                                    <p:anim calcmode="lin" valueType="num">
                                      <p:cBhvr>
                                        <p:cTn id="20" dur="500" fill="hold"/>
                                        <p:tgtEl>
                                          <p:spTgt spid="1466402"/>
                                        </p:tgtEl>
                                        <p:attrNameLst>
                                          <p:attrName>ppt_w</p:attrName>
                                        </p:attrNameLst>
                                      </p:cBhvr>
                                      <p:tavLst>
                                        <p:tav tm="0">
                                          <p:val>
                                            <p:fltVal val="0"/>
                                          </p:val>
                                        </p:tav>
                                        <p:tav tm="100000">
                                          <p:val>
                                            <p:strVal val="#ppt_w"/>
                                          </p:val>
                                        </p:tav>
                                      </p:tavLst>
                                    </p:anim>
                                    <p:anim calcmode="lin" valueType="num">
                                      <p:cBhvr>
                                        <p:cTn id="21" dur="500" fill="hold"/>
                                        <p:tgtEl>
                                          <p:spTgt spid="1466402"/>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66408"/>
                                        </p:tgtEl>
                                        <p:attrNameLst>
                                          <p:attrName>style.visibility</p:attrName>
                                        </p:attrNameLst>
                                      </p:cBhvr>
                                      <p:to>
                                        <p:strVal val="visible"/>
                                      </p:to>
                                    </p:set>
                                    <p:animEffect transition="in" filter="wipe(left)">
                                      <p:cBhvr>
                                        <p:cTn id="26" dur="500"/>
                                        <p:tgtEl>
                                          <p:spTgt spid="146640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66403"/>
                                        </p:tgtEl>
                                        <p:attrNameLst>
                                          <p:attrName>style.visibility</p:attrName>
                                        </p:attrNameLst>
                                      </p:cBhvr>
                                      <p:to>
                                        <p:strVal val="visible"/>
                                      </p:to>
                                    </p:set>
                                    <p:animEffect transition="in" filter="wipe(left)">
                                      <p:cBhvr>
                                        <p:cTn id="31" dur="500"/>
                                        <p:tgtEl>
                                          <p:spTgt spid="146640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466409"/>
                                        </p:tgtEl>
                                        <p:attrNameLst>
                                          <p:attrName>style.visibility</p:attrName>
                                        </p:attrNameLst>
                                      </p:cBhvr>
                                      <p:to>
                                        <p:strVal val="visible"/>
                                      </p:to>
                                    </p:set>
                                    <p:animEffect transition="in" filter="dissolve">
                                      <p:cBhvr>
                                        <p:cTn id="36" dur="500"/>
                                        <p:tgtEl>
                                          <p:spTgt spid="146640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66404"/>
                                        </p:tgtEl>
                                        <p:attrNameLst>
                                          <p:attrName>style.visibility</p:attrName>
                                        </p:attrNameLst>
                                      </p:cBhvr>
                                      <p:to>
                                        <p:strVal val="visible"/>
                                      </p:to>
                                    </p:set>
                                    <p:animEffect transition="in" filter="wipe(up)">
                                      <p:cBhvr>
                                        <p:cTn id="41" dur="500"/>
                                        <p:tgtEl>
                                          <p:spTgt spid="146640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6640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466405"/>
                                        </p:tgtEl>
                                        <p:attrNameLst>
                                          <p:attrName>style.visibility</p:attrName>
                                        </p:attrNameLst>
                                      </p:cBhvr>
                                      <p:to>
                                        <p:strVal val="visible"/>
                                      </p:to>
                                    </p:set>
                                    <p:anim calcmode="lin" valueType="num">
                                      <p:cBhvr additive="base">
                                        <p:cTn id="50" dur="500" fill="hold"/>
                                        <p:tgtEl>
                                          <p:spTgt spid="1466405"/>
                                        </p:tgtEl>
                                        <p:attrNameLst>
                                          <p:attrName>ppt_x</p:attrName>
                                        </p:attrNameLst>
                                      </p:cBhvr>
                                      <p:tavLst>
                                        <p:tav tm="0">
                                          <p:val>
                                            <p:strVal val="1+#ppt_w/2"/>
                                          </p:val>
                                        </p:tav>
                                        <p:tav tm="100000">
                                          <p:val>
                                            <p:strVal val="#ppt_x"/>
                                          </p:val>
                                        </p:tav>
                                      </p:tavLst>
                                    </p:anim>
                                    <p:anim calcmode="lin" valueType="num">
                                      <p:cBhvr additive="base">
                                        <p:cTn id="51" dur="500" fill="hold"/>
                                        <p:tgtEl>
                                          <p:spTgt spid="146640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6640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7" presetClass="entr" presetSubtype="2" fill="hold" grpId="0" nodeType="clickEffect">
                                  <p:stCondLst>
                                    <p:cond delay="0"/>
                                  </p:stCondLst>
                                  <p:childTnLst>
                                    <p:set>
                                      <p:cBhvr>
                                        <p:cTn id="59" dur="1" fill="hold">
                                          <p:stCondLst>
                                            <p:cond delay="0"/>
                                          </p:stCondLst>
                                        </p:cTn>
                                        <p:tgtEl>
                                          <p:spTgt spid="1466395"/>
                                        </p:tgtEl>
                                        <p:attrNameLst>
                                          <p:attrName>style.visibility</p:attrName>
                                        </p:attrNameLst>
                                      </p:cBhvr>
                                      <p:to>
                                        <p:strVal val="visible"/>
                                      </p:to>
                                    </p:set>
                                    <p:anim calcmode="lin" valueType="num">
                                      <p:cBhvr>
                                        <p:cTn id="60" dur="500" fill="hold"/>
                                        <p:tgtEl>
                                          <p:spTgt spid="1466395"/>
                                        </p:tgtEl>
                                        <p:attrNameLst>
                                          <p:attrName>ppt_x</p:attrName>
                                        </p:attrNameLst>
                                      </p:cBhvr>
                                      <p:tavLst>
                                        <p:tav tm="0">
                                          <p:val>
                                            <p:strVal val="#ppt_x+#ppt_w/2"/>
                                          </p:val>
                                        </p:tav>
                                        <p:tav tm="100000">
                                          <p:val>
                                            <p:strVal val="#ppt_x"/>
                                          </p:val>
                                        </p:tav>
                                      </p:tavLst>
                                    </p:anim>
                                    <p:anim calcmode="lin" valueType="num">
                                      <p:cBhvr>
                                        <p:cTn id="61" dur="500" fill="hold"/>
                                        <p:tgtEl>
                                          <p:spTgt spid="1466395"/>
                                        </p:tgtEl>
                                        <p:attrNameLst>
                                          <p:attrName>ppt_y</p:attrName>
                                        </p:attrNameLst>
                                      </p:cBhvr>
                                      <p:tavLst>
                                        <p:tav tm="0">
                                          <p:val>
                                            <p:strVal val="#ppt_y"/>
                                          </p:val>
                                        </p:tav>
                                        <p:tav tm="100000">
                                          <p:val>
                                            <p:strVal val="#ppt_y"/>
                                          </p:val>
                                        </p:tav>
                                      </p:tavLst>
                                    </p:anim>
                                    <p:anim calcmode="lin" valueType="num">
                                      <p:cBhvr>
                                        <p:cTn id="62" dur="500" fill="hold"/>
                                        <p:tgtEl>
                                          <p:spTgt spid="1466395"/>
                                        </p:tgtEl>
                                        <p:attrNameLst>
                                          <p:attrName>ppt_w</p:attrName>
                                        </p:attrNameLst>
                                      </p:cBhvr>
                                      <p:tavLst>
                                        <p:tav tm="0">
                                          <p:val>
                                            <p:fltVal val="0"/>
                                          </p:val>
                                        </p:tav>
                                        <p:tav tm="100000">
                                          <p:val>
                                            <p:strVal val="#ppt_w"/>
                                          </p:val>
                                        </p:tav>
                                      </p:tavLst>
                                    </p:anim>
                                    <p:anim calcmode="lin" valueType="num">
                                      <p:cBhvr>
                                        <p:cTn id="63" dur="500" fill="hold"/>
                                        <p:tgtEl>
                                          <p:spTgt spid="1466395"/>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3" presetClass="entr" presetSubtype="32" fill="hold" grpId="0" nodeType="clickEffect">
                                  <p:stCondLst>
                                    <p:cond delay="0"/>
                                  </p:stCondLst>
                                  <p:childTnLst>
                                    <p:set>
                                      <p:cBhvr>
                                        <p:cTn id="67" dur="1" fill="hold">
                                          <p:stCondLst>
                                            <p:cond delay="0"/>
                                          </p:stCondLst>
                                        </p:cTn>
                                        <p:tgtEl>
                                          <p:spTgt spid="1466411"/>
                                        </p:tgtEl>
                                        <p:attrNameLst>
                                          <p:attrName>style.visibility</p:attrName>
                                        </p:attrNameLst>
                                      </p:cBhvr>
                                      <p:to>
                                        <p:strVal val="visible"/>
                                      </p:to>
                                    </p:set>
                                    <p:anim calcmode="lin" valueType="num">
                                      <p:cBhvr>
                                        <p:cTn id="68" dur="500" fill="hold"/>
                                        <p:tgtEl>
                                          <p:spTgt spid="1466411"/>
                                        </p:tgtEl>
                                        <p:attrNameLst>
                                          <p:attrName>ppt_w</p:attrName>
                                        </p:attrNameLst>
                                      </p:cBhvr>
                                      <p:tavLst>
                                        <p:tav tm="0">
                                          <p:val>
                                            <p:strVal val="4*#ppt_w"/>
                                          </p:val>
                                        </p:tav>
                                        <p:tav tm="100000">
                                          <p:val>
                                            <p:strVal val="#ppt_w"/>
                                          </p:val>
                                        </p:tav>
                                      </p:tavLst>
                                    </p:anim>
                                    <p:anim calcmode="lin" valueType="num">
                                      <p:cBhvr>
                                        <p:cTn id="69" dur="500" fill="hold"/>
                                        <p:tgtEl>
                                          <p:spTgt spid="1466411"/>
                                        </p:tgtEl>
                                        <p:attrNameLst>
                                          <p:attrName>ppt_h</p:attrName>
                                        </p:attrNameLst>
                                      </p:cBhvr>
                                      <p:tavLst>
                                        <p:tav tm="0">
                                          <p:val>
                                            <p:strVal val="4*#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grpId="0" nodeType="clickEffect">
                                  <p:stCondLst>
                                    <p:cond delay="0"/>
                                  </p:stCondLst>
                                  <p:childTnLst>
                                    <p:set>
                                      <p:cBhvr>
                                        <p:cTn id="73" dur="1" fill="hold">
                                          <p:stCondLst>
                                            <p:cond delay="0"/>
                                          </p:stCondLst>
                                        </p:cTn>
                                        <p:tgtEl>
                                          <p:spTgt spid="1466410"/>
                                        </p:tgtEl>
                                        <p:attrNameLst>
                                          <p:attrName>style.visibility</p:attrName>
                                        </p:attrNameLst>
                                      </p:cBhvr>
                                      <p:to>
                                        <p:strVal val="visible"/>
                                      </p:to>
                                    </p:set>
                                    <p:animEffect transition="in" filter="strips(downLeft)">
                                      <p:cBhvr>
                                        <p:cTn id="74" dur="500"/>
                                        <p:tgtEl>
                                          <p:spTgt spid="146641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466412"/>
                                        </p:tgtEl>
                                        <p:attrNameLst>
                                          <p:attrName>style.visibility</p:attrName>
                                        </p:attrNameLst>
                                      </p:cBhvr>
                                      <p:to>
                                        <p:strVal val="visible"/>
                                      </p:to>
                                    </p:set>
                                    <p:animEffect transition="in" filter="wipe(left)">
                                      <p:cBhvr>
                                        <p:cTn id="79" dur="500"/>
                                        <p:tgtEl>
                                          <p:spTgt spid="146641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466413"/>
                                        </p:tgtEl>
                                        <p:attrNameLst>
                                          <p:attrName>style.visibility</p:attrName>
                                        </p:attrNameLst>
                                      </p:cBhvr>
                                      <p:to>
                                        <p:strVal val="visible"/>
                                      </p:to>
                                    </p:set>
                                    <p:animEffect transition="in" filter="wipe(left)">
                                      <p:cBhvr>
                                        <p:cTn id="84" dur="500"/>
                                        <p:tgtEl>
                                          <p:spTgt spid="146641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466414"/>
                                        </p:tgtEl>
                                        <p:attrNameLst>
                                          <p:attrName>style.visibility</p:attrName>
                                        </p:attrNameLst>
                                      </p:cBhvr>
                                      <p:to>
                                        <p:strVal val="visible"/>
                                      </p:to>
                                    </p:set>
                                    <p:animEffect transition="in" filter="wipe(left)">
                                      <p:cBhvr>
                                        <p:cTn id="89" dur="500"/>
                                        <p:tgtEl>
                                          <p:spTgt spid="146641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466415"/>
                                        </p:tgtEl>
                                        <p:attrNameLst>
                                          <p:attrName>style.visibility</p:attrName>
                                        </p:attrNameLst>
                                      </p:cBhvr>
                                      <p:to>
                                        <p:strVal val="visible"/>
                                      </p:to>
                                    </p:set>
                                    <p:animEffect transition="in" filter="wipe(left)">
                                      <p:cBhvr>
                                        <p:cTn id="94" dur="500"/>
                                        <p:tgtEl>
                                          <p:spTgt spid="1466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94" grpId="0" animBg="1"/>
      <p:bldP spid="1466395" grpId="0" animBg="1"/>
      <p:bldP spid="1466403" grpId="0" autoUpdateAnimBg="0"/>
      <p:bldP spid="1466404" grpId="0" animBg="1"/>
      <p:bldP spid="1466405" grpId="0" animBg="1"/>
      <p:bldP spid="1466406" grpId="0" autoUpdateAnimBg="0"/>
      <p:bldP spid="1466407" grpId="0" autoUpdateAnimBg="0"/>
      <p:bldP spid="1466410" grpId="0" animBg="1"/>
      <p:bldP spid="14664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9" name="Rectangle 11"/>
          <p:cNvSpPr>
            <a:spLocks noGrp="1" noChangeArrowheads="1"/>
          </p:cNvSpPr>
          <p:nvPr>
            <p:ph type="title"/>
          </p:nvPr>
        </p:nvSpPr>
        <p:spPr bwMode="auto">
          <a:xfrm>
            <a:off x="1187450" y="419100"/>
            <a:ext cx="4679950" cy="1785938"/>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3200" b="1">
                <a:solidFill>
                  <a:srgbClr val="FF0000"/>
                </a:solidFill>
              </a:rPr>
              <a:t>实例</a:t>
            </a:r>
            <a:r>
              <a:rPr lang="en-US" altLang="zh-CN" sz="3200" b="1">
                <a:solidFill>
                  <a:srgbClr val="FF0000"/>
                </a:solidFill>
              </a:rPr>
              <a:t>1</a:t>
            </a:r>
            <a:r>
              <a:rPr lang="en-US" altLang="zh-CN" sz="3200" b="1">
                <a:solidFill>
                  <a:srgbClr val="000000"/>
                </a:solidFill>
              </a:rPr>
              <a:t>     </a:t>
            </a:r>
            <a:r>
              <a:rPr lang="zh-CN" altLang="en-US" sz="3200" b="1">
                <a:solidFill>
                  <a:srgbClr val="000000"/>
                </a:solidFill>
                <a:ea typeface="楷体_GB2312" pitchFamily="49" charset="-122"/>
              </a:rPr>
              <a:t>炮弹的着弹点的位置 </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 </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就是一个二维随机变量</a:t>
            </a:r>
            <a:r>
              <a:rPr lang="en-US" altLang="zh-CN" sz="3200" b="1">
                <a:solidFill>
                  <a:srgbClr val="000000"/>
                </a:solidFill>
                <a:ea typeface="楷体_GB2312" pitchFamily="49" charset="-122"/>
              </a:rPr>
              <a:t>.</a:t>
            </a:r>
          </a:p>
        </p:txBody>
      </p:sp>
      <p:graphicFrame>
        <p:nvGraphicFramePr>
          <p:cNvPr id="1384460" name="Object 12"/>
          <p:cNvGraphicFramePr>
            <a:graphicFrameLocks noChangeAspect="1"/>
          </p:cNvGraphicFramePr>
          <p:nvPr/>
        </p:nvGraphicFramePr>
        <p:xfrm>
          <a:off x="4692650" y="4278313"/>
          <a:ext cx="190500" cy="419100"/>
        </p:xfrm>
        <a:graphic>
          <a:graphicData uri="http://schemas.openxmlformats.org/presentationml/2006/ole">
            <p:oleObj spid="_x0000_s1384460" name="Equation" r:id="rId4" imgW="190440" imgH="419040" progId="Equation.3">
              <p:embed/>
            </p:oleObj>
          </a:graphicData>
        </a:graphic>
      </p:graphicFrame>
      <p:sp>
        <p:nvSpPr>
          <p:cNvPr id="1384462" name="Rectangle 14"/>
          <p:cNvSpPr>
            <a:spLocks noChangeArrowheads="1"/>
          </p:cNvSpPr>
          <p:nvPr/>
        </p:nvSpPr>
        <p:spPr bwMode="auto">
          <a:xfrm>
            <a:off x="971550" y="2205038"/>
            <a:ext cx="4114800" cy="2054225"/>
          </a:xfrm>
          <a:prstGeom prst="rect">
            <a:avLst/>
          </a:prstGeom>
          <a:noFill/>
          <a:ln w="9525">
            <a:noFill/>
            <a:miter lim="800000"/>
            <a:headEnd/>
            <a:tailEnd/>
          </a:ln>
          <a:effectLst/>
        </p:spPr>
        <p:txBody>
          <a:bodyPr>
            <a:spAutoFit/>
          </a:bodyPr>
          <a:lstStyle/>
          <a:p>
            <a:pPr>
              <a:lnSpc>
                <a:spcPct val="115000"/>
              </a:lnSpc>
              <a:spcBef>
                <a:spcPct val="10000"/>
              </a:spcBef>
            </a:pPr>
            <a:r>
              <a:rPr lang="zh-CN" altLang="en-US" b="1">
                <a:solidFill>
                  <a:srgbClr val="FF0000"/>
                </a:solidFill>
                <a:latin typeface="黑体" pitchFamily="49" charset="-122"/>
                <a:ea typeface="楷体_GB2312" pitchFamily="49" charset="-122"/>
              </a:rPr>
              <a:t>实例</a:t>
            </a:r>
            <a:r>
              <a:rPr lang="en-US" altLang="zh-CN" b="1">
                <a:solidFill>
                  <a:srgbClr val="FF0000"/>
                </a:solidFill>
                <a:ea typeface="楷体_GB2312" pitchFamily="49" charset="-122"/>
              </a:rPr>
              <a:t>2</a:t>
            </a:r>
            <a:r>
              <a:rPr lang="en-US" altLang="zh-CN" b="1">
                <a:solidFill>
                  <a:srgbClr val="000000"/>
                </a:solidFill>
                <a:ea typeface="楷体_GB2312" pitchFamily="49" charset="-122"/>
              </a:rPr>
              <a:t>    </a:t>
            </a:r>
            <a:r>
              <a:rPr lang="zh-CN" altLang="en-US" b="1">
                <a:solidFill>
                  <a:srgbClr val="000000"/>
                </a:solidFill>
                <a:ea typeface="楷体_GB2312" pitchFamily="49" charset="-122"/>
              </a:rPr>
              <a:t>考查某一地 区学前儿童的发育情况 </a:t>
            </a:r>
            <a:r>
              <a:rPr lang="en-US" altLang="zh-CN" b="1">
                <a:solidFill>
                  <a:srgbClr val="000000"/>
                </a:solidFill>
                <a:ea typeface="楷体_GB2312" pitchFamily="49" charset="-122"/>
              </a:rPr>
              <a:t>, </a:t>
            </a:r>
            <a:r>
              <a:rPr lang="zh-CN" altLang="en-US" b="1">
                <a:solidFill>
                  <a:srgbClr val="000000"/>
                </a:solidFill>
                <a:ea typeface="楷体_GB2312" pitchFamily="49" charset="-122"/>
              </a:rPr>
              <a:t>则儿童的身高 </a:t>
            </a:r>
            <a:r>
              <a:rPr lang="en-US" altLang="zh-CN" b="1" i="1">
                <a:solidFill>
                  <a:srgbClr val="000000"/>
                </a:solidFill>
                <a:ea typeface="楷体_GB2312" pitchFamily="49" charset="-122"/>
              </a:rPr>
              <a:t>H</a:t>
            </a:r>
            <a:r>
              <a:rPr lang="en-US" altLang="zh-CN" b="1">
                <a:solidFill>
                  <a:srgbClr val="000000"/>
                </a:solidFill>
                <a:ea typeface="楷体_GB2312" pitchFamily="49" charset="-122"/>
              </a:rPr>
              <a:t> </a:t>
            </a:r>
            <a:r>
              <a:rPr lang="zh-CN" altLang="en-US" b="1">
                <a:solidFill>
                  <a:srgbClr val="000000"/>
                </a:solidFill>
                <a:ea typeface="楷体_GB2312" pitchFamily="49" charset="-122"/>
              </a:rPr>
              <a:t>和体重 </a:t>
            </a:r>
            <a:r>
              <a:rPr lang="en-US" altLang="zh-CN" b="1" i="1">
                <a:solidFill>
                  <a:srgbClr val="000000"/>
                </a:solidFill>
                <a:ea typeface="楷体_GB2312" pitchFamily="49" charset="-122"/>
              </a:rPr>
              <a:t>W </a:t>
            </a:r>
            <a:r>
              <a:rPr lang="zh-CN" altLang="en-US" b="1">
                <a:solidFill>
                  <a:srgbClr val="000000"/>
                </a:solidFill>
                <a:ea typeface="楷体_GB2312" pitchFamily="49" charset="-122"/>
              </a:rPr>
              <a:t>就构成二维随机变量</a:t>
            </a:r>
            <a:r>
              <a:rPr lang="en-US" altLang="zh-CN" b="1">
                <a:solidFill>
                  <a:srgbClr val="000000"/>
                </a:solidFill>
                <a:ea typeface="楷体_GB2312" pitchFamily="49" charset="-122"/>
              </a:rPr>
              <a:t>(</a:t>
            </a:r>
            <a:r>
              <a:rPr lang="en-US" altLang="zh-CN" b="1" i="1">
                <a:solidFill>
                  <a:srgbClr val="000000"/>
                </a:solidFill>
                <a:ea typeface="楷体_GB2312" pitchFamily="49" charset="-122"/>
              </a:rPr>
              <a:t>H</a:t>
            </a:r>
            <a:r>
              <a:rPr lang="en-US" altLang="zh-CN" b="1">
                <a:solidFill>
                  <a:srgbClr val="000000"/>
                </a:solidFill>
                <a:ea typeface="楷体_GB2312" pitchFamily="49" charset="-122"/>
              </a:rPr>
              <a:t>,</a:t>
            </a:r>
            <a:r>
              <a:rPr lang="en-US" altLang="zh-CN" b="1" i="1">
                <a:solidFill>
                  <a:srgbClr val="000000"/>
                </a:solidFill>
                <a:ea typeface="楷体_GB2312" pitchFamily="49" charset="-122"/>
              </a:rPr>
              <a:t>W</a:t>
            </a:r>
            <a:r>
              <a:rPr lang="en-US" altLang="zh-CN" b="1">
                <a:solidFill>
                  <a:srgbClr val="000000"/>
                </a:solidFill>
                <a:ea typeface="楷体_GB2312" pitchFamily="49" charset="-122"/>
              </a:rPr>
              <a:t>).</a:t>
            </a:r>
          </a:p>
        </p:txBody>
      </p:sp>
      <p:sp>
        <p:nvSpPr>
          <p:cNvPr id="1384466" name="Rectangle 18"/>
          <p:cNvSpPr>
            <a:spLocks noChangeArrowheads="1"/>
          </p:cNvSpPr>
          <p:nvPr/>
        </p:nvSpPr>
        <p:spPr bwMode="auto">
          <a:xfrm>
            <a:off x="1116013" y="4437063"/>
            <a:ext cx="4535487" cy="2041525"/>
          </a:xfrm>
          <a:prstGeom prst="rect">
            <a:avLst/>
          </a:prstGeom>
          <a:noFill/>
          <a:ln w="9525">
            <a:noFill/>
            <a:miter lim="800000"/>
            <a:headEnd/>
            <a:tailEnd/>
          </a:ln>
          <a:effectLst/>
        </p:spPr>
        <p:txBody>
          <a:bodyPr>
            <a:spAutoFit/>
          </a:bodyPr>
          <a:lstStyle/>
          <a:p>
            <a:r>
              <a:rPr lang="zh-CN" altLang="en-US" b="1">
                <a:solidFill>
                  <a:srgbClr val="FF0000"/>
                </a:solidFill>
                <a:ea typeface="宋体" pitchFamily="2" charset="-122"/>
              </a:rPr>
              <a:t>实例</a:t>
            </a:r>
            <a:r>
              <a:rPr lang="en-US" altLang="zh-CN" b="1">
                <a:solidFill>
                  <a:srgbClr val="FF0000"/>
                </a:solidFill>
                <a:ea typeface="宋体" pitchFamily="2" charset="-122"/>
              </a:rPr>
              <a:t>3 </a:t>
            </a:r>
            <a:r>
              <a:rPr lang="zh-CN" altLang="en-US" sz="3200" b="1">
                <a:latin typeface="宋体" pitchFamily="2" charset="-122"/>
                <a:ea typeface="宋体" pitchFamily="2" charset="-122"/>
              </a:rPr>
              <a:t>飞机的重心在空中的位置是由三个随机变量</a:t>
            </a:r>
            <a:r>
              <a:rPr lang="en-US" altLang="zh-CN" sz="3200" b="1">
                <a:latin typeface="宋体" pitchFamily="2" charset="-122"/>
                <a:ea typeface="宋体" pitchFamily="2" charset="-122"/>
              </a:rPr>
              <a:t>(</a:t>
            </a:r>
            <a:r>
              <a:rPr lang="zh-CN" altLang="en-US" sz="3200" b="1">
                <a:latin typeface="宋体" pitchFamily="2" charset="-122"/>
                <a:ea typeface="宋体" pitchFamily="2" charset="-122"/>
              </a:rPr>
              <a:t>三个坐标）来确定的等等</a:t>
            </a:r>
            <a:r>
              <a:rPr lang="en-US" altLang="zh-CN" sz="3200" b="1">
                <a:latin typeface="宋体" pitchFamily="2" charset="-122"/>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4462"/>
                                        </p:tgtEl>
                                        <p:attrNameLst>
                                          <p:attrName>style.visibility</p:attrName>
                                        </p:attrNameLst>
                                      </p:cBhvr>
                                      <p:to>
                                        <p:strVal val="visible"/>
                                      </p:to>
                                    </p:set>
                                    <p:animEffect transition="in" filter="wipe(left)">
                                      <p:cBhvr>
                                        <p:cTn id="7" dur="500"/>
                                        <p:tgtEl>
                                          <p:spTgt spid="13844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4466"/>
                                        </p:tgtEl>
                                        <p:attrNameLst>
                                          <p:attrName>style.visibility</p:attrName>
                                        </p:attrNameLst>
                                      </p:cBhvr>
                                      <p:to>
                                        <p:strVal val="visible"/>
                                      </p:to>
                                    </p:set>
                                    <p:animEffect transition="in" filter="wipe(left)">
                                      <p:cBhvr>
                                        <p:cTn id="12" dur="1000"/>
                                        <p:tgtEl>
                                          <p:spTgt spid="138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62" grpId="0" autoUpdateAnimBg="0"/>
      <p:bldP spid="13844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6" name="Rectangle 4"/>
          <p:cNvSpPr>
            <a:spLocks noChangeArrowheads="1"/>
          </p:cNvSpPr>
          <p:nvPr/>
        </p:nvSpPr>
        <p:spPr bwMode="auto">
          <a:xfrm>
            <a:off x="6781800" y="930275"/>
            <a:ext cx="1828800" cy="17526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467397" name="Rectangle 5"/>
          <p:cNvSpPr>
            <a:spLocks noChangeArrowheads="1"/>
          </p:cNvSpPr>
          <p:nvPr/>
        </p:nvSpPr>
        <p:spPr bwMode="auto">
          <a:xfrm rot="1762883">
            <a:off x="4876800" y="1844675"/>
            <a:ext cx="3605213" cy="1676400"/>
          </a:xfrm>
          <a:prstGeom prst="rect">
            <a:avLst/>
          </a:prstGeom>
          <a:solidFill>
            <a:srgbClr val="00FFFF"/>
          </a:solidFill>
          <a:ln w="9525">
            <a:solidFill>
              <a:schemeClr val="tx1"/>
            </a:solidFill>
            <a:miter lim="800000"/>
            <a:headEnd/>
            <a:tailEnd/>
          </a:ln>
          <a:effectLst/>
        </p:spPr>
        <p:txBody>
          <a:bodyPr wrap="none" anchor="ctr"/>
          <a:lstStyle/>
          <a:p>
            <a:endParaRPr lang="zh-CN" altLang="en-US"/>
          </a:p>
        </p:txBody>
      </p:sp>
      <p:sp>
        <p:nvSpPr>
          <p:cNvPr id="1467398" name="Text Box 6"/>
          <p:cNvSpPr txBox="1">
            <a:spLocks noChangeArrowheads="1"/>
          </p:cNvSpPr>
          <p:nvPr/>
        </p:nvSpPr>
        <p:spPr bwMode="auto">
          <a:xfrm>
            <a:off x="828675" y="333375"/>
            <a:ext cx="7620000" cy="519113"/>
          </a:xfrm>
          <a:prstGeom prst="rect">
            <a:avLst/>
          </a:prstGeom>
          <a:noFill/>
          <a:ln w="9525">
            <a:noFill/>
            <a:miter lim="800000"/>
            <a:headEnd/>
            <a:tailEnd/>
          </a:ln>
          <a:effectLst/>
        </p:spPr>
        <p:txBody>
          <a:bodyPr>
            <a:spAutoFit/>
          </a:bodyPr>
          <a:lstStyle/>
          <a:p>
            <a:pPr>
              <a:spcBef>
                <a:spcPct val="50000"/>
              </a:spcBef>
            </a:pPr>
            <a:r>
              <a:rPr lang="en-US" altLang="zh-CN" b="1">
                <a:ea typeface="楷体_GB2312" pitchFamily="49" charset="-122"/>
              </a:rPr>
              <a:t>(3)P{(X,Y)∈D},</a:t>
            </a:r>
            <a:r>
              <a:rPr lang="zh-CN" altLang="en-US" b="1">
                <a:ea typeface="楷体_GB2312" pitchFamily="49" charset="-122"/>
              </a:rPr>
              <a:t>其中</a:t>
            </a:r>
            <a:r>
              <a:rPr lang="en-US" altLang="zh-CN" b="1">
                <a:ea typeface="楷体_GB2312" pitchFamily="49" charset="-122"/>
              </a:rPr>
              <a:t>D</a:t>
            </a:r>
            <a:r>
              <a:rPr lang="zh-CN" altLang="en-US" b="1">
                <a:ea typeface="楷体_GB2312" pitchFamily="49" charset="-122"/>
              </a:rPr>
              <a:t>为 </a:t>
            </a:r>
            <a:r>
              <a:rPr lang="en-US" altLang="zh-CN" b="1">
                <a:ea typeface="楷体_GB2312" pitchFamily="49" charset="-122"/>
              </a:rPr>
              <a:t>2x+3y≤6.</a:t>
            </a:r>
          </a:p>
        </p:txBody>
      </p:sp>
      <p:graphicFrame>
        <p:nvGraphicFramePr>
          <p:cNvPr id="1467399" name="Object 7"/>
          <p:cNvGraphicFramePr>
            <a:graphicFrameLocks noChangeAspect="1"/>
          </p:cNvGraphicFramePr>
          <p:nvPr/>
        </p:nvGraphicFramePr>
        <p:xfrm>
          <a:off x="7010400" y="1463675"/>
          <a:ext cx="1447800" cy="479425"/>
        </p:xfrm>
        <a:graphic>
          <a:graphicData uri="http://schemas.openxmlformats.org/presentationml/2006/ole">
            <p:oleObj spid="_x0000_s1467399" name="公式" r:id="rId3" imgW="609480" imgH="203040" progId="Equation.3">
              <p:embed/>
            </p:oleObj>
          </a:graphicData>
        </a:graphic>
      </p:graphicFrame>
      <p:sp>
        <p:nvSpPr>
          <p:cNvPr id="1467400" name="Text Box 8"/>
          <p:cNvSpPr txBox="1">
            <a:spLocks noChangeArrowheads="1"/>
          </p:cNvSpPr>
          <p:nvPr/>
        </p:nvSpPr>
        <p:spPr bwMode="auto">
          <a:xfrm>
            <a:off x="8153400" y="2606675"/>
            <a:ext cx="6858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CC0000"/>
                </a:solidFill>
                <a:ea typeface="楷体_GB2312" pitchFamily="49" charset="-122"/>
              </a:rPr>
              <a:t>3</a:t>
            </a:r>
            <a:endParaRPr lang="en-US" altLang="zh-CN" b="1">
              <a:solidFill>
                <a:srgbClr val="99FF33"/>
              </a:solidFill>
              <a:ea typeface="楷体_GB2312" pitchFamily="49" charset="-122"/>
            </a:endParaRPr>
          </a:p>
        </p:txBody>
      </p:sp>
      <p:sp>
        <p:nvSpPr>
          <p:cNvPr id="1467401" name="Text Box 9"/>
          <p:cNvSpPr txBox="1">
            <a:spLocks noChangeArrowheads="1"/>
          </p:cNvSpPr>
          <p:nvPr/>
        </p:nvSpPr>
        <p:spPr bwMode="auto">
          <a:xfrm>
            <a:off x="6400800" y="1692275"/>
            <a:ext cx="3810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CC0000"/>
                </a:solidFill>
                <a:ea typeface="楷体_GB2312" pitchFamily="49" charset="-122"/>
              </a:rPr>
              <a:t>2</a:t>
            </a:r>
            <a:endParaRPr lang="en-US" altLang="zh-CN" b="1">
              <a:ea typeface="楷体_GB2312" pitchFamily="49" charset="-122"/>
            </a:endParaRPr>
          </a:p>
        </p:txBody>
      </p:sp>
      <p:sp>
        <p:nvSpPr>
          <p:cNvPr id="1467402" name="Text Box 10"/>
          <p:cNvSpPr txBox="1">
            <a:spLocks noChangeArrowheads="1"/>
          </p:cNvSpPr>
          <p:nvPr/>
        </p:nvSpPr>
        <p:spPr bwMode="auto">
          <a:xfrm>
            <a:off x="7391400" y="1768475"/>
            <a:ext cx="17526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CC0000"/>
                </a:solidFill>
                <a:ea typeface="楷体_GB2312" pitchFamily="49" charset="-122"/>
              </a:rPr>
              <a:t>2x+3y=6</a:t>
            </a:r>
            <a:endParaRPr lang="en-US" altLang="zh-CN" b="1">
              <a:ea typeface="楷体_GB2312" pitchFamily="49" charset="-122"/>
            </a:endParaRPr>
          </a:p>
        </p:txBody>
      </p:sp>
      <p:graphicFrame>
        <p:nvGraphicFramePr>
          <p:cNvPr id="1467403" name="Object 11"/>
          <p:cNvGraphicFramePr>
            <a:graphicFrameLocks noChangeAspect="1"/>
          </p:cNvGraphicFramePr>
          <p:nvPr/>
        </p:nvGraphicFramePr>
        <p:xfrm>
          <a:off x="1116013" y="1052513"/>
          <a:ext cx="4248150" cy="863600"/>
        </p:xfrm>
        <a:graphic>
          <a:graphicData uri="http://schemas.openxmlformats.org/presentationml/2006/ole">
            <p:oleObj spid="_x0000_s1467403" name="公式" r:id="rId4" imgW="1917360" imgH="368280" progId="Equation.3">
              <p:embed/>
            </p:oleObj>
          </a:graphicData>
        </a:graphic>
      </p:graphicFrame>
      <p:graphicFrame>
        <p:nvGraphicFramePr>
          <p:cNvPr id="1467404" name="Object 12"/>
          <p:cNvGraphicFramePr>
            <a:graphicFrameLocks noChangeAspect="1"/>
          </p:cNvGraphicFramePr>
          <p:nvPr/>
        </p:nvGraphicFramePr>
        <p:xfrm>
          <a:off x="1187450" y="1844675"/>
          <a:ext cx="3097213" cy="1149350"/>
        </p:xfrm>
        <a:graphic>
          <a:graphicData uri="http://schemas.openxmlformats.org/presentationml/2006/ole">
            <p:oleObj spid="_x0000_s1467404" name="公式" r:id="rId5" imgW="1117440" imgH="393480" progId="Equation.3">
              <p:embed/>
            </p:oleObj>
          </a:graphicData>
        </a:graphic>
      </p:graphicFrame>
      <p:sp>
        <p:nvSpPr>
          <p:cNvPr id="1467405" name="AutoShape 13" descr="宽上对角线"/>
          <p:cNvSpPr>
            <a:spLocks noChangeArrowheads="1"/>
          </p:cNvSpPr>
          <p:nvPr/>
        </p:nvSpPr>
        <p:spPr bwMode="auto">
          <a:xfrm>
            <a:off x="6781800" y="1768475"/>
            <a:ext cx="1524000" cy="914400"/>
          </a:xfrm>
          <a:prstGeom prst="rtTriangle">
            <a:avLst/>
          </a:prstGeom>
          <a:pattFill prst="wdUpDiag">
            <a:fgClr>
              <a:srgbClr val="66FFFF"/>
            </a:fgClr>
            <a:bgClr>
              <a:schemeClr val="accent1"/>
            </a:bgClr>
          </a:pattFill>
          <a:ln w="9525">
            <a:solidFill>
              <a:schemeClr val="tx1"/>
            </a:solidFill>
            <a:miter lim="800000"/>
            <a:headEnd/>
            <a:tailEnd/>
          </a:ln>
          <a:effectLst/>
        </p:spPr>
        <p:txBody>
          <a:bodyPr wrap="none" anchor="ctr"/>
          <a:lstStyle/>
          <a:p>
            <a:endParaRPr lang="zh-CN" altLang="en-US"/>
          </a:p>
        </p:txBody>
      </p:sp>
      <p:sp>
        <p:nvSpPr>
          <p:cNvPr id="1467406" name="Line 14"/>
          <p:cNvSpPr>
            <a:spLocks noChangeShapeType="1"/>
          </p:cNvSpPr>
          <p:nvPr/>
        </p:nvSpPr>
        <p:spPr bwMode="auto">
          <a:xfrm>
            <a:off x="5181600" y="854075"/>
            <a:ext cx="3733800" cy="2133600"/>
          </a:xfrm>
          <a:prstGeom prst="line">
            <a:avLst/>
          </a:prstGeom>
          <a:noFill/>
          <a:ln w="38100">
            <a:solidFill>
              <a:srgbClr val="CC0000"/>
            </a:solidFill>
            <a:round/>
            <a:headEnd/>
            <a:tailEnd/>
          </a:ln>
          <a:effectLst/>
        </p:spPr>
        <p:txBody>
          <a:bodyPr wrap="none" anchor="ctr"/>
          <a:lstStyle/>
          <a:p>
            <a:endParaRPr lang="zh-CN" altLang="en-US"/>
          </a:p>
        </p:txBody>
      </p:sp>
      <p:grpSp>
        <p:nvGrpSpPr>
          <p:cNvPr id="1467407" name="Group 15"/>
          <p:cNvGrpSpPr>
            <a:grpSpLocks/>
          </p:cNvGrpSpPr>
          <p:nvPr/>
        </p:nvGrpSpPr>
        <p:grpSpPr bwMode="auto">
          <a:xfrm>
            <a:off x="5257800" y="396875"/>
            <a:ext cx="3886200" cy="3482975"/>
            <a:chOff x="3312" y="192"/>
            <a:chExt cx="2448" cy="2194"/>
          </a:xfrm>
        </p:grpSpPr>
        <p:sp>
          <p:nvSpPr>
            <p:cNvPr id="1467408" name="Line 16"/>
            <p:cNvSpPr>
              <a:spLocks noChangeShapeType="1"/>
            </p:cNvSpPr>
            <p:nvPr/>
          </p:nvSpPr>
          <p:spPr bwMode="auto">
            <a:xfrm>
              <a:off x="3312" y="1643"/>
              <a:ext cx="2223" cy="0"/>
            </a:xfrm>
            <a:prstGeom prst="line">
              <a:avLst/>
            </a:prstGeom>
            <a:noFill/>
            <a:ln w="57150">
              <a:solidFill>
                <a:srgbClr val="CC0000"/>
              </a:solidFill>
              <a:round/>
              <a:headEnd/>
              <a:tailEnd type="triangle" w="med" len="med"/>
            </a:ln>
            <a:effectLst/>
          </p:spPr>
          <p:txBody>
            <a:bodyPr wrap="none" anchor="ctr"/>
            <a:lstStyle/>
            <a:p>
              <a:endParaRPr lang="zh-CN" altLang="en-US"/>
            </a:p>
          </p:txBody>
        </p:sp>
        <p:sp>
          <p:nvSpPr>
            <p:cNvPr id="1467409" name="Text Box 17"/>
            <p:cNvSpPr txBox="1">
              <a:spLocks noChangeArrowheads="1"/>
            </p:cNvSpPr>
            <p:nvPr/>
          </p:nvSpPr>
          <p:spPr bwMode="auto">
            <a:xfrm>
              <a:off x="5535" y="1632"/>
              <a:ext cx="225" cy="327"/>
            </a:xfrm>
            <a:prstGeom prst="rect">
              <a:avLst/>
            </a:prstGeom>
            <a:noFill/>
            <a:ln w="57150">
              <a:noFill/>
              <a:miter lim="800000"/>
              <a:headEnd/>
              <a:tailEnd/>
            </a:ln>
            <a:effectLst/>
          </p:spPr>
          <p:txBody>
            <a:bodyPr>
              <a:spAutoFit/>
            </a:bodyPr>
            <a:lstStyle/>
            <a:p>
              <a:pPr>
                <a:spcBef>
                  <a:spcPct val="50000"/>
                </a:spcBef>
              </a:pPr>
              <a:r>
                <a:rPr lang="en-US" altLang="zh-CN" b="1">
                  <a:solidFill>
                    <a:schemeClr val="tx2"/>
                  </a:solidFill>
                  <a:effectLst>
                    <a:outerShdw blurRad="38100" dist="38100" dir="2700000" algn="tl">
                      <a:srgbClr val="000000"/>
                    </a:outerShdw>
                  </a:effectLst>
                  <a:ea typeface="楷体_GB2312" pitchFamily="49" charset="-122"/>
                </a:rPr>
                <a:t>X</a:t>
              </a:r>
              <a:endParaRPr lang="en-US" altLang="zh-CN" b="1">
                <a:solidFill>
                  <a:schemeClr val="tx2"/>
                </a:solidFill>
                <a:ea typeface="楷体_GB2312" pitchFamily="49" charset="-122"/>
              </a:endParaRPr>
            </a:p>
          </p:txBody>
        </p:sp>
        <p:sp>
          <p:nvSpPr>
            <p:cNvPr id="1467410" name="Text Box 18"/>
            <p:cNvSpPr txBox="1">
              <a:spLocks noChangeArrowheads="1"/>
            </p:cNvSpPr>
            <p:nvPr/>
          </p:nvSpPr>
          <p:spPr bwMode="auto">
            <a:xfrm>
              <a:off x="4272" y="192"/>
              <a:ext cx="225" cy="327"/>
            </a:xfrm>
            <a:prstGeom prst="rect">
              <a:avLst/>
            </a:prstGeom>
            <a:noFill/>
            <a:ln w="57150">
              <a:noFill/>
              <a:miter lim="800000"/>
              <a:headEnd/>
              <a:tailEnd/>
            </a:ln>
            <a:effectLst/>
          </p:spPr>
          <p:txBody>
            <a:bodyPr>
              <a:spAutoFit/>
            </a:bodyPr>
            <a:lstStyle/>
            <a:p>
              <a:pPr>
                <a:spcBef>
                  <a:spcPct val="50000"/>
                </a:spcBef>
              </a:pPr>
              <a:r>
                <a:rPr lang="en-US" altLang="zh-CN" b="1">
                  <a:solidFill>
                    <a:schemeClr val="tx2"/>
                  </a:solidFill>
                  <a:effectLst>
                    <a:outerShdw blurRad="38100" dist="38100" dir="2700000" algn="tl">
                      <a:srgbClr val="000000"/>
                    </a:outerShdw>
                  </a:effectLst>
                  <a:ea typeface="楷体_GB2312" pitchFamily="49" charset="-122"/>
                </a:rPr>
                <a:t>Y</a:t>
              </a:r>
            </a:p>
          </p:txBody>
        </p:sp>
        <p:sp>
          <p:nvSpPr>
            <p:cNvPr id="1467411" name="Text Box 19"/>
            <p:cNvSpPr txBox="1">
              <a:spLocks noChangeArrowheads="1"/>
            </p:cNvSpPr>
            <p:nvPr/>
          </p:nvSpPr>
          <p:spPr bwMode="auto">
            <a:xfrm>
              <a:off x="4367" y="1632"/>
              <a:ext cx="152" cy="327"/>
            </a:xfrm>
            <a:prstGeom prst="rect">
              <a:avLst/>
            </a:prstGeom>
            <a:noFill/>
            <a:ln w="57150">
              <a:noFill/>
              <a:miter lim="800000"/>
              <a:headEnd/>
              <a:tailEnd/>
            </a:ln>
            <a:effectLst/>
          </p:spPr>
          <p:txBody>
            <a:bodyPr>
              <a:spAutoFit/>
            </a:bodyPr>
            <a:lstStyle/>
            <a:p>
              <a:pPr>
                <a:spcBef>
                  <a:spcPct val="50000"/>
                </a:spcBef>
              </a:pPr>
              <a:r>
                <a:rPr lang="en-US" altLang="zh-CN" b="1">
                  <a:solidFill>
                    <a:srgbClr val="CC0000"/>
                  </a:solidFill>
                  <a:ea typeface="楷体_GB2312" pitchFamily="49" charset="-122"/>
                </a:rPr>
                <a:t>0</a:t>
              </a:r>
              <a:endParaRPr lang="en-US" altLang="zh-CN" b="1">
                <a:ea typeface="楷体_GB2312" pitchFamily="49" charset="-122"/>
              </a:endParaRPr>
            </a:p>
          </p:txBody>
        </p:sp>
        <p:sp>
          <p:nvSpPr>
            <p:cNvPr id="1467412" name="Line 20"/>
            <p:cNvSpPr>
              <a:spLocks noChangeShapeType="1"/>
            </p:cNvSpPr>
            <p:nvPr/>
          </p:nvSpPr>
          <p:spPr bwMode="auto">
            <a:xfrm flipV="1">
              <a:off x="4272" y="384"/>
              <a:ext cx="0" cy="2002"/>
            </a:xfrm>
            <a:prstGeom prst="line">
              <a:avLst/>
            </a:prstGeom>
            <a:noFill/>
            <a:ln w="57150">
              <a:solidFill>
                <a:srgbClr val="CC0000"/>
              </a:solidFill>
              <a:round/>
              <a:headEnd/>
              <a:tailEnd type="triangle" w="med" len="med"/>
            </a:ln>
            <a:effectLst/>
          </p:spPr>
          <p:txBody>
            <a:bodyPr wrap="none" anchor="ctr"/>
            <a:lstStyle/>
            <a:p>
              <a:endParaRPr lang="zh-CN" altLang="en-US"/>
            </a:p>
          </p:txBody>
        </p:sp>
      </p:grpSp>
      <p:sp>
        <p:nvSpPr>
          <p:cNvPr id="1467413" name="Line 21"/>
          <p:cNvSpPr>
            <a:spLocks noChangeShapeType="1"/>
          </p:cNvSpPr>
          <p:nvPr/>
        </p:nvSpPr>
        <p:spPr bwMode="auto">
          <a:xfrm>
            <a:off x="7391400" y="701675"/>
            <a:ext cx="0" cy="3124200"/>
          </a:xfrm>
          <a:prstGeom prst="line">
            <a:avLst/>
          </a:prstGeom>
          <a:noFill/>
          <a:ln w="57150">
            <a:solidFill>
              <a:srgbClr val="CC0000"/>
            </a:solidFill>
            <a:prstDash val="sysDot"/>
            <a:round/>
            <a:headEnd/>
            <a:tailEnd/>
          </a:ln>
          <a:effectLst/>
        </p:spPr>
        <p:txBody>
          <a:bodyPr wrap="none" anchor="ctr"/>
          <a:lstStyle/>
          <a:p>
            <a:endParaRPr lang="zh-CN" altLang="en-US"/>
          </a:p>
        </p:txBody>
      </p:sp>
      <p:graphicFrame>
        <p:nvGraphicFramePr>
          <p:cNvPr id="1467414" name="Object 22"/>
          <p:cNvGraphicFramePr>
            <a:graphicFrameLocks noChangeAspect="1"/>
          </p:cNvGraphicFramePr>
          <p:nvPr/>
        </p:nvGraphicFramePr>
        <p:xfrm>
          <a:off x="973138" y="2854325"/>
          <a:ext cx="4710112" cy="1062038"/>
        </p:xfrm>
        <a:graphic>
          <a:graphicData uri="http://schemas.openxmlformats.org/presentationml/2006/ole">
            <p:oleObj spid="_x0000_s1467414" name="公式" r:id="rId6" imgW="3720960" imgH="838080" progId="Equation.3">
              <p:embed/>
            </p:oleObj>
          </a:graphicData>
        </a:graphic>
      </p:graphicFrame>
      <p:graphicFrame>
        <p:nvGraphicFramePr>
          <p:cNvPr id="1467415" name="Object 23"/>
          <p:cNvGraphicFramePr>
            <a:graphicFrameLocks noChangeAspect="1"/>
          </p:cNvGraphicFramePr>
          <p:nvPr/>
        </p:nvGraphicFramePr>
        <p:xfrm>
          <a:off x="973138" y="3933825"/>
          <a:ext cx="5399087" cy="1495425"/>
        </p:xfrm>
        <a:graphic>
          <a:graphicData uri="http://schemas.openxmlformats.org/presentationml/2006/ole">
            <p:oleObj spid="_x0000_s1467415" name="公式" r:id="rId7" imgW="4584600" imgH="1384200" progId="Equation.3">
              <p:embed/>
            </p:oleObj>
          </a:graphicData>
        </a:graphic>
      </p:graphicFrame>
      <p:graphicFrame>
        <p:nvGraphicFramePr>
          <p:cNvPr id="1467416" name="Object 24"/>
          <p:cNvGraphicFramePr>
            <a:graphicFrameLocks noChangeAspect="1"/>
          </p:cNvGraphicFramePr>
          <p:nvPr/>
        </p:nvGraphicFramePr>
        <p:xfrm>
          <a:off x="1044575" y="5373688"/>
          <a:ext cx="3598863" cy="884237"/>
        </p:xfrm>
        <a:graphic>
          <a:graphicData uri="http://schemas.openxmlformats.org/presentationml/2006/ole">
            <p:oleObj spid="_x0000_s1467416" name="公式" r:id="rId8" imgW="2844720" imgH="698400" progId="Equation.3">
              <p:embed/>
            </p:oleObj>
          </a:graphicData>
        </a:graphic>
      </p:graphicFrame>
      <p:graphicFrame>
        <p:nvGraphicFramePr>
          <p:cNvPr id="1467417" name="Object 25"/>
          <p:cNvGraphicFramePr>
            <a:graphicFrameLocks noChangeAspect="1"/>
          </p:cNvGraphicFramePr>
          <p:nvPr/>
        </p:nvGraphicFramePr>
        <p:xfrm>
          <a:off x="4645025" y="5446713"/>
          <a:ext cx="2089150" cy="582612"/>
        </p:xfrm>
        <a:graphic>
          <a:graphicData uri="http://schemas.openxmlformats.org/presentationml/2006/ole">
            <p:oleObj spid="_x0000_s1467417" name="公式" r:id="rId9" imgW="140940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7398"/>
                                        </p:tgtEl>
                                        <p:attrNameLst>
                                          <p:attrName>style.visibility</p:attrName>
                                        </p:attrNameLst>
                                      </p:cBhvr>
                                      <p:to>
                                        <p:strVal val="visible"/>
                                      </p:to>
                                    </p:set>
                                    <p:animEffect transition="in" filter="wipe(left)">
                                      <p:cBhvr>
                                        <p:cTn id="7" dur="500"/>
                                        <p:tgtEl>
                                          <p:spTgt spid="1467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67403"/>
                                        </p:tgtEl>
                                        <p:attrNameLst>
                                          <p:attrName>style.visibility</p:attrName>
                                        </p:attrNameLst>
                                      </p:cBhvr>
                                      <p:to>
                                        <p:strVal val="visible"/>
                                      </p:to>
                                    </p:set>
                                    <p:animEffect transition="in" filter="wipe(left)">
                                      <p:cBhvr>
                                        <p:cTn id="12" dur="500"/>
                                        <p:tgtEl>
                                          <p:spTgt spid="14674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67404"/>
                                        </p:tgtEl>
                                        <p:attrNameLst>
                                          <p:attrName>style.visibility</p:attrName>
                                        </p:attrNameLst>
                                      </p:cBhvr>
                                      <p:to>
                                        <p:strVal val="visible"/>
                                      </p:to>
                                    </p:set>
                                    <p:animEffect transition="in" filter="wipe(left)">
                                      <p:cBhvr>
                                        <p:cTn id="17" dur="500"/>
                                        <p:tgtEl>
                                          <p:spTgt spid="146740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467407"/>
                                        </p:tgtEl>
                                        <p:attrNameLst>
                                          <p:attrName>style.visibility</p:attrName>
                                        </p:attrNameLst>
                                      </p:cBhvr>
                                      <p:to>
                                        <p:strVal val="visible"/>
                                      </p:to>
                                    </p:set>
                                    <p:animEffect transition="in" filter="barn(outHorizontal)">
                                      <p:cBhvr>
                                        <p:cTn id="22" dur="500"/>
                                        <p:tgtEl>
                                          <p:spTgt spid="1467407"/>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467396"/>
                                        </p:tgtEl>
                                        <p:attrNameLst>
                                          <p:attrName>style.visibility</p:attrName>
                                        </p:attrNameLst>
                                      </p:cBhvr>
                                      <p:to>
                                        <p:strVal val="visible"/>
                                      </p:to>
                                    </p:set>
                                    <p:anim calcmode="lin" valueType="num">
                                      <p:cBhvr>
                                        <p:cTn id="27" dur="500" fill="hold"/>
                                        <p:tgtEl>
                                          <p:spTgt spid="1467396"/>
                                        </p:tgtEl>
                                        <p:attrNameLst>
                                          <p:attrName>ppt_x</p:attrName>
                                        </p:attrNameLst>
                                      </p:cBhvr>
                                      <p:tavLst>
                                        <p:tav tm="0">
                                          <p:val>
                                            <p:strVal val="#ppt_x-#ppt_w/2"/>
                                          </p:val>
                                        </p:tav>
                                        <p:tav tm="100000">
                                          <p:val>
                                            <p:strVal val="#ppt_x"/>
                                          </p:val>
                                        </p:tav>
                                      </p:tavLst>
                                    </p:anim>
                                    <p:anim calcmode="lin" valueType="num">
                                      <p:cBhvr>
                                        <p:cTn id="28" dur="500" fill="hold"/>
                                        <p:tgtEl>
                                          <p:spTgt spid="1467396"/>
                                        </p:tgtEl>
                                        <p:attrNameLst>
                                          <p:attrName>ppt_y</p:attrName>
                                        </p:attrNameLst>
                                      </p:cBhvr>
                                      <p:tavLst>
                                        <p:tav tm="0">
                                          <p:val>
                                            <p:strVal val="#ppt_y"/>
                                          </p:val>
                                        </p:tav>
                                        <p:tav tm="100000">
                                          <p:val>
                                            <p:strVal val="#ppt_y"/>
                                          </p:val>
                                        </p:tav>
                                      </p:tavLst>
                                    </p:anim>
                                    <p:anim calcmode="lin" valueType="num">
                                      <p:cBhvr>
                                        <p:cTn id="29" dur="500" fill="hold"/>
                                        <p:tgtEl>
                                          <p:spTgt spid="1467396"/>
                                        </p:tgtEl>
                                        <p:attrNameLst>
                                          <p:attrName>ppt_w</p:attrName>
                                        </p:attrNameLst>
                                      </p:cBhvr>
                                      <p:tavLst>
                                        <p:tav tm="0">
                                          <p:val>
                                            <p:fltVal val="0"/>
                                          </p:val>
                                        </p:tav>
                                        <p:tav tm="100000">
                                          <p:val>
                                            <p:strVal val="#ppt_w"/>
                                          </p:val>
                                        </p:tav>
                                      </p:tavLst>
                                    </p:anim>
                                    <p:anim calcmode="lin" valueType="num">
                                      <p:cBhvr>
                                        <p:cTn id="30" dur="500" fill="hold"/>
                                        <p:tgtEl>
                                          <p:spTgt spid="1467396"/>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1467399"/>
                                        </p:tgtEl>
                                        <p:attrNameLst>
                                          <p:attrName>style.visibility</p:attrName>
                                        </p:attrNameLst>
                                      </p:cBhvr>
                                      <p:to>
                                        <p:strVal val="visible"/>
                                      </p:to>
                                    </p:set>
                                    <p:anim calcmode="lin" valueType="num">
                                      <p:cBhvr>
                                        <p:cTn id="35" dur="500" fill="hold"/>
                                        <p:tgtEl>
                                          <p:spTgt spid="1467399"/>
                                        </p:tgtEl>
                                        <p:attrNameLst>
                                          <p:attrName>ppt_w</p:attrName>
                                        </p:attrNameLst>
                                      </p:cBhvr>
                                      <p:tavLst>
                                        <p:tav tm="0">
                                          <p:val>
                                            <p:fltVal val="0"/>
                                          </p:val>
                                        </p:tav>
                                        <p:tav tm="100000">
                                          <p:val>
                                            <p:strVal val="#ppt_w"/>
                                          </p:val>
                                        </p:tav>
                                      </p:tavLst>
                                    </p:anim>
                                    <p:anim calcmode="lin" valueType="num">
                                      <p:cBhvr>
                                        <p:cTn id="36" dur="500" fill="hold"/>
                                        <p:tgtEl>
                                          <p:spTgt spid="1467399"/>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4674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4674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42" fill="hold" grpId="0" nodeType="clickEffect">
                                  <p:stCondLst>
                                    <p:cond delay="0"/>
                                  </p:stCondLst>
                                  <p:childTnLst>
                                    <p:set>
                                      <p:cBhvr>
                                        <p:cTn id="48" dur="1" fill="hold">
                                          <p:stCondLst>
                                            <p:cond delay="0"/>
                                          </p:stCondLst>
                                        </p:cTn>
                                        <p:tgtEl>
                                          <p:spTgt spid="1467406"/>
                                        </p:tgtEl>
                                        <p:attrNameLst>
                                          <p:attrName>style.visibility</p:attrName>
                                        </p:attrNameLst>
                                      </p:cBhvr>
                                      <p:to>
                                        <p:strVal val="visible"/>
                                      </p:to>
                                    </p:set>
                                    <p:animEffect transition="in" filter="barn(outHorizontal)">
                                      <p:cBhvr>
                                        <p:cTn id="49" dur="500"/>
                                        <p:tgtEl>
                                          <p:spTgt spid="1467406"/>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288" fill="hold" grpId="0" nodeType="clickEffect">
                                  <p:stCondLst>
                                    <p:cond delay="0"/>
                                  </p:stCondLst>
                                  <p:childTnLst>
                                    <p:set>
                                      <p:cBhvr>
                                        <p:cTn id="53" dur="1" fill="hold">
                                          <p:stCondLst>
                                            <p:cond delay="0"/>
                                          </p:stCondLst>
                                        </p:cTn>
                                        <p:tgtEl>
                                          <p:spTgt spid="1467402"/>
                                        </p:tgtEl>
                                        <p:attrNameLst>
                                          <p:attrName>style.visibility</p:attrName>
                                        </p:attrNameLst>
                                      </p:cBhvr>
                                      <p:to>
                                        <p:strVal val="visible"/>
                                      </p:to>
                                    </p:set>
                                    <p:anim calcmode="lin" valueType="num">
                                      <p:cBhvr>
                                        <p:cTn id="54" dur="500" fill="hold"/>
                                        <p:tgtEl>
                                          <p:spTgt spid="1467402"/>
                                        </p:tgtEl>
                                        <p:attrNameLst>
                                          <p:attrName>ppt_w</p:attrName>
                                        </p:attrNameLst>
                                      </p:cBhvr>
                                      <p:tavLst>
                                        <p:tav tm="0">
                                          <p:val>
                                            <p:strVal val="4/3*#ppt_w"/>
                                          </p:val>
                                        </p:tav>
                                        <p:tav tm="100000">
                                          <p:val>
                                            <p:strVal val="#ppt_w"/>
                                          </p:val>
                                        </p:tav>
                                      </p:tavLst>
                                    </p:anim>
                                    <p:anim calcmode="lin" valueType="num">
                                      <p:cBhvr>
                                        <p:cTn id="55" dur="500" fill="hold"/>
                                        <p:tgtEl>
                                          <p:spTgt spid="1467402"/>
                                        </p:tgtEl>
                                        <p:attrNameLst>
                                          <p:attrName>ppt_h</p:attrName>
                                        </p:attrNameLst>
                                      </p:cBhvr>
                                      <p:tavLst>
                                        <p:tav tm="0">
                                          <p:val>
                                            <p:strVal val="4/3*#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1467397"/>
                                        </p:tgtEl>
                                        <p:attrNameLst>
                                          <p:attrName>style.visibility</p:attrName>
                                        </p:attrNameLst>
                                      </p:cBhvr>
                                      <p:to>
                                        <p:strVal val="visible"/>
                                      </p:to>
                                    </p:set>
                                    <p:animEffect transition="in" filter="strips(downLeft)">
                                      <p:cBhvr>
                                        <p:cTn id="60" dur="500"/>
                                        <p:tgtEl>
                                          <p:spTgt spid="1467397"/>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1467405"/>
                                        </p:tgtEl>
                                        <p:attrNameLst>
                                          <p:attrName>style.visibility</p:attrName>
                                        </p:attrNameLst>
                                      </p:cBhvr>
                                      <p:to>
                                        <p:strVal val="visible"/>
                                      </p:to>
                                    </p:set>
                                    <p:animEffect transition="in" filter="strips(downLeft)">
                                      <p:cBhvr>
                                        <p:cTn id="65" dur="500"/>
                                        <p:tgtEl>
                                          <p:spTgt spid="146740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467413"/>
                                        </p:tgtEl>
                                        <p:attrNameLst>
                                          <p:attrName>style.visibility</p:attrName>
                                        </p:attrNameLst>
                                      </p:cBhvr>
                                      <p:to>
                                        <p:strVal val="visible"/>
                                      </p:to>
                                    </p:set>
                                    <p:animEffect transition="in" filter="wipe(up)">
                                      <p:cBhvr>
                                        <p:cTn id="70" dur="500"/>
                                        <p:tgtEl>
                                          <p:spTgt spid="146741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467414"/>
                                        </p:tgtEl>
                                        <p:attrNameLst>
                                          <p:attrName>style.visibility</p:attrName>
                                        </p:attrNameLst>
                                      </p:cBhvr>
                                      <p:to>
                                        <p:strVal val="visible"/>
                                      </p:to>
                                    </p:set>
                                    <p:animEffect transition="in" filter="wipe(left)">
                                      <p:cBhvr>
                                        <p:cTn id="75" dur="500"/>
                                        <p:tgtEl>
                                          <p:spTgt spid="14674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467415"/>
                                        </p:tgtEl>
                                        <p:attrNameLst>
                                          <p:attrName>style.visibility</p:attrName>
                                        </p:attrNameLst>
                                      </p:cBhvr>
                                      <p:to>
                                        <p:strVal val="visible"/>
                                      </p:to>
                                    </p:set>
                                    <p:animEffect transition="in" filter="wipe(left)">
                                      <p:cBhvr>
                                        <p:cTn id="80" dur="500"/>
                                        <p:tgtEl>
                                          <p:spTgt spid="14674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467416"/>
                                        </p:tgtEl>
                                        <p:attrNameLst>
                                          <p:attrName>style.visibility</p:attrName>
                                        </p:attrNameLst>
                                      </p:cBhvr>
                                      <p:to>
                                        <p:strVal val="visible"/>
                                      </p:to>
                                    </p:set>
                                    <p:animEffect transition="in" filter="wipe(left)">
                                      <p:cBhvr>
                                        <p:cTn id="85" dur="500"/>
                                        <p:tgtEl>
                                          <p:spTgt spid="146741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467417"/>
                                        </p:tgtEl>
                                        <p:attrNameLst>
                                          <p:attrName>style.visibility</p:attrName>
                                        </p:attrNameLst>
                                      </p:cBhvr>
                                      <p:to>
                                        <p:strVal val="visible"/>
                                      </p:to>
                                    </p:set>
                                    <p:animEffect transition="in" filter="wipe(left)">
                                      <p:cBhvr>
                                        <p:cTn id="90" dur="500"/>
                                        <p:tgtEl>
                                          <p:spTgt spid="146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396" grpId="0" animBg="1"/>
      <p:bldP spid="1467397" grpId="0" animBg="1"/>
      <p:bldP spid="1467398" grpId="0" autoUpdateAnimBg="0"/>
      <p:bldP spid="1467400" grpId="0" autoUpdateAnimBg="0"/>
      <p:bldP spid="1467401" grpId="0" autoUpdateAnimBg="0"/>
      <p:bldP spid="1467402" grpId="0" autoUpdateAnimBg="0"/>
      <p:bldP spid="1467405" grpId="0" animBg="1"/>
      <p:bldP spid="1467406" grpId="0" animBg="1"/>
      <p:bldP spid="14674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20" name="Rectangle 4"/>
          <p:cNvSpPr>
            <a:spLocks noChangeArrowheads="1"/>
          </p:cNvSpPr>
          <p:nvPr/>
        </p:nvSpPr>
        <p:spPr bwMode="auto">
          <a:xfrm>
            <a:off x="900113" y="260350"/>
            <a:ext cx="5065712" cy="731838"/>
          </a:xfrm>
          <a:prstGeom prst="rect">
            <a:avLst/>
          </a:prstGeom>
          <a:noFill/>
          <a:ln w="9525">
            <a:noFill/>
            <a:miter lim="800000"/>
            <a:headEnd/>
            <a:tailEnd/>
          </a:ln>
          <a:effectLst/>
        </p:spPr>
        <p:txBody>
          <a:bodyPr anchor="ctr"/>
          <a:lstStyle/>
          <a:p>
            <a:r>
              <a:rPr lang="zh-CN" altLang="en-US" sz="3200" b="1">
                <a:solidFill>
                  <a:schemeClr val="tx2"/>
                </a:solidFill>
                <a:ea typeface="楷体_GB2312" pitchFamily="49" charset="-122"/>
              </a:rPr>
              <a:t>例</a:t>
            </a:r>
            <a:r>
              <a:rPr lang="en-US" altLang="zh-CN" sz="3200" b="1">
                <a:solidFill>
                  <a:schemeClr val="tx2"/>
                </a:solidFill>
                <a:ea typeface="楷体_GB2312" pitchFamily="49" charset="-122"/>
              </a:rPr>
              <a:t> </a:t>
            </a:r>
            <a:r>
              <a:rPr lang="zh-CN" altLang="en-US" sz="3200" b="1">
                <a:solidFill>
                  <a:schemeClr val="tx2"/>
                </a:solidFill>
                <a:ea typeface="楷体_GB2312" pitchFamily="49" charset="-122"/>
              </a:rPr>
              <a:t>设</a:t>
            </a:r>
            <a:r>
              <a:rPr lang="en-US" altLang="zh-CN" sz="3200" b="1">
                <a:solidFill>
                  <a:schemeClr val="tx2"/>
                </a:solidFill>
                <a:ea typeface="楷体_GB2312" pitchFamily="49" charset="-122"/>
              </a:rPr>
              <a:t>(X,Y)</a:t>
            </a:r>
            <a:r>
              <a:rPr lang="zh-CN" altLang="en-US" sz="3200" b="1">
                <a:solidFill>
                  <a:schemeClr val="tx2"/>
                </a:solidFill>
                <a:ea typeface="楷体_GB2312" pitchFamily="49" charset="-122"/>
              </a:rPr>
              <a:t>的概率密度是</a:t>
            </a:r>
          </a:p>
        </p:txBody>
      </p:sp>
      <p:graphicFrame>
        <p:nvGraphicFramePr>
          <p:cNvPr id="1417221" name="Object 5"/>
          <p:cNvGraphicFramePr>
            <a:graphicFrameLocks noChangeAspect="1"/>
          </p:cNvGraphicFramePr>
          <p:nvPr/>
        </p:nvGraphicFramePr>
        <p:xfrm>
          <a:off x="2051050" y="836613"/>
          <a:ext cx="5329238" cy="1079500"/>
        </p:xfrm>
        <a:graphic>
          <a:graphicData uri="http://schemas.openxmlformats.org/presentationml/2006/ole">
            <p:oleObj spid="_x0000_s1417221" name="公式" r:id="rId4" imgW="2108160" imgH="457200" progId="Equation.3">
              <p:embed/>
            </p:oleObj>
          </a:graphicData>
        </a:graphic>
      </p:graphicFrame>
      <p:sp>
        <p:nvSpPr>
          <p:cNvPr id="1417222" name="Text Box 6"/>
          <p:cNvSpPr txBox="1">
            <a:spLocks noChangeArrowheads="1"/>
          </p:cNvSpPr>
          <p:nvPr/>
        </p:nvSpPr>
        <p:spPr bwMode="auto">
          <a:xfrm>
            <a:off x="762000" y="1905000"/>
            <a:ext cx="7391400" cy="519113"/>
          </a:xfrm>
          <a:prstGeom prst="rect">
            <a:avLst/>
          </a:prstGeom>
          <a:noFill/>
          <a:ln w="9525">
            <a:noFill/>
            <a:miter lim="800000"/>
            <a:headEnd/>
            <a:tailEnd/>
          </a:ln>
          <a:effectLst/>
        </p:spPr>
        <p:txBody>
          <a:bodyPr>
            <a:spAutoFit/>
          </a:bodyPr>
          <a:lstStyle/>
          <a:p>
            <a:pPr algn="just"/>
            <a:r>
              <a:rPr lang="zh-CN" altLang="en-US" b="1">
                <a:ea typeface="楷体_GB2312" pitchFamily="49" charset="-122"/>
              </a:rPr>
              <a:t>求 </a:t>
            </a:r>
            <a:r>
              <a:rPr lang="en-US" altLang="zh-CN" b="1">
                <a:ea typeface="楷体_GB2312" pitchFamily="49" charset="-122"/>
              </a:rPr>
              <a:t>(1) c</a:t>
            </a:r>
            <a:r>
              <a:rPr lang="zh-CN" altLang="en-US" b="1">
                <a:ea typeface="楷体_GB2312" pitchFamily="49" charset="-122"/>
              </a:rPr>
              <a:t>的值； </a:t>
            </a:r>
            <a:endParaRPr lang="zh-CN" altLang="en-US" b="1">
              <a:solidFill>
                <a:srgbClr val="FFFF00"/>
              </a:solidFill>
              <a:ea typeface="楷体_GB2312" pitchFamily="49" charset="-122"/>
            </a:endParaRPr>
          </a:p>
        </p:txBody>
      </p:sp>
      <p:sp>
        <p:nvSpPr>
          <p:cNvPr id="1417223" name="Text Box 7"/>
          <p:cNvSpPr txBox="1">
            <a:spLocks noChangeArrowheads="1"/>
          </p:cNvSpPr>
          <p:nvPr/>
        </p:nvSpPr>
        <p:spPr bwMode="auto">
          <a:xfrm>
            <a:off x="4211638" y="4508500"/>
            <a:ext cx="2133600" cy="519113"/>
          </a:xfrm>
          <a:prstGeom prst="rect">
            <a:avLst/>
          </a:prstGeom>
          <a:noFill/>
          <a:ln w="9525">
            <a:noFill/>
            <a:miter lim="800000"/>
            <a:headEnd/>
            <a:tailEnd/>
          </a:ln>
          <a:effectLst/>
        </p:spPr>
        <p:txBody>
          <a:bodyPr>
            <a:spAutoFit/>
          </a:bodyPr>
          <a:lstStyle/>
          <a:p>
            <a:pPr>
              <a:spcBef>
                <a:spcPct val="50000"/>
              </a:spcBef>
            </a:pPr>
            <a:r>
              <a:rPr lang="en-US" altLang="zh-CN" b="1">
                <a:ea typeface="楷体_GB2312" pitchFamily="49" charset="-122"/>
              </a:rPr>
              <a:t>=c/3=1,</a:t>
            </a:r>
          </a:p>
        </p:txBody>
      </p:sp>
      <p:grpSp>
        <p:nvGrpSpPr>
          <p:cNvPr id="1417224" name="Group 8"/>
          <p:cNvGrpSpPr>
            <a:grpSpLocks/>
          </p:cNvGrpSpPr>
          <p:nvPr/>
        </p:nvGrpSpPr>
        <p:grpSpPr bwMode="auto">
          <a:xfrm>
            <a:off x="1187452" y="5516563"/>
            <a:ext cx="3384554" cy="579437"/>
            <a:chOff x="1920" y="3456"/>
            <a:chExt cx="2132" cy="365"/>
          </a:xfrm>
        </p:grpSpPr>
        <p:graphicFrame>
          <p:nvGraphicFramePr>
            <p:cNvPr id="1417225" name="Object 9"/>
            <p:cNvGraphicFramePr>
              <a:graphicFrameLocks noChangeAspect="1"/>
            </p:cNvGraphicFramePr>
            <p:nvPr/>
          </p:nvGraphicFramePr>
          <p:xfrm>
            <a:off x="1920" y="3485"/>
            <a:ext cx="720" cy="336"/>
          </p:xfrm>
          <a:graphic>
            <a:graphicData uri="http://schemas.openxmlformats.org/presentationml/2006/ole">
              <p:oleObj spid="_x0000_s1417225" name="公式" r:id="rId5" imgW="291960" imgH="203040" progId="Equation.3">
                <p:embed/>
              </p:oleObj>
            </a:graphicData>
          </a:graphic>
        </p:graphicFrame>
        <p:sp>
          <p:nvSpPr>
            <p:cNvPr id="1417226" name="Text Box 10"/>
            <p:cNvSpPr txBox="1">
              <a:spLocks noChangeArrowheads="1"/>
            </p:cNvSpPr>
            <p:nvPr/>
          </p:nvSpPr>
          <p:spPr bwMode="auto">
            <a:xfrm>
              <a:off x="2756" y="3456"/>
              <a:ext cx="1296" cy="327"/>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tx2"/>
                  </a:solidFill>
                  <a:ea typeface="楷体_GB2312" pitchFamily="49" charset="-122"/>
                </a:rPr>
                <a:t>c =3</a:t>
              </a:r>
            </a:p>
          </p:txBody>
        </p:sp>
      </p:grpSp>
      <p:graphicFrame>
        <p:nvGraphicFramePr>
          <p:cNvPr id="1417227" name="Object 11"/>
          <p:cNvGraphicFramePr>
            <a:graphicFrameLocks noChangeAspect="1"/>
          </p:cNvGraphicFramePr>
          <p:nvPr/>
        </p:nvGraphicFramePr>
        <p:xfrm>
          <a:off x="1835150" y="3573463"/>
          <a:ext cx="2808288" cy="871537"/>
        </p:xfrm>
        <a:graphic>
          <a:graphicData uri="http://schemas.openxmlformats.org/presentationml/2006/ole">
            <p:oleObj spid="_x0000_s1417227" name="公式" r:id="rId6" imgW="2336760" imgH="736560" progId="Equation.3">
              <p:embed/>
            </p:oleObj>
          </a:graphicData>
        </a:graphic>
      </p:graphicFrame>
      <p:grpSp>
        <p:nvGrpSpPr>
          <p:cNvPr id="1417228" name="Group 12"/>
          <p:cNvGrpSpPr>
            <a:grpSpLocks/>
          </p:cNvGrpSpPr>
          <p:nvPr/>
        </p:nvGrpSpPr>
        <p:grpSpPr bwMode="auto">
          <a:xfrm>
            <a:off x="755650" y="2565400"/>
            <a:ext cx="4435475" cy="808038"/>
            <a:chOff x="192" y="1604"/>
            <a:chExt cx="2794" cy="509"/>
          </a:xfrm>
        </p:grpSpPr>
        <p:graphicFrame>
          <p:nvGraphicFramePr>
            <p:cNvPr id="1417229" name="Object 13"/>
            <p:cNvGraphicFramePr>
              <a:graphicFrameLocks noChangeAspect="1"/>
            </p:cNvGraphicFramePr>
            <p:nvPr/>
          </p:nvGraphicFramePr>
          <p:xfrm>
            <a:off x="1094" y="1604"/>
            <a:ext cx="1892" cy="509"/>
          </p:xfrm>
          <a:graphic>
            <a:graphicData uri="http://schemas.openxmlformats.org/presentationml/2006/ole">
              <p:oleObj spid="_x0000_s1417229" name="公式" r:id="rId7" imgW="1143000" imgH="330120" progId="Equation.3">
                <p:embed/>
              </p:oleObj>
            </a:graphicData>
          </a:graphic>
        </p:graphicFrame>
        <p:sp>
          <p:nvSpPr>
            <p:cNvPr id="1417230" name="Text Box 14"/>
            <p:cNvSpPr txBox="1">
              <a:spLocks noChangeArrowheads="1"/>
            </p:cNvSpPr>
            <p:nvPr/>
          </p:nvSpPr>
          <p:spPr bwMode="auto">
            <a:xfrm>
              <a:off x="192" y="1699"/>
              <a:ext cx="1056" cy="327"/>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解：</a:t>
              </a:r>
              <a:r>
                <a:rPr lang="en-US" altLang="zh-CN" b="1">
                  <a:ea typeface="楷体_GB2312" pitchFamily="49" charset="-122"/>
                </a:rPr>
                <a:t>(1)</a:t>
              </a:r>
              <a:endParaRPr lang="en-US" altLang="zh-CN" b="1">
                <a:solidFill>
                  <a:srgbClr val="FFFF00"/>
                </a:solidFill>
                <a:ea typeface="楷体_GB2312" pitchFamily="49" charset="-122"/>
              </a:endParaRPr>
            </a:p>
          </p:txBody>
        </p:sp>
      </p:grpSp>
      <p:graphicFrame>
        <p:nvGraphicFramePr>
          <p:cNvPr id="1417231" name="Object 15"/>
          <p:cNvGraphicFramePr>
            <a:graphicFrameLocks noChangeAspect="1"/>
          </p:cNvGraphicFramePr>
          <p:nvPr/>
        </p:nvGraphicFramePr>
        <p:xfrm>
          <a:off x="1763713" y="4365625"/>
          <a:ext cx="2736850" cy="909638"/>
        </p:xfrm>
        <a:graphic>
          <a:graphicData uri="http://schemas.openxmlformats.org/presentationml/2006/ole">
            <p:oleObj spid="_x0000_s1417231" name="公式" r:id="rId8" imgW="558720" imgH="241200" progId="Equation.3">
              <p:embed/>
            </p:oleObj>
          </a:graphicData>
        </a:graphic>
      </p:graphicFrame>
      <p:grpSp>
        <p:nvGrpSpPr>
          <p:cNvPr id="1417232" name="Group 16"/>
          <p:cNvGrpSpPr>
            <a:grpSpLocks/>
          </p:cNvGrpSpPr>
          <p:nvPr/>
        </p:nvGrpSpPr>
        <p:grpSpPr bwMode="auto">
          <a:xfrm>
            <a:off x="5651500" y="2420938"/>
            <a:ext cx="3024188" cy="1512887"/>
            <a:chOff x="3264" y="1584"/>
            <a:chExt cx="2256" cy="1200"/>
          </a:xfrm>
        </p:grpSpPr>
        <p:sp>
          <p:nvSpPr>
            <p:cNvPr id="1417233" name="AutoShape 17"/>
            <p:cNvSpPr>
              <a:spLocks noChangeArrowheads="1"/>
            </p:cNvSpPr>
            <p:nvPr/>
          </p:nvSpPr>
          <p:spPr bwMode="auto">
            <a:xfrm>
              <a:off x="3264" y="1584"/>
              <a:ext cx="2256" cy="1200"/>
            </a:xfrm>
            <a:prstGeom prst="wedgeRoundRectCallout">
              <a:avLst>
                <a:gd name="adj1" fmla="val -63074"/>
                <a:gd name="adj2" fmla="val -30417"/>
                <a:gd name="adj3" fmla="val 16667"/>
              </a:avLst>
            </a:prstGeom>
            <a:solidFill>
              <a:srgbClr val="FFFFCC"/>
            </a:solidFill>
            <a:ln w="9525">
              <a:solidFill>
                <a:schemeClr val="tx1"/>
              </a:solidFill>
              <a:miter lim="800000"/>
              <a:headEnd/>
              <a:tailEnd/>
            </a:ln>
            <a:effectLst/>
          </p:spPr>
          <p:txBody>
            <a:bodyPr wrap="none" anchor="ctr"/>
            <a:lstStyle/>
            <a:p>
              <a:r>
                <a:rPr lang="zh-CN" altLang="en-US" b="1">
                  <a:ea typeface="楷体_GB2312" pitchFamily="49" charset="-122"/>
                </a:rPr>
                <a:t>由</a:t>
              </a:r>
            </a:p>
            <a:p>
              <a:endParaRPr lang="zh-CN" altLang="en-US" b="1">
                <a:ea typeface="楷体_GB2312" pitchFamily="49" charset="-122"/>
              </a:endParaRPr>
            </a:p>
            <a:p>
              <a:endParaRPr lang="zh-CN" altLang="en-US" b="1">
                <a:ea typeface="楷体_GB2312" pitchFamily="49" charset="-122"/>
              </a:endParaRPr>
            </a:p>
            <a:p>
              <a:endParaRPr lang="zh-CN" altLang="en-US" b="1">
                <a:ea typeface="楷体_GB2312" pitchFamily="49" charset="-122"/>
              </a:endParaRPr>
            </a:p>
            <a:p>
              <a:endParaRPr lang="zh-CN" altLang="en-US" b="1">
                <a:ea typeface="楷体_GB2312" pitchFamily="49" charset="-122"/>
              </a:endParaRPr>
            </a:p>
          </p:txBody>
        </p:sp>
        <p:graphicFrame>
          <p:nvGraphicFramePr>
            <p:cNvPr id="1417234" name="Object 18"/>
            <p:cNvGraphicFramePr>
              <a:graphicFrameLocks noChangeAspect="1"/>
            </p:cNvGraphicFramePr>
            <p:nvPr/>
          </p:nvGraphicFramePr>
          <p:xfrm>
            <a:off x="3341" y="1872"/>
            <a:ext cx="2062" cy="470"/>
          </p:xfrm>
          <a:graphic>
            <a:graphicData uri="http://schemas.openxmlformats.org/presentationml/2006/ole">
              <p:oleObj spid="_x0000_s1417234" name="公式" r:id="rId9" imgW="1346040" imgH="330120" progId="Equation.3">
                <p:embed/>
              </p:oleObj>
            </a:graphicData>
          </a:graphic>
        </p:graphicFrame>
        <p:sp>
          <p:nvSpPr>
            <p:cNvPr id="1417235" name="Rectangle 19"/>
            <p:cNvSpPr>
              <a:spLocks noChangeArrowheads="1"/>
            </p:cNvSpPr>
            <p:nvPr/>
          </p:nvSpPr>
          <p:spPr bwMode="auto">
            <a:xfrm>
              <a:off x="3722" y="2265"/>
              <a:ext cx="862" cy="412"/>
            </a:xfrm>
            <a:prstGeom prst="rect">
              <a:avLst/>
            </a:prstGeom>
            <a:solidFill>
              <a:srgbClr val="FFFFCC"/>
            </a:solidFill>
            <a:ln w="9525">
              <a:noFill/>
              <a:miter lim="800000"/>
              <a:headEnd/>
              <a:tailEnd/>
            </a:ln>
            <a:effectLst/>
          </p:spPr>
          <p:txBody>
            <a:bodyPr wrap="none">
              <a:spAutoFit/>
            </a:bodyPr>
            <a:lstStyle/>
            <a:p>
              <a:r>
                <a:rPr lang="zh-CN" altLang="en-US" b="1">
                  <a:ea typeface="楷体_GB2312" pitchFamily="49" charset="-122"/>
                </a:rPr>
                <a:t>确定</a:t>
              </a:r>
              <a:r>
                <a:rPr lang="en-US" altLang="zh-CN" b="1">
                  <a:ea typeface="楷体_GB2312" pitchFamily="49" charset="-122"/>
                </a:rPr>
                <a:t>C</a:t>
              </a:r>
            </a:p>
          </p:txBody>
        </p:sp>
      </p:grpSp>
      <p:grpSp>
        <p:nvGrpSpPr>
          <p:cNvPr id="1417236" name="Group 20"/>
          <p:cNvGrpSpPr>
            <a:grpSpLocks/>
          </p:cNvGrpSpPr>
          <p:nvPr/>
        </p:nvGrpSpPr>
        <p:grpSpPr bwMode="auto">
          <a:xfrm>
            <a:off x="6230938" y="4124325"/>
            <a:ext cx="2419350" cy="2208213"/>
            <a:chOff x="1248" y="1681"/>
            <a:chExt cx="1524" cy="1391"/>
          </a:xfrm>
        </p:grpSpPr>
        <p:sp>
          <p:nvSpPr>
            <p:cNvPr id="1417237" name="Line 21"/>
            <p:cNvSpPr>
              <a:spLocks noChangeShapeType="1"/>
            </p:cNvSpPr>
            <p:nvPr/>
          </p:nvSpPr>
          <p:spPr bwMode="auto">
            <a:xfrm>
              <a:off x="1248" y="2784"/>
              <a:ext cx="1248" cy="0"/>
            </a:xfrm>
            <a:prstGeom prst="line">
              <a:avLst/>
            </a:prstGeom>
            <a:noFill/>
            <a:ln w="22225">
              <a:solidFill>
                <a:schemeClr val="tx1"/>
              </a:solidFill>
              <a:round/>
              <a:headEnd/>
              <a:tailEnd type="triangle" w="med" len="med"/>
            </a:ln>
            <a:effectLst/>
          </p:spPr>
          <p:txBody>
            <a:bodyPr wrap="none" anchor="ctr"/>
            <a:lstStyle/>
            <a:p>
              <a:endParaRPr lang="zh-CN" altLang="en-US"/>
            </a:p>
          </p:txBody>
        </p:sp>
        <p:sp>
          <p:nvSpPr>
            <p:cNvPr id="1417238" name="Line 22"/>
            <p:cNvSpPr>
              <a:spLocks noChangeShapeType="1"/>
            </p:cNvSpPr>
            <p:nvPr/>
          </p:nvSpPr>
          <p:spPr bwMode="auto">
            <a:xfrm flipV="1">
              <a:off x="1488" y="1872"/>
              <a:ext cx="0" cy="1200"/>
            </a:xfrm>
            <a:prstGeom prst="line">
              <a:avLst/>
            </a:prstGeom>
            <a:noFill/>
            <a:ln w="22225">
              <a:solidFill>
                <a:schemeClr val="tx1"/>
              </a:solidFill>
              <a:round/>
              <a:headEnd/>
              <a:tailEnd type="triangle" w="med" len="med"/>
            </a:ln>
            <a:effectLst/>
          </p:spPr>
          <p:txBody>
            <a:bodyPr wrap="none" anchor="ctr"/>
            <a:lstStyle/>
            <a:p>
              <a:endParaRPr lang="zh-CN" altLang="en-US"/>
            </a:p>
          </p:txBody>
        </p:sp>
        <p:sp>
          <p:nvSpPr>
            <p:cNvPr id="1417239" name="Line 23"/>
            <p:cNvSpPr>
              <a:spLocks noChangeShapeType="1"/>
            </p:cNvSpPr>
            <p:nvPr/>
          </p:nvSpPr>
          <p:spPr bwMode="auto">
            <a:xfrm>
              <a:off x="1968" y="2112"/>
              <a:ext cx="0" cy="672"/>
            </a:xfrm>
            <a:prstGeom prst="line">
              <a:avLst/>
            </a:prstGeom>
            <a:noFill/>
            <a:ln w="22225">
              <a:solidFill>
                <a:schemeClr val="tx1"/>
              </a:solidFill>
              <a:round/>
              <a:headEnd/>
              <a:tailEnd/>
            </a:ln>
            <a:effectLst/>
          </p:spPr>
          <p:txBody>
            <a:bodyPr wrap="none" anchor="ctr"/>
            <a:lstStyle/>
            <a:p>
              <a:endParaRPr lang="zh-CN" altLang="en-US"/>
            </a:p>
          </p:txBody>
        </p:sp>
        <p:sp>
          <p:nvSpPr>
            <p:cNvPr id="1417240" name="Rectangle 24"/>
            <p:cNvSpPr>
              <a:spLocks noChangeArrowheads="1"/>
            </p:cNvSpPr>
            <p:nvPr/>
          </p:nvSpPr>
          <p:spPr bwMode="auto">
            <a:xfrm>
              <a:off x="2544" y="2622"/>
              <a:ext cx="228" cy="327"/>
            </a:xfrm>
            <a:prstGeom prst="rect">
              <a:avLst/>
            </a:prstGeom>
            <a:noFill/>
            <a:ln w="22225">
              <a:noFill/>
              <a:miter lim="800000"/>
              <a:headEnd/>
              <a:tailEnd/>
            </a:ln>
            <a:effectLst/>
          </p:spPr>
          <p:txBody>
            <a:bodyPr wrap="none">
              <a:spAutoFit/>
            </a:bodyPr>
            <a:lstStyle/>
            <a:p>
              <a:r>
                <a:rPr lang="en-US" altLang="zh-CN" b="1">
                  <a:ea typeface="楷体_GB2312" pitchFamily="49" charset="-122"/>
                </a:rPr>
                <a:t>x</a:t>
              </a:r>
            </a:p>
          </p:txBody>
        </p:sp>
        <p:sp>
          <p:nvSpPr>
            <p:cNvPr id="1417241" name="Rectangle 25"/>
            <p:cNvSpPr>
              <a:spLocks noChangeArrowheads="1"/>
            </p:cNvSpPr>
            <p:nvPr/>
          </p:nvSpPr>
          <p:spPr bwMode="auto">
            <a:xfrm>
              <a:off x="1248" y="1681"/>
              <a:ext cx="228" cy="327"/>
            </a:xfrm>
            <a:prstGeom prst="rect">
              <a:avLst/>
            </a:prstGeom>
            <a:noFill/>
            <a:ln w="22225">
              <a:noFill/>
              <a:miter lim="800000"/>
              <a:headEnd/>
              <a:tailEnd/>
            </a:ln>
            <a:effectLst/>
          </p:spPr>
          <p:txBody>
            <a:bodyPr wrap="none">
              <a:spAutoFit/>
            </a:bodyPr>
            <a:lstStyle/>
            <a:p>
              <a:r>
                <a:rPr lang="en-US" altLang="zh-CN" b="1">
                  <a:ea typeface="楷体_GB2312" pitchFamily="49" charset="-122"/>
                </a:rPr>
                <a:t>y</a:t>
              </a:r>
            </a:p>
          </p:txBody>
        </p:sp>
        <p:sp>
          <p:nvSpPr>
            <p:cNvPr id="1417242" name="Rectangle 26"/>
            <p:cNvSpPr>
              <a:spLocks noChangeArrowheads="1"/>
            </p:cNvSpPr>
            <p:nvPr/>
          </p:nvSpPr>
          <p:spPr bwMode="auto">
            <a:xfrm>
              <a:off x="1340" y="2673"/>
              <a:ext cx="228" cy="327"/>
            </a:xfrm>
            <a:prstGeom prst="rect">
              <a:avLst/>
            </a:prstGeom>
            <a:noFill/>
            <a:ln w="22225">
              <a:noFill/>
              <a:miter lim="800000"/>
              <a:headEnd/>
              <a:tailEnd/>
            </a:ln>
            <a:effectLst/>
          </p:spPr>
          <p:txBody>
            <a:bodyPr wrap="none">
              <a:spAutoFit/>
            </a:bodyPr>
            <a:lstStyle/>
            <a:p>
              <a:r>
                <a:rPr lang="en-US" altLang="zh-CN" b="1">
                  <a:ea typeface="楷体_GB2312" pitchFamily="49" charset="-122"/>
                </a:rPr>
                <a:t>0</a:t>
              </a:r>
            </a:p>
          </p:txBody>
        </p:sp>
        <p:sp>
          <p:nvSpPr>
            <p:cNvPr id="1417243" name="Rectangle 27"/>
            <p:cNvSpPr>
              <a:spLocks noChangeArrowheads="1"/>
            </p:cNvSpPr>
            <p:nvPr/>
          </p:nvSpPr>
          <p:spPr bwMode="auto">
            <a:xfrm>
              <a:off x="1872" y="2673"/>
              <a:ext cx="228" cy="327"/>
            </a:xfrm>
            <a:prstGeom prst="rect">
              <a:avLst/>
            </a:prstGeom>
            <a:noFill/>
            <a:ln w="22225">
              <a:noFill/>
              <a:miter lim="800000"/>
              <a:headEnd/>
              <a:tailEnd/>
            </a:ln>
            <a:effectLst/>
          </p:spPr>
          <p:txBody>
            <a:bodyPr wrap="none">
              <a:spAutoFit/>
            </a:bodyPr>
            <a:lstStyle/>
            <a:p>
              <a:r>
                <a:rPr lang="en-US" altLang="zh-CN" b="1">
                  <a:ea typeface="楷体_GB2312" pitchFamily="49" charset="-122"/>
                </a:rPr>
                <a:t>1</a:t>
              </a:r>
            </a:p>
          </p:txBody>
        </p:sp>
        <p:sp>
          <p:nvSpPr>
            <p:cNvPr id="1417244" name="Line 28"/>
            <p:cNvSpPr>
              <a:spLocks noChangeShapeType="1"/>
            </p:cNvSpPr>
            <p:nvPr/>
          </p:nvSpPr>
          <p:spPr bwMode="auto">
            <a:xfrm flipV="1">
              <a:off x="1488" y="1872"/>
              <a:ext cx="816" cy="912"/>
            </a:xfrm>
            <a:prstGeom prst="line">
              <a:avLst/>
            </a:prstGeom>
            <a:noFill/>
            <a:ln w="22225">
              <a:solidFill>
                <a:srgbClr val="FF00FF"/>
              </a:solidFill>
              <a:round/>
              <a:headEnd/>
              <a:tailEnd/>
            </a:ln>
            <a:effectLst/>
          </p:spPr>
          <p:txBody>
            <a:bodyPr wrap="none" anchor="ctr"/>
            <a:lstStyle/>
            <a:p>
              <a:endParaRPr lang="zh-CN" altLang="en-US"/>
            </a:p>
          </p:txBody>
        </p:sp>
        <p:sp>
          <p:nvSpPr>
            <p:cNvPr id="1417245" name="Rectangle 29"/>
            <p:cNvSpPr>
              <a:spLocks noChangeArrowheads="1"/>
            </p:cNvSpPr>
            <p:nvPr/>
          </p:nvSpPr>
          <p:spPr bwMode="auto">
            <a:xfrm>
              <a:off x="2160" y="1873"/>
              <a:ext cx="468" cy="327"/>
            </a:xfrm>
            <a:prstGeom prst="rect">
              <a:avLst/>
            </a:prstGeom>
            <a:noFill/>
            <a:ln w="22225">
              <a:noFill/>
              <a:miter lim="800000"/>
              <a:headEnd/>
              <a:tailEnd/>
            </a:ln>
            <a:effectLst/>
          </p:spPr>
          <p:txBody>
            <a:bodyPr wrap="none">
              <a:spAutoFit/>
            </a:bodyPr>
            <a:lstStyle/>
            <a:p>
              <a:r>
                <a:rPr lang="en-US" altLang="zh-CN" b="1">
                  <a:solidFill>
                    <a:schemeClr val="tx2"/>
                  </a:solidFill>
                  <a:ea typeface="楷体_GB2312" pitchFamily="49" charset="-122"/>
                </a:rPr>
                <a:t>y=x</a:t>
              </a:r>
            </a:p>
          </p:txBody>
        </p:sp>
        <p:sp>
          <p:nvSpPr>
            <p:cNvPr id="1417246" name="Line 30"/>
            <p:cNvSpPr>
              <a:spLocks noChangeShapeType="1"/>
            </p:cNvSpPr>
            <p:nvPr/>
          </p:nvSpPr>
          <p:spPr bwMode="auto">
            <a:xfrm>
              <a:off x="1584" y="2688"/>
              <a:ext cx="0" cy="48"/>
            </a:xfrm>
            <a:prstGeom prst="line">
              <a:avLst/>
            </a:prstGeom>
            <a:noFill/>
            <a:ln w="22225">
              <a:solidFill>
                <a:srgbClr val="FF3300"/>
              </a:solidFill>
              <a:round/>
              <a:headEnd/>
              <a:tailEnd/>
            </a:ln>
            <a:effectLst/>
          </p:spPr>
          <p:txBody>
            <a:bodyPr wrap="none" anchor="ctr"/>
            <a:lstStyle/>
            <a:p>
              <a:endParaRPr lang="zh-CN" altLang="en-US"/>
            </a:p>
          </p:txBody>
        </p:sp>
        <p:sp>
          <p:nvSpPr>
            <p:cNvPr id="1417247" name="Line 31"/>
            <p:cNvSpPr>
              <a:spLocks noChangeShapeType="1"/>
            </p:cNvSpPr>
            <p:nvPr/>
          </p:nvSpPr>
          <p:spPr bwMode="auto">
            <a:xfrm>
              <a:off x="1872" y="2352"/>
              <a:ext cx="0" cy="432"/>
            </a:xfrm>
            <a:prstGeom prst="line">
              <a:avLst/>
            </a:prstGeom>
            <a:noFill/>
            <a:ln w="22225">
              <a:solidFill>
                <a:srgbClr val="FF3300"/>
              </a:solidFill>
              <a:round/>
              <a:headEnd/>
              <a:tailEnd/>
            </a:ln>
            <a:effectLst/>
          </p:spPr>
          <p:txBody>
            <a:bodyPr wrap="none" anchor="ctr"/>
            <a:lstStyle/>
            <a:p>
              <a:endParaRPr lang="zh-CN" altLang="en-US"/>
            </a:p>
          </p:txBody>
        </p:sp>
        <p:sp>
          <p:nvSpPr>
            <p:cNvPr id="1417248" name="Line 32"/>
            <p:cNvSpPr>
              <a:spLocks noChangeShapeType="1"/>
            </p:cNvSpPr>
            <p:nvPr/>
          </p:nvSpPr>
          <p:spPr bwMode="auto">
            <a:xfrm>
              <a:off x="1824" y="2400"/>
              <a:ext cx="0" cy="384"/>
            </a:xfrm>
            <a:prstGeom prst="line">
              <a:avLst/>
            </a:prstGeom>
            <a:noFill/>
            <a:ln w="22225">
              <a:solidFill>
                <a:srgbClr val="FF3300"/>
              </a:solidFill>
              <a:round/>
              <a:headEnd/>
              <a:tailEnd/>
            </a:ln>
            <a:effectLst/>
          </p:spPr>
          <p:txBody>
            <a:bodyPr wrap="none" anchor="ctr"/>
            <a:lstStyle/>
            <a:p>
              <a:endParaRPr lang="zh-CN" altLang="en-US"/>
            </a:p>
          </p:txBody>
        </p:sp>
        <p:sp>
          <p:nvSpPr>
            <p:cNvPr id="1417249" name="Line 33"/>
            <p:cNvSpPr>
              <a:spLocks noChangeShapeType="1"/>
            </p:cNvSpPr>
            <p:nvPr/>
          </p:nvSpPr>
          <p:spPr bwMode="auto">
            <a:xfrm>
              <a:off x="1920" y="2304"/>
              <a:ext cx="0" cy="480"/>
            </a:xfrm>
            <a:prstGeom prst="line">
              <a:avLst/>
            </a:prstGeom>
            <a:noFill/>
            <a:ln w="22225">
              <a:solidFill>
                <a:srgbClr val="FF3300"/>
              </a:solidFill>
              <a:round/>
              <a:headEnd/>
              <a:tailEnd/>
            </a:ln>
            <a:effectLst/>
          </p:spPr>
          <p:txBody>
            <a:bodyPr wrap="none" anchor="ctr"/>
            <a:lstStyle/>
            <a:p>
              <a:endParaRPr lang="zh-CN" altLang="en-US"/>
            </a:p>
          </p:txBody>
        </p:sp>
        <p:sp>
          <p:nvSpPr>
            <p:cNvPr id="1417250" name="Line 34"/>
            <p:cNvSpPr>
              <a:spLocks noChangeShapeType="1"/>
            </p:cNvSpPr>
            <p:nvPr/>
          </p:nvSpPr>
          <p:spPr bwMode="auto">
            <a:xfrm>
              <a:off x="1728" y="2496"/>
              <a:ext cx="0" cy="288"/>
            </a:xfrm>
            <a:prstGeom prst="line">
              <a:avLst/>
            </a:prstGeom>
            <a:noFill/>
            <a:ln w="22225">
              <a:solidFill>
                <a:srgbClr val="FF3300"/>
              </a:solidFill>
              <a:round/>
              <a:headEnd/>
              <a:tailEnd/>
            </a:ln>
            <a:effectLst/>
          </p:spPr>
          <p:txBody>
            <a:bodyPr wrap="none" anchor="ctr"/>
            <a:lstStyle/>
            <a:p>
              <a:endParaRPr lang="zh-CN" altLang="en-US"/>
            </a:p>
          </p:txBody>
        </p:sp>
        <p:sp>
          <p:nvSpPr>
            <p:cNvPr id="1417251" name="Line 35"/>
            <p:cNvSpPr>
              <a:spLocks noChangeShapeType="1"/>
            </p:cNvSpPr>
            <p:nvPr/>
          </p:nvSpPr>
          <p:spPr bwMode="auto">
            <a:xfrm>
              <a:off x="1776" y="2448"/>
              <a:ext cx="0" cy="336"/>
            </a:xfrm>
            <a:prstGeom prst="line">
              <a:avLst/>
            </a:prstGeom>
            <a:noFill/>
            <a:ln w="22225">
              <a:solidFill>
                <a:srgbClr val="FF3300"/>
              </a:solidFill>
              <a:round/>
              <a:headEnd/>
              <a:tailEnd/>
            </a:ln>
            <a:effectLst/>
          </p:spPr>
          <p:txBody>
            <a:bodyPr wrap="none" anchor="ctr"/>
            <a:lstStyle/>
            <a:p>
              <a:endParaRPr lang="zh-CN" altLang="en-US"/>
            </a:p>
          </p:txBody>
        </p:sp>
        <p:sp>
          <p:nvSpPr>
            <p:cNvPr id="1417252" name="Line 36"/>
            <p:cNvSpPr>
              <a:spLocks noChangeShapeType="1"/>
            </p:cNvSpPr>
            <p:nvPr/>
          </p:nvSpPr>
          <p:spPr bwMode="auto">
            <a:xfrm>
              <a:off x="1680" y="2592"/>
              <a:ext cx="0" cy="192"/>
            </a:xfrm>
            <a:prstGeom prst="line">
              <a:avLst/>
            </a:prstGeom>
            <a:noFill/>
            <a:ln w="22225">
              <a:solidFill>
                <a:srgbClr val="FF3300"/>
              </a:solidFill>
              <a:round/>
              <a:headEnd/>
              <a:tailEnd/>
            </a:ln>
            <a:effectLst/>
          </p:spPr>
          <p:txBody>
            <a:bodyPr wrap="none" anchor="ctr"/>
            <a:lstStyle/>
            <a:p>
              <a:endParaRPr lang="zh-CN" altLang="en-US"/>
            </a:p>
          </p:txBody>
        </p:sp>
        <p:sp>
          <p:nvSpPr>
            <p:cNvPr id="1417253" name="Line 37"/>
            <p:cNvSpPr>
              <a:spLocks noChangeShapeType="1"/>
            </p:cNvSpPr>
            <p:nvPr/>
          </p:nvSpPr>
          <p:spPr bwMode="auto">
            <a:xfrm>
              <a:off x="1632" y="2640"/>
              <a:ext cx="0" cy="144"/>
            </a:xfrm>
            <a:prstGeom prst="line">
              <a:avLst/>
            </a:prstGeom>
            <a:noFill/>
            <a:ln w="22225">
              <a:solidFill>
                <a:srgbClr val="FF3300"/>
              </a:solidFill>
              <a:round/>
              <a:headEnd/>
              <a:tailEnd/>
            </a:ln>
            <a:effectLst/>
          </p:spPr>
          <p:txBody>
            <a:bodyPr wrap="none" anchor="ctr"/>
            <a:lstStyle/>
            <a:p>
              <a:endParaRPr lang="zh-CN" altLang="en-US"/>
            </a:p>
          </p:txBody>
        </p:sp>
        <p:sp>
          <p:nvSpPr>
            <p:cNvPr id="1417254" name="Line 38"/>
            <p:cNvSpPr>
              <a:spLocks noChangeShapeType="1"/>
            </p:cNvSpPr>
            <p:nvPr/>
          </p:nvSpPr>
          <p:spPr bwMode="auto">
            <a:xfrm>
              <a:off x="1584" y="2688"/>
              <a:ext cx="0" cy="96"/>
            </a:xfrm>
            <a:prstGeom prst="line">
              <a:avLst/>
            </a:prstGeom>
            <a:noFill/>
            <a:ln w="22225">
              <a:solidFill>
                <a:srgbClr val="FF3300"/>
              </a:solid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17220"/>
                                        </p:tgtEl>
                                        <p:attrNameLst>
                                          <p:attrName>style.visibility</p:attrName>
                                        </p:attrNameLst>
                                      </p:cBhvr>
                                      <p:to>
                                        <p:strVal val="visible"/>
                                      </p:to>
                                    </p:set>
                                    <p:anim calcmode="lin" valueType="num">
                                      <p:cBhvr additive="base">
                                        <p:cTn id="7" dur="500" fill="hold"/>
                                        <p:tgtEl>
                                          <p:spTgt spid="1417220"/>
                                        </p:tgtEl>
                                        <p:attrNameLst>
                                          <p:attrName>ppt_x</p:attrName>
                                        </p:attrNameLst>
                                      </p:cBhvr>
                                      <p:tavLst>
                                        <p:tav tm="0">
                                          <p:val>
                                            <p:strVal val="#ppt_x"/>
                                          </p:val>
                                        </p:tav>
                                        <p:tav tm="100000">
                                          <p:val>
                                            <p:strVal val="#ppt_x"/>
                                          </p:val>
                                        </p:tav>
                                      </p:tavLst>
                                    </p:anim>
                                    <p:anim calcmode="lin" valueType="num">
                                      <p:cBhvr additive="base">
                                        <p:cTn id="8" dur="500" fill="hold"/>
                                        <p:tgtEl>
                                          <p:spTgt spid="14172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17221"/>
                                        </p:tgtEl>
                                        <p:attrNameLst>
                                          <p:attrName>style.visibility</p:attrName>
                                        </p:attrNameLst>
                                      </p:cBhvr>
                                      <p:to>
                                        <p:strVal val="visible"/>
                                      </p:to>
                                    </p:set>
                                    <p:anim calcmode="lin" valueType="num">
                                      <p:cBhvr additive="base">
                                        <p:cTn id="12" dur="500" fill="hold"/>
                                        <p:tgtEl>
                                          <p:spTgt spid="1417221"/>
                                        </p:tgtEl>
                                        <p:attrNameLst>
                                          <p:attrName>ppt_x</p:attrName>
                                        </p:attrNameLst>
                                      </p:cBhvr>
                                      <p:tavLst>
                                        <p:tav tm="0">
                                          <p:val>
                                            <p:strVal val="1+#ppt_w/2"/>
                                          </p:val>
                                        </p:tav>
                                        <p:tav tm="100000">
                                          <p:val>
                                            <p:strVal val="#ppt_x"/>
                                          </p:val>
                                        </p:tav>
                                      </p:tavLst>
                                    </p:anim>
                                    <p:anim calcmode="lin" valueType="num">
                                      <p:cBhvr additive="base">
                                        <p:cTn id="13" dur="500" fill="hold"/>
                                        <p:tgtEl>
                                          <p:spTgt spid="14172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417222"/>
                                        </p:tgtEl>
                                        <p:attrNameLst>
                                          <p:attrName>style.visibility</p:attrName>
                                        </p:attrNameLst>
                                      </p:cBhvr>
                                      <p:to>
                                        <p:strVal val="visible"/>
                                      </p:to>
                                    </p:set>
                                    <p:animEffect transition="in" filter="box(out)">
                                      <p:cBhvr>
                                        <p:cTn id="18" dur="500"/>
                                        <p:tgtEl>
                                          <p:spTgt spid="14172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17228"/>
                                        </p:tgtEl>
                                        <p:attrNameLst>
                                          <p:attrName>style.visibility</p:attrName>
                                        </p:attrNameLst>
                                      </p:cBhvr>
                                      <p:to>
                                        <p:strVal val="visible"/>
                                      </p:to>
                                    </p:set>
                                    <p:animEffect transition="in" filter="wipe(left)">
                                      <p:cBhvr>
                                        <p:cTn id="23" dur="500"/>
                                        <p:tgtEl>
                                          <p:spTgt spid="141722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417232"/>
                                        </p:tgtEl>
                                        <p:attrNameLst>
                                          <p:attrName>style.visibility</p:attrName>
                                        </p:attrNameLst>
                                      </p:cBhvr>
                                      <p:to>
                                        <p:strVal val="visible"/>
                                      </p:to>
                                    </p:set>
                                    <p:anim calcmode="lin" valueType="num">
                                      <p:cBhvr additive="base">
                                        <p:cTn id="28" dur="500" fill="hold"/>
                                        <p:tgtEl>
                                          <p:spTgt spid="1417232"/>
                                        </p:tgtEl>
                                        <p:attrNameLst>
                                          <p:attrName>ppt_x</p:attrName>
                                        </p:attrNameLst>
                                      </p:cBhvr>
                                      <p:tavLst>
                                        <p:tav tm="0">
                                          <p:val>
                                            <p:strVal val="1+#ppt_w/2"/>
                                          </p:val>
                                        </p:tav>
                                        <p:tav tm="100000">
                                          <p:val>
                                            <p:strVal val="#ppt_x"/>
                                          </p:val>
                                        </p:tav>
                                      </p:tavLst>
                                    </p:anim>
                                    <p:anim calcmode="lin" valueType="num">
                                      <p:cBhvr additive="base">
                                        <p:cTn id="29" dur="500" fill="hold"/>
                                        <p:tgtEl>
                                          <p:spTgt spid="141723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1723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17227"/>
                                        </p:tgtEl>
                                        <p:attrNameLst>
                                          <p:attrName>style.visibility</p:attrName>
                                        </p:attrNameLst>
                                      </p:cBhvr>
                                      <p:to>
                                        <p:strVal val="visible"/>
                                      </p:to>
                                    </p:set>
                                    <p:anim calcmode="lin" valueType="num">
                                      <p:cBhvr additive="base">
                                        <p:cTn id="38" dur="500" fill="hold"/>
                                        <p:tgtEl>
                                          <p:spTgt spid="1417227"/>
                                        </p:tgtEl>
                                        <p:attrNameLst>
                                          <p:attrName>ppt_x</p:attrName>
                                        </p:attrNameLst>
                                      </p:cBhvr>
                                      <p:tavLst>
                                        <p:tav tm="0">
                                          <p:val>
                                            <p:strVal val="#ppt_x"/>
                                          </p:val>
                                        </p:tav>
                                        <p:tav tm="100000">
                                          <p:val>
                                            <p:strVal val="#ppt_x"/>
                                          </p:val>
                                        </p:tav>
                                      </p:tavLst>
                                    </p:anim>
                                    <p:anim calcmode="lin" valueType="num">
                                      <p:cBhvr additive="base">
                                        <p:cTn id="39" dur="500" fill="hold"/>
                                        <p:tgtEl>
                                          <p:spTgt spid="141722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417231"/>
                                        </p:tgtEl>
                                        <p:attrNameLst>
                                          <p:attrName>style.visibility</p:attrName>
                                        </p:attrNameLst>
                                      </p:cBhvr>
                                      <p:to>
                                        <p:strVal val="visible"/>
                                      </p:to>
                                    </p:set>
                                    <p:anim calcmode="lin" valueType="num">
                                      <p:cBhvr additive="base">
                                        <p:cTn id="44" dur="500" fill="hold"/>
                                        <p:tgtEl>
                                          <p:spTgt spid="1417231"/>
                                        </p:tgtEl>
                                        <p:attrNameLst>
                                          <p:attrName>ppt_x</p:attrName>
                                        </p:attrNameLst>
                                      </p:cBhvr>
                                      <p:tavLst>
                                        <p:tav tm="0">
                                          <p:val>
                                            <p:strVal val="#ppt_x"/>
                                          </p:val>
                                        </p:tav>
                                        <p:tav tm="100000">
                                          <p:val>
                                            <p:strVal val="#ppt_x"/>
                                          </p:val>
                                        </p:tav>
                                      </p:tavLst>
                                    </p:anim>
                                    <p:anim calcmode="lin" valueType="num">
                                      <p:cBhvr additive="base">
                                        <p:cTn id="45" dur="500" fill="hold"/>
                                        <p:tgtEl>
                                          <p:spTgt spid="141723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417223"/>
                                        </p:tgtEl>
                                        <p:attrNameLst>
                                          <p:attrName>style.visibility</p:attrName>
                                        </p:attrNameLst>
                                      </p:cBhvr>
                                      <p:to>
                                        <p:strVal val="visible"/>
                                      </p:to>
                                    </p:set>
                                    <p:anim calcmode="lin" valueType="num">
                                      <p:cBhvr additive="base">
                                        <p:cTn id="50" dur="500" fill="hold"/>
                                        <p:tgtEl>
                                          <p:spTgt spid="1417223"/>
                                        </p:tgtEl>
                                        <p:attrNameLst>
                                          <p:attrName>ppt_x</p:attrName>
                                        </p:attrNameLst>
                                      </p:cBhvr>
                                      <p:tavLst>
                                        <p:tav tm="0">
                                          <p:val>
                                            <p:strVal val="1+#ppt_w/2"/>
                                          </p:val>
                                        </p:tav>
                                        <p:tav tm="100000">
                                          <p:val>
                                            <p:strVal val="#ppt_x"/>
                                          </p:val>
                                        </p:tav>
                                      </p:tavLst>
                                    </p:anim>
                                    <p:anim calcmode="lin" valueType="num">
                                      <p:cBhvr additive="base">
                                        <p:cTn id="51" dur="500" fill="hold"/>
                                        <p:tgtEl>
                                          <p:spTgt spid="141722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417224"/>
                                        </p:tgtEl>
                                        <p:attrNameLst>
                                          <p:attrName>style.visibility</p:attrName>
                                        </p:attrNameLst>
                                      </p:cBhvr>
                                      <p:to>
                                        <p:strVal val="visible"/>
                                      </p:to>
                                    </p:set>
                                    <p:anim calcmode="lin" valueType="num">
                                      <p:cBhvr additive="base">
                                        <p:cTn id="56" dur="500" fill="hold"/>
                                        <p:tgtEl>
                                          <p:spTgt spid="1417224"/>
                                        </p:tgtEl>
                                        <p:attrNameLst>
                                          <p:attrName>ppt_x</p:attrName>
                                        </p:attrNameLst>
                                      </p:cBhvr>
                                      <p:tavLst>
                                        <p:tav tm="0">
                                          <p:val>
                                            <p:strVal val="#ppt_x"/>
                                          </p:val>
                                        </p:tav>
                                        <p:tav tm="100000">
                                          <p:val>
                                            <p:strVal val="#ppt_x"/>
                                          </p:val>
                                        </p:tav>
                                      </p:tavLst>
                                    </p:anim>
                                    <p:anim calcmode="lin" valueType="num">
                                      <p:cBhvr additive="base">
                                        <p:cTn id="57" dur="500" fill="hold"/>
                                        <p:tgtEl>
                                          <p:spTgt spid="1417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7220" grpId="0" autoUpdateAnimBg="0"/>
      <p:bldP spid="1417222" grpId="0" autoUpdateAnimBg="0"/>
      <p:bldP spid="141722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9" name="Text Box 5"/>
          <p:cNvSpPr txBox="1">
            <a:spLocks noChangeArrowheads="1"/>
          </p:cNvSpPr>
          <p:nvPr/>
        </p:nvSpPr>
        <p:spPr bwMode="auto">
          <a:xfrm>
            <a:off x="971550" y="1989138"/>
            <a:ext cx="1600200" cy="519112"/>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解</a:t>
            </a:r>
            <a:r>
              <a:rPr lang="en-US" altLang="zh-CN" b="1">
                <a:ea typeface="楷体_GB2312" pitchFamily="49" charset="-122"/>
              </a:rPr>
              <a:t>: (2) </a:t>
            </a:r>
            <a:endParaRPr lang="en-US" altLang="zh-CN" b="1">
              <a:solidFill>
                <a:schemeClr val="accent2"/>
              </a:solidFill>
              <a:ea typeface="楷体_GB2312" pitchFamily="49" charset="-122"/>
            </a:endParaRPr>
          </a:p>
        </p:txBody>
      </p:sp>
      <p:sp>
        <p:nvSpPr>
          <p:cNvPr id="1419270" name="Text Box 6"/>
          <p:cNvSpPr txBox="1">
            <a:spLocks noChangeArrowheads="1"/>
          </p:cNvSpPr>
          <p:nvPr/>
        </p:nvSpPr>
        <p:spPr bwMode="auto">
          <a:xfrm>
            <a:off x="1042988" y="981075"/>
            <a:ext cx="7543800" cy="519113"/>
          </a:xfrm>
          <a:prstGeom prst="rect">
            <a:avLst/>
          </a:prstGeom>
          <a:noFill/>
          <a:ln w="9525">
            <a:noFill/>
            <a:miter lim="800000"/>
            <a:headEnd/>
            <a:tailEnd/>
          </a:ln>
          <a:effectLst/>
        </p:spPr>
        <p:txBody>
          <a:bodyPr>
            <a:spAutoFit/>
          </a:bodyPr>
          <a:lstStyle/>
          <a:p>
            <a:pPr>
              <a:spcBef>
                <a:spcPct val="50000"/>
              </a:spcBef>
            </a:pPr>
            <a:r>
              <a:rPr lang="zh-CN" altLang="zh-CN" b="1">
                <a:ea typeface="楷体_GB2312" pitchFamily="49" charset="-122"/>
              </a:rPr>
              <a:t>求  (2)  </a:t>
            </a:r>
            <a:r>
              <a:rPr lang="en-US" altLang="zh-CN" b="1">
                <a:ea typeface="楷体_GB2312" pitchFamily="49" charset="-122"/>
              </a:rPr>
              <a:t>P(X&gt;3/4), </a:t>
            </a:r>
          </a:p>
        </p:txBody>
      </p:sp>
      <p:sp>
        <p:nvSpPr>
          <p:cNvPr id="1419272" name="AutoShape 8"/>
          <p:cNvSpPr>
            <a:spLocks noChangeArrowheads="1"/>
          </p:cNvSpPr>
          <p:nvPr/>
        </p:nvSpPr>
        <p:spPr bwMode="auto">
          <a:xfrm>
            <a:off x="5435600" y="4797425"/>
            <a:ext cx="3262313" cy="1081088"/>
          </a:xfrm>
          <a:prstGeom prst="wedgeRectCallout">
            <a:avLst>
              <a:gd name="adj1" fmla="val -73356"/>
              <a:gd name="adj2" fmla="val -241630"/>
            </a:avLst>
          </a:prstGeom>
          <a:solidFill>
            <a:srgbClr val="FFFFCC"/>
          </a:solidFill>
          <a:ln w="9525">
            <a:solidFill>
              <a:schemeClr val="tx1"/>
            </a:solidFill>
            <a:miter lim="800000"/>
            <a:headEnd/>
            <a:tailEnd/>
          </a:ln>
          <a:effectLst/>
        </p:spPr>
        <p:txBody>
          <a:bodyPr wrap="none" anchor="ctr"/>
          <a:lstStyle/>
          <a:p>
            <a:pPr algn="ctr"/>
            <a:r>
              <a:rPr lang="zh-CN" altLang="en-US" b="1">
                <a:ea typeface="楷体_GB2312" pitchFamily="49" charset="-122"/>
              </a:rPr>
              <a:t>注意积分限</a:t>
            </a:r>
          </a:p>
        </p:txBody>
      </p:sp>
      <p:graphicFrame>
        <p:nvGraphicFramePr>
          <p:cNvPr id="1419273" name="Object 9"/>
          <p:cNvGraphicFramePr>
            <a:graphicFrameLocks noChangeAspect="1"/>
          </p:cNvGraphicFramePr>
          <p:nvPr/>
        </p:nvGraphicFramePr>
        <p:xfrm>
          <a:off x="2339975" y="1844675"/>
          <a:ext cx="4537075" cy="925513"/>
        </p:xfrm>
        <a:graphic>
          <a:graphicData uri="http://schemas.openxmlformats.org/presentationml/2006/ole">
            <p:oleObj spid="_x0000_s1419273" name="公式" r:id="rId3" imgW="3987720" imgH="825480" progId="Equation.3">
              <p:embed/>
            </p:oleObj>
          </a:graphicData>
        </a:graphic>
      </p:graphicFrame>
      <p:sp>
        <p:nvSpPr>
          <p:cNvPr id="1419274" name="Text Box 10"/>
          <p:cNvSpPr txBox="1">
            <a:spLocks noChangeArrowheads="1"/>
          </p:cNvSpPr>
          <p:nvPr/>
        </p:nvSpPr>
        <p:spPr bwMode="auto">
          <a:xfrm>
            <a:off x="7019925" y="2060575"/>
            <a:ext cx="1196975" cy="519113"/>
          </a:xfrm>
          <a:prstGeom prst="rect">
            <a:avLst/>
          </a:prstGeom>
          <a:noFill/>
          <a:ln w="9525">
            <a:noFill/>
            <a:miter lim="800000"/>
            <a:headEnd/>
            <a:tailEnd/>
          </a:ln>
          <a:effectLst/>
        </p:spPr>
        <p:txBody>
          <a:bodyPr wrap="none">
            <a:spAutoFit/>
          </a:bodyPr>
          <a:lstStyle/>
          <a:p>
            <a:r>
              <a:rPr kumimoji="0" lang="en-US" altLang="zh-CN" b="1">
                <a:ea typeface="楷体_GB2312" pitchFamily="49" charset="-122"/>
              </a:rPr>
              <a:t>=37/64</a:t>
            </a:r>
          </a:p>
        </p:txBody>
      </p:sp>
      <p:grpSp>
        <p:nvGrpSpPr>
          <p:cNvPr id="1419275" name="Group 11"/>
          <p:cNvGrpSpPr>
            <a:grpSpLocks/>
          </p:cNvGrpSpPr>
          <p:nvPr/>
        </p:nvGrpSpPr>
        <p:grpSpPr bwMode="auto">
          <a:xfrm>
            <a:off x="827088" y="3716338"/>
            <a:ext cx="3384550" cy="2160587"/>
            <a:chOff x="884" y="2795"/>
            <a:chExt cx="2132" cy="1361"/>
          </a:xfrm>
        </p:grpSpPr>
        <p:sp>
          <p:nvSpPr>
            <p:cNvPr id="1419276" name="Line 12"/>
            <p:cNvSpPr>
              <a:spLocks noChangeShapeType="1"/>
            </p:cNvSpPr>
            <p:nvPr/>
          </p:nvSpPr>
          <p:spPr bwMode="auto">
            <a:xfrm>
              <a:off x="884" y="3838"/>
              <a:ext cx="1951" cy="0"/>
            </a:xfrm>
            <a:prstGeom prst="line">
              <a:avLst/>
            </a:prstGeom>
            <a:noFill/>
            <a:ln w="22225">
              <a:solidFill>
                <a:schemeClr val="tx1"/>
              </a:solidFill>
              <a:round/>
              <a:headEnd/>
              <a:tailEnd type="triangle" w="med" len="med"/>
            </a:ln>
            <a:effectLst/>
          </p:spPr>
          <p:txBody>
            <a:bodyPr/>
            <a:lstStyle/>
            <a:p>
              <a:endParaRPr lang="zh-CN" altLang="en-US"/>
            </a:p>
          </p:txBody>
        </p:sp>
        <p:sp>
          <p:nvSpPr>
            <p:cNvPr id="1419277" name="Line 13"/>
            <p:cNvSpPr>
              <a:spLocks noChangeShapeType="1"/>
            </p:cNvSpPr>
            <p:nvPr/>
          </p:nvSpPr>
          <p:spPr bwMode="auto">
            <a:xfrm flipV="1">
              <a:off x="1701" y="2795"/>
              <a:ext cx="0" cy="1361"/>
            </a:xfrm>
            <a:prstGeom prst="line">
              <a:avLst/>
            </a:prstGeom>
            <a:noFill/>
            <a:ln w="22225">
              <a:solidFill>
                <a:schemeClr val="tx1"/>
              </a:solidFill>
              <a:round/>
              <a:headEnd/>
              <a:tailEnd type="triangle" w="med" len="med"/>
            </a:ln>
            <a:effectLst/>
          </p:spPr>
          <p:txBody>
            <a:bodyPr/>
            <a:lstStyle/>
            <a:p>
              <a:endParaRPr lang="zh-CN" altLang="en-US"/>
            </a:p>
          </p:txBody>
        </p:sp>
        <p:sp>
          <p:nvSpPr>
            <p:cNvPr id="1419278" name="Line 14"/>
            <p:cNvSpPr>
              <a:spLocks noChangeShapeType="1"/>
            </p:cNvSpPr>
            <p:nvPr/>
          </p:nvSpPr>
          <p:spPr bwMode="auto">
            <a:xfrm flipV="1">
              <a:off x="1429" y="2976"/>
              <a:ext cx="1224" cy="1089"/>
            </a:xfrm>
            <a:prstGeom prst="line">
              <a:avLst/>
            </a:prstGeom>
            <a:noFill/>
            <a:ln w="22225">
              <a:solidFill>
                <a:srgbClr val="FF00FF"/>
              </a:solidFill>
              <a:round/>
              <a:headEnd/>
              <a:tailEnd/>
            </a:ln>
            <a:effectLst/>
          </p:spPr>
          <p:txBody>
            <a:bodyPr/>
            <a:lstStyle/>
            <a:p>
              <a:endParaRPr lang="zh-CN" altLang="en-US"/>
            </a:p>
          </p:txBody>
        </p:sp>
        <p:sp>
          <p:nvSpPr>
            <p:cNvPr id="1419279" name="Line 15"/>
            <p:cNvSpPr>
              <a:spLocks noChangeShapeType="1"/>
            </p:cNvSpPr>
            <p:nvPr/>
          </p:nvSpPr>
          <p:spPr bwMode="auto">
            <a:xfrm flipV="1">
              <a:off x="2426" y="3203"/>
              <a:ext cx="0" cy="635"/>
            </a:xfrm>
            <a:prstGeom prst="line">
              <a:avLst/>
            </a:prstGeom>
            <a:noFill/>
            <a:ln w="22225">
              <a:solidFill>
                <a:schemeClr val="tx1"/>
              </a:solidFill>
              <a:round/>
              <a:headEnd/>
              <a:tailEnd/>
            </a:ln>
            <a:effectLst/>
          </p:spPr>
          <p:txBody>
            <a:bodyPr/>
            <a:lstStyle/>
            <a:p>
              <a:endParaRPr lang="zh-CN" altLang="en-US"/>
            </a:p>
          </p:txBody>
        </p:sp>
        <p:sp>
          <p:nvSpPr>
            <p:cNvPr id="1419280" name="Line 16"/>
            <p:cNvSpPr>
              <a:spLocks noChangeShapeType="1"/>
            </p:cNvSpPr>
            <p:nvPr/>
          </p:nvSpPr>
          <p:spPr bwMode="auto">
            <a:xfrm flipV="1">
              <a:off x="2200" y="3385"/>
              <a:ext cx="0" cy="453"/>
            </a:xfrm>
            <a:prstGeom prst="line">
              <a:avLst/>
            </a:prstGeom>
            <a:noFill/>
            <a:ln w="22225">
              <a:solidFill>
                <a:schemeClr val="tx1"/>
              </a:solidFill>
              <a:round/>
              <a:headEnd/>
              <a:tailEnd/>
            </a:ln>
            <a:effectLst/>
          </p:spPr>
          <p:txBody>
            <a:bodyPr/>
            <a:lstStyle/>
            <a:p>
              <a:endParaRPr lang="zh-CN" altLang="en-US"/>
            </a:p>
          </p:txBody>
        </p:sp>
        <p:sp>
          <p:nvSpPr>
            <p:cNvPr id="1419281" name="Line 17"/>
            <p:cNvSpPr>
              <a:spLocks noChangeShapeType="1"/>
            </p:cNvSpPr>
            <p:nvPr/>
          </p:nvSpPr>
          <p:spPr bwMode="auto">
            <a:xfrm flipV="1">
              <a:off x="2245" y="3339"/>
              <a:ext cx="0" cy="499"/>
            </a:xfrm>
            <a:prstGeom prst="line">
              <a:avLst/>
            </a:prstGeom>
            <a:noFill/>
            <a:ln w="22225">
              <a:solidFill>
                <a:srgbClr val="CC0000"/>
              </a:solidFill>
              <a:round/>
              <a:headEnd/>
              <a:tailEnd/>
            </a:ln>
            <a:effectLst/>
          </p:spPr>
          <p:txBody>
            <a:bodyPr/>
            <a:lstStyle/>
            <a:p>
              <a:endParaRPr lang="zh-CN" altLang="en-US"/>
            </a:p>
          </p:txBody>
        </p:sp>
        <p:sp>
          <p:nvSpPr>
            <p:cNvPr id="1419282" name="Line 18"/>
            <p:cNvSpPr>
              <a:spLocks noChangeShapeType="1"/>
            </p:cNvSpPr>
            <p:nvPr/>
          </p:nvSpPr>
          <p:spPr bwMode="auto">
            <a:xfrm flipV="1">
              <a:off x="2290" y="3294"/>
              <a:ext cx="0" cy="544"/>
            </a:xfrm>
            <a:prstGeom prst="line">
              <a:avLst/>
            </a:prstGeom>
            <a:noFill/>
            <a:ln w="22225">
              <a:solidFill>
                <a:srgbClr val="CC0000"/>
              </a:solidFill>
              <a:round/>
              <a:headEnd/>
              <a:tailEnd/>
            </a:ln>
            <a:effectLst/>
          </p:spPr>
          <p:txBody>
            <a:bodyPr/>
            <a:lstStyle/>
            <a:p>
              <a:endParaRPr lang="zh-CN" altLang="en-US"/>
            </a:p>
          </p:txBody>
        </p:sp>
        <p:sp>
          <p:nvSpPr>
            <p:cNvPr id="1419283" name="Line 19"/>
            <p:cNvSpPr>
              <a:spLocks noChangeShapeType="1"/>
            </p:cNvSpPr>
            <p:nvPr/>
          </p:nvSpPr>
          <p:spPr bwMode="auto">
            <a:xfrm flipV="1">
              <a:off x="2336" y="3249"/>
              <a:ext cx="0" cy="589"/>
            </a:xfrm>
            <a:prstGeom prst="line">
              <a:avLst/>
            </a:prstGeom>
            <a:noFill/>
            <a:ln w="22225">
              <a:solidFill>
                <a:srgbClr val="CC0000"/>
              </a:solidFill>
              <a:round/>
              <a:headEnd/>
              <a:tailEnd/>
            </a:ln>
            <a:effectLst/>
          </p:spPr>
          <p:txBody>
            <a:bodyPr/>
            <a:lstStyle/>
            <a:p>
              <a:endParaRPr lang="zh-CN" altLang="en-US"/>
            </a:p>
          </p:txBody>
        </p:sp>
        <p:sp>
          <p:nvSpPr>
            <p:cNvPr id="1419284" name="Line 20"/>
            <p:cNvSpPr>
              <a:spLocks noChangeShapeType="1"/>
            </p:cNvSpPr>
            <p:nvPr/>
          </p:nvSpPr>
          <p:spPr bwMode="auto">
            <a:xfrm flipV="1">
              <a:off x="2381" y="3203"/>
              <a:ext cx="0" cy="635"/>
            </a:xfrm>
            <a:prstGeom prst="line">
              <a:avLst/>
            </a:prstGeom>
            <a:noFill/>
            <a:ln w="22225">
              <a:solidFill>
                <a:srgbClr val="CC0000"/>
              </a:solidFill>
              <a:round/>
              <a:headEnd/>
              <a:tailEnd/>
            </a:ln>
            <a:effectLst/>
          </p:spPr>
          <p:txBody>
            <a:bodyPr/>
            <a:lstStyle/>
            <a:p>
              <a:endParaRPr lang="zh-CN" altLang="en-US"/>
            </a:p>
          </p:txBody>
        </p:sp>
        <p:sp>
          <p:nvSpPr>
            <p:cNvPr id="1419285" name="Rectangle 21"/>
            <p:cNvSpPr>
              <a:spLocks noChangeArrowheads="1"/>
            </p:cNvSpPr>
            <p:nvPr/>
          </p:nvSpPr>
          <p:spPr bwMode="auto">
            <a:xfrm>
              <a:off x="2426" y="2886"/>
              <a:ext cx="590" cy="327"/>
            </a:xfrm>
            <a:prstGeom prst="rect">
              <a:avLst/>
            </a:prstGeom>
            <a:noFill/>
            <a:ln w="22225">
              <a:noFill/>
              <a:miter lim="800000"/>
              <a:headEnd/>
              <a:tailEnd/>
            </a:ln>
            <a:effectLst/>
          </p:spPr>
          <p:txBody>
            <a:bodyPr>
              <a:spAutoFit/>
            </a:bodyPr>
            <a:lstStyle/>
            <a:p>
              <a:r>
                <a:rPr lang="en-US" altLang="zh-CN" b="1">
                  <a:ea typeface="楷体_GB2312" pitchFamily="49" charset="-122"/>
                </a:rPr>
                <a:t>y=x</a:t>
              </a:r>
            </a:p>
          </p:txBody>
        </p:sp>
        <p:sp>
          <p:nvSpPr>
            <p:cNvPr id="1419286" name="Rectangle 22"/>
            <p:cNvSpPr>
              <a:spLocks noChangeArrowheads="1"/>
            </p:cNvSpPr>
            <p:nvPr/>
          </p:nvSpPr>
          <p:spPr bwMode="auto">
            <a:xfrm>
              <a:off x="1565" y="3760"/>
              <a:ext cx="228" cy="327"/>
            </a:xfrm>
            <a:prstGeom prst="rect">
              <a:avLst/>
            </a:prstGeom>
            <a:noFill/>
            <a:ln w="22225">
              <a:noFill/>
              <a:miter lim="800000"/>
              <a:headEnd/>
              <a:tailEnd/>
            </a:ln>
            <a:effectLst/>
          </p:spPr>
          <p:txBody>
            <a:bodyPr wrap="none">
              <a:spAutoFit/>
            </a:bodyPr>
            <a:lstStyle/>
            <a:p>
              <a:r>
                <a:rPr lang="en-US" altLang="zh-CN" b="1">
                  <a:ea typeface="楷体_GB2312" pitchFamily="49" charset="-122"/>
                </a:rPr>
                <a:t>0</a:t>
              </a:r>
            </a:p>
          </p:txBody>
        </p:sp>
        <p:sp>
          <p:nvSpPr>
            <p:cNvPr id="1419287" name="Text Box 23"/>
            <p:cNvSpPr txBox="1">
              <a:spLocks noChangeArrowheads="1"/>
            </p:cNvSpPr>
            <p:nvPr/>
          </p:nvSpPr>
          <p:spPr bwMode="auto">
            <a:xfrm>
              <a:off x="2323" y="3683"/>
              <a:ext cx="228" cy="327"/>
            </a:xfrm>
            <a:prstGeom prst="rect">
              <a:avLst/>
            </a:prstGeom>
            <a:noFill/>
            <a:ln w="22225">
              <a:noFill/>
              <a:miter lim="800000"/>
              <a:headEnd/>
              <a:tailEnd/>
            </a:ln>
            <a:effectLst/>
          </p:spPr>
          <p:txBody>
            <a:bodyPr wrap="none">
              <a:spAutoFit/>
            </a:bodyPr>
            <a:lstStyle/>
            <a:p>
              <a:r>
                <a:rPr kumimoji="0" lang="en-US" altLang="zh-CN" b="1">
                  <a:ea typeface="楷体_GB2312" pitchFamily="49" charset="-122"/>
                </a:rPr>
                <a:t>1</a:t>
              </a:r>
            </a:p>
          </p:txBody>
        </p:sp>
        <p:sp>
          <p:nvSpPr>
            <p:cNvPr id="1419288" name="Text Box 24"/>
            <p:cNvSpPr txBox="1">
              <a:spLocks noChangeArrowheads="1"/>
            </p:cNvSpPr>
            <p:nvPr/>
          </p:nvSpPr>
          <p:spPr bwMode="auto">
            <a:xfrm>
              <a:off x="2096" y="3683"/>
              <a:ext cx="402" cy="327"/>
            </a:xfrm>
            <a:prstGeom prst="rect">
              <a:avLst/>
            </a:prstGeom>
            <a:noFill/>
            <a:ln w="22225">
              <a:noFill/>
              <a:miter lim="800000"/>
              <a:headEnd/>
              <a:tailEnd/>
            </a:ln>
            <a:effectLst/>
          </p:spPr>
          <p:txBody>
            <a:bodyPr wrap="none">
              <a:spAutoFit/>
            </a:bodyPr>
            <a:lstStyle/>
            <a:p>
              <a:r>
                <a:rPr kumimoji="0" lang="en-US" altLang="zh-CN" b="1">
                  <a:ea typeface="楷体_GB2312" pitchFamily="49" charset="-122"/>
                </a:rPr>
                <a:t>3/4</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9270"/>
                                        </p:tgtEl>
                                        <p:attrNameLst>
                                          <p:attrName>style.visibility</p:attrName>
                                        </p:attrNameLst>
                                      </p:cBhvr>
                                      <p:to>
                                        <p:strVal val="visible"/>
                                      </p:to>
                                    </p:set>
                                    <p:animEffect transition="in" filter="wipe(left)">
                                      <p:cBhvr>
                                        <p:cTn id="7" dur="500"/>
                                        <p:tgtEl>
                                          <p:spTgt spid="14192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9269"/>
                                        </p:tgtEl>
                                        <p:attrNameLst>
                                          <p:attrName>style.visibility</p:attrName>
                                        </p:attrNameLst>
                                      </p:cBhvr>
                                      <p:to>
                                        <p:strVal val="visible"/>
                                      </p:to>
                                    </p:set>
                                    <p:animEffect transition="in" filter="wipe(left)">
                                      <p:cBhvr>
                                        <p:cTn id="12" dur="1000"/>
                                        <p:tgtEl>
                                          <p:spTgt spid="14192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192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19273"/>
                                        </p:tgtEl>
                                        <p:attrNameLst>
                                          <p:attrName>style.visibility</p:attrName>
                                        </p:attrNameLst>
                                      </p:cBhvr>
                                      <p:to>
                                        <p:strVal val="visible"/>
                                      </p:to>
                                    </p:set>
                                    <p:animEffect transition="in" filter="wipe(left)">
                                      <p:cBhvr>
                                        <p:cTn id="21" dur="1000"/>
                                        <p:tgtEl>
                                          <p:spTgt spid="14192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1927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19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269" grpId="0"/>
      <p:bldP spid="1419270" grpId="0"/>
      <p:bldP spid="1419272" grpId="0" animBg="1"/>
      <p:bldP spid="141927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300" name="Text Box 4"/>
          <p:cNvSpPr txBox="1">
            <a:spLocks noChangeArrowheads="1"/>
          </p:cNvSpPr>
          <p:nvPr/>
        </p:nvSpPr>
        <p:spPr bwMode="auto">
          <a:xfrm>
            <a:off x="1163638" y="1701800"/>
            <a:ext cx="1600200" cy="579438"/>
          </a:xfrm>
          <a:prstGeom prst="rect">
            <a:avLst/>
          </a:prstGeom>
          <a:noFill/>
          <a:ln w="9525">
            <a:noFill/>
            <a:miter lim="800000"/>
            <a:headEnd/>
            <a:tailEnd/>
          </a:ln>
          <a:effectLst/>
        </p:spPr>
        <p:txBody>
          <a:bodyPr>
            <a:spAutoFit/>
          </a:bodyPr>
          <a:lstStyle/>
          <a:p>
            <a:pPr>
              <a:spcBef>
                <a:spcPct val="50000"/>
              </a:spcBef>
            </a:pPr>
            <a:r>
              <a:rPr lang="zh-CN" altLang="en-US" sz="3200" b="1">
                <a:ea typeface="宋体" pitchFamily="2" charset="-122"/>
              </a:rPr>
              <a:t>解</a:t>
            </a:r>
            <a:r>
              <a:rPr lang="en-US" altLang="zh-CN" sz="3200" b="1">
                <a:ea typeface="宋体" pitchFamily="2" charset="-122"/>
              </a:rPr>
              <a:t>: (3) </a:t>
            </a:r>
            <a:endParaRPr lang="en-US" altLang="zh-CN" sz="3200" b="1">
              <a:solidFill>
                <a:schemeClr val="accent2"/>
              </a:solidFill>
              <a:ea typeface="宋体" pitchFamily="2" charset="-122"/>
            </a:endParaRPr>
          </a:p>
        </p:txBody>
      </p:sp>
      <p:sp>
        <p:nvSpPr>
          <p:cNvPr id="1463301" name="AutoShape 5"/>
          <p:cNvSpPr>
            <a:spLocks noChangeArrowheads="1"/>
          </p:cNvSpPr>
          <p:nvPr/>
        </p:nvSpPr>
        <p:spPr bwMode="auto">
          <a:xfrm>
            <a:off x="6443663" y="3284538"/>
            <a:ext cx="2447925" cy="838200"/>
          </a:xfrm>
          <a:prstGeom prst="wedgeRectCallout">
            <a:avLst>
              <a:gd name="adj1" fmla="val -116019"/>
              <a:gd name="adj2" fmla="val -160986"/>
            </a:avLst>
          </a:prstGeom>
          <a:solidFill>
            <a:srgbClr val="FFFFCC"/>
          </a:solidFill>
          <a:ln w="9525">
            <a:solidFill>
              <a:schemeClr val="tx1"/>
            </a:solidFill>
            <a:miter lim="800000"/>
            <a:headEnd/>
            <a:tailEnd/>
          </a:ln>
          <a:effectLst/>
        </p:spPr>
        <p:txBody>
          <a:bodyPr wrap="none" anchor="ctr"/>
          <a:lstStyle/>
          <a:p>
            <a:pPr algn="ctr"/>
            <a:r>
              <a:rPr lang="zh-CN" altLang="en-US" b="1">
                <a:ea typeface="宋体" pitchFamily="2" charset="-122"/>
              </a:rPr>
              <a:t>注意积分限</a:t>
            </a:r>
          </a:p>
        </p:txBody>
      </p:sp>
      <p:graphicFrame>
        <p:nvGraphicFramePr>
          <p:cNvPr id="1463302" name="Object 6"/>
          <p:cNvGraphicFramePr>
            <a:graphicFrameLocks noChangeAspect="1"/>
          </p:cNvGraphicFramePr>
          <p:nvPr/>
        </p:nvGraphicFramePr>
        <p:xfrm>
          <a:off x="2555875" y="1628775"/>
          <a:ext cx="4579938" cy="1093788"/>
        </p:xfrm>
        <a:graphic>
          <a:graphicData uri="http://schemas.openxmlformats.org/presentationml/2006/ole">
            <p:oleObj spid="_x0000_s1463302" name="公式" r:id="rId3" imgW="1625400" imgH="393480" progId="Equation.3">
              <p:embed/>
            </p:oleObj>
          </a:graphicData>
        </a:graphic>
      </p:graphicFrame>
      <p:sp>
        <p:nvSpPr>
          <p:cNvPr id="1463303" name="Text Box 7"/>
          <p:cNvSpPr txBox="1">
            <a:spLocks noChangeArrowheads="1"/>
          </p:cNvSpPr>
          <p:nvPr/>
        </p:nvSpPr>
        <p:spPr bwMode="auto">
          <a:xfrm>
            <a:off x="4381500" y="2967038"/>
            <a:ext cx="1196975" cy="519112"/>
          </a:xfrm>
          <a:prstGeom prst="rect">
            <a:avLst/>
          </a:prstGeom>
          <a:noFill/>
          <a:ln w="9525">
            <a:noFill/>
            <a:miter lim="800000"/>
            <a:headEnd/>
            <a:tailEnd/>
          </a:ln>
          <a:effectLst/>
        </p:spPr>
        <p:txBody>
          <a:bodyPr wrap="none">
            <a:spAutoFit/>
          </a:bodyPr>
          <a:lstStyle/>
          <a:p>
            <a:r>
              <a:rPr kumimoji="0" lang="en-US" altLang="zh-CN" b="1">
                <a:ea typeface="宋体" pitchFamily="2" charset="-122"/>
              </a:rPr>
              <a:t>=11/16</a:t>
            </a:r>
          </a:p>
        </p:txBody>
      </p:sp>
      <p:sp>
        <p:nvSpPr>
          <p:cNvPr id="1463304" name="Line 8"/>
          <p:cNvSpPr>
            <a:spLocks noChangeShapeType="1"/>
          </p:cNvSpPr>
          <p:nvPr/>
        </p:nvSpPr>
        <p:spPr bwMode="auto">
          <a:xfrm>
            <a:off x="1377950" y="5300663"/>
            <a:ext cx="1981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63305" name="Line 9"/>
          <p:cNvSpPr>
            <a:spLocks noChangeShapeType="1"/>
          </p:cNvSpPr>
          <p:nvPr/>
        </p:nvSpPr>
        <p:spPr bwMode="auto">
          <a:xfrm>
            <a:off x="2520950" y="4233863"/>
            <a:ext cx="0" cy="1066800"/>
          </a:xfrm>
          <a:prstGeom prst="line">
            <a:avLst/>
          </a:prstGeom>
          <a:noFill/>
          <a:ln w="9525">
            <a:solidFill>
              <a:schemeClr val="tx1"/>
            </a:solidFill>
            <a:round/>
            <a:headEnd/>
            <a:tailEnd/>
          </a:ln>
          <a:effectLst/>
        </p:spPr>
        <p:txBody>
          <a:bodyPr wrap="none" anchor="ctr"/>
          <a:lstStyle/>
          <a:p>
            <a:endParaRPr lang="zh-CN" altLang="en-US"/>
          </a:p>
        </p:txBody>
      </p:sp>
      <p:sp>
        <p:nvSpPr>
          <p:cNvPr id="1463306" name="Line 10"/>
          <p:cNvSpPr>
            <a:spLocks noChangeShapeType="1"/>
          </p:cNvSpPr>
          <p:nvPr/>
        </p:nvSpPr>
        <p:spPr bwMode="auto">
          <a:xfrm flipH="1">
            <a:off x="1736725" y="4941888"/>
            <a:ext cx="288925" cy="0"/>
          </a:xfrm>
          <a:prstGeom prst="line">
            <a:avLst/>
          </a:prstGeom>
          <a:noFill/>
          <a:ln w="9525">
            <a:solidFill>
              <a:srgbClr val="CC0000"/>
            </a:solidFill>
            <a:prstDash val="lgDashDotDot"/>
            <a:round/>
            <a:headEnd/>
            <a:tailEnd/>
          </a:ln>
          <a:effectLst/>
        </p:spPr>
        <p:txBody>
          <a:bodyPr/>
          <a:lstStyle/>
          <a:p>
            <a:endParaRPr lang="zh-CN" altLang="en-US"/>
          </a:p>
        </p:txBody>
      </p:sp>
      <p:grpSp>
        <p:nvGrpSpPr>
          <p:cNvPr id="1463307" name="Group 11"/>
          <p:cNvGrpSpPr>
            <a:grpSpLocks/>
          </p:cNvGrpSpPr>
          <p:nvPr/>
        </p:nvGrpSpPr>
        <p:grpSpPr bwMode="auto">
          <a:xfrm>
            <a:off x="1304925" y="3502025"/>
            <a:ext cx="2517775" cy="2255838"/>
            <a:chOff x="521" y="2614"/>
            <a:chExt cx="1586" cy="1421"/>
          </a:xfrm>
        </p:grpSpPr>
        <p:sp>
          <p:nvSpPr>
            <p:cNvPr id="1463308" name="Line 12"/>
            <p:cNvSpPr>
              <a:spLocks noChangeShapeType="1"/>
            </p:cNvSpPr>
            <p:nvPr/>
          </p:nvSpPr>
          <p:spPr bwMode="auto">
            <a:xfrm flipV="1">
              <a:off x="807" y="2835"/>
              <a:ext cx="0" cy="1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63309" name="Rectangle 13"/>
            <p:cNvSpPr>
              <a:spLocks noChangeArrowheads="1"/>
            </p:cNvSpPr>
            <p:nvPr/>
          </p:nvSpPr>
          <p:spPr bwMode="auto">
            <a:xfrm>
              <a:off x="1863" y="3555"/>
              <a:ext cx="244" cy="365"/>
            </a:xfrm>
            <a:prstGeom prst="rect">
              <a:avLst/>
            </a:prstGeom>
            <a:noFill/>
            <a:ln w="9525">
              <a:noFill/>
              <a:miter lim="800000"/>
              <a:headEnd/>
              <a:tailEnd/>
            </a:ln>
            <a:effectLst/>
          </p:spPr>
          <p:txBody>
            <a:bodyPr wrap="none">
              <a:spAutoFit/>
            </a:bodyPr>
            <a:lstStyle/>
            <a:p>
              <a:r>
                <a:rPr lang="en-US" altLang="zh-CN" sz="3200" b="1">
                  <a:ea typeface="宋体" pitchFamily="2" charset="-122"/>
                </a:rPr>
                <a:t>x</a:t>
              </a:r>
            </a:p>
          </p:txBody>
        </p:sp>
        <p:sp>
          <p:nvSpPr>
            <p:cNvPr id="1463310" name="Rectangle 14"/>
            <p:cNvSpPr>
              <a:spLocks noChangeArrowheads="1"/>
            </p:cNvSpPr>
            <p:nvPr/>
          </p:nvSpPr>
          <p:spPr bwMode="auto">
            <a:xfrm>
              <a:off x="567" y="2614"/>
              <a:ext cx="244" cy="365"/>
            </a:xfrm>
            <a:prstGeom prst="rect">
              <a:avLst/>
            </a:prstGeom>
            <a:noFill/>
            <a:ln w="9525">
              <a:noFill/>
              <a:miter lim="800000"/>
              <a:headEnd/>
              <a:tailEnd/>
            </a:ln>
            <a:effectLst/>
          </p:spPr>
          <p:txBody>
            <a:bodyPr wrap="none">
              <a:spAutoFit/>
            </a:bodyPr>
            <a:lstStyle/>
            <a:p>
              <a:r>
                <a:rPr lang="en-US" altLang="zh-CN" sz="3200" b="1">
                  <a:ea typeface="宋体" pitchFamily="2" charset="-122"/>
                </a:rPr>
                <a:t>y</a:t>
              </a:r>
            </a:p>
          </p:txBody>
        </p:sp>
        <p:sp>
          <p:nvSpPr>
            <p:cNvPr id="1463311" name="Rectangle 15"/>
            <p:cNvSpPr>
              <a:spLocks noChangeArrowheads="1"/>
            </p:cNvSpPr>
            <p:nvPr/>
          </p:nvSpPr>
          <p:spPr bwMode="auto">
            <a:xfrm>
              <a:off x="659" y="3699"/>
              <a:ext cx="196" cy="250"/>
            </a:xfrm>
            <a:prstGeom prst="rect">
              <a:avLst/>
            </a:prstGeom>
            <a:noFill/>
            <a:ln w="9525">
              <a:noFill/>
              <a:miter lim="800000"/>
              <a:headEnd/>
              <a:tailEnd/>
            </a:ln>
            <a:effectLst/>
          </p:spPr>
          <p:txBody>
            <a:bodyPr wrap="none">
              <a:spAutoFit/>
            </a:bodyPr>
            <a:lstStyle/>
            <a:p>
              <a:r>
                <a:rPr lang="en-US" altLang="zh-CN" sz="2000">
                  <a:ea typeface="宋体" pitchFamily="2" charset="-122"/>
                </a:rPr>
                <a:t>0</a:t>
              </a:r>
              <a:endParaRPr lang="en-US" altLang="zh-CN" sz="3200" b="1">
                <a:ea typeface="宋体" pitchFamily="2" charset="-122"/>
              </a:endParaRPr>
            </a:p>
          </p:txBody>
        </p:sp>
        <p:sp>
          <p:nvSpPr>
            <p:cNvPr id="1463312" name="Rectangle 16"/>
            <p:cNvSpPr>
              <a:spLocks noChangeArrowheads="1"/>
            </p:cNvSpPr>
            <p:nvPr/>
          </p:nvSpPr>
          <p:spPr bwMode="auto">
            <a:xfrm>
              <a:off x="1191" y="3699"/>
              <a:ext cx="196" cy="250"/>
            </a:xfrm>
            <a:prstGeom prst="rect">
              <a:avLst/>
            </a:prstGeom>
            <a:noFill/>
            <a:ln w="9525">
              <a:noFill/>
              <a:miter lim="800000"/>
              <a:headEnd/>
              <a:tailEnd/>
            </a:ln>
            <a:effectLst/>
          </p:spPr>
          <p:txBody>
            <a:bodyPr wrap="none">
              <a:spAutoFit/>
            </a:bodyPr>
            <a:lstStyle/>
            <a:p>
              <a:r>
                <a:rPr lang="en-US" altLang="zh-CN" sz="2000">
                  <a:ea typeface="宋体" pitchFamily="2" charset="-122"/>
                </a:rPr>
                <a:t>1</a:t>
              </a:r>
              <a:endParaRPr lang="en-US" altLang="zh-CN" sz="3200" b="1">
                <a:ea typeface="宋体" pitchFamily="2" charset="-122"/>
              </a:endParaRPr>
            </a:p>
          </p:txBody>
        </p:sp>
        <p:sp>
          <p:nvSpPr>
            <p:cNvPr id="1463313" name="Line 17"/>
            <p:cNvSpPr>
              <a:spLocks noChangeShapeType="1"/>
            </p:cNvSpPr>
            <p:nvPr/>
          </p:nvSpPr>
          <p:spPr bwMode="auto">
            <a:xfrm flipV="1">
              <a:off x="793" y="2840"/>
              <a:ext cx="816" cy="912"/>
            </a:xfrm>
            <a:prstGeom prst="line">
              <a:avLst/>
            </a:prstGeom>
            <a:noFill/>
            <a:ln w="9525">
              <a:solidFill>
                <a:srgbClr val="FF00FF"/>
              </a:solidFill>
              <a:round/>
              <a:headEnd/>
              <a:tailEnd/>
            </a:ln>
            <a:effectLst/>
          </p:spPr>
          <p:txBody>
            <a:bodyPr wrap="none" anchor="ctr"/>
            <a:lstStyle/>
            <a:p>
              <a:endParaRPr lang="zh-CN" altLang="en-US"/>
            </a:p>
          </p:txBody>
        </p:sp>
        <p:sp>
          <p:nvSpPr>
            <p:cNvPr id="1463314" name="Rectangle 18"/>
            <p:cNvSpPr>
              <a:spLocks noChangeArrowheads="1"/>
            </p:cNvSpPr>
            <p:nvPr/>
          </p:nvSpPr>
          <p:spPr bwMode="auto">
            <a:xfrm>
              <a:off x="1479" y="2806"/>
              <a:ext cx="516" cy="365"/>
            </a:xfrm>
            <a:prstGeom prst="rect">
              <a:avLst/>
            </a:prstGeom>
            <a:noFill/>
            <a:ln w="9525">
              <a:noFill/>
              <a:miter lim="800000"/>
              <a:headEnd/>
              <a:tailEnd/>
            </a:ln>
            <a:effectLst/>
          </p:spPr>
          <p:txBody>
            <a:bodyPr wrap="none">
              <a:spAutoFit/>
            </a:bodyPr>
            <a:lstStyle/>
            <a:p>
              <a:r>
                <a:rPr lang="en-US" altLang="zh-CN" sz="3200">
                  <a:solidFill>
                    <a:schemeClr val="tx2"/>
                  </a:solidFill>
                  <a:ea typeface="宋体" pitchFamily="2" charset="-122"/>
                </a:rPr>
                <a:t>y=x</a:t>
              </a:r>
              <a:endParaRPr lang="en-US" altLang="zh-CN" sz="3200" b="1">
                <a:solidFill>
                  <a:schemeClr val="tx2"/>
                </a:solidFill>
                <a:ea typeface="宋体" pitchFamily="2" charset="-122"/>
              </a:endParaRPr>
            </a:p>
          </p:txBody>
        </p:sp>
        <p:sp>
          <p:nvSpPr>
            <p:cNvPr id="1463315" name="Line 19"/>
            <p:cNvSpPr>
              <a:spLocks noChangeShapeType="1"/>
            </p:cNvSpPr>
            <p:nvPr/>
          </p:nvSpPr>
          <p:spPr bwMode="auto">
            <a:xfrm>
              <a:off x="1020" y="3521"/>
              <a:ext cx="272" cy="0"/>
            </a:xfrm>
            <a:prstGeom prst="line">
              <a:avLst/>
            </a:prstGeom>
            <a:noFill/>
            <a:ln w="9525">
              <a:solidFill>
                <a:srgbClr val="CC0000"/>
              </a:solidFill>
              <a:round/>
              <a:headEnd/>
              <a:tailEnd/>
            </a:ln>
            <a:effectLst/>
          </p:spPr>
          <p:txBody>
            <a:bodyPr/>
            <a:lstStyle/>
            <a:p>
              <a:endParaRPr lang="zh-CN" altLang="en-US"/>
            </a:p>
          </p:txBody>
        </p:sp>
        <p:sp>
          <p:nvSpPr>
            <p:cNvPr id="1463316" name="Line 20"/>
            <p:cNvSpPr>
              <a:spLocks noChangeShapeType="1"/>
            </p:cNvSpPr>
            <p:nvPr/>
          </p:nvSpPr>
          <p:spPr bwMode="auto">
            <a:xfrm>
              <a:off x="975" y="3566"/>
              <a:ext cx="318" cy="0"/>
            </a:xfrm>
            <a:prstGeom prst="line">
              <a:avLst/>
            </a:prstGeom>
            <a:noFill/>
            <a:ln w="9525">
              <a:solidFill>
                <a:srgbClr val="CC0000"/>
              </a:solidFill>
              <a:round/>
              <a:headEnd/>
              <a:tailEnd/>
            </a:ln>
            <a:effectLst/>
          </p:spPr>
          <p:txBody>
            <a:bodyPr/>
            <a:lstStyle/>
            <a:p>
              <a:endParaRPr lang="zh-CN" altLang="en-US"/>
            </a:p>
          </p:txBody>
        </p:sp>
        <p:sp>
          <p:nvSpPr>
            <p:cNvPr id="1463317" name="Line 21"/>
            <p:cNvSpPr>
              <a:spLocks noChangeShapeType="1"/>
            </p:cNvSpPr>
            <p:nvPr/>
          </p:nvSpPr>
          <p:spPr bwMode="auto">
            <a:xfrm>
              <a:off x="930" y="3612"/>
              <a:ext cx="362" cy="0"/>
            </a:xfrm>
            <a:prstGeom prst="line">
              <a:avLst/>
            </a:prstGeom>
            <a:noFill/>
            <a:ln w="9525">
              <a:solidFill>
                <a:srgbClr val="CC0000"/>
              </a:solidFill>
              <a:round/>
              <a:headEnd/>
              <a:tailEnd/>
            </a:ln>
            <a:effectLst/>
          </p:spPr>
          <p:txBody>
            <a:bodyPr/>
            <a:lstStyle/>
            <a:p>
              <a:endParaRPr lang="zh-CN" altLang="en-US"/>
            </a:p>
          </p:txBody>
        </p:sp>
        <p:sp>
          <p:nvSpPr>
            <p:cNvPr id="1463318" name="Line 22"/>
            <p:cNvSpPr>
              <a:spLocks noChangeShapeType="1"/>
            </p:cNvSpPr>
            <p:nvPr/>
          </p:nvSpPr>
          <p:spPr bwMode="auto">
            <a:xfrm>
              <a:off x="884" y="3657"/>
              <a:ext cx="408" cy="0"/>
            </a:xfrm>
            <a:prstGeom prst="line">
              <a:avLst/>
            </a:prstGeom>
            <a:noFill/>
            <a:ln w="9525">
              <a:solidFill>
                <a:srgbClr val="CC0000"/>
              </a:solidFill>
              <a:round/>
              <a:headEnd/>
              <a:tailEnd/>
            </a:ln>
            <a:effectLst/>
          </p:spPr>
          <p:txBody>
            <a:bodyPr/>
            <a:lstStyle/>
            <a:p>
              <a:endParaRPr lang="zh-CN" altLang="en-US"/>
            </a:p>
          </p:txBody>
        </p:sp>
        <p:sp>
          <p:nvSpPr>
            <p:cNvPr id="1463319" name="Line 23"/>
            <p:cNvSpPr>
              <a:spLocks noChangeShapeType="1"/>
            </p:cNvSpPr>
            <p:nvPr/>
          </p:nvSpPr>
          <p:spPr bwMode="auto">
            <a:xfrm>
              <a:off x="839" y="3702"/>
              <a:ext cx="453" cy="0"/>
            </a:xfrm>
            <a:prstGeom prst="line">
              <a:avLst/>
            </a:prstGeom>
            <a:noFill/>
            <a:ln w="9525">
              <a:solidFill>
                <a:srgbClr val="CC0000"/>
              </a:solidFill>
              <a:round/>
              <a:headEnd/>
              <a:tailEnd/>
            </a:ln>
            <a:effectLst/>
          </p:spPr>
          <p:txBody>
            <a:bodyPr/>
            <a:lstStyle/>
            <a:p>
              <a:endParaRPr lang="zh-CN" altLang="en-US"/>
            </a:p>
          </p:txBody>
        </p:sp>
        <p:sp>
          <p:nvSpPr>
            <p:cNvPr id="1463320" name="Text Box 24"/>
            <p:cNvSpPr txBox="1">
              <a:spLocks noChangeArrowheads="1"/>
            </p:cNvSpPr>
            <p:nvPr/>
          </p:nvSpPr>
          <p:spPr bwMode="auto">
            <a:xfrm>
              <a:off x="521" y="3398"/>
              <a:ext cx="300" cy="231"/>
            </a:xfrm>
            <a:prstGeom prst="rect">
              <a:avLst/>
            </a:prstGeom>
            <a:noFill/>
            <a:ln w="9525">
              <a:noFill/>
              <a:miter lim="800000"/>
              <a:headEnd/>
              <a:tailEnd/>
            </a:ln>
            <a:effectLst/>
          </p:spPr>
          <p:txBody>
            <a:bodyPr wrap="none">
              <a:spAutoFit/>
            </a:bodyPr>
            <a:lstStyle/>
            <a:p>
              <a:r>
                <a:rPr kumimoji="0" lang="en-US" altLang="zh-CN" sz="1800">
                  <a:ea typeface="宋体" pitchFamily="2" charset="-122"/>
                </a:rPr>
                <a:t>1/2</a:t>
              </a:r>
            </a:p>
          </p:txBody>
        </p:sp>
      </p:grpSp>
      <p:sp>
        <p:nvSpPr>
          <p:cNvPr id="1463321" name="Rectangle 25"/>
          <p:cNvSpPr>
            <a:spLocks noChangeArrowheads="1"/>
          </p:cNvSpPr>
          <p:nvPr/>
        </p:nvSpPr>
        <p:spPr bwMode="auto">
          <a:xfrm>
            <a:off x="1258888" y="765175"/>
            <a:ext cx="2593975" cy="519113"/>
          </a:xfrm>
          <a:prstGeom prst="rect">
            <a:avLst/>
          </a:prstGeom>
          <a:noFill/>
          <a:ln w="9525">
            <a:noFill/>
            <a:miter lim="800000"/>
            <a:headEnd/>
            <a:tailEnd/>
          </a:ln>
          <a:effectLst/>
        </p:spPr>
        <p:txBody>
          <a:bodyPr wrap="none">
            <a:spAutoFit/>
          </a:bodyPr>
          <a:lstStyle/>
          <a:p>
            <a:pPr>
              <a:spcBef>
                <a:spcPct val="50000"/>
              </a:spcBef>
            </a:pPr>
            <a:r>
              <a:rPr lang="zh-CN" altLang="zh-CN" b="1">
                <a:ea typeface="宋体" pitchFamily="2" charset="-122"/>
              </a:rPr>
              <a:t>求  (</a:t>
            </a:r>
            <a:r>
              <a:rPr lang="zh-CN" altLang="en-US" b="1">
                <a:ea typeface="宋体" pitchFamily="2" charset="-122"/>
              </a:rPr>
              <a:t>3</a:t>
            </a:r>
            <a:r>
              <a:rPr lang="zh-CN" altLang="zh-CN" b="1">
                <a:ea typeface="宋体" pitchFamily="2" charset="-122"/>
              </a:rPr>
              <a:t>) </a:t>
            </a:r>
            <a:r>
              <a:rPr lang="en-US" altLang="zh-CN" b="1">
                <a:ea typeface="宋体" pitchFamily="2" charset="-122"/>
              </a:rPr>
              <a:t>P(Y&lt;1/2)</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3300"/>
                                        </p:tgtEl>
                                        <p:attrNameLst>
                                          <p:attrName>style.visibility</p:attrName>
                                        </p:attrNameLst>
                                      </p:cBhvr>
                                      <p:to>
                                        <p:strVal val="visible"/>
                                      </p:to>
                                    </p:set>
                                    <p:animEffect transition="in" filter="wipe(left)">
                                      <p:cBhvr>
                                        <p:cTn id="7" dur="500"/>
                                        <p:tgtEl>
                                          <p:spTgt spid="14633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633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63302"/>
                                        </p:tgtEl>
                                        <p:attrNameLst>
                                          <p:attrName>style.visibility</p:attrName>
                                        </p:attrNameLst>
                                      </p:cBhvr>
                                      <p:to>
                                        <p:strVal val="visible"/>
                                      </p:to>
                                    </p:set>
                                    <p:animEffect transition="in" filter="wipe(left)">
                                      <p:cBhvr>
                                        <p:cTn id="16" dur="1000"/>
                                        <p:tgtEl>
                                          <p:spTgt spid="146330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633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63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300" grpId="0"/>
      <p:bldP spid="1463301" grpId="0" animBg="1"/>
      <p:bldP spid="14633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0342" name="Group 54"/>
          <p:cNvGrpSpPr>
            <a:grpSpLocks/>
          </p:cNvGrpSpPr>
          <p:nvPr/>
        </p:nvGrpSpPr>
        <p:grpSpPr bwMode="auto">
          <a:xfrm>
            <a:off x="6243638" y="4365625"/>
            <a:ext cx="2900362" cy="2225675"/>
            <a:chOff x="3501" y="2054"/>
            <a:chExt cx="1827" cy="1402"/>
          </a:xfrm>
        </p:grpSpPr>
        <p:grpSp>
          <p:nvGrpSpPr>
            <p:cNvPr id="1420343" name="Group 55"/>
            <p:cNvGrpSpPr>
              <a:grpSpLocks/>
            </p:cNvGrpSpPr>
            <p:nvPr/>
          </p:nvGrpSpPr>
          <p:grpSpPr bwMode="auto">
            <a:xfrm>
              <a:off x="3501" y="2054"/>
              <a:ext cx="1827" cy="1402"/>
              <a:chOff x="3501" y="2054"/>
              <a:chExt cx="1827" cy="1402"/>
            </a:xfrm>
          </p:grpSpPr>
          <p:sp>
            <p:nvSpPr>
              <p:cNvPr id="1420344" name="Freeform 56"/>
              <p:cNvSpPr>
                <a:spLocks/>
              </p:cNvSpPr>
              <p:nvPr/>
            </p:nvSpPr>
            <p:spPr bwMode="auto">
              <a:xfrm>
                <a:off x="3573" y="2348"/>
                <a:ext cx="1248" cy="847"/>
              </a:xfrm>
              <a:custGeom>
                <a:avLst/>
                <a:gdLst/>
                <a:ahLst/>
                <a:cxnLst>
                  <a:cxn ang="0">
                    <a:pos x="8" y="288"/>
                  </a:cxn>
                  <a:cxn ang="0">
                    <a:pos x="104" y="96"/>
                  </a:cxn>
                  <a:cxn ang="0">
                    <a:pos x="392" y="192"/>
                  </a:cxn>
                  <a:cxn ang="0">
                    <a:pos x="824" y="0"/>
                  </a:cxn>
                  <a:cxn ang="0">
                    <a:pos x="1016" y="192"/>
                  </a:cxn>
                  <a:cxn ang="0">
                    <a:pos x="872" y="624"/>
                  </a:cxn>
                  <a:cxn ang="0">
                    <a:pos x="536" y="624"/>
                  </a:cxn>
                  <a:cxn ang="0">
                    <a:pos x="152" y="576"/>
                  </a:cxn>
                  <a:cxn ang="0">
                    <a:pos x="56" y="480"/>
                  </a:cxn>
                  <a:cxn ang="0">
                    <a:pos x="8" y="288"/>
                  </a:cxn>
                </a:cxnLst>
                <a:rect l="0" t="0" r="r" b="b"/>
                <a:pathLst>
                  <a:path w="1024" h="696">
                    <a:moveTo>
                      <a:pt x="8" y="288"/>
                    </a:moveTo>
                    <a:cubicBezTo>
                      <a:pt x="16" y="224"/>
                      <a:pt x="40" y="112"/>
                      <a:pt x="104" y="96"/>
                    </a:cubicBezTo>
                    <a:cubicBezTo>
                      <a:pt x="168" y="80"/>
                      <a:pt x="272" y="208"/>
                      <a:pt x="392" y="192"/>
                    </a:cubicBezTo>
                    <a:cubicBezTo>
                      <a:pt x="512" y="176"/>
                      <a:pt x="720" y="0"/>
                      <a:pt x="824" y="0"/>
                    </a:cubicBezTo>
                    <a:cubicBezTo>
                      <a:pt x="928" y="0"/>
                      <a:pt x="1008" y="88"/>
                      <a:pt x="1016" y="192"/>
                    </a:cubicBezTo>
                    <a:cubicBezTo>
                      <a:pt x="1024" y="296"/>
                      <a:pt x="952" y="552"/>
                      <a:pt x="872" y="624"/>
                    </a:cubicBezTo>
                    <a:cubicBezTo>
                      <a:pt x="792" y="696"/>
                      <a:pt x="656" y="632"/>
                      <a:pt x="536" y="624"/>
                    </a:cubicBezTo>
                    <a:cubicBezTo>
                      <a:pt x="416" y="616"/>
                      <a:pt x="232" y="600"/>
                      <a:pt x="152" y="576"/>
                    </a:cubicBezTo>
                    <a:cubicBezTo>
                      <a:pt x="72" y="552"/>
                      <a:pt x="80" y="520"/>
                      <a:pt x="56" y="480"/>
                    </a:cubicBezTo>
                    <a:cubicBezTo>
                      <a:pt x="32" y="440"/>
                      <a:pt x="0" y="352"/>
                      <a:pt x="8" y="288"/>
                    </a:cubicBezTo>
                    <a:close/>
                  </a:path>
                </a:pathLst>
              </a:custGeom>
              <a:solidFill>
                <a:srgbClr val="FFCC99">
                  <a:alpha val="50000"/>
                </a:srgbClr>
              </a:solidFill>
              <a:ln w="19050" cap="flat" cmpd="sng">
                <a:solidFill>
                  <a:srgbClr val="FF6600"/>
                </a:solidFill>
                <a:prstDash val="solid"/>
                <a:miter lim="800000"/>
                <a:headEnd type="none" w="med" len="med"/>
                <a:tailEnd type="none" w="med" len="med"/>
              </a:ln>
              <a:effectLst/>
            </p:spPr>
            <p:txBody>
              <a:bodyPr wrap="none"/>
              <a:lstStyle/>
              <a:p>
                <a:endParaRPr lang="zh-CN" altLang="en-US"/>
              </a:p>
            </p:txBody>
          </p:sp>
          <p:sp>
            <p:nvSpPr>
              <p:cNvPr id="1420345" name="Rectangle 57"/>
              <p:cNvSpPr>
                <a:spLocks noChangeArrowheads="1"/>
              </p:cNvSpPr>
              <p:nvPr/>
            </p:nvSpPr>
            <p:spPr bwMode="auto">
              <a:xfrm>
                <a:off x="3648" y="2054"/>
                <a:ext cx="227" cy="250"/>
              </a:xfrm>
              <a:prstGeom prst="rect">
                <a:avLst/>
              </a:prstGeom>
              <a:noFill/>
              <a:ln w="9525">
                <a:noFill/>
                <a:miter lim="800000"/>
                <a:headEnd/>
                <a:tailEnd/>
              </a:ln>
              <a:effectLst/>
            </p:spPr>
            <p:txBody>
              <a:bodyPr wrap="none">
                <a:spAutoFit/>
              </a:bodyPr>
              <a:lstStyle/>
              <a:p>
                <a:r>
                  <a:rPr kumimoji="0" lang="zh-CN" altLang="en-US" sz="2000" b="1" i="1">
                    <a:solidFill>
                      <a:srgbClr val="000000"/>
                    </a:solidFill>
                    <a:ea typeface="宋体" pitchFamily="2" charset="-122"/>
                  </a:rPr>
                  <a:t> </a:t>
                </a:r>
                <a:r>
                  <a:rPr kumimoji="0" lang="en-US" altLang="zh-CN" sz="2000" b="1" i="1">
                    <a:solidFill>
                      <a:srgbClr val="000000"/>
                    </a:solidFill>
                    <a:ea typeface="宋体" pitchFamily="2" charset="-122"/>
                  </a:rPr>
                  <a:t>y</a:t>
                </a:r>
              </a:p>
            </p:txBody>
          </p:sp>
          <p:sp>
            <p:nvSpPr>
              <p:cNvPr id="1420346" name="Text Box 58"/>
              <p:cNvSpPr txBox="1">
                <a:spLocks noChangeArrowheads="1"/>
              </p:cNvSpPr>
              <p:nvPr/>
            </p:nvSpPr>
            <p:spPr bwMode="auto">
              <a:xfrm>
                <a:off x="5036" y="3062"/>
                <a:ext cx="196" cy="250"/>
              </a:xfrm>
              <a:prstGeom prst="rect">
                <a:avLst/>
              </a:prstGeom>
              <a:noFill/>
              <a:ln w="9525">
                <a:noFill/>
                <a:miter lim="800000"/>
                <a:headEnd/>
                <a:tailEnd/>
              </a:ln>
              <a:effectLst/>
            </p:spPr>
            <p:txBody>
              <a:bodyPr wrap="none">
                <a:spAutoFit/>
              </a:bodyPr>
              <a:lstStyle/>
              <a:p>
                <a:r>
                  <a:rPr kumimoji="0" lang="en-US" altLang="zh-CN" sz="2000" b="1" i="1">
                    <a:solidFill>
                      <a:srgbClr val="000000"/>
                    </a:solidFill>
                    <a:ea typeface="宋体" pitchFamily="2" charset="-122"/>
                  </a:rPr>
                  <a:t>x</a:t>
                </a:r>
                <a:endParaRPr kumimoji="0" lang="en-US" altLang="zh-CN" sz="2400" b="1">
                  <a:solidFill>
                    <a:srgbClr val="000000"/>
                  </a:solidFill>
                  <a:ea typeface="宋体" pitchFamily="2" charset="-122"/>
                </a:endParaRPr>
              </a:p>
            </p:txBody>
          </p:sp>
          <p:sp>
            <p:nvSpPr>
              <p:cNvPr id="1420347" name="Line 59"/>
              <p:cNvSpPr>
                <a:spLocks noChangeShapeType="1"/>
              </p:cNvSpPr>
              <p:nvPr/>
            </p:nvSpPr>
            <p:spPr bwMode="auto">
              <a:xfrm flipV="1">
                <a:off x="3515" y="3264"/>
                <a:ext cx="1813" cy="0"/>
              </a:xfrm>
              <a:prstGeom prst="line">
                <a:avLst/>
              </a:prstGeom>
              <a:noFill/>
              <a:ln w="6350">
                <a:solidFill>
                  <a:srgbClr val="000000"/>
                </a:solidFill>
                <a:round/>
                <a:headEnd/>
                <a:tailEnd type="triangle" w="med" len="med"/>
              </a:ln>
              <a:effectLst/>
            </p:spPr>
            <p:txBody>
              <a:bodyPr wrap="none" anchor="ctr"/>
              <a:lstStyle/>
              <a:p>
                <a:endParaRPr lang="zh-CN" altLang="en-US"/>
              </a:p>
            </p:txBody>
          </p:sp>
          <p:sp>
            <p:nvSpPr>
              <p:cNvPr id="1420348" name="Line 60"/>
              <p:cNvSpPr>
                <a:spLocks noChangeShapeType="1"/>
              </p:cNvSpPr>
              <p:nvPr/>
            </p:nvSpPr>
            <p:spPr bwMode="auto">
              <a:xfrm flipV="1">
                <a:off x="3690" y="2115"/>
                <a:ext cx="0" cy="1245"/>
              </a:xfrm>
              <a:prstGeom prst="line">
                <a:avLst/>
              </a:prstGeom>
              <a:noFill/>
              <a:ln w="6350">
                <a:solidFill>
                  <a:srgbClr val="000000"/>
                </a:solidFill>
                <a:round/>
                <a:headEnd/>
                <a:tailEnd type="triangle" w="sm" len="med"/>
              </a:ln>
            </p:spPr>
            <p:txBody>
              <a:bodyPr/>
              <a:lstStyle/>
              <a:p>
                <a:endParaRPr lang="zh-CN" altLang="en-US"/>
              </a:p>
            </p:txBody>
          </p:sp>
          <p:sp>
            <p:nvSpPr>
              <p:cNvPr id="1420349" name="Text Box 61"/>
              <p:cNvSpPr txBox="1">
                <a:spLocks noChangeArrowheads="1"/>
              </p:cNvSpPr>
              <p:nvPr/>
            </p:nvSpPr>
            <p:spPr bwMode="auto">
              <a:xfrm>
                <a:off x="3501" y="3169"/>
                <a:ext cx="351" cy="287"/>
              </a:xfrm>
              <a:prstGeom prst="rect">
                <a:avLst/>
              </a:prstGeom>
              <a:noFill/>
              <a:ln w="9525">
                <a:noFill/>
                <a:miter lim="800000"/>
                <a:headEnd/>
                <a:tailEnd/>
              </a:ln>
              <a:effectLst/>
            </p:spPr>
            <p:txBody>
              <a:bodyPr>
                <a:spAutoFit/>
              </a:bodyPr>
              <a:lstStyle/>
              <a:p>
                <a:pPr>
                  <a:spcBef>
                    <a:spcPct val="50000"/>
                  </a:spcBef>
                </a:pPr>
                <a:r>
                  <a:rPr kumimoji="0" lang="en-US" altLang="zh-CN" sz="2400" b="1">
                    <a:solidFill>
                      <a:srgbClr val="000000"/>
                    </a:solidFill>
                    <a:ea typeface="宋体" pitchFamily="2" charset="-122"/>
                  </a:rPr>
                  <a:t>o</a:t>
                </a:r>
              </a:p>
            </p:txBody>
          </p:sp>
        </p:grpSp>
        <p:sp>
          <p:nvSpPr>
            <p:cNvPr id="1420350" name="Rectangle 62"/>
            <p:cNvSpPr>
              <a:spLocks noChangeArrowheads="1"/>
            </p:cNvSpPr>
            <p:nvPr/>
          </p:nvSpPr>
          <p:spPr bwMode="auto">
            <a:xfrm>
              <a:off x="4512" y="2352"/>
              <a:ext cx="255" cy="287"/>
            </a:xfrm>
            <a:prstGeom prst="rect">
              <a:avLst/>
            </a:prstGeom>
            <a:noFill/>
            <a:ln w="9525">
              <a:noFill/>
              <a:miter lim="800000"/>
              <a:headEnd/>
              <a:tailEnd/>
            </a:ln>
            <a:effectLst/>
          </p:spPr>
          <p:txBody>
            <a:bodyPr wrap="none">
              <a:spAutoFit/>
            </a:bodyPr>
            <a:lstStyle/>
            <a:p>
              <a:r>
                <a:rPr lang="en-US" altLang="zh-CN" sz="2400" b="1" i="1">
                  <a:solidFill>
                    <a:srgbClr val="965900"/>
                  </a:solidFill>
                  <a:ea typeface="宋体" pitchFamily="2" charset="-122"/>
                </a:rPr>
                <a:t>G</a:t>
              </a:r>
            </a:p>
          </p:txBody>
        </p:sp>
      </p:grpSp>
      <p:graphicFrame>
        <p:nvGraphicFramePr>
          <p:cNvPr id="1420351" name="Object 63"/>
          <p:cNvGraphicFramePr>
            <a:graphicFrameLocks noChangeAspect="1"/>
          </p:cNvGraphicFramePr>
          <p:nvPr/>
        </p:nvGraphicFramePr>
        <p:xfrm>
          <a:off x="6042025" y="3027363"/>
          <a:ext cx="2994025" cy="1270000"/>
        </p:xfrm>
        <a:graphic>
          <a:graphicData uri="http://schemas.openxmlformats.org/presentationml/2006/ole">
            <p:oleObj spid="_x0000_s1420351" name="公式" r:id="rId3" imgW="1638000" imgH="634680" progId="Equation.3">
              <p:embed/>
            </p:oleObj>
          </a:graphicData>
        </a:graphic>
      </p:graphicFrame>
      <p:sp>
        <p:nvSpPr>
          <p:cNvPr id="1420352" name="Text Box 64"/>
          <p:cNvSpPr txBox="1">
            <a:spLocks noChangeArrowheads="1"/>
          </p:cNvSpPr>
          <p:nvPr/>
        </p:nvSpPr>
        <p:spPr bwMode="auto">
          <a:xfrm>
            <a:off x="468313" y="1901825"/>
            <a:ext cx="8915400" cy="895350"/>
          </a:xfrm>
          <a:prstGeom prst="rect">
            <a:avLst/>
          </a:prstGeom>
          <a:noFill/>
          <a:ln w="9525">
            <a:noFill/>
            <a:miter lim="800000"/>
            <a:headEnd/>
            <a:tailEnd/>
          </a:ln>
          <a:effectLst/>
        </p:spPr>
        <p:txBody>
          <a:bodyPr>
            <a:spAutoFit/>
          </a:bodyPr>
          <a:lstStyle/>
          <a:p>
            <a:pPr algn="just">
              <a:lnSpc>
                <a:spcPct val="110000"/>
              </a:lnSpc>
            </a:pPr>
            <a:r>
              <a:rPr lang="zh-CN" altLang="en-US" sz="2400" b="1">
                <a:solidFill>
                  <a:srgbClr val="000000"/>
                </a:solidFill>
                <a:ea typeface="宋体" pitchFamily="2" charset="-122"/>
              </a:rPr>
              <a:t>             设 </a:t>
            </a:r>
            <a:r>
              <a:rPr lang="en-US" altLang="zh-CN" sz="2400" b="1" i="1">
                <a:solidFill>
                  <a:srgbClr val="000000"/>
                </a:solidFill>
                <a:ea typeface="宋体" pitchFamily="2" charset="-122"/>
              </a:rPr>
              <a:t>G </a:t>
            </a:r>
            <a:r>
              <a:rPr lang="zh-CN" altLang="en-US" sz="2400" b="1">
                <a:solidFill>
                  <a:srgbClr val="000000"/>
                </a:solidFill>
                <a:ea typeface="宋体" pitchFamily="2" charset="-122"/>
              </a:rPr>
              <a:t>是平面上的有界区域</a:t>
            </a:r>
            <a:r>
              <a:rPr lang="en-US" altLang="zh-CN" sz="2400" b="1">
                <a:solidFill>
                  <a:srgbClr val="000000"/>
                </a:solidFill>
                <a:latin typeface="宋体" pitchFamily="2" charset="-122"/>
                <a:ea typeface="宋体" pitchFamily="2" charset="-122"/>
              </a:rPr>
              <a:t>,</a:t>
            </a:r>
            <a:r>
              <a:rPr lang="zh-CN" altLang="en-US" sz="2400" b="1">
                <a:solidFill>
                  <a:srgbClr val="000000"/>
                </a:solidFill>
                <a:ea typeface="宋体" pitchFamily="2" charset="-122"/>
              </a:rPr>
              <a:t>其面积为</a:t>
            </a:r>
            <a:r>
              <a:rPr lang="en-US" altLang="zh-CN" sz="2400" b="1" i="1">
                <a:solidFill>
                  <a:srgbClr val="000000"/>
                </a:solidFill>
                <a:ea typeface="宋体" pitchFamily="2" charset="-122"/>
              </a:rPr>
              <a:t>S</a:t>
            </a:r>
            <a:r>
              <a:rPr lang="en-US" altLang="zh-CN" sz="2400" b="1">
                <a:solidFill>
                  <a:srgbClr val="000000"/>
                </a:solidFill>
                <a:ea typeface="宋体" pitchFamily="2" charset="-122"/>
              </a:rPr>
              <a:t>.  </a:t>
            </a:r>
            <a:r>
              <a:rPr lang="zh-CN" altLang="en-US" sz="2400" b="1">
                <a:solidFill>
                  <a:srgbClr val="000000"/>
                </a:solidFill>
                <a:ea typeface="宋体" pitchFamily="2" charset="-122"/>
              </a:rPr>
              <a:t>若二维随机变量</a:t>
            </a:r>
          </a:p>
          <a:p>
            <a:pPr algn="just">
              <a:lnSpc>
                <a:spcPct val="110000"/>
              </a:lnSpc>
            </a:pPr>
            <a:r>
              <a:rPr lang="zh-CN" altLang="en-US" sz="2400" b="1">
                <a:solidFill>
                  <a:srgbClr val="000000"/>
                </a:solidFill>
                <a:latin typeface="宋体" pitchFamily="2" charset="-122"/>
                <a:ea typeface="宋体" pitchFamily="2" charset="-122"/>
              </a:rPr>
              <a:t>  </a:t>
            </a:r>
            <a:r>
              <a:rPr lang="en-US" altLang="zh-CN" sz="2400" b="1">
                <a:solidFill>
                  <a:srgbClr val="000000"/>
                </a:solidFill>
                <a:latin typeface="宋体" pitchFamily="2" charset="-122"/>
                <a:ea typeface="宋体" pitchFamily="2" charset="-122"/>
              </a:rPr>
              <a:t>(</a:t>
            </a:r>
            <a:r>
              <a:rPr lang="en-US" altLang="zh-CN" sz="2400" b="1" i="1">
                <a:solidFill>
                  <a:srgbClr val="000000"/>
                </a:solidFill>
                <a:ea typeface="宋体" pitchFamily="2" charset="-122"/>
              </a:rPr>
              <a:t>X</a:t>
            </a:r>
            <a:r>
              <a:rPr lang="en-US" altLang="zh-CN" sz="2400" b="1">
                <a:solidFill>
                  <a:srgbClr val="000000"/>
                </a:solidFill>
                <a:ea typeface="宋体" pitchFamily="2" charset="-122"/>
              </a:rPr>
              <a:t>,</a:t>
            </a:r>
            <a:r>
              <a:rPr lang="en-US" altLang="zh-CN" sz="2400" b="1" i="1">
                <a:solidFill>
                  <a:srgbClr val="000000"/>
                </a:solidFill>
                <a:ea typeface="宋体" pitchFamily="2" charset="-122"/>
              </a:rPr>
              <a:t>Y</a:t>
            </a:r>
            <a:r>
              <a:rPr lang="en-US" altLang="zh-CN" sz="2400" b="1">
                <a:solidFill>
                  <a:srgbClr val="000000"/>
                </a:solidFill>
                <a:latin typeface="宋体" pitchFamily="2" charset="-122"/>
                <a:ea typeface="宋体" pitchFamily="2" charset="-122"/>
              </a:rPr>
              <a:t>)</a:t>
            </a:r>
            <a:r>
              <a:rPr lang="zh-CN" altLang="en-US" sz="2400" b="1">
                <a:solidFill>
                  <a:srgbClr val="000000"/>
                </a:solidFill>
                <a:latin typeface="宋体" pitchFamily="2" charset="-122"/>
                <a:ea typeface="宋体" pitchFamily="2" charset="-122"/>
              </a:rPr>
              <a:t>的</a:t>
            </a:r>
            <a:r>
              <a:rPr lang="zh-CN" altLang="en-US" sz="2400" b="1">
                <a:solidFill>
                  <a:srgbClr val="000000"/>
                </a:solidFill>
                <a:ea typeface="宋体" pitchFamily="2" charset="-122"/>
              </a:rPr>
              <a:t>概率密度为</a:t>
            </a:r>
          </a:p>
        </p:txBody>
      </p:sp>
      <p:graphicFrame>
        <p:nvGraphicFramePr>
          <p:cNvPr id="1420353" name="Object 65"/>
          <p:cNvGraphicFramePr>
            <a:graphicFrameLocks noChangeAspect="1"/>
          </p:cNvGraphicFramePr>
          <p:nvPr/>
        </p:nvGraphicFramePr>
        <p:xfrm>
          <a:off x="3851275" y="2205038"/>
          <a:ext cx="3302000" cy="1270000"/>
        </p:xfrm>
        <a:graphic>
          <a:graphicData uri="http://schemas.openxmlformats.org/presentationml/2006/ole">
            <p:oleObj spid="_x0000_s1420353" name="公式" r:id="rId4" imgW="1650960" imgH="634680" progId="Equation.3">
              <p:embed/>
            </p:oleObj>
          </a:graphicData>
        </a:graphic>
      </p:graphicFrame>
      <p:sp>
        <p:nvSpPr>
          <p:cNvPr id="1420354" name="Text Box 66"/>
          <p:cNvSpPr txBox="1">
            <a:spLocks noChangeArrowheads="1"/>
          </p:cNvSpPr>
          <p:nvPr/>
        </p:nvSpPr>
        <p:spPr bwMode="auto">
          <a:xfrm>
            <a:off x="900113" y="3213100"/>
            <a:ext cx="6934200"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00"/>
                </a:solidFill>
                <a:ea typeface="宋体" pitchFamily="2" charset="-122"/>
              </a:rPr>
              <a:t>则称</a:t>
            </a:r>
            <a:r>
              <a:rPr lang="en-US" altLang="zh-CN" sz="2400" b="1">
                <a:solidFill>
                  <a:srgbClr val="000000"/>
                </a:solidFill>
                <a:latin typeface="宋体" pitchFamily="2" charset="-122"/>
                <a:ea typeface="宋体" pitchFamily="2" charset="-122"/>
              </a:rPr>
              <a:t>(</a:t>
            </a:r>
            <a:r>
              <a:rPr lang="en-US" altLang="zh-CN" sz="2400" b="1" i="1">
                <a:solidFill>
                  <a:srgbClr val="000000"/>
                </a:solidFill>
                <a:ea typeface="宋体" pitchFamily="2" charset="-122"/>
              </a:rPr>
              <a:t>X</a:t>
            </a:r>
            <a:r>
              <a:rPr lang="en-US" altLang="zh-CN" sz="2400" b="1">
                <a:solidFill>
                  <a:srgbClr val="000000"/>
                </a:solidFill>
                <a:ea typeface="宋体" pitchFamily="2" charset="-122"/>
              </a:rPr>
              <a:t>,</a:t>
            </a:r>
            <a:r>
              <a:rPr lang="en-US" altLang="zh-CN" sz="2400" b="1" i="1">
                <a:solidFill>
                  <a:srgbClr val="000000"/>
                </a:solidFill>
                <a:ea typeface="宋体" pitchFamily="2" charset="-122"/>
              </a:rPr>
              <a:t>Y</a:t>
            </a:r>
            <a:r>
              <a:rPr lang="en-US" altLang="zh-CN" sz="2400" b="1">
                <a:solidFill>
                  <a:srgbClr val="000000"/>
                </a:solidFill>
                <a:latin typeface="宋体" pitchFamily="2" charset="-122"/>
                <a:ea typeface="宋体" pitchFamily="2" charset="-122"/>
              </a:rPr>
              <a:t>)</a:t>
            </a:r>
            <a:r>
              <a:rPr lang="zh-CN" altLang="en-US" sz="2400" b="1">
                <a:solidFill>
                  <a:srgbClr val="000000"/>
                </a:solidFill>
                <a:ea typeface="宋体" pitchFamily="2" charset="-122"/>
              </a:rPr>
              <a:t>在</a:t>
            </a:r>
            <a:r>
              <a:rPr lang="en-US" altLang="zh-CN" sz="2400" b="1" i="1">
                <a:solidFill>
                  <a:srgbClr val="000000"/>
                </a:solidFill>
                <a:ea typeface="宋体" pitchFamily="2" charset="-122"/>
              </a:rPr>
              <a:t>G</a:t>
            </a:r>
            <a:r>
              <a:rPr lang="zh-CN" altLang="en-US" sz="2400" b="1">
                <a:solidFill>
                  <a:srgbClr val="000000"/>
                </a:solidFill>
                <a:ea typeface="宋体" pitchFamily="2" charset="-122"/>
              </a:rPr>
              <a:t>上服从</a:t>
            </a:r>
            <a:r>
              <a:rPr lang="zh-CN" altLang="en-US" sz="2400" b="1" u="sng">
                <a:solidFill>
                  <a:srgbClr val="FF0000"/>
                </a:solidFill>
                <a:ea typeface="楷体_GB2312" pitchFamily="49" charset="-122"/>
              </a:rPr>
              <a:t>均匀分布</a:t>
            </a:r>
            <a:r>
              <a:rPr lang="en-US" altLang="zh-CN" sz="2400" b="1">
                <a:solidFill>
                  <a:srgbClr val="000000"/>
                </a:solidFill>
                <a:ea typeface="宋体" pitchFamily="2" charset="-122"/>
              </a:rPr>
              <a:t>.</a:t>
            </a:r>
          </a:p>
        </p:txBody>
      </p:sp>
      <p:sp>
        <p:nvSpPr>
          <p:cNvPr id="1420355" name="Text Box 67"/>
          <p:cNvSpPr txBox="1">
            <a:spLocks noChangeArrowheads="1"/>
          </p:cNvSpPr>
          <p:nvPr/>
        </p:nvSpPr>
        <p:spPr bwMode="auto">
          <a:xfrm>
            <a:off x="1006475" y="3968750"/>
            <a:ext cx="5567363" cy="530225"/>
          </a:xfrm>
          <a:prstGeom prst="rect">
            <a:avLst/>
          </a:prstGeom>
          <a:noFill/>
          <a:ln w="9525">
            <a:noFill/>
            <a:miter lim="800000"/>
            <a:headEnd/>
            <a:tailEnd/>
          </a:ln>
          <a:effectLst/>
        </p:spPr>
        <p:txBody>
          <a:bodyPr>
            <a:spAutoFit/>
          </a:bodyPr>
          <a:lstStyle/>
          <a:p>
            <a:pPr algn="just">
              <a:lnSpc>
                <a:spcPct val="120000"/>
              </a:lnSpc>
            </a:pPr>
            <a:r>
              <a:rPr lang="zh-CN" altLang="en-US" sz="2400" b="1">
                <a:solidFill>
                  <a:srgbClr val="663D00"/>
                </a:solidFill>
                <a:ea typeface="宋体" pitchFamily="2" charset="-122"/>
              </a:rPr>
              <a:t>向平面上有界区域</a:t>
            </a:r>
            <a:r>
              <a:rPr lang="zh-CN" altLang="en-US" sz="2400" b="1" baseline="-25000">
                <a:solidFill>
                  <a:srgbClr val="663D00"/>
                </a:solidFill>
                <a:ea typeface="宋体" pitchFamily="2" charset="-122"/>
              </a:rPr>
              <a:t> </a:t>
            </a:r>
            <a:r>
              <a:rPr lang="en-US" altLang="zh-CN" sz="2400" b="1" i="1">
                <a:solidFill>
                  <a:srgbClr val="663D00"/>
                </a:solidFill>
                <a:ea typeface="宋体" pitchFamily="2" charset="-122"/>
              </a:rPr>
              <a:t>G</a:t>
            </a:r>
            <a:r>
              <a:rPr lang="en-US" altLang="zh-CN" sz="2400" b="1" i="1" baseline="-25000">
                <a:solidFill>
                  <a:srgbClr val="663D00"/>
                </a:solidFill>
                <a:ea typeface="宋体" pitchFamily="2" charset="-122"/>
              </a:rPr>
              <a:t> </a:t>
            </a:r>
            <a:r>
              <a:rPr lang="zh-CN" altLang="en-US" sz="2400" b="1">
                <a:solidFill>
                  <a:srgbClr val="663D00"/>
                </a:solidFill>
                <a:ea typeface="宋体" pitchFamily="2" charset="-122"/>
              </a:rPr>
              <a:t>内任投一质点，</a:t>
            </a:r>
          </a:p>
        </p:txBody>
      </p:sp>
      <p:sp>
        <p:nvSpPr>
          <p:cNvPr id="1420356" name="Rectangle 68"/>
          <p:cNvSpPr>
            <a:spLocks noChangeArrowheads="1"/>
          </p:cNvSpPr>
          <p:nvPr/>
        </p:nvSpPr>
        <p:spPr bwMode="auto">
          <a:xfrm>
            <a:off x="755650" y="836613"/>
            <a:ext cx="5181600" cy="609600"/>
          </a:xfrm>
          <a:prstGeom prst="rect">
            <a:avLst/>
          </a:prstGeom>
          <a:noFill/>
          <a:ln w="9525">
            <a:noFill/>
            <a:miter lim="800000"/>
            <a:headEnd/>
            <a:tailEnd/>
          </a:ln>
        </p:spPr>
        <p:txBody>
          <a:bodyPr/>
          <a:lstStyle/>
          <a:p>
            <a:r>
              <a:rPr lang="zh-CN" altLang="en-US" b="1">
                <a:solidFill>
                  <a:srgbClr val="A50021"/>
                </a:solidFill>
                <a:latin typeface="宋体" pitchFamily="2" charset="-122"/>
                <a:ea typeface="宋体" pitchFamily="2" charset="-122"/>
              </a:rPr>
              <a:t>  </a:t>
            </a:r>
            <a:r>
              <a:rPr lang="zh-CN" altLang="en-US" sz="4000" b="1">
                <a:solidFill>
                  <a:srgbClr val="A50021"/>
                </a:solidFill>
                <a:latin typeface="宋体" pitchFamily="2" charset="-122"/>
                <a:ea typeface="宋体" pitchFamily="2" charset="-122"/>
              </a:rPr>
              <a:t>两个常见的二维分布</a:t>
            </a:r>
            <a:endParaRPr lang="en-US" altLang="zh-CN" sz="4000">
              <a:solidFill>
                <a:srgbClr val="A50021"/>
              </a:solidFill>
              <a:latin typeface="宋体" pitchFamily="2" charset="-122"/>
              <a:ea typeface="宋体" pitchFamily="2" charset="-122"/>
            </a:endParaRPr>
          </a:p>
        </p:txBody>
      </p:sp>
      <p:sp>
        <p:nvSpPr>
          <p:cNvPr id="1420357" name="Text Box 69"/>
          <p:cNvSpPr txBox="1">
            <a:spLocks noChangeArrowheads="1"/>
          </p:cNvSpPr>
          <p:nvPr/>
        </p:nvSpPr>
        <p:spPr bwMode="auto">
          <a:xfrm>
            <a:off x="900113" y="1628775"/>
            <a:ext cx="2095500" cy="457200"/>
          </a:xfrm>
          <a:prstGeom prst="rect">
            <a:avLst/>
          </a:prstGeom>
          <a:noFill/>
          <a:ln w="9525">
            <a:noFill/>
            <a:miter lim="800000"/>
            <a:headEnd/>
            <a:tailEnd/>
          </a:ln>
          <a:effectLst/>
        </p:spPr>
        <p:txBody>
          <a:bodyPr wrap="none">
            <a:spAutoFit/>
          </a:bodyPr>
          <a:lstStyle/>
          <a:p>
            <a:r>
              <a:rPr lang="en-US" altLang="zh-CN" sz="2400" b="1">
                <a:solidFill>
                  <a:srgbClr val="C40025"/>
                </a:solidFill>
                <a:ea typeface="宋体" pitchFamily="2" charset="-122"/>
              </a:rPr>
              <a:t>1. </a:t>
            </a:r>
            <a:r>
              <a:rPr lang="zh-CN" altLang="en-US" sz="2400" b="1">
                <a:solidFill>
                  <a:srgbClr val="C40025"/>
                </a:solidFill>
                <a:ea typeface="宋体" pitchFamily="2" charset="-122"/>
              </a:rPr>
              <a:t>均匀分布     </a:t>
            </a:r>
          </a:p>
        </p:txBody>
      </p:sp>
      <p:grpSp>
        <p:nvGrpSpPr>
          <p:cNvPr id="1420358" name="Group 70"/>
          <p:cNvGrpSpPr>
            <a:grpSpLocks/>
          </p:cNvGrpSpPr>
          <p:nvPr/>
        </p:nvGrpSpPr>
        <p:grpSpPr bwMode="auto">
          <a:xfrm>
            <a:off x="6877050" y="5300663"/>
            <a:ext cx="838200" cy="609600"/>
            <a:chOff x="2208" y="2976"/>
            <a:chExt cx="384" cy="384"/>
          </a:xfrm>
        </p:grpSpPr>
        <p:sp>
          <p:nvSpPr>
            <p:cNvPr id="1420359" name="Freeform 71"/>
            <p:cNvSpPr>
              <a:spLocks/>
            </p:cNvSpPr>
            <p:nvPr/>
          </p:nvSpPr>
          <p:spPr bwMode="auto">
            <a:xfrm>
              <a:off x="2208" y="2976"/>
              <a:ext cx="384" cy="368"/>
            </a:xfrm>
            <a:custGeom>
              <a:avLst/>
              <a:gdLst/>
              <a:ahLst/>
              <a:cxnLst>
                <a:cxn ang="0">
                  <a:pos x="144" y="152"/>
                </a:cxn>
                <a:cxn ang="0">
                  <a:pos x="240" y="200"/>
                </a:cxn>
                <a:cxn ang="0">
                  <a:pos x="240" y="344"/>
                </a:cxn>
                <a:cxn ang="0">
                  <a:pos x="144" y="344"/>
                </a:cxn>
                <a:cxn ang="0">
                  <a:pos x="48" y="248"/>
                </a:cxn>
                <a:cxn ang="0">
                  <a:pos x="0" y="152"/>
                </a:cxn>
                <a:cxn ang="0">
                  <a:pos x="48" y="8"/>
                </a:cxn>
                <a:cxn ang="0">
                  <a:pos x="144" y="152"/>
                </a:cxn>
              </a:cxnLst>
              <a:rect l="0" t="0" r="r" b="b"/>
              <a:pathLst>
                <a:path w="256" h="368">
                  <a:moveTo>
                    <a:pt x="144" y="152"/>
                  </a:moveTo>
                  <a:cubicBezTo>
                    <a:pt x="176" y="184"/>
                    <a:pt x="224" y="168"/>
                    <a:pt x="240" y="200"/>
                  </a:cubicBezTo>
                  <a:cubicBezTo>
                    <a:pt x="256" y="232"/>
                    <a:pt x="256" y="320"/>
                    <a:pt x="240" y="344"/>
                  </a:cubicBezTo>
                  <a:cubicBezTo>
                    <a:pt x="224" y="368"/>
                    <a:pt x="176" y="360"/>
                    <a:pt x="144" y="344"/>
                  </a:cubicBezTo>
                  <a:cubicBezTo>
                    <a:pt x="112" y="328"/>
                    <a:pt x="72" y="280"/>
                    <a:pt x="48" y="248"/>
                  </a:cubicBezTo>
                  <a:cubicBezTo>
                    <a:pt x="24" y="216"/>
                    <a:pt x="0" y="192"/>
                    <a:pt x="0" y="152"/>
                  </a:cubicBezTo>
                  <a:cubicBezTo>
                    <a:pt x="0" y="112"/>
                    <a:pt x="24" y="16"/>
                    <a:pt x="48" y="8"/>
                  </a:cubicBezTo>
                  <a:cubicBezTo>
                    <a:pt x="72" y="0"/>
                    <a:pt x="112" y="120"/>
                    <a:pt x="144" y="152"/>
                  </a:cubicBezTo>
                  <a:close/>
                </a:path>
              </a:pathLst>
            </a:custGeom>
            <a:solidFill>
              <a:srgbClr val="FFFF00"/>
            </a:solidFill>
            <a:ln w="9525" cap="flat" cmpd="sng">
              <a:solidFill>
                <a:srgbClr val="FF9900"/>
              </a:solidFill>
              <a:prstDash val="solid"/>
              <a:miter lim="800000"/>
              <a:headEnd type="none" w="med" len="med"/>
              <a:tailEnd type="none" w="med" len="med"/>
            </a:ln>
            <a:effectLst/>
          </p:spPr>
          <p:txBody>
            <a:bodyPr wrap="none"/>
            <a:lstStyle/>
            <a:p>
              <a:endParaRPr lang="zh-CN" altLang="en-US"/>
            </a:p>
          </p:txBody>
        </p:sp>
        <p:sp>
          <p:nvSpPr>
            <p:cNvPr id="1420360" name="Rectangle 72"/>
            <p:cNvSpPr>
              <a:spLocks noChangeArrowheads="1"/>
            </p:cNvSpPr>
            <p:nvPr/>
          </p:nvSpPr>
          <p:spPr bwMode="auto">
            <a:xfrm>
              <a:off x="2400" y="3110"/>
              <a:ext cx="162" cy="250"/>
            </a:xfrm>
            <a:prstGeom prst="rect">
              <a:avLst/>
            </a:prstGeom>
            <a:noFill/>
            <a:ln w="9525">
              <a:noFill/>
              <a:miter lim="800000"/>
              <a:headEnd/>
              <a:tailEnd/>
            </a:ln>
            <a:effectLst/>
          </p:spPr>
          <p:txBody>
            <a:bodyPr wrap="none">
              <a:spAutoFit/>
            </a:bodyPr>
            <a:lstStyle/>
            <a:p>
              <a:r>
                <a:rPr lang="en-US" altLang="zh-CN" sz="2000" b="1" i="1">
                  <a:solidFill>
                    <a:srgbClr val="663D00"/>
                  </a:solidFill>
                  <a:ea typeface="宋体" pitchFamily="2" charset="-122"/>
                </a:rPr>
                <a:t>B</a:t>
              </a:r>
            </a:p>
          </p:txBody>
        </p:sp>
      </p:grpSp>
      <p:sp>
        <p:nvSpPr>
          <p:cNvPr id="1420361" name="Rectangle 73"/>
          <p:cNvSpPr>
            <a:spLocks noChangeArrowheads="1"/>
          </p:cNvSpPr>
          <p:nvPr/>
        </p:nvSpPr>
        <p:spPr bwMode="auto">
          <a:xfrm>
            <a:off x="930275" y="4524375"/>
            <a:ext cx="5486400" cy="1333500"/>
          </a:xfrm>
          <a:prstGeom prst="rect">
            <a:avLst/>
          </a:prstGeom>
          <a:noFill/>
          <a:ln w="9525">
            <a:noFill/>
            <a:miter lim="800000"/>
            <a:headEnd/>
            <a:tailEnd/>
          </a:ln>
          <a:effectLst/>
        </p:spPr>
        <p:txBody>
          <a:bodyPr>
            <a:spAutoFit/>
          </a:bodyPr>
          <a:lstStyle/>
          <a:p>
            <a:pPr>
              <a:lnSpc>
                <a:spcPct val="80000"/>
              </a:lnSpc>
              <a:spcBef>
                <a:spcPct val="50000"/>
              </a:spcBef>
            </a:pPr>
            <a:r>
              <a:rPr lang="zh-CN" altLang="en-US" sz="2400" b="1">
                <a:solidFill>
                  <a:srgbClr val="663D00"/>
                </a:solidFill>
                <a:ea typeface="宋体" pitchFamily="2" charset="-122"/>
              </a:rPr>
              <a:t>若质点落在</a:t>
            </a:r>
            <a:r>
              <a:rPr lang="zh-CN" altLang="en-US" sz="2000" b="1" baseline="-25000">
                <a:solidFill>
                  <a:srgbClr val="663D00"/>
                </a:solidFill>
                <a:ea typeface="宋体" pitchFamily="2" charset="-122"/>
              </a:rPr>
              <a:t> </a:t>
            </a:r>
            <a:r>
              <a:rPr lang="en-US" altLang="zh-CN" sz="2400" b="1" i="1">
                <a:solidFill>
                  <a:srgbClr val="663D00"/>
                </a:solidFill>
                <a:ea typeface="宋体" pitchFamily="2" charset="-122"/>
              </a:rPr>
              <a:t>G</a:t>
            </a:r>
            <a:r>
              <a:rPr lang="en-US" altLang="zh-CN" sz="1800" b="1" i="1" baseline="-25000">
                <a:solidFill>
                  <a:srgbClr val="663D00"/>
                </a:solidFill>
                <a:ea typeface="宋体" pitchFamily="2" charset="-122"/>
              </a:rPr>
              <a:t> </a:t>
            </a:r>
            <a:r>
              <a:rPr lang="zh-CN" altLang="en-US" sz="2400" b="1">
                <a:solidFill>
                  <a:srgbClr val="663D00"/>
                </a:solidFill>
                <a:ea typeface="宋体" pitchFamily="2" charset="-122"/>
              </a:rPr>
              <a:t>内任一小区域 </a:t>
            </a:r>
            <a:r>
              <a:rPr lang="en-US" altLang="zh-CN" sz="2400" b="1" i="1">
                <a:solidFill>
                  <a:srgbClr val="663D00"/>
                </a:solidFill>
                <a:ea typeface="宋体" pitchFamily="2" charset="-122"/>
              </a:rPr>
              <a:t>B </a:t>
            </a:r>
            <a:r>
              <a:rPr lang="zh-CN" altLang="en-US" sz="2400" b="1">
                <a:solidFill>
                  <a:srgbClr val="663D00"/>
                </a:solidFill>
                <a:ea typeface="宋体" pitchFamily="2" charset="-122"/>
              </a:rPr>
              <a:t>的概率与</a:t>
            </a:r>
          </a:p>
          <a:p>
            <a:pPr>
              <a:lnSpc>
                <a:spcPct val="80000"/>
              </a:lnSpc>
              <a:spcBef>
                <a:spcPct val="50000"/>
              </a:spcBef>
            </a:pPr>
            <a:r>
              <a:rPr lang="zh-CN" altLang="en-US" sz="2400" b="1">
                <a:solidFill>
                  <a:srgbClr val="663D00"/>
                </a:solidFill>
                <a:ea typeface="宋体" pitchFamily="2" charset="-122"/>
              </a:rPr>
              <a:t>小区域的面积成正比，而与</a:t>
            </a:r>
            <a:r>
              <a:rPr lang="en-US" altLang="zh-CN" sz="2400" b="1" i="1">
                <a:solidFill>
                  <a:srgbClr val="663D00"/>
                </a:solidFill>
                <a:ea typeface="宋体" pitchFamily="2" charset="-122"/>
              </a:rPr>
              <a:t>B</a:t>
            </a:r>
            <a:r>
              <a:rPr lang="zh-CN" altLang="en-US" sz="2400" b="1">
                <a:solidFill>
                  <a:srgbClr val="663D00"/>
                </a:solidFill>
                <a:ea typeface="宋体" pitchFamily="2" charset="-122"/>
              </a:rPr>
              <a:t>的形状及</a:t>
            </a:r>
          </a:p>
          <a:p>
            <a:pPr>
              <a:lnSpc>
                <a:spcPct val="80000"/>
              </a:lnSpc>
              <a:spcBef>
                <a:spcPct val="50000"/>
              </a:spcBef>
            </a:pPr>
            <a:r>
              <a:rPr lang="zh-CN" altLang="en-US" sz="2400" b="1">
                <a:solidFill>
                  <a:srgbClr val="663D00"/>
                </a:solidFill>
                <a:ea typeface="宋体" pitchFamily="2" charset="-122"/>
              </a:rPr>
              <a:t>位置无关</a:t>
            </a:r>
            <a:r>
              <a:rPr lang="en-US" altLang="zh-CN" sz="2400" b="1">
                <a:solidFill>
                  <a:srgbClr val="663D00"/>
                </a:solidFill>
                <a:ea typeface="宋体" pitchFamily="2" charset="-122"/>
              </a:rPr>
              <a:t>.</a:t>
            </a:r>
          </a:p>
        </p:txBody>
      </p:sp>
      <p:sp>
        <p:nvSpPr>
          <p:cNvPr id="1420362" name="Rectangle 74"/>
          <p:cNvSpPr>
            <a:spLocks noChangeArrowheads="1"/>
          </p:cNvSpPr>
          <p:nvPr/>
        </p:nvSpPr>
        <p:spPr bwMode="auto">
          <a:xfrm>
            <a:off x="1006475" y="5489575"/>
            <a:ext cx="5410200" cy="858838"/>
          </a:xfrm>
          <a:prstGeom prst="rect">
            <a:avLst/>
          </a:prstGeom>
          <a:noFill/>
          <a:ln w="9525">
            <a:noFill/>
            <a:miter lim="800000"/>
            <a:headEnd/>
            <a:tailEnd/>
          </a:ln>
          <a:effectLst/>
        </p:spPr>
        <p:txBody>
          <a:bodyPr>
            <a:spAutoFit/>
          </a:bodyPr>
          <a:lstStyle/>
          <a:p>
            <a:pPr>
              <a:lnSpc>
                <a:spcPct val="80000"/>
              </a:lnSpc>
              <a:spcBef>
                <a:spcPct val="50000"/>
              </a:spcBef>
            </a:pPr>
            <a:r>
              <a:rPr lang="zh-CN" altLang="en-US" sz="2400" b="1">
                <a:solidFill>
                  <a:srgbClr val="663D00"/>
                </a:solidFill>
                <a:ea typeface="宋体" pitchFamily="2" charset="-122"/>
              </a:rPr>
              <a:t>                   则质点的坐标</a:t>
            </a:r>
            <a:r>
              <a:rPr lang="en-US" altLang="zh-CN" sz="2400" b="1">
                <a:solidFill>
                  <a:srgbClr val="663D00"/>
                </a:solidFill>
                <a:latin typeface="宋体" pitchFamily="2" charset="-122"/>
                <a:ea typeface="宋体" pitchFamily="2" charset="-122"/>
              </a:rPr>
              <a:t>(</a:t>
            </a:r>
            <a:r>
              <a:rPr lang="en-US" altLang="zh-CN" sz="2400" b="1" i="1">
                <a:solidFill>
                  <a:srgbClr val="663D00"/>
                </a:solidFill>
                <a:ea typeface="宋体" pitchFamily="2" charset="-122"/>
              </a:rPr>
              <a:t>X</a:t>
            </a:r>
            <a:r>
              <a:rPr lang="en-US" altLang="zh-CN" sz="2400" b="1">
                <a:solidFill>
                  <a:srgbClr val="663D00"/>
                </a:solidFill>
                <a:ea typeface="宋体" pitchFamily="2" charset="-122"/>
              </a:rPr>
              <a:t>,</a:t>
            </a:r>
            <a:r>
              <a:rPr lang="en-US" altLang="zh-CN" sz="2400" b="1" i="1">
                <a:solidFill>
                  <a:srgbClr val="663D00"/>
                </a:solidFill>
                <a:ea typeface="宋体" pitchFamily="2" charset="-122"/>
              </a:rPr>
              <a:t>Y </a:t>
            </a:r>
            <a:r>
              <a:rPr lang="en-US" altLang="zh-CN" sz="2400" b="1">
                <a:solidFill>
                  <a:srgbClr val="663D00"/>
                </a:solidFill>
                <a:latin typeface="宋体" pitchFamily="2" charset="-122"/>
                <a:ea typeface="宋体" pitchFamily="2" charset="-122"/>
              </a:rPr>
              <a:t>)</a:t>
            </a:r>
            <a:r>
              <a:rPr lang="zh-CN" altLang="en-US" sz="2400" b="1">
                <a:solidFill>
                  <a:srgbClr val="663D00"/>
                </a:solidFill>
                <a:ea typeface="宋体" pitchFamily="2" charset="-122"/>
              </a:rPr>
              <a:t>在 </a:t>
            </a:r>
            <a:r>
              <a:rPr lang="en-US" altLang="zh-CN" sz="2400" b="1" i="1">
                <a:solidFill>
                  <a:srgbClr val="663D00"/>
                </a:solidFill>
                <a:ea typeface="宋体" pitchFamily="2" charset="-122"/>
              </a:rPr>
              <a:t>G </a:t>
            </a:r>
            <a:r>
              <a:rPr lang="zh-CN" altLang="en-US" sz="2400" b="1">
                <a:solidFill>
                  <a:srgbClr val="663D00"/>
                </a:solidFill>
                <a:ea typeface="宋体" pitchFamily="2" charset="-122"/>
              </a:rPr>
              <a:t>上</a:t>
            </a:r>
          </a:p>
          <a:p>
            <a:pPr>
              <a:lnSpc>
                <a:spcPct val="80000"/>
              </a:lnSpc>
              <a:spcBef>
                <a:spcPct val="50000"/>
              </a:spcBef>
            </a:pPr>
            <a:r>
              <a:rPr lang="zh-CN" altLang="en-US" sz="2400" b="1">
                <a:solidFill>
                  <a:srgbClr val="663D00"/>
                </a:solidFill>
                <a:ea typeface="宋体" pitchFamily="2" charset="-122"/>
              </a:rPr>
              <a:t>服从均匀分布</a:t>
            </a:r>
            <a:r>
              <a:rPr lang="en-US" altLang="zh-CN" sz="2400" b="1">
                <a:solidFill>
                  <a:srgbClr val="663D00"/>
                </a:solidFill>
                <a:ea typeface="宋体" pitchFamily="2" charset="-122"/>
              </a:rPr>
              <a:t>.          </a:t>
            </a:r>
          </a:p>
        </p:txBody>
      </p:sp>
      <p:grpSp>
        <p:nvGrpSpPr>
          <p:cNvPr id="1420363" name="Group 75"/>
          <p:cNvGrpSpPr>
            <a:grpSpLocks/>
          </p:cNvGrpSpPr>
          <p:nvPr/>
        </p:nvGrpSpPr>
        <p:grpSpPr bwMode="auto">
          <a:xfrm>
            <a:off x="6372225" y="4941888"/>
            <a:ext cx="762000" cy="712787"/>
            <a:chOff x="1968" y="2928"/>
            <a:chExt cx="480" cy="449"/>
          </a:xfrm>
        </p:grpSpPr>
        <p:sp>
          <p:nvSpPr>
            <p:cNvPr id="1420364" name="Text Box 76"/>
            <p:cNvSpPr txBox="1">
              <a:spLocks noChangeArrowheads="1"/>
            </p:cNvSpPr>
            <p:nvPr/>
          </p:nvSpPr>
          <p:spPr bwMode="auto">
            <a:xfrm>
              <a:off x="2304" y="2928"/>
              <a:ext cx="144" cy="408"/>
            </a:xfrm>
            <a:prstGeom prst="rect">
              <a:avLst/>
            </a:prstGeom>
            <a:noFill/>
            <a:ln w="9525">
              <a:noFill/>
              <a:miter lim="800000"/>
              <a:headEnd/>
              <a:tailEnd/>
            </a:ln>
            <a:effectLst/>
          </p:spPr>
          <p:txBody>
            <a:bodyPr>
              <a:spAutoFit/>
            </a:bodyPr>
            <a:lstStyle/>
            <a:p>
              <a:pPr>
                <a:lnSpc>
                  <a:spcPct val="130000"/>
                </a:lnSpc>
              </a:pPr>
              <a:r>
                <a:rPr lang="en-US" altLang="zh-CN" b="1">
                  <a:solidFill>
                    <a:srgbClr val="000000"/>
                  </a:solidFill>
                  <a:ea typeface="宋体" pitchFamily="2" charset="-122"/>
                </a:rPr>
                <a:t>.</a:t>
              </a:r>
            </a:p>
          </p:txBody>
        </p:sp>
        <p:graphicFrame>
          <p:nvGraphicFramePr>
            <p:cNvPr id="1420365" name="Object 77"/>
            <p:cNvGraphicFramePr>
              <a:graphicFrameLocks noChangeAspect="1"/>
            </p:cNvGraphicFramePr>
            <p:nvPr/>
          </p:nvGraphicFramePr>
          <p:xfrm>
            <a:off x="1968" y="3168"/>
            <a:ext cx="432" cy="209"/>
          </p:xfrm>
          <a:graphic>
            <a:graphicData uri="http://schemas.openxmlformats.org/presentationml/2006/ole">
              <p:oleObj spid="_x0000_s1420365" name="Equation" r:id="rId5" imgW="342720" imgH="1774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420357"/>
                                        </p:tgtEl>
                                        <p:attrNameLst>
                                          <p:attrName>style.visibility</p:attrName>
                                        </p:attrNameLst>
                                      </p:cBhvr>
                                      <p:to>
                                        <p:strVal val="visible"/>
                                      </p:to>
                                    </p:set>
                                    <p:anim calcmode="lin" valueType="num">
                                      <p:cBhvr additive="base">
                                        <p:cTn id="7" dur="500" fill="hold"/>
                                        <p:tgtEl>
                                          <p:spTgt spid="1420357"/>
                                        </p:tgtEl>
                                        <p:attrNameLst>
                                          <p:attrName>ppt_x</p:attrName>
                                        </p:attrNameLst>
                                      </p:cBhvr>
                                      <p:tavLst>
                                        <p:tav tm="0">
                                          <p:val>
                                            <p:strVal val="1+#ppt_w/2"/>
                                          </p:val>
                                        </p:tav>
                                        <p:tav tm="100000">
                                          <p:val>
                                            <p:strVal val="#ppt_x"/>
                                          </p:val>
                                        </p:tav>
                                      </p:tavLst>
                                    </p:anim>
                                    <p:anim calcmode="lin" valueType="num">
                                      <p:cBhvr additive="base">
                                        <p:cTn id="8" dur="500" fill="hold"/>
                                        <p:tgtEl>
                                          <p:spTgt spid="142035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420352"/>
                                        </p:tgtEl>
                                        <p:attrNameLst>
                                          <p:attrName>style.visibility</p:attrName>
                                        </p:attrNameLst>
                                      </p:cBhvr>
                                      <p:to>
                                        <p:strVal val="visible"/>
                                      </p:to>
                                    </p:set>
                                    <p:animEffect transition="in" filter="strips(downRight)">
                                      <p:cBhvr>
                                        <p:cTn id="13" dur="500"/>
                                        <p:tgtEl>
                                          <p:spTgt spid="142035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1420353"/>
                                        </p:tgtEl>
                                        <p:attrNameLst>
                                          <p:attrName>style.visibility</p:attrName>
                                        </p:attrNameLst>
                                      </p:cBhvr>
                                      <p:to>
                                        <p:strVal val="visible"/>
                                      </p:to>
                                    </p:set>
                                    <p:animEffect transition="in" filter="barn(inHorizontal)">
                                      <p:cBhvr>
                                        <p:cTn id="18" dur="500"/>
                                        <p:tgtEl>
                                          <p:spTgt spid="142035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20354"/>
                                        </p:tgtEl>
                                        <p:attrNameLst>
                                          <p:attrName>style.visibility</p:attrName>
                                        </p:attrNameLst>
                                      </p:cBhvr>
                                      <p:to>
                                        <p:strVal val="visible"/>
                                      </p:to>
                                    </p:set>
                                    <p:animEffect transition="in" filter="slide(fromBottom)">
                                      <p:cBhvr>
                                        <p:cTn id="23" dur="500"/>
                                        <p:tgtEl>
                                          <p:spTgt spid="142035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420351"/>
                                        </p:tgtEl>
                                        <p:attrNameLst>
                                          <p:attrName>style.visibility</p:attrName>
                                        </p:attrNameLst>
                                      </p:cBhvr>
                                      <p:to>
                                        <p:strVal val="visible"/>
                                      </p:to>
                                    </p:set>
                                    <p:animEffect transition="in" filter="box(in)">
                                      <p:cBhvr>
                                        <p:cTn id="28" dur="500"/>
                                        <p:tgtEl>
                                          <p:spTgt spid="1420351"/>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420355"/>
                                        </p:tgtEl>
                                        <p:attrNameLst>
                                          <p:attrName>style.visibility</p:attrName>
                                        </p:attrNameLst>
                                      </p:cBhvr>
                                      <p:to>
                                        <p:strVal val="visible"/>
                                      </p:to>
                                    </p:set>
                                    <p:animEffect transition="in" filter="slide(fromBottom)">
                                      <p:cBhvr>
                                        <p:cTn id="33" dur="500"/>
                                        <p:tgtEl>
                                          <p:spTgt spid="142035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420342"/>
                                        </p:tgtEl>
                                        <p:attrNameLst>
                                          <p:attrName>style.visibility</p:attrName>
                                        </p:attrNameLst>
                                      </p:cBhvr>
                                      <p:to>
                                        <p:strVal val="visible"/>
                                      </p:to>
                                    </p:set>
                                    <p:animEffect transition="in" filter="dissolve">
                                      <p:cBhvr>
                                        <p:cTn id="38" dur="500"/>
                                        <p:tgtEl>
                                          <p:spTgt spid="1420342"/>
                                        </p:tgtEl>
                                      </p:cBhvr>
                                    </p:animEffect>
                                  </p:childTnLst>
                                </p:cTn>
                              </p:par>
                            </p:childTnLst>
                          </p:cTn>
                        </p:par>
                        <p:par>
                          <p:cTn id="39" fill="hold">
                            <p:stCondLst>
                              <p:cond delay="500"/>
                            </p:stCondLst>
                            <p:childTnLst>
                              <p:par>
                                <p:cTn id="40" presetID="2" presetClass="entr" presetSubtype="9" fill="hold" nodeType="afterEffect">
                                  <p:stCondLst>
                                    <p:cond delay="0"/>
                                  </p:stCondLst>
                                  <p:childTnLst>
                                    <p:set>
                                      <p:cBhvr>
                                        <p:cTn id="41" dur="1" fill="hold">
                                          <p:stCondLst>
                                            <p:cond delay="0"/>
                                          </p:stCondLst>
                                        </p:cTn>
                                        <p:tgtEl>
                                          <p:spTgt spid="1420363"/>
                                        </p:tgtEl>
                                        <p:attrNameLst>
                                          <p:attrName>style.visibility</p:attrName>
                                        </p:attrNameLst>
                                      </p:cBhvr>
                                      <p:to>
                                        <p:strVal val="visible"/>
                                      </p:to>
                                    </p:set>
                                    <p:anim calcmode="lin" valueType="num">
                                      <p:cBhvr additive="base">
                                        <p:cTn id="42" dur="500" fill="hold"/>
                                        <p:tgtEl>
                                          <p:spTgt spid="1420363"/>
                                        </p:tgtEl>
                                        <p:attrNameLst>
                                          <p:attrName>ppt_x</p:attrName>
                                        </p:attrNameLst>
                                      </p:cBhvr>
                                      <p:tavLst>
                                        <p:tav tm="0">
                                          <p:val>
                                            <p:strVal val="0-#ppt_w/2"/>
                                          </p:val>
                                        </p:tav>
                                        <p:tav tm="100000">
                                          <p:val>
                                            <p:strVal val="#ppt_x"/>
                                          </p:val>
                                        </p:tav>
                                      </p:tavLst>
                                    </p:anim>
                                    <p:anim calcmode="lin" valueType="num">
                                      <p:cBhvr additive="base">
                                        <p:cTn id="43" dur="500" fill="hold"/>
                                        <p:tgtEl>
                                          <p:spTgt spid="1420363"/>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420361"/>
                                        </p:tgtEl>
                                        <p:attrNameLst>
                                          <p:attrName>style.visibility</p:attrName>
                                        </p:attrNameLst>
                                      </p:cBhvr>
                                      <p:to>
                                        <p:strVal val="visible"/>
                                      </p:to>
                                    </p:set>
                                    <p:animEffect transition="in" filter="blinds(horizontal)">
                                      <p:cBhvr>
                                        <p:cTn id="48" dur="500"/>
                                        <p:tgtEl>
                                          <p:spTgt spid="1420361"/>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142035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6" fill="hold" grpId="0" nodeType="clickEffect">
                                  <p:stCondLst>
                                    <p:cond delay="0"/>
                                  </p:stCondLst>
                                  <p:childTnLst>
                                    <p:set>
                                      <p:cBhvr>
                                        <p:cTn id="55" dur="1" fill="hold">
                                          <p:stCondLst>
                                            <p:cond delay="0"/>
                                          </p:stCondLst>
                                        </p:cTn>
                                        <p:tgtEl>
                                          <p:spTgt spid="1420362"/>
                                        </p:tgtEl>
                                        <p:attrNameLst>
                                          <p:attrName>style.visibility</p:attrName>
                                        </p:attrNameLst>
                                      </p:cBhvr>
                                      <p:to>
                                        <p:strVal val="visible"/>
                                      </p:to>
                                    </p:set>
                                    <p:animEffect transition="in" filter="barn(inHorizontal)">
                                      <p:cBhvr>
                                        <p:cTn id="56" dur="500"/>
                                        <p:tgtEl>
                                          <p:spTgt spid="142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352" grpId="0" autoUpdateAnimBg="0"/>
      <p:bldP spid="1420354" grpId="0" autoUpdateAnimBg="0"/>
      <p:bldP spid="1420355" grpId="0" autoUpdateAnimBg="0"/>
      <p:bldP spid="1420357" grpId="0" autoUpdateAnimBg="0"/>
      <p:bldP spid="1420361" grpId="0" autoUpdateAnimBg="0"/>
      <p:bldP spid="14203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38" name="Text Box 26"/>
          <p:cNvSpPr txBox="1">
            <a:spLocks noChangeArrowheads="1"/>
          </p:cNvSpPr>
          <p:nvPr/>
        </p:nvSpPr>
        <p:spPr bwMode="auto">
          <a:xfrm>
            <a:off x="2459038" y="1543050"/>
            <a:ext cx="6781800" cy="519113"/>
          </a:xfrm>
          <a:prstGeom prst="rect">
            <a:avLst/>
          </a:prstGeom>
          <a:noFill/>
          <a:ln w="9525">
            <a:noFill/>
            <a:miter lim="800000"/>
            <a:headEnd/>
            <a:tailEnd/>
          </a:ln>
          <a:effectLst/>
        </p:spPr>
        <p:txBody>
          <a:bodyPr>
            <a:spAutoFit/>
          </a:bodyPr>
          <a:lstStyle/>
          <a:p>
            <a:pPr algn="just"/>
            <a:r>
              <a:rPr lang="zh-CN" altLang="en-US" b="1">
                <a:solidFill>
                  <a:srgbClr val="000000"/>
                </a:solidFill>
                <a:ea typeface="宋体" pitchFamily="2" charset="-122"/>
              </a:rPr>
              <a:t>     若二维随机变量</a:t>
            </a:r>
            <a:r>
              <a:rPr lang="en-US" altLang="zh-CN" b="1">
                <a:solidFill>
                  <a:srgbClr val="000000"/>
                </a:solidFill>
                <a:latin typeface="宋体" pitchFamily="2" charset="-122"/>
                <a:ea typeface="宋体" pitchFamily="2" charset="-122"/>
              </a:rPr>
              <a:t>(</a:t>
            </a:r>
            <a:r>
              <a:rPr lang="en-US" altLang="zh-CN" b="1" i="1">
                <a:solidFill>
                  <a:srgbClr val="000000"/>
                </a:solidFill>
                <a:ea typeface="宋体" pitchFamily="2" charset="-122"/>
              </a:rPr>
              <a:t>X</a:t>
            </a:r>
            <a:r>
              <a:rPr lang="en-US" altLang="zh-CN" b="1">
                <a:solidFill>
                  <a:srgbClr val="000000"/>
                </a:solidFill>
                <a:ea typeface="宋体" pitchFamily="2" charset="-122"/>
              </a:rPr>
              <a:t>,</a:t>
            </a:r>
            <a:r>
              <a:rPr lang="en-US" altLang="zh-CN" b="1" i="1">
                <a:solidFill>
                  <a:srgbClr val="000000"/>
                </a:solidFill>
                <a:ea typeface="宋体" pitchFamily="2" charset="-122"/>
              </a:rPr>
              <a:t>Y</a:t>
            </a:r>
            <a:r>
              <a:rPr lang="en-US" altLang="zh-CN" b="1">
                <a:solidFill>
                  <a:srgbClr val="000000"/>
                </a:solidFill>
                <a:latin typeface="宋体" pitchFamily="2" charset="-122"/>
                <a:ea typeface="宋体" pitchFamily="2" charset="-122"/>
              </a:rPr>
              <a:t>)</a:t>
            </a:r>
            <a:r>
              <a:rPr lang="zh-CN" altLang="en-US" b="1">
                <a:solidFill>
                  <a:srgbClr val="000000"/>
                </a:solidFill>
                <a:ea typeface="宋体" pitchFamily="2" charset="-122"/>
              </a:rPr>
              <a:t>具有概率密度</a:t>
            </a:r>
          </a:p>
        </p:txBody>
      </p:sp>
      <p:grpSp>
        <p:nvGrpSpPr>
          <p:cNvPr id="1421339" name="Group 27"/>
          <p:cNvGrpSpPr>
            <a:grpSpLocks/>
          </p:cNvGrpSpPr>
          <p:nvPr/>
        </p:nvGrpSpPr>
        <p:grpSpPr bwMode="auto">
          <a:xfrm>
            <a:off x="755650" y="1989138"/>
            <a:ext cx="8532813" cy="1677987"/>
            <a:chOff x="325" y="377"/>
            <a:chExt cx="5375" cy="1057"/>
          </a:xfrm>
        </p:grpSpPr>
        <p:graphicFrame>
          <p:nvGraphicFramePr>
            <p:cNvPr id="1421340" name="Object 28"/>
            <p:cNvGraphicFramePr>
              <a:graphicFrameLocks noChangeAspect="1"/>
            </p:cNvGraphicFramePr>
            <p:nvPr/>
          </p:nvGraphicFramePr>
          <p:xfrm>
            <a:off x="325" y="377"/>
            <a:ext cx="2951" cy="564"/>
          </p:xfrm>
          <a:graphic>
            <a:graphicData uri="http://schemas.openxmlformats.org/presentationml/2006/ole">
              <p:oleObj spid="_x0000_s1421340" name="公式" r:id="rId3" imgW="2603160" imgH="469800" progId="Equation.3">
                <p:embed/>
              </p:oleObj>
            </a:graphicData>
          </a:graphic>
        </p:graphicFrame>
        <p:graphicFrame>
          <p:nvGraphicFramePr>
            <p:cNvPr id="1421341" name="Object 29"/>
            <p:cNvGraphicFramePr>
              <a:graphicFrameLocks noChangeAspect="1"/>
            </p:cNvGraphicFramePr>
            <p:nvPr/>
          </p:nvGraphicFramePr>
          <p:xfrm>
            <a:off x="2064" y="903"/>
            <a:ext cx="3636" cy="531"/>
          </p:xfrm>
          <a:graphic>
            <a:graphicData uri="http://schemas.openxmlformats.org/presentationml/2006/ole">
              <p:oleObj spid="_x0000_s1421341" name="公式" r:id="rId4" imgW="2869920" imgH="419040" progId="Equation.3">
                <p:embed/>
              </p:oleObj>
            </a:graphicData>
          </a:graphic>
        </p:graphicFrame>
      </p:grpSp>
      <p:grpSp>
        <p:nvGrpSpPr>
          <p:cNvPr id="1421343" name="Group 31"/>
          <p:cNvGrpSpPr>
            <a:grpSpLocks/>
          </p:cNvGrpSpPr>
          <p:nvPr/>
        </p:nvGrpSpPr>
        <p:grpSpPr bwMode="auto">
          <a:xfrm>
            <a:off x="969963" y="3524250"/>
            <a:ext cx="5599112" cy="496888"/>
            <a:chOff x="240" y="1344"/>
            <a:chExt cx="3527" cy="313"/>
          </a:xfrm>
        </p:grpSpPr>
        <p:sp>
          <p:nvSpPr>
            <p:cNvPr id="1421344" name="Rectangle 32"/>
            <p:cNvSpPr>
              <a:spLocks noChangeArrowheads="1"/>
            </p:cNvSpPr>
            <p:nvPr/>
          </p:nvSpPr>
          <p:spPr bwMode="auto">
            <a:xfrm>
              <a:off x="240" y="1352"/>
              <a:ext cx="502" cy="288"/>
            </a:xfrm>
            <a:prstGeom prst="rect">
              <a:avLst/>
            </a:prstGeom>
            <a:noFill/>
            <a:ln w="9525">
              <a:noFill/>
              <a:miter lim="800000"/>
              <a:headEnd/>
              <a:tailEnd/>
            </a:ln>
            <a:effectLst/>
          </p:spPr>
          <p:txBody>
            <a:bodyPr wrap="none">
              <a:spAutoFit/>
            </a:bodyPr>
            <a:lstStyle/>
            <a:p>
              <a:r>
                <a:rPr lang="zh-CN" altLang="en-US" sz="2400" b="1">
                  <a:solidFill>
                    <a:srgbClr val="000000"/>
                  </a:solidFill>
                  <a:ea typeface="宋体" pitchFamily="2" charset="-122"/>
                </a:rPr>
                <a:t>其中</a:t>
              </a:r>
            </a:p>
          </p:txBody>
        </p:sp>
        <p:sp>
          <p:nvSpPr>
            <p:cNvPr id="1421345" name="Text Box 33"/>
            <p:cNvSpPr txBox="1">
              <a:spLocks noChangeArrowheads="1"/>
            </p:cNvSpPr>
            <p:nvPr/>
          </p:nvSpPr>
          <p:spPr bwMode="auto">
            <a:xfrm>
              <a:off x="2065" y="1356"/>
              <a:ext cx="1702"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00"/>
                  </a:solidFill>
                  <a:ea typeface="宋体" pitchFamily="2" charset="-122"/>
                </a:rPr>
                <a:t>均为常数</a:t>
              </a:r>
              <a:r>
                <a:rPr lang="en-US" altLang="zh-CN" sz="2400" b="1">
                  <a:solidFill>
                    <a:srgbClr val="000000"/>
                  </a:solidFill>
                  <a:ea typeface="宋体" pitchFamily="2" charset="-122"/>
                </a:rPr>
                <a:t>, </a:t>
              </a:r>
              <a:endParaRPr lang="zh-CN" altLang="en-US" sz="2400" b="1">
                <a:solidFill>
                  <a:srgbClr val="000000"/>
                </a:solidFill>
                <a:ea typeface="宋体" pitchFamily="2" charset="-122"/>
              </a:endParaRPr>
            </a:p>
          </p:txBody>
        </p:sp>
        <p:graphicFrame>
          <p:nvGraphicFramePr>
            <p:cNvPr id="1421346" name="Object 34"/>
            <p:cNvGraphicFramePr>
              <a:graphicFrameLocks noChangeAspect="1"/>
            </p:cNvGraphicFramePr>
            <p:nvPr/>
          </p:nvGraphicFramePr>
          <p:xfrm>
            <a:off x="703" y="1344"/>
            <a:ext cx="1350" cy="313"/>
          </p:xfrm>
          <a:graphic>
            <a:graphicData uri="http://schemas.openxmlformats.org/presentationml/2006/ole">
              <p:oleObj spid="_x0000_s1421346" name="Equation" r:id="rId5" imgW="977760" imgH="203040" progId="Equation.3">
                <p:embed/>
              </p:oleObj>
            </a:graphicData>
          </a:graphic>
        </p:graphicFrame>
      </p:grpSp>
      <p:sp>
        <p:nvSpPr>
          <p:cNvPr id="1421347" name="Rectangle 35"/>
          <p:cNvSpPr>
            <a:spLocks noChangeArrowheads="1"/>
          </p:cNvSpPr>
          <p:nvPr/>
        </p:nvSpPr>
        <p:spPr bwMode="auto">
          <a:xfrm>
            <a:off x="833438" y="1541463"/>
            <a:ext cx="2743200" cy="685800"/>
          </a:xfrm>
          <a:prstGeom prst="rect">
            <a:avLst/>
          </a:prstGeom>
          <a:noFill/>
          <a:ln w="9525">
            <a:noFill/>
            <a:miter lim="800000"/>
            <a:headEnd/>
            <a:tailEnd/>
          </a:ln>
        </p:spPr>
        <p:txBody>
          <a:bodyPr/>
          <a:lstStyle/>
          <a:p>
            <a:r>
              <a:rPr lang="en-US" altLang="zh-CN" b="1">
                <a:solidFill>
                  <a:srgbClr val="CC0000"/>
                </a:solidFill>
                <a:latin typeface="宋体" pitchFamily="2" charset="-122"/>
                <a:ea typeface="宋体" pitchFamily="2" charset="-122"/>
              </a:rPr>
              <a:t>2.</a:t>
            </a:r>
            <a:r>
              <a:rPr lang="zh-CN" altLang="en-US" b="1">
                <a:solidFill>
                  <a:srgbClr val="CC0000"/>
                </a:solidFill>
                <a:latin typeface="宋体" pitchFamily="2" charset="-122"/>
                <a:ea typeface="宋体" pitchFamily="2" charset="-122"/>
              </a:rPr>
              <a:t>正态分布</a:t>
            </a:r>
          </a:p>
        </p:txBody>
      </p:sp>
      <p:grpSp>
        <p:nvGrpSpPr>
          <p:cNvPr id="1421348" name="Group 36"/>
          <p:cNvGrpSpPr>
            <a:grpSpLocks/>
          </p:cNvGrpSpPr>
          <p:nvPr/>
        </p:nvGrpSpPr>
        <p:grpSpPr bwMode="auto">
          <a:xfrm>
            <a:off x="588963" y="4144963"/>
            <a:ext cx="5334000" cy="906462"/>
            <a:chOff x="0" y="1735"/>
            <a:chExt cx="3360" cy="571"/>
          </a:xfrm>
        </p:grpSpPr>
        <p:sp>
          <p:nvSpPr>
            <p:cNvPr id="1421349" name="Text Box 37"/>
            <p:cNvSpPr txBox="1">
              <a:spLocks noChangeArrowheads="1"/>
            </p:cNvSpPr>
            <p:nvPr/>
          </p:nvSpPr>
          <p:spPr bwMode="auto">
            <a:xfrm>
              <a:off x="0" y="1735"/>
              <a:ext cx="3360" cy="569"/>
            </a:xfrm>
            <a:prstGeom prst="rect">
              <a:avLst/>
            </a:prstGeom>
            <a:noFill/>
            <a:ln w="9525">
              <a:noFill/>
              <a:miter lim="800000"/>
              <a:headEnd/>
              <a:tailEnd/>
            </a:ln>
            <a:effectLst/>
          </p:spPr>
          <p:txBody>
            <a:bodyPr>
              <a:spAutoFit/>
            </a:bodyPr>
            <a:lstStyle/>
            <a:p>
              <a:pPr>
                <a:lnSpc>
                  <a:spcPct val="70000"/>
                </a:lnSpc>
                <a:spcBef>
                  <a:spcPct val="50000"/>
                </a:spcBef>
              </a:pPr>
              <a:r>
                <a:rPr lang="zh-CN" altLang="en-US" b="1">
                  <a:solidFill>
                    <a:srgbClr val="000000"/>
                  </a:solidFill>
                  <a:ea typeface="宋体" pitchFamily="2" charset="-122"/>
                </a:rPr>
                <a:t>   则称</a:t>
              </a:r>
              <a:r>
                <a:rPr lang="en-US" altLang="zh-CN" b="1">
                  <a:solidFill>
                    <a:srgbClr val="000000"/>
                  </a:solidFill>
                  <a:latin typeface="宋体" pitchFamily="2" charset="-122"/>
                  <a:ea typeface="宋体" pitchFamily="2" charset="-122"/>
                </a:rPr>
                <a:t>(</a:t>
              </a:r>
              <a:r>
                <a:rPr lang="en-US" altLang="zh-CN" b="1" i="1">
                  <a:solidFill>
                    <a:srgbClr val="000000"/>
                  </a:solidFill>
                  <a:ea typeface="宋体" pitchFamily="2" charset="-122"/>
                </a:rPr>
                <a:t>X</a:t>
              </a:r>
              <a:r>
                <a:rPr lang="en-US" altLang="zh-CN" b="1">
                  <a:solidFill>
                    <a:srgbClr val="000000"/>
                  </a:solidFill>
                  <a:ea typeface="宋体" pitchFamily="2" charset="-122"/>
                </a:rPr>
                <a:t>,</a:t>
              </a:r>
              <a:r>
                <a:rPr lang="en-US" altLang="zh-CN" b="1" i="1">
                  <a:solidFill>
                    <a:srgbClr val="000000"/>
                  </a:solidFill>
                  <a:ea typeface="宋体" pitchFamily="2" charset="-122"/>
                </a:rPr>
                <a:t>Y </a:t>
              </a:r>
              <a:r>
                <a:rPr lang="en-US" altLang="zh-CN" b="1">
                  <a:solidFill>
                    <a:srgbClr val="000000"/>
                  </a:solidFill>
                  <a:latin typeface="宋体" pitchFamily="2" charset="-122"/>
                  <a:ea typeface="宋体" pitchFamily="2" charset="-122"/>
                </a:rPr>
                <a:t>)</a:t>
              </a:r>
              <a:r>
                <a:rPr lang="zh-CN" altLang="en-US" b="1">
                  <a:solidFill>
                    <a:srgbClr val="000000"/>
                  </a:solidFill>
                  <a:ea typeface="宋体" pitchFamily="2" charset="-122"/>
                </a:rPr>
                <a:t>服从参数为</a:t>
              </a:r>
              <a:endParaRPr lang="zh-CN" altLang="en-US" b="1">
                <a:solidFill>
                  <a:srgbClr val="333399"/>
                </a:solidFill>
                <a:ea typeface="宋体" pitchFamily="2" charset="-122"/>
              </a:endParaRPr>
            </a:p>
            <a:p>
              <a:pPr>
                <a:lnSpc>
                  <a:spcPct val="70000"/>
                </a:lnSpc>
                <a:spcBef>
                  <a:spcPct val="50000"/>
                </a:spcBef>
              </a:pPr>
              <a:r>
                <a:rPr lang="zh-CN" altLang="en-US" b="1">
                  <a:solidFill>
                    <a:srgbClr val="000000"/>
                  </a:solidFill>
                  <a:ea typeface="宋体" pitchFamily="2" charset="-122"/>
                </a:rPr>
                <a:t>                           的</a:t>
              </a:r>
              <a:r>
                <a:rPr lang="zh-CN" altLang="en-US" b="1" u="sng">
                  <a:solidFill>
                    <a:srgbClr val="FF0000"/>
                  </a:solidFill>
                  <a:ea typeface="楷体_GB2312" pitchFamily="49" charset="-122"/>
                </a:rPr>
                <a:t>二维正态分布</a:t>
              </a:r>
              <a:r>
                <a:rPr lang="en-US" altLang="zh-CN" b="1">
                  <a:solidFill>
                    <a:srgbClr val="000000"/>
                  </a:solidFill>
                  <a:ea typeface="宋体" pitchFamily="2" charset="-122"/>
                </a:rPr>
                <a:t>.       </a:t>
              </a:r>
            </a:p>
          </p:txBody>
        </p:sp>
        <p:graphicFrame>
          <p:nvGraphicFramePr>
            <p:cNvPr id="1421350" name="Object 38"/>
            <p:cNvGraphicFramePr>
              <a:graphicFrameLocks noChangeAspect="1"/>
            </p:cNvGraphicFramePr>
            <p:nvPr/>
          </p:nvGraphicFramePr>
          <p:xfrm>
            <a:off x="144" y="2005"/>
            <a:ext cx="1385" cy="301"/>
          </p:xfrm>
          <a:graphic>
            <a:graphicData uri="http://schemas.openxmlformats.org/presentationml/2006/ole">
              <p:oleObj spid="_x0000_s1421350" name="Equation" r:id="rId6" imgW="977760" imgH="203040" progId="Equation.3">
                <p:embed/>
              </p:oleObj>
            </a:graphicData>
          </a:graphic>
        </p:graphicFrame>
      </p:grpSp>
      <p:grpSp>
        <p:nvGrpSpPr>
          <p:cNvPr id="1421351" name="Group 39"/>
          <p:cNvGrpSpPr>
            <a:grpSpLocks/>
          </p:cNvGrpSpPr>
          <p:nvPr/>
        </p:nvGrpSpPr>
        <p:grpSpPr bwMode="auto">
          <a:xfrm>
            <a:off x="817563" y="5133975"/>
            <a:ext cx="5410200" cy="549275"/>
            <a:chOff x="144" y="2294"/>
            <a:chExt cx="3408" cy="346"/>
          </a:xfrm>
        </p:grpSpPr>
        <p:sp>
          <p:nvSpPr>
            <p:cNvPr id="1421352" name="Text Box 40"/>
            <p:cNvSpPr txBox="1">
              <a:spLocks noChangeArrowheads="1"/>
            </p:cNvSpPr>
            <p:nvPr/>
          </p:nvSpPr>
          <p:spPr bwMode="auto">
            <a:xfrm>
              <a:off x="144" y="2313"/>
              <a:ext cx="3408" cy="327"/>
            </a:xfrm>
            <a:prstGeom prst="rect">
              <a:avLst/>
            </a:prstGeom>
            <a:noFill/>
            <a:ln w="9525">
              <a:noFill/>
              <a:miter lim="800000"/>
              <a:headEnd/>
              <a:tailEnd/>
            </a:ln>
            <a:effectLst/>
          </p:spPr>
          <p:txBody>
            <a:bodyPr>
              <a:spAutoFit/>
            </a:bodyPr>
            <a:lstStyle/>
            <a:p>
              <a:pPr algn="just"/>
              <a:r>
                <a:rPr lang="zh-CN" altLang="en-US" b="1">
                  <a:solidFill>
                    <a:srgbClr val="050000"/>
                  </a:solidFill>
                  <a:ea typeface="宋体" pitchFamily="2" charset="-122"/>
                </a:rPr>
                <a:t>记作</a:t>
              </a:r>
              <a:r>
                <a:rPr lang="en-US" altLang="zh-CN" b="1">
                  <a:solidFill>
                    <a:srgbClr val="050000"/>
                  </a:solidFill>
                  <a:latin typeface="宋体" pitchFamily="2" charset="-122"/>
                  <a:ea typeface="宋体" pitchFamily="2" charset="-122"/>
                </a:rPr>
                <a:t>(</a:t>
              </a:r>
              <a:r>
                <a:rPr lang="en-US" altLang="zh-CN" b="1" i="1">
                  <a:solidFill>
                    <a:srgbClr val="050000"/>
                  </a:solidFill>
                  <a:ea typeface="宋体" pitchFamily="2" charset="-122"/>
                </a:rPr>
                <a:t>X</a:t>
              </a:r>
              <a:r>
                <a:rPr lang="en-US" altLang="zh-CN" b="1">
                  <a:solidFill>
                    <a:srgbClr val="050000"/>
                  </a:solidFill>
                  <a:ea typeface="宋体" pitchFamily="2" charset="-122"/>
                </a:rPr>
                <a:t>,</a:t>
              </a:r>
              <a:r>
                <a:rPr lang="en-US" altLang="zh-CN" b="1" i="1">
                  <a:solidFill>
                    <a:srgbClr val="050000"/>
                  </a:solidFill>
                  <a:ea typeface="宋体" pitchFamily="2" charset="-122"/>
                </a:rPr>
                <a:t>Y</a:t>
              </a:r>
              <a:r>
                <a:rPr lang="en-US" altLang="zh-CN" b="1">
                  <a:solidFill>
                    <a:srgbClr val="050000"/>
                  </a:solidFill>
                  <a:latin typeface="宋体" pitchFamily="2" charset="-122"/>
                  <a:ea typeface="宋体" pitchFamily="2" charset="-122"/>
                </a:rPr>
                <a:t>)</a:t>
              </a:r>
              <a:r>
                <a:rPr lang="zh-CN" altLang="en-US" b="1">
                  <a:solidFill>
                    <a:srgbClr val="050000"/>
                  </a:solidFill>
                  <a:ea typeface="宋体" pitchFamily="2" charset="-122"/>
                </a:rPr>
                <a:t>～</a:t>
              </a:r>
              <a:r>
                <a:rPr lang="en-US" altLang="zh-CN" b="1" i="1">
                  <a:solidFill>
                    <a:srgbClr val="050000"/>
                  </a:solidFill>
                  <a:ea typeface="宋体" pitchFamily="2" charset="-122"/>
                </a:rPr>
                <a:t>N</a:t>
              </a:r>
              <a:r>
                <a:rPr lang="en-US" altLang="zh-CN" b="1">
                  <a:solidFill>
                    <a:srgbClr val="050000"/>
                  </a:solidFill>
                  <a:latin typeface="宋体" pitchFamily="2" charset="-122"/>
                  <a:ea typeface="宋体" pitchFamily="2" charset="-122"/>
                </a:rPr>
                <a:t>(             ).</a:t>
              </a:r>
            </a:p>
          </p:txBody>
        </p:sp>
        <p:graphicFrame>
          <p:nvGraphicFramePr>
            <p:cNvPr id="1421353" name="Object 41"/>
            <p:cNvGraphicFramePr>
              <a:graphicFrameLocks noChangeAspect="1"/>
            </p:cNvGraphicFramePr>
            <p:nvPr/>
          </p:nvGraphicFramePr>
          <p:xfrm>
            <a:off x="1747" y="2294"/>
            <a:ext cx="1421" cy="339"/>
          </p:xfrm>
          <a:graphic>
            <a:graphicData uri="http://schemas.openxmlformats.org/presentationml/2006/ole">
              <p:oleObj spid="_x0000_s1421353" name="Equation" r:id="rId7" imgW="1002960" imgH="228600" progId="Equation.3">
                <p:embed/>
              </p:oleObj>
            </a:graphicData>
          </a:graphic>
        </p:graphicFrame>
      </p:grpSp>
      <p:graphicFrame>
        <p:nvGraphicFramePr>
          <p:cNvPr id="1421355" name="Object 43"/>
          <p:cNvGraphicFramePr>
            <a:graphicFrameLocks noChangeAspect="1"/>
          </p:cNvGraphicFramePr>
          <p:nvPr/>
        </p:nvGraphicFramePr>
        <p:xfrm>
          <a:off x="1619250" y="5661025"/>
          <a:ext cx="4344988" cy="1003300"/>
        </p:xfrm>
        <a:graphic>
          <a:graphicData uri="http://schemas.openxmlformats.org/presentationml/2006/ole">
            <p:oleObj spid="_x0000_s1421355" name="Equation" r:id="rId8" imgW="2349360" imgH="482400" progId="">
              <p:embed/>
            </p:oleObj>
          </a:graphicData>
        </a:graphic>
      </p:graphicFrame>
      <p:grpSp>
        <p:nvGrpSpPr>
          <p:cNvPr id="1421356" name="Group 44"/>
          <p:cNvGrpSpPr>
            <a:grpSpLocks/>
          </p:cNvGrpSpPr>
          <p:nvPr/>
        </p:nvGrpSpPr>
        <p:grpSpPr bwMode="auto">
          <a:xfrm>
            <a:off x="5322888" y="3567113"/>
            <a:ext cx="3222625" cy="449262"/>
            <a:chOff x="2982" y="1371"/>
            <a:chExt cx="2030" cy="283"/>
          </a:xfrm>
        </p:grpSpPr>
        <p:graphicFrame>
          <p:nvGraphicFramePr>
            <p:cNvPr id="1421357" name="Object 45"/>
            <p:cNvGraphicFramePr>
              <a:graphicFrameLocks noChangeAspect="1"/>
            </p:cNvGraphicFramePr>
            <p:nvPr/>
          </p:nvGraphicFramePr>
          <p:xfrm>
            <a:off x="3288" y="1371"/>
            <a:ext cx="1134" cy="283"/>
          </p:xfrm>
          <a:graphic>
            <a:graphicData uri="http://schemas.openxmlformats.org/presentationml/2006/ole">
              <p:oleObj spid="_x0000_s1421357" name="Equation" r:id="rId9" imgW="850680" imgH="203040" progId="Equation.3">
                <p:embed/>
              </p:oleObj>
            </a:graphicData>
          </a:graphic>
        </p:graphicFrame>
        <p:graphicFrame>
          <p:nvGraphicFramePr>
            <p:cNvPr id="1421358" name="Object 46"/>
            <p:cNvGraphicFramePr>
              <a:graphicFrameLocks noChangeAspect="1"/>
            </p:cNvGraphicFramePr>
            <p:nvPr/>
          </p:nvGraphicFramePr>
          <p:xfrm>
            <a:off x="4425" y="1381"/>
            <a:ext cx="587" cy="271"/>
          </p:xfrm>
          <a:graphic>
            <a:graphicData uri="http://schemas.openxmlformats.org/presentationml/2006/ole">
              <p:oleObj spid="_x0000_s1421358" name="Equation" r:id="rId10" imgW="431640" imgH="190440" progId="Equation.3">
                <p:embed/>
              </p:oleObj>
            </a:graphicData>
          </a:graphic>
        </p:graphicFrame>
        <p:sp>
          <p:nvSpPr>
            <p:cNvPr id="1421359" name="Rectangle 47"/>
            <p:cNvSpPr>
              <a:spLocks noChangeArrowheads="1"/>
            </p:cNvSpPr>
            <p:nvPr/>
          </p:nvSpPr>
          <p:spPr bwMode="auto">
            <a:xfrm>
              <a:off x="2982" y="1403"/>
              <a:ext cx="405" cy="242"/>
            </a:xfrm>
            <a:prstGeom prst="rect">
              <a:avLst/>
            </a:prstGeom>
            <a:noFill/>
            <a:ln w="9525">
              <a:noFill/>
              <a:miter lim="800000"/>
              <a:headEnd/>
              <a:tailEnd/>
            </a:ln>
            <a:effectLst/>
          </p:spPr>
          <p:txBody>
            <a:bodyPr wrap="none">
              <a:spAutoFit/>
            </a:bodyPr>
            <a:lstStyle/>
            <a:p>
              <a:pPr>
                <a:lnSpc>
                  <a:spcPct val="80000"/>
                </a:lnSpc>
                <a:spcBef>
                  <a:spcPct val="50000"/>
                </a:spcBef>
              </a:pPr>
              <a:r>
                <a:rPr lang="zh-CN" altLang="en-US" sz="2400" b="1">
                  <a:solidFill>
                    <a:srgbClr val="000000"/>
                  </a:solidFill>
                  <a:ea typeface="宋体" pitchFamily="2" charset="-122"/>
                </a:rPr>
                <a:t>且  </a:t>
              </a:r>
            </a:p>
          </p:txBody>
        </p:sp>
      </p:grpSp>
      <p:sp>
        <p:nvSpPr>
          <p:cNvPr id="1421360" name="Rectangle 48"/>
          <p:cNvSpPr>
            <a:spLocks noChangeArrowheads="1"/>
          </p:cNvSpPr>
          <p:nvPr/>
        </p:nvSpPr>
        <p:spPr bwMode="auto">
          <a:xfrm>
            <a:off x="755650" y="836613"/>
            <a:ext cx="6985000" cy="609600"/>
          </a:xfrm>
          <a:prstGeom prst="rect">
            <a:avLst/>
          </a:prstGeom>
          <a:noFill/>
          <a:ln w="9525">
            <a:noFill/>
            <a:miter lim="800000"/>
            <a:headEnd/>
            <a:tailEnd/>
          </a:ln>
        </p:spPr>
        <p:txBody>
          <a:bodyPr/>
          <a:lstStyle/>
          <a:p>
            <a:r>
              <a:rPr lang="zh-CN" altLang="en-US" b="1">
                <a:solidFill>
                  <a:srgbClr val="A50021"/>
                </a:solidFill>
                <a:latin typeface="宋体" pitchFamily="2" charset="-122"/>
                <a:ea typeface="宋体" pitchFamily="2" charset="-122"/>
              </a:rPr>
              <a:t>  </a:t>
            </a:r>
            <a:r>
              <a:rPr lang="zh-CN" altLang="en-US" sz="4000" b="1">
                <a:solidFill>
                  <a:srgbClr val="A50021"/>
                </a:solidFill>
                <a:latin typeface="宋体" pitchFamily="2" charset="-122"/>
                <a:ea typeface="宋体" pitchFamily="2" charset="-122"/>
              </a:rPr>
              <a:t>两个常见的二维分布</a:t>
            </a:r>
            <a:r>
              <a:rPr lang="en-US" altLang="zh-CN" sz="4000" b="1">
                <a:solidFill>
                  <a:srgbClr val="A50021"/>
                </a:solidFill>
                <a:latin typeface="宋体" pitchFamily="2" charset="-122"/>
                <a:ea typeface="宋体" pitchFamily="2" charset="-122"/>
              </a:rPr>
              <a:t>(Cont.)</a:t>
            </a:r>
            <a:endParaRPr lang="en-US" altLang="zh-CN" sz="4000">
              <a:solidFill>
                <a:srgbClr val="A50021"/>
              </a:solidFill>
              <a:latin typeface="宋体" pitchFamily="2" charset="-122"/>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21338"/>
                                        </p:tgtEl>
                                        <p:attrNameLst>
                                          <p:attrName>style.visibility</p:attrName>
                                        </p:attrNameLst>
                                      </p:cBhvr>
                                      <p:to>
                                        <p:strVal val="visible"/>
                                      </p:to>
                                    </p:set>
                                    <p:animEffect transition="in" filter="slide(fromBottom)">
                                      <p:cBhvr>
                                        <p:cTn id="7" dur="1000"/>
                                        <p:tgtEl>
                                          <p:spTgt spid="14213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21339"/>
                                        </p:tgtEl>
                                        <p:attrNameLst>
                                          <p:attrName>style.visibility</p:attrName>
                                        </p:attrNameLst>
                                      </p:cBhvr>
                                      <p:to>
                                        <p:strVal val="visible"/>
                                      </p:to>
                                    </p:set>
                                    <p:animEffect transition="in" filter="strips(downRight)">
                                      <p:cBhvr>
                                        <p:cTn id="12" dur="2000"/>
                                        <p:tgtEl>
                                          <p:spTgt spid="14213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21343"/>
                                        </p:tgtEl>
                                        <p:attrNameLst>
                                          <p:attrName>style.visibility</p:attrName>
                                        </p:attrNameLst>
                                      </p:cBhvr>
                                      <p:to>
                                        <p:strVal val="visible"/>
                                      </p:to>
                                    </p:set>
                                    <p:animEffect transition="in" filter="dissolve">
                                      <p:cBhvr>
                                        <p:cTn id="17" dur="500"/>
                                        <p:tgtEl>
                                          <p:spTgt spid="14213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1356"/>
                                        </p:tgtEl>
                                        <p:attrNameLst>
                                          <p:attrName>style.visibility</p:attrName>
                                        </p:attrNameLst>
                                      </p:cBhvr>
                                      <p:to>
                                        <p:strVal val="visible"/>
                                      </p:to>
                                    </p:set>
                                    <p:animEffect transition="in" filter="wipe(left)">
                                      <p:cBhvr>
                                        <p:cTn id="22" dur="500"/>
                                        <p:tgtEl>
                                          <p:spTgt spid="14213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421348"/>
                                        </p:tgtEl>
                                        <p:attrNameLst>
                                          <p:attrName>style.visibility</p:attrName>
                                        </p:attrNameLst>
                                      </p:cBhvr>
                                      <p:to>
                                        <p:strVal val="visible"/>
                                      </p:to>
                                    </p:set>
                                    <p:animEffect transition="in" filter="barn(inHorizontal)">
                                      <p:cBhvr>
                                        <p:cTn id="27" dur="500"/>
                                        <p:tgtEl>
                                          <p:spTgt spid="1421348"/>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1421351"/>
                                        </p:tgtEl>
                                        <p:attrNameLst>
                                          <p:attrName>style.visibility</p:attrName>
                                        </p:attrNameLst>
                                      </p:cBhvr>
                                      <p:to>
                                        <p:strVal val="visible"/>
                                      </p:to>
                                    </p:set>
                                    <p:anim calcmode="lin" valueType="num">
                                      <p:cBhvr>
                                        <p:cTn id="32" dur="500" fill="hold"/>
                                        <p:tgtEl>
                                          <p:spTgt spid="1421351"/>
                                        </p:tgtEl>
                                        <p:attrNameLst>
                                          <p:attrName>ppt_w</p:attrName>
                                        </p:attrNameLst>
                                      </p:cBhvr>
                                      <p:tavLst>
                                        <p:tav tm="0">
                                          <p:val>
                                            <p:fltVal val="0"/>
                                          </p:val>
                                        </p:tav>
                                        <p:tav tm="100000">
                                          <p:val>
                                            <p:strVal val="#ppt_w"/>
                                          </p:val>
                                        </p:tav>
                                      </p:tavLst>
                                    </p:anim>
                                    <p:anim calcmode="lin" valueType="num">
                                      <p:cBhvr>
                                        <p:cTn id="33" dur="500" fill="hold"/>
                                        <p:tgtEl>
                                          <p:spTgt spid="142135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421355"/>
                                        </p:tgtEl>
                                        <p:attrNameLst>
                                          <p:attrName>style.visibility</p:attrName>
                                        </p:attrNameLst>
                                      </p:cBhvr>
                                      <p:to>
                                        <p:strVal val="visible"/>
                                      </p:to>
                                    </p:set>
                                    <p:animEffect transition="in" filter="wipe(right)">
                                      <p:cBhvr>
                                        <p:cTn id="38" dur="500"/>
                                        <p:tgtEl>
                                          <p:spTgt spid="142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40" name="Rectangle 4"/>
          <p:cNvSpPr>
            <a:spLocks noChangeArrowheads="1"/>
          </p:cNvSpPr>
          <p:nvPr/>
        </p:nvSpPr>
        <p:spPr bwMode="auto">
          <a:xfrm>
            <a:off x="971550" y="765175"/>
            <a:ext cx="7777163" cy="762000"/>
          </a:xfrm>
          <a:prstGeom prst="rect">
            <a:avLst/>
          </a:prstGeom>
          <a:noFill/>
          <a:ln w="9525">
            <a:noFill/>
            <a:miter lim="800000"/>
            <a:headEnd/>
            <a:tailEnd/>
          </a:ln>
          <a:effectLst/>
        </p:spPr>
        <p:txBody>
          <a:bodyPr>
            <a:spAutoFit/>
          </a:bodyPr>
          <a:lstStyle/>
          <a:p>
            <a:r>
              <a:rPr kumimoji="0" lang="zh-CN" altLang="en-US" sz="4400" b="1">
                <a:solidFill>
                  <a:schemeClr val="accent1"/>
                </a:solidFill>
                <a:latin typeface="Arial" charset="0"/>
                <a:ea typeface="宋体" pitchFamily="2" charset="-122"/>
              </a:rPr>
              <a:t>连续型随机变量的边缘分布</a:t>
            </a:r>
          </a:p>
        </p:txBody>
      </p:sp>
      <p:sp>
        <p:nvSpPr>
          <p:cNvPr id="1422341" name="Text Box 5"/>
          <p:cNvSpPr txBox="1">
            <a:spLocks noChangeArrowheads="1"/>
          </p:cNvSpPr>
          <p:nvPr/>
        </p:nvSpPr>
        <p:spPr bwMode="auto">
          <a:xfrm>
            <a:off x="971550" y="1773238"/>
            <a:ext cx="6985000"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FFFF99"/>
                </a:solidFill>
                <a:ea typeface="宋体" pitchFamily="2" charset="-122"/>
              </a:rPr>
              <a:t>   </a:t>
            </a:r>
            <a:r>
              <a:rPr lang="zh-CN" altLang="en-US" sz="3200" b="1">
                <a:ea typeface="宋体" pitchFamily="2" charset="-122"/>
              </a:rPr>
              <a:t>对连续型</a:t>
            </a:r>
            <a:r>
              <a:rPr lang="zh-CN" altLang="en-US" sz="3200" b="1" i="1">
                <a:ea typeface="宋体" pitchFamily="2" charset="-122"/>
              </a:rPr>
              <a:t>随机变量</a:t>
            </a:r>
            <a:r>
              <a:rPr lang="en-US" altLang="zh-CN" sz="3200" b="1">
                <a:ea typeface="宋体" pitchFamily="2" charset="-122"/>
              </a:rPr>
              <a:t>( </a:t>
            </a:r>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Y</a:t>
            </a:r>
            <a:r>
              <a:rPr lang="en-US" altLang="zh-CN" sz="3200" b="1">
                <a:ea typeface="宋体" pitchFamily="2" charset="-122"/>
              </a:rPr>
              <a:t> ) </a:t>
            </a:r>
            <a:r>
              <a:rPr lang="zh-CN" altLang="en-US" sz="3200" b="1">
                <a:ea typeface="宋体" pitchFamily="2" charset="-122"/>
              </a:rPr>
              <a:t>，</a:t>
            </a:r>
          </a:p>
        </p:txBody>
      </p:sp>
      <p:sp>
        <p:nvSpPr>
          <p:cNvPr id="1422342" name="Rectangle 6"/>
          <p:cNvSpPr>
            <a:spLocks noChangeArrowheads="1"/>
          </p:cNvSpPr>
          <p:nvPr/>
        </p:nvSpPr>
        <p:spPr bwMode="auto">
          <a:xfrm>
            <a:off x="1693863" y="2409825"/>
            <a:ext cx="4770437" cy="579438"/>
          </a:xfrm>
          <a:prstGeom prst="rect">
            <a:avLst/>
          </a:prstGeom>
          <a:noFill/>
          <a:ln w="9525">
            <a:noFill/>
            <a:miter lim="800000"/>
            <a:headEnd/>
            <a:tailEnd/>
          </a:ln>
          <a:effectLst/>
        </p:spPr>
        <p:txBody>
          <a:bodyPr>
            <a:spAutoFit/>
          </a:bodyPr>
          <a:lstStyle/>
          <a:p>
            <a:r>
              <a:rPr lang="en-US" altLang="zh-CN" sz="3200" b="1" i="1">
                <a:ea typeface="宋体" pitchFamily="2" charset="-122"/>
              </a:rPr>
              <a:t>X </a:t>
            </a:r>
            <a:r>
              <a:rPr lang="zh-CN" altLang="en-US" sz="3200" b="1">
                <a:ea typeface="宋体" pitchFamily="2" charset="-122"/>
              </a:rPr>
              <a:t>和</a:t>
            </a:r>
            <a:r>
              <a:rPr lang="en-US" altLang="zh-CN" sz="3200" b="1" i="1">
                <a:ea typeface="宋体" pitchFamily="2" charset="-122"/>
              </a:rPr>
              <a:t>Y </a:t>
            </a:r>
            <a:r>
              <a:rPr lang="zh-CN" altLang="en-US" sz="3200" b="1">
                <a:ea typeface="宋体" pitchFamily="2" charset="-122"/>
              </a:rPr>
              <a:t>的联合概率密度为</a:t>
            </a:r>
          </a:p>
        </p:txBody>
      </p:sp>
      <p:sp>
        <p:nvSpPr>
          <p:cNvPr id="1422343" name="Rectangle 7"/>
          <p:cNvSpPr>
            <a:spLocks noChangeArrowheads="1"/>
          </p:cNvSpPr>
          <p:nvPr/>
        </p:nvSpPr>
        <p:spPr bwMode="auto">
          <a:xfrm>
            <a:off x="757238" y="3275013"/>
            <a:ext cx="6985000" cy="579437"/>
          </a:xfrm>
          <a:prstGeom prst="rect">
            <a:avLst/>
          </a:prstGeom>
          <a:noFill/>
          <a:ln w="9525">
            <a:noFill/>
            <a:miter lim="800000"/>
            <a:headEnd/>
            <a:tailEnd/>
          </a:ln>
          <a:effectLst/>
        </p:spPr>
        <p:txBody>
          <a:bodyPr>
            <a:spAutoFit/>
          </a:bodyPr>
          <a:lstStyle/>
          <a:p>
            <a:r>
              <a:rPr lang="zh-CN" altLang="en-US" sz="3200" b="1">
                <a:solidFill>
                  <a:srgbClr val="FFFF99"/>
                </a:solidFill>
                <a:ea typeface="宋体" pitchFamily="2" charset="-122"/>
              </a:rPr>
              <a:t>则 </a:t>
            </a:r>
            <a:r>
              <a:rPr lang="en-US" altLang="en-US" sz="3200" b="1">
                <a:solidFill>
                  <a:srgbClr val="00FF00"/>
                </a:solidFill>
                <a:ea typeface="宋体" pitchFamily="2" charset="-122"/>
              </a:rPr>
              <a:t>( </a:t>
            </a:r>
            <a:r>
              <a:rPr lang="en-US" altLang="zh-CN" sz="3200" b="1" i="1">
                <a:solidFill>
                  <a:srgbClr val="00FF00"/>
                </a:solidFill>
                <a:ea typeface="宋体" pitchFamily="2" charset="-122"/>
              </a:rPr>
              <a:t>X</a:t>
            </a:r>
            <a:r>
              <a:rPr lang="en-US" altLang="zh-CN" sz="3200" b="1">
                <a:solidFill>
                  <a:srgbClr val="00FF00"/>
                </a:solidFill>
                <a:ea typeface="宋体" pitchFamily="2" charset="-122"/>
              </a:rPr>
              <a:t>,</a:t>
            </a:r>
            <a:r>
              <a:rPr lang="en-US" altLang="zh-CN" sz="3200" b="1" i="1">
                <a:solidFill>
                  <a:srgbClr val="00FF00"/>
                </a:solidFill>
                <a:ea typeface="宋体" pitchFamily="2" charset="-122"/>
              </a:rPr>
              <a:t>Y </a:t>
            </a:r>
            <a:r>
              <a:rPr lang="en-US" altLang="zh-CN" sz="3200" b="1">
                <a:solidFill>
                  <a:srgbClr val="00FF00"/>
                </a:solidFill>
                <a:ea typeface="宋体" pitchFamily="2" charset="-122"/>
              </a:rPr>
              <a:t>) </a:t>
            </a:r>
            <a:r>
              <a:rPr lang="zh-CN" altLang="en-US" sz="3200" b="1">
                <a:solidFill>
                  <a:srgbClr val="00FF00"/>
                </a:solidFill>
                <a:ea typeface="宋体" pitchFamily="2" charset="-122"/>
              </a:rPr>
              <a:t>关于</a:t>
            </a:r>
            <a:r>
              <a:rPr lang="zh-CN" altLang="en-US" sz="3200" b="1">
                <a:solidFill>
                  <a:srgbClr val="FFFF99"/>
                </a:solidFill>
                <a:ea typeface="宋体" pitchFamily="2" charset="-122"/>
              </a:rPr>
              <a:t> </a:t>
            </a:r>
            <a:r>
              <a:rPr lang="en-US" altLang="zh-CN" sz="3200" b="1" i="1">
                <a:solidFill>
                  <a:srgbClr val="00FF00"/>
                </a:solidFill>
                <a:ea typeface="宋体" pitchFamily="2" charset="-122"/>
              </a:rPr>
              <a:t>X </a:t>
            </a:r>
            <a:r>
              <a:rPr lang="zh-CN" altLang="en-US" sz="3200" b="1">
                <a:solidFill>
                  <a:srgbClr val="00FF00"/>
                </a:solidFill>
                <a:ea typeface="宋体" pitchFamily="2" charset="-122"/>
              </a:rPr>
              <a:t>的边缘概率密度</a:t>
            </a:r>
            <a:r>
              <a:rPr lang="zh-CN" altLang="en-US" sz="3200" b="1">
                <a:solidFill>
                  <a:srgbClr val="FFFF99"/>
                </a:solidFill>
                <a:ea typeface="宋体" pitchFamily="2" charset="-122"/>
              </a:rPr>
              <a:t>为</a:t>
            </a:r>
          </a:p>
        </p:txBody>
      </p:sp>
      <p:graphicFrame>
        <p:nvGraphicFramePr>
          <p:cNvPr id="1422344" name="Object 8"/>
          <p:cNvGraphicFramePr>
            <a:graphicFrameLocks noChangeAspect="1"/>
          </p:cNvGraphicFramePr>
          <p:nvPr/>
        </p:nvGraphicFramePr>
        <p:xfrm>
          <a:off x="6175375" y="2422525"/>
          <a:ext cx="1314450" cy="566738"/>
        </p:xfrm>
        <a:graphic>
          <a:graphicData uri="http://schemas.openxmlformats.org/presentationml/2006/ole">
            <p:oleObj spid="_x0000_s1422344" name="公式" r:id="rId3" imgW="469800" imgH="203040" progId="Equation.3">
              <p:embed/>
            </p:oleObj>
          </a:graphicData>
        </a:graphic>
      </p:graphicFrame>
      <p:graphicFrame>
        <p:nvGraphicFramePr>
          <p:cNvPr id="1422350" name="Object 14"/>
          <p:cNvGraphicFramePr>
            <a:graphicFrameLocks noChangeAspect="1"/>
          </p:cNvGraphicFramePr>
          <p:nvPr/>
        </p:nvGraphicFramePr>
        <p:xfrm>
          <a:off x="6300788" y="4149725"/>
          <a:ext cx="2006600" cy="495300"/>
        </p:xfrm>
        <a:graphic>
          <a:graphicData uri="http://schemas.openxmlformats.org/presentationml/2006/ole">
            <p:oleObj spid="_x0000_s1422350" name="Equation" r:id="rId4" imgW="2006280" imgH="495000" progId="">
              <p:embed/>
            </p:oleObj>
          </a:graphicData>
        </a:graphic>
      </p:graphicFrame>
      <p:graphicFrame>
        <p:nvGraphicFramePr>
          <p:cNvPr id="1422351" name="Object 15"/>
          <p:cNvGraphicFramePr>
            <a:graphicFrameLocks noGrp="1" noChangeAspect="1"/>
          </p:cNvGraphicFramePr>
          <p:nvPr>
            <p:ph/>
          </p:nvPr>
        </p:nvGraphicFramePr>
        <p:xfrm>
          <a:off x="2051050" y="3941763"/>
          <a:ext cx="3816350" cy="936625"/>
        </p:xfrm>
        <a:graphic>
          <a:graphicData uri="http://schemas.openxmlformats.org/presentationml/2006/ole">
            <p:oleObj spid="_x0000_s1422351" name="公式" r:id="rId5" imgW="1346040" imgH="330120" progId="Equation.3">
              <p:embed/>
            </p:oleObj>
          </a:graphicData>
        </a:graphic>
      </p:graphicFrame>
      <p:sp>
        <p:nvSpPr>
          <p:cNvPr id="1422353" name="Rectangle 17"/>
          <p:cNvSpPr>
            <a:spLocks noChangeArrowheads="1"/>
          </p:cNvSpPr>
          <p:nvPr/>
        </p:nvSpPr>
        <p:spPr bwMode="auto">
          <a:xfrm>
            <a:off x="1042988" y="5013325"/>
            <a:ext cx="5797550" cy="579438"/>
          </a:xfrm>
          <a:prstGeom prst="rect">
            <a:avLst/>
          </a:prstGeom>
          <a:noFill/>
          <a:ln w="9525">
            <a:noFill/>
            <a:miter lim="800000"/>
            <a:headEnd/>
            <a:tailEnd/>
          </a:ln>
          <a:effectLst/>
        </p:spPr>
        <p:txBody>
          <a:bodyPr>
            <a:spAutoFit/>
          </a:bodyPr>
          <a:lstStyle/>
          <a:p>
            <a:r>
              <a:rPr lang="en-US" altLang="en-US" sz="3200" b="1">
                <a:solidFill>
                  <a:srgbClr val="00FF00"/>
                </a:solidFill>
                <a:ea typeface="宋体" pitchFamily="2" charset="-122"/>
              </a:rPr>
              <a:t>( </a:t>
            </a:r>
            <a:r>
              <a:rPr lang="en-US" altLang="zh-CN" sz="3200" b="1" i="1">
                <a:solidFill>
                  <a:srgbClr val="00FF00"/>
                </a:solidFill>
                <a:ea typeface="宋体" pitchFamily="2" charset="-122"/>
              </a:rPr>
              <a:t>X</a:t>
            </a:r>
            <a:r>
              <a:rPr lang="en-US" altLang="zh-CN" sz="3200" b="1">
                <a:solidFill>
                  <a:srgbClr val="00FF00"/>
                </a:solidFill>
                <a:ea typeface="宋体" pitchFamily="2" charset="-122"/>
              </a:rPr>
              <a:t>,</a:t>
            </a:r>
            <a:r>
              <a:rPr lang="en-US" altLang="zh-CN" sz="3200" b="1" i="1">
                <a:solidFill>
                  <a:srgbClr val="00FF00"/>
                </a:solidFill>
                <a:ea typeface="宋体" pitchFamily="2" charset="-122"/>
              </a:rPr>
              <a:t>Y </a:t>
            </a:r>
            <a:r>
              <a:rPr lang="en-US" altLang="zh-CN" sz="3200" b="1">
                <a:solidFill>
                  <a:srgbClr val="00FF00"/>
                </a:solidFill>
                <a:ea typeface="宋体" pitchFamily="2" charset="-122"/>
              </a:rPr>
              <a:t>)</a:t>
            </a:r>
            <a:r>
              <a:rPr lang="zh-CN" altLang="en-US" sz="3200" b="1">
                <a:solidFill>
                  <a:srgbClr val="00FF00"/>
                </a:solidFill>
                <a:ea typeface="宋体" pitchFamily="2" charset="-122"/>
              </a:rPr>
              <a:t>关于</a:t>
            </a:r>
            <a:r>
              <a:rPr lang="en-US" altLang="zh-CN" sz="3200" b="1" i="1">
                <a:solidFill>
                  <a:srgbClr val="00FF00"/>
                </a:solidFill>
                <a:ea typeface="宋体" pitchFamily="2" charset="-122"/>
              </a:rPr>
              <a:t>Y </a:t>
            </a:r>
            <a:r>
              <a:rPr lang="zh-CN" altLang="en-US" sz="3200" b="1">
                <a:solidFill>
                  <a:srgbClr val="00FF00"/>
                </a:solidFill>
                <a:ea typeface="宋体" pitchFamily="2" charset="-122"/>
              </a:rPr>
              <a:t>的边缘概率密度</a:t>
            </a:r>
            <a:r>
              <a:rPr lang="zh-CN" altLang="en-US" sz="3200" b="1">
                <a:solidFill>
                  <a:srgbClr val="FFFF99"/>
                </a:solidFill>
                <a:ea typeface="宋体" pitchFamily="2" charset="-122"/>
              </a:rPr>
              <a:t>为</a:t>
            </a:r>
          </a:p>
        </p:txBody>
      </p:sp>
      <p:graphicFrame>
        <p:nvGraphicFramePr>
          <p:cNvPr id="1422354" name="Object 18"/>
          <p:cNvGraphicFramePr>
            <a:graphicFrameLocks noChangeAspect="1"/>
          </p:cNvGraphicFramePr>
          <p:nvPr/>
        </p:nvGraphicFramePr>
        <p:xfrm>
          <a:off x="2211388" y="5597525"/>
          <a:ext cx="3741737" cy="928688"/>
        </p:xfrm>
        <a:graphic>
          <a:graphicData uri="http://schemas.openxmlformats.org/presentationml/2006/ole">
            <p:oleObj spid="_x0000_s1422354" name="公式" r:id="rId6" imgW="1333440" imgH="330120" progId="Equation.3">
              <p:embed/>
            </p:oleObj>
          </a:graphicData>
        </a:graphic>
      </p:graphicFrame>
      <p:graphicFrame>
        <p:nvGraphicFramePr>
          <p:cNvPr id="1422355" name="Object 19"/>
          <p:cNvGraphicFramePr>
            <a:graphicFrameLocks noChangeAspect="1"/>
          </p:cNvGraphicFramePr>
          <p:nvPr/>
        </p:nvGraphicFramePr>
        <p:xfrm>
          <a:off x="6376988" y="5878513"/>
          <a:ext cx="1993900" cy="495300"/>
        </p:xfrm>
        <a:graphic>
          <a:graphicData uri="http://schemas.openxmlformats.org/presentationml/2006/ole">
            <p:oleObj spid="_x0000_s1422355" name="Equation" r:id="rId7" imgW="1993680" imgH="4950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22341"/>
                                        </p:tgtEl>
                                        <p:attrNameLst>
                                          <p:attrName>style.visibility</p:attrName>
                                        </p:attrNameLst>
                                      </p:cBhvr>
                                      <p:to>
                                        <p:strVal val="visible"/>
                                      </p:to>
                                    </p:set>
                                    <p:animEffect transition="in" filter="barn(outVertical)">
                                      <p:cBhvr>
                                        <p:cTn id="7" dur="500"/>
                                        <p:tgtEl>
                                          <p:spTgt spid="1422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2342"/>
                                        </p:tgtEl>
                                        <p:attrNameLst>
                                          <p:attrName>style.visibility</p:attrName>
                                        </p:attrNameLst>
                                      </p:cBhvr>
                                      <p:to>
                                        <p:strVal val="visible"/>
                                      </p:to>
                                    </p:set>
                                    <p:animEffect transition="in" filter="wipe(left)">
                                      <p:cBhvr>
                                        <p:cTn id="12" dur="500"/>
                                        <p:tgtEl>
                                          <p:spTgt spid="1422342"/>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4223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22343"/>
                                        </p:tgtEl>
                                        <p:attrNameLst>
                                          <p:attrName>style.visibility</p:attrName>
                                        </p:attrNameLst>
                                      </p:cBhvr>
                                      <p:to>
                                        <p:strVal val="visible"/>
                                      </p:to>
                                    </p:set>
                                    <p:animEffect transition="in" filter="wipe(left)">
                                      <p:cBhvr>
                                        <p:cTn id="20" dur="500"/>
                                        <p:tgtEl>
                                          <p:spTgt spid="142234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22350"/>
                                        </p:tgtEl>
                                        <p:attrNameLst>
                                          <p:attrName>style.visibility</p:attrName>
                                        </p:attrNameLst>
                                      </p:cBhvr>
                                      <p:to>
                                        <p:strVal val="visible"/>
                                      </p:to>
                                    </p:set>
                                    <p:animEffect transition="in" filter="wipe(left)">
                                      <p:cBhvr>
                                        <p:cTn id="24" dur="500"/>
                                        <p:tgtEl>
                                          <p:spTgt spid="142235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22351"/>
                                        </p:tgtEl>
                                        <p:attrNameLst>
                                          <p:attrName>style.visibility</p:attrName>
                                        </p:attrNameLst>
                                      </p:cBhvr>
                                      <p:to>
                                        <p:strVal val="visible"/>
                                      </p:to>
                                    </p:set>
                                    <p:animEffect transition="in" filter="wipe(left)">
                                      <p:cBhvr>
                                        <p:cTn id="29" dur="500"/>
                                        <p:tgtEl>
                                          <p:spTgt spid="14223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22353"/>
                                        </p:tgtEl>
                                        <p:attrNameLst>
                                          <p:attrName>style.visibility</p:attrName>
                                        </p:attrNameLst>
                                      </p:cBhvr>
                                      <p:to>
                                        <p:strVal val="visible"/>
                                      </p:to>
                                    </p:set>
                                    <p:animEffect transition="in" filter="wipe(left)">
                                      <p:cBhvr>
                                        <p:cTn id="34" dur="500"/>
                                        <p:tgtEl>
                                          <p:spTgt spid="142235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22354"/>
                                        </p:tgtEl>
                                        <p:attrNameLst>
                                          <p:attrName>style.visibility</p:attrName>
                                        </p:attrNameLst>
                                      </p:cBhvr>
                                      <p:to>
                                        <p:strVal val="visible"/>
                                      </p:to>
                                    </p:set>
                                    <p:anim calcmode="lin" valueType="num">
                                      <p:cBhvr additive="base">
                                        <p:cTn id="39" dur="500" fill="hold"/>
                                        <p:tgtEl>
                                          <p:spTgt spid="1422354"/>
                                        </p:tgtEl>
                                        <p:attrNameLst>
                                          <p:attrName>ppt_x</p:attrName>
                                        </p:attrNameLst>
                                      </p:cBhvr>
                                      <p:tavLst>
                                        <p:tav tm="0">
                                          <p:val>
                                            <p:strVal val="#ppt_x"/>
                                          </p:val>
                                        </p:tav>
                                        <p:tav tm="100000">
                                          <p:val>
                                            <p:strVal val="#ppt_x"/>
                                          </p:val>
                                        </p:tav>
                                      </p:tavLst>
                                    </p:anim>
                                    <p:anim calcmode="lin" valueType="num">
                                      <p:cBhvr additive="base">
                                        <p:cTn id="40" dur="500" fill="hold"/>
                                        <p:tgtEl>
                                          <p:spTgt spid="1422354"/>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422355"/>
                                        </p:tgtEl>
                                        <p:attrNameLst>
                                          <p:attrName>style.visibility</p:attrName>
                                        </p:attrNameLst>
                                      </p:cBhvr>
                                      <p:to>
                                        <p:strVal val="visible"/>
                                      </p:to>
                                    </p:set>
                                    <p:animEffect transition="in" filter="wipe(left)">
                                      <p:cBhvr>
                                        <p:cTn id="44" dur="500"/>
                                        <p:tgtEl>
                                          <p:spTgt spid="1422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41" grpId="0" autoUpdateAnimBg="0"/>
      <p:bldP spid="1422342" grpId="0" autoUpdateAnimBg="0"/>
      <p:bldP spid="1422343" grpId="0" autoUpdateAnimBg="0"/>
      <p:bldP spid="142235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2" name="Rectangle 4"/>
          <p:cNvSpPr>
            <a:spLocks noChangeArrowheads="1"/>
          </p:cNvSpPr>
          <p:nvPr/>
        </p:nvSpPr>
        <p:spPr bwMode="auto">
          <a:xfrm>
            <a:off x="1273175" y="969963"/>
            <a:ext cx="6718300" cy="407987"/>
          </a:xfrm>
          <a:prstGeom prst="rect">
            <a:avLst/>
          </a:prstGeom>
          <a:noFill/>
          <a:ln w="9525">
            <a:noFill/>
            <a:miter lim="800000"/>
            <a:headEnd/>
            <a:tailEnd/>
          </a:ln>
          <a:effectLst/>
        </p:spPr>
        <p:txBody>
          <a:bodyPr lIns="71670" tIns="35835" rIns="71670" bIns="35835">
            <a:spAutoFit/>
          </a:bodyPr>
          <a:lstStyle/>
          <a:p>
            <a:pPr defTabSz="717550"/>
            <a:r>
              <a:rPr lang="zh-CN" altLang="en-US" sz="2200" b="1">
                <a:latin typeface="宋体" pitchFamily="2" charset="-122"/>
                <a:ea typeface="宋体" pitchFamily="2" charset="-122"/>
              </a:rPr>
              <a:t>例</a:t>
            </a:r>
            <a:r>
              <a:rPr lang="en-US" altLang="zh-CN" sz="2200" b="1">
                <a:latin typeface="宋体" pitchFamily="2" charset="-122"/>
                <a:ea typeface="宋体" pitchFamily="2" charset="-122"/>
              </a:rPr>
              <a:t> </a:t>
            </a:r>
            <a:r>
              <a:rPr lang="zh-CN" altLang="en-US" sz="2200" b="1">
                <a:solidFill>
                  <a:srgbClr val="001817"/>
                </a:solidFill>
                <a:latin typeface="宋体" pitchFamily="2" charset="-122"/>
                <a:ea typeface="宋体" pitchFamily="2" charset="-122"/>
              </a:rPr>
              <a:t>设</a:t>
            </a:r>
            <a:r>
              <a:rPr lang="en-US" altLang="zh-CN" sz="2200" b="1">
                <a:solidFill>
                  <a:srgbClr val="001817"/>
                </a:solidFill>
                <a:latin typeface="宋体" pitchFamily="2" charset="-122"/>
                <a:ea typeface="宋体" pitchFamily="2" charset="-122"/>
              </a:rPr>
              <a:t>(</a:t>
            </a:r>
            <a:r>
              <a:rPr lang="en-US" altLang="zh-CN" sz="2200" b="1" i="1">
                <a:solidFill>
                  <a:srgbClr val="001817"/>
                </a:solidFill>
                <a:latin typeface="宋体" pitchFamily="2" charset="-122"/>
                <a:ea typeface="宋体" pitchFamily="2" charset="-122"/>
              </a:rPr>
              <a:t>X</a:t>
            </a:r>
            <a:r>
              <a:rPr lang="en-US" altLang="zh-CN" sz="2200" b="1">
                <a:solidFill>
                  <a:srgbClr val="001817"/>
                </a:solidFill>
                <a:latin typeface="宋体" pitchFamily="2" charset="-122"/>
                <a:ea typeface="宋体" pitchFamily="2" charset="-122"/>
              </a:rPr>
              <a:t>,</a:t>
            </a:r>
            <a:r>
              <a:rPr lang="en-US" altLang="zh-CN" sz="2200" b="1" i="1">
                <a:solidFill>
                  <a:srgbClr val="001817"/>
                </a:solidFill>
                <a:latin typeface="宋体" pitchFamily="2" charset="-122"/>
                <a:ea typeface="宋体" pitchFamily="2" charset="-122"/>
              </a:rPr>
              <a:t>Y</a:t>
            </a:r>
            <a:r>
              <a:rPr lang="en-US" altLang="zh-CN" sz="2200" b="1">
                <a:solidFill>
                  <a:srgbClr val="001817"/>
                </a:solidFill>
                <a:latin typeface="宋体" pitchFamily="2" charset="-122"/>
                <a:ea typeface="宋体" pitchFamily="2" charset="-122"/>
              </a:rPr>
              <a:t>)</a:t>
            </a:r>
            <a:r>
              <a:rPr lang="zh-CN" altLang="en-US" sz="2200" b="1">
                <a:solidFill>
                  <a:srgbClr val="001817"/>
                </a:solidFill>
                <a:latin typeface="宋体" pitchFamily="2" charset="-122"/>
                <a:ea typeface="宋体" pitchFamily="2" charset="-122"/>
              </a:rPr>
              <a:t>的概率密度为</a:t>
            </a:r>
          </a:p>
        </p:txBody>
      </p:sp>
      <p:graphicFrame>
        <p:nvGraphicFramePr>
          <p:cNvPr id="1425413" name="Object 5"/>
          <p:cNvGraphicFramePr>
            <a:graphicFrameLocks noChangeAspect="1"/>
          </p:cNvGraphicFramePr>
          <p:nvPr/>
        </p:nvGraphicFramePr>
        <p:xfrm>
          <a:off x="2484438" y="1446213"/>
          <a:ext cx="3382962" cy="1277937"/>
        </p:xfrm>
        <a:graphic>
          <a:graphicData uri="http://schemas.openxmlformats.org/presentationml/2006/ole">
            <p:oleObj spid="_x0000_s1425413" name="公式" r:id="rId3" imgW="1612800" imgH="609480" progId="Equation.3">
              <p:embed/>
            </p:oleObj>
          </a:graphicData>
        </a:graphic>
      </p:graphicFrame>
      <p:sp>
        <p:nvSpPr>
          <p:cNvPr id="1425414" name="Rectangle 6"/>
          <p:cNvSpPr>
            <a:spLocks noChangeArrowheads="1"/>
          </p:cNvSpPr>
          <p:nvPr/>
        </p:nvSpPr>
        <p:spPr bwMode="auto">
          <a:xfrm>
            <a:off x="1258888" y="2565400"/>
            <a:ext cx="6305550" cy="876300"/>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2200" b="1">
                <a:solidFill>
                  <a:srgbClr val="001817"/>
                </a:solidFill>
                <a:latin typeface="宋体" pitchFamily="2" charset="-122"/>
                <a:ea typeface="宋体" pitchFamily="2" charset="-122"/>
              </a:rPr>
              <a:t>其中区域</a:t>
            </a:r>
            <a:r>
              <a:rPr lang="en-US" altLang="zh-CN" sz="2200" b="1" i="1">
                <a:solidFill>
                  <a:srgbClr val="001817"/>
                </a:solidFill>
                <a:ea typeface="宋体" pitchFamily="2" charset="-122"/>
              </a:rPr>
              <a:t>G</a:t>
            </a:r>
            <a:r>
              <a:rPr lang="zh-CN" altLang="en-US" sz="2200" b="1">
                <a:solidFill>
                  <a:srgbClr val="001817"/>
                </a:solidFill>
                <a:latin typeface="宋体" pitchFamily="2" charset="-122"/>
                <a:ea typeface="宋体" pitchFamily="2" charset="-122"/>
              </a:rPr>
              <a:t>如右图所示，求</a:t>
            </a:r>
            <a:r>
              <a:rPr lang="en-US" altLang="zh-CN" sz="2200" b="1">
                <a:solidFill>
                  <a:srgbClr val="001817"/>
                </a:solidFill>
                <a:ea typeface="宋体" pitchFamily="2" charset="-122"/>
              </a:rPr>
              <a:t>(</a:t>
            </a:r>
            <a:r>
              <a:rPr lang="en-US" altLang="zh-CN" sz="2200" b="1" i="1">
                <a:solidFill>
                  <a:srgbClr val="001817"/>
                </a:solidFill>
                <a:ea typeface="宋体" pitchFamily="2" charset="-122"/>
              </a:rPr>
              <a:t>X</a:t>
            </a:r>
            <a:r>
              <a:rPr lang="en-US" altLang="zh-CN" sz="2200" b="1">
                <a:solidFill>
                  <a:srgbClr val="001817"/>
                </a:solidFill>
                <a:ea typeface="宋体" pitchFamily="2" charset="-122"/>
              </a:rPr>
              <a:t>,</a:t>
            </a:r>
            <a:r>
              <a:rPr lang="en-US" altLang="zh-CN" sz="2200" b="1" i="1">
                <a:solidFill>
                  <a:srgbClr val="001817"/>
                </a:solidFill>
                <a:ea typeface="宋体" pitchFamily="2" charset="-122"/>
              </a:rPr>
              <a:t>Y</a:t>
            </a:r>
            <a:r>
              <a:rPr lang="en-US" altLang="zh-CN" sz="2200" b="1">
                <a:solidFill>
                  <a:srgbClr val="001817"/>
                </a:solidFill>
                <a:ea typeface="宋体" pitchFamily="2" charset="-122"/>
              </a:rPr>
              <a:t>)</a:t>
            </a:r>
            <a:r>
              <a:rPr lang="zh-CN" altLang="en-US" sz="2200" b="1">
                <a:solidFill>
                  <a:srgbClr val="001817"/>
                </a:solidFill>
                <a:latin typeface="宋体" pitchFamily="2" charset="-122"/>
                <a:ea typeface="宋体" pitchFamily="2" charset="-122"/>
              </a:rPr>
              <a:t>关于</a:t>
            </a:r>
            <a:r>
              <a:rPr lang="en-US" altLang="zh-CN" sz="2200" b="1" i="1">
                <a:solidFill>
                  <a:srgbClr val="001817"/>
                </a:solidFill>
                <a:ea typeface="方正姚体" pitchFamily="2" charset="-122"/>
              </a:rPr>
              <a:t>X</a:t>
            </a:r>
            <a:r>
              <a:rPr lang="zh-CN" altLang="en-US" sz="2200" b="1">
                <a:solidFill>
                  <a:srgbClr val="001817"/>
                </a:solidFill>
                <a:latin typeface="宋体" pitchFamily="2" charset="-122"/>
                <a:ea typeface="宋体" pitchFamily="2" charset="-122"/>
              </a:rPr>
              <a:t>和</a:t>
            </a:r>
            <a:r>
              <a:rPr lang="en-US" altLang="zh-CN" sz="2200" b="1" i="1">
                <a:solidFill>
                  <a:srgbClr val="001817"/>
                </a:solidFill>
                <a:ea typeface="宋体" pitchFamily="2" charset="-122"/>
              </a:rPr>
              <a:t>Y</a:t>
            </a:r>
            <a:r>
              <a:rPr lang="zh-CN" altLang="en-US" sz="2200" b="1">
                <a:solidFill>
                  <a:srgbClr val="001817"/>
                </a:solidFill>
                <a:latin typeface="宋体" pitchFamily="2" charset="-122"/>
                <a:ea typeface="宋体" pitchFamily="2" charset="-122"/>
              </a:rPr>
              <a:t>的边缘概率密度</a:t>
            </a:r>
          </a:p>
        </p:txBody>
      </p:sp>
      <p:graphicFrame>
        <p:nvGraphicFramePr>
          <p:cNvPr id="1425415" name="Object 7"/>
          <p:cNvGraphicFramePr>
            <a:graphicFrameLocks noChangeAspect="1"/>
          </p:cNvGraphicFramePr>
          <p:nvPr/>
        </p:nvGraphicFramePr>
        <p:xfrm>
          <a:off x="2713038" y="3068638"/>
          <a:ext cx="1892300" cy="388937"/>
        </p:xfrm>
        <a:graphic>
          <a:graphicData uri="http://schemas.openxmlformats.org/presentationml/2006/ole">
            <p:oleObj spid="_x0000_s1425415" name="公式" r:id="rId4" imgW="952200" imgH="215640" progId="Equation.3">
              <p:embed/>
            </p:oleObj>
          </a:graphicData>
        </a:graphic>
      </p:graphicFrame>
      <p:sp>
        <p:nvSpPr>
          <p:cNvPr id="1425416" name="Rectangle 8"/>
          <p:cNvSpPr>
            <a:spLocks noChangeArrowheads="1"/>
          </p:cNvSpPr>
          <p:nvPr/>
        </p:nvSpPr>
        <p:spPr bwMode="auto">
          <a:xfrm>
            <a:off x="1403350" y="3716338"/>
            <a:ext cx="423863" cy="407987"/>
          </a:xfrm>
          <a:prstGeom prst="rect">
            <a:avLst/>
          </a:prstGeom>
          <a:noFill/>
          <a:ln w="9525">
            <a:noFill/>
            <a:miter lim="800000"/>
            <a:headEnd/>
            <a:tailEnd/>
          </a:ln>
          <a:effectLst/>
        </p:spPr>
        <p:txBody>
          <a:bodyPr lIns="71670" tIns="35835" rIns="71670" bIns="35835">
            <a:spAutoFit/>
          </a:bodyPr>
          <a:lstStyle/>
          <a:p>
            <a:pPr defTabSz="717550"/>
            <a:r>
              <a:rPr lang="zh-CN" altLang="en-US" sz="2200" b="1">
                <a:latin typeface="黑体" pitchFamily="49" charset="-122"/>
                <a:ea typeface="黑体" pitchFamily="49" charset="-122"/>
              </a:rPr>
              <a:t>解 </a:t>
            </a:r>
            <a:endParaRPr lang="zh-CN" altLang="en-US" sz="2200" b="1">
              <a:latin typeface="宋体" pitchFamily="2" charset="-122"/>
              <a:ea typeface="宋体" pitchFamily="2" charset="-122"/>
            </a:endParaRPr>
          </a:p>
        </p:txBody>
      </p:sp>
      <p:graphicFrame>
        <p:nvGraphicFramePr>
          <p:cNvPr id="1425417" name="Object 9"/>
          <p:cNvGraphicFramePr>
            <a:graphicFrameLocks noChangeAspect="1"/>
          </p:cNvGraphicFramePr>
          <p:nvPr/>
        </p:nvGraphicFramePr>
        <p:xfrm>
          <a:off x="4672013" y="3200400"/>
          <a:ext cx="90487" cy="169863"/>
        </p:xfrm>
        <a:graphic>
          <a:graphicData uri="http://schemas.openxmlformats.org/presentationml/2006/ole">
            <p:oleObj spid="_x0000_s1425417" name="公式" r:id="rId5" imgW="114120" imgH="215640" progId="Equation.3">
              <p:embed/>
            </p:oleObj>
          </a:graphicData>
        </a:graphic>
      </p:graphicFrame>
      <p:grpSp>
        <p:nvGrpSpPr>
          <p:cNvPr id="1425418" name="Group 10"/>
          <p:cNvGrpSpPr>
            <a:grpSpLocks/>
          </p:cNvGrpSpPr>
          <p:nvPr/>
        </p:nvGrpSpPr>
        <p:grpSpPr bwMode="auto">
          <a:xfrm>
            <a:off x="5795963" y="3500438"/>
            <a:ext cx="2625725" cy="2160587"/>
            <a:chOff x="2600" y="1421"/>
            <a:chExt cx="1654" cy="1361"/>
          </a:xfrm>
        </p:grpSpPr>
        <p:grpSp>
          <p:nvGrpSpPr>
            <p:cNvPr id="1425419" name="Group 11"/>
            <p:cNvGrpSpPr>
              <a:grpSpLocks/>
            </p:cNvGrpSpPr>
            <p:nvPr/>
          </p:nvGrpSpPr>
          <p:grpSpPr bwMode="auto">
            <a:xfrm>
              <a:off x="2600" y="1502"/>
              <a:ext cx="1654" cy="1280"/>
              <a:chOff x="3424" y="1797"/>
              <a:chExt cx="2110" cy="1633"/>
            </a:xfrm>
          </p:grpSpPr>
          <p:sp>
            <p:nvSpPr>
              <p:cNvPr id="1425420" name="Line 12"/>
              <p:cNvSpPr>
                <a:spLocks noChangeShapeType="1"/>
              </p:cNvSpPr>
              <p:nvPr/>
            </p:nvSpPr>
            <p:spPr bwMode="auto">
              <a:xfrm>
                <a:off x="3424" y="3133"/>
                <a:ext cx="2016"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425421" name="Line 13"/>
              <p:cNvSpPr>
                <a:spLocks noChangeShapeType="1"/>
              </p:cNvSpPr>
              <p:nvPr/>
            </p:nvSpPr>
            <p:spPr bwMode="auto">
              <a:xfrm flipV="1">
                <a:off x="3787" y="1933"/>
                <a:ext cx="0" cy="1344"/>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1425422" name="Object 14"/>
              <p:cNvGraphicFramePr>
                <a:graphicFrameLocks noChangeAspect="1"/>
              </p:cNvGraphicFramePr>
              <p:nvPr/>
            </p:nvGraphicFramePr>
            <p:xfrm>
              <a:off x="3590" y="3137"/>
              <a:ext cx="169" cy="184"/>
            </p:xfrm>
            <a:graphic>
              <a:graphicData uri="http://schemas.openxmlformats.org/presentationml/2006/ole">
                <p:oleObj spid="_x0000_s1425422" name="Equation" r:id="rId6" imgW="291960" imgH="317160" progId="Equation.3">
                  <p:embed/>
                </p:oleObj>
              </a:graphicData>
            </a:graphic>
          </p:graphicFrame>
          <p:graphicFrame>
            <p:nvGraphicFramePr>
              <p:cNvPr id="1425423" name="Object 15"/>
              <p:cNvGraphicFramePr>
                <a:graphicFrameLocks noChangeAspect="1"/>
              </p:cNvGraphicFramePr>
              <p:nvPr/>
            </p:nvGraphicFramePr>
            <p:xfrm>
              <a:off x="5375" y="3203"/>
              <a:ext cx="159" cy="151"/>
            </p:xfrm>
            <a:graphic>
              <a:graphicData uri="http://schemas.openxmlformats.org/presentationml/2006/ole">
                <p:oleObj spid="_x0000_s1425423" name="Equation" r:id="rId7" imgW="253800" imgH="241200" progId="Equation.3">
                  <p:embed/>
                </p:oleObj>
              </a:graphicData>
            </a:graphic>
          </p:graphicFrame>
          <p:graphicFrame>
            <p:nvGraphicFramePr>
              <p:cNvPr id="1425424" name="Object 16"/>
              <p:cNvGraphicFramePr>
                <a:graphicFrameLocks noChangeAspect="1"/>
              </p:cNvGraphicFramePr>
              <p:nvPr/>
            </p:nvGraphicFramePr>
            <p:xfrm>
              <a:off x="3515" y="1797"/>
              <a:ext cx="208" cy="249"/>
            </p:xfrm>
            <a:graphic>
              <a:graphicData uri="http://schemas.openxmlformats.org/presentationml/2006/ole">
                <p:oleObj spid="_x0000_s1425424" name="公式" r:id="rId8" imgW="139680" imgH="164880" progId="Equation.3">
                  <p:embed/>
                </p:oleObj>
              </a:graphicData>
            </a:graphic>
          </p:graphicFrame>
          <p:graphicFrame>
            <p:nvGraphicFramePr>
              <p:cNvPr id="1425425" name="Object 17"/>
              <p:cNvGraphicFramePr>
                <a:graphicFrameLocks noChangeAspect="1"/>
              </p:cNvGraphicFramePr>
              <p:nvPr/>
            </p:nvGraphicFramePr>
            <p:xfrm>
              <a:off x="4286" y="3022"/>
              <a:ext cx="238" cy="408"/>
            </p:xfrm>
            <a:graphic>
              <a:graphicData uri="http://schemas.openxmlformats.org/presentationml/2006/ole">
                <p:oleObj spid="_x0000_s1425425" name="公式" r:id="rId9" imgW="266400" imgH="279360" progId="Equation.3">
                  <p:embed/>
                </p:oleObj>
              </a:graphicData>
            </a:graphic>
          </p:graphicFrame>
          <p:graphicFrame>
            <p:nvGraphicFramePr>
              <p:cNvPr id="1425426" name="Object 18"/>
              <p:cNvGraphicFramePr>
                <a:graphicFrameLocks noChangeAspect="1"/>
              </p:cNvGraphicFramePr>
              <p:nvPr/>
            </p:nvGraphicFramePr>
            <p:xfrm>
              <a:off x="4740" y="3022"/>
              <a:ext cx="129" cy="387"/>
            </p:xfrm>
            <a:graphic>
              <a:graphicData uri="http://schemas.openxmlformats.org/presentationml/2006/ole">
                <p:oleObj spid="_x0000_s1425426" name="公式" r:id="rId10" imgW="88560" imgH="266400" progId="Equation.3">
                  <p:embed/>
                </p:oleObj>
              </a:graphicData>
            </a:graphic>
          </p:graphicFrame>
          <p:sp>
            <p:nvSpPr>
              <p:cNvPr id="1425427" name="Line 19"/>
              <p:cNvSpPr>
                <a:spLocks noChangeShapeType="1"/>
              </p:cNvSpPr>
              <p:nvPr/>
            </p:nvSpPr>
            <p:spPr bwMode="auto">
              <a:xfrm flipH="1">
                <a:off x="3787" y="2160"/>
                <a:ext cx="624" cy="0"/>
              </a:xfrm>
              <a:prstGeom prst="line">
                <a:avLst/>
              </a:prstGeom>
              <a:noFill/>
              <a:ln w="28575">
                <a:solidFill>
                  <a:srgbClr val="0000FF"/>
                </a:solidFill>
                <a:round/>
                <a:headEnd/>
                <a:tailEnd/>
              </a:ln>
              <a:effectLst/>
            </p:spPr>
            <p:txBody>
              <a:bodyPr/>
              <a:lstStyle/>
              <a:p>
                <a:endParaRPr lang="zh-CN" altLang="en-US"/>
              </a:p>
            </p:txBody>
          </p:sp>
          <p:graphicFrame>
            <p:nvGraphicFramePr>
              <p:cNvPr id="1425428" name="Object 20"/>
              <p:cNvGraphicFramePr>
                <a:graphicFrameLocks noChangeAspect="1"/>
              </p:cNvGraphicFramePr>
              <p:nvPr/>
            </p:nvGraphicFramePr>
            <p:xfrm>
              <a:off x="3448" y="2568"/>
              <a:ext cx="401" cy="260"/>
            </p:xfrm>
            <a:graphic>
              <a:graphicData uri="http://schemas.openxmlformats.org/presentationml/2006/ole">
                <p:oleObj spid="_x0000_s1425428" name="公式" r:id="rId11" imgW="317160" imgH="177480" progId="Equation.3">
                  <p:embed/>
                </p:oleObj>
              </a:graphicData>
            </a:graphic>
          </p:graphicFrame>
          <p:graphicFrame>
            <p:nvGraphicFramePr>
              <p:cNvPr id="1425429" name="Object 21"/>
              <p:cNvGraphicFramePr>
                <a:graphicFrameLocks noChangeAspect="1"/>
              </p:cNvGraphicFramePr>
              <p:nvPr/>
            </p:nvGraphicFramePr>
            <p:xfrm>
              <a:off x="3606" y="2024"/>
              <a:ext cx="204" cy="241"/>
            </p:xfrm>
            <a:graphic>
              <a:graphicData uri="http://schemas.openxmlformats.org/presentationml/2006/ole">
                <p:oleObj spid="_x0000_s1425429" name="公式" r:id="rId12" imgW="139680" imgH="164880" progId="Equation.3">
                  <p:embed/>
                </p:oleObj>
              </a:graphicData>
            </a:graphic>
          </p:graphicFrame>
        </p:grpSp>
        <p:graphicFrame>
          <p:nvGraphicFramePr>
            <p:cNvPr id="1425430" name="Object 22"/>
            <p:cNvGraphicFramePr>
              <a:graphicFrameLocks noChangeAspect="1"/>
            </p:cNvGraphicFramePr>
            <p:nvPr/>
          </p:nvGraphicFramePr>
          <p:xfrm>
            <a:off x="3802" y="2462"/>
            <a:ext cx="318" cy="318"/>
          </p:xfrm>
          <a:graphic>
            <a:graphicData uri="http://schemas.openxmlformats.org/presentationml/2006/ole">
              <p:oleObj spid="_x0000_s1425430" name="公式" r:id="rId13" imgW="279360" imgH="279360" progId="Equation.3">
                <p:embed/>
              </p:oleObj>
            </a:graphicData>
          </a:graphic>
        </p:graphicFrame>
        <p:graphicFrame>
          <p:nvGraphicFramePr>
            <p:cNvPr id="1425431" name="Object 23"/>
            <p:cNvGraphicFramePr>
              <a:graphicFrameLocks noChangeAspect="1"/>
            </p:cNvGraphicFramePr>
            <p:nvPr/>
          </p:nvGraphicFramePr>
          <p:xfrm>
            <a:off x="3183" y="2063"/>
            <a:ext cx="204" cy="220"/>
          </p:xfrm>
          <a:graphic>
            <a:graphicData uri="http://schemas.openxmlformats.org/presentationml/2006/ole">
              <p:oleObj spid="_x0000_s1425431" name="公式" r:id="rId14" imgW="164880" imgH="177480" progId="Equation.3">
                <p:embed/>
              </p:oleObj>
            </a:graphicData>
          </a:graphic>
        </p:graphicFrame>
        <p:sp>
          <p:nvSpPr>
            <p:cNvPr id="1425432" name="Line 24"/>
            <p:cNvSpPr>
              <a:spLocks noChangeShapeType="1"/>
            </p:cNvSpPr>
            <p:nvPr/>
          </p:nvSpPr>
          <p:spPr bwMode="auto">
            <a:xfrm>
              <a:off x="3375" y="1787"/>
              <a:ext cx="569" cy="747"/>
            </a:xfrm>
            <a:prstGeom prst="line">
              <a:avLst/>
            </a:prstGeom>
            <a:noFill/>
            <a:ln w="25400">
              <a:solidFill>
                <a:srgbClr val="0000FF"/>
              </a:solidFill>
              <a:round/>
              <a:headEnd/>
              <a:tailEnd/>
            </a:ln>
            <a:effectLst/>
          </p:spPr>
          <p:txBody>
            <a:bodyPr vert="eaVert">
              <a:spAutoFit/>
            </a:bodyPr>
            <a:lstStyle/>
            <a:p>
              <a:endParaRPr lang="zh-CN" altLang="en-US"/>
            </a:p>
          </p:txBody>
        </p:sp>
        <p:graphicFrame>
          <p:nvGraphicFramePr>
            <p:cNvPr id="1425433" name="Object 25"/>
            <p:cNvGraphicFramePr>
              <a:graphicFrameLocks noChangeAspect="1"/>
            </p:cNvGraphicFramePr>
            <p:nvPr/>
          </p:nvGraphicFramePr>
          <p:xfrm>
            <a:off x="3268" y="1421"/>
            <a:ext cx="407" cy="451"/>
          </p:xfrm>
          <a:graphic>
            <a:graphicData uri="http://schemas.openxmlformats.org/presentationml/2006/ole">
              <p:oleObj spid="_x0000_s1425433" name="公式" r:id="rId15" imgW="355320" imgH="393480" progId="Equation.3">
                <p:embed/>
              </p:oleObj>
            </a:graphicData>
          </a:graphic>
        </p:graphicFrame>
        <p:graphicFrame>
          <p:nvGraphicFramePr>
            <p:cNvPr id="1425434" name="Object 26"/>
            <p:cNvGraphicFramePr>
              <a:graphicFrameLocks noChangeAspect="1"/>
            </p:cNvGraphicFramePr>
            <p:nvPr/>
          </p:nvGraphicFramePr>
          <p:xfrm>
            <a:off x="3611" y="1780"/>
            <a:ext cx="639" cy="408"/>
          </p:xfrm>
          <a:graphic>
            <a:graphicData uri="http://schemas.openxmlformats.org/presentationml/2006/ole">
              <p:oleObj spid="_x0000_s1425434" name="公式" r:id="rId16" imgW="634680" imgH="406080" progId="Equation.3">
                <p:embed/>
              </p:oleObj>
            </a:graphicData>
          </a:graphic>
        </p:graphicFrame>
      </p:grpSp>
      <p:graphicFrame>
        <p:nvGraphicFramePr>
          <p:cNvPr id="1425435" name="Object 27"/>
          <p:cNvGraphicFramePr>
            <a:graphicFrameLocks noChangeAspect="1"/>
          </p:cNvGraphicFramePr>
          <p:nvPr/>
        </p:nvGraphicFramePr>
        <p:xfrm>
          <a:off x="1897063" y="3644900"/>
          <a:ext cx="2635250" cy="646113"/>
        </p:xfrm>
        <a:graphic>
          <a:graphicData uri="http://schemas.openxmlformats.org/presentationml/2006/ole">
            <p:oleObj spid="_x0000_s1425435" name="公式" r:id="rId17" imgW="1346040" imgH="330120" progId="Equation.3">
              <p:embed/>
            </p:oleObj>
          </a:graphicData>
        </a:graphic>
      </p:graphicFrame>
      <p:graphicFrame>
        <p:nvGraphicFramePr>
          <p:cNvPr id="1425436" name="Object 28"/>
          <p:cNvGraphicFramePr>
            <a:graphicFrameLocks noChangeAspect="1"/>
          </p:cNvGraphicFramePr>
          <p:nvPr/>
        </p:nvGraphicFramePr>
        <p:xfrm>
          <a:off x="1187450" y="4221163"/>
          <a:ext cx="4321175" cy="2420937"/>
        </p:xfrm>
        <a:graphic>
          <a:graphicData uri="http://schemas.openxmlformats.org/presentationml/2006/ole">
            <p:oleObj spid="_x0000_s1425436" name="公式" r:id="rId18" imgW="1904760" imgH="10666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25416"/>
                                        </p:tgtEl>
                                        <p:attrNameLst>
                                          <p:attrName>style.visibility</p:attrName>
                                        </p:attrNameLst>
                                      </p:cBhvr>
                                      <p:to>
                                        <p:strVal val="visible"/>
                                      </p:to>
                                    </p:set>
                                    <p:animEffect transition="in" filter="wipe(down)">
                                      <p:cBhvr>
                                        <p:cTn id="7" dur="500"/>
                                        <p:tgtEl>
                                          <p:spTgt spid="14254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5418"/>
                                        </p:tgtEl>
                                        <p:attrNameLst>
                                          <p:attrName>style.visibility</p:attrName>
                                        </p:attrNameLst>
                                      </p:cBhvr>
                                      <p:to>
                                        <p:strVal val="visible"/>
                                      </p:to>
                                    </p:set>
                                    <p:animEffect transition="in" filter="wipe(left)">
                                      <p:cBhvr>
                                        <p:cTn id="12" dur="500"/>
                                        <p:tgtEl>
                                          <p:spTgt spid="14254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5435"/>
                                        </p:tgtEl>
                                        <p:attrNameLst>
                                          <p:attrName>style.visibility</p:attrName>
                                        </p:attrNameLst>
                                      </p:cBhvr>
                                      <p:to>
                                        <p:strVal val="visible"/>
                                      </p:to>
                                    </p:set>
                                    <p:animEffect transition="in" filter="wipe(left)">
                                      <p:cBhvr>
                                        <p:cTn id="17" dur="500"/>
                                        <p:tgtEl>
                                          <p:spTgt spid="14254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5436"/>
                                        </p:tgtEl>
                                        <p:attrNameLst>
                                          <p:attrName>style.visibility</p:attrName>
                                        </p:attrNameLst>
                                      </p:cBhvr>
                                      <p:to>
                                        <p:strVal val="visible"/>
                                      </p:to>
                                    </p:set>
                                    <p:animEffect transition="in" filter="wipe(left)">
                                      <p:cBhvr>
                                        <p:cTn id="22" dur="500"/>
                                        <p:tgtEl>
                                          <p:spTgt spid="1425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6" name="Rectangle 4"/>
          <p:cNvSpPr>
            <a:spLocks noChangeArrowheads="1"/>
          </p:cNvSpPr>
          <p:nvPr/>
        </p:nvSpPr>
        <p:spPr bwMode="auto">
          <a:xfrm>
            <a:off x="1409700" y="1773238"/>
            <a:ext cx="592138" cy="406400"/>
          </a:xfrm>
          <a:prstGeom prst="rect">
            <a:avLst/>
          </a:prstGeom>
          <a:noFill/>
          <a:ln w="9525">
            <a:noFill/>
            <a:miter lim="800000"/>
            <a:headEnd/>
            <a:tailEnd/>
          </a:ln>
          <a:effectLst/>
        </p:spPr>
        <p:txBody>
          <a:bodyPr lIns="71670" tIns="35835" rIns="71670" bIns="35835">
            <a:spAutoFit/>
          </a:bodyPr>
          <a:lstStyle/>
          <a:p>
            <a:pPr defTabSz="717550"/>
            <a:r>
              <a:rPr lang="zh-CN" altLang="en-US" sz="2200" b="1">
                <a:latin typeface="宋体" pitchFamily="2" charset="-122"/>
                <a:ea typeface="宋体" pitchFamily="2" charset="-122"/>
              </a:rPr>
              <a:t>即</a:t>
            </a:r>
          </a:p>
        </p:txBody>
      </p:sp>
      <p:graphicFrame>
        <p:nvGraphicFramePr>
          <p:cNvPr id="1426437" name="Object 5"/>
          <p:cNvGraphicFramePr>
            <a:graphicFrameLocks noChangeAspect="1"/>
          </p:cNvGraphicFramePr>
          <p:nvPr/>
        </p:nvGraphicFramePr>
        <p:xfrm>
          <a:off x="1116013" y="1557338"/>
          <a:ext cx="4730750" cy="2259012"/>
        </p:xfrm>
        <a:graphic>
          <a:graphicData uri="http://schemas.openxmlformats.org/presentationml/2006/ole">
            <p:oleObj spid="_x0000_s1426437" name="公式" r:id="rId3" imgW="1968480" imgH="939600" progId="Equation.3">
              <p:embed/>
            </p:oleObj>
          </a:graphicData>
        </a:graphic>
      </p:graphicFrame>
      <p:grpSp>
        <p:nvGrpSpPr>
          <p:cNvPr id="1426438" name="Group 6"/>
          <p:cNvGrpSpPr>
            <a:grpSpLocks/>
          </p:cNvGrpSpPr>
          <p:nvPr/>
        </p:nvGrpSpPr>
        <p:grpSpPr bwMode="auto">
          <a:xfrm>
            <a:off x="5795963" y="2420938"/>
            <a:ext cx="2625725" cy="2160587"/>
            <a:chOff x="2600" y="1421"/>
            <a:chExt cx="1654" cy="1361"/>
          </a:xfrm>
        </p:grpSpPr>
        <p:grpSp>
          <p:nvGrpSpPr>
            <p:cNvPr id="1426439" name="Group 7"/>
            <p:cNvGrpSpPr>
              <a:grpSpLocks/>
            </p:cNvGrpSpPr>
            <p:nvPr/>
          </p:nvGrpSpPr>
          <p:grpSpPr bwMode="auto">
            <a:xfrm>
              <a:off x="2600" y="1502"/>
              <a:ext cx="1654" cy="1280"/>
              <a:chOff x="3424" y="1797"/>
              <a:chExt cx="2110" cy="1633"/>
            </a:xfrm>
          </p:grpSpPr>
          <p:sp>
            <p:nvSpPr>
              <p:cNvPr id="1426440" name="Line 8"/>
              <p:cNvSpPr>
                <a:spLocks noChangeShapeType="1"/>
              </p:cNvSpPr>
              <p:nvPr/>
            </p:nvSpPr>
            <p:spPr bwMode="auto">
              <a:xfrm>
                <a:off x="3424" y="3133"/>
                <a:ext cx="2016"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1426441" name="Line 9"/>
              <p:cNvSpPr>
                <a:spLocks noChangeShapeType="1"/>
              </p:cNvSpPr>
              <p:nvPr/>
            </p:nvSpPr>
            <p:spPr bwMode="auto">
              <a:xfrm flipV="1">
                <a:off x="3787" y="1933"/>
                <a:ext cx="0" cy="1344"/>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1426442" name="Object 10"/>
              <p:cNvGraphicFramePr>
                <a:graphicFrameLocks noChangeAspect="1"/>
              </p:cNvGraphicFramePr>
              <p:nvPr/>
            </p:nvGraphicFramePr>
            <p:xfrm>
              <a:off x="3590" y="3137"/>
              <a:ext cx="169" cy="184"/>
            </p:xfrm>
            <a:graphic>
              <a:graphicData uri="http://schemas.openxmlformats.org/presentationml/2006/ole">
                <p:oleObj spid="_x0000_s1426442" name="Equation" r:id="rId4" imgW="291960" imgH="317160" progId="Equation.3">
                  <p:embed/>
                </p:oleObj>
              </a:graphicData>
            </a:graphic>
          </p:graphicFrame>
          <p:graphicFrame>
            <p:nvGraphicFramePr>
              <p:cNvPr id="1426443" name="Object 11"/>
              <p:cNvGraphicFramePr>
                <a:graphicFrameLocks noChangeAspect="1"/>
              </p:cNvGraphicFramePr>
              <p:nvPr/>
            </p:nvGraphicFramePr>
            <p:xfrm>
              <a:off x="5375" y="3203"/>
              <a:ext cx="159" cy="151"/>
            </p:xfrm>
            <a:graphic>
              <a:graphicData uri="http://schemas.openxmlformats.org/presentationml/2006/ole">
                <p:oleObj spid="_x0000_s1426443" name="Equation" r:id="rId5" imgW="253800" imgH="241200" progId="Equation.3">
                  <p:embed/>
                </p:oleObj>
              </a:graphicData>
            </a:graphic>
          </p:graphicFrame>
          <p:graphicFrame>
            <p:nvGraphicFramePr>
              <p:cNvPr id="1426444" name="Object 12"/>
              <p:cNvGraphicFramePr>
                <a:graphicFrameLocks noChangeAspect="1"/>
              </p:cNvGraphicFramePr>
              <p:nvPr/>
            </p:nvGraphicFramePr>
            <p:xfrm>
              <a:off x="3515" y="1797"/>
              <a:ext cx="208" cy="249"/>
            </p:xfrm>
            <a:graphic>
              <a:graphicData uri="http://schemas.openxmlformats.org/presentationml/2006/ole">
                <p:oleObj spid="_x0000_s1426444" name="公式" r:id="rId6" imgW="139680" imgH="164880" progId="Equation.3">
                  <p:embed/>
                </p:oleObj>
              </a:graphicData>
            </a:graphic>
          </p:graphicFrame>
          <p:graphicFrame>
            <p:nvGraphicFramePr>
              <p:cNvPr id="1426445" name="Object 13"/>
              <p:cNvGraphicFramePr>
                <a:graphicFrameLocks noChangeAspect="1"/>
              </p:cNvGraphicFramePr>
              <p:nvPr/>
            </p:nvGraphicFramePr>
            <p:xfrm>
              <a:off x="4286" y="3022"/>
              <a:ext cx="238" cy="408"/>
            </p:xfrm>
            <a:graphic>
              <a:graphicData uri="http://schemas.openxmlformats.org/presentationml/2006/ole">
                <p:oleObj spid="_x0000_s1426445" name="公式" r:id="rId7" imgW="266400" imgH="279360" progId="Equation.3">
                  <p:embed/>
                </p:oleObj>
              </a:graphicData>
            </a:graphic>
          </p:graphicFrame>
          <p:graphicFrame>
            <p:nvGraphicFramePr>
              <p:cNvPr id="1426446" name="Object 14"/>
              <p:cNvGraphicFramePr>
                <a:graphicFrameLocks noChangeAspect="1"/>
              </p:cNvGraphicFramePr>
              <p:nvPr/>
            </p:nvGraphicFramePr>
            <p:xfrm>
              <a:off x="4740" y="3022"/>
              <a:ext cx="129" cy="387"/>
            </p:xfrm>
            <a:graphic>
              <a:graphicData uri="http://schemas.openxmlformats.org/presentationml/2006/ole">
                <p:oleObj spid="_x0000_s1426446" name="公式" r:id="rId8" imgW="88560" imgH="266400" progId="Equation.3">
                  <p:embed/>
                </p:oleObj>
              </a:graphicData>
            </a:graphic>
          </p:graphicFrame>
          <p:sp>
            <p:nvSpPr>
              <p:cNvPr id="1426447" name="Line 15"/>
              <p:cNvSpPr>
                <a:spLocks noChangeShapeType="1"/>
              </p:cNvSpPr>
              <p:nvPr/>
            </p:nvSpPr>
            <p:spPr bwMode="auto">
              <a:xfrm flipH="1">
                <a:off x="3787" y="2160"/>
                <a:ext cx="624" cy="0"/>
              </a:xfrm>
              <a:prstGeom prst="line">
                <a:avLst/>
              </a:prstGeom>
              <a:noFill/>
              <a:ln w="28575">
                <a:solidFill>
                  <a:srgbClr val="0000FF"/>
                </a:solidFill>
                <a:round/>
                <a:headEnd/>
                <a:tailEnd/>
              </a:ln>
              <a:effectLst/>
            </p:spPr>
            <p:txBody>
              <a:bodyPr/>
              <a:lstStyle/>
              <a:p>
                <a:endParaRPr lang="zh-CN" altLang="en-US"/>
              </a:p>
            </p:txBody>
          </p:sp>
          <p:graphicFrame>
            <p:nvGraphicFramePr>
              <p:cNvPr id="1426448" name="Object 16"/>
              <p:cNvGraphicFramePr>
                <a:graphicFrameLocks noChangeAspect="1"/>
              </p:cNvGraphicFramePr>
              <p:nvPr/>
            </p:nvGraphicFramePr>
            <p:xfrm>
              <a:off x="3448" y="2568"/>
              <a:ext cx="401" cy="260"/>
            </p:xfrm>
            <a:graphic>
              <a:graphicData uri="http://schemas.openxmlformats.org/presentationml/2006/ole">
                <p:oleObj spid="_x0000_s1426448" name="公式" r:id="rId9" imgW="317160" imgH="177480" progId="Equation.3">
                  <p:embed/>
                </p:oleObj>
              </a:graphicData>
            </a:graphic>
          </p:graphicFrame>
          <p:graphicFrame>
            <p:nvGraphicFramePr>
              <p:cNvPr id="1426449" name="Object 17"/>
              <p:cNvGraphicFramePr>
                <a:graphicFrameLocks noChangeAspect="1"/>
              </p:cNvGraphicFramePr>
              <p:nvPr/>
            </p:nvGraphicFramePr>
            <p:xfrm>
              <a:off x="3606" y="2024"/>
              <a:ext cx="204" cy="241"/>
            </p:xfrm>
            <a:graphic>
              <a:graphicData uri="http://schemas.openxmlformats.org/presentationml/2006/ole">
                <p:oleObj spid="_x0000_s1426449" name="公式" r:id="rId10" imgW="139680" imgH="164880" progId="Equation.3">
                  <p:embed/>
                </p:oleObj>
              </a:graphicData>
            </a:graphic>
          </p:graphicFrame>
        </p:grpSp>
        <p:graphicFrame>
          <p:nvGraphicFramePr>
            <p:cNvPr id="1426450" name="Object 18"/>
            <p:cNvGraphicFramePr>
              <a:graphicFrameLocks noChangeAspect="1"/>
            </p:cNvGraphicFramePr>
            <p:nvPr/>
          </p:nvGraphicFramePr>
          <p:xfrm>
            <a:off x="3802" y="2462"/>
            <a:ext cx="318" cy="318"/>
          </p:xfrm>
          <a:graphic>
            <a:graphicData uri="http://schemas.openxmlformats.org/presentationml/2006/ole">
              <p:oleObj spid="_x0000_s1426450" name="公式" r:id="rId11" imgW="279360" imgH="279360" progId="Equation.3">
                <p:embed/>
              </p:oleObj>
            </a:graphicData>
          </a:graphic>
        </p:graphicFrame>
        <p:graphicFrame>
          <p:nvGraphicFramePr>
            <p:cNvPr id="1426451" name="Object 19"/>
            <p:cNvGraphicFramePr>
              <a:graphicFrameLocks noChangeAspect="1"/>
            </p:cNvGraphicFramePr>
            <p:nvPr/>
          </p:nvGraphicFramePr>
          <p:xfrm>
            <a:off x="3183" y="2063"/>
            <a:ext cx="204" cy="220"/>
          </p:xfrm>
          <a:graphic>
            <a:graphicData uri="http://schemas.openxmlformats.org/presentationml/2006/ole">
              <p:oleObj spid="_x0000_s1426451" name="公式" r:id="rId12" imgW="164880" imgH="177480" progId="Equation.3">
                <p:embed/>
              </p:oleObj>
            </a:graphicData>
          </a:graphic>
        </p:graphicFrame>
        <p:sp>
          <p:nvSpPr>
            <p:cNvPr id="1426452" name="Line 20"/>
            <p:cNvSpPr>
              <a:spLocks noChangeShapeType="1"/>
            </p:cNvSpPr>
            <p:nvPr/>
          </p:nvSpPr>
          <p:spPr bwMode="auto">
            <a:xfrm>
              <a:off x="3375" y="1787"/>
              <a:ext cx="569" cy="747"/>
            </a:xfrm>
            <a:prstGeom prst="line">
              <a:avLst/>
            </a:prstGeom>
            <a:noFill/>
            <a:ln w="25400">
              <a:solidFill>
                <a:srgbClr val="0000FF"/>
              </a:solidFill>
              <a:round/>
              <a:headEnd/>
              <a:tailEnd/>
            </a:ln>
            <a:effectLst/>
          </p:spPr>
          <p:txBody>
            <a:bodyPr vert="eaVert">
              <a:spAutoFit/>
            </a:bodyPr>
            <a:lstStyle/>
            <a:p>
              <a:endParaRPr lang="zh-CN" altLang="en-US"/>
            </a:p>
          </p:txBody>
        </p:sp>
        <p:graphicFrame>
          <p:nvGraphicFramePr>
            <p:cNvPr id="1426453" name="Object 21"/>
            <p:cNvGraphicFramePr>
              <a:graphicFrameLocks noChangeAspect="1"/>
            </p:cNvGraphicFramePr>
            <p:nvPr/>
          </p:nvGraphicFramePr>
          <p:xfrm>
            <a:off x="3268" y="1421"/>
            <a:ext cx="407" cy="451"/>
          </p:xfrm>
          <a:graphic>
            <a:graphicData uri="http://schemas.openxmlformats.org/presentationml/2006/ole">
              <p:oleObj spid="_x0000_s1426453" name="公式" r:id="rId13" imgW="355320" imgH="393480" progId="Equation.3">
                <p:embed/>
              </p:oleObj>
            </a:graphicData>
          </a:graphic>
        </p:graphicFrame>
        <p:graphicFrame>
          <p:nvGraphicFramePr>
            <p:cNvPr id="1426454" name="Object 22"/>
            <p:cNvGraphicFramePr>
              <a:graphicFrameLocks noChangeAspect="1"/>
            </p:cNvGraphicFramePr>
            <p:nvPr/>
          </p:nvGraphicFramePr>
          <p:xfrm>
            <a:off x="3611" y="1780"/>
            <a:ext cx="639" cy="408"/>
          </p:xfrm>
          <a:graphic>
            <a:graphicData uri="http://schemas.openxmlformats.org/presentationml/2006/ole">
              <p:oleObj spid="_x0000_s1426454" name="公式" r:id="rId14" imgW="634680" imgH="406080" progId="Equation.3">
                <p:embed/>
              </p:oleObj>
            </a:graphicData>
          </a:graphic>
        </p:graphicFrame>
      </p:grpSp>
      <p:graphicFrame>
        <p:nvGraphicFramePr>
          <p:cNvPr id="1426455" name="Object 23"/>
          <p:cNvGraphicFramePr>
            <a:graphicFrameLocks noChangeAspect="1"/>
          </p:cNvGraphicFramePr>
          <p:nvPr/>
        </p:nvGraphicFramePr>
        <p:xfrm>
          <a:off x="1344613" y="3573463"/>
          <a:ext cx="3803650" cy="941387"/>
        </p:xfrm>
        <a:graphic>
          <a:graphicData uri="http://schemas.openxmlformats.org/presentationml/2006/ole">
            <p:oleObj spid="_x0000_s1426455" name="公式" r:id="rId15" imgW="1333440" imgH="330120" progId="Equation.3">
              <p:embed/>
            </p:oleObj>
          </a:graphicData>
        </a:graphic>
      </p:graphicFrame>
      <p:graphicFrame>
        <p:nvGraphicFramePr>
          <p:cNvPr id="1426456" name="Object 24"/>
          <p:cNvGraphicFramePr>
            <a:graphicFrameLocks noChangeAspect="1"/>
          </p:cNvGraphicFramePr>
          <p:nvPr/>
        </p:nvGraphicFramePr>
        <p:xfrm>
          <a:off x="1587500" y="4724400"/>
          <a:ext cx="6656388" cy="1509713"/>
        </p:xfrm>
        <a:graphic>
          <a:graphicData uri="http://schemas.openxmlformats.org/presentationml/2006/ole">
            <p:oleObj spid="_x0000_s1426456" name="公式" r:id="rId16" imgW="2349360" imgH="5331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6437"/>
                                        </p:tgtEl>
                                        <p:attrNameLst>
                                          <p:attrName>style.visibility</p:attrName>
                                        </p:attrNameLst>
                                      </p:cBhvr>
                                      <p:to>
                                        <p:strVal val="visible"/>
                                      </p:to>
                                    </p:set>
                                    <p:animEffect transition="in" filter="blinds(horizontal)">
                                      <p:cBhvr>
                                        <p:cTn id="7" dur="500"/>
                                        <p:tgtEl>
                                          <p:spTgt spid="14264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6455"/>
                                        </p:tgtEl>
                                        <p:attrNameLst>
                                          <p:attrName>style.visibility</p:attrName>
                                        </p:attrNameLst>
                                      </p:cBhvr>
                                      <p:to>
                                        <p:strVal val="visible"/>
                                      </p:to>
                                    </p:set>
                                    <p:animEffect transition="in" filter="wipe(left)">
                                      <p:cBhvr>
                                        <p:cTn id="12" dur="500"/>
                                        <p:tgtEl>
                                          <p:spTgt spid="14264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6438"/>
                                        </p:tgtEl>
                                        <p:attrNameLst>
                                          <p:attrName>style.visibility</p:attrName>
                                        </p:attrNameLst>
                                      </p:cBhvr>
                                      <p:to>
                                        <p:strVal val="visible"/>
                                      </p:to>
                                    </p:set>
                                    <p:animEffect transition="in" filter="wipe(left)">
                                      <p:cBhvr>
                                        <p:cTn id="17" dur="500"/>
                                        <p:tgtEl>
                                          <p:spTgt spid="14264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6456"/>
                                        </p:tgtEl>
                                        <p:attrNameLst>
                                          <p:attrName>style.visibility</p:attrName>
                                        </p:attrNameLst>
                                      </p:cBhvr>
                                      <p:to>
                                        <p:strVal val="visible"/>
                                      </p:to>
                                    </p:set>
                                    <p:animEffect transition="in" filter="wipe(left)">
                                      <p:cBhvr>
                                        <p:cTn id="22" dur="500"/>
                                        <p:tgtEl>
                                          <p:spTgt spid="1426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38" name="Text Box 26"/>
          <p:cNvSpPr txBox="1">
            <a:spLocks noChangeArrowheads="1"/>
          </p:cNvSpPr>
          <p:nvPr/>
        </p:nvSpPr>
        <p:spPr bwMode="auto">
          <a:xfrm>
            <a:off x="2459038" y="1543050"/>
            <a:ext cx="6781800" cy="519113"/>
          </a:xfrm>
          <a:prstGeom prst="rect">
            <a:avLst/>
          </a:prstGeom>
          <a:noFill/>
          <a:ln w="9525">
            <a:noFill/>
            <a:miter lim="800000"/>
            <a:headEnd/>
            <a:tailEnd/>
          </a:ln>
          <a:effectLst/>
        </p:spPr>
        <p:txBody>
          <a:bodyPr>
            <a:spAutoFit/>
          </a:bodyPr>
          <a:lstStyle/>
          <a:p>
            <a:pPr algn="just"/>
            <a:r>
              <a:rPr lang="zh-CN" altLang="en-US" b="1">
                <a:solidFill>
                  <a:srgbClr val="000000"/>
                </a:solidFill>
                <a:ea typeface="宋体" pitchFamily="2" charset="-122"/>
              </a:rPr>
              <a:t>     若二维随机变量</a:t>
            </a:r>
            <a:r>
              <a:rPr lang="en-US" altLang="zh-CN" b="1">
                <a:solidFill>
                  <a:srgbClr val="000000"/>
                </a:solidFill>
                <a:latin typeface="宋体" pitchFamily="2" charset="-122"/>
                <a:ea typeface="宋体" pitchFamily="2" charset="-122"/>
              </a:rPr>
              <a:t>(</a:t>
            </a:r>
            <a:r>
              <a:rPr lang="en-US" altLang="zh-CN" b="1" i="1">
                <a:solidFill>
                  <a:srgbClr val="000000"/>
                </a:solidFill>
                <a:ea typeface="宋体" pitchFamily="2" charset="-122"/>
              </a:rPr>
              <a:t>X</a:t>
            </a:r>
            <a:r>
              <a:rPr lang="en-US" altLang="zh-CN" b="1">
                <a:solidFill>
                  <a:srgbClr val="000000"/>
                </a:solidFill>
                <a:ea typeface="宋体" pitchFamily="2" charset="-122"/>
              </a:rPr>
              <a:t>,</a:t>
            </a:r>
            <a:r>
              <a:rPr lang="en-US" altLang="zh-CN" b="1" i="1">
                <a:solidFill>
                  <a:srgbClr val="000000"/>
                </a:solidFill>
                <a:ea typeface="宋体" pitchFamily="2" charset="-122"/>
              </a:rPr>
              <a:t>Y</a:t>
            </a:r>
            <a:r>
              <a:rPr lang="en-US" altLang="zh-CN" b="1">
                <a:solidFill>
                  <a:srgbClr val="000000"/>
                </a:solidFill>
                <a:latin typeface="宋体" pitchFamily="2" charset="-122"/>
                <a:ea typeface="宋体" pitchFamily="2" charset="-122"/>
              </a:rPr>
              <a:t>)</a:t>
            </a:r>
            <a:r>
              <a:rPr lang="zh-CN" altLang="en-US" b="1">
                <a:solidFill>
                  <a:srgbClr val="000000"/>
                </a:solidFill>
                <a:ea typeface="宋体" pitchFamily="2" charset="-122"/>
              </a:rPr>
              <a:t>具有概率密度</a:t>
            </a:r>
          </a:p>
        </p:txBody>
      </p:sp>
      <p:grpSp>
        <p:nvGrpSpPr>
          <p:cNvPr id="2" name="Group 27"/>
          <p:cNvGrpSpPr>
            <a:grpSpLocks/>
          </p:cNvGrpSpPr>
          <p:nvPr/>
        </p:nvGrpSpPr>
        <p:grpSpPr bwMode="auto">
          <a:xfrm>
            <a:off x="755650" y="1989138"/>
            <a:ext cx="8532813" cy="1677987"/>
            <a:chOff x="325" y="377"/>
            <a:chExt cx="5375" cy="1057"/>
          </a:xfrm>
        </p:grpSpPr>
        <p:graphicFrame>
          <p:nvGraphicFramePr>
            <p:cNvPr id="1421340" name="Object 28"/>
            <p:cNvGraphicFramePr>
              <a:graphicFrameLocks noChangeAspect="1"/>
            </p:cNvGraphicFramePr>
            <p:nvPr/>
          </p:nvGraphicFramePr>
          <p:xfrm>
            <a:off x="325" y="377"/>
            <a:ext cx="2951" cy="564"/>
          </p:xfrm>
          <a:graphic>
            <a:graphicData uri="http://schemas.openxmlformats.org/presentationml/2006/ole">
              <p:oleObj spid="_x0000_s1608712" name="公式" r:id="rId3" imgW="2603160" imgH="469800" progId="Equation.3">
                <p:embed/>
              </p:oleObj>
            </a:graphicData>
          </a:graphic>
        </p:graphicFrame>
        <p:graphicFrame>
          <p:nvGraphicFramePr>
            <p:cNvPr id="1421341" name="Object 29"/>
            <p:cNvGraphicFramePr>
              <a:graphicFrameLocks noChangeAspect="1"/>
            </p:cNvGraphicFramePr>
            <p:nvPr/>
          </p:nvGraphicFramePr>
          <p:xfrm>
            <a:off x="2064" y="903"/>
            <a:ext cx="3636" cy="531"/>
          </p:xfrm>
          <a:graphic>
            <a:graphicData uri="http://schemas.openxmlformats.org/presentationml/2006/ole">
              <p:oleObj spid="_x0000_s1608713" name="公式" r:id="rId4" imgW="2869920" imgH="419040" progId="Equation.3">
                <p:embed/>
              </p:oleObj>
            </a:graphicData>
          </a:graphic>
        </p:graphicFrame>
      </p:grpSp>
      <p:grpSp>
        <p:nvGrpSpPr>
          <p:cNvPr id="3" name="Group 31"/>
          <p:cNvGrpSpPr>
            <a:grpSpLocks/>
          </p:cNvGrpSpPr>
          <p:nvPr/>
        </p:nvGrpSpPr>
        <p:grpSpPr bwMode="auto">
          <a:xfrm>
            <a:off x="969963" y="3524250"/>
            <a:ext cx="5599112" cy="496888"/>
            <a:chOff x="240" y="1344"/>
            <a:chExt cx="3527" cy="313"/>
          </a:xfrm>
        </p:grpSpPr>
        <p:sp>
          <p:nvSpPr>
            <p:cNvPr id="1421344" name="Rectangle 32"/>
            <p:cNvSpPr>
              <a:spLocks noChangeArrowheads="1"/>
            </p:cNvSpPr>
            <p:nvPr/>
          </p:nvSpPr>
          <p:spPr bwMode="auto">
            <a:xfrm>
              <a:off x="240" y="1352"/>
              <a:ext cx="502" cy="288"/>
            </a:xfrm>
            <a:prstGeom prst="rect">
              <a:avLst/>
            </a:prstGeom>
            <a:noFill/>
            <a:ln w="9525">
              <a:noFill/>
              <a:miter lim="800000"/>
              <a:headEnd/>
              <a:tailEnd/>
            </a:ln>
            <a:effectLst/>
          </p:spPr>
          <p:txBody>
            <a:bodyPr wrap="none">
              <a:spAutoFit/>
            </a:bodyPr>
            <a:lstStyle/>
            <a:p>
              <a:r>
                <a:rPr lang="zh-CN" altLang="en-US" sz="2400" b="1">
                  <a:solidFill>
                    <a:srgbClr val="000000"/>
                  </a:solidFill>
                  <a:ea typeface="宋体" pitchFamily="2" charset="-122"/>
                </a:rPr>
                <a:t>其中</a:t>
              </a:r>
            </a:p>
          </p:txBody>
        </p:sp>
        <p:sp>
          <p:nvSpPr>
            <p:cNvPr id="1421345" name="Text Box 33"/>
            <p:cNvSpPr txBox="1">
              <a:spLocks noChangeArrowheads="1"/>
            </p:cNvSpPr>
            <p:nvPr/>
          </p:nvSpPr>
          <p:spPr bwMode="auto">
            <a:xfrm>
              <a:off x="2065" y="1356"/>
              <a:ext cx="1702"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00"/>
                  </a:solidFill>
                  <a:ea typeface="宋体" pitchFamily="2" charset="-122"/>
                </a:rPr>
                <a:t>均为常数</a:t>
              </a:r>
              <a:r>
                <a:rPr lang="en-US" altLang="zh-CN" sz="2400" b="1">
                  <a:solidFill>
                    <a:srgbClr val="000000"/>
                  </a:solidFill>
                  <a:ea typeface="宋体" pitchFamily="2" charset="-122"/>
                </a:rPr>
                <a:t>, </a:t>
              </a:r>
              <a:endParaRPr lang="zh-CN" altLang="en-US" sz="2400" b="1">
                <a:solidFill>
                  <a:srgbClr val="000000"/>
                </a:solidFill>
                <a:ea typeface="宋体" pitchFamily="2" charset="-122"/>
              </a:endParaRPr>
            </a:p>
          </p:txBody>
        </p:sp>
        <p:graphicFrame>
          <p:nvGraphicFramePr>
            <p:cNvPr id="1421346" name="Object 34"/>
            <p:cNvGraphicFramePr>
              <a:graphicFrameLocks noChangeAspect="1"/>
            </p:cNvGraphicFramePr>
            <p:nvPr/>
          </p:nvGraphicFramePr>
          <p:xfrm>
            <a:off x="703" y="1344"/>
            <a:ext cx="1350" cy="313"/>
          </p:xfrm>
          <a:graphic>
            <a:graphicData uri="http://schemas.openxmlformats.org/presentationml/2006/ole">
              <p:oleObj spid="_x0000_s1608711" name="Equation" r:id="rId5" imgW="977760" imgH="203040" progId="Equation.3">
                <p:embed/>
              </p:oleObj>
            </a:graphicData>
          </a:graphic>
        </p:graphicFrame>
      </p:grpSp>
      <p:sp>
        <p:nvSpPr>
          <p:cNvPr id="1421347" name="Rectangle 35"/>
          <p:cNvSpPr>
            <a:spLocks noChangeArrowheads="1"/>
          </p:cNvSpPr>
          <p:nvPr/>
        </p:nvSpPr>
        <p:spPr bwMode="auto">
          <a:xfrm>
            <a:off x="833438" y="1541463"/>
            <a:ext cx="2743200" cy="685800"/>
          </a:xfrm>
          <a:prstGeom prst="rect">
            <a:avLst/>
          </a:prstGeom>
          <a:noFill/>
          <a:ln w="9525">
            <a:noFill/>
            <a:miter lim="800000"/>
            <a:headEnd/>
            <a:tailEnd/>
          </a:ln>
        </p:spPr>
        <p:txBody>
          <a:bodyPr/>
          <a:lstStyle/>
          <a:p>
            <a:r>
              <a:rPr lang="zh-CN" altLang="en-US" b="1" dirty="0" smtClean="0">
                <a:solidFill>
                  <a:srgbClr val="CC0000"/>
                </a:solidFill>
                <a:latin typeface="宋体" pitchFamily="2" charset="-122"/>
                <a:ea typeface="宋体" pitchFamily="2" charset="-122"/>
              </a:rPr>
              <a:t>正态分布</a:t>
            </a:r>
            <a:endParaRPr lang="zh-CN" altLang="en-US" b="1" dirty="0">
              <a:solidFill>
                <a:srgbClr val="CC0000"/>
              </a:solidFill>
              <a:latin typeface="宋体" pitchFamily="2" charset="-122"/>
              <a:ea typeface="宋体" pitchFamily="2" charset="-122"/>
            </a:endParaRPr>
          </a:p>
        </p:txBody>
      </p:sp>
      <p:grpSp>
        <p:nvGrpSpPr>
          <p:cNvPr id="4" name="Group 36"/>
          <p:cNvGrpSpPr>
            <a:grpSpLocks/>
          </p:cNvGrpSpPr>
          <p:nvPr/>
        </p:nvGrpSpPr>
        <p:grpSpPr bwMode="auto">
          <a:xfrm>
            <a:off x="588963" y="4144963"/>
            <a:ext cx="5334000" cy="906462"/>
            <a:chOff x="0" y="1735"/>
            <a:chExt cx="3360" cy="571"/>
          </a:xfrm>
        </p:grpSpPr>
        <p:sp>
          <p:nvSpPr>
            <p:cNvPr id="1421349" name="Text Box 37"/>
            <p:cNvSpPr txBox="1">
              <a:spLocks noChangeArrowheads="1"/>
            </p:cNvSpPr>
            <p:nvPr/>
          </p:nvSpPr>
          <p:spPr bwMode="auto">
            <a:xfrm>
              <a:off x="0" y="1735"/>
              <a:ext cx="3360" cy="569"/>
            </a:xfrm>
            <a:prstGeom prst="rect">
              <a:avLst/>
            </a:prstGeom>
            <a:noFill/>
            <a:ln w="9525">
              <a:noFill/>
              <a:miter lim="800000"/>
              <a:headEnd/>
              <a:tailEnd/>
            </a:ln>
            <a:effectLst/>
          </p:spPr>
          <p:txBody>
            <a:bodyPr>
              <a:spAutoFit/>
            </a:bodyPr>
            <a:lstStyle/>
            <a:p>
              <a:pPr>
                <a:lnSpc>
                  <a:spcPct val="70000"/>
                </a:lnSpc>
                <a:spcBef>
                  <a:spcPct val="50000"/>
                </a:spcBef>
              </a:pPr>
              <a:r>
                <a:rPr lang="zh-CN" altLang="en-US" b="1">
                  <a:solidFill>
                    <a:srgbClr val="000000"/>
                  </a:solidFill>
                  <a:ea typeface="宋体" pitchFamily="2" charset="-122"/>
                </a:rPr>
                <a:t>   则称</a:t>
              </a:r>
              <a:r>
                <a:rPr lang="en-US" altLang="zh-CN" b="1">
                  <a:solidFill>
                    <a:srgbClr val="000000"/>
                  </a:solidFill>
                  <a:latin typeface="宋体" pitchFamily="2" charset="-122"/>
                  <a:ea typeface="宋体" pitchFamily="2" charset="-122"/>
                </a:rPr>
                <a:t>(</a:t>
              </a:r>
              <a:r>
                <a:rPr lang="en-US" altLang="zh-CN" b="1" i="1">
                  <a:solidFill>
                    <a:srgbClr val="000000"/>
                  </a:solidFill>
                  <a:ea typeface="宋体" pitchFamily="2" charset="-122"/>
                </a:rPr>
                <a:t>X</a:t>
              </a:r>
              <a:r>
                <a:rPr lang="en-US" altLang="zh-CN" b="1">
                  <a:solidFill>
                    <a:srgbClr val="000000"/>
                  </a:solidFill>
                  <a:ea typeface="宋体" pitchFamily="2" charset="-122"/>
                </a:rPr>
                <a:t>,</a:t>
              </a:r>
              <a:r>
                <a:rPr lang="en-US" altLang="zh-CN" b="1" i="1">
                  <a:solidFill>
                    <a:srgbClr val="000000"/>
                  </a:solidFill>
                  <a:ea typeface="宋体" pitchFamily="2" charset="-122"/>
                </a:rPr>
                <a:t>Y </a:t>
              </a:r>
              <a:r>
                <a:rPr lang="en-US" altLang="zh-CN" b="1">
                  <a:solidFill>
                    <a:srgbClr val="000000"/>
                  </a:solidFill>
                  <a:latin typeface="宋体" pitchFamily="2" charset="-122"/>
                  <a:ea typeface="宋体" pitchFamily="2" charset="-122"/>
                </a:rPr>
                <a:t>)</a:t>
              </a:r>
              <a:r>
                <a:rPr lang="zh-CN" altLang="en-US" b="1">
                  <a:solidFill>
                    <a:srgbClr val="000000"/>
                  </a:solidFill>
                  <a:ea typeface="宋体" pitchFamily="2" charset="-122"/>
                </a:rPr>
                <a:t>服从参数为</a:t>
              </a:r>
              <a:endParaRPr lang="zh-CN" altLang="en-US" b="1">
                <a:solidFill>
                  <a:srgbClr val="333399"/>
                </a:solidFill>
                <a:ea typeface="宋体" pitchFamily="2" charset="-122"/>
              </a:endParaRPr>
            </a:p>
            <a:p>
              <a:pPr>
                <a:lnSpc>
                  <a:spcPct val="70000"/>
                </a:lnSpc>
                <a:spcBef>
                  <a:spcPct val="50000"/>
                </a:spcBef>
              </a:pPr>
              <a:r>
                <a:rPr lang="zh-CN" altLang="en-US" b="1">
                  <a:solidFill>
                    <a:srgbClr val="000000"/>
                  </a:solidFill>
                  <a:ea typeface="宋体" pitchFamily="2" charset="-122"/>
                </a:rPr>
                <a:t>                           的</a:t>
              </a:r>
              <a:r>
                <a:rPr lang="zh-CN" altLang="en-US" b="1" u="sng">
                  <a:solidFill>
                    <a:srgbClr val="FF0000"/>
                  </a:solidFill>
                  <a:ea typeface="楷体_GB2312" pitchFamily="49" charset="-122"/>
                </a:rPr>
                <a:t>二维正态分布</a:t>
              </a:r>
              <a:r>
                <a:rPr lang="en-US" altLang="zh-CN" b="1">
                  <a:solidFill>
                    <a:srgbClr val="000000"/>
                  </a:solidFill>
                  <a:ea typeface="宋体" pitchFamily="2" charset="-122"/>
                </a:rPr>
                <a:t>.       </a:t>
              </a:r>
            </a:p>
          </p:txBody>
        </p:sp>
        <p:graphicFrame>
          <p:nvGraphicFramePr>
            <p:cNvPr id="1421350" name="Object 38"/>
            <p:cNvGraphicFramePr>
              <a:graphicFrameLocks noChangeAspect="1"/>
            </p:cNvGraphicFramePr>
            <p:nvPr/>
          </p:nvGraphicFramePr>
          <p:xfrm>
            <a:off x="144" y="2005"/>
            <a:ext cx="1385" cy="301"/>
          </p:xfrm>
          <a:graphic>
            <a:graphicData uri="http://schemas.openxmlformats.org/presentationml/2006/ole">
              <p:oleObj spid="_x0000_s1608710" name="Equation" r:id="rId6" imgW="977760" imgH="203040" progId="Equation.3">
                <p:embed/>
              </p:oleObj>
            </a:graphicData>
          </a:graphic>
        </p:graphicFrame>
      </p:grpSp>
      <p:grpSp>
        <p:nvGrpSpPr>
          <p:cNvPr id="5" name="Group 39"/>
          <p:cNvGrpSpPr>
            <a:grpSpLocks/>
          </p:cNvGrpSpPr>
          <p:nvPr/>
        </p:nvGrpSpPr>
        <p:grpSpPr bwMode="auto">
          <a:xfrm>
            <a:off x="817563" y="5133975"/>
            <a:ext cx="5410200" cy="549275"/>
            <a:chOff x="144" y="2294"/>
            <a:chExt cx="3408" cy="346"/>
          </a:xfrm>
        </p:grpSpPr>
        <p:sp>
          <p:nvSpPr>
            <p:cNvPr id="1421352" name="Text Box 40"/>
            <p:cNvSpPr txBox="1">
              <a:spLocks noChangeArrowheads="1"/>
            </p:cNvSpPr>
            <p:nvPr/>
          </p:nvSpPr>
          <p:spPr bwMode="auto">
            <a:xfrm>
              <a:off x="144" y="2313"/>
              <a:ext cx="3408" cy="327"/>
            </a:xfrm>
            <a:prstGeom prst="rect">
              <a:avLst/>
            </a:prstGeom>
            <a:noFill/>
            <a:ln w="9525">
              <a:noFill/>
              <a:miter lim="800000"/>
              <a:headEnd/>
              <a:tailEnd/>
            </a:ln>
            <a:effectLst/>
          </p:spPr>
          <p:txBody>
            <a:bodyPr>
              <a:spAutoFit/>
            </a:bodyPr>
            <a:lstStyle/>
            <a:p>
              <a:pPr algn="just"/>
              <a:r>
                <a:rPr lang="zh-CN" altLang="en-US" b="1">
                  <a:solidFill>
                    <a:srgbClr val="050000"/>
                  </a:solidFill>
                  <a:ea typeface="宋体" pitchFamily="2" charset="-122"/>
                </a:rPr>
                <a:t>记作</a:t>
              </a:r>
              <a:r>
                <a:rPr lang="en-US" altLang="zh-CN" b="1">
                  <a:solidFill>
                    <a:srgbClr val="050000"/>
                  </a:solidFill>
                  <a:latin typeface="宋体" pitchFamily="2" charset="-122"/>
                  <a:ea typeface="宋体" pitchFamily="2" charset="-122"/>
                </a:rPr>
                <a:t>(</a:t>
              </a:r>
              <a:r>
                <a:rPr lang="en-US" altLang="zh-CN" b="1" i="1">
                  <a:solidFill>
                    <a:srgbClr val="050000"/>
                  </a:solidFill>
                  <a:ea typeface="宋体" pitchFamily="2" charset="-122"/>
                </a:rPr>
                <a:t>X</a:t>
              </a:r>
              <a:r>
                <a:rPr lang="en-US" altLang="zh-CN" b="1">
                  <a:solidFill>
                    <a:srgbClr val="050000"/>
                  </a:solidFill>
                  <a:ea typeface="宋体" pitchFamily="2" charset="-122"/>
                </a:rPr>
                <a:t>,</a:t>
              </a:r>
              <a:r>
                <a:rPr lang="en-US" altLang="zh-CN" b="1" i="1">
                  <a:solidFill>
                    <a:srgbClr val="050000"/>
                  </a:solidFill>
                  <a:ea typeface="宋体" pitchFamily="2" charset="-122"/>
                </a:rPr>
                <a:t>Y</a:t>
              </a:r>
              <a:r>
                <a:rPr lang="en-US" altLang="zh-CN" b="1">
                  <a:solidFill>
                    <a:srgbClr val="050000"/>
                  </a:solidFill>
                  <a:latin typeface="宋体" pitchFamily="2" charset="-122"/>
                  <a:ea typeface="宋体" pitchFamily="2" charset="-122"/>
                </a:rPr>
                <a:t>)</a:t>
              </a:r>
              <a:r>
                <a:rPr lang="zh-CN" altLang="en-US" b="1">
                  <a:solidFill>
                    <a:srgbClr val="050000"/>
                  </a:solidFill>
                  <a:ea typeface="宋体" pitchFamily="2" charset="-122"/>
                </a:rPr>
                <a:t>～</a:t>
              </a:r>
              <a:r>
                <a:rPr lang="en-US" altLang="zh-CN" b="1" i="1">
                  <a:solidFill>
                    <a:srgbClr val="050000"/>
                  </a:solidFill>
                  <a:ea typeface="宋体" pitchFamily="2" charset="-122"/>
                </a:rPr>
                <a:t>N</a:t>
              </a:r>
              <a:r>
                <a:rPr lang="en-US" altLang="zh-CN" b="1">
                  <a:solidFill>
                    <a:srgbClr val="050000"/>
                  </a:solidFill>
                  <a:latin typeface="宋体" pitchFamily="2" charset="-122"/>
                  <a:ea typeface="宋体" pitchFamily="2" charset="-122"/>
                </a:rPr>
                <a:t>(             ).</a:t>
              </a:r>
            </a:p>
          </p:txBody>
        </p:sp>
        <p:graphicFrame>
          <p:nvGraphicFramePr>
            <p:cNvPr id="1421353" name="Object 41"/>
            <p:cNvGraphicFramePr>
              <a:graphicFrameLocks noChangeAspect="1"/>
            </p:cNvGraphicFramePr>
            <p:nvPr/>
          </p:nvGraphicFramePr>
          <p:xfrm>
            <a:off x="1747" y="2294"/>
            <a:ext cx="1421" cy="339"/>
          </p:xfrm>
          <a:graphic>
            <a:graphicData uri="http://schemas.openxmlformats.org/presentationml/2006/ole">
              <p:oleObj spid="_x0000_s1608709" name="Equation" r:id="rId7" imgW="1002960" imgH="228600" progId="Equation.3">
                <p:embed/>
              </p:oleObj>
            </a:graphicData>
          </a:graphic>
        </p:graphicFrame>
      </p:grpSp>
      <p:graphicFrame>
        <p:nvGraphicFramePr>
          <p:cNvPr id="1421355" name="Object 43"/>
          <p:cNvGraphicFramePr>
            <a:graphicFrameLocks noChangeAspect="1"/>
          </p:cNvGraphicFramePr>
          <p:nvPr/>
        </p:nvGraphicFramePr>
        <p:xfrm>
          <a:off x="1619250" y="5661025"/>
          <a:ext cx="4344988" cy="1003300"/>
        </p:xfrm>
        <a:graphic>
          <a:graphicData uri="http://schemas.openxmlformats.org/presentationml/2006/ole">
            <p:oleObj spid="_x0000_s1608706" name="Equation" r:id="rId8" imgW="2349360" imgH="482400" progId="">
              <p:embed/>
            </p:oleObj>
          </a:graphicData>
        </a:graphic>
      </p:graphicFrame>
      <p:grpSp>
        <p:nvGrpSpPr>
          <p:cNvPr id="6" name="Group 44"/>
          <p:cNvGrpSpPr>
            <a:grpSpLocks/>
          </p:cNvGrpSpPr>
          <p:nvPr/>
        </p:nvGrpSpPr>
        <p:grpSpPr bwMode="auto">
          <a:xfrm>
            <a:off x="5322888" y="3567113"/>
            <a:ext cx="3222625" cy="449262"/>
            <a:chOff x="2982" y="1371"/>
            <a:chExt cx="2030" cy="283"/>
          </a:xfrm>
        </p:grpSpPr>
        <p:graphicFrame>
          <p:nvGraphicFramePr>
            <p:cNvPr id="1421357" name="Object 45"/>
            <p:cNvGraphicFramePr>
              <a:graphicFrameLocks noChangeAspect="1"/>
            </p:cNvGraphicFramePr>
            <p:nvPr/>
          </p:nvGraphicFramePr>
          <p:xfrm>
            <a:off x="3288" y="1371"/>
            <a:ext cx="1134" cy="283"/>
          </p:xfrm>
          <a:graphic>
            <a:graphicData uri="http://schemas.openxmlformats.org/presentationml/2006/ole">
              <p:oleObj spid="_x0000_s1608707" name="Equation" r:id="rId9" imgW="850680" imgH="203040" progId="Equation.3">
                <p:embed/>
              </p:oleObj>
            </a:graphicData>
          </a:graphic>
        </p:graphicFrame>
        <p:graphicFrame>
          <p:nvGraphicFramePr>
            <p:cNvPr id="1421358" name="Object 46"/>
            <p:cNvGraphicFramePr>
              <a:graphicFrameLocks noChangeAspect="1"/>
            </p:cNvGraphicFramePr>
            <p:nvPr/>
          </p:nvGraphicFramePr>
          <p:xfrm>
            <a:off x="4425" y="1381"/>
            <a:ext cx="587" cy="271"/>
          </p:xfrm>
          <a:graphic>
            <a:graphicData uri="http://schemas.openxmlformats.org/presentationml/2006/ole">
              <p:oleObj spid="_x0000_s1608708" name="Equation" r:id="rId10" imgW="431640" imgH="190440" progId="Equation.3">
                <p:embed/>
              </p:oleObj>
            </a:graphicData>
          </a:graphic>
        </p:graphicFrame>
        <p:sp>
          <p:nvSpPr>
            <p:cNvPr id="1421359" name="Rectangle 47"/>
            <p:cNvSpPr>
              <a:spLocks noChangeArrowheads="1"/>
            </p:cNvSpPr>
            <p:nvPr/>
          </p:nvSpPr>
          <p:spPr bwMode="auto">
            <a:xfrm>
              <a:off x="2982" y="1403"/>
              <a:ext cx="405" cy="242"/>
            </a:xfrm>
            <a:prstGeom prst="rect">
              <a:avLst/>
            </a:prstGeom>
            <a:noFill/>
            <a:ln w="9525">
              <a:noFill/>
              <a:miter lim="800000"/>
              <a:headEnd/>
              <a:tailEnd/>
            </a:ln>
            <a:effectLst/>
          </p:spPr>
          <p:txBody>
            <a:bodyPr wrap="none">
              <a:spAutoFit/>
            </a:bodyPr>
            <a:lstStyle/>
            <a:p>
              <a:pPr>
                <a:lnSpc>
                  <a:spcPct val="80000"/>
                </a:lnSpc>
                <a:spcBef>
                  <a:spcPct val="50000"/>
                </a:spcBef>
              </a:pPr>
              <a:r>
                <a:rPr lang="zh-CN" altLang="en-US" sz="2400" b="1">
                  <a:solidFill>
                    <a:srgbClr val="000000"/>
                  </a:solidFill>
                  <a:ea typeface="宋体" pitchFamily="2" charset="-122"/>
                </a:rPr>
                <a:t>且  </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21338"/>
                                        </p:tgtEl>
                                        <p:attrNameLst>
                                          <p:attrName>style.visibility</p:attrName>
                                        </p:attrNameLst>
                                      </p:cBhvr>
                                      <p:to>
                                        <p:strVal val="visible"/>
                                      </p:to>
                                    </p:set>
                                    <p:animEffect transition="in" filter="slide(fromBottom)">
                                      <p:cBhvr>
                                        <p:cTn id="7" dur="1000"/>
                                        <p:tgtEl>
                                          <p:spTgt spid="14213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421355"/>
                                        </p:tgtEl>
                                        <p:attrNameLst>
                                          <p:attrName>style.visibility</p:attrName>
                                        </p:attrNameLst>
                                      </p:cBhvr>
                                      <p:to>
                                        <p:strVal val="visible"/>
                                      </p:to>
                                    </p:set>
                                    <p:animEffect transition="in" filter="wipe(right)">
                                      <p:cBhvr>
                                        <p:cTn id="38" dur="500"/>
                                        <p:tgtEl>
                                          <p:spTgt spid="142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500" name="Rectangle 4"/>
          <p:cNvSpPr>
            <a:spLocks noChangeArrowheads="1"/>
          </p:cNvSpPr>
          <p:nvPr/>
        </p:nvSpPr>
        <p:spPr bwMode="auto">
          <a:xfrm>
            <a:off x="2339975" y="2349500"/>
            <a:ext cx="4999038" cy="579438"/>
          </a:xfrm>
          <a:prstGeom prst="rect">
            <a:avLst/>
          </a:prstGeom>
          <a:noFill/>
          <a:ln w="9525">
            <a:noFill/>
            <a:miter lim="800000"/>
            <a:headEnd/>
            <a:tailEnd/>
          </a:ln>
          <a:effectLst/>
        </p:spPr>
        <p:txBody>
          <a:bodyPr>
            <a:spAutoFit/>
          </a:bodyPr>
          <a:lstStyle/>
          <a:p>
            <a:r>
              <a:rPr lang="zh-CN" altLang="en-US" sz="3200" b="1">
                <a:solidFill>
                  <a:srgbClr val="00FF00"/>
                </a:solidFill>
                <a:ea typeface="宋体" pitchFamily="2" charset="-122"/>
              </a:rPr>
              <a:t>一维随机变量及其分布</a:t>
            </a:r>
          </a:p>
        </p:txBody>
      </p:sp>
      <p:sp>
        <p:nvSpPr>
          <p:cNvPr id="1386501" name="AutoShape 5"/>
          <p:cNvSpPr>
            <a:spLocks noChangeArrowheads="1"/>
          </p:cNvSpPr>
          <p:nvPr/>
        </p:nvSpPr>
        <p:spPr bwMode="auto">
          <a:xfrm>
            <a:off x="4244975" y="3081338"/>
            <a:ext cx="304800" cy="990600"/>
          </a:xfrm>
          <a:prstGeom prst="downArrow">
            <a:avLst>
              <a:gd name="adj1" fmla="val 50000"/>
              <a:gd name="adj2" fmla="val 81250"/>
            </a:avLst>
          </a:prstGeom>
          <a:solidFill>
            <a:srgbClr val="660033"/>
          </a:solidFill>
          <a:ln w="9525">
            <a:solidFill>
              <a:srgbClr val="FFFF99"/>
            </a:solidFill>
            <a:miter lim="800000"/>
            <a:headEnd/>
            <a:tailEnd/>
          </a:ln>
          <a:effectLst/>
        </p:spPr>
        <p:txBody>
          <a:bodyPr vert="eaVert" wrap="none" anchor="ctr"/>
          <a:lstStyle/>
          <a:p>
            <a:endParaRPr lang="zh-CN" altLang="en-US"/>
          </a:p>
        </p:txBody>
      </p:sp>
      <p:sp>
        <p:nvSpPr>
          <p:cNvPr id="1386502" name="Rectangle 6"/>
          <p:cNvSpPr>
            <a:spLocks noChangeArrowheads="1"/>
          </p:cNvSpPr>
          <p:nvPr/>
        </p:nvSpPr>
        <p:spPr bwMode="auto">
          <a:xfrm>
            <a:off x="2339975" y="4178300"/>
            <a:ext cx="5832475" cy="579438"/>
          </a:xfrm>
          <a:prstGeom prst="rect">
            <a:avLst/>
          </a:prstGeom>
          <a:noFill/>
          <a:ln w="9525">
            <a:noFill/>
            <a:miter lim="800000"/>
            <a:headEnd/>
            <a:tailEnd/>
          </a:ln>
          <a:effectLst/>
        </p:spPr>
        <p:txBody>
          <a:bodyPr>
            <a:spAutoFit/>
          </a:bodyPr>
          <a:lstStyle/>
          <a:p>
            <a:r>
              <a:rPr lang="zh-CN" altLang="en-US" sz="3200" b="1">
                <a:solidFill>
                  <a:srgbClr val="00FF00"/>
                </a:solidFill>
                <a:ea typeface="宋体" pitchFamily="2" charset="-122"/>
              </a:rPr>
              <a:t>多维随机变量及其分布</a:t>
            </a:r>
          </a:p>
        </p:txBody>
      </p:sp>
      <p:sp>
        <p:nvSpPr>
          <p:cNvPr id="1386503" name="Rectangle 7"/>
          <p:cNvSpPr>
            <a:spLocks noChangeArrowheads="1"/>
          </p:cNvSpPr>
          <p:nvPr/>
        </p:nvSpPr>
        <p:spPr bwMode="auto">
          <a:xfrm>
            <a:off x="1042988" y="549275"/>
            <a:ext cx="7561262" cy="762000"/>
          </a:xfrm>
          <a:prstGeom prst="rect">
            <a:avLst/>
          </a:prstGeom>
          <a:noFill/>
          <a:ln w="9525">
            <a:noFill/>
            <a:miter lim="800000"/>
            <a:headEnd/>
            <a:tailEnd/>
          </a:ln>
          <a:effectLst/>
        </p:spPr>
        <p:txBody>
          <a:bodyPr>
            <a:spAutoFit/>
          </a:bodyPr>
          <a:lstStyle/>
          <a:p>
            <a:r>
              <a:rPr lang="zh-CN" altLang="en-US" sz="4400" b="1">
                <a:solidFill>
                  <a:schemeClr val="tx2"/>
                </a:solidFill>
                <a:ea typeface="宋体" pitchFamily="2" charset="-122"/>
              </a:rPr>
              <a:t>多维随机变量</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86500"/>
                                        </p:tgtEl>
                                        <p:attrNameLst>
                                          <p:attrName>style.visibility</p:attrName>
                                        </p:attrNameLst>
                                      </p:cBhvr>
                                      <p:to>
                                        <p:strVal val="visible"/>
                                      </p:to>
                                    </p:set>
                                    <p:animEffect transition="in" filter="barn(outVertical)">
                                      <p:cBhvr>
                                        <p:cTn id="7" dur="500"/>
                                        <p:tgtEl>
                                          <p:spTgt spid="13865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86501"/>
                                        </p:tgtEl>
                                        <p:attrNameLst>
                                          <p:attrName>style.visibility</p:attrName>
                                        </p:attrNameLst>
                                      </p:cBhvr>
                                      <p:to>
                                        <p:strVal val="visible"/>
                                      </p:to>
                                    </p:set>
                                    <p:animEffect transition="in" filter="wipe(up)">
                                      <p:cBhvr>
                                        <p:cTn id="12" dur="500"/>
                                        <p:tgtEl>
                                          <p:spTgt spid="1386501"/>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386502"/>
                                        </p:tgtEl>
                                        <p:attrNameLst>
                                          <p:attrName>style.visibility</p:attrName>
                                        </p:attrNameLst>
                                      </p:cBhvr>
                                      <p:to>
                                        <p:strVal val="visible"/>
                                      </p:to>
                                    </p:set>
                                    <p:anim calcmode="lin" valueType="num">
                                      <p:cBhvr additive="base">
                                        <p:cTn id="16" dur="500" fill="hold"/>
                                        <p:tgtEl>
                                          <p:spTgt spid="1386502"/>
                                        </p:tgtEl>
                                        <p:attrNameLst>
                                          <p:attrName>ppt_x</p:attrName>
                                        </p:attrNameLst>
                                      </p:cBhvr>
                                      <p:tavLst>
                                        <p:tav tm="0">
                                          <p:val>
                                            <p:strVal val="#ppt_x"/>
                                          </p:val>
                                        </p:tav>
                                        <p:tav tm="100000">
                                          <p:val>
                                            <p:strVal val="#ppt_x"/>
                                          </p:val>
                                        </p:tav>
                                      </p:tavLst>
                                    </p:anim>
                                    <p:anim calcmode="lin" valueType="num">
                                      <p:cBhvr additive="base">
                                        <p:cTn id="17" dur="500" fill="hold"/>
                                        <p:tgtEl>
                                          <p:spTgt spid="1386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500" grpId="0" autoUpdateAnimBg="0"/>
      <p:bldP spid="1386501" grpId="0" animBg="1"/>
      <p:bldP spid="138650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4" name="Rectangle 4"/>
          <p:cNvSpPr>
            <a:spLocks noChangeArrowheads="1"/>
          </p:cNvSpPr>
          <p:nvPr/>
        </p:nvSpPr>
        <p:spPr bwMode="auto">
          <a:xfrm>
            <a:off x="1443038" y="549275"/>
            <a:ext cx="7272337" cy="519113"/>
          </a:xfrm>
          <a:prstGeom prst="rect">
            <a:avLst/>
          </a:prstGeom>
          <a:noFill/>
          <a:ln w="9525">
            <a:noFill/>
            <a:miter lim="800000"/>
            <a:headEnd/>
            <a:tailEnd/>
          </a:ln>
          <a:effectLst/>
        </p:spPr>
        <p:txBody>
          <a:bodyPr>
            <a:spAutoFit/>
          </a:bodyPr>
          <a:lstStyle/>
          <a:p>
            <a:r>
              <a:rPr lang="zh-CN" altLang="en-US" b="1">
                <a:ea typeface="宋体" pitchFamily="2" charset="-122"/>
              </a:rPr>
              <a:t>例 试求二维正态随机变量的边缘概率密度</a:t>
            </a:r>
            <a:r>
              <a:rPr lang="en-US" altLang="zh-CN" b="1">
                <a:ea typeface="宋体" pitchFamily="2" charset="-122"/>
              </a:rPr>
              <a:t>.</a:t>
            </a:r>
          </a:p>
        </p:txBody>
      </p:sp>
      <p:sp>
        <p:nvSpPr>
          <p:cNvPr id="1469446" name="Rectangle 6"/>
          <p:cNvSpPr>
            <a:spLocks noChangeArrowheads="1"/>
          </p:cNvSpPr>
          <p:nvPr/>
        </p:nvSpPr>
        <p:spPr bwMode="auto">
          <a:xfrm>
            <a:off x="1514475" y="1412875"/>
            <a:ext cx="541338" cy="519113"/>
          </a:xfrm>
          <a:prstGeom prst="rect">
            <a:avLst/>
          </a:prstGeom>
          <a:noFill/>
          <a:ln w="9525">
            <a:noFill/>
            <a:miter lim="800000"/>
            <a:headEnd/>
            <a:tailEnd/>
          </a:ln>
          <a:effectLst/>
        </p:spPr>
        <p:txBody>
          <a:bodyPr wrap="none">
            <a:spAutoFit/>
          </a:bodyPr>
          <a:lstStyle/>
          <a:p>
            <a:pPr algn="ctr"/>
            <a:r>
              <a:rPr lang="zh-CN" altLang="en-US" b="1">
                <a:ea typeface="宋体" pitchFamily="2" charset="-122"/>
              </a:rPr>
              <a:t>解</a:t>
            </a:r>
          </a:p>
        </p:txBody>
      </p:sp>
      <p:graphicFrame>
        <p:nvGraphicFramePr>
          <p:cNvPr id="1469447" name="Object 7"/>
          <p:cNvGraphicFramePr>
            <a:graphicFrameLocks noChangeAspect="1"/>
          </p:cNvGraphicFramePr>
          <p:nvPr/>
        </p:nvGraphicFramePr>
        <p:xfrm>
          <a:off x="2235200" y="2276475"/>
          <a:ext cx="4508500" cy="977900"/>
        </p:xfrm>
        <a:graphic>
          <a:graphicData uri="http://schemas.openxmlformats.org/presentationml/2006/ole">
            <p:oleObj spid="_x0000_s1469447" name="Equation" r:id="rId3" imgW="4508280" imgH="977760" progId="">
              <p:embed/>
            </p:oleObj>
          </a:graphicData>
        </a:graphic>
      </p:graphicFrame>
      <p:graphicFrame>
        <p:nvGraphicFramePr>
          <p:cNvPr id="1469448" name="Object 8"/>
          <p:cNvGraphicFramePr>
            <a:graphicFrameLocks noChangeAspect="1"/>
          </p:cNvGraphicFramePr>
          <p:nvPr/>
        </p:nvGraphicFramePr>
        <p:xfrm>
          <a:off x="1874838" y="3319463"/>
          <a:ext cx="5384800" cy="1117600"/>
        </p:xfrm>
        <a:graphic>
          <a:graphicData uri="http://schemas.openxmlformats.org/presentationml/2006/ole">
            <p:oleObj spid="_x0000_s1469448" name="Equation" r:id="rId4" imgW="5384520" imgH="1117440" progId="">
              <p:embed/>
            </p:oleObj>
          </a:graphicData>
        </a:graphic>
      </p:graphicFrame>
      <p:sp>
        <p:nvSpPr>
          <p:cNvPr id="1469449" name="Text Box 9"/>
          <p:cNvSpPr txBox="1">
            <a:spLocks noChangeArrowheads="1"/>
          </p:cNvSpPr>
          <p:nvPr/>
        </p:nvSpPr>
        <p:spPr bwMode="auto">
          <a:xfrm>
            <a:off x="722313" y="2420938"/>
            <a:ext cx="1081087" cy="519112"/>
          </a:xfrm>
          <a:prstGeom prst="rect">
            <a:avLst/>
          </a:prstGeom>
          <a:noFill/>
          <a:ln w="9525">
            <a:noFill/>
            <a:miter lim="800000"/>
            <a:headEnd/>
            <a:tailEnd/>
          </a:ln>
          <a:effectLst/>
        </p:spPr>
        <p:txBody>
          <a:bodyPr>
            <a:spAutoFit/>
          </a:bodyPr>
          <a:lstStyle/>
          <a:p>
            <a:pPr algn="ctr">
              <a:spcBef>
                <a:spcPct val="50000"/>
              </a:spcBef>
            </a:pPr>
            <a:r>
              <a:rPr lang="zh-CN" altLang="en-US" b="1">
                <a:ea typeface="宋体" pitchFamily="2" charset="-122"/>
              </a:rPr>
              <a:t>因为</a:t>
            </a:r>
          </a:p>
        </p:txBody>
      </p:sp>
      <p:sp>
        <p:nvSpPr>
          <p:cNvPr id="1469450" name="Text Box 10"/>
          <p:cNvSpPr txBox="1">
            <a:spLocks noChangeArrowheads="1"/>
          </p:cNvSpPr>
          <p:nvPr/>
        </p:nvSpPr>
        <p:spPr bwMode="auto">
          <a:xfrm>
            <a:off x="722313" y="4437063"/>
            <a:ext cx="1081087" cy="519112"/>
          </a:xfrm>
          <a:prstGeom prst="rect">
            <a:avLst/>
          </a:prstGeom>
          <a:noFill/>
          <a:ln w="9525">
            <a:noFill/>
            <a:miter lim="800000"/>
            <a:headEnd/>
            <a:tailEnd/>
          </a:ln>
          <a:effectLst/>
        </p:spPr>
        <p:txBody>
          <a:bodyPr>
            <a:spAutoFit/>
          </a:bodyPr>
          <a:lstStyle/>
          <a:p>
            <a:pPr algn="ctr">
              <a:spcBef>
                <a:spcPct val="50000"/>
              </a:spcBef>
            </a:pPr>
            <a:r>
              <a:rPr lang="zh-CN" altLang="en-US" b="1">
                <a:ea typeface="宋体" pitchFamily="2" charset="-122"/>
              </a:rPr>
              <a:t>所以</a:t>
            </a:r>
          </a:p>
        </p:txBody>
      </p:sp>
      <p:graphicFrame>
        <p:nvGraphicFramePr>
          <p:cNvPr id="1469452" name="Object 12"/>
          <p:cNvGraphicFramePr>
            <a:graphicFrameLocks noGrp="1" noChangeAspect="1"/>
          </p:cNvGraphicFramePr>
          <p:nvPr>
            <p:ph/>
          </p:nvPr>
        </p:nvGraphicFramePr>
        <p:xfrm>
          <a:off x="2339975" y="1268413"/>
          <a:ext cx="3598863" cy="882650"/>
        </p:xfrm>
        <a:graphic>
          <a:graphicData uri="http://schemas.openxmlformats.org/presentationml/2006/ole">
            <p:oleObj spid="_x0000_s1469452" name="公式" r:id="rId5" imgW="1346040" imgH="330120" progId="Equation.3">
              <p:embed/>
            </p:oleObj>
          </a:graphicData>
        </a:graphic>
      </p:graphicFrame>
      <p:pic>
        <p:nvPicPr>
          <p:cNvPr id="1469454" name="Picture 14"/>
          <p:cNvPicPr>
            <a:picLocks noChangeAspect="1" noChangeArrowheads="1"/>
          </p:cNvPicPr>
          <p:nvPr/>
        </p:nvPicPr>
        <p:blipFill>
          <a:blip r:embed="rId6"/>
          <a:srcRect/>
          <a:stretch>
            <a:fillRect/>
          </a:stretch>
        </p:blipFill>
        <p:spPr bwMode="auto">
          <a:xfrm>
            <a:off x="960438" y="5013325"/>
            <a:ext cx="8183562" cy="130492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9446"/>
                                        </p:tgtEl>
                                        <p:attrNameLst>
                                          <p:attrName>style.visibility</p:attrName>
                                        </p:attrNameLst>
                                      </p:cBhvr>
                                      <p:to>
                                        <p:strVal val="visible"/>
                                      </p:to>
                                    </p:set>
                                    <p:animEffect transition="in" filter="wipe(left)">
                                      <p:cBhvr>
                                        <p:cTn id="7" dur="500"/>
                                        <p:tgtEl>
                                          <p:spTgt spid="14694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9449"/>
                                        </p:tgtEl>
                                        <p:attrNameLst>
                                          <p:attrName>style.visibility</p:attrName>
                                        </p:attrNameLst>
                                      </p:cBhvr>
                                      <p:to>
                                        <p:strVal val="visible"/>
                                      </p:to>
                                    </p:set>
                                    <p:animEffect transition="in" filter="wipe(left)">
                                      <p:cBhvr>
                                        <p:cTn id="12" dur="500"/>
                                        <p:tgtEl>
                                          <p:spTgt spid="14694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69447"/>
                                        </p:tgtEl>
                                        <p:attrNameLst>
                                          <p:attrName>style.visibility</p:attrName>
                                        </p:attrNameLst>
                                      </p:cBhvr>
                                      <p:to>
                                        <p:strVal val="visible"/>
                                      </p:to>
                                    </p:set>
                                    <p:animEffect transition="in" filter="wipe(left)">
                                      <p:cBhvr>
                                        <p:cTn id="17" dur="500"/>
                                        <p:tgtEl>
                                          <p:spTgt spid="1469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69448"/>
                                        </p:tgtEl>
                                        <p:attrNameLst>
                                          <p:attrName>style.visibility</p:attrName>
                                        </p:attrNameLst>
                                      </p:cBhvr>
                                      <p:to>
                                        <p:strVal val="visible"/>
                                      </p:to>
                                    </p:set>
                                    <p:animEffect transition="in" filter="wipe(left)">
                                      <p:cBhvr>
                                        <p:cTn id="22" dur="500"/>
                                        <p:tgtEl>
                                          <p:spTgt spid="14694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9450"/>
                                        </p:tgtEl>
                                        <p:attrNameLst>
                                          <p:attrName>style.visibility</p:attrName>
                                        </p:attrNameLst>
                                      </p:cBhvr>
                                      <p:to>
                                        <p:strVal val="visible"/>
                                      </p:to>
                                    </p:set>
                                    <p:animEffect transition="in" filter="wipe(left)">
                                      <p:cBhvr>
                                        <p:cTn id="27" dur="500"/>
                                        <p:tgtEl>
                                          <p:spTgt spid="14694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69452"/>
                                        </p:tgtEl>
                                        <p:attrNameLst>
                                          <p:attrName>style.visibility</p:attrName>
                                        </p:attrNameLst>
                                      </p:cBhvr>
                                      <p:to>
                                        <p:strVal val="visible"/>
                                      </p:to>
                                    </p:set>
                                    <p:animEffect transition="in" filter="wipe(left)">
                                      <p:cBhvr>
                                        <p:cTn id="32" dur="500"/>
                                        <p:tgtEl>
                                          <p:spTgt spid="1469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6" grpId="0"/>
      <p:bldP spid="1469449" grpId="0"/>
      <p:bldP spid="14694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0468" name="Object 4"/>
          <p:cNvGraphicFramePr>
            <a:graphicFrameLocks noChangeAspect="1"/>
          </p:cNvGraphicFramePr>
          <p:nvPr/>
        </p:nvGraphicFramePr>
        <p:xfrm>
          <a:off x="1042988" y="1916113"/>
          <a:ext cx="5384800" cy="1092200"/>
        </p:xfrm>
        <a:graphic>
          <a:graphicData uri="http://schemas.openxmlformats.org/presentationml/2006/ole">
            <p:oleObj spid="_x0000_s1470468" name="Equation" r:id="rId3" imgW="5384520" imgH="1091880" progId="">
              <p:embed/>
            </p:oleObj>
          </a:graphicData>
        </a:graphic>
      </p:graphicFrame>
      <p:sp>
        <p:nvSpPr>
          <p:cNvPr id="1470469" name="Text Box 5"/>
          <p:cNvSpPr txBox="1">
            <a:spLocks noChangeArrowheads="1"/>
          </p:cNvSpPr>
          <p:nvPr/>
        </p:nvSpPr>
        <p:spPr bwMode="auto">
          <a:xfrm>
            <a:off x="6586538" y="2176463"/>
            <a:ext cx="1152525" cy="519112"/>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则有</a:t>
            </a:r>
          </a:p>
        </p:txBody>
      </p:sp>
      <p:graphicFrame>
        <p:nvGraphicFramePr>
          <p:cNvPr id="1470471" name="Object 7"/>
          <p:cNvGraphicFramePr>
            <a:graphicFrameLocks noChangeAspect="1"/>
          </p:cNvGraphicFramePr>
          <p:nvPr/>
        </p:nvGraphicFramePr>
        <p:xfrm>
          <a:off x="5805488" y="3343275"/>
          <a:ext cx="3086100" cy="1104900"/>
        </p:xfrm>
        <a:graphic>
          <a:graphicData uri="http://schemas.openxmlformats.org/presentationml/2006/ole">
            <p:oleObj spid="_x0000_s1470471" name="Equation" r:id="rId4" imgW="3085920" imgH="1104840" progId="">
              <p:embed/>
            </p:oleObj>
          </a:graphicData>
        </a:graphic>
      </p:graphicFrame>
      <p:graphicFrame>
        <p:nvGraphicFramePr>
          <p:cNvPr id="1470472" name="Object 8"/>
          <p:cNvGraphicFramePr>
            <a:graphicFrameLocks noChangeAspect="1"/>
          </p:cNvGraphicFramePr>
          <p:nvPr/>
        </p:nvGraphicFramePr>
        <p:xfrm>
          <a:off x="2289175" y="4619625"/>
          <a:ext cx="2463800" cy="1143000"/>
        </p:xfrm>
        <a:graphic>
          <a:graphicData uri="http://schemas.openxmlformats.org/presentationml/2006/ole">
            <p:oleObj spid="_x0000_s1470472" name="Equation" r:id="rId5" imgW="2463480" imgH="1143000" progId="">
              <p:embed/>
            </p:oleObj>
          </a:graphicData>
        </a:graphic>
      </p:graphicFrame>
      <p:graphicFrame>
        <p:nvGraphicFramePr>
          <p:cNvPr id="1470473" name="Object 9"/>
          <p:cNvGraphicFramePr>
            <a:graphicFrameLocks noChangeAspect="1"/>
          </p:cNvGraphicFramePr>
          <p:nvPr/>
        </p:nvGraphicFramePr>
        <p:xfrm>
          <a:off x="5156200" y="5124450"/>
          <a:ext cx="2006600" cy="495300"/>
        </p:xfrm>
        <a:graphic>
          <a:graphicData uri="http://schemas.openxmlformats.org/presentationml/2006/ole">
            <p:oleObj spid="_x0000_s1470473" name="Equation" r:id="rId6" imgW="2006280" imgH="495000" progId="">
              <p:embed/>
            </p:oleObj>
          </a:graphicData>
        </a:graphic>
      </p:graphicFrame>
      <p:pic>
        <p:nvPicPr>
          <p:cNvPr id="1470474" name="Picture 10"/>
          <p:cNvPicPr>
            <a:picLocks noChangeAspect="1" noChangeArrowheads="1"/>
          </p:cNvPicPr>
          <p:nvPr/>
        </p:nvPicPr>
        <p:blipFill>
          <a:blip r:embed="rId7"/>
          <a:srcRect/>
          <a:stretch>
            <a:fillRect/>
          </a:stretch>
        </p:blipFill>
        <p:spPr bwMode="auto">
          <a:xfrm>
            <a:off x="971550" y="3357563"/>
            <a:ext cx="4610100" cy="1162050"/>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0468"/>
                                        </p:tgtEl>
                                        <p:attrNameLst>
                                          <p:attrName>style.visibility</p:attrName>
                                        </p:attrNameLst>
                                      </p:cBhvr>
                                      <p:to>
                                        <p:strVal val="visible"/>
                                      </p:to>
                                    </p:set>
                                    <p:animEffect transition="in" filter="wipe(left)">
                                      <p:cBhvr>
                                        <p:cTn id="7" dur="500"/>
                                        <p:tgtEl>
                                          <p:spTgt spid="1470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0469"/>
                                        </p:tgtEl>
                                        <p:attrNameLst>
                                          <p:attrName>style.visibility</p:attrName>
                                        </p:attrNameLst>
                                      </p:cBhvr>
                                      <p:to>
                                        <p:strVal val="visible"/>
                                      </p:to>
                                    </p:set>
                                    <p:animEffect transition="in" filter="wipe(left)">
                                      <p:cBhvr>
                                        <p:cTn id="12" dur="500"/>
                                        <p:tgtEl>
                                          <p:spTgt spid="14704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70471"/>
                                        </p:tgtEl>
                                        <p:attrNameLst>
                                          <p:attrName>style.visibility</p:attrName>
                                        </p:attrNameLst>
                                      </p:cBhvr>
                                      <p:to>
                                        <p:strVal val="visible"/>
                                      </p:to>
                                    </p:set>
                                    <p:animEffect transition="in" filter="wipe(left)">
                                      <p:cBhvr>
                                        <p:cTn id="17" dur="500"/>
                                        <p:tgtEl>
                                          <p:spTgt spid="14704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70472"/>
                                        </p:tgtEl>
                                        <p:attrNameLst>
                                          <p:attrName>style.visibility</p:attrName>
                                        </p:attrNameLst>
                                      </p:cBhvr>
                                      <p:to>
                                        <p:strVal val="visible"/>
                                      </p:to>
                                    </p:set>
                                    <p:animEffect transition="in" filter="wipe(left)">
                                      <p:cBhvr>
                                        <p:cTn id="22" dur="500"/>
                                        <p:tgtEl>
                                          <p:spTgt spid="147047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70473"/>
                                        </p:tgtEl>
                                        <p:attrNameLst>
                                          <p:attrName>style.visibility</p:attrName>
                                        </p:attrNameLst>
                                      </p:cBhvr>
                                      <p:to>
                                        <p:strVal val="visible"/>
                                      </p:to>
                                    </p:set>
                                    <p:animEffect transition="in" filter="wipe(left)">
                                      <p:cBhvr>
                                        <p:cTn id="26" dur="500"/>
                                        <p:tgtEl>
                                          <p:spTgt spid="1470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6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1492" name="Group 4"/>
          <p:cNvGrpSpPr>
            <a:grpSpLocks/>
          </p:cNvGrpSpPr>
          <p:nvPr/>
        </p:nvGrpSpPr>
        <p:grpSpPr bwMode="auto">
          <a:xfrm>
            <a:off x="684213" y="3500438"/>
            <a:ext cx="8459787" cy="946150"/>
            <a:chOff x="204" y="1933"/>
            <a:chExt cx="5329" cy="596"/>
          </a:xfrm>
        </p:grpSpPr>
        <p:sp>
          <p:nvSpPr>
            <p:cNvPr id="1471493" name="Text Box 5"/>
            <p:cNvSpPr txBox="1">
              <a:spLocks noChangeArrowheads="1"/>
            </p:cNvSpPr>
            <p:nvPr/>
          </p:nvSpPr>
          <p:spPr bwMode="auto">
            <a:xfrm>
              <a:off x="204" y="1933"/>
              <a:ext cx="5329" cy="596"/>
            </a:xfrm>
            <a:prstGeom prst="rect">
              <a:avLst/>
            </a:prstGeom>
            <a:noFill/>
            <a:ln w="9525">
              <a:noFill/>
              <a:miter lim="800000"/>
              <a:headEnd/>
              <a:tailEnd/>
            </a:ln>
            <a:effectLst/>
          </p:spPr>
          <p:txBody>
            <a:bodyPr>
              <a:spAutoFit/>
            </a:bodyPr>
            <a:lstStyle/>
            <a:p>
              <a:pPr algn="just"/>
              <a:r>
                <a:rPr lang="zh-CN" altLang="en-US" b="1">
                  <a:solidFill>
                    <a:srgbClr val="FFFF99"/>
                  </a:solidFill>
                  <a:ea typeface="宋体" pitchFamily="2" charset="-122"/>
                </a:rPr>
                <a:t>      </a:t>
              </a:r>
              <a:r>
                <a:rPr lang="zh-CN" altLang="en-US" b="1">
                  <a:solidFill>
                    <a:srgbClr val="0000CC"/>
                  </a:solidFill>
                  <a:ea typeface="宋体" pitchFamily="2" charset="-122"/>
                </a:rPr>
                <a:t>二维正态分布的两个边缘分布都是一维正态分布 </a:t>
              </a:r>
              <a:r>
                <a:rPr lang="en-US" altLang="zh-CN" b="1">
                  <a:solidFill>
                    <a:srgbClr val="0000CC"/>
                  </a:solidFill>
                  <a:ea typeface="宋体" pitchFamily="2" charset="-122"/>
                </a:rPr>
                <a:t>,</a:t>
              </a:r>
              <a:r>
                <a:rPr lang="zh-CN" altLang="en-US" b="1">
                  <a:solidFill>
                    <a:srgbClr val="0000CC"/>
                  </a:solidFill>
                  <a:ea typeface="宋体" pitchFamily="2" charset="-122"/>
                </a:rPr>
                <a:t>并且不依赖于参数</a:t>
              </a:r>
              <a:r>
                <a:rPr lang="zh-CN" altLang="en-US" b="1">
                  <a:ea typeface="宋体" pitchFamily="2" charset="-122"/>
                </a:rPr>
                <a:t>     </a:t>
              </a:r>
              <a:r>
                <a:rPr lang="en-US" altLang="zh-CN" b="1">
                  <a:ea typeface="宋体" pitchFamily="2" charset="-122"/>
                </a:rPr>
                <a:t>.</a:t>
              </a:r>
            </a:p>
          </p:txBody>
        </p:sp>
        <p:graphicFrame>
          <p:nvGraphicFramePr>
            <p:cNvPr id="1471494" name="Object 6"/>
            <p:cNvGraphicFramePr>
              <a:graphicFrameLocks noChangeAspect="1"/>
            </p:cNvGraphicFramePr>
            <p:nvPr/>
          </p:nvGraphicFramePr>
          <p:xfrm>
            <a:off x="2109" y="2296"/>
            <a:ext cx="152" cy="200"/>
          </p:xfrm>
          <a:graphic>
            <a:graphicData uri="http://schemas.openxmlformats.org/presentationml/2006/ole">
              <p:oleObj spid="_x0000_s1471494" name="Equation" r:id="rId3" imgW="241200" imgH="317160" progId="">
                <p:embed/>
              </p:oleObj>
            </a:graphicData>
          </a:graphic>
        </p:graphicFrame>
      </p:grpSp>
      <p:sp>
        <p:nvSpPr>
          <p:cNvPr id="1471495" name="Text Box 7"/>
          <p:cNvSpPr txBox="1">
            <a:spLocks noChangeArrowheads="1"/>
          </p:cNvSpPr>
          <p:nvPr/>
        </p:nvSpPr>
        <p:spPr bwMode="auto">
          <a:xfrm>
            <a:off x="898525" y="765175"/>
            <a:ext cx="1081088" cy="519113"/>
          </a:xfrm>
          <a:prstGeom prst="rect">
            <a:avLst/>
          </a:prstGeom>
          <a:noFill/>
          <a:ln w="9525">
            <a:noFill/>
            <a:miter lim="800000"/>
            <a:headEnd/>
            <a:tailEnd/>
          </a:ln>
          <a:effectLst/>
        </p:spPr>
        <p:txBody>
          <a:bodyPr>
            <a:spAutoFit/>
          </a:bodyPr>
          <a:lstStyle/>
          <a:p>
            <a:pPr algn="ctr">
              <a:spcBef>
                <a:spcPct val="50000"/>
              </a:spcBef>
            </a:pPr>
            <a:r>
              <a:rPr lang="zh-CN" altLang="en-US" b="1">
                <a:ea typeface="宋体" pitchFamily="2" charset="-122"/>
              </a:rPr>
              <a:t>同理</a:t>
            </a:r>
          </a:p>
        </p:txBody>
      </p:sp>
      <p:graphicFrame>
        <p:nvGraphicFramePr>
          <p:cNvPr id="1471497" name="Object 9"/>
          <p:cNvGraphicFramePr>
            <a:graphicFrameLocks noChangeAspect="1"/>
          </p:cNvGraphicFramePr>
          <p:nvPr/>
        </p:nvGraphicFramePr>
        <p:xfrm>
          <a:off x="6300788" y="2133600"/>
          <a:ext cx="1993900" cy="495300"/>
        </p:xfrm>
        <a:graphic>
          <a:graphicData uri="http://schemas.openxmlformats.org/presentationml/2006/ole">
            <p:oleObj spid="_x0000_s1471497" name="Equation" r:id="rId4" imgW="1993680" imgH="495000" progId="">
              <p:embed/>
            </p:oleObj>
          </a:graphicData>
        </a:graphic>
      </p:graphicFrame>
      <p:sp>
        <p:nvSpPr>
          <p:cNvPr id="1471498" name="Text Box 10"/>
          <p:cNvSpPr txBox="1">
            <a:spLocks noChangeArrowheads="1"/>
          </p:cNvSpPr>
          <p:nvPr/>
        </p:nvSpPr>
        <p:spPr bwMode="auto">
          <a:xfrm>
            <a:off x="1116013" y="2852738"/>
            <a:ext cx="1152525" cy="519112"/>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可见</a:t>
            </a:r>
          </a:p>
        </p:txBody>
      </p:sp>
      <p:grpSp>
        <p:nvGrpSpPr>
          <p:cNvPr id="1471500" name="Group 12"/>
          <p:cNvGrpSpPr>
            <a:grpSpLocks/>
          </p:cNvGrpSpPr>
          <p:nvPr/>
        </p:nvGrpSpPr>
        <p:grpSpPr bwMode="auto">
          <a:xfrm>
            <a:off x="1150938" y="4581525"/>
            <a:ext cx="7993062" cy="519113"/>
            <a:chOff x="521" y="2523"/>
            <a:chExt cx="5035" cy="327"/>
          </a:xfrm>
        </p:grpSpPr>
        <p:sp>
          <p:nvSpPr>
            <p:cNvPr id="1471501" name="Text Box 13"/>
            <p:cNvSpPr txBox="1">
              <a:spLocks noChangeArrowheads="1"/>
            </p:cNvSpPr>
            <p:nvPr/>
          </p:nvSpPr>
          <p:spPr bwMode="auto">
            <a:xfrm>
              <a:off x="521" y="2523"/>
              <a:ext cx="5035" cy="327"/>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 也就是说</a:t>
              </a:r>
              <a:r>
                <a:rPr lang="en-US" altLang="zh-CN" b="1">
                  <a:ea typeface="宋体" pitchFamily="2" charset="-122"/>
                </a:rPr>
                <a:t>,</a:t>
              </a:r>
              <a:r>
                <a:rPr lang="zh-CN" altLang="en-US" b="1">
                  <a:ea typeface="宋体" pitchFamily="2" charset="-122"/>
                </a:rPr>
                <a:t>对于给定的                        不同的     对应</a:t>
              </a:r>
            </a:p>
          </p:txBody>
        </p:sp>
        <p:graphicFrame>
          <p:nvGraphicFramePr>
            <p:cNvPr id="1471502" name="Object 14"/>
            <p:cNvGraphicFramePr>
              <a:graphicFrameLocks noChangeAspect="1"/>
            </p:cNvGraphicFramePr>
            <p:nvPr/>
          </p:nvGraphicFramePr>
          <p:xfrm>
            <a:off x="2801" y="2568"/>
            <a:ext cx="1168" cy="272"/>
          </p:xfrm>
          <a:graphic>
            <a:graphicData uri="http://schemas.openxmlformats.org/presentationml/2006/ole">
              <p:oleObj spid="_x0000_s1471502" name="Equation" r:id="rId5" imgW="1854000" imgH="431640" progId="">
                <p:embed/>
              </p:oleObj>
            </a:graphicData>
          </a:graphic>
        </p:graphicFrame>
        <p:graphicFrame>
          <p:nvGraphicFramePr>
            <p:cNvPr id="1471503" name="Object 15"/>
            <p:cNvGraphicFramePr>
              <a:graphicFrameLocks noChangeAspect="1"/>
            </p:cNvGraphicFramePr>
            <p:nvPr/>
          </p:nvGraphicFramePr>
          <p:xfrm>
            <a:off x="4815" y="2614"/>
            <a:ext cx="152" cy="200"/>
          </p:xfrm>
          <a:graphic>
            <a:graphicData uri="http://schemas.openxmlformats.org/presentationml/2006/ole">
              <p:oleObj spid="_x0000_s1471503" name="Equation" r:id="rId6" imgW="241200" imgH="317160" progId="">
                <p:embed/>
              </p:oleObj>
            </a:graphicData>
          </a:graphic>
        </p:graphicFrame>
      </p:grpSp>
      <p:sp>
        <p:nvSpPr>
          <p:cNvPr id="1471504" name="Rectangle 16"/>
          <p:cNvSpPr>
            <a:spLocks noChangeArrowheads="1"/>
          </p:cNvSpPr>
          <p:nvPr/>
        </p:nvSpPr>
        <p:spPr bwMode="auto">
          <a:xfrm>
            <a:off x="755650" y="5157788"/>
            <a:ext cx="3487738" cy="519112"/>
          </a:xfrm>
          <a:prstGeom prst="rect">
            <a:avLst/>
          </a:prstGeom>
          <a:noFill/>
          <a:ln w="9525">
            <a:noFill/>
            <a:miter lim="800000"/>
            <a:headEnd/>
            <a:tailEnd/>
          </a:ln>
          <a:effectLst/>
        </p:spPr>
        <p:txBody>
          <a:bodyPr wrap="none">
            <a:spAutoFit/>
          </a:bodyPr>
          <a:lstStyle/>
          <a:p>
            <a:pPr algn="ctr"/>
            <a:r>
              <a:rPr lang="zh-CN" altLang="en-US" b="1">
                <a:ea typeface="宋体" pitchFamily="2" charset="-122"/>
              </a:rPr>
              <a:t>不同的二维正态分布</a:t>
            </a:r>
            <a:r>
              <a:rPr lang="en-US" altLang="zh-CN" b="1">
                <a:ea typeface="宋体" pitchFamily="2" charset="-122"/>
              </a:rPr>
              <a:t>,</a:t>
            </a:r>
          </a:p>
        </p:txBody>
      </p:sp>
      <p:sp>
        <p:nvSpPr>
          <p:cNvPr id="1471505" name="Rectangle 17"/>
          <p:cNvSpPr>
            <a:spLocks noChangeArrowheads="1"/>
          </p:cNvSpPr>
          <p:nvPr/>
        </p:nvSpPr>
        <p:spPr bwMode="auto">
          <a:xfrm>
            <a:off x="4067175" y="5157788"/>
            <a:ext cx="5273675" cy="519112"/>
          </a:xfrm>
          <a:prstGeom prst="rect">
            <a:avLst/>
          </a:prstGeom>
          <a:noFill/>
          <a:ln w="9525">
            <a:noFill/>
            <a:miter lim="800000"/>
            <a:headEnd/>
            <a:tailEnd/>
          </a:ln>
          <a:effectLst/>
        </p:spPr>
        <p:txBody>
          <a:bodyPr wrap="none">
            <a:spAutoFit/>
          </a:bodyPr>
          <a:lstStyle/>
          <a:p>
            <a:pPr algn="ctr"/>
            <a:r>
              <a:rPr lang="zh-CN" altLang="en-US" b="1">
                <a:ea typeface="宋体" pitchFamily="2" charset="-122"/>
              </a:rPr>
              <a:t>但它们的边缘分布却都是一样的</a:t>
            </a:r>
            <a:r>
              <a:rPr lang="en-US" altLang="zh-CN" b="1">
                <a:ea typeface="宋体" pitchFamily="2" charset="-122"/>
              </a:rPr>
              <a:t>.</a:t>
            </a:r>
          </a:p>
        </p:txBody>
      </p:sp>
      <p:pic>
        <p:nvPicPr>
          <p:cNvPr id="1471507" name="Picture 19"/>
          <p:cNvPicPr>
            <a:picLocks noChangeAspect="1" noChangeArrowheads="1"/>
          </p:cNvPicPr>
          <p:nvPr/>
        </p:nvPicPr>
        <p:blipFill>
          <a:blip r:embed="rId7"/>
          <a:srcRect/>
          <a:stretch>
            <a:fillRect/>
          </a:stretch>
        </p:blipFill>
        <p:spPr bwMode="auto">
          <a:xfrm>
            <a:off x="2268538" y="1700213"/>
            <a:ext cx="3600450" cy="120967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71497"/>
                                        </p:tgtEl>
                                        <p:attrNameLst>
                                          <p:attrName>style.visibility</p:attrName>
                                        </p:attrNameLst>
                                      </p:cBhvr>
                                      <p:to>
                                        <p:strVal val="visible"/>
                                      </p:to>
                                    </p:set>
                                    <p:animEffect transition="in" filter="wipe(left)">
                                      <p:cBhvr>
                                        <p:cTn id="7" dur="500"/>
                                        <p:tgtEl>
                                          <p:spTgt spid="1471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1498"/>
                                        </p:tgtEl>
                                        <p:attrNameLst>
                                          <p:attrName>style.visibility</p:attrName>
                                        </p:attrNameLst>
                                      </p:cBhvr>
                                      <p:to>
                                        <p:strVal val="visible"/>
                                      </p:to>
                                    </p:set>
                                    <p:animEffect transition="in" filter="wipe(left)">
                                      <p:cBhvr>
                                        <p:cTn id="12" dur="500"/>
                                        <p:tgtEl>
                                          <p:spTgt spid="1471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71492"/>
                                        </p:tgtEl>
                                        <p:attrNameLst>
                                          <p:attrName>style.visibility</p:attrName>
                                        </p:attrNameLst>
                                      </p:cBhvr>
                                      <p:to>
                                        <p:strVal val="visible"/>
                                      </p:to>
                                    </p:set>
                                    <p:animEffect transition="in" filter="wipe(left)">
                                      <p:cBhvr>
                                        <p:cTn id="17" dur="500"/>
                                        <p:tgtEl>
                                          <p:spTgt spid="14714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71500"/>
                                        </p:tgtEl>
                                        <p:attrNameLst>
                                          <p:attrName>style.visibility</p:attrName>
                                        </p:attrNameLst>
                                      </p:cBhvr>
                                      <p:to>
                                        <p:strVal val="visible"/>
                                      </p:to>
                                    </p:set>
                                    <p:animEffect transition="in" filter="wipe(left)">
                                      <p:cBhvr>
                                        <p:cTn id="22" dur="500"/>
                                        <p:tgtEl>
                                          <p:spTgt spid="147150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71504"/>
                                        </p:tgtEl>
                                        <p:attrNameLst>
                                          <p:attrName>style.visibility</p:attrName>
                                        </p:attrNameLst>
                                      </p:cBhvr>
                                      <p:to>
                                        <p:strVal val="visible"/>
                                      </p:to>
                                    </p:set>
                                    <p:animEffect transition="in" filter="wipe(left)">
                                      <p:cBhvr>
                                        <p:cTn id="26" dur="500"/>
                                        <p:tgtEl>
                                          <p:spTgt spid="147150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71505"/>
                                        </p:tgtEl>
                                        <p:attrNameLst>
                                          <p:attrName>style.visibility</p:attrName>
                                        </p:attrNameLst>
                                      </p:cBhvr>
                                      <p:to>
                                        <p:strVal val="visible"/>
                                      </p:to>
                                    </p:set>
                                    <p:animEffect transition="in" filter="wipe(left)">
                                      <p:cBhvr>
                                        <p:cTn id="31" dur="500"/>
                                        <p:tgtEl>
                                          <p:spTgt spid="147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8" grpId="0"/>
      <p:bldP spid="1471504" grpId="0"/>
      <p:bldP spid="14715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60" name="Text Box 4"/>
          <p:cNvSpPr txBox="1">
            <a:spLocks noChangeArrowheads="1"/>
          </p:cNvSpPr>
          <p:nvPr/>
        </p:nvSpPr>
        <p:spPr bwMode="auto">
          <a:xfrm>
            <a:off x="1116013" y="333375"/>
            <a:ext cx="91440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ea typeface="楷体_GB2312" pitchFamily="49" charset="-122"/>
              </a:rPr>
              <a:t>例</a:t>
            </a:r>
            <a:r>
              <a:rPr lang="en-US" altLang="zh-CN" b="1">
                <a:ea typeface="楷体_GB2312" pitchFamily="49" charset="-122"/>
              </a:rPr>
              <a:t>  </a:t>
            </a:r>
            <a:r>
              <a:rPr lang="zh-CN" altLang="en-US" b="1">
                <a:ea typeface="楷体_GB2312" pitchFamily="49" charset="-122"/>
              </a:rPr>
              <a:t>设二维随机向量</a:t>
            </a:r>
            <a:r>
              <a:rPr lang="en-US" altLang="zh-CN" b="1">
                <a:ea typeface="楷体_GB2312" pitchFamily="49" charset="-122"/>
              </a:rPr>
              <a:t>(X,Y)</a:t>
            </a:r>
            <a:r>
              <a:rPr lang="zh-CN" altLang="en-US" b="1">
                <a:ea typeface="楷体_GB2312" pitchFamily="49" charset="-122"/>
              </a:rPr>
              <a:t>的联合概率密度为</a:t>
            </a:r>
          </a:p>
        </p:txBody>
      </p:sp>
      <p:graphicFrame>
        <p:nvGraphicFramePr>
          <p:cNvPr id="1427461" name="Object 5"/>
          <p:cNvGraphicFramePr>
            <a:graphicFrameLocks noChangeAspect="1"/>
          </p:cNvGraphicFramePr>
          <p:nvPr/>
        </p:nvGraphicFramePr>
        <p:xfrm>
          <a:off x="1619250" y="836613"/>
          <a:ext cx="6553200" cy="1012825"/>
        </p:xfrm>
        <a:graphic>
          <a:graphicData uri="http://schemas.openxmlformats.org/presentationml/2006/ole">
            <p:oleObj spid="_x0000_s1427461" name="公式" r:id="rId3" imgW="2882880" imgH="444240" progId="Equation.3">
              <p:embed/>
            </p:oleObj>
          </a:graphicData>
        </a:graphic>
      </p:graphicFrame>
      <p:sp>
        <p:nvSpPr>
          <p:cNvPr id="1427462" name="Text Box 6"/>
          <p:cNvSpPr txBox="1">
            <a:spLocks noChangeArrowheads="1"/>
          </p:cNvSpPr>
          <p:nvPr/>
        </p:nvSpPr>
        <p:spPr bwMode="auto">
          <a:xfrm>
            <a:off x="868363" y="1831975"/>
            <a:ext cx="8153400" cy="519113"/>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求</a:t>
            </a:r>
            <a:r>
              <a:rPr lang="en-US" altLang="zh-CN" b="1">
                <a:ea typeface="楷体_GB2312" pitchFamily="49" charset="-122"/>
              </a:rPr>
              <a:t>(X,Y)</a:t>
            </a:r>
            <a:r>
              <a:rPr lang="zh-CN" altLang="en-US" b="1">
                <a:ea typeface="楷体_GB2312" pitchFamily="49" charset="-122"/>
              </a:rPr>
              <a:t>关于</a:t>
            </a:r>
            <a:r>
              <a:rPr lang="en-US" altLang="zh-CN" b="1">
                <a:ea typeface="楷体_GB2312" pitchFamily="49" charset="-122"/>
              </a:rPr>
              <a:t>X,Y</a:t>
            </a:r>
            <a:r>
              <a:rPr lang="zh-CN" altLang="en-US" b="1">
                <a:ea typeface="楷体_GB2312" pitchFamily="49" charset="-122"/>
              </a:rPr>
              <a:t>的边缘概率密度</a:t>
            </a:r>
            <a:r>
              <a:rPr lang="en-US" altLang="zh-CN" b="1">
                <a:ea typeface="楷体_GB2312" pitchFamily="49" charset="-122"/>
              </a:rPr>
              <a:t>.</a:t>
            </a:r>
          </a:p>
        </p:txBody>
      </p:sp>
      <p:sp>
        <p:nvSpPr>
          <p:cNvPr id="1427463" name="Text Box 7"/>
          <p:cNvSpPr txBox="1">
            <a:spLocks noChangeArrowheads="1"/>
          </p:cNvSpPr>
          <p:nvPr/>
        </p:nvSpPr>
        <p:spPr bwMode="auto">
          <a:xfrm>
            <a:off x="792163" y="2441575"/>
            <a:ext cx="1371600" cy="519113"/>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解  </a:t>
            </a:r>
          </a:p>
        </p:txBody>
      </p:sp>
      <p:graphicFrame>
        <p:nvGraphicFramePr>
          <p:cNvPr id="1427464" name="Object 8"/>
          <p:cNvGraphicFramePr>
            <a:graphicFrameLocks noChangeAspect="1"/>
          </p:cNvGraphicFramePr>
          <p:nvPr/>
        </p:nvGraphicFramePr>
        <p:xfrm>
          <a:off x="1692275" y="2276475"/>
          <a:ext cx="6119813" cy="933450"/>
        </p:xfrm>
        <a:graphic>
          <a:graphicData uri="http://schemas.openxmlformats.org/presentationml/2006/ole">
            <p:oleObj spid="_x0000_s1427464" name="公式" r:id="rId4" imgW="2908080" imgH="444240" progId="Equation.3">
              <p:embed/>
            </p:oleObj>
          </a:graphicData>
        </a:graphic>
      </p:graphicFrame>
      <p:graphicFrame>
        <p:nvGraphicFramePr>
          <p:cNvPr id="1427465" name="Object 9"/>
          <p:cNvGraphicFramePr>
            <a:graphicFrameLocks noChangeAspect="1"/>
          </p:cNvGraphicFramePr>
          <p:nvPr/>
        </p:nvGraphicFramePr>
        <p:xfrm>
          <a:off x="1547813" y="3213100"/>
          <a:ext cx="6122987" cy="1346200"/>
        </p:xfrm>
        <a:graphic>
          <a:graphicData uri="http://schemas.openxmlformats.org/presentationml/2006/ole">
            <p:oleObj spid="_x0000_s1427465" name="公式" r:id="rId5" imgW="2425680" imgH="533160" progId="Equation.3">
              <p:embed/>
            </p:oleObj>
          </a:graphicData>
        </a:graphic>
      </p:graphicFrame>
      <p:graphicFrame>
        <p:nvGraphicFramePr>
          <p:cNvPr id="1427466" name="Object 10"/>
          <p:cNvGraphicFramePr>
            <a:graphicFrameLocks noChangeAspect="1"/>
          </p:cNvGraphicFramePr>
          <p:nvPr/>
        </p:nvGraphicFramePr>
        <p:xfrm>
          <a:off x="1554163" y="4270375"/>
          <a:ext cx="5737225" cy="1346200"/>
        </p:xfrm>
        <a:graphic>
          <a:graphicData uri="http://schemas.openxmlformats.org/presentationml/2006/ole">
            <p:oleObj spid="_x0000_s1427466" name="Equation" r:id="rId6" imgW="2273040" imgH="533160" progId="Equation.3">
              <p:embed/>
            </p:oleObj>
          </a:graphicData>
        </a:graphic>
      </p:graphicFrame>
      <p:graphicFrame>
        <p:nvGraphicFramePr>
          <p:cNvPr id="1427467" name="Object 11"/>
          <p:cNvGraphicFramePr>
            <a:graphicFrameLocks noChangeAspect="1"/>
          </p:cNvGraphicFramePr>
          <p:nvPr/>
        </p:nvGraphicFramePr>
        <p:xfrm>
          <a:off x="1443038" y="5568950"/>
          <a:ext cx="4294187" cy="1185863"/>
        </p:xfrm>
        <a:graphic>
          <a:graphicData uri="http://schemas.openxmlformats.org/presentationml/2006/ole">
            <p:oleObj spid="_x0000_s1427467" name="Equation" r:id="rId7" imgW="1701720" imgH="469800" progId="Equation.3">
              <p:embed/>
            </p:oleObj>
          </a:graphicData>
        </a:graphic>
      </p:graphicFrame>
      <p:graphicFrame>
        <p:nvGraphicFramePr>
          <p:cNvPr id="1427468" name="Object 12"/>
          <p:cNvGraphicFramePr>
            <a:graphicFrameLocks noChangeAspect="1"/>
          </p:cNvGraphicFramePr>
          <p:nvPr/>
        </p:nvGraphicFramePr>
        <p:xfrm>
          <a:off x="5791200" y="5599113"/>
          <a:ext cx="1858963" cy="1185862"/>
        </p:xfrm>
        <a:graphic>
          <a:graphicData uri="http://schemas.openxmlformats.org/presentationml/2006/ole">
            <p:oleObj spid="_x0000_s1427468" name="Equation" r:id="rId8" imgW="736560" imgH="469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7460"/>
                                        </p:tgtEl>
                                        <p:attrNameLst>
                                          <p:attrName>style.visibility</p:attrName>
                                        </p:attrNameLst>
                                      </p:cBhvr>
                                      <p:to>
                                        <p:strVal val="visible"/>
                                      </p:to>
                                    </p:set>
                                    <p:animEffect transition="in" filter="wipe(left)">
                                      <p:cBhvr>
                                        <p:cTn id="7" dur="500"/>
                                        <p:tgtEl>
                                          <p:spTgt spid="1427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7461"/>
                                        </p:tgtEl>
                                        <p:attrNameLst>
                                          <p:attrName>style.visibility</p:attrName>
                                        </p:attrNameLst>
                                      </p:cBhvr>
                                      <p:to>
                                        <p:strVal val="visible"/>
                                      </p:to>
                                    </p:set>
                                    <p:animEffect transition="in" filter="wipe(left)">
                                      <p:cBhvr>
                                        <p:cTn id="12" dur="500"/>
                                        <p:tgtEl>
                                          <p:spTgt spid="1427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7462"/>
                                        </p:tgtEl>
                                        <p:attrNameLst>
                                          <p:attrName>style.visibility</p:attrName>
                                        </p:attrNameLst>
                                      </p:cBhvr>
                                      <p:to>
                                        <p:strVal val="visible"/>
                                      </p:to>
                                    </p:set>
                                    <p:animEffect transition="in" filter="wipe(left)">
                                      <p:cBhvr>
                                        <p:cTn id="17" dur="500"/>
                                        <p:tgtEl>
                                          <p:spTgt spid="14274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7463"/>
                                        </p:tgtEl>
                                        <p:attrNameLst>
                                          <p:attrName>style.visibility</p:attrName>
                                        </p:attrNameLst>
                                      </p:cBhvr>
                                      <p:to>
                                        <p:strVal val="visible"/>
                                      </p:to>
                                    </p:set>
                                    <p:animEffect transition="in" filter="wipe(left)">
                                      <p:cBhvr>
                                        <p:cTn id="22" dur="500"/>
                                        <p:tgtEl>
                                          <p:spTgt spid="14274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27464"/>
                                        </p:tgtEl>
                                        <p:attrNameLst>
                                          <p:attrName>style.visibility</p:attrName>
                                        </p:attrNameLst>
                                      </p:cBhvr>
                                      <p:to>
                                        <p:strVal val="visible"/>
                                      </p:to>
                                    </p:set>
                                    <p:animEffect transition="in" filter="wipe(left)">
                                      <p:cBhvr>
                                        <p:cTn id="27" dur="500"/>
                                        <p:tgtEl>
                                          <p:spTgt spid="14274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27465"/>
                                        </p:tgtEl>
                                        <p:attrNameLst>
                                          <p:attrName>style.visibility</p:attrName>
                                        </p:attrNameLst>
                                      </p:cBhvr>
                                      <p:to>
                                        <p:strVal val="visible"/>
                                      </p:to>
                                    </p:set>
                                    <p:animEffect transition="in" filter="wipe(left)">
                                      <p:cBhvr>
                                        <p:cTn id="32" dur="500"/>
                                        <p:tgtEl>
                                          <p:spTgt spid="14274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27466"/>
                                        </p:tgtEl>
                                        <p:attrNameLst>
                                          <p:attrName>style.visibility</p:attrName>
                                        </p:attrNameLst>
                                      </p:cBhvr>
                                      <p:to>
                                        <p:strVal val="visible"/>
                                      </p:to>
                                    </p:set>
                                    <p:animEffect transition="in" filter="wipe(left)">
                                      <p:cBhvr>
                                        <p:cTn id="37" dur="500"/>
                                        <p:tgtEl>
                                          <p:spTgt spid="14274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27467"/>
                                        </p:tgtEl>
                                        <p:attrNameLst>
                                          <p:attrName>style.visibility</p:attrName>
                                        </p:attrNameLst>
                                      </p:cBhvr>
                                      <p:to>
                                        <p:strVal val="visible"/>
                                      </p:to>
                                    </p:set>
                                    <p:animEffect transition="in" filter="wipe(left)">
                                      <p:cBhvr>
                                        <p:cTn id="42" dur="500"/>
                                        <p:tgtEl>
                                          <p:spTgt spid="14274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27468"/>
                                        </p:tgtEl>
                                        <p:attrNameLst>
                                          <p:attrName>style.visibility</p:attrName>
                                        </p:attrNameLst>
                                      </p:cBhvr>
                                      <p:to>
                                        <p:strVal val="visible"/>
                                      </p:to>
                                    </p:set>
                                    <p:animEffect transition="in" filter="wipe(left)">
                                      <p:cBhvr>
                                        <p:cTn id="47" dur="500"/>
                                        <p:tgtEl>
                                          <p:spTgt spid="1427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60" grpId="0" autoUpdateAnimBg="0"/>
      <p:bldP spid="1427462" grpId="0" autoUpdateAnimBg="0"/>
      <p:bldP spid="142746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4" name="Text Box 4"/>
          <p:cNvSpPr txBox="1">
            <a:spLocks noChangeArrowheads="1"/>
          </p:cNvSpPr>
          <p:nvPr/>
        </p:nvSpPr>
        <p:spPr bwMode="auto">
          <a:xfrm>
            <a:off x="1042988" y="1700213"/>
            <a:ext cx="3429000" cy="519112"/>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即  </a:t>
            </a:r>
          </a:p>
        </p:txBody>
      </p:sp>
      <p:graphicFrame>
        <p:nvGraphicFramePr>
          <p:cNvPr id="1428485" name="Object 5"/>
          <p:cNvGraphicFramePr>
            <a:graphicFrameLocks noChangeAspect="1"/>
          </p:cNvGraphicFramePr>
          <p:nvPr/>
        </p:nvGraphicFramePr>
        <p:xfrm>
          <a:off x="1835150" y="1773238"/>
          <a:ext cx="2816225" cy="1155700"/>
        </p:xfrm>
        <a:graphic>
          <a:graphicData uri="http://schemas.openxmlformats.org/presentationml/2006/ole">
            <p:oleObj spid="_x0000_s1428485" name="公式" r:id="rId3" imgW="1143000" imgH="469800" progId="Equation.3">
              <p:embed/>
            </p:oleObj>
          </a:graphicData>
        </a:graphic>
      </p:graphicFrame>
      <p:sp>
        <p:nvSpPr>
          <p:cNvPr id="1428486" name="Text Box 6"/>
          <p:cNvSpPr txBox="1">
            <a:spLocks noChangeArrowheads="1"/>
          </p:cNvSpPr>
          <p:nvPr/>
        </p:nvSpPr>
        <p:spPr bwMode="auto">
          <a:xfrm>
            <a:off x="1116013" y="3068638"/>
            <a:ext cx="2209800" cy="519112"/>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同理可得</a:t>
            </a:r>
          </a:p>
        </p:txBody>
      </p:sp>
      <p:graphicFrame>
        <p:nvGraphicFramePr>
          <p:cNvPr id="1428487" name="Object 7"/>
          <p:cNvGraphicFramePr>
            <a:graphicFrameLocks noChangeAspect="1"/>
          </p:cNvGraphicFramePr>
          <p:nvPr/>
        </p:nvGraphicFramePr>
        <p:xfrm>
          <a:off x="3132138" y="3141663"/>
          <a:ext cx="2773362" cy="1139825"/>
        </p:xfrm>
        <a:graphic>
          <a:graphicData uri="http://schemas.openxmlformats.org/presentationml/2006/ole">
            <p:oleObj spid="_x0000_s1428487" name="公式" r:id="rId4" imgW="1143000" imgH="469800" progId="Equation.3">
              <p:embed/>
            </p:oleObj>
          </a:graphicData>
        </a:graphic>
      </p:graphicFrame>
      <p:sp>
        <p:nvSpPr>
          <p:cNvPr id="1428488" name="Text Box 8"/>
          <p:cNvSpPr txBox="1">
            <a:spLocks noChangeArrowheads="1"/>
          </p:cNvSpPr>
          <p:nvPr/>
        </p:nvSpPr>
        <p:spPr bwMode="auto">
          <a:xfrm>
            <a:off x="914400" y="4437063"/>
            <a:ext cx="8229600" cy="519112"/>
          </a:xfrm>
          <a:prstGeom prst="rect">
            <a:avLst/>
          </a:prstGeom>
          <a:noFill/>
          <a:ln w="9525">
            <a:noFill/>
            <a:miter lim="800000"/>
            <a:headEnd/>
            <a:tailEnd/>
          </a:ln>
          <a:effectLst/>
        </p:spPr>
        <p:txBody>
          <a:bodyPr>
            <a:spAutoFit/>
          </a:bodyPr>
          <a:lstStyle/>
          <a:p>
            <a:pPr>
              <a:spcBef>
                <a:spcPct val="50000"/>
              </a:spcBef>
            </a:pPr>
            <a:r>
              <a:rPr lang="en-US" altLang="zh-CN" b="1">
                <a:ea typeface="楷体_GB2312" pitchFamily="49" charset="-122"/>
              </a:rPr>
              <a:t>X,Y</a:t>
            </a:r>
            <a:r>
              <a:rPr lang="zh-CN" altLang="en-US" b="1">
                <a:ea typeface="楷体_GB2312" pitchFamily="49" charset="-122"/>
              </a:rPr>
              <a:t>的边缘概率密度为一维正态分布</a:t>
            </a:r>
            <a:r>
              <a:rPr lang="en-US" altLang="zh-CN" b="1">
                <a:ea typeface="楷体_GB2312" pitchFamily="49" charset="-122"/>
              </a:rPr>
              <a:t>.</a:t>
            </a:r>
          </a:p>
        </p:txBody>
      </p:sp>
      <p:sp>
        <p:nvSpPr>
          <p:cNvPr id="1428489" name="Text Box 9"/>
          <p:cNvSpPr txBox="1">
            <a:spLocks noChangeArrowheads="1"/>
          </p:cNvSpPr>
          <p:nvPr/>
        </p:nvSpPr>
        <p:spPr bwMode="auto">
          <a:xfrm>
            <a:off x="1150938" y="5229225"/>
            <a:ext cx="7993062" cy="946150"/>
          </a:xfrm>
          <a:prstGeom prst="rect">
            <a:avLst/>
          </a:prstGeom>
          <a:solidFill>
            <a:srgbClr val="00FF00"/>
          </a:solidFill>
          <a:ln w="9525">
            <a:noFill/>
            <a:miter lim="800000"/>
            <a:headEnd/>
            <a:tailEnd/>
          </a:ln>
          <a:effectLst/>
        </p:spPr>
        <p:txBody>
          <a:bodyPr>
            <a:spAutoFit/>
          </a:bodyPr>
          <a:lstStyle/>
          <a:p>
            <a:pPr>
              <a:spcBef>
                <a:spcPct val="50000"/>
              </a:spcBef>
            </a:pPr>
            <a:r>
              <a:rPr lang="zh-CN" altLang="en-US" b="1">
                <a:solidFill>
                  <a:srgbClr val="0000CC"/>
                </a:solidFill>
                <a:ea typeface="楷体_GB2312" pitchFamily="49" charset="-122"/>
              </a:rPr>
              <a:t>所以</a:t>
            </a:r>
            <a:r>
              <a:rPr lang="en-US" altLang="zh-CN" b="1">
                <a:solidFill>
                  <a:srgbClr val="0000CC"/>
                </a:solidFill>
                <a:ea typeface="楷体_GB2312" pitchFamily="49" charset="-122"/>
              </a:rPr>
              <a:t>,</a:t>
            </a:r>
            <a:r>
              <a:rPr lang="zh-CN" altLang="en-US" b="1">
                <a:solidFill>
                  <a:srgbClr val="0000CC"/>
                </a:solidFill>
                <a:ea typeface="楷体_GB2312" pitchFamily="49" charset="-122"/>
              </a:rPr>
              <a:t>边缘概率密度为一维正态分布的二维随机向量不一定是二维正态分布</a:t>
            </a:r>
            <a:r>
              <a:rPr lang="en-US" altLang="zh-CN" b="1">
                <a:solidFill>
                  <a:srgbClr val="0000CC"/>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8484"/>
                                        </p:tgtEl>
                                        <p:attrNameLst>
                                          <p:attrName>style.visibility</p:attrName>
                                        </p:attrNameLst>
                                      </p:cBhvr>
                                      <p:to>
                                        <p:strVal val="visible"/>
                                      </p:to>
                                    </p:set>
                                    <p:animEffect transition="in" filter="wipe(left)">
                                      <p:cBhvr>
                                        <p:cTn id="7" dur="500"/>
                                        <p:tgtEl>
                                          <p:spTgt spid="1428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8485"/>
                                        </p:tgtEl>
                                        <p:attrNameLst>
                                          <p:attrName>style.visibility</p:attrName>
                                        </p:attrNameLst>
                                      </p:cBhvr>
                                      <p:to>
                                        <p:strVal val="visible"/>
                                      </p:to>
                                    </p:set>
                                    <p:animEffect transition="in" filter="wipe(left)">
                                      <p:cBhvr>
                                        <p:cTn id="12" dur="500"/>
                                        <p:tgtEl>
                                          <p:spTgt spid="1428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8486"/>
                                        </p:tgtEl>
                                        <p:attrNameLst>
                                          <p:attrName>style.visibility</p:attrName>
                                        </p:attrNameLst>
                                      </p:cBhvr>
                                      <p:to>
                                        <p:strVal val="visible"/>
                                      </p:to>
                                    </p:set>
                                    <p:animEffect transition="in" filter="wipe(left)">
                                      <p:cBhvr>
                                        <p:cTn id="17" dur="500"/>
                                        <p:tgtEl>
                                          <p:spTgt spid="14284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8487"/>
                                        </p:tgtEl>
                                        <p:attrNameLst>
                                          <p:attrName>style.visibility</p:attrName>
                                        </p:attrNameLst>
                                      </p:cBhvr>
                                      <p:to>
                                        <p:strVal val="visible"/>
                                      </p:to>
                                    </p:set>
                                    <p:animEffect transition="in" filter="wipe(left)">
                                      <p:cBhvr>
                                        <p:cTn id="22" dur="500"/>
                                        <p:tgtEl>
                                          <p:spTgt spid="14284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8488"/>
                                        </p:tgtEl>
                                        <p:attrNameLst>
                                          <p:attrName>style.visibility</p:attrName>
                                        </p:attrNameLst>
                                      </p:cBhvr>
                                      <p:to>
                                        <p:strVal val="visible"/>
                                      </p:to>
                                    </p:set>
                                    <p:animEffect transition="in" filter="wipe(left)">
                                      <p:cBhvr>
                                        <p:cTn id="27" dur="500"/>
                                        <p:tgtEl>
                                          <p:spTgt spid="1428488"/>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36" fill="hold" grpId="0" nodeType="clickEffect">
                                  <p:stCondLst>
                                    <p:cond delay="0"/>
                                  </p:stCondLst>
                                  <p:childTnLst>
                                    <p:set>
                                      <p:cBhvr>
                                        <p:cTn id="31" dur="1" fill="hold">
                                          <p:stCondLst>
                                            <p:cond delay="0"/>
                                          </p:stCondLst>
                                        </p:cTn>
                                        <p:tgtEl>
                                          <p:spTgt spid="1428489"/>
                                        </p:tgtEl>
                                        <p:attrNameLst>
                                          <p:attrName>style.visibility</p:attrName>
                                        </p:attrNameLst>
                                      </p:cBhvr>
                                      <p:to>
                                        <p:strVal val="visible"/>
                                      </p:to>
                                    </p:set>
                                    <p:anim calcmode="lin" valueType="num">
                                      <p:cBhvr>
                                        <p:cTn id="32" dur="500" fill="hold"/>
                                        <p:tgtEl>
                                          <p:spTgt spid="1428489"/>
                                        </p:tgtEl>
                                        <p:attrNameLst>
                                          <p:attrName>ppt_w</p:attrName>
                                        </p:attrNameLst>
                                      </p:cBhvr>
                                      <p:tavLst>
                                        <p:tav tm="0">
                                          <p:val>
                                            <p:strVal val="(6*min(max(#ppt_w*#ppt_h,.3),1)-7.4)/-.7*#ppt_w"/>
                                          </p:val>
                                        </p:tav>
                                        <p:tav tm="100000">
                                          <p:val>
                                            <p:strVal val="#ppt_w"/>
                                          </p:val>
                                        </p:tav>
                                      </p:tavLst>
                                    </p:anim>
                                    <p:anim calcmode="lin" valueType="num">
                                      <p:cBhvr>
                                        <p:cTn id="33" dur="500" fill="hold"/>
                                        <p:tgtEl>
                                          <p:spTgt spid="1428489"/>
                                        </p:tgtEl>
                                        <p:attrNameLst>
                                          <p:attrName>ppt_h</p:attrName>
                                        </p:attrNameLst>
                                      </p:cBhvr>
                                      <p:tavLst>
                                        <p:tav tm="0">
                                          <p:val>
                                            <p:strVal val="(6*min(max(#ppt_w*#ppt_h,.3),1)-7.4)/-.7*#ppt_h"/>
                                          </p:val>
                                        </p:tav>
                                        <p:tav tm="100000">
                                          <p:val>
                                            <p:strVal val="#ppt_h"/>
                                          </p:val>
                                        </p:tav>
                                      </p:tavLst>
                                    </p:anim>
                                    <p:anim calcmode="lin" valueType="num">
                                      <p:cBhvr>
                                        <p:cTn id="34" dur="500" fill="hold"/>
                                        <p:tgtEl>
                                          <p:spTgt spid="1428489"/>
                                        </p:tgtEl>
                                        <p:attrNameLst>
                                          <p:attrName>ppt_x</p:attrName>
                                        </p:attrNameLst>
                                      </p:cBhvr>
                                      <p:tavLst>
                                        <p:tav tm="0">
                                          <p:val>
                                            <p:fltVal val="0.5"/>
                                          </p:val>
                                        </p:tav>
                                        <p:tav tm="100000">
                                          <p:val>
                                            <p:strVal val="#ppt_x"/>
                                          </p:val>
                                        </p:tav>
                                      </p:tavLst>
                                    </p:anim>
                                    <p:anim calcmode="lin" valueType="num">
                                      <p:cBhvr>
                                        <p:cTn id="35" dur="500" fill="hold"/>
                                        <p:tgtEl>
                                          <p:spTgt spid="142848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4" grpId="0" autoUpdateAnimBg="0"/>
      <p:bldP spid="1428486" grpId="0" autoUpdateAnimBg="0"/>
      <p:bldP spid="1428488" grpId="0" autoUpdateAnimBg="0"/>
      <p:bldP spid="1428489"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9" name="Rectangle 9"/>
          <p:cNvSpPr>
            <a:spLocks noChangeArrowheads="1"/>
          </p:cNvSpPr>
          <p:nvPr/>
        </p:nvSpPr>
        <p:spPr bwMode="auto">
          <a:xfrm>
            <a:off x="1187450" y="1989138"/>
            <a:ext cx="7705725" cy="1373187"/>
          </a:xfrm>
          <a:prstGeom prst="rect">
            <a:avLst/>
          </a:prstGeom>
          <a:noFill/>
          <a:ln w="9525">
            <a:noFill/>
            <a:miter lim="800000"/>
            <a:headEnd/>
            <a:tailEnd/>
          </a:ln>
          <a:effectLst/>
        </p:spPr>
        <p:txBody>
          <a:bodyPr>
            <a:spAutoFit/>
          </a:bodyPr>
          <a:lstStyle/>
          <a:p>
            <a:r>
              <a:rPr lang="zh-CN" altLang="en-US" b="1">
                <a:solidFill>
                  <a:srgbClr val="FF0000"/>
                </a:solidFill>
                <a:ea typeface="宋体" pitchFamily="2" charset="-122"/>
              </a:rPr>
              <a:t>二维</a:t>
            </a:r>
            <a:r>
              <a:rPr lang="zh-CN" altLang="en-US" b="1">
                <a:solidFill>
                  <a:srgbClr val="0000CC"/>
                </a:solidFill>
                <a:ea typeface="宋体" pitchFamily="2" charset="-122"/>
              </a:rPr>
              <a:t>正态分布</a:t>
            </a:r>
            <a:r>
              <a:rPr lang="zh-CN" altLang="en-US" b="1">
                <a:solidFill>
                  <a:srgbClr val="339933"/>
                </a:solidFill>
                <a:ea typeface="宋体" pitchFamily="2" charset="-122"/>
              </a:rPr>
              <a:t>的</a:t>
            </a:r>
            <a:r>
              <a:rPr lang="zh-CN" altLang="en-US" b="1">
                <a:ea typeface="宋体" pitchFamily="2" charset="-122"/>
              </a:rPr>
              <a:t>边缘分布</a:t>
            </a:r>
            <a:r>
              <a:rPr lang="zh-CN" altLang="en-US" b="1">
                <a:solidFill>
                  <a:srgbClr val="339933"/>
                </a:solidFill>
                <a:ea typeface="宋体" pitchFamily="2" charset="-122"/>
              </a:rPr>
              <a:t>是</a:t>
            </a:r>
            <a:r>
              <a:rPr lang="zh-CN" altLang="en-US" b="1">
                <a:solidFill>
                  <a:srgbClr val="FF0000"/>
                </a:solidFill>
                <a:ea typeface="宋体" pitchFamily="2" charset="-122"/>
              </a:rPr>
              <a:t>一维</a:t>
            </a:r>
            <a:r>
              <a:rPr lang="zh-CN" altLang="en-US" b="1">
                <a:solidFill>
                  <a:srgbClr val="0000CC"/>
                </a:solidFill>
                <a:ea typeface="宋体" pitchFamily="2" charset="-122"/>
              </a:rPr>
              <a:t>正态分布</a:t>
            </a:r>
            <a:r>
              <a:rPr lang="zh-CN" altLang="en-US" b="1">
                <a:solidFill>
                  <a:srgbClr val="339933"/>
                </a:solidFill>
                <a:ea typeface="宋体" pitchFamily="2" charset="-122"/>
              </a:rPr>
              <a:t>，这是 二维正态分布</a:t>
            </a:r>
            <a:r>
              <a:rPr lang="en-US" altLang="zh-CN" b="1">
                <a:solidFill>
                  <a:srgbClr val="339933"/>
                </a:solidFill>
                <a:ea typeface="宋体" pitchFamily="2" charset="-122"/>
              </a:rPr>
              <a:t>(X,Y)</a:t>
            </a:r>
            <a:r>
              <a:rPr lang="zh-CN" altLang="en-US" b="1">
                <a:solidFill>
                  <a:srgbClr val="339933"/>
                </a:solidFill>
                <a:ea typeface="宋体" pitchFamily="2" charset="-122"/>
              </a:rPr>
              <a:t>的特征，其它分布未必成立．</a:t>
            </a:r>
          </a:p>
        </p:txBody>
      </p:sp>
    </p:spTree>
  </p:cSld>
  <p:clrMapOvr>
    <a:masterClrMapping/>
  </p:clrMapOvr>
  <p:transition spd="slow">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39" name="Oval 35"/>
          <p:cNvSpPr>
            <a:spLocks noChangeArrowheads="1"/>
          </p:cNvSpPr>
          <p:nvPr/>
        </p:nvSpPr>
        <p:spPr bwMode="auto">
          <a:xfrm>
            <a:off x="7075488" y="3114675"/>
            <a:ext cx="1371600" cy="1295400"/>
          </a:xfrm>
          <a:prstGeom prst="ellipse">
            <a:avLst/>
          </a:prstGeom>
          <a:solidFill>
            <a:srgbClr val="BBE0E3"/>
          </a:solidFill>
          <a:ln w="9525">
            <a:noFill/>
            <a:round/>
            <a:headEnd/>
            <a:tailEnd/>
          </a:ln>
          <a:effectLst/>
        </p:spPr>
        <p:txBody>
          <a:bodyPr wrap="none" anchor="ctr"/>
          <a:lstStyle/>
          <a:p>
            <a:endParaRPr lang="zh-CN" altLang="en-US"/>
          </a:p>
        </p:txBody>
      </p:sp>
      <p:grpSp>
        <p:nvGrpSpPr>
          <p:cNvPr id="1429540" name="Group 36"/>
          <p:cNvGrpSpPr>
            <a:grpSpLocks/>
          </p:cNvGrpSpPr>
          <p:nvPr/>
        </p:nvGrpSpPr>
        <p:grpSpPr bwMode="auto">
          <a:xfrm flipV="1">
            <a:off x="7075488" y="3724275"/>
            <a:ext cx="1371600" cy="685800"/>
            <a:chOff x="4320" y="1392"/>
            <a:chExt cx="864" cy="432"/>
          </a:xfrm>
        </p:grpSpPr>
        <p:sp>
          <p:nvSpPr>
            <p:cNvPr id="1429541" name="Arc 37"/>
            <p:cNvSpPr>
              <a:spLocks/>
            </p:cNvSpPr>
            <p:nvPr/>
          </p:nvSpPr>
          <p:spPr bwMode="auto">
            <a:xfrm>
              <a:off x="4752"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00"/>
              </a:solidFill>
              <a:round/>
              <a:headEnd/>
              <a:tailEnd/>
            </a:ln>
            <a:effectLst/>
          </p:spPr>
          <p:txBody>
            <a:bodyPr wrap="none" anchor="ctr"/>
            <a:lstStyle/>
            <a:p>
              <a:endParaRPr lang="zh-CN" altLang="en-US"/>
            </a:p>
          </p:txBody>
        </p:sp>
        <p:sp>
          <p:nvSpPr>
            <p:cNvPr id="1429542" name="Arc 38"/>
            <p:cNvSpPr>
              <a:spLocks/>
            </p:cNvSpPr>
            <p:nvPr/>
          </p:nvSpPr>
          <p:spPr bwMode="auto">
            <a:xfrm flipH="1">
              <a:off x="4320"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00"/>
              </a:solidFill>
              <a:round/>
              <a:headEnd/>
              <a:tailEnd/>
            </a:ln>
            <a:effectLst/>
          </p:spPr>
          <p:txBody>
            <a:bodyPr wrap="none" anchor="ctr"/>
            <a:lstStyle/>
            <a:p>
              <a:endParaRPr lang="zh-CN" altLang="en-US"/>
            </a:p>
          </p:txBody>
        </p:sp>
      </p:grpSp>
      <p:sp>
        <p:nvSpPr>
          <p:cNvPr id="1429543" name="Text Box 39"/>
          <p:cNvSpPr txBox="1">
            <a:spLocks noChangeArrowheads="1"/>
          </p:cNvSpPr>
          <p:nvPr/>
        </p:nvSpPr>
        <p:spPr bwMode="auto">
          <a:xfrm>
            <a:off x="819150" y="292100"/>
            <a:ext cx="8505825" cy="946150"/>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ea typeface="楷体_GB2312" pitchFamily="49" charset="-122"/>
              </a:rPr>
              <a:t>例 </a:t>
            </a:r>
            <a:r>
              <a:rPr lang="zh-CN" altLang="en-US" b="1">
                <a:solidFill>
                  <a:srgbClr val="000000"/>
                </a:solidFill>
                <a:ea typeface="楷体_GB2312" pitchFamily="49" charset="-122"/>
              </a:rPr>
              <a:t>设随机向量</a:t>
            </a:r>
            <a:r>
              <a:rPr lang="en-US" altLang="zh-CN" b="1">
                <a:solidFill>
                  <a:srgbClr val="000000"/>
                </a:solidFill>
                <a:ea typeface="楷体_GB2312" pitchFamily="49" charset="-122"/>
              </a:rPr>
              <a:t>(X,Y)</a:t>
            </a:r>
            <a:r>
              <a:rPr lang="zh-CN" altLang="en-US" b="1">
                <a:solidFill>
                  <a:srgbClr val="000000"/>
                </a:solidFill>
                <a:ea typeface="楷体_GB2312" pitchFamily="49" charset="-122"/>
              </a:rPr>
              <a:t>服从区域</a:t>
            </a:r>
            <a:r>
              <a:rPr lang="en-US" altLang="zh-CN" b="1">
                <a:solidFill>
                  <a:srgbClr val="000000"/>
                </a:solidFill>
                <a:ea typeface="楷体_GB2312" pitchFamily="49" charset="-122"/>
              </a:rPr>
              <a:t>D</a:t>
            </a:r>
            <a:r>
              <a:rPr lang="zh-CN" altLang="en-US" b="1">
                <a:solidFill>
                  <a:srgbClr val="000000"/>
                </a:solidFill>
                <a:ea typeface="楷体_GB2312" pitchFamily="49" charset="-122"/>
              </a:rPr>
              <a:t>上的均匀分布</a:t>
            </a:r>
            <a:r>
              <a:rPr lang="en-US" altLang="zh-CN" b="1">
                <a:solidFill>
                  <a:srgbClr val="000000"/>
                </a:solidFill>
                <a:ea typeface="楷体_GB2312" pitchFamily="49" charset="-122"/>
              </a:rPr>
              <a:t>,</a:t>
            </a:r>
            <a:r>
              <a:rPr lang="zh-CN" altLang="en-US" b="1">
                <a:solidFill>
                  <a:srgbClr val="000000"/>
                </a:solidFill>
                <a:ea typeface="楷体_GB2312" pitchFamily="49" charset="-122"/>
              </a:rPr>
              <a:t>其中 </a:t>
            </a:r>
            <a:r>
              <a:rPr lang="en-US" altLang="zh-CN" b="1">
                <a:solidFill>
                  <a:srgbClr val="000000"/>
                </a:solidFill>
                <a:ea typeface="楷体_GB2312" pitchFamily="49" charset="-122"/>
              </a:rPr>
              <a:t>D={(x,y),x</a:t>
            </a:r>
            <a:r>
              <a:rPr lang="en-US" altLang="zh-CN" b="1" baseline="30000">
                <a:solidFill>
                  <a:srgbClr val="000000"/>
                </a:solidFill>
                <a:ea typeface="楷体_GB2312" pitchFamily="49" charset="-122"/>
              </a:rPr>
              <a:t>2</a:t>
            </a:r>
            <a:r>
              <a:rPr lang="en-US" altLang="zh-CN" b="1">
                <a:solidFill>
                  <a:srgbClr val="000000"/>
                </a:solidFill>
                <a:ea typeface="楷体_GB2312" pitchFamily="49" charset="-122"/>
              </a:rPr>
              <a:t>+y</a:t>
            </a:r>
            <a:r>
              <a:rPr lang="en-US" altLang="zh-CN" b="1" baseline="30000">
                <a:solidFill>
                  <a:srgbClr val="000000"/>
                </a:solidFill>
                <a:ea typeface="楷体_GB2312" pitchFamily="49" charset="-122"/>
              </a:rPr>
              <a:t>2</a:t>
            </a:r>
            <a:r>
              <a:rPr lang="en-US" altLang="zh-CN" b="1">
                <a:solidFill>
                  <a:srgbClr val="000000"/>
                </a:solidFill>
                <a:ea typeface="楷体_GB2312" pitchFamily="49" charset="-122"/>
              </a:rPr>
              <a:t>≤1},</a:t>
            </a:r>
            <a:r>
              <a:rPr lang="zh-CN" altLang="en-US" b="1">
                <a:solidFill>
                  <a:srgbClr val="000000"/>
                </a:solidFill>
                <a:ea typeface="楷体_GB2312" pitchFamily="49" charset="-122"/>
              </a:rPr>
              <a:t>求</a:t>
            </a:r>
            <a:r>
              <a:rPr lang="en-US" altLang="zh-CN" b="1">
                <a:solidFill>
                  <a:srgbClr val="000000"/>
                </a:solidFill>
                <a:ea typeface="楷体_GB2312" pitchFamily="49" charset="-122"/>
              </a:rPr>
              <a:t>X,Y</a:t>
            </a:r>
            <a:r>
              <a:rPr lang="zh-CN" altLang="en-US" b="1">
                <a:solidFill>
                  <a:srgbClr val="000000"/>
                </a:solidFill>
                <a:ea typeface="楷体_GB2312" pitchFamily="49" charset="-122"/>
              </a:rPr>
              <a:t>的边缘密度函数</a:t>
            </a:r>
            <a:r>
              <a:rPr lang="en-US" altLang="zh-CN" b="1">
                <a:solidFill>
                  <a:srgbClr val="000000"/>
                </a:solidFill>
                <a:ea typeface="楷体_GB2312" pitchFamily="49" charset="-122"/>
              </a:rPr>
              <a:t>p</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(x)</a:t>
            </a:r>
            <a:r>
              <a:rPr lang="zh-CN" altLang="en-US" b="1">
                <a:solidFill>
                  <a:srgbClr val="000000"/>
                </a:solidFill>
                <a:ea typeface="楷体_GB2312" pitchFamily="49" charset="-122"/>
              </a:rPr>
              <a:t>和</a:t>
            </a:r>
            <a:r>
              <a:rPr lang="en-US" altLang="zh-CN" b="1">
                <a:solidFill>
                  <a:srgbClr val="000000"/>
                </a:solidFill>
                <a:ea typeface="楷体_GB2312" pitchFamily="49" charset="-122"/>
              </a:rPr>
              <a:t>p</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(y).</a:t>
            </a:r>
          </a:p>
        </p:txBody>
      </p:sp>
      <p:sp>
        <p:nvSpPr>
          <p:cNvPr id="1429544" name="Text Box 40"/>
          <p:cNvSpPr txBox="1">
            <a:spLocks noChangeArrowheads="1"/>
          </p:cNvSpPr>
          <p:nvPr/>
        </p:nvSpPr>
        <p:spPr bwMode="auto">
          <a:xfrm>
            <a:off x="895350" y="1663700"/>
            <a:ext cx="29718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解</a:t>
            </a:r>
            <a:r>
              <a:rPr lang="zh-CN" altLang="en-US" b="1">
                <a:solidFill>
                  <a:srgbClr val="FF9900"/>
                </a:solidFill>
                <a:ea typeface="楷体_GB2312" pitchFamily="49" charset="-122"/>
              </a:rPr>
              <a:t>  </a:t>
            </a:r>
            <a:r>
              <a:rPr lang="en-US" altLang="zh-CN" b="1">
                <a:solidFill>
                  <a:srgbClr val="000000"/>
                </a:solidFill>
                <a:ea typeface="楷体_GB2312" pitchFamily="49" charset="-122"/>
              </a:rPr>
              <a:t>(1)</a:t>
            </a:r>
            <a:r>
              <a:rPr lang="zh-CN" altLang="en-US" b="1">
                <a:solidFill>
                  <a:srgbClr val="000000"/>
                </a:solidFill>
                <a:ea typeface="楷体_GB2312" pitchFamily="49" charset="-122"/>
              </a:rPr>
              <a:t>由题意得</a:t>
            </a:r>
            <a:r>
              <a:rPr lang="en-US" altLang="zh-CN" b="1">
                <a:solidFill>
                  <a:srgbClr val="000000"/>
                </a:solidFill>
                <a:ea typeface="楷体_GB2312" pitchFamily="49" charset="-122"/>
              </a:rPr>
              <a:t>:</a:t>
            </a:r>
          </a:p>
        </p:txBody>
      </p:sp>
      <p:graphicFrame>
        <p:nvGraphicFramePr>
          <p:cNvPr id="1429545" name="Object 41"/>
          <p:cNvGraphicFramePr>
            <a:graphicFrameLocks noChangeAspect="1"/>
          </p:cNvGraphicFramePr>
          <p:nvPr/>
        </p:nvGraphicFramePr>
        <p:xfrm>
          <a:off x="3635375" y="1341438"/>
          <a:ext cx="3240088" cy="1230312"/>
        </p:xfrm>
        <a:graphic>
          <a:graphicData uri="http://schemas.openxmlformats.org/presentationml/2006/ole">
            <p:oleObj spid="_x0000_s1429545" name="公式" r:id="rId3" imgW="1739880" imgH="660240" progId="Equation.3">
              <p:embed/>
            </p:oleObj>
          </a:graphicData>
        </a:graphic>
      </p:graphicFrame>
      <p:graphicFrame>
        <p:nvGraphicFramePr>
          <p:cNvPr id="1429546" name="Object 42"/>
          <p:cNvGraphicFramePr>
            <a:graphicFrameLocks noChangeAspect="1"/>
          </p:cNvGraphicFramePr>
          <p:nvPr/>
        </p:nvGraphicFramePr>
        <p:xfrm>
          <a:off x="1908175" y="2276475"/>
          <a:ext cx="3157538" cy="806450"/>
        </p:xfrm>
        <a:graphic>
          <a:graphicData uri="http://schemas.openxmlformats.org/presentationml/2006/ole">
            <p:oleObj spid="_x0000_s1429546" name="公式" r:id="rId4" imgW="1295280" imgH="330120" progId="Equation.3">
              <p:embed/>
            </p:oleObj>
          </a:graphicData>
        </a:graphic>
      </p:graphicFrame>
      <p:grpSp>
        <p:nvGrpSpPr>
          <p:cNvPr id="1429547" name="Group 43"/>
          <p:cNvGrpSpPr>
            <a:grpSpLocks/>
          </p:cNvGrpSpPr>
          <p:nvPr/>
        </p:nvGrpSpPr>
        <p:grpSpPr bwMode="auto">
          <a:xfrm>
            <a:off x="6084888" y="2276475"/>
            <a:ext cx="3276600" cy="2438400"/>
            <a:chOff x="3696" y="1296"/>
            <a:chExt cx="2064" cy="1536"/>
          </a:xfrm>
        </p:grpSpPr>
        <p:sp>
          <p:nvSpPr>
            <p:cNvPr id="1429548" name="Line 44"/>
            <p:cNvSpPr>
              <a:spLocks noChangeShapeType="1"/>
            </p:cNvSpPr>
            <p:nvPr/>
          </p:nvSpPr>
          <p:spPr bwMode="auto">
            <a:xfrm>
              <a:off x="3696" y="2256"/>
              <a:ext cx="1920" cy="0"/>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1429549" name="Line 45"/>
            <p:cNvSpPr>
              <a:spLocks noChangeShapeType="1"/>
            </p:cNvSpPr>
            <p:nvPr/>
          </p:nvSpPr>
          <p:spPr bwMode="auto">
            <a:xfrm flipV="1">
              <a:off x="4752" y="1392"/>
              <a:ext cx="0" cy="1440"/>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1429550" name="Text Box 46"/>
            <p:cNvSpPr txBox="1">
              <a:spLocks noChangeArrowheads="1"/>
            </p:cNvSpPr>
            <p:nvPr/>
          </p:nvSpPr>
          <p:spPr bwMode="auto">
            <a:xfrm>
              <a:off x="5520" y="2352"/>
              <a:ext cx="240" cy="327"/>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X</a:t>
              </a:r>
            </a:p>
          </p:txBody>
        </p:sp>
        <p:sp>
          <p:nvSpPr>
            <p:cNvPr id="1429551" name="Text Box 47"/>
            <p:cNvSpPr txBox="1">
              <a:spLocks noChangeArrowheads="1"/>
            </p:cNvSpPr>
            <p:nvPr/>
          </p:nvSpPr>
          <p:spPr bwMode="auto">
            <a:xfrm>
              <a:off x="4848" y="1296"/>
              <a:ext cx="288" cy="327"/>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Y</a:t>
              </a:r>
            </a:p>
          </p:txBody>
        </p:sp>
      </p:grpSp>
      <p:sp>
        <p:nvSpPr>
          <p:cNvPr id="1429552" name="Text Box 48"/>
          <p:cNvSpPr txBox="1">
            <a:spLocks noChangeArrowheads="1"/>
          </p:cNvSpPr>
          <p:nvPr/>
        </p:nvSpPr>
        <p:spPr bwMode="auto">
          <a:xfrm>
            <a:off x="6702425" y="3719513"/>
            <a:ext cx="685800" cy="519112"/>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-1</a:t>
            </a:r>
          </a:p>
        </p:txBody>
      </p:sp>
      <p:sp>
        <p:nvSpPr>
          <p:cNvPr id="1429553" name="Text Box 49"/>
          <p:cNvSpPr txBox="1">
            <a:spLocks noChangeArrowheads="1"/>
          </p:cNvSpPr>
          <p:nvPr/>
        </p:nvSpPr>
        <p:spPr bwMode="auto">
          <a:xfrm>
            <a:off x="8447088" y="3724275"/>
            <a:ext cx="3810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1</a:t>
            </a:r>
          </a:p>
        </p:txBody>
      </p:sp>
      <p:sp>
        <p:nvSpPr>
          <p:cNvPr id="1429554" name="Line 50"/>
          <p:cNvSpPr>
            <a:spLocks noChangeShapeType="1"/>
          </p:cNvSpPr>
          <p:nvPr/>
        </p:nvSpPr>
        <p:spPr bwMode="auto">
          <a:xfrm>
            <a:off x="8447088" y="2581275"/>
            <a:ext cx="0" cy="2057400"/>
          </a:xfrm>
          <a:prstGeom prst="line">
            <a:avLst/>
          </a:prstGeom>
          <a:noFill/>
          <a:ln w="38100">
            <a:solidFill>
              <a:srgbClr val="FF0000"/>
            </a:solidFill>
            <a:prstDash val="sysDot"/>
            <a:round/>
            <a:headEnd/>
            <a:tailEnd/>
          </a:ln>
          <a:effectLst/>
        </p:spPr>
        <p:txBody>
          <a:bodyPr wrap="none" anchor="ctr"/>
          <a:lstStyle/>
          <a:p>
            <a:endParaRPr lang="zh-CN" altLang="en-US"/>
          </a:p>
        </p:txBody>
      </p:sp>
      <p:sp>
        <p:nvSpPr>
          <p:cNvPr id="1429555" name="Line 51"/>
          <p:cNvSpPr>
            <a:spLocks noChangeShapeType="1"/>
          </p:cNvSpPr>
          <p:nvPr/>
        </p:nvSpPr>
        <p:spPr bwMode="auto">
          <a:xfrm>
            <a:off x="7075488" y="2581275"/>
            <a:ext cx="0" cy="2133600"/>
          </a:xfrm>
          <a:prstGeom prst="line">
            <a:avLst/>
          </a:prstGeom>
          <a:noFill/>
          <a:ln w="38100">
            <a:solidFill>
              <a:srgbClr val="FF0000"/>
            </a:solidFill>
            <a:prstDash val="sysDot"/>
            <a:round/>
            <a:headEnd/>
            <a:tailEnd/>
          </a:ln>
          <a:effectLst/>
        </p:spPr>
        <p:txBody>
          <a:bodyPr wrap="none" anchor="ctr"/>
          <a:lstStyle/>
          <a:p>
            <a:endParaRPr lang="zh-CN" altLang="en-US"/>
          </a:p>
        </p:txBody>
      </p:sp>
      <p:grpSp>
        <p:nvGrpSpPr>
          <p:cNvPr id="1429556" name="Group 52"/>
          <p:cNvGrpSpPr>
            <a:grpSpLocks/>
          </p:cNvGrpSpPr>
          <p:nvPr/>
        </p:nvGrpSpPr>
        <p:grpSpPr bwMode="auto">
          <a:xfrm>
            <a:off x="7075488" y="3114675"/>
            <a:ext cx="1371600" cy="685800"/>
            <a:chOff x="4320" y="1392"/>
            <a:chExt cx="864" cy="432"/>
          </a:xfrm>
        </p:grpSpPr>
        <p:sp>
          <p:nvSpPr>
            <p:cNvPr id="1429557" name="Arc 53"/>
            <p:cNvSpPr>
              <a:spLocks/>
            </p:cNvSpPr>
            <p:nvPr/>
          </p:nvSpPr>
          <p:spPr bwMode="auto">
            <a:xfrm>
              <a:off x="4752"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a:ln>
            <a:effectLst/>
          </p:spPr>
          <p:txBody>
            <a:bodyPr wrap="none" anchor="ctr"/>
            <a:lstStyle/>
            <a:p>
              <a:endParaRPr lang="zh-CN" altLang="en-US"/>
            </a:p>
          </p:txBody>
        </p:sp>
        <p:sp>
          <p:nvSpPr>
            <p:cNvPr id="1429558" name="Arc 54"/>
            <p:cNvSpPr>
              <a:spLocks/>
            </p:cNvSpPr>
            <p:nvPr/>
          </p:nvSpPr>
          <p:spPr bwMode="auto">
            <a:xfrm flipH="1">
              <a:off x="4320"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a:ln>
            <a:effectLst/>
          </p:spPr>
          <p:txBody>
            <a:bodyPr wrap="none" anchor="ctr"/>
            <a:lstStyle/>
            <a:p>
              <a:endParaRPr lang="zh-CN" altLang="en-US"/>
            </a:p>
          </p:txBody>
        </p:sp>
      </p:grpSp>
      <p:sp>
        <p:nvSpPr>
          <p:cNvPr id="1429559" name="Line 55"/>
          <p:cNvSpPr>
            <a:spLocks noChangeShapeType="1"/>
          </p:cNvSpPr>
          <p:nvPr/>
        </p:nvSpPr>
        <p:spPr bwMode="auto">
          <a:xfrm>
            <a:off x="8142288" y="2809875"/>
            <a:ext cx="0" cy="1981200"/>
          </a:xfrm>
          <a:prstGeom prst="line">
            <a:avLst/>
          </a:prstGeom>
          <a:noFill/>
          <a:ln w="38100">
            <a:solidFill>
              <a:srgbClr val="FF3399"/>
            </a:solidFill>
            <a:round/>
            <a:headEnd/>
            <a:tailEnd/>
          </a:ln>
          <a:effectLst/>
        </p:spPr>
        <p:txBody>
          <a:bodyPr wrap="none" anchor="ctr"/>
          <a:lstStyle/>
          <a:p>
            <a:endParaRPr lang="zh-CN" altLang="en-US"/>
          </a:p>
        </p:txBody>
      </p:sp>
      <p:graphicFrame>
        <p:nvGraphicFramePr>
          <p:cNvPr id="1429560" name="Object 56"/>
          <p:cNvGraphicFramePr>
            <a:graphicFrameLocks noChangeAspect="1"/>
          </p:cNvGraphicFramePr>
          <p:nvPr/>
        </p:nvGraphicFramePr>
        <p:xfrm>
          <a:off x="7456488" y="5019675"/>
          <a:ext cx="1600200" cy="490538"/>
        </p:xfrm>
        <a:graphic>
          <a:graphicData uri="http://schemas.openxmlformats.org/presentationml/2006/ole">
            <p:oleObj spid="_x0000_s1429560" name="公式" r:id="rId5" imgW="863280" imgH="266400" progId="Equation.3">
              <p:embed/>
            </p:oleObj>
          </a:graphicData>
        </a:graphic>
      </p:graphicFrame>
      <p:graphicFrame>
        <p:nvGraphicFramePr>
          <p:cNvPr id="1429561" name="Object 57"/>
          <p:cNvGraphicFramePr>
            <a:graphicFrameLocks noChangeAspect="1"/>
          </p:cNvGraphicFramePr>
          <p:nvPr/>
        </p:nvGraphicFramePr>
        <p:xfrm>
          <a:off x="7608888" y="1743075"/>
          <a:ext cx="1435100" cy="490538"/>
        </p:xfrm>
        <a:graphic>
          <a:graphicData uri="http://schemas.openxmlformats.org/presentationml/2006/ole">
            <p:oleObj spid="_x0000_s1429561" name="公式" r:id="rId6" imgW="774360" imgH="266400" progId="Equation.3">
              <p:embed/>
            </p:oleObj>
          </a:graphicData>
        </a:graphic>
      </p:graphicFrame>
      <p:sp>
        <p:nvSpPr>
          <p:cNvPr id="1429562" name="Text Box 58"/>
          <p:cNvSpPr txBox="1">
            <a:spLocks noChangeArrowheads="1"/>
          </p:cNvSpPr>
          <p:nvPr/>
        </p:nvSpPr>
        <p:spPr bwMode="auto">
          <a:xfrm>
            <a:off x="1116013" y="3068638"/>
            <a:ext cx="5791200" cy="519112"/>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当</a:t>
            </a:r>
            <a:r>
              <a:rPr lang="en-US" altLang="zh-CN" b="1">
                <a:solidFill>
                  <a:srgbClr val="000000"/>
                </a:solidFill>
                <a:ea typeface="楷体_GB2312" pitchFamily="49" charset="-122"/>
              </a:rPr>
              <a:t>|x|&gt;1</a:t>
            </a:r>
            <a:r>
              <a:rPr lang="zh-CN" altLang="en-US" b="1">
                <a:solidFill>
                  <a:srgbClr val="000000"/>
                </a:solidFill>
                <a:ea typeface="楷体_GB2312" pitchFamily="49" charset="-122"/>
              </a:rPr>
              <a:t>时</a:t>
            </a:r>
            <a:r>
              <a:rPr lang="en-US" altLang="zh-CN" b="1">
                <a:solidFill>
                  <a:srgbClr val="000000"/>
                </a:solidFill>
                <a:ea typeface="楷体_GB2312" pitchFamily="49" charset="-122"/>
              </a:rPr>
              <a:t>,p(x,y)=0,</a:t>
            </a:r>
            <a:r>
              <a:rPr lang="zh-CN" altLang="en-US" b="1">
                <a:solidFill>
                  <a:srgbClr val="000000"/>
                </a:solidFill>
                <a:ea typeface="楷体_GB2312" pitchFamily="49" charset="-122"/>
              </a:rPr>
              <a:t>所以</a:t>
            </a:r>
            <a:r>
              <a:rPr lang="en-US" altLang="zh-CN" b="1">
                <a:solidFill>
                  <a:srgbClr val="000000"/>
                </a:solidFill>
                <a:ea typeface="楷体_GB2312" pitchFamily="49" charset="-122"/>
              </a:rPr>
              <a:t>,p</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(x)=0</a:t>
            </a:r>
          </a:p>
        </p:txBody>
      </p:sp>
      <p:sp>
        <p:nvSpPr>
          <p:cNvPr id="1429563" name="Text Box 59"/>
          <p:cNvSpPr txBox="1">
            <a:spLocks noChangeArrowheads="1"/>
          </p:cNvSpPr>
          <p:nvPr/>
        </p:nvSpPr>
        <p:spPr bwMode="auto">
          <a:xfrm>
            <a:off x="1219200" y="3644900"/>
            <a:ext cx="3211513"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当</a:t>
            </a:r>
            <a:r>
              <a:rPr lang="en-US" altLang="zh-CN" b="1">
                <a:solidFill>
                  <a:srgbClr val="000000"/>
                </a:solidFill>
                <a:ea typeface="楷体_GB2312" pitchFamily="49" charset="-122"/>
              </a:rPr>
              <a:t>|x|≤1</a:t>
            </a:r>
            <a:r>
              <a:rPr lang="zh-CN" altLang="en-US" b="1">
                <a:solidFill>
                  <a:srgbClr val="000000"/>
                </a:solidFill>
                <a:ea typeface="楷体_GB2312" pitchFamily="49" charset="-122"/>
              </a:rPr>
              <a:t>时</a:t>
            </a:r>
            <a:r>
              <a:rPr lang="en-US" altLang="zh-CN" b="1">
                <a:solidFill>
                  <a:srgbClr val="000000"/>
                </a:solidFill>
                <a:ea typeface="楷体_GB2312" pitchFamily="49" charset="-122"/>
              </a:rPr>
              <a:t>,</a:t>
            </a:r>
          </a:p>
        </p:txBody>
      </p:sp>
      <p:cxnSp>
        <p:nvCxnSpPr>
          <p:cNvPr id="1429564" name="AutoShape 60"/>
          <p:cNvCxnSpPr>
            <a:cxnSpLocks noChangeShapeType="1"/>
          </p:cNvCxnSpPr>
          <p:nvPr/>
        </p:nvCxnSpPr>
        <p:spPr bwMode="auto">
          <a:xfrm rot="16200000">
            <a:off x="7260431" y="2472532"/>
            <a:ext cx="881063" cy="488950"/>
          </a:xfrm>
          <a:prstGeom prst="bentConnector3">
            <a:avLst>
              <a:gd name="adj1" fmla="val 49912"/>
            </a:avLst>
          </a:prstGeom>
          <a:noFill/>
          <a:ln w="38100">
            <a:solidFill>
              <a:srgbClr val="FF0000"/>
            </a:solidFill>
            <a:miter lim="800000"/>
            <a:headEnd/>
            <a:tailEnd type="triangle" w="med" len="med"/>
          </a:ln>
          <a:effectLst/>
        </p:spPr>
      </p:cxnSp>
      <p:cxnSp>
        <p:nvCxnSpPr>
          <p:cNvPr id="1429565" name="AutoShape 61"/>
          <p:cNvCxnSpPr>
            <a:cxnSpLocks noChangeShapeType="1"/>
          </p:cNvCxnSpPr>
          <p:nvPr/>
        </p:nvCxnSpPr>
        <p:spPr bwMode="auto">
          <a:xfrm rot="16200000" flipH="1">
            <a:off x="7304088" y="4410075"/>
            <a:ext cx="685800" cy="533400"/>
          </a:xfrm>
          <a:prstGeom prst="bentConnector3">
            <a:avLst>
              <a:gd name="adj1" fmla="val 50000"/>
            </a:avLst>
          </a:prstGeom>
          <a:noFill/>
          <a:ln w="38100">
            <a:solidFill>
              <a:srgbClr val="0000CC"/>
            </a:solidFill>
            <a:miter lim="800000"/>
            <a:headEnd/>
            <a:tailEnd type="triangle" w="med" len="med"/>
          </a:ln>
          <a:effectLst/>
        </p:spPr>
      </p:cxnSp>
      <p:graphicFrame>
        <p:nvGraphicFramePr>
          <p:cNvPr id="1429566" name="Object 62"/>
          <p:cNvGraphicFramePr>
            <a:graphicFrameLocks noChangeAspect="1"/>
          </p:cNvGraphicFramePr>
          <p:nvPr/>
        </p:nvGraphicFramePr>
        <p:xfrm>
          <a:off x="827088" y="4724400"/>
          <a:ext cx="6264275" cy="957263"/>
        </p:xfrm>
        <a:graphic>
          <a:graphicData uri="http://schemas.openxmlformats.org/presentationml/2006/ole">
            <p:oleObj spid="_x0000_s1429566" name="公式" r:id="rId7" imgW="2489040" imgH="380880" progId="Equation.3">
              <p:embed/>
            </p:oleObj>
          </a:graphicData>
        </a:graphic>
      </p:graphicFrame>
      <p:graphicFrame>
        <p:nvGraphicFramePr>
          <p:cNvPr id="1429567" name="Object 63"/>
          <p:cNvGraphicFramePr>
            <a:graphicFrameLocks noChangeAspect="1"/>
          </p:cNvGraphicFramePr>
          <p:nvPr/>
        </p:nvGraphicFramePr>
        <p:xfrm>
          <a:off x="1795463" y="5876925"/>
          <a:ext cx="1800225" cy="787400"/>
        </p:xfrm>
        <a:graphic>
          <a:graphicData uri="http://schemas.openxmlformats.org/presentationml/2006/ole">
            <p:oleObj spid="_x0000_s1429567" name="公式" r:id="rId8" imgW="1904760" imgH="838080" progId="Equation.3">
              <p:embed/>
            </p:oleObj>
          </a:graphicData>
        </a:graphic>
      </p:graphicFrame>
      <p:graphicFrame>
        <p:nvGraphicFramePr>
          <p:cNvPr id="1429568" name="Object 64"/>
          <p:cNvGraphicFramePr>
            <a:graphicFrameLocks noChangeAspect="1"/>
          </p:cNvGraphicFramePr>
          <p:nvPr/>
        </p:nvGraphicFramePr>
        <p:xfrm>
          <a:off x="3851275" y="5805488"/>
          <a:ext cx="1727200" cy="835025"/>
        </p:xfrm>
        <a:graphic>
          <a:graphicData uri="http://schemas.openxmlformats.org/presentationml/2006/ole">
            <p:oleObj spid="_x0000_s1429568" name="公式" r:id="rId9" imgW="1726920" imgH="838080" progId="Equation.3">
              <p:embed/>
            </p:oleObj>
          </a:graphicData>
        </a:graphic>
      </p:graphicFrame>
      <p:sp>
        <p:nvSpPr>
          <p:cNvPr id="1429569" name="Text Box 65"/>
          <p:cNvSpPr txBox="1">
            <a:spLocks noChangeArrowheads="1"/>
          </p:cNvSpPr>
          <p:nvPr/>
        </p:nvSpPr>
        <p:spPr bwMode="auto">
          <a:xfrm>
            <a:off x="6188075" y="5949950"/>
            <a:ext cx="1081088"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所以</a:t>
            </a:r>
            <a:r>
              <a:rPr lang="en-US" altLang="zh-CN" b="1">
                <a:solidFill>
                  <a:srgbClr val="000000"/>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9543">
                                            <p:txEl>
                                              <p:pRg st="0" end="0"/>
                                            </p:txEl>
                                          </p:spTgt>
                                        </p:tgtEl>
                                        <p:attrNameLst>
                                          <p:attrName>style.visibility</p:attrName>
                                        </p:attrNameLst>
                                      </p:cBhvr>
                                      <p:to>
                                        <p:strVal val="visible"/>
                                      </p:to>
                                    </p:set>
                                    <p:animEffect transition="in" filter="wipe(left)">
                                      <p:cBhvr>
                                        <p:cTn id="7" dur="500"/>
                                        <p:tgtEl>
                                          <p:spTgt spid="14295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9544"/>
                                        </p:tgtEl>
                                        <p:attrNameLst>
                                          <p:attrName>style.visibility</p:attrName>
                                        </p:attrNameLst>
                                      </p:cBhvr>
                                      <p:to>
                                        <p:strVal val="visible"/>
                                      </p:to>
                                    </p:set>
                                    <p:animEffect transition="in" filter="wipe(left)">
                                      <p:cBhvr>
                                        <p:cTn id="12" dur="500"/>
                                        <p:tgtEl>
                                          <p:spTgt spid="14295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9545"/>
                                        </p:tgtEl>
                                        <p:attrNameLst>
                                          <p:attrName>style.visibility</p:attrName>
                                        </p:attrNameLst>
                                      </p:cBhvr>
                                      <p:to>
                                        <p:strVal val="visible"/>
                                      </p:to>
                                    </p:set>
                                    <p:animEffect transition="in" filter="wipe(left)">
                                      <p:cBhvr>
                                        <p:cTn id="17" dur="500"/>
                                        <p:tgtEl>
                                          <p:spTgt spid="14295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9546"/>
                                        </p:tgtEl>
                                        <p:attrNameLst>
                                          <p:attrName>style.visibility</p:attrName>
                                        </p:attrNameLst>
                                      </p:cBhvr>
                                      <p:to>
                                        <p:strVal val="visible"/>
                                      </p:to>
                                    </p:set>
                                    <p:animEffect transition="in" filter="wipe(left)">
                                      <p:cBhvr>
                                        <p:cTn id="22" dur="500"/>
                                        <p:tgtEl>
                                          <p:spTgt spid="1429546"/>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nodeType="clickEffect">
                                  <p:stCondLst>
                                    <p:cond delay="0"/>
                                  </p:stCondLst>
                                  <p:childTnLst>
                                    <p:set>
                                      <p:cBhvr>
                                        <p:cTn id="26" dur="1" fill="hold">
                                          <p:stCondLst>
                                            <p:cond delay="0"/>
                                          </p:stCondLst>
                                        </p:cTn>
                                        <p:tgtEl>
                                          <p:spTgt spid="1429547"/>
                                        </p:tgtEl>
                                        <p:attrNameLst>
                                          <p:attrName>style.visibility</p:attrName>
                                        </p:attrNameLst>
                                      </p:cBhvr>
                                      <p:to>
                                        <p:strVal val="visible"/>
                                      </p:to>
                                    </p:set>
                                    <p:anim calcmode="lin" valueType="num">
                                      <p:cBhvr>
                                        <p:cTn id="27" dur="500" fill="hold"/>
                                        <p:tgtEl>
                                          <p:spTgt spid="1429547"/>
                                        </p:tgtEl>
                                        <p:attrNameLst>
                                          <p:attrName>ppt_w</p:attrName>
                                        </p:attrNameLst>
                                      </p:cBhvr>
                                      <p:tavLst>
                                        <p:tav tm="0">
                                          <p:val>
                                            <p:strVal val="4/3*#ppt_w"/>
                                          </p:val>
                                        </p:tav>
                                        <p:tav tm="100000">
                                          <p:val>
                                            <p:strVal val="#ppt_w"/>
                                          </p:val>
                                        </p:tav>
                                      </p:tavLst>
                                    </p:anim>
                                    <p:anim calcmode="lin" valueType="num">
                                      <p:cBhvr>
                                        <p:cTn id="28" dur="500" fill="hold"/>
                                        <p:tgtEl>
                                          <p:spTgt spid="1429547"/>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29539"/>
                                        </p:tgtEl>
                                        <p:attrNameLst>
                                          <p:attrName>style.visibility</p:attrName>
                                        </p:attrNameLst>
                                      </p:cBhvr>
                                      <p:to>
                                        <p:strVal val="visible"/>
                                      </p:to>
                                    </p:set>
                                    <p:animEffect transition="in" filter="wipe(up)">
                                      <p:cBhvr>
                                        <p:cTn id="33" dur="500"/>
                                        <p:tgtEl>
                                          <p:spTgt spid="142953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2955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2955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1429555"/>
                                        </p:tgtEl>
                                        <p:attrNameLst>
                                          <p:attrName>style.visibility</p:attrName>
                                        </p:attrNameLst>
                                      </p:cBhvr>
                                      <p:to>
                                        <p:strVal val="visible"/>
                                      </p:to>
                                    </p:set>
                                    <p:anim calcmode="lin" valueType="num">
                                      <p:cBhvr>
                                        <p:cTn id="46" dur="500" fill="hold"/>
                                        <p:tgtEl>
                                          <p:spTgt spid="1429555"/>
                                        </p:tgtEl>
                                        <p:attrNameLst>
                                          <p:attrName>ppt_x</p:attrName>
                                        </p:attrNameLst>
                                      </p:cBhvr>
                                      <p:tavLst>
                                        <p:tav tm="0">
                                          <p:val>
                                            <p:strVal val="#ppt_x"/>
                                          </p:val>
                                        </p:tav>
                                        <p:tav tm="100000">
                                          <p:val>
                                            <p:strVal val="#ppt_x"/>
                                          </p:val>
                                        </p:tav>
                                      </p:tavLst>
                                    </p:anim>
                                    <p:anim calcmode="lin" valueType="num">
                                      <p:cBhvr>
                                        <p:cTn id="47" dur="500" fill="hold"/>
                                        <p:tgtEl>
                                          <p:spTgt spid="1429555"/>
                                        </p:tgtEl>
                                        <p:attrNameLst>
                                          <p:attrName>ppt_y</p:attrName>
                                        </p:attrNameLst>
                                      </p:cBhvr>
                                      <p:tavLst>
                                        <p:tav tm="0">
                                          <p:val>
                                            <p:strVal val="#ppt_y-#ppt_h/2"/>
                                          </p:val>
                                        </p:tav>
                                        <p:tav tm="100000">
                                          <p:val>
                                            <p:strVal val="#ppt_y"/>
                                          </p:val>
                                        </p:tav>
                                      </p:tavLst>
                                    </p:anim>
                                    <p:anim calcmode="lin" valueType="num">
                                      <p:cBhvr>
                                        <p:cTn id="48" dur="500" fill="hold"/>
                                        <p:tgtEl>
                                          <p:spTgt spid="1429555"/>
                                        </p:tgtEl>
                                        <p:attrNameLst>
                                          <p:attrName>ppt_w</p:attrName>
                                        </p:attrNameLst>
                                      </p:cBhvr>
                                      <p:tavLst>
                                        <p:tav tm="0">
                                          <p:val>
                                            <p:strVal val="#ppt_w"/>
                                          </p:val>
                                        </p:tav>
                                        <p:tav tm="100000">
                                          <p:val>
                                            <p:strVal val="#ppt_w"/>
                                          </p:val>
                                        </p:tav>
                                      </p:tavLst>
                                    </p:anim>
                                    <p:anim calcmode="lin" valueType="num">
                                      <p:cBhvr>
                                        <p:cTn id="49" dur="500" fill="hold"/>
                                        <p:tgtEl>
                                          <p:spTgt spid="1429555"/>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1429554"/>
                                        </p:tgtEl>
                                        <p:attrNameLst>
                                          <p:attrName>style.visibility</p:attrName>
                                        </p:attrNameLst>
                                      </p:cBhvr>
                                      <p:to>
                                        <p:strVal val="visible"/>
                                      </p:to>
                                    </p:set>
                                    <p:anim calcmode="lin" valueType="num">
                                      <p:cBhvr>
                                        <p:cTn id="54" dur="500" fill="hold"/>
                                        <p:tgtEl>
                                          <p:spTgt spid="1429554"/>
                                        </p:tgtEl>
                                        <p:attrNameLst>
                                          <p:attrName>ppt_x</p:attrName>
                                        </p:attrNameLst>
                                      </p:cBhvr>
                                      <p:tavLst>
                                        <p:tav tm="0">
                                          <p:val>
                                            <p:strVal val="#ppt_x"/>
                                          </p:val>
                                        </p:tav>
                                        <p:tav tm="100000">
                                          <p:val>
                                            <p:strVal val="#ppt_x"/>
                                          </p:val>
                                        </p:tav>
                                      </p:tavLst>
                                    </p:anim>
                                    <p:anim calcmode="lin" valueType="num">
                                      <p:cBhvr>
                                        <p:cTn id="55" dur="500" fill="hold"/>
                                        <p:tgtEl>
                                          <p:spTgt spid="1429554"/>
                                        </p:tgtEl>
                                        <p:attrNameLst>
                                          <p:attrName>ppt_y</p:attrName>
                                        </p:attrNameLst>
                                      </p:cBhvr>
                                      <p:tavLst>
                                        <p:tav tm="0">
                                          <p:val>
                                            <p:strVal val="#ppt_y-#ppt_h/2"/>
                                          </p:val>
                                        </p:tav>
                                        <p:tav tm="100000">
                                          <p:val>
                                            <p:strVal val="#ppt_y"/>
                                          </p:val>
                                        </p:tav>
                                      </p:tavLst>
                                    </p:anim>
                                    <p:anim calcmode="lin" valueType="num">
                                      <p:cBhvr>
                                        <p:cTn id="56" dur="500" fill="hold"/>
                                        <p:tgtEl>
                                          <p:spTgt spid="1429554"/>
                                        </p:tgtEl>
                                        <p:attrNameLst>
                                          <p:attrName>ppt_w</p:attrName>
                                        </p:attrNameLst>
                                      </p:cBhvr>
                                      <p:tavLst>
                                        <p:tav tm="0">
                                          <p:val>
                                            <p:strVal val="#ppt_w"/>
                                          </p:val>
                                        </p:tav>
                                        <p:tav tm="100000">
                                          <p:val>
                                            <p:strVal val="#ppt_w"/>
                                          </p:val>
                                        </p:tav>
                                      </p:tavLst>
                                    </p:anim>
                                    <p:anim calcmode="lin" valueType="num">
                                      <p:cBhvr>
                                        <p:cTn id="57" dur="500" fill="hold"/>
                                        <p:tgtEl>
                                          <p:spTgt spid="1429554"/>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9562"/>
                                        </p:tgtEl>
                                        <p:attrNameLst>
                                          <p:attrName>style.visibility</p:attrName>
                                        </p:attrNameLst>
                                      </p:cBhvr>
                                      <p:to>
                                        <p:strVal val="visible"/>
                                      </p:to>
                                    </p:set>
                                    <p:animEffect transition="in" filter="wipe(left)">
                                      <p:cBhvr>
                                        <p:cTn id="62" dur="500"/>
                                        <p:tgtEl>
                                          <p:spTgt spid="142956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1429559"/>
                                        </p:tgtEl>
                                        <p:attrNameLst>
                                          <p:attrName>style.visibility</p:attrName>
                                        </p:attrNameLst>
                                      </p:cBhvr>
                                      <p:to>
                                        <p:strVal val="visible"/>
                                      </p:to>
                                    </p:set>
                                    <p:animEffect transition="in" filter="barn(outHorizontal)">
                                      <p:cBhvr>
                                        <p:cTn id="67" dur="500"/>
                                        <p:tgtEl>
                                          <p:spTgt spid="142955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37" fill="hold" nodeType="clickEffect">
                                  <p:stCondLst>
                                    <p:cond delay="0"/>
                                  </p:stCondLst>
                                  <p:childTnLst>
                                    <p:set>
                                      <p:cBhvr>
                                        <p:cTn id="71" dur="1" fill="hold">
                                          <p:stCondLst>
                                            <p:cond delay="0"/>
                                          </p:stCondLst>
                                        </p:cTn>
                                        <p:tgtEl>
                                          <p:spTgt spid="1429556"/>
                                        </p:tgtEl>
                                        <p:attrNameLst>
                                          <p:attrName>style.visibility</p:attrName>
                                        </p:attrNameLst>
                                      </p:cBhvr>
                                      <p:to>
                                        <p:strVal val="visible"/>
                                      </p:to>
                                    </p:set>
                                    <p:animEffect transition="in" filter="barn(outVertical)">
                                      <p:cBhvr>
                                        <p:cTn id="72" dur="500"/>
                                        <p:tgtEl>
                                          <p:spTgt spid="1429556"/>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nodeType="clickEffect">
                                  <p:stCondLst>
                                    <p:cond delay="0"/>
                                  </p:stCondLst>
                                  <p:childTnLst>
                                    <p:set>
                                      <p:cBhvr>
                                        <p:cTn id="76" dur="1" fill="hold">
                                          <p:stCondLst>
                                            <p:cond delay="0"/>
                                          </p:stCondLst>
                                        </p:cTn>
                                        <p:tgtEl>
                                          <p:spTgt spid="1429540"/>
                                        </p:tgtEl>
                                        <p:attrNameLst>
                                          <p:attrName>style.visibility</p:attrName>
                                        </p:attrNameLst>
                                      </p:cBhvr>
                                      <p:to>
                                        <p:strVal val="visible"/>
                                      </p:to>
                                    </p:set>
                                    <p:animEffect transition="in" filter="barn(outVertical)">
                                      <p:cBhvr>
                                        <p:cTn id="77" dur="500"/>
                                        <p:tgtEl>
                                          <p:spTgt spid="1429540"/>
                                        </p:tgtEl>
                                      </p:cBhvr>
                                    </p:animEffect>
                                  </p:childTnLst>
                                </p:cTn>
                              </p:par>
                            </p:childTnLst>
                          </p:cTn>
                        </p:par>
                      </p:childTnLst>
                    </p:cTn>
                  </p:par>
                  <p:par>
                    <p:cTn id="78" fill="hold">
                      <p:stCondLst>
                        <p:cond delay="indefinite"/>
                      </p:stCondLst>
                      <p:childTnLst>
                        <p:par>
                          <p:cTn id="79" fill="hold">
                            <p:stCondLst>
                              <p:cond delay="0"/>
                            </p:stCondLst>
                            <p:childTnLst>
                              <p:par>
                                <p:cTn id="80" presetID="17" presetClass="entr" presetSubtype="1" fill="hold" nodeType="clickEffect">
                                  <p:stCondLst>
                                    <p:cond delay="0"/>
                                  </p:stCondLst>
                                  <p:childTnLst>
                                    <p:set>
                                      <p:cBhvr>
                                        <p:cTn id="81" dur="1" fill="hold">
                                          <p:stCondLst>
                                            <p:cond delay="0"/>
                                          </p:stCondLst>
                                        </p:cTn>
                                        <p:tgtEl>
                                          <p:spTgt spid="1429565"/>
                                        </p:tgtEl>
                                        <p:attrNameLst>
                                          <p:attrName>style.visibility</p:attrName>
                                        </p:attrNameLst>
                                      </p:cBhvr>
                                      <p:to>
                                        <p:strVal val="visible"/>
                                      </p:to>
                                    </p:set>
                                    <p:anim calcmode="lin" valueType="num">
                                      <p:cBhvr>
                                        <p:cTn id="82" dur="500" fill="hold"/>
                                        <p:tgtEl>
                                          <p:spTgt spid="1429565"/>
                                        </p:tgtEl>
                                        <p:attrNameLst>
                                          <p:attrName>ppt_x</p:attrName>
                                        </p:attrNameLst>
                                      </p:cBhvr>
                                      <p:tavLst>
                                        <p:tav tm="0">
                                          <p:val>
                                            <p:strVal val="#ppt_x"/>
                                          </p:val>
                                        </p:tav>
                                        <p:tav tm="100000">
                                          <p:val>
                                            <p:strVal val="#ppt_x"/>
                                          </p:val>
                                        </p:tav>
                                      </p:tavLst>
                                    </p:anim>
                                    <p:anim calcmode="lin" valueType="num">
                                      <p:cBhvr>
                                        <p:cTn id="83" dur="500" fill="hold"/>
                                        <p:tgtEl>
                                          <p:spTgt spid="1429565"/>
                                        </p:tgtEl>
                                        <p:attrNameLst>
                                          <p:attrName>ppt_y</p:attrName>
                                        </p:attrNameLst>
                                      </p:cBhvr>
                                      <p:tavLst>
                                        <p:tav tm="0">
                                          <p:val>
                                            <p:strVal val="#ppt_y-#ppt_h/2"/>
                                          </p:val>
                                        </p:tav>
                                        <p:tav tm="100000">
                                          <p:val>
                                            <p:strVal val="#ppt_y"/>
                                          </p:val>
                                        </p:tav>
                                      </p:tavLst>
                                    </p:anim>
                                    <p:anim calcmode="lin" valueType="num">
                                      <p:cBhvr>
                                        <p:cTn id="84" dur="500" fill="hold"/>
                                        <p:tgtEl>
                                          <p:spTgt spid="1429565"/>
                                        </p:tgtEl>
                                        <p:attrNameLst>
                                          <p:attrName>ppt_w</p:attrName>
                                        </p:attrNameLst>
                                      </p:cBhvr>
                                      <p:tavLst>
                                        <p:tav tm="0">
                                          <p:val>
                                            <p:strVal val="#ppt_w"/>
                                          </p:val>
                                        </p:tav>
                                        <p:tav tm="100000">
                                          <p:val>
                                            <p:strVal val="#ppt_w"/>
                                          </p:val>
                                        </p:tav>
                                      </p:tavLst>
                                    </p:anim>
                                    <p:anim calcmode="lin" valueType="num">
                                      <p:cBhvr>
                                        <p:cTn id="85" dur="500" fill="hold"/>
                                        <p:tgtEl>
                                          <p:spTgt spid="1429565"/>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23" presetClass="entr" presetSubtype="272" fill="hold" nodeType="clickEffect">
                                  <p:stCondLst>
                                    <p:cond delay="0"/>
                                  </p:stCondLst>
                                  <p:childTnLst>
                                    <p:set>
                                      <p:cBhvr>
                                        <p:cTn id="89" dur="1" fill="hold">
                                          <p:stCondLst>
                                            <p:cond delay="0"/>
                                          </p:stCondLst>
                                        </p:cTn>
                                        <p:tgtEl>
                                          <p:spTgt spid="1429560"/>
                                        </p:tgtEl>
                                        <p:attrNameLst>
                                          <p:attrName>style.visibility</p:attrName>
                                        </p:attrNameLst>
                                      </p:cBhvr>
                                      <p:to>
                                        <p:strVal val="visible"/>
                                      </p:to>
                                    </p:set>
                                    <p:anim calcmode="lin" valueType="num">
                                      <p:cBhvr>
                                        <p:cTn id="90" dur="500" fill="hold"/>
                                        <p:tgtEl>
                                          <p:spTgt spid="1429560"/>
                                        </p:tgtEl>
                                        <p:attrNameLst>
                                          <p:attrName>ppt_w</p:attrName>
                                        </p:attrNameLst>
                                      </p:cBhvr>
                                      <p:tavLst>
                                        <p:tav tm="0">
                                          <p:val>
                                            <p:strVal val="2/3*#ppt_w"/>
                                          </p:val>
                                        </p:tav>
                                        <p:tav tm="100000">
                                          <p:val>
                                            <p:strVal val="#ppt_w"/>
                                          </p:val>
                                        </p:tav>
                                      </p:tavLst>
                                    </p:anim>
                                    <p:anim calcmode="lin" valueType="num">
                                      <p:cBhvr>
                                        <p:cTn id="91" dur="500" fill="hold"/>
                                        <p:tgtEl>
                                          <p:spTgt spid="1429560"/>
                                        </p:tgtEl>
                                        <p:attrNameLst>
                                          <p:attrName>ppt_h</p:attrName>
                                        </p:attrNameLst>
                                      </p:cBhvr>
                                      <p:tavLst>
                                        <p:tav tm="0">
                                          <p:val>
                                            <p:strVal val="2/3*#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4" fill="hold" nodeType="clickEffect">
                                  <p:stCondLst>
                                    <p:cond delay="0"/>
                                  </p:stCondLst>
                                  <p:childTnLst>
                                    <p:set>
                                      <p:cBhvr>
                                        <p:cTn id="95" dur="1" fill="hold">
                                          <p:stCondLst>
                                            <p:cond delay="0"/>
                                          </p:stCondLst>
                                        </p:cTn>
                                        <p:tgtEl>
                                          <p:spTgt spid="1429564"/>
                                        </p:tgtEl>
                                        <p:attrNameLst>
                                          <p:attrName>style.visibility</p:attrName>
                                        </p:attrNameLst>
                                      </p:cBhvr>
                                      <p:to>
                                        <p:strVal val="visible"/>
                                      </p:to>
                                    </p:set>
                                    <p:anim calcmode="lin" valueType="num">
                                      <p:cBhvr>
                                        <p:cTn id="96" dur="500" fill="hold"/>
                                        <p:tgtEl>
                                          <p:spTgt spid="1429564"/>
                                        </p:tgtEl>
                                        <p:attrNameLst>
                                          <p:attrName>ppt_x</p:attrName>
                                        </p:attrNameLst>
                                      </p:cBhvr>
                                      <p:tavLst>
                                        <p:tav tm="0">
                                          <p:val>
                                            <p:strVal val="#ppt_x"/>
                                          </p:val>
                                        </p:tav>
                                        <p:tav tm="100000">
                                          <p:val>
                                            <p:strVal val="#ppt_x"/>
                                          </p:val>
                                        </p:tav>
                                      </p:tavLst>
                                    </p:anim>
                                    <p:anim calcmode="lin" valueType="num">
                                      <p:cBhvr>
                                        <p:cTn id="97" dur="500" fill="hold"/>
                                        <p:tgtEl>
                                          <p:spTgt spid="1429564"/>
                                        </p:tgtEl>
                                        <p:attrNameLst>
                                          <p:attrName>ppt_y</p:attrName>
                                        </p:attrNameLst>
                                      </p:cBhvr>
                                      <p:tavLst>
                                        <p:tav tm="0">
                                          <p:val>
                                            <p:strVal val="#ppt_y+#ppt_h/2"/>
                                          </p:val>
                                        </p:tav>
                                        <p:tav tm="100000">
                                          <p:val>
                                            <p:strVal val="#ppt_y"/>
                                          </p:val>
                                        </p:tav>
                                      </p:tavLst>
                                    </p:anim>
                                    <p:anim calcmode="lin" valueType="num">
                                      <p:cBhvr>
                                        <p:cTn id="98" dur="500" fill="hold"/>
                                        <p:tgtEl>
                                          <p:spTgt spid="1429564"/>
                                        </p:tgtEl>
                                        <p:attrNameLst>
                                          <p:attrName>ppt_w</p:attrName>
                                        </p:attrNameLst>
                                      </p:cBhvr>
                                      <p:tavLst>
                                        <p:tav tm="0">
                                          <p:val>
                                            <p:strVal val="#ppt_w"/>
                                          </p:val>
                                        </p:tav>
                                        <p:tav tm="100000">
                                          <p:val>
                                            <p:strVal val="#ppt_w"/>
                                          </p:val>
                                        </p:tav>
                                      </p:tavLst>
                                    </p:anim>
                                    <p:anim calcmode="lin" valueType="num">
                                      <p:cBhvr>
                                        <p:cTn id="99" dur="500" fill="hold"/>
                                        <p:tgtEl>
                                          <p:spTgt spid="1429564"/>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272" fill="hold" nodeType="clickEffect">
                                  <p:stCondLst>
                                    <p:cond delay="0"/>
                                  </p:stCondLst>
                                  <p:childTnLst>
                                    <p:set>
                                      <p:cBhvr>
                                        <p:cTn id="103" dur="1" fill="hold">
                                          <p:stCondLst>
                                            <p:cond delay="0"/>
                                          </p:stCondLst>
                                        </p:cTn>
                                        <p:tgtEl>
                                          <p:spTgt spid="1429561"/>
                                        </p:tgtEl>
                                        <p:attrNameLst>
                                          <p:attrName>style.visibility</p:attrName>
                                        </p:attrNameLst>
                                      </p:cBhvr>
                                      <p:to>
                                        <p:strVal val="visible"/>
                                      </p:to>
                                    </p:set>
                                    <p:anim calcmode="lin" valueType="num">
                                      <p:cBhvr>
                                        <p:cTn id="104" dur="500" fill="hold"/>
                                        <p:tgtEl>
                                          <p:spTgt spid="1429561"/>
                                        </p:tgtEl>
                                        <p:attrNameLst>
                                          <p:attrName>ppt_w</p:attrName>
                                        </p:attrNameLst>
                                      </p:cBhvr>
                                      <p:tavLst>
                                        <p:tav tm="0">
                                          <p:val>
                                            <p:strVal val="2/3*#ppt_w"/>
                                          </p:val>
                                        </p:tav>
                                        <p:tav tm="100000">
                                          <p:val>
                                            <p:strVal val="#ppt_w"/>
                                          </p:val>
                                        </p:tav>
                                      </p:tavLst>
                                    </p:anim>
                                    <p:anim calcmode="lin" valueType="num">
                                      <p:cBhvr>
                                        <p:cTn id="105" dur="500" fill="hold"/>
                                        <p:tgtEl>
                                          <p:spTgt spid="1429561"/>
                                        </p:tgtEl>
                                        <p:attrNameLst>
                                          <p:attrName>ppt_h</p:attrName>
                                        </p:attrNameLst>
                                      </p:cBhvr>
                                      <p:tavLst>
                                        <p:tav tm="0">
                                          <p:val>
                                            <p:strVal val="2/3*#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429563"/>
                                        </p:tgtEl>
                                        <p:attrNameLst>
                                          <p:attrName>style.visibility</p:attrName>
                                        </p:attrNameLst>
                                      </p:cBhvr>
                                      <p:to>
                                        <p:strVal val="visible"/>
                                      </p:to>
                                    </p:set>
                                    <p:animEffect transition="in" filter="wipe(left)">
                                      <p:cBhvr>
                                        <p:cTn id="110" dur="500"/>
                                        <p:tgtEl>
                                          <p:spTgt spid="1429563"/>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429566"/>
                                        </p:tgtEl>
                                        <p:attrNameLst>
                                          <p:attrName>style.visibility</p:attrName>
                                        </p:attrNameLst>
                                      </p:cBhvr>
                                      <p:to>
                                        <p:strVal val="visible"/>
                                      </p:to>
                                    </p:set>
                                    <p:animEffect transition="in" filter="wipe(left)">
                                      <p:cBhvr>
                                        <p:cTn id="115" dur="500"/>
                                        <p:tgtEl>
                                          <p:spTgt spid="142956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1429567"/>
                                        </p:tgtEl>
                                        <p:attrNameLst>
                                          <p:attrName>style.visibility</p:attrName>
                                        </p:attrNameLst>
                                      </p:cBhvr>
                                      <p:to>
                                        <p:strVal val="visible"/>
                                      </p:to>
                                    </p:set>
                                    <p:animEffect transition="in" filter="wipe(left)">
                                      <p:cBhvr>
                                        <p:cTn id="120" dur="500"/>
                                        <p:tgtEl>
                                          <p:spTgt spid="142956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429568"/>
                                        </p:tgtEl>
                                        <p:attrNameLst>
                                          <p:attrName>style.visibility</p:attrName>
                                        </p:attrNameLst>
                                      </p:cBhvr>
                                      <p:to>
                                        <p:strVal val="visible"/>
                                      </p:to>
                                    </p:set>
                                    <p:animEffect transition="in" filter="wipe(left)">
                                      <p:cBhvr>
                                        <p:cTn id="125" dur="500"/>
                                        <p:tgtEl>
                                          <p:spTgt spid="142956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429569"/>
                                        </p:tgtEl>
                                        <p:attrNameLst>
                                          <p:attrName>style.visibility</p:attrName>
                                        </p:attrNameLst>
                                      </p:cBhvr>
                                      <p:to>
                                        <p:strVal val="visible"/>
                                      </p:to>
                                    </p:set>
                                    <p:animEffect transition="in" filter="wipe(left)">
                                      <p:cBhvr>
                                        <p:cTn id="130" dur="500"/>
                                        <p:tgtEl>
                                          <p:spTgt spid="1429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39" grpId="0" animBg="1"/>
      <p:bldP spid="1429543" grpId="0" build="p" autoUpdateAnimBg="0"/>
      <p:bldP spid="1429544" grpId="0" autoUpdateAnimBg="0"/>
      <p:bldP spid="1429552" grpId="0" autoUpdateAnimBg="0"/>
      <p:bldP spid="1429553" grpId="0" autoUpdateAnimBg="0"/>
      <p:bldP spid="1429554" grpId="0" animBg="1"/>
      <p:bldP spid="1429555" grpId="0" animBg="1"/>
      <p:bldP spid="1429559" grpId="0" animBg="1"/>
      <p:bldP spid="1429562" grpId="0" autoUpdateAnimBg="0"/>
      <p:bldP spid="1429563" grpId="0" autoUpdateAnimBg="0"/>
      <p:bldP spid="142956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0532" name="Object 4"/>
          <p:cNvGraphicFramePr>
            <a:graphicFrameLocks noChangeAspect="1"/>
          </p:cNvGraphicFramePr>
          <p:nvPr/>
        </p:nvGraphicFramePr>
        <p:xfrm>
          <a:off x="1042988" y="1628775"/>
          <a:ext cx="4241800" cy="1435100"/>
        </p:xfrm>
        <a:graphic>
          <a:graphicData uri="http://schemas.openxmlformats.org/presentationml/2006/ole">
            <p:oleObj spid="_x0000_s1430532" name="公式" r:id="rId3" imgW="1955520" imgH="660240" progId="Equation.3">
              <p:embed/>
            </p:oleObj>
          </a:graphicData>
        </a:graphic>
      </p:graphicFrame>
      <p:sp>
        <p:nvSpPr>
          <p:cNvPr id="1430533" name="Text Box 5"/>
          <p:cNvSpPr txBox="1">
            <a:spLocks noChangeArrowheads="1"/>
          </p:cNvSpPr>
          <p:nvPr/>
        </p:nvSpPr>
        <p:spPr bwMode="auto">
          <a:xfrm>
            <a:off x="1116013" y="3284538"/>
            <a:ext cx="1066800" cy="519112"/>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同理</a:t>
            </a:r>
            <a:r>
              <a:rPr lang="en-US" altLang="zh-CN" b="1">
                <a:ea typeface="楷体_GB2312" pitchFamily="49" charset="-122"/>
              </a:rPr>
              <a:t>,</a:t>
            </a:r>
          </a:p>
        </p:txBody>
      </p:sp>
      <p:graphicFrame>
        <p:nvGraphicFramePr>
          <p:cNvPr id="1430534" name="Object 6"/>
          <p:cNvGraphicFramePr>
            <a:graphicFrameLocks noChangeAspect="1"/>
          </p:cNvGraphicFramePr>
          <p:nvPr/>
        </p:nvGraphicFramePr>
        <p:xfrm>
          <a:off x="2484438" y="3284538"/>
          <a:ext cx="4495800" cy="1490662"/>
        </p:xfrm>
        <a:graphic>
          <a:graphicData uri="http://schemas.openxmlformats.org/presentationml/2006/ole">
            <p:oleObj spid="_x0000_s1430534" name="公式" r:id="rId4" imgW="1993680" imgH="660240" progId="Equation.3">
              <p:embed/>
            </p:oleObj>
          </a:graphicData>
        </a:graphic>
      </p:graphicFrame>
      <p:sp>
        <p:nvSpPr>
          <p:cNvPr id="1430535" name="Rectangle 7"/>
          <p:cNvSpPr>
            <a:spLocks noChangeArrowheads="1"/>
          </p:cNvSpPr>
          <p:nvPr/>
        </p:nvSpPr>
        <p:spPr bwMode="auto">
          <a:xfrm>
            <a:off x="1258888" y="5229225"/>
            <a:ext cx="7272337" cy="795338"/>
          </a:xfrm>
          <a:prstGeom prst="rect">
            <a:avLst/>
          </a:prstGeom>
          <a:solidFill>
            <a:srgbClr val="FFFFCC"/>
          </a:solidFill>
          <a:ln w="38100">
            <a:solidFill>
              <a:srgbClr val="FF0000"/>
            </a:solidFill>
            <a:miter lim="800000"/>
            <a:headEnd/>
            <a:tailEnd/>
          </a:ln>
          <a:effectLst/>
        </p:spPr>
        <p:txBody>
          <a:bodyPr wrap="none" anchor="ctr"/>
          <a:lstStyle/>
          <a:p>
            <a:r>
              <a:rPr lang="zh-CN" altLang="en-US" b="1">
                <a:solidFill>
                  <a:schemeClr val="tx2"/>
                </a:solidFill>
                <a:ea typeface="楷体_GB2312" pitchFamily="49" charset="-122"/>
              </a:rPr>
              <a:t>均匀分布的边缘密度不再是一维均匀分布</a:t>
            </a:r>
            <a:endParaRPr lang="zh-CN" altLang="en-US" b="1">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0533"/>
                                        </p:tgtEl>
                                        <p:attrNameLst>
                                          <p:attrName>style.visibility</p:attrName>
                                        </p:attrNameLst>
                                      </p:cBhvr>
                                      <p:to>
                                        <p:strVal val="visible"/>
                                      </p:to>
                                    </p:set>
                                    <p:animEffect transition="in" filter="wipe(left)">
                                      <p:cBhvr>
                                        <p:cTn id="7" dur="500"/>
                                        <p:tgtEl>
                                          <p:spTgt spid="1430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0534"/>
                                        </p:tgtEl>
                                        <p:attrNameLst>
                                          <p:attrName>style.visibility</p:attrName>
                                        </p:attrNameLst>
                                      </p:cBhvr>
                                      <p:to>
                                        <p:strVal val="visible"/>
                                      </p:to>
                                    </p:set>
                                    <p:animEffect transition="in" filter="wipe(left)">
                                      <p:cBhvr>
                                        <p:cTn id="12" dur="500"/>
                                        <p:tgtEl>
                                          <p:spTgt spid="143053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1430535"/>
                                        </p:tgtEl>
                                        <p:attrNameLst>
                                          <p:attrName>style.visibility</p:attrName>
                                        </p:attrNameLst>
                                      </p:cBhvr>
                                      <p:to>
                                        <p:strVal val="visible"/>
                                      </p:to>
                                    </p:set>
                                    <p:anim calcmode="lin" valueType="num">
                                      <p:cBhvr>
                                        <p:cTn id="17" dur="500" fill="hold"/>
                                        <p:tgtEl>
                                          <p:spTgt spid="1430535"/>
                                        </p:tgtEl>
                                        <p:attrNameLst>
                                          <p:attrName>ppt_w</p:attrName>
                                        </p:attrNameLst>
                                      </p:cBhvr>
                                      <p:tavLst>
                                        <p:tav tm="0">
                                          <p:val>
                                            <p:fltVal val="0"/>
                                          </p:val>
                                        </p:tav>
                                        <p:tav tm="100000">
                                          <p:val>
                                            <p:strVal val="#ppt_w"/>
                                          </p:val>
                                        </p:tav>
                                      </p:tavLst>
                                    </p:anim>
                                    <p:anim calcmode="lin" valueType="num">
                                      <p:cBhvr>
                                        <p:cTn id="18" dur="500" fill="hold"/>
                                        <p:tgtEl>
                                          <p:spTgt spid="1430535"/>
                                        </p:tgtEl>
                                        <p:attrNameLst>
                                          <p:attrName>ppt_h</p:attrName>
                                        </p:attrNameLst>
                                      </p:cBhvr>
                                      <p:tavLst>
                                        <p:tav tm="0">
                                          <p:val>
                                            <p:fltVal val="0"/>
                                          </p:val>
                                        </p:tav>
                                        <p:tav tm="100000">
                                          <p:val>
                                            <p:strVal val="#ppt_h"/>
                                          </p:val>
                                        </p:tav>
                                      </p:tavLst>
                                    </p:anim>
                                    <p:anim calcmode="lin" valueType="num">
                                      <p:cBhvr>
                                        <p:cTn id="19" dur="500" fill="hold"/>
                                        <p:tgtEl>
                                          <p:spTgt spid="1430535"/>
                                        </p:tgtEl>
                                        <p:attrNameLst>
                                          <p:attrName>ppt_x</p:attrName>
                                        </p:attrNameLst>
                                      </p:cBhvr>
                                      <p:tavLst>
                                        <p:tav tm="0">
                                          <p:val>
                                            <p:fltVal val="0.5"/>
                                          </p:val>
                                        </p:tav>
                                        <p:tav tm="100000">
                                          <p:val>
                                            <p:strVal val="#ppt_x"/>
                                          </p:val>
                                        </p:tav>
                                      </p:tavLst>
                                    </p:anim>
                                    <p:anim calcmode="lin" valueType="num">
                                      <p:cBhvr>
                                        <p:cTn id="20" dur="500" fill="hold"/>
                                        <p:tgtEl>
                                          <p:spTgt spid="143053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3" grpId="0" autoUpdateAnimBg="0"/>
      <p:bldP spid="143053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ChangeArrowheads="1"/>
          </p:cNvSpPr>
          <p:nvPr/>
        </p:nvSpPr>
        <p:spPr bwMode="auto">
          <a:xfrm>
            <a:off x="0" y="404813"/>
            <a:ext cx="9144000" cy="175895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例如，考虑某大学的全体学生，从其中随机抽取一个学生，分别以</a:t>
            </a:r>
            <a:r>
              <a:rPr kumimoji="1" lang="en-US" altLang="zh-CN" sz="2800" b="1" i="1">
                <a:latin typeface="Times New Roman" pitchFamily="18" charset="0"/>
              </a:rPr>
              <a:t>X</a:t>
            </a:r>
            <a:r>
              <a:rPr kumimoji="1" lang="zh-CN" altLang="en-US" sz="2800" b="1">
                <a:latin typeface="Times New Roman" pitchFamily="18" charset="0"/>
              </a:rPr>
              <a:t>和</a:t>
            </a:r>
            <a:r>
              <a:rPr kumimoji="1" lang="en-US" altLang="zh-CN" sz="2800" b="1" i="1">
                <a:latin typeface="Times New Roman" pitchFamily="18" charset="0"/>
              </a:rPr>
              <a:t>Y </a:t>
            </a:r>
            <a:r>
              <a:rPr kumimoji="1" lang="zh-CN" altLang="en-US" sz="2800" b="1">
                <a:latin typeface="Times New Roman" pitchFamily="18" charset="0"/>
              </a:rPr>
              <a:t>表示其体重和身高 </a:t>
            </a:r>
            <a:r>
              <a:rPr kumimoji="1" lang="en-US" altLang="zh-CN" sz="2800" b="1">
                <a:latin typeface="Times New Roman" pitchFamily="18" charset="0"/>
              </a:rPr>
              <a:t>.  </a:t>
            </a:r>
            <a:r>
              <a:rPr kumimoji="1" lang="zh-CN" altLang="en-US" sz="2800" b="1">
                <a:latin typeface="Times New Roman" pitchFamily="18" charset="0"/>
              </a:rPr>
              <a:t>则</a:t>
            </a:r>
            <a:r>
              <a:rPr kumimoji="1" lang="en-US" altLang="zh-CN" sz="2800" b="1" i="1">
                <a:latin typeface="Times New Roman" pitchFamily="18" charset="0"/>
              </a:rPr>
              <a:t>X</a:t>
            </a:r>
            <a:r>
              <a:rPr kumimoji="1" lang="zh-CN" altLang="en-US" sz="2800" b="1">
                <a:latin typeface="Times New Roman" pitchFamily="18" charset="0"/>
              </a:rPr>
              <a:t>和</a:t>
            </a:r>
            <a:r>
              <a:rPr kumimoji="1" lang="en-US" altLang="zh-CN" sz="2800" b="1" i="1">
                <a:latin typeface="Times New Roman" pitchFamily="18" charset="0"/>
              </a:rPr>
              <a:t>Y</a:t>
            </a:r>
            <a:r>
              <a:rPr kumimoji="1" lang="zh-CN" altLang="en-US" sz="2800" b="1">
                <a:latin typeface="Times New Roman" pitchFamily="18" charset="0"/>
              </a:rPr>
              <a:t>都是随机</a:t>
            </a:r>
          </a:p>
          <a:p>
            <a:pPr eaLnBrk="1" hangingPunct="1">
              <a:lnSpc>
                <a:spcPct val="130000"/>
              </a:lnSpc>
            </a:pPr>
            <a:r>
              <a:rPr kumimoji="1" lang="zh-CN" altLang="en-US" sz="2800" b="1">
                <a:latin typeface="Times New Roman" pitchFamily="18" charset="0"/>
              </a:rPr>
              <a:t>变量，它们都有一定的概率分布</a:t>
            </a:r>
            <a:r>
              <a:rPr kumimoji="1" lang="en-US" altLang="zh-CN" sz="2800" b="1">
                <a:latin typeface="Times New Roman" pitchFamily="18" charset="0"/>
              </a:rPr>
              <a:t>.</a:t>
            </a:r>
          </a:p>
        </p:txBody>
      </p:sp>
      <p:grpSp>
        <p:nvGrpSpPr>
          <p:cNvPr id="2" name="Group 6"/>
          <p:cNvGrpSpPr>
            <a:grpSpLocks/>
          </p:cNvGrpSpPr>
          <p:nvPr/>
        </p:nvGrpSpPr>
        <p:grpSpPr bwMode="auto">
          <a:xfrm>
            <a:off x="468313" y="2652713"/>
            <a:ext cx="1150937" cy="3213100"/>
            <a:chOff x="295" y="1915"/>
            <a:chExt cx="725" cy="2024"/>
          </a:xfrm>
        </p:grpSpPr>
        <p:pic>
          <p:nvPicPr>
            <p:cNvPr id="122887" name="Picture 7" descr="称体重1"/>
            <p:cNvPicPr>
              <a:picLocks noChangeAspect="1" noChangeArrowheads="1"/>
            </p:cNvPicPr>
            <p:nvPr/>
          </p:nvPicPr>
          <p:blipFill>
            <a:blip r:embed="rId2"/>
            <a:srcRect/>
            <a:stretch>
              <a:fillRect/>
            </a:stretch>
          </p:blipFill>
          <p:spPr bwMode="auto">
            <a:xfrm>
              <a:off x="304" y="1915"/>
              <a:ext cx="687" cy="1706"/>
            </a:xfrm>
            <a:prstGeom prst="rect">
              <a:avLst/>
            </a:prstGeom>
            <a:noFill/>
          </p:spPr>
        </p:pic>
        <p:sp>
          <p:nvSpPr>
            <p:cNvPr id="122888" name="Rectangle 8"/>
            <p:cNvSpPr>
              <a:spLocks noChangeArrowheads="1"/>
            </p:cNvSpPr>
            <p:nvPr/>
          </p:nvSpPr>
          <p:spPr bwMode="auto">
            <a:xfrm>
              <a:off x="295" y="3612"/>
              <a:ext cx="725" cy="327"/>
            </a:xfrm>
            <a:prstGeom prst="rect">
              <a:avLst/>
            </a:prstGeom>
            <a:solidFill>
              <a:srgbClr val="660033"/>
            </a:solidFill>
            <a:ln w="9525">
              <a:noFill/>
              <a:miter lim="800000"/>
              <a:headEnd/>
              <a:tailEnd/>
            </a:ln>
            <a:effectLst/>
          </p:spPr>
          <p:txBody>
            <a:bodyPr>
              <a:spAutoFit/>
            </a:bodyPr>
            <a:lstStyle/>
            <a:p>
              <a:pPr algn="ctr" eaLnBrk="1" hangingPunct="1"/>
              <a:r>
                <a:rPr kumimoji="1" lang="zh-CN" altLang="en-US" sz="2800" b="1">
                  <a:latin typeface="Times New Roman" pitchFamily="18" charset="0"/>
                </a:rPr>
                <a:t>体重</a:t>
              </a:r>
              <a:r>
                <a:rPr kumimoji="1" lang="en-US" altLang="zh-CN" sz="2800" b="1" i="1">
                  <a:latin typeface="Times New Roman" pitchFamily="18" charset="0"/>
                </a:rPr>
                <a:t>X</a:t>
              </a:r>
              <a:endParaRPr kumimoji="1" lang="en-US" altLang="zh-CN" sz="2800" b="1">
                <a:latin typeface="Times New Roman" pitchFamily="18" charset="0"/>
              </a:endParaRPr>
            </a:p>
          </p:txBody>
        </p:sp>
      </p:grpSp>
      <p:grpSp>
        <p:nvGrpSpPr>
          <p:cNvPr id="3" name="Group 9"/>
          <p:cNvGrpSpPr>
            <a:grpSpLocks/>
          </p:cNvGrpSpPr>
          <p:nvPr/>
        </p:nvGrpSpPr>
        <p:grpSpPr bwMode="auto">
          <a:xfrm>
            <a:off x="4933950" y="2638425"/>
            <a:ext cx="1150938" cy="3228975"/>
            <a:chOff x="1292" y="1706"/>
            <a:chExt cx="725" cy="2034"/>
          </a:xfrm>
        </p:grpSpPr>
        <p:pic>
          <p:nvPicPr>
            <p:cNvPr id="122890" name="Picture 10" descr="量身高1"/>
            <p:cNvPicPr>
              <a:picLocks noChangeArrowheads="1"/>
            </p:cNvPicPr>
            <p:nvPr/>
          </p:nvPicPr>
          <p:blipFill>
            <a:blip r:embed="rId3"/>
            <a:srcRect/>
            <a:stretch>
              <a:fillRect/>
            </a:stretch>
          </p:blipFill>
          <p:spPr bwMode="auto">
            <a:xfrm>
              <a:off x="1318" y="1706"/>
              <a:ext cx="687" cy="1707"/>
            </a:xfrm>
            <a:prstGeom prst="rect">
              <a:avLst/>
            </a:prstGeom>
            <a:noFill/>
          </p:spPr>
        </p:pic>
        <p:sp>
          <p:nvSpPr>
            <p:cNvPr id="122891" name="Rectangle 11"/>
            <p:cNvSpPr>
              <a:spLocks noChangeArrowheads="1"/>
            </p:cNvSpPr>
            <p:nvPr/>
          </p:nvSpPr>
          <p:spPr bwMode="auto">
            <a:xfrm>
              <a:off x="1292" y="3413"/>
              <a:ext cx="725" cy="327"/>
            </a:xfrm>
            <a:prstGeom prst="rect">
              <a:avLst/>
            </a:prstGeom>
            <a:solidFill>
              <a:srgbClr val="660033"/>
            </a:solidFill>
            <a:ln w="9525">
              <a:noFill/>
              <a:miter lim="800000"/>
              <a:headEnd/>
              <a:tailEnd/>
            </a:ln>
            <a:effectLst/>
          </p:spPr>
          <p:txBody>
            <a:bodyPr>
              <a:spAutoFit/>
            </a:bodyPr>
            <a:lstStyle/>
            <a:p>
              <a:pPr algn="ctr" eaLnBrk="1" hangingPunct="1"/>
              <a:r>
                <a:rPr kumimoji="1" lang="zh-CN" altLang="en-US" sz="2800" b="1">
                  <a:latin typeface="Times New Roman" pitchFamily="18" charset="0"/>
                </a:rPr>
                <a:t>身高</a:t>
              </a:r>
              <a:r>
                <a:rPr kumimoji="1" lang="en-US" altLang="zh-CN" sz="2800" b="1" i="1">
                  <a:latin typeface="Times New Roman" pitchFamily="18" charset="0"/>
                </a:rPr>
                <a:t>Y</a:t>
              </a:r>
              <a:endParaRPr kumimoji="1" lang="en-US" altLang="zh-CN" sz="2800" b="1">
                <a:latin typeface="Times New Roman" pitchFamily="18" charset="0"/>
              </a:endParaRPr>
            </a:p>
          </p:txBody>
        </p:sp>
      </p:grpSp>
      <p:grpSp>
        <p:nvGrpSpPr>
          <p:cNvPr id="4" name="Group 12"/>
          <p:cNvGrpSpPr>
            <a:grpSpLocks/>
          </p:cNvGrpSpPr>
          <p:nvPr/>
        </p:nvGrpSpPr>
        <p:grpSpPr bwMode="auto">
          <a:xfrm>
            <a:off x="1763713" y="2636838"/>
            <a:ext cx="2678112" cy="3240087"/>
            <a:chOff x="2154" y="1706"/>
            <a:chExt cx="1687" cy="2041"/>
          </a:xfrm>
        </p:grpSpPr>
        <p:pic>
          <p:nvPicPr>
            <p:cNvPr id="122893" name="Picture 13" descr="正态图11"/>
            <p:cNvPicPr preferRelativeResize="0">
              <a:picLocks noChangeArrowheads="1"/>
            </p:cNvPicPr>
            <p:nvPr/>
          </p:nvPicPr>
          <p:blipFill>
            <a:blip r:embed="rId4"/>
            <a:srcRect/>
            <a:stretch>
              <a:fillRect/>
            </a:stretch>
          </p:blipFill>
          <p:spPr bwMode="auto">
            <a:xfrm>
              <a:off x="2154" y="1706"/>
              <a:ext cx="1687" cy="1707"/>
            </a:xfrm>
            <a:prstGeom prst="rect">
              <a:avLst/>
            </a:prstGeom>
            <a:noFill/>
          </p:spPr>
        </p:pic>
        <p:sp>
          <p:nvSpPr>
            <p:cNvPr id="122894" name="Rectangle 14"/>
            <p:cNvSpPr>
              <a:spLocks noChangeArrowheads="1"/>
            </p:cNvSpPr>
            <p:nvPr/>
          </p:nvSpPr>
          <p:spPr bwMode="auto">
            <a:xfrm>
              <a:off x="2154" y="3420"/>
              <a:ext cx="1679" cy="327"/>
            </a:xfrm>
            <a:prstGeom prst="rect">
              <a:avLst/>
            </a:prstGeom>
            <a:solidFill>
              <a:srgbClr val="993300"/>
            </a:solidFill>
            <a:ln w="9525">
              <a:noFill/>
              <a:miter lim="800000"/>
              <a:headEnd/>
              <a:tailEnd/>
            </a:ln>
            <a:effectLst/>
          </p:spPr>
          <p:txBody>
            <a:bodyPr>
              <a:spAutoFit/>
            </a:bodyPr>
            <a:lstStyle/>
            <a:p>
              <a:pPr algn="ctr" eaLnBrk="1" hangingPunct="1"/>
              <a:r>
                <a:rPr kumimoji="1" lang="zh-CN" altLang="en-US" sz="2800" b="1">
                  <a:latin typeface="Times New Roman" pitchFamily="18" charset="0"/>
                </a:rPr>
                <a:t>体重</a:t>
              </a:r>
              <a:r>
                <a:rPr kumimoji="1" lang="en-US" altLang="zh-CN" sz="2800" b="1" i="1">
                  <a:latin typeface="Times New Roman" pitchFamily="18" charset="0"/>
                </a:rPr>
                <a:t>X</a:t>
              </a:r>
              <a:r>
                <a:rPr kumimoji="1" lang="zh-CN" altLang="en-US" sz="2800" b="1">
                  <a:latin typeface="Times New Roman" pitchFamily="18" charset="0"/>
                </a:rPr>
                <a:t>的分布</a:t>
              </a:r>
            </a:p>
          </p:txBody>
        </p:sp>
      </p:grpSp>
      <p:grpSp>
        <p:nvGrpSpPr>
          <p:cNvPr id="5" name="Group 15"/>
          <p:cNvGrpSpPr>
            <a:grpSpLocks/>
          </p:cNvGrpSpPr>
          <p:nvPr/>
        </p:nvGrpSpPr>
        <p:grpSpPr bwMode="auto">
          <a:xfrm>
            <a:off x="6227763" y="2636838"/>
            <a:ext cx="2736850" cy="3241675"/>
            <a:chOff x="3923" y="1706"/>
            <a:chExt cx="1724" cy="2042"/>
          </a:xfrm>
        </p:grpSpPr>
        <p:pic>
          <p:nvPicPr>
            <p:cNvPr id="122896" name="Picture 16" descr="正态图12"/>
            <p:cNvPicPr preferRelativeResize="0">
              <a:picLocks noChangeArrowheads="1"/>
            </p:cNvPicPr>
            <p:nvPr/>
          </p:nvPicPr>
          <p:blipFill>
            <a:blip r:embed="rId5"/>
            <a:srcRect/>
            <a:stretch>
              <a:fillRect/>
            </a:stretch>
          </p:blipFill>
          <p:spPr bwMode="auto">
            <a:xfrm>
              <a:off x="3923" y="1706"/>
              <a:ext cx="1687" cy="1707"/>
            </a:xfrm>
            <a:prstGeom prst="rect">
              <a:avLst/>
            </a:prstGeom>
            <a:noFill/>
          </p:spPr>
        </p:pic>
        <p:sp>
          <p:nvSpPr>
            <p:cNvPr id="122897" name="Rectangle 17"/>
            <p:cNvSpPr>
              <a:spLocks noChangeArrowheads="1"/>
            </p:cNvSpPr>
            <p:nvPr/>
          </p:nvSpPr>
          <p:spPr bwMode="auto">
            <a:xfrm>
              <a:off x="3923" y="3421"/>
              <a:ext cx="1724" cy="327"/>
            </a:xfrm>
            <a:prstGeom prst="rect">
              <a:avLst/>
            </a:prstGeom>
            <a:solidFill>
              <a:srgbClr val="993300"/>
            </a:solidFill>
            <a:ln w="9525">
              <a:noFill/>
              <a:miter lim="800000"/>
              <a:headEnd/>
              <a:tailEnd/>
            </a:ln>
            <a:effectLst/>
          </p:spPr>
          <p:txBody>
            <a:bodyPr>
              <a:spAutoFit/>
            </a:bodyPr>
            <a:lstStyle/>
            <a:p>
              <a:pPr algn="ctr" eaLnBrk="1" hangingPunct="1"/>
              <a:r>
                <a:rPr kumimoji="1" lang="zh-CN" altLang="en-US" sz="2800" b="1">
                  <a:latin typeface="Times New Roman" pitchFamily="18" charset="0"/>
                </a:rPr>
                <a:t>身高</a:t>
              </a:r>
              <a:r>
                <a:rPr kumimoji="1" lang="en-US" altLang="zh-CN" sz="2800" b="1" i="1">
                  <a:latin typeface="Times New Roman" pitchFamily="18" charset="0"/>
                </a:rPr>
                <a:t>Y</a:t>
              </a:r>
              <a:r>
                <a:rPr kumimoji="1" lang="zh-CN" altLang="en-US" sz="2800" b="1">
                  <a:latin typeface="Times New Roman" pitchFamily="18" charset="0"/>
                </a:rPr>
                <a:t>的分布</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wipe(up)">
                                      <p:cBhvr>
                                        <p:cTn id="7" dur="1000"/>
                                        <p:tgtEl>
                                          <p:spTgt spid="12288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1000"/>
                                        <p:tgtEl>
                                          <p:spTgt spid="4"/>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1000"/>
                                        <p:tgtEl>
                                          <p:spTgt spid="3"/>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ChangeArrowheads="1"/>
          </p:cNvSpPr>
          <p:nvPr/>
        </p:nvSpPr>
        <p:spPr bwMode="auto">
          <a:xfrm>
            <a:off x="0" y="2038350"/>
            <a:ext cx="9094788" cy="2314575"/>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现在若限制  </a:t>
            </a:r>
            <a:r>
              <a:rPr kumimoji="1" lang="en-US" altLang="zh-CN" sz="2800" b="1">
                <a:solidFill>
                  <a:srgbClr val="66FF33"/>
                </a:solidFill>
                <a:latin typeface="Times New Roman" pitchFamily="18" charset="0"/>
              </a:rPr>
              <a:t>1.7&lt;</a:t>
            </a:r>
            <a:r>
              <a:rPr kumimoji="1" lang="en-US" altLang="zh-CN" sz="2800" b="1" i="1">
                <a:solidFill>
                  <a:srgbClr val="66FF33"/>
                </a:solidFill>
                <a:latin typeface="Times New Roman" pitchFamily="18" charset="0"/>
              </a:rPr>
              <a:t>Y</a:t>
            </a:r>
            <a:r>
              <a:rPr kumimoji="1" lang="en-US" altLang="zh-CN" sz="2800" b="1">
                <a:solidFill>
                  <a:srgbClr val="66FF33"/>
                </a:solidFill>
                <a:latin typeface="Times New Roman" pitchFamily="18" charset="0"/>
              </a:rPr>
              <a:t>&lt;1.8  (</a:t>
            </a:r>
            <a:r>
              <a:rPr kumimoji="1" lang="zh-CN" altLang="en-US" sz="2800" b="1">
                <a:solidFill>
                  <a:srgbClr val="66FF33"/>
                </a:solidFill>
                <a:latin typeface="Times New Roman" pitchFamily="18" charset="0"/>
              </a:rPr>
              <a:t>米</a:t>
            </a:r>
            <a:r>
              <a:rPr kumimoji="1" lang="en-US" altLang="zh-CN" sz="2800" b="1">
                <a:solidFill>
                  <a:srgbClr val="66FF33"/>
                </a:solidFill>
                <a:latin typeface="Times New Roman" pitchFamily="18" charset="0"/>
              </a:rPr>
              <a:t>)</a:t>
            </a:r>
            <a:r>
              <a:rPr kumimoji="1" lang="zh-CN" altLang="en-US" sz="2800" b="1">
                <a:latin typeface="Times New Roman" pitchFamily="18" charset="0"/>
              </a:rPr>
              <a:t>，在这个条件下去求</a:t>
            </a:r>
            <a:r>
              <a:rPr kumimoji="1" lang="en-US" altLang="zh-CN" sz="2800" b="1" i="1">
                <a:latin typeface="Times New Roman" pitchFamily="18" charset="0"/>
              </a:rPr>
              <a:t>X </a:t>
            </a:r>
            <a:r>
              <a:rPr kumimoji="1" lang="zh-CN" altLang="en-US" sz="2800" b="1">
                <a:latin typeface="Times New Roman" pitchFamily="18" charset="0"/>
              </a:rPr>
              <a:t>的概率分布， 这就意味着要从该校的学生中把身高在 </a:t>
            </a:r>
            <a:r>
              <a:rPr kumimoji="1" lang="en-US" altLang="zh-CN" sz="2800" b="1">
                <a:latin typeface="Times New Roman" pitchFamily="18" charset="0"/>
              </a:rPr>
              <a:t>1.7</a:t>
            </a:r>
            <a:r>
              <a:rPr kumimoji="1" lang="zh-CN" altLang="en-US" sz="2800" b="1">
                <a:latin typeface="Times New Roman" pitchFamily="18" charset="0"/>
              </a:rPr>
              <a:t>米和 </a:t>
            </a:r>
            <a:r>
              <a:rPr kumimoji="1" lang="en-US" altLang="zh-CN" sz="2800" b="1">
                <a:latin typeface="Times New Roman" pitchFamily="18" charset="0"/>
              </a:rPr>
              <a:t>1.8 </a:t>
            </a:r>
            <a:r>
              <a:rPr kumimoji="1" lang="zh-CN" altLang="en-US" sz="2800" b="1">
                <a:latin typeface="Times New Roman" pitchFamily="18" charset="0"/>
              </a:rPr>
              <a:t>米之间的那些人都挑选出来，然后在选出的学生中求其体重的概率分布</a:t>
            </a:r>
            <a:r>
              <a:rPr kumimoji="1" lang="en-US" altLang="zh-CN" sz="2800" b="1">
                <a:latin typeface="Times New Roman" pitchFamily="18" charset="0"/>
              </a:rPr>
              <a:t>.</a:t>
            </a:r>
          </a:p>
        </p:txBody>
      </p:sp>
      <p:sp>
        <p:nvSpPr>
          <p:cNvPr id="123909" name="Rectangle 5"/>
          <p:cNvSpPr>
            <a:spLocks noChangeArrowheads="1"/>
          </p:cNvSpPr>
          <p:nvPr/>
        </p:nvSpPr>
        <p:spPr bwMode="auto">
          <a:xfrm>
            <a:off x="0" y="4294188"/>
            <a:ext cx="9144000" cy="1203325"/>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容易想象</a:t>
            </a:r>
            <a:r>
              <a:rPr kumimoji="1" lang="en-US" altLang="zh-CN" sz="2800" b="1">
                <a:latin typeface="Times New Roman" pitchFamily="18" charset="0"/>
              </a:rPr>
              <a:t>, </a:t>
            </a:r>
            <a:r>
              <a:rPr kumimoji="1" lang="zh-CN" altLang="en-US" sz="2800" b="1">
                <a:latin typeface="Times New Roman" pitchFamily="18" charset="0"/>
              </a:rPr>
              <a:t>附加了这个</a:t>
            </a:r>
            <a:r>
              <a:rPr kumimoji="1" lang="zh-CN" altLang="en-US" sz="2800" b="1">
                <a:latin typeface="Garamond" pitchFamily="18" charset="0"/>
              </a:rPr>
              <a:t>条件</a:t>
            </a:r>
            <a:r>
              <a:rPr kumimoji="1" lang="en-US" altLang="zh-CN" sz="2800" b="1">
                <a:latin typeface="Times New Roman" pitchFamily="18" charset="0"/>
              </a:rPr>
              <a:t>( </a:t>
            </a:r>
            <a:r>
              <a:rPr kumimoji="1" lang="en-US" altLang="zh-CN" sz="2800" b="1">
                <a:solidFill>
                  <a:srgbClr val="66FF33"/>
                </a:solidFill>
                <a:latin typeface="Garamond" pitchFamily="18" charset="0"/>
              </a:rPr>
              <a:t>1.7&lt;</a:t>
            </a:r>
            <a:r>
              <a:rPr kumimoji="1" lang="en-US" altLang="zh-CN" sz="2800" b="1" i="1">
                <a:solidFill>
                  <a:srgbClr val="66FF33"/>
                </a:solidFill>
                <a:latin typeface="Garamond" pitchFamily="18" charset="0"/>
              </a:rPr>
              <a:t>Y</a:t>
            </a:r>
            <a:r>
              <a:rPr kumimoji="1" lang="en-US" altLang="zh-CN" sz="2800" b="1">
                <a:solidFill>
                  <a:srgbClr val="66FF33"/>
                </a:solidFill>
                <a:latin typeface="Garamond" pitchFamily="18" charset="0"/>
              </a:rPr>
              <a:t>&lt;1.8 </a:t>
            </a:r>
            <a:r>
              <a:rPr kumimoji="1" lang="en-US" altLang="zh-CN" sz="2800" b="1">
                <a:latin typeface="Garamond" pitchFamily="18" charset="0"/>
              </a:rPr>
              <a:t>)</a:t>
            </a:r>
            <a:r>
              <a:rPr kumimoji="1" lang="zh-CN" altLang="en-US" sz="2800" b="1">
                <a:latin typeface="Times New Roman" pitchFamily="18" charset="0"/>
              </a:rPr>
              <a:t>的概率分布与不加这个条件时的概率分布一般会不一样</a:t>
            </a:r>
            <a:r>
              <a:rPr kumimoji="1" lang="en-US" altLang="zh-CN" sz="2800" b="1">
                <a:latin typeface="Times New Roman" pitchFamily="18" charset="0"/>
              </a:rPr>
              <a:t>.</a:t>
            </a:r>
          </a:p>
        </p:txBody>
      </p:sp>
      <p:sp>
        <p:nvSpPr>
          <p:cNvPr id="123910" name="Rectangle 6"/>
          <p:cNvSpPr>
            <a:spLocks noChangeArrowheads="1"/>
          </p:cNvSpPr>
          <p:nvPr/>
        </p:nvSpPr>
        <p:spPr bwMode="auto">
          <a:xfrm>
            <a:off x="0" y="5445125"/>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Garamond" pitchFamily="18" charset="0"/>
              </a:rPr>
              <a:t>        </a:t>
            </a:r>
            <a:r>
              <a:rPr kumimoji="1" lang="zh-CN" altLang="en-US" sz="2800" b="1">
                <a:latin typeface="Garamond" pitchFamily="18" charset="0"/>
              </a:rPr>
              <a:t>附加了条件的概率分布称之为</a:t>
            </a:r>
            <a:r>
              <a:rPr kumimoji="1" lang="zh-CN" altLang="en-US" sz="2800" b="1">
                <a:solidFill>
                  <a:schemeClr val="hlink"/>
                </a:solidFill>
                <a:latin typeface="Garamond" pitchFamily="18" charset="0"/>
              </a:rPr>
              <a:t>条件分布</a:t>
            </a:r>
            <a:r>
              <a:rPr kumimoji="1" lang="en-US" altLang="zh-CN" sz="2800" b="1">
                <a:latin typeface="Garamond" pitchFamily="18" charset="0"/>
              </a:rPr>
              <a:t>.</a:t>
            </a:r>
          </a:p>
        </p:txBody>
      </p:sp>
      <p:sp>
        <p:nvSpPr>
          <p:cNvPr id="123912" name="Rectangle 8"/>
          <p:cNvSpPr>
            <a:spLocks noChangeArrowheads="1"/>
          </p:cNvSpPr>
          <p:nvPr/>
        </p:nvSpPr>
        <p:spPr bwMode="auto">
          <a:xfrm>
            <a:off x="0" y="404813"/>
            <a:ext cx="9144000" cy="175895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例如，考虑某大学的全体学生，从其中随机抽取一个学生，分别以</a:t>
            </a:r>
            <a:r>
              <a:rPr kumimoji="1" lang="en-US" altLang="zh-CN" sz="2800" b="1" i="1">
                <a:latin typeface="Times New Roman" pitchFamily="18" charset="0"/>
              </a:rPr>
              <a:t>X</a:t>
            </a:r>
            <a:r>
              <a:rPr kumimoji="1" lang="zh-CN" altLang="en-US" sz="2800" b="1">
                <a:latin typeface="Times New Roman" pitchFamily="18" charset="0"/>
              </a:rPr>
              <a:t>和</a:t>
            </a:r>
            <a:r>
              <a:rPr kumimoji="1" lang="en-US" altLang="zh-CN" sz="2800" b="1" i="1">
                <a:latin typeface="Times New Roman" pitchFamily="18" charset="0"/>
              </a:rPr>
              <a:t>Y </a:t>
            </a:r>
            <a:r>
              <a:rPr kumimoji="1" lang="zh-CN" altLang="en-US" sz="2800" b="1">
                <a:latin typeface="Times New Roman" pitchFamily="18" charset="0"/>
              </a:rPr>
              <a:t>表示其体重和身高 </a:t>
            </a:r>
            <a:r>
              <a:rPr kumimoji="1" lang="en-US" altLang="zh-CN" sz="2800" b="1">
                <a:latin typeface="Times New Roman" pitchFamily="18" charset="0"/>
              </a:rPr>
              <a:t>.  </a:t>
            </a:r>
            <a:r>
              <a:rPr kumimoji="1" lang="zh-CN" altLang="en-US" sz="2800" b="1">
                <a:latin typeface="Times New Roman" pitchFamily="18" charset="0"/>
              </a:rPr>
              <a:t>则</a:t>
            </a:r>
            <a:r>
              <a:rPr kumimoji="1" lang="en-US" altLang="zh-CN" sz="2800" b="1" i="1">
                <a:latin typeface="Times New Roman" pitchFamily="18" charset="0"/>
              </a:rPr>
              <a:t>X</a:t>
            </a:r>
            <a:r>
              <a:rPr kumimoji="1" lang="zh-CN" altLang="en-US" sz="2800" b="1">
                <a:latin typeface="Times New Roman" pitchFamily="18" charset="0"/>
              </a:rPr>
              <a:t>和</a:t>
            </a:r>
            <a:r>
              <a:rPr kumimoji="1" lang="en-US" altLang="zh-CN" sz="2800" b="1" i="1">
                <a:latin typeface="Times New Roman" pitchFamily="18" charset="0"/>
              </a:rPr>
              <a:t>Y</a:t>
            </a:r>
            <a:r>
              <a:rPr kumimoji="1" lang="zh-CN" altLang="en-US" sz="2800" b="1">
                <a:latin typeface="Times New Roman" pitchFamily="18" charset="0"/>
              </a:rPr>
              <a:t>都是随机</a:t>
            </a:r>
          </a:p>
          <a:p>
            <a:pPr eaLnBrk="1" hangingPunct="1">
              <a:lnSpc>
                <a:spcPct val="130000"/>
              </a:lnSpc>
            </a:pPr>
            <a:r>
              <a:rPr kumimoji="1" lang="zh-CN" altLang="en-US" sz="2800" b="1">
                <a:latin typeface="Times New Roman" pitchFamily="18" charset="0"/>
              </a:rPr>
              <a:t>变量，它们都有一定的概率分布</a:t>
            </a:r>
            <a:r>
              <a:rPr kumimoji="1" lang="en-US" altLang="zh-CN" sz="2800" b="1">
                <a:latin typeface="Times New Roman" pitchFamily="18" charset="0"/>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wipe(up)">
                                      <p:cBhvr>
                                        <p:cTn id="7" dur="1000"/>
                                        <p:tgtEl>
                                          <p:spTgt spid="123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wipe(up)">
                                      <p:cBhvr>
                                        <p:cTn id="12" dur="1000"/>
                                        <p:tgtEl>
                                          <p:spTgt spid="1239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3910"/>
                                        </p:tgtEl>
                                        <p:attrNameLst>
                                          <p:attrName>style.visibility</p:attrName>
                                        </p:attrNameLst>
                                      </p:cBhvr>
                                      <p:to>
                                        <p:strVal val="visible"/>
                                      </p:to>
                                    </p:set>
                                    <p:animEffect transition="in" filter="wipe(up)">
                                      <p:cBhvr>
                                        <p:cTn id="17" dur="10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09" grpId="0"/>
      <p:bldP spid="1239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8" name="Rectangle 4"/>
          <p:cNvSpPr>
            <a:spLocks noChangeArrowheads="1"/>
          </p:cNvSpPr>
          <p:nvPr/>
        </p:nvSpPr>
        <p:spPr bwMode="auto">
          <a:xfrm>
            <a:off x="642910" y="3143248"/>
            <a:ext cx="8713787" cy="1077218"/>
          </a:xfrm>
          <a:prstGeom prst="rect">
            <a:avLst/>
          </a:prstGeom>
          <a:noFill/>
          <a:ln w="9525">
            <a:noFill/>
            <a:miter lim="800000"/>
            <a:headEnd/>
            <a:tailEnd/>
          </a:ln>
          <a:effectLst/>
        </p:spPr>
        <p:txBody>
          <a:bodyPr wrap="square">
            <a:spAutoFit/>
          </a:bodyPr>
          <a:lstStyle/>
          <a:p>
            <a:r>
              <a:rPr lang="zh-CN" altLang="en-US" sz="3200" b="1" dirty="0">
                <a:ea typeface="宋体" pitchFamily="2" charset="-122"/>
              </a:rPr>
              <a:t>      由于从二维推广到多维一般无实质性的困难，我们重点讨论二维随机变量 </a:t>
            </a:r>
            <a:r>
              <a:rPr lang="en-US" altLang="zh-CN" sz="3200" b="1" dirty="0">
                <a:ea typeface="宋体" pitchFamily="2" charset="-122"/>
              </a:rPr>
              <a:t>.</a:t>
            </a:r>
          </a:p>
        </p:txBody>
      </p:sp>
      <p:sp>
        <p:nvSpPr>
          <p:cNvPr id="1388549" name="Text Box 5"/>
          <p:cNvSpPr txBox="1">
            <a:spLocks noChangeArrowheads="1"/>
          </p:cNvSpPr>
          <p:nvPr/>
        </p:nvSpPr>
        <p:spPr bwMode="auto">
          <a:xfrm>
            <a:off x="900113" y="1844675"/>
            <a:ext cx="8497887" cy="1066800"/>
          </a:xfrm>
          <a:prstGeom prst="rect">
            <a:avLst/>
          </a:prstGeom>
          <a:noFill/>
          <a:ln w="9525">
            <a:noFill/>
            <a:miter lim="800000"/>
            <a:headEnd/>
            <a:tailEnd/>
          </a:ln>
          <a:effectLst/>
        </p:spPr>
        <p:txBody>
          <a:bodyPr>
            <a:spAutoFit/>
          </a:bodyPr>
          <a:lstStyle/>
          <a:p>
            <a:pPr algn="just"/>
            <a:r>
              <a:rPr lang="zh-CN" altLang="en-US" sz="3200" b="1">
                <a:ea typeface="宋体" pitchFamily="2" charset="-122"/>
              </a:rPr>
              <a:t>      一般地，我们称</a:t>
            </a:r>
            <a:r>
              <a:rPr lang="en-US" altLang="zh-CN" sz="3200" b="1" i="1">
                <a:ea typeface="宋体" pitchFamily="2" charset="-122"/>
              </a:rPr>
              <a:t>n</a:t>
            </a:r>
            <a:r>
              <a:rPr lang="zh-CN" altLang="en-US" sz="3200" b="1">
                <a:ea typeface="宋体" pitchFamily="2" charset="-122"/>
              </a:rPr>
              <a:t>个随机变量的整体</a:t>
            </a:r>
          </a:p>
          <a:p>
            <a:pPr algn="just"/>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X</a:t>
            </a:r>
            <a:r>
              <a:rPr lang="en-US" altLang="zh-CN" sz="3200" b="1" baseline="-25000">
                <a:ea typeface="宋体" pitchFamily="2" charset="-122"/>
              </a:rPr>
              <a:t>1</a:t>
            </a:r>
            <a:r>
              <a:rPr lang="en-US" altLang="zh-CN" sz="3200" b="1" i="1">
                <a:ea typeface="宋体" pitchFamily="2" charset="-122"/>
              </a:rPr>
              <a:t>, X</a:t>
            </a:r>
            <a:r>
              <a:rPr lang="en-US" altLang="zh-CN" sz="3200" b="1" baseline="-25000">
                <a:ea typeface="宋体" pitchFamily="2" charset="-122"/>
              </a:rPr>
              <a:t>2</a:t>
            </a:r>
            <a:r>
              <a:rPr lang="en-US" altLang="zh-CN" sz="3200" b="1" i="1">
                <a:ea typeface="宋体" pitchFamily="2" charset="-122"/>
              </a:rPr>
              <a:t>, …</a:t>
            </a:r>
            <a:r>
              <a:rPr lang="zh-CN" altLang="en-US" sz="3200" b="1" i="1">
                <a:ea typeface="宋体" pitchFamily="2" charset="-122"/>
              </a:rPr>
              <a:t>，</a:t>
            </a:r>
            <a:r>
              <a:rPr lang="en-US" altLang="zh-CN" sz="3200" b="1" i="1">
                <a:ea typeface="宋体" pitchFamily="2" charset="-122"/>
              </a:rPr>
              <a:t>X</a:t>
            </a:r>
            <a:r>
              <a:rPr lang="en-US" altLang="zh-CN" sz="3200" b="1" i="1" baseline="-25000">
                <a:ea typeface="宋体" pitchFamily="2" charset="-122"/>
              </a:rPr>
              <a:t>n</a:t>
            </a:r>
            <a:r>
              <a:rPr lang="en-US" altLang="zh-CN" sz="3200" b="1">
                <a:ea typeface="宋体" pitchFamily="2" charset="-122"/>
              </a:rPr>
              <a:t>)</a:t>
            </a:r>
            <a:r>
              <a:rPr lang="zh-CN" altLang="en-US" sz="3200" b="1">
                <a:ea typeface="宋体" pitchFamily="2" charset="-122"/>
              </a:rPr>
              <a:t>为</a:t>
            </a:r>
            <a:r>
              <a:rPr lang="en-US" altLang="zh-CN" sz="3200" b="1" i="1">
                <a:ea typeface="宋体" pitchFamily="2" charset="-122"/>
              </a:rPr>
              <a:t>n</a:t>
            </a:r>
            <a:r>
              <a:rPr lang="zh-CN" altLang="en-US" sz="3200" b="1">
                <a:ea typeface="宋体" pitchFamily="2" charset="-122"/>
              </a:rPr>
              <a:t>维随机变量或随机向量</a:t>
            </a:r>
            <a:r>
              <a:rPr lang="en-US" altLang="zh-CN" sz="3200" b="1">
                <a:ea typeface="宋体" pitchFamily="2" charset="-122"/>
              </a:rPr>
              <a:t>. </a:t>
            </a:r>
          </a:p>
        </p:txBody>
      </p:sp>
      <p:sp>
        <p:nvSpPr>
          <p:cNvPr id="1388550" name="Rectangle 6"/>
          <p:cNvSpPr>
            <a:spLocks noChangeArrowheads="1"/>
          </p:cNvSpPr>
          <p:nvPr/>
        </p:nvSpPr>
        <p:spPr bwMode="auto">
          <a:xfrm>
            <a:off x="1042988" y="549275"/>
            <a:ext cx="7561262" cy="762000"/>
          </a:xfrm>
          <a:prstGeom prst="rect">
            <a:avLst/>
          </a:prstGeom>
          <a:noFill/>
          <a:ln w="9525">
            <a:noFill/>
            <a:miter lim="800000"/>
            <a:headEnd/>
            <a:tailEnd/>
          </a:ln>
          <a:effectLst/>
        </p:spPr>
        <p:txBody>
          <a:bodyPr>
            <a:spAutoFit/>
          </a:bodyPr>
          <a:lstStyle/>
          <a:p>
            <a:r>
              <a:rPr lang="zh-CN" altLang="en-US" sz="4400" b="1">
                <a:solidFill>
                  <a:schemeClr val="tx2"/>
                </a:solidFill>
                <a:ea typeface="宋体" pitchFamily="2" charset="-122"/>
              </a:rPr>
              <a:t>多维随机变量定义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88549"/>
                                        </p:tgtEl>
                                        <p:attrNameLst>
                                          <p:attrName>style.visibility</p:attrName>
                                        </p:attrNameLst>
                                      </p:cBhvr>
                                      <p:to>
                                        <p:strVal val="visible"/>
                                      </p:to>
                                    </p:set>
                                    <p:animEffect transition="in" filter="barn(outVertical)">
                                      <p:cBhvr>
                                        <p:cTn id="7" dur="500"/>
                                        <p:tgtEl>
                                          <p:spTgt spid="13885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8548"/>
                                        </p:tgtEl>
                                        <p:attrNameLst>
                                          <p:attrName>style.visibility</p:attrName>
                                        </p:attrNameLst>
                                      </p:cBhvr>
                                      <p:to>
                                        <p:strVal val="visible"/>
                                      </p:to>
                                    </p:set>
                                    <p:animEffect transition="in" filter="wipe(left)">
                                      <p:cBhvr>
                                        <p:cTn id="12" dur="500"/>
                                        <p:tgtEl>
                                          <p:spTgt spid="138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548" grpId="0" autoUpdateAnimBg="0"/>
      <p:bldP spid="138854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ChangeArrowheads="1"/>
          </p:cNvSpPr>
          <p:nvPr/>
        </p:nvSpPr>
        <p:spPr bwMode="auto">
          <a:xfrm>
            <a:off x="2514600" y="0"/>
            <a:ext cx="5638800" cy="51911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800" b="1">
                <a:latin typeface="Times New Roman" pitchFamily="18" charset="0"/>
              </a:rPr>
              <a:t>  </a:t>
            </a:r>
          </a:p>
        </p:txBody>
      </p:sp>
      <p:graphicFrame>
        <p:nvGraphicFramePr>
          <p:cNvPr id="121862" name="Object 6"/>
          <p:cNvGraphicFramePr>
            <a:graphicFrameLocks noChangeAspect="1"/>
          </p:cNvGraphicFramePr>
          <p:nvPr/>
        </p:nvGraphicFramePr>
        <p:xfrm>
          <a:off x="1343025" y="2724150"/>
          <a:ext cx="5676900" cy="1136650"/>
        </p:xfrm>
        <a:graphic>
          <a:graphicData uri="http://schemas.openxmlformats.org/presentationml/2006/ole">
            <p:oleObj spid="_x0000_s1541122" name="Equation" r:id="rId3" imgW="2158920" imgH="431640" progId="">
              <p:embed/>
            </p:oleObj>
          </a:graphicData>
        </a:graphic>
      </p:graphicFrame>
      <p:sp>
        <p:nvSpPr>
          <p:cNvPr id="121866" name="Rectangle 10"/>
          <p:cNvSpPr>
            <a:spLocks noChangeArrowheads="1"/>
          </p:cNvSpPr>
          <p:nvPr/>
        </p:nvSpPr>
        <p:spPr bwMode="auto">
          <a:xfrm>
            <a:off x="0" y="401638"/>
            <a:ext cx="9144000" cy="1203325"/>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设有两个随机变量</a:t>
            </a:r>
            <a:r>
              <a:rPr kumimoji="1" lang="en-US" altLang="zh-CN" sz="2800" b="1" i="1">
                <a:latin typeface="Times New Roman" pitchFamily="18" charset="0"/>
              </a:rPr>
              <a:t>X</a:t>
            </a:r>
            <a:r>
              <a:rPr kumimoji="1" lang="en-US" altLang="zh-CN" sz="2800" b="1">
                <a:latin typeface="Times New Roman" pitchFamily="18" charset="0"/>
              </a:rPr>
              <a:t>,  </a:t>
            </a:r>
            <a:r>
              <a:rPr kumimoji="1" lang="en-US" altLang="zh-CN" sz="2800" b="1" i="1">
                <a:latin typeface="Times New Roman" pitchFamily="18" charset="0"/>
              </a:rPr>
              <a:t>Y </a:t>
            </a:r>
            <a:r>
              <a:rPr kumimoji="1" lang="zh-CN" altLang="en-US" sz="2800" b="1">
                <a:latin typeface="Times New Roman" pitchFamily="18" charset="0"/>
              </a:rPr>
              <a:t>， 在给定</a:t>
            </a:r>
            <a:r>
              <a:rPr kumimoji="1" lang="en-US" altLang="zh-CN" sz="2800" b="1" i="1">
                <a:latin typeface="Times New Roman" pitchFamily="18" charset="0"/>
              </a:rPr>
              <a:t>Y </a:t>
            </a:r>
            <a:r>
              <a:rPr kumimoji="1" lang="zh-CN" altLang="en-US" sz="2800" b="1">
                <a:latin typeface="Times New Roman" pitchFamily="18" charset="0"/>
              </a:rPr>
              <a:t>取某个或某些值的条件下，求</a:t>
            </a:r>
            <a:r>
              <a:rPr kumimoji="1" lang="en-US" altLang="zh-CN" sz="2800" b="1" i="1">
                <a:latin typeface="Times New Roman" pitchFamily="18" charset="0"/>
              </a:rPr>
              <a:t>X</a:t>
            </a:r>
            <a:r>
              <a:rPr kumimoji="1" lang="zh-CN" altLang="en-US" sz="2800" b="1">
                <a:latin typeface="Times New Roman" pitchFamily="18" charset="0"/>
              </a:rPr>
              <a:t>的概率分布</a:t>
            </a:r>
            <a:r>
              <a:rPr kumimoji="1" lang="en-US" altLang="zh-CN" sz="2800" b="1">
                <a:latin typeface="Times New Roman" pitchFamily="18" charset="0"/>
              </a:rPr>
              <a:t>.</a:t>
            </a:r>
          </a:p>
        </p:txBody>
      </p:sp>
      <p:sp>
        <p:nvSpPr>
          <p:cNvPr id="121868" name="Rectangle 12"/>
          <p:cNvSpPr>
            <a:spLocks noChangeArrowheads="1"/>
          </p:cNvSpPr>
          <p:nvPr/>
        </p:nvSpPr>
        <p:spPr bwMode="auto">
          <a:xfrm>
            <a:off x="0" y="1557338"/>
            <a:ext cx="9144000" cy="1223962"/>
          </a:xfrm>
          <a:prstGeom prst="rect">
            <a:avLst/>
          </a:prstGeom>
          <a:noFill/>
          <a:ln w="9525">
            <a:noFill/>
            <a:miter lim="800000"/>
            <a:headEnd/>
            <a:tailEnd/>
          </a:ln>
          <a:effectLst/>
        </p:spPr>
        <p:txBody>
          <a:bodyPr/>
          <a:lstStyle/>
          <a:p>
            <a:pPr eaLnBrk="1" hangingPunct="1">
              <a:lnSpc>
                <a:spcPct val="130000"/>
              </a:lnSpc>
            </a:pPr>
            <a:r>
              <a:rPr kumimoji="1" lang="en-US" altLang="zh-CN" sz="2800" b="1">
                <a:latin typeface="Garamond" pitchFamily="18" charset="0"/>
              </a:rPr>
              <a:t>        </a:t>
            </a:r>
            <a:r>
              <a:rPr kumimoji="1" lang="zh-CN" altLang="en-US" sz="2800" b="1">
                <a:latin typeface="Garamond" pitchFamily="18" charset="0"/>
              </a:rPr>
              <a:t>在第一章中， 我们介绍了条件概率的概念</a:t>
            </a:r>
            <a:r>
              <a:rPr kumimoji="1" lang="en-US" altLang="zh-CN" sz="2800" b="1">
                <a:latin typeface="Garamond" pitchFamily="18" charset="0"/>
              </a:rPr>
              <a:t>. </a:t>
            </a:r>
            <a:r>
              <a:rPr kumimoji="1" lang="zh-CN" altLang="en-US" sz="2800" b="1">
                <a:latin typeface="Garamond" pitchFamily="18" charset="0"/>
              </a:rPr>
              <a:t>在事件</a:t>
            </a:r>
            <a:r>
              <a:rPr kumimoji="1" lang="en-US" altLang="zh-CN" sz="2800" b="1" i="1">
                <a:latin typeface="Times New Roman" pitchFamily="18" charset="0"/>
              </a:rPr>
              <a:t>B</a:t>
            </a:r>
            <a:r>
              <a:rPr kumimoji="1" lang="zh-CN" altLang="en-US" sz="2800" b="1">
                <a:latin typeface="Garamond" pitchFamily="18" charset="0"/>
              </a:rPr>
              <a:t>发生的条件下事件</a:t>
            </a:r>
            <a:r>
              <a:rPr kumimoji="1" lang="en-US" altLang="zh-CN" sz="2800" b="1" i="1">
                <a:latin typeface="Times New Roman" pitchFamily="18" charset="0"/>
              </a:rPr>
              <a:t>A</a:t>
            </a:r>
            <a:r>
              <a:rPr kumimoji="1" lang="zh-CN" altLang="en-US" sz="2800" b="1">
                <a:latin typeface="Garamond" pitchFamily="18" charset="0"/>
              </a:rPr>
              <a:t>发生的条件概率</a:t>
            </a:r>
          </a:p>
        </p:txBody>
      </p:sp>
      <p:grpSp>
        <p:nvGrpSpPr>
          <p:cNvPr id="2" name="Group 17"/>
          <p:cNvGrpSpPr>
            <a:grpSpLocks/>
          </p:cNvGrpSpPr>
          <p:nvPr/>
        </p:nvGrpSpPr>
        <p:grpSpPr bwMode="auto">
          <a:xfrm>
            <a:off x="34925" y="3810000"/>
            <a:ext cx="9144000" cy="1820863"/>
            <a:chOff x="22" y="2400"/>
            <a:chExt cx="5760" cy="1147"/>
          </a:xfrm>
        </p:grpSpPr>
        <p:sp>
          <p:nvSpPr>
            <p:cNvPr id="121869" name="Rectangle 13"/>
            <p:cNvSpPr>
              <a:spLocks noChangeArrowheads="1"/>
            </p:cNvSpPr>
            <p:nvPr/>
          </p:nvSpPr>
          <p:spPr bwMode="auto">
            <a:xfrm>
              <a:off x="22" y="2400"/>
              <a:ext cx="5760" cy="1147"/>
            </a:xfrm>
            <a:prstGeom prst="rect">
              <a:avLst/>
            </a:prstGeom>
            <a:noFill/>
            <a:ln w="9525">
              <a:noFill/>
              <a:miter lim="800000"/>
              <a:headEnd/>
              <a:tailEnd/>
            </a:ln>
            <a:effectLst/>
          </p:spPr>
          <p:txBody>
            <a:bodyPr>
              <a:spAutoFit/>
            </a:bodyPr>
            <a:lstStyle/>
            <a:p>
              <a:pPr eaLnBrk="1" hangingPunct="1">
                <a:lnSpc>
                  <a:spcPct val="135000"/>
                </a:lnSpc>
              </a:pPr>
              <a:r>
                <a:rPr kumimoji="1" lang="en-US" altLang="zh-CN" sz="2800" b="1">
                  <a:latin typeface="Times New Roman" pitchFamily="18" charset="0"/>
                </a:rPr>
                <a:t>        </a:t>
              </a:r>
              <a:r>
                <a:rPr kumimoji="1" lang="zh-CN" altLang="en-US" sz="2800" b="1">
                  <a:latin typeface="Times New Roman" pitchFamily="18" charset="0"/>
                </a:rPr>
                <a:t>如果随机变量（</a:t>
              </a:r>
              <a:r>
                <a:rPr kumimoji="1" lang="en-US" altLang="zh-CN" sz="2800" b="1" i="1">
                  <a:latin typeface="Times New Roman" pitchFamily="18" charset="0"/>
                </a:rPr>
                <a:t>X</a:t>
              </a:r>
              <a:r>
                <a:rPr kumimoji="1" lang="en-US" altLang="zh-CN" sz="2800" b="1">
                  <a:latin typeface="Times New Roman" pitchFamily="18" charset="0"/>
                </a:rPr>
                <a:t>,  </a:t>
              </a:r>
              <a:r>
                <a:rPr kumimoji="1" lang="en-US" altLang="zh-CN" sz="2800" b="1" i="1">
                  <a:latin typeface="Times New Roman" pitchFamily="18" charset="0"/>
                </a:rPr>
                <a:t>Y </a:t>
              </a:r>
              <a:r>
                <a:rPr kumimoji="1" lang="zh-CN" altLang="en-US" sz="2800" b="1">
                  <a:latin typeface="Times New Roman" pitchFamily="18" charset="0"/>
                </a:rPr>
                <a:t>）的联合分布率为</a:t>
              </a:r>
            </a:p>
            <a:p>
              <a:pPr eaLnBrk="1" hangingPunct="1">
                <a:lnSpc>
                  <a:spcPct val="135000"/>
                </a:lnSpc>
              </a:pPr>
              <a:endParaRPr kumimoji="1" lang="zh-CN" altLang="en-US" sz="2800" b="1">
                <a:latin typeface="Times New Roman" pitchFamily="18" charset="0"/>
              </a:endParaRPr>
            </a:p>
            <a:p>
              <a:pPr eaLnBrk="1" hangingPunct="1">
                <a:lnSpc>
                  <a:spcPct val="135000"/>
                </a:lnSpc>
              </a:pPr>
              <a:r>
                <a:rPr kumimoji="1" lang="zh-CN" altLang="en-US" sz="2800" b="1">
                  <a:latin typeface="Times New Roman" pitchFamily="18" charset="0"/>
                </a:rPr>
                <a:t>讨论</a:t>
              </a:r>
              <a:r>
                <a:rPr kumimoji="1" lang="en-US" altLang="zh-CN" sz="2800" b="1" i="1">
                  <a:latin typeface="Times New Roman" pitchFamily="18" charset="0"/>
                </a:rPr>
                <a:t>Y</a:t>
              </a:r>
              <a:r>
                <a:rPr kumimoji="1" lang="en-US" altLang="zh-CN" sz="2800" b="1">
                  <a:latin typeface="Times New Roman" pitchFamily="18" charset="0"/>
                </a:rPr>
                <a:t>=</a:t>
              </a:r>
              <a:r>
                <a:rPr kumimoji="1" lang="en-US" altLang="zh-CN" sz="2800" b="1" i="1">
                  <a:latin typeface="Times New Roman" pitchFamily="18" charset="0"/>
                </a:rPr>
                <a:t>y</a:t>
              </a:r>
              <a:r>
                <a:rPr kumimoji="1" lang="en-US" altLang="zh-CN" sz="2800" b="1" i="1" baseline="-25000">
                  <a:latin typeface="Times New Roman" pitchFamily="18" charset="0"/>
                </a:rPr>
                <a:t>j </a:t>
              </a:r>
              <a:r>
                <a:rPr kumimoji="1" lang="zh-CN" altLang="en-US" sz="2800" b="1">
                  <a:latin typeface="Garamond" pitchFamily="18" charset="0"/>
                </a:rPr>
                <a:t>的</a:t>
              </a:r>
              <a:r>
                <a:rPr kumimoji="1" lang="zh-CN" altLang="en-US" sz="2800" b="1">
                  <a:latin typeface="Times New Roman" pitchFamily="18" charset="0"/>
                </a:rPr>
                <a:t>条件下，随机变量</a:t>
              </a:r>
              <a:r>
                <a:rPr kumimoji="1" lang="en-US" altLang="zh-CN" sz="2800" b="1" i="1">
                  <a:latin typeface="Times New Roman" pitchFamily="18" charset="0"/>
                </a:rPr>
                <a:t>X</a:t>
              </a:r>
              <a:r>
                <a:rPr kumimoji="1" lang="zh-CN" altLang="en-US" sz="2800" b="1">
                  <a:latin typeface="Times New Roman" pitchFamily="18" charset="0"/>
                </a:rPr>
                <a:t>的条件分布</a:t>
              </a:r>
              <a:r>
                <a:rPr kumimoji="1" lang="en-US" altLang="zh-CN" sz="2800" b="1">
                  <a:latin typeface="Times New Roman" pitchFamily="18" charset="0"/>
                </a:rPr>
                <a:t>.</a:t>
              </a:r>
            </a:p>
          </p:txBody>
        </p:sp>
        <p:graphicFrame>
          <p:nvGraphicFramePr>
            <p:cNvPr id="121870" name="Object 14"/>
            <p:cNvGraphicFramePr>
              <a:graphicFrameLocks noChangeAspect="1"/>
            </p:cNvGraphicFramePr>
            <p:nvPr/>
          </p:nvGraphicFramePr>
          <p:xfrm>
            <a:off x="839" y="2803"/>
            <a:ext cx="4334" cy="400"/>
          </p:xfrm>
          <a:graphic>
            <a:graphicData uri="http://schemas.openxmlformats.org/presentationml/2006/ole">
              <p:oleObj spid="_x0000_s1541123" name="Equation" r:id="rId4" imgW="2616120" imgH="24120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1866"/>
                                        </p:tgtEl>
                                        <p:attrNameLst>
                                          <p:attrName>style.visibility</p:attrName>
                                        </p:attrNameLst>
                                      </p:cBhvr>
                                      <p:to>
                                        <p:strVal val="visible"/>
                                      </p:to>
                                    </p:set>
                                    <p:animEffect transition="in" filter="wipe(up)">
                                      <p:cBhvr>
                                        <p:cTn id="7" dur="1000"/>
                                        <p:tgtEl>
                                          <p:spTgt spid="121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1868"/>
                                        </p:tgtEl>
                                        <p:attrNameLst>
                                          <p:attrName>style.visibility</p:attrName>
                                        </p:attrNameLst>
                                      </p:cBhvr>
                                      <p:to>
                                        <p:strVal val="visible"/>
                                      </p:to>
                                    </p:set>
                                    <p:animEffect transition="in" filter="wipe(up)">
                                      <p:cBhvr>
                                        <p:cTn id="12" dur="1000"/>
                                        <p:tgtEl>
                                          <p:spTgt spid="121868"/>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21862"/>
                                        </p:tgtEl>
                                        <p:attrNameLst>
                                          <p:attrName>style.visibility</p:attrName>
                                        </p:attrNameLst>
                                      </p:cBhvr>
                                      <p:to>
                                        <p:strVal val="visible"/>
                                      </p:to>
                                    </p:set>
                                    <p:animEffect transition="in" filter="wipe(up)">
                                      <p:cBhvr>
                                        <p:cTn id="16" dur="1000"/>
                                        <p:tgtEl>
                                          <p:spTgt spid="1218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p:bldP spid="12186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4"/>
          <p:cNvSpPr>
            <a:spLocks noChangeArrowheads="1"/>
          </p:cNvSpPr>
          <p:nvPr/>
        </p:nvSpPr>
        <p:spPr bwMode="auto">
          <a:xfrm>
            <a:off x="2514600" y="0"/>
            <a:ext cx="5638800" cy="51911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800" b="1">
                <a:latin typeface="Times New Roman" pitchFamily="18" charset="0"/>
              </a:rPr>
              <a:t>  </a:t>
            </a:r>
          </a:p>
        </p:txBody>
      </p:sp>
      <p:graphicFrame>
        <p:nvGraphicFramePr>
          <p:cNvPr id="176133" name="Object 5"/>
          <p:cNvGraphicFramePr>
            <a:graphicFrameLocks noChangeAspect="1"/>
          </p:cNvGraphicFramePr>
          <p:nvPr/>
        </p:nvGraphicFramePr>
        <p:xfrm>
          <a:off x="1343025" y="2724150"/>
          <a:ext cx="5676900" cy="1136650"/>
        </p:xfrm>
        <a:graphic>
          <a:graphicData uri="http://schemas.openxmlformats.org/presentationml/2006/ole">
            <p:oleObj spid="_x0000_s1542146" name="Equation" r:id="rId3" imgW="2158920" imgH="431640" progId="">
              <p:embed/>
            </p:oleObj>
          </a:graphicData>
        </a:graphic>
      </p:graphicFrame>
      <p:sp>
        <p:nvSpPr>
          <p:cNvPr id="176134" name="Rectangle 6"/>
          <p:cNvSpPr>
            <a:spLocks noChangeArrowheads="1"/>
          </p:cNvSpPr>
          <p:nvPr/>
        </p:nvSpPr>
        <p:spPr bwMode="auto">
          <a:xfrm>
            <a:off x="0" y="401638"/>
            <a:ext cx="9144000" cy="1203325"/>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设有两个随机变量</a:t>
            </a:r>
            <a:r>
              <a:rPr kumimoji="1" lang="en-US" altLang="zh-CN" sz="2800" b="1" i="1">
                <a:latin typeface="Times New Roman" pitchFamily="18" charset="0"/>
              </a:rPr>
              <a:t>X</a:t>
            </a:r>
            <a:r>
              <a:rPr kumimoji="1" lang="en-US" altLang="zh-CN" sz="2800" b="1">
                <a:latin typeface="Times New Roman" pitchFamily="18" charset="0"/>
              </a:rPr>
              <a:t>,  </a:t>
            </a:r>
            <a:r>
              <a:rPr kumimoji="1" lang="en-US" altLang="zh-CN" sz="2800" b="1" i="1">
                <a:latin typeface="Times New Roman" pitchFamily="18" charset="0"/>
              </a:rPr>
              <a:t>Y </a:t>
            </a:r>
            <a:r>
              <a:rPr kumimoji="1" lang="zh-CN" altLang="en-US" sz="2800" b="1">
                <a:latin typeface="Times New Roman" pitchFamily="18" charset="0"/>
              </a:rPr>
              <a:t>， 在给定</a:t>
            </a:r>
            <a:r>
              <a:rPr kumimoji="1" lang="en-US" altLang="zh-CN" sz="2800" b="1" i="1">
                <a:latin typeface="Times New Roman" pitchFamily="18" charset="0"/>
              </a:rPr>
              <a:t>Y </a:t>
            </a:r>
            <a:r>
              <a:rPr kumimoji="1" lang="zh-CN" altLang="en-US" sz="2800" b="1">
                <a:latin typeface="Times New Roman" pitchFamily="18" charset="0"/>
              </a:rPr>
              <a:t>取某个或某些值的条件下，求</a:t>
            </a:r>
            <a:r>
              <a:rPr kumimoji="1" lang="en-US" altLang="zh-CN" sz="2800" b="1" i="1">
                <a:latin typeface="Times New Roman" pitchFamily="18" charset="0"/>
              </a:rPr>
              <a:t>X</a:t>
            </a:r>
            <a:r>
              <a:rPr kumimoji="1" lang="zh-CN" altLang="en-US" sz="2800" b="1">
                <a:latin typeface="Times New Roman" pitchFamily="18" charset="0"/>
              </a:rPr>
              <a:t>的概率分布</a:t>
            </a:r>
            <a:r>
              <a:rPr kumimoji="1" lang="en-US" altLang="zh-CN" sz="2800" b="1">
                <a:latin typeface="Times New Roman" pitchFamily="18" charset="0"/>
              </a:rPr>
              <a:t>.</a:t>
            </a:r>
          </a:p>
        </p:txBody>
      </p:sp>
      <p:sp>
        <p:nvSpPr>
          <p:cNvPr id="176135" name="Rectangle 7"/>
          <p:cNvSpPr>
            <a:spLocks noChangeArrowheads="1"/>
          </p:cNvSpPr>
          <p:nvPr/>
        </p:nvSpPr>
        <p:spPr bwMode="auto">
          <a:xfrm>
            <a:off x="0" y="1557338"/>
            <a:ext cx="9144000" cy="1223962"/>
          </a:xfrm>
          <a:prstGeom prst="rect">
            <a:avLst/>
          </a:prstGeom>
          <a:noFill/>
          <a:ln w="9525">
            <a:noFill/>
            <a:miter lim="800000"/>
            <a:headEnd/>
            <a:tailEnd/>
          </a:ln>
          <a:effectLst/>
        </p:spPr>
        <p:txBody>
          <a:bodyPr/>
          <a:lstStyle/>
          <a:p>
            <a:pPr eaLnBrk="1" hangingPunct="1">
              <a:lnSpc>
                <a:spcPct val="130000"/>
              </a:lnSpc>
            </a:pPr>
            <a:r>
              <a:rPr kumimoji="1" lang="en-US" altLang="zh-CN" sz="2800" b="1">
                <a:latin typeface="Garamond" pitchFamily="18" charset="0"/>
              </a:rPr>
              <a:t>        </a:t>
            </a:r>
            <a:r>
              <a:rPr kumimoji="1" lang="zh-CN" altLang="en-US" sz="2800" b="1">
                <a:latin typeface="Garamond" pitchFamily="18" charset="0"/>
              </a:rPr>
              <a:t>在第一章中， 我们介绍了条件概率的概念</a:t>
            </a:r>
            <a:r>
              <a:rPr kumimoji="1" lang="en-US" altLang="zh-CN" sz="2800" b="1">
                <a:latin typeface="Garamond" pitchFamily="18" charset="0"/>
              </a:rPr>
              <a:t>. </a:t>
            </a:r>
            <a:r>
              <a:rPr kumimoji="1" lang="zh-CN" altLang="en-US" sz="2800" b="1">
                <a:latin typeface="Garamond" pitchFamily="18" charset="0"/>
              </a:rPr>
              <a:t>在事件</a:t>
            </a:r>
            <a:r>
              <a:rPr kumimoji="1" lang="en-US" altLang="zh-CN" sz="2800" b="1" i="1">
                <a:latin typeface="Times New Roman" pitchFamily="18" charset="0"/>
              </a:rPr>
              <a:t>B</a:t>
            </a:r>
            <a:r>
              <a:rPr kumimoji="1" lang="zh-CN" altLang="en-US" sz="2800" b="1">
                <a:latin typeface="Garamond" pitchFamily="18" charset="0"/>
              </a:rPr>
              <a:t>发生的条件下事件</a:t>
            </a:r>
            <a:r>
              <a:rPr kumimoji="1" lang="en-US" altLang="zh-CN" sz="2800" b="1" i="1">
                <a:latin typeface="Times New Roman" pitchFamily="18" charset="0"/>
              </a:rPr>
              <a:t>A</a:t>
            </a:r>
            <a:r>
              <a:rPr kumimoji="1" lang="zh-CN" altLang="en-US" sz="2800" b="1">
                <a:latin typeface="Garamond" pitchFamily="18" charset="0"/>
              </a:rPr>
              <a:t>发生的条件概率</a:t>
            </a:r>
          </a:p>
        </p:txBody>
      </p:sp>
      <p:grpSp>
        <p:nvGrpSpPr>
          <p:cNvPr id="2" name="Group 17"/>
          <p:cNvGrpSpPr>
            <a:grpSpLocks/>
          </p:cNvGrpSpPr>
          <p:nvPr/>
        </p:nvGrpSpPr>
        <p:grpSpPr bwMode="auto">
          <a:xfrm>
            <a:off x="2411413" y="4149725"/>
            <a:ext cx="1944687" cy="635000"/>
            <a:chOff x="1519" y="2614"/>
            <a:chExt cx="1225" cy="400"/>
          </a:xfrm>
        </p:grpSpPr>
        <p:sp>
          <p:nvSpPr>
            <p:cNvPr id="176143" name="AutoShape 15"/>
            <p:cNvSpPr>
              <a:spLocks noChangeArrowheads="1"/>
            </p:cNvSpPr>
            <p:nvPr/>
          </p:nvSpPr>
          <p:spPr bwMode="auto">
            <a:xfrm flipV="1">
              <a:off x="1519" y="2614"/>
              <a:ext cx="1225" cy="362"/>
            </a:xfrm>
            <a:prstGeom prst="wedgeRoundRectCallout">
              <a:avLst>
                <a:gd name="adj1" fmla="val -47796"/>
                <a:gd name="adj2" fmla="val 182319"/>
                <a:gd name="adj3" fmla="val 16667"/>
              </a:avLst>
            </a:prstGeom>
            <a:solidFill>
              <a:srgbClr val="993300"/>
            </a:solidFill>
            <a:ln w="9525">
              <a:solidFill>
                <a:srgbClr val="993300"/>
              </a:solidFill>
              <a:miter lim="800000"/>
              <a:headEnd/>
              <a:tailEnd/>
            </a:ln>
            <a:effectLst/>
          </p:spPr>
          <p:txBody>
            <a:bodyPr rot="10800000"/>
            <a:lstStyle/>
            <a:p>
              <a:pPr algn="ctr"/>
              <a:endParaRPr lang="zh-CN" altLang="zh-CN"/>
            </a:p>
          </p:txBody>
        </p:sp>
        <p:graphicFrame>
          <p:nvGraphicFramePr>
            <p:cNvPr id="176140" name="Object 12"/>
            <p:cNvGraphicFramePr>
              <a:graphicFrameLocks noChangeAspect="1"/>
            </p:cNvGraphicFramePr>
            <p:nvPr/>
          </p:nvGraphicFramePr>
          <p:xfrm>
            <a:off x="1549" y="2614"/>
            <a:ext cx="1179" cy="400"/>
          </p:xfrm>
          <a:graphic>
            <a:graphicData uri="http://schemas.openxmlformats.org/presentationml/2006/ole">
              <p:oleObj spid="_x0000_s1542149" name="Equation" r:id="rId4" imgW="838080" imgH="241200" progId="">
                <p:embed/>
              </p:oleObj>
            </a:graphicData>
          </a:graphic>
        </p:graphicFrame>
      </p:grpSp>
      <p:grpSp>
        <p:nvGrpSpPr>
          <p:cNvPr id="3" name="Group 16"/>
          <p:cNvGrpSpPr>
            <a:grpSpLocks/>
          </p:cNvGrpSpPr>
          <p:nvPr/>
        </p:nvGrpSpPr>
        <p:grpSpPr bwMode="auto">
          <a:xfrm>
            <a:off x="250825" y="4071942"/>
            <a:ext cx="1944688" cy="601663"/>
            <a:chOff x="158" y="2614"/>
            <a:chExt cx="1225" cy="379"/>
          </a:xfrm>
        </p:grpSpPr>
        <p:sp>
          <p:nvSpPr>
            <p:cNvPr id="176141" name="AutoShape 13"/>
            <p:cNvSpPr>
              <a:spLocks noChangeArrowheads="1"/>
            </p:cNvSpPr>
            <p:nvPr/>
          </p:nvSpPr>
          <p:spPr bwMode="auto">
            <a:xfrm flipV="1">
              <a:off x="158" y="2614"/>
              <a:ext cx="1225" cy="363"/>
            </a:xfrm>
            <a:prstGeom prst="wedgeRoundRectCallout">
              <a:avLst>
                <a:gd name="adj1" fmla="val 41019"/>
                <a:gd name="adj2" fmla="val 175894"/>
                <a:gd name="adj3" fmla="val 16667"/>
              </a:avLst>
            </a:prstGeom>
            <a:solidFill>
              <a:srgbClr val="993300"/>
            </a:solidFill>
            <a:ln w="9525">
              <a:solidFill>
                <a:srgbClr val="993300"/>
              </a:solidFill>
              <a:miter lim="800000"/>
              <a:headEnd/>
              <a:tailEnd/>
            </a:ln>
            <a:effectLst/>
          </p:spPr>
          <p:txBody>
            <a:bodyPr rot="10800000"/>
            <a:lstStyle/>
            <a:p>
              <a:pPr algn="ctr"/>
              <a:endParaRPr lang="zh-CN" altLang="zh-CN"/>
            </a:p>
          </p:txBody>
        </p:sp>
        <p:graphicFrame>
          <p:nvGraphicFramePr>
            <p:cNvPr id="176142" name="Object 14"/>
            <p:cNvGraphicFramePr>
              <a:graphicFrameLocks noChangeAspect="1"/>
            </p:cNvGraphicFramePr>
            <p:nvPr/>
          </p:nvGraphicFramePr>
          <p:xfrm>
            <a:off x="204" y="2614"/>
            <a:ext cx="1134" cy="379"/>
          </p:xfrm>
          <a:graphic>
            <a:graphicData uri="http://schemas.openxmlformats.org/presentationml/2006/ole">
              <p:oleObj spid="_x0000_s1542148" name="Equation" r:id="rId5" imgW="850680" imgH="228600" progId="">
                <p:embed/>
              </p:oleObj>
            </a:graphicData>
          </a:graphic>
        </p:graphicFrame>
      </p:grpSp>
      <p:graphicFrame>
        <p:nvGraphicFramePr>
          <p:cNvPr id="176146" name="Object 18"/>
          <p:cNvGraphicFramePr>
            <a:graphicFrameLocks noChangeAspect="1"/>
          </p:cNvGraphicFramePr>
          <p:nvPr/>
        </p:nvGraphicFramePr>
        <p:xfrm>
          <a:off x="611188" y="4970463"/>
          <a:ext cx="6654800" cy="1208087"/>
        </p:xfrm>
        <a:graphic>
          <a:graphicData uri="http://schemas.openxmlformats.org/presentationml/2006/ole">
            <p:oleObj spid="_x0000_s1542147" name="Equation" r:id="rId6" imgW="2590560" imgH="4698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6146"/>
                                        </p:tgtEl>
                                        <p:attrNameLst>
                                          <p:attrName>style.visibility</p:attrName>
                                        </p:attrNameLst>
                                      </p:cBhvr>
                                      <p:to>
                                        <p:strVal val="visible"/>
                                      </p:to>
                                    </p:set>
                                    <p:animEffect transition="in" filter="wipe(left)">
                                      <p:cBhvr>
                                        <p:cTn id="16" dur="1000"/>
                                        <p:tgtEl>
                                          <p:spTgt spid="1761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176135"/>
                                        </p:tgtEl>
                                      </p:cBhvr>
                                    </p:animEffect>
                                    <p:set>
                                      <p:cBhvr>
                                        <p:cTn id="21" dur="1" fill="hold">
                                          <p:stCondLst>
                                            <p:cond delay="499"/>
                                          </p:stCondLst>
                                        </p:cTn>
                                        <p:tgtEl>
                                          <p:spTgt spid="176135"/>
                                        </p:tgtEl>
                                        <p:attrNameLst>
                                          <p:attrName>style.visibility</p:attrName>
                                        </p:attrNameLst>
                                      </p:cBhvr>
                                      <p:to>
                                        <p:strVal val="hidden"/>
                                      </p:to>
                                    </p:set>
                                  </p:childTnLst>
                                </p:cTn>
                              </p:par>
                              <p:par>
                                <p:cTn id="22" presetID="9" presetClass="exit" presetSubtype="0" fill="hold" nodeType="withEffect">
                                  <p:stCondLst>
                                    <p:cond delay="0"/>
                                  </p:stCondLst>
                                  <p:childTnLst>
                                    <p:animEffect transition="out" filter="dissolve">
                                      <p:cBhvr>
                                        <p:cTn id="23" dur="500"/>
                                        <p:tgtEl>
                                          <p:spTgt spid="176133"/>
                                        </p:tgtEl>
                                      </p:cBhvr>
                                    </p:animEffect>
                                    <p:set>
                                      <p:cBhvr>
                                        <p:cTn id="24" dur="1" fill="hold">
                                          <p:stCondLst>
                                            <p:cond delay="499"/>
                                          </p:stCondLst>
                                        </p:cTn>
                                        <p:tgtEl>
                                          <p:spTgt spid="176133"/>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64" presetClass="path" presetSubtype="0" accel="50000" decel="50000" fill="hold" nodeType="clickEffect">
                                  <p:stCondLst>
                                    <p:cond delay="0"/>
                                  </p:stCondLst>
                                  <p:childTnLst>
                                    <p:animMotion origin="layout" path="M 8.33333E-7 -1.48148E-6 L -0.00156 -0.48079 " pathEditMode="relative" rAng="0" ptsTypes="AA">
                                      <p:cBhvr>
                                        <p:cTn id="34" dur="2000" fill="hold"/>
                                        <p:tgtEl>
                                          <p:spTgt spid="176146"/>
                                        </p:tgtEl>
                                        <p:attrNameLst>
                                          <p:attrName>ppt_x</p:attrName>
                                          <p:attrName>ppt_y</p:attrName>
                                        </p:attrNameLst>
                                      </p:cBhvr>
                                      <p:rCtr x="-1" y="-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60" name="Object 28"/>
          <p:cNvGraphicFramePr>
            <a:graphicFrameLocks noChangeAspect="1"/>
          </p:cNvGraphicFramePr>
          <p:nvPr/>
        </p:nvGraphicFramePr>
        <p:xfrm>
          <a:off x="3660775" y="2855913"/>
          <a:ext cx="3360738" cy="1208087"/>
        </p:xfrm>
        <a:graphic>
          <a:graphicData uri="http://schemas.openxmlformats.org/presentationml/2006/ole">
            <p:oleObj spid="_x0000_s1543170" name="Equation" r:id="rId3" imgW="1307880" imgH="469800" progId="">
              <p:embed/>
            </p:oleObj>
          </a:graphicData>
        </a:graphic>
      </p:graphicFrame>
      <p:graphicFrame>
        <p:nvGraphicFramePr>
          <p:cNvPr id="120861" name="Object 29"/>
          <p:cNvGraphicFramePr>
            <a:graphicFrameLocks noChangeAspect="1"/>
          </p:cNvGraphicFramePr>
          <p:nvPr/>
        </p:nvGraphicFramePr>
        <p:xfrm>
          <a:off x="7021513" y="2868613"/>
          <a:ext cx="977900" cy="1208087"/>
        </p:xfrm>
        <a:graphic>
          <a:graphicData uri="http://schemas.openxmlformats.org/presentationml/2006/ole">
            <p:oleObj spid="_x0000_s1543171" name="Equation" r:id="rId4" imgW="380880" imgH="469800" progId="">
              <p:embed/>
            </p:oleObj>
          </a:graphicData>
        </a:graphic>
      </p:graphicFrame>
      <p:graphicFrame>
        <p:nvGraphicFramePr>
          <p:cNvPr id="120867" name="Object 35"/>
          <p:cNvGraphicFramePr>
            <a:graphicFrameLocks noChangeAspect="1"/>
          </p:cNvGraphicFramePr>
          <p:nvPr/>
        </p:nvGraphicFramePr>
        <p:xfrm>
          <a:off x="596900" y="4164013"/>
          <a:ext cx="5908675" cy="620712"/>
        </p:xfrm>
        <a:graphic>
          <a:graphicData uri="http://schemas.openxmlformats.org/presentationml/2006/ole">
            <p:oleObj spid="_x0000_s1543172" name="Equation" r:id="rId5" imgW="2298600" imgH="241200" progId="">
              <p:embed/>
            </p:oleObj>
          </a:graphicData>
        </a:graphic>
      </p:graphicFrame>
      <p:graphicFrame>
        <p:nvGraphicFramePr>
          <p:cNvPr id="120868" name="Object 36"/>
          <p:cNvGraphicFramePr>
            <a:graphicFrameLocks noChangeAspect="1"/>
          </p:cNvGraphicFramePr>
          <p:nvPr/>
        </p:nvGraphicFramePr>
        <p:xfrm>
          <a:off x="5508625" y="4900613"/>
          <a:ext cx="1924050" cy="1174750"/>
        </p:xfrm>
        <a:graphic>
          <a:graphicData uri="http://schemas.openxmlformats.org/presentationml/2006/ole">
            <p:oleObj spid="_x0000_s1543173" name="Equation" r:id="rId6" imgW="749160" imgH="457200" progId="">
              <p:embed/>
            </p:oleObj>
          </a:graphicData>
        </a:graphic>
      </p:graphicFrame>
      <p:graphicFrame>
        <p:nvGraphicFramePr>
          <p:cNvPr id="120869" name="Object 37"/>
          <p:cNvGraphicFramePr>
            <a:graphicFrameLocks noChangeAspect="1"/>
          </p:cNvGraphicFramePr>
          <p:nvPr/>
        </p:nvGraphicFramePr>
        <p:xfrm>
          <a:off x="596900" y="4884738"/>
          <a:ext cx="4959350" cy="1208087"/>
        </p:xfrm>
        <a:graphic>
          <a:graphicData uri="http://schemas.openxmlformats.org/presentationml/2006/ole">
            <p:oleObj spid="_x0000_s1543174" name="Equation" r:id="rId7" imgW="1930320" imgH="469800" progId="">
              <p:embed/>
            </p:oleObj>
          </a:graphicData>
        </a:graphic>
      </p:graphicFrame>
      <p:graphicFrame>
        <p:nvGraphicFramePr>
          <p:cNvPr id="120870" name="Object 38"/>
          <p:cNvGraphicFramePr>
            <a:graphicFrameLocks noChangeAspect="1"/>
          </p:cNvGraphicFramePr>
          <p:nvPr/>
        </p:nvGraphicFramePr>
        <p:xfrm>
          <a:off x="7356475" y="4860925"/>
          <a:ext cx="1533525" cy="1206500"/>
        </p:xfrm>
        <a:graphic>
          <a:graphicData uri="http://schemas.openxmlformats.org/presentationml/2006/ole">
            <p:oleObj spid="_x0000_s1543175" name="Equation" r:id="rId8" imgW="596880" imgH="469800" progId="">
              <p:embed/>
            </p:oleObj>
          </a:graphicData>
        </a:graphic>
      </p:graphicFrame>
      <p:sp>
        <p:nvSpPr>
          <p:cNvPr id="120872" name="Rectangle 40"/>
          <p:cNvSpPr>
            <a:spLocks noChangeArrowheads="1"/>
          </p:cNvSpPr>
          <p:nvPr/>
        </p:nvSpPr>
        <p:spPr bwMode="auto">
          <a:xfrm>
            <a:off x="0" y="401638"/>
            <a:ext cx="9144000" cy="1203325"/>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设有两个随机变量</a:t>
            </a:r>
            <a:r>
              <a:rPr kumimoji="1" lang="en-US" altLang="zh-CN" sz="2800" b="1" i="1">
                <a:latin typeface="Times New Roman" pitchFamily="18" charset="0"/>
              </a:rPr>
              <a:t>X</a:t>
            </a:r>
            <a:r>
              <a:rPr kumimoji="1" lang="en-US" altLang="zh-CN" sz="2800" b="1">
                <a:latin typeface="Times New Roman" pitchFamily="18" charset="0"/>
              </a:rPr>
              <a:t>,  </a:t>
            </a:r>
            <a:r>
              <a:rPr kumimoji="1" lang="en-US" altLang="zh-CN" sz="2800" b="1" i="1">
                <a:latin typeface="Times New Roman" pitchFamily="18" charset="0"/>
              </a:rPr>
              <a:t>Y </a:t>
            </a:r>
            <a:r>
              <a:rPr kumimoji="1" lang="zh-CN" altLang="en-US" sz="2800" b="1">
                <a:latin typeface="Times New Roman" pitchFamily="18" charset="0"/>
              </a:rPr>
              <a:t>， 在给定</a:t>
            </a:r>
            <a:r>
              <a:rPr kumimoji="1" lang="en-US" altLang="zh-CN" sz="2800" b="1" i="1">
                <a:latin typeface="Times New Roman" pitchFamily="18" charset="0"/>
              </a:rPr>
              <a:t>Y </a:t>
            </a:r>
            <a:r>
              <a:rPr kumimoji="1" lang="zh-CN" altLang="en-US" sz="2800" b="1">
                <a:latin typeface="Times New Roman" pitchFamily="18" charset="0"/>
              </a:rPr>
              <a:t>取某个或某些值的条件下，求</a:t>
            </a:r>
            <a:r>
              <a:rPr kumimoji="1" lang="en-US" altLang="zh-CN" sz="2800" b="1" i="1">
                <a:latin typeface="Times New Roman" pitchFamily="18" charset="0"/>
              </a:rPr>
              <a:t>X</a:t>
            </a:r>
            <a:r>
              <a:rPr kumimoji="1" lang="zh-CN" altLang="en-US" sz="2800" b="1">
                <a:latin typeface="Times New Roman" pitchFamily="18" charset="0"/>
              </a:rPr>
              <a:t>的概率分布</a:t>
            </a:r>
            <a:r>
              <a:rPr kumimoji="1" lang="en-US" altLang="zh-CN" sz="2800" b="1">
                <a:latin typeface="Times New Roman" pitchFamily="18" charset="0"/>
              </a:rPr>
              <a:t>.</a:t>
            </a:r>
          </a:p>
        </p:txBody>
      </p:sp>
      <p:graphicFrame>
        <p:nvGraphicFramePr>
          <p:cNvPr id="120873" name="Object 41"/>
          <p:cNvGraphicFramePr>
            <a:graphicFrameLocks noChangeAspect="1"/>
          </p:cNvGraphicFramePr>
          <p:nvPr/>
        </p:nvGraphicFramePr>
        <p:xfrm>
          <a:off x="596900" y="1665288"/>
          <a:ext cx="6654800" cy="1208087"/>
        </p:xfrm>
        <a:graphic>
          <a:graphicData uri="http://schemas.openxmlformats.org/presentationml/2006/ole">
            <p:oleObj spid="_x0000_s1543176" name="Equation" r:id="rId9" imgW="2590560" imgH="4698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0860"/>
                                        </p:tgtEl>
                                        <p:attrNameLst>
                                          <p:attrName>style.visibility</p:attrName>
                                        </p:attrNameLst>
                                      </p:cBhvr>
                                      <p:to>
                                        <p:strVal val="visible"/>
                                      </p:to>
                                    </p:set>
                                    <p:animEffect transition="in" filter="wipe(left)">
                                      <p:cBhvr>
                                        <p:cTn id="7" dur="1000"/>
                                        <p:tgtEl>
                                          <p:spTgt spid="1208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61"/>
                                        </p:tgtEl>
                                        <p:attrNameLst>
                                          <p:attrName>style.visibility</p:attrName>
                                        </p:attrNameLst>
                                      </p:cBhvr>
                                      <p:to>
                                        <p:strVal val="visible"/>
                                      </p:to>
                                    </p:set>
                                    <p:animEffect transition="in" filter="wipe(left)">
                                      <p:cBhvr>
                                        <p:cTn id="12" dur="1000"/>
                                        <p:tgtEl>
                                          <p:spTgt spid="1208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867"/>
                                        </p:tgtEl>
                                        <p:attrNameLst>
                                          <p:attrName>style.visibility</p:attrName>
                                        </p:attrNameLst>
                                      </p:cBhvr>
                                      <p:to>
                                        <p:strVal val="visible"/>
                                      </p:to>
                                    </p:set>
                                    <p:animEffect transition="in" filter="wipe(left)">
                                      <p:cBhvr>
                                        <p:cTn id="17" dur="1000"/>
                                        <p:tgtEl>
                                          <p:spTgt spid="1208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69"/>
                                        </p:tgtEl>
                                        <p:attrNameLst>
                                          <p:attrName>style.visibility</p:attrName>
                                        </p:attrNameLst>
                                      </p:cBhvr>
                                      <p:to>
                                        <p:strVal val="visible"/>
                                      </p:to>
                                    </p:set>
                                    <p:animEffect transition="in" filter="wipe(left)">
                                      <p:cBhvr>
                                        <p:cTn id="22" dur="1000"/>
                                        <p:tgtEl>
                                          <p:spTgt spid="1208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0868"/>
                                        </p:tgtEl>
                                        <p:attrNameLst>
                                          <p:attrName>style.visibility</p:attrName>
                                        </p:attrNameLst>
                                      </p:cBhvr>
                                      <p:to>
                                        <p:strVal val="visible"/>
                                      </p:to>
                                    </p:set>
                                    <p:animEffect transition="in" filter="wipe(left)">
                                      <p:cBhvr>
                                        <p:cTn id="27" dur="1000"/>
                                        <p:tgtEl>
                                          <p:spTgt spid="1208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0870"/>
                                        </p:tgtEl>
                                        <p:attrNameLst>
                                          <p:attrName>style.visibility</p:attrName>
                                        </p:attrNameLst>
                                      </p:cBhvr>
                                      <p:to>
                                        <p:strVal val="visible"/>
                                      </p:to>
                                    </p:set>
                                    <p:animEffect transition="in" filter="wipe(left)">
                                      <p:cBhvr>
                                        <p:cTn id="32" dur="1000"/>
                                        <p:tgtEl>
                                          <p:spTgt spid="1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0" name="Rectangle 10"/>
          <p:cNvSpPr>
            <a:spLocks noChangeArrowheads="1"/>
          </p:cNvSpPr>
          <p:nvPr/>
        </p:nvSpPr>
        <p:spPr bwMode="auto">
          <a:xfrm>
            <a:off x="457200" y="260350"/>
            <a:ext cx="8229600" cy="676275"/>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None/>
            </a:pPr>
            <a:r>
              <a:rPr lang="en-US" altLang="zh-CN" sz="3200" b="1">
                <a:effectLst>
                  <a:outerShdw blurRad="38100" dist="38100" dir="2700000" algn="tl">
                    <a:srgbClr val="000000"/>
                  </a:outerShdw>
                </a:effectLst>
                <a:latin typeface="Garamond" pitchFamily="18" charset="0"/>
              </a:rPr>
              <a:t>  </a:t>
            </a:r>
            <a:r>
              <a:rPr lang="zh-CN" altLang="en-US" sz="3200" b="1">
                <a:effectLst>
                  <a:outerShdw blurRad="38100" dist="38100" dir="2700000" algn="tl">
                    <a:srgbClr val="000000"/>
                  </a:outerShdw>
                </a:effectLst>
                <a:latin typeface="Garamond" pitchFamily="18" charset="0"/>
              </a:rPr>
              <a:t>一、条件分布</a:t>
            </a:r>
          </a:p>
        </p:txBody>
      </p:sp>
      <p:grpSp>
        <p:nvGrpSpPr>
          <p:cNvPr id="2" name="Group 26"/>
          <p:cNvGrpSpPr>
            <a:grpSpLocks/>
          </p:cNvGrpSpPr>
          <p:nvPr/>
        </p:nvGrpSpPr>
        <p:grpSpPr bwMode="auto">
          <a:xfrm>
            <a:off x="0" y="1389063"/>
            <a:ext cx="9094788" cy="2544762"/>
            <a:chOff x="0" y="835"/>
            <a:chExt cx="5729" cy="1603"/>
          </a:xfrm>
        </p:grpSpPr>
        <p:sp>
          <p:nvSpPr>
            <p:cNvPr id="92171" name="Rectangle 11"/>
            <p:cNvSpPr>
              <a:spLocks noChangeArrowheads="1"/>
            </p:cNvSpPr>
            <p:nvPr/>
          </p:nvSpPr>
          <p:spPr bwMode="auto">
            <a:xfrm>
              <a:off x="0" y="835"/>
              <a:ext cx="5729" cy="1603"/>
            </a:xfrm>
            <a:prstGeom prst="rect">
              <a:avLst/>
            </a:prstGeom>
            <a:noFill/>
            <a:ln w="9525">
              <a:noFill/>
              <a:miter lim="800000"/>
              <a:headEnd/>
              <a:tailEnd/>
            </a:ln>
            <a:effectLst/>
          </p:spPr>
          <p:txBody>
            <a:bodyPr>
              <a:spAutoFit/>
            </a:bodyPr>
            <a:lstStyle/>
            <a:p>
              <a:pPr eaLnBrk="1" hangingPunct="1">
                <a:lnSpc>
                  <a:spcPct val="115000"/>
                </a:lnSpc>
              </a:pPr>
              <a:r>
                <a:rPr kumimoji="1" lang="en-US" altLang="zh-CN" sz="2800" b="1">
                  <a:latin typeface="Garamond" pitchFamily="18" charset="0"/>
                </a:rPr>
                <a:t>       </a:t>
              </a:r>
              <a:r>
                <a:rPr kumimoji="1" lang="zh-CN" altLang="en-US" sz="2800" b="1">
                  <a:solidFill>
                    <a:srgbClr val="66FF33"/>
                  </a:solidFill>
                  <a:latin typeface="Garamond" pitchFamily="18" charset="0"/>
                </a:rPr>
                <a:t>定义</a:t>
              </a:r>
              <a:r>
                <a:rPr kumimoji="1" lang="en-US" altLang="zh-CN" sz="2800" b="1">
                  <a:solidFill>
                    <a:srgbClr val="66FF33"/>
                  </a:solidFill>
                  <a:latin typeface="Garamond" pitchFamily="18" charset="0"/>
                </a:rPr>
                <a:t>1</a:t>
              </a:r>
              <a:r>
                <a:rPr kumimoji="1" lang="en-US" altLang="zh-CN" sz="2800" b="1">
                  <a:latin typeface="Garamond" pitchFamily="18" charset="0"/>
                </a:rPr>
                <a:t>     </a:t>
              </a:r>
              <a:r>
                <a:rPr kumimoji="1" lang="zh-CN" altLang="en-US" sz="2800" b="1">
                  <a:latin typeface="Garamond" pitchFamily="18" charset="0"/>
                </a:rPr>
                <a:t>设</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a:latin typeface="Times New Roman" pitchFamily="18" charset="0"/>
                </a:rPr>
                <a:t>,  </a:t>
              </a:r>
              <a:r>
                <a:rPr kumimoji="1" lang="en-US" altLang="zh-CN" sz="2800" b="1" i="1">
                  <a:latin typeface="Times New Roman" pitchFamily="18" charset="0"/>
                </a:rPr>
                <a:t>Y </a:t>
              </a:r>
              <a:r>
                <a:rPr kumimoji="1" lang="en-US" altLang="zh-CN" sz="2800" b="1">
                  <a:latin typeface="Times New Roman" pitchFamily="18" charset="0"/>
                </a:rPr>
                <a:t>)</a:t>
              </a:r>
              <a:r>
                <a:rPr kumimoji="1" lang="zh-CN" altLang="en-US" sz="2800" b="1">
                  <a:latin typeface="Times New Roman" pitchFamily="18" charset="0"/>
                </a:rPr>
                <a:t>是二维离散型</a:t>
              </a:r>
              <a:r>
                <a:rPr kumimoji="1" lang="zh-CN" altLang="en-US" sz="2800" b="1">
                  <a:latin typeface="Garamond" pitchFamily="18" charset="0"/>
                </a:rPr>
                <a:t>随机变量，对于固定的</a:t>
              </a:r>
              <a:r>
                <a:rPr kumimoji="1" lang="zh-CN" altLang="en-US" sz="2800" b="1">
                  <a:latin typeface="Times New Roman" pitchFamily="18" charset="0"/>
                </a:rPr>
                <a:t> </a:t>
              </a:r>
              <a:r>
                <a:rPr kumimoji="1" lang="en-US" altLang="zh-CN" sz="2800" b="1" i="1">
                  <a:latin typeface="Times New Roman" pitchFamily="18" charset="0"/>
                </a:rPr>
                <a:t>j</a:t>
              </a:r>
              <a:r>
                <a:rPr kumimoji="1" lang="zh-CN" altLang="en-US" sz="2800" b="1">
                  <a:latin typeface="Garamond" pitchFamily="18" charset="0"/>
                </a:rPr>
                <a:t>，若</a:t>
              </a:r>
              <a:r>
                <a:rPr kumimoji="1" lang="en-US" altLang="zh-CN" sz="2800" b="1" i="1">
                  <a:latin typeface="Times New Roman" pitchFamily="18" charset="0"/>
                </a:rPr>
                <a:t>P</a:t>
              </a:r>
              <a:r>
                <a:rPr kumimoji="1" lang="en-US" altLang="zh-CN" sz="2800" b="1">
                  <a:latin typeface="Times New Roman" pitchFamily="18" charset="0"/>
                </a:rPr>
                <a:t>(</a:t>
              </a:r>
              <a:r>
                <a:rPr kumimoji="1" lang="en-US" altLang="zh-CN" sz="2800" b="1" i="1">
                  <a:latin typeface="Times New Roman" pitchFamily="18" charset="0"/>
                </a:rPr>
                <a:t>Y</a:t>
              </a:r>
              <a:r>
                <a:rPr kumimoji="1" lang="en-US" altLang="zh-CN" sz="2800" b="1">
                  <a:latin typeface="Times New Roman" pitchFamily="18" charset="0"/>
                </a:rPr>
                <a:t>=</a:t>
              </a:r>
              <a:r>
                <a:rPr kumimoji="1" lang="en-US" altLang="zh-CN" sz="2800" b="1" i="1">
                  <a:latin typeface="Times New Roman" pitchFamily="18" charset="0"/>
                </a:rPr>
                <a:t>y</a:t>
              </a:r>
              <a:r>
                <a:rPr kumimoji="1" lang="en-US" altLang="zh-CN" sz="2800" b="1" i="1" baseline="-25000">
                  <a:latin typeface="Times New Roman" pitchFamily="18" charset="0"/>
                </a:rPr>
                <a:t>j </a:t>
              </a:r>
              <a:r>
                <a:rPr kumimoji="1" lang="en-US" altLang="zh-CN" sz="2800" b="1">
                  <a:latin typeface="Times New Roman" pitchFamily="18" charset="0"/>
                </a:rPr>
                <a:t>)&gt;0</a:t>
              </a:r>
              <a:r>
                <a:rPr kumimoji="1" lang="zh-CN" altLang="en-US" sz="2800" b="1">
                  <a:latin typeface="Garamond" pitchFamily="18" charset="0"/>
                </a:rPr>
                <a:t>，则称</a:t>
              </a:r>
            </a:p>
            <a:p>
              <a:pPr eaLnBrk="1" hangingPunct="1">
                <a:lnSpc>
                  <a:spcPct val="115000"/>
                </a:lnSpc>
              </a:pPr>
              <a:endParaRPr kumimoji="1" lang="zh-CN" altLang="en-US" sz="2800" b="1">
                <a:latin typeface="Garamond" pitchFamily="18" charset="0"/>
              </a:endParaRPr>
            </a:p>
            <a:p>
              <a:pPr eaLnBrk="1" hangingPunct="1">
                <a:lnSpc>
                  <a:spcPct val="115000"/>
                </a:lnSpc>
              </a:pPr>
              <a:endParaRPr kumimoji="1" lang="zh-CN" altLang="en-US" sz="2800" b="1">
                <a:latin typeface="Garamond" pitchFamily="18" charset="0"/>
              </a:endParaRPr>
            </a:p>
            <a:p>
              <a:pPr eaLnBrk="1" hangingPunct="1">
                <a:lnSpc>
                  <a:spcPct val="115000"/>
                </a:lnSpc>
              </a:pPr>
              <a:r>
                <a:rPr kumimoji="1" lang="zh-CN" altLang="en-US" sz="2800" b="1">
                  <a:latin typeface="Garamond" pitchFamily="18" charset="0"/>
                </a:rPr>
                <a:t>为</a:t>
              </a:r>
              <a:r>
                <a:rPr kumimoji="1" lang="en-US" altLang="zh-CN" sz="2800" b="1" i="1">
                  <a:latin typeface="Times New Roman" pitchFamily="18" charset="0"/>
                </a:rPr>
                <a:t>Y</a:t>
              </a:r>
              <a:r>
                <a:rPr kumimoji="1" lang="en-US" altLang="zh-CN" sz="2800" b="1">
                  <a:latin typeface="Times New Roman" pitchFamily="18" charset="0"/>
                </a:rPr>
                <a:t>=</a:t>
              </a:r>
              <a:r>
                <a:rPr kumimoji="1" lang="en-US" altLang="zh-CN" sz="2800" b="1" i="1">
                  <a:latin typeface="Times New Roman" pitchFamily="18" charset="0"/>
                </a:rPr>
                <a:t>y</a:t>
              </a:r>
              <a:r>
                <a:rPr kumimoji="1" lang="en-US" altLang="zh-CN" sz="2800" b="1" i="1" baseline="-25000">
                  <a:latin typeface="Times New Roman" pitchFamily="18" charset="0"/>
                </a:rPr>
                <a:t>j</a:t>
              </a:r>
              <a:r>
                <a:rPr kumimoji="1" lang="en-US" altLang="zh-CN" sz="2800" b="1" i="1">
                  <a:latin typeface="Times New Roman" pitchFamily="18" charset="0"/>
                </a:rPr>
                <a:t> </a:t>
              </a:r>
              <a:r>
                <a:rPr kumimoji="1" lang="zh-CN" altLang="en-US" sz="2800" b="1">
                  <a:latin typeface="Garamond" pitchFamily="18" charset="0"/>
                </a:rPr>
                <a:t>的条件下，</a:t>
              </a:r>
              <a:r>
                <a:rPr kumimoji="1" lang="zh-CN" altLang="en-US" sz="2800" b="1">
                  <a:solidFill>
                    <a:schemeClr val="hlink"/>
                  </a:solidFill>
                  <a:latin typeface="Garamond" pitchFamily="18" charset="0"/>
                </a:rPr>
                <a:t>随机变量</a:t>
              </a:r>
              <a:r>
                <a:rPr kumimoji="1" lang="en-US" altLang="zh-CN" sz="2800" b="1" i="1">
                  <a:solidFill>
                    <a:schemeClr val="hlink"/>
                  </a:solidFill>
                  <a:latin typeface="Times New Roman" pitchFamily="18" charset="0"/>
                </a:rPr>
                <a:t>X </a:t>
              </a:r>
              <a:r>
                <a:rPr kumimoji="1" lang="zh-CN" altLang="en-US" sz="2800" b="1">
                  <a:solidFill>
                    <a:schemeClr val="hlink"/>
                  </a:solidFill>
                  <a:latin typeface="Garamond" pitchFamily="18" charset="0"/>
                </a:rPr>
                <a:t>的条件分布律</a:t>
              </a:r>
              <a:r>
                <a:rPr kumimoji="1" lang="en-US" altLang="zh-CN" sz="2800" b="1">
                  <a:latin typeface="Garamond" pitchFamily="18" charset="0"/>
                </a:rPr>
                <a:t>.</a:t>
              </a:r>
            </a:p>
          </p:txBody>
        </p:sp>
        <p:graphicFrame>
          <p:nvGraphicFramePr>
            <p:cNvPr id="92179" name="Object 19"/>
            <p:cNvGraphicFramePr>
              <a:graphicFrameLocks noChangeAspect="1"/>
            </p:cNvGraphicFramePr>
            <p:nvPr/>
          </p:nvGraphicFramePr>
          <p:xfrm>
            <a:off x="639" y="1389"/>
            <a:ext cx="4623" cy="761"/>
          </p:xfrm>
          <a:graphic>
            <a:graphicData uri="http://schemas.openxmlformats.org/presentationml/2006/ole">
              <p:oleObj spid="_x0000_s1544195" name="Equation" r:id="rId3" imgW="2857320" imgH="469800" progId="">
                <p:embed/>
              </p:oleObj>
            </a:graphicData>
          </a:graphic>
        </p:graphicFrame>
      </p:grpSp>
      <p:sp>
        <p:nvSpPr>
          <p:cNvPr id="92185" name="Rectangle 25"/>
          <p:cNvSpPr>
            <a:spLocks noChangeArrowheads="1"/>
          </p:cNvSpPr>
          <p:nvPr/>
        </p:nvSpPr>
        <p:spPr bwMode="auto">
          <a:xfrm>
            <a:off x="0" y="692150"/>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1.  </a:t>
            </a:r>
            <a:r>
              <a:rPr kumimoji="1" lang="zh-CN" altLang="en-US" sz="2800" b="1">
                <a:latin typeface="Times New Roman" pitchFamily="18" charset="0"/>
              </a:rPr>
              <a:t>离散型</a:t>
            </a:r>
          </a:p>
        </p:txBody>
      </p:sp>
      <p:grpSp>
        <p:nvGrpSpPr>
          <p:cNvPr id="3" name="Group 23"/>
          <p:cNvGrpSpPr>
            <a:grpSpLocks/>
          </p:cNvGrpSpPr>
          <p:nvPr/>
        </p:nvGrpSpPr>
        <p:grpSpPr bwMode="auto">
          <a:xfrm>
            <a:off x="34925" y="3922713"/>
            <a:ext cx="9094788" cy="2314575"/>
            <a:chOff x="22" y="2302"/>
            <a:chExt cx="5729" cy="1458"/>
          </a:xfrm>
        </p:grpSpPr>
        <p:sp>
          <p:nvSpPr>
            <p:cNvPr id="92180" name="Rectangle 20"/>
            <p:cNvSpPr>
              <a:spLocks noChangeArrowheads="1"/>
            </p:cNvSpPr>
            <p:nvPr/>
          </p:nvSpPr>
          <p:spPr bwMode="auto">
            <a:xfrm>
              <a:off x="22" y="2302"/>
              <a:ext cx="5729" cy="1458"/>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Garamond" pitchFamily="18" charset="0"/>
                </a:rPr>
                <a:t>        </a:t>
              </a:r>
              <a:r>
                <a:rPr kumimoji="1" lang="zh-CN" altLang="en-US" sz="2800" b="1">
                  <a:latin typeface="Garamond" pitchFamily="18" charset="0"/>
                </a:rPr>
                <a:t>对于固定的</a:t>
              </a:r>
              <a:r>
                <a:rPr kumimoji="1" lang="zh-CN" altLang="en-US" sz="2800" b="1">
                  <a:latin typeface="Times New Roman" pitchFamily="18" charset="0"/>
                </a:rPr>
                <a:t> </a:t>
              </a:r>
              <a:r>
                <a:rPr kumimoji="1" lang="en-US" altLang="zh-CN" sz="2800" b="1" i="1">
                  <a:latin typeface="Times New Roman" pitchFamily="18" charset="0"/>
                </a:rPr>
                <a:t>i</a:t>
              </a:r>
              <a:r>
                <a:rPr kumimoji="1" lang="zh-CN" altLang="en-US" sz="2800" b="1">
                  <a:latin typeface="Garamond" pitchFamily="18" charset="0"/>
                </a:rPr>
                <a:t>，若</a:t>
              </a:r>
              <a:r>
                <a:rPr kumimoji="1" lang="en-US" altLang="zh-CN" sz="2800" b="1" i="1">
                  <a:latin typeface="Times New Roman" pitchFamily="18" charset="0"/>
                </a:rPr>
                <a:t>P</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i="1" baseline="-25000">
                  <a:latin typeface="Times New Roman" pitchFamily="18" charset="0"/>
                </a:rPr>
                <a:t>i</a:t>
              </a:r>
              <a:r>
                <a:rPr kumimoji="1" lang="en-US" altLang="zh-CN" sz="2800" b="1">
                  <a:latin typeface="Times New Roman" pitchFamily="18" charset="0"/>
                </a:rPr>
                <a:t>)&gt;0</a:t>
              </a:r>
              <a:r>
                <a:rPr kumimoji="1" lang="zh-CN" altLang="en-US" sz="2800" b="1">
                  <a:latin typeface="Garamond" pitchFamily="18" charset="0"/>
                </a:rPr>
                <a:t>，则称</a:t>
              </a:r>
            </a:p>
            <a:p>
              <a:pPr eaLnBrk="1" hangingPunct="1">
                <a:lnSpc>
                  <a:spcPct val="130000"/>
                </a:lnSpc>
              </a:pPr>
              <a:endParaRPr kumimoji="1" lang="zh-CN" altLang="en-US" sz="2800" b="1">
                <a:latin typeface="Garamond" pitchFamily="18" charset="0"/>
              </a:endParaRPr>
            </a:p>
            <a:p>
              <a:pPr eaLnBrk="1" hangingPunct="1">
                <a:lnSpc>
                  <a:spcPct val="130000"/>
                </a:lnSpc>
              </a:pPr>
              <a:endParaRPr kumimoji="1" lang="zh-CN" altLang="en-US" sz="2800" b="1">
                <a:latin typeface="Garamond" pitchFamily="18" charset="0"/>
              </a:endParaRPr>
            </a:p>
            <a:p>
              <a:pPr eaLnBrk="1" hangingPunct="1">
                <a:lnSpc>
                  <a:spcPct val="130000"/>
                </a:lnSpc>
              </a:pPr>
              <a:r>
                <a:rPr kumimoji="1" lang="zh-CN" altLang="en-US" sz="2800" b="1">
                  <a:latin typeface="Garamond" pitchFamily="18" charset="0"/>
                </a:rPr>
                <a:t>为</a:t>
              </a:r>
              <a:r>
                <a:rPr kumimoji="1" lang="en-US" altLang="zh-CN" sz="2800" b="1" i="1">
                  <a:latin typeface="Times New Roman" pitchFamily="18" charset="0"/>
                </a:rPr>
                <a:t>X</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i="1" baseline="-25000">
                  <a:latin typeface="Times New Roman" pitchFamily="18" charset="0"/>
                </a:rPr>
                <a:t>j</a:t>
              </a:r>
              <a:r>
                <a:rPr kumimoji="1" lang="en-US" altLang="zh-CN" sz="2800" b="1" i="1">
                  <a:latin typeface="Times New Roman" pitchFamily="18" charset="0"/>
                </a:rPr>
                <a:t> </a:t>
              </a:r>
              <a:r>
                <a:rPr kumimoji="1" lang="zh-CN" altLang="en-US" sz="2800" b="1">
                  <a:latin typeface="Garamond" pitchFamily="18" charset="0"/>
                </a:rPr>
                <a:t>的条件下，</a:t>
              </a:r>
              <a:r>
                <a:rPr kumimoji="1" lang="zh-CN" altLang="en-US" sz="2800" b="1">
                  <a:solidFill>
                    <a:schemeClr val="hlink"/>
                  </a:solidFill>
                  <a:latin typeface="Garamond" pitchFamily="18" charset="0"/>
                </a:rPr>
                <a:t>随机变量</a:t>
              </a:r>
              <a:r>
                <a:rPr kumimoji="1" lang="en-US" altLang="zh-CN" sz="2800" b="1" i="1">
                  <a:solidFill>
                    <a:schemeClr val="hlink"/>
                  </a:solidFill>
                  <a:latin typeface="Times New Roman" pitchFamily="18" charset="0"/>
                </a:rPr>
                <a:t>Y</a:t>
              </a:r>
              <a:r>
                <a:rPr kumimoji="1" lang="zh-CN" altLang="en-US" sz="2800" b="1">
                  <a:solidFill>
                    <a:schemeClr val="hlink"/>
                  </a:solidFill>
                  <a:latin typeface="Garamond" pitchFamily="18" charset="0"/>
                </a:rPr>
                <a:t>的条件分布律</a:t>
              </a:r>
              <a:r>
                <a:rPr kumimoji="1" lang="en-US" altLang="zh-CN" sz="2800" b="1">
                  <a:latin typeface="Garamond" pitchFamily="18" charset="0"/>
                </a:rPr>
                <a:t>.</a:t>
              </a:r>
            </a:p>
          </p:txBody>
        </p:sp>
        <p:graphicFrame>
          <p:nvGraphicFramePr>
            <p:cNvPr id="92181" name="Object 21"/>
            <p:cNvGraphicFramePr>
              <a:graphicFrameLocks noChangeAspect="1"/>
            </p:cNvGraphicFramePr>
            <p:nvPr/>
          </p:nvGraphicFramePr>
          <p:xfrm>
            <a:off x="747" y="2704"/>
            <a:ext cx="4623" cy="761"/>
          </p:xfrm>
          <a:graphic>
            <a:graphicData uri="http://schemas.openxmlformats.org/presentationml/2006/ole">
              <p:oleObj spid="_x0000_s1544194" name="Equation" r:id="rId4" imgW="2857320" imgH="46980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2170"/>
                                        </p:tgtEl>
                                        <p:attrNameLst>
                                          <p:attrName>style.visibility</p:attrName>
                                        </p:attrNameLst>
                                      </p:cBhvr>
                                      <p:to>
                                        <p:strVal val="visible"/>
                                      </p:to>
                                    </p:set>
                                    <p:animEffect transition="in" filter="wipe(left)">
                                      <p:cBhvr>
                                        <p:cTn id="7" dur="1000"/>
                                        <p:tgtEl>
                                          <p:spTgt spid="92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85"/>
                                        </p:tgtEl>
                                        <p:attrNameLst>
                                          <p:attrName>style.visibility</p:attrName>
                                        </p:attrNameLst>
                                      </p:cBhvr>
                                      <p:to>
                                        <p:strVal val="visible"/>
                                      </p:to>
                                    </p:set>
                                    <p:animEffect transition="in" filter="wipe(left)">
                                      <p:cBhvr>
                                        <p:cTn id="12" dur="1000"/>
                                        <p:tgtEl>
                                          <p:spTgt spid="921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0" grpId="0"/>
      <p:bldP spid="9218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0" y="260350"/>
            <a:ext cx="9144000" cy="1692275"/>
          </a:xfrm>
          <a:prstGeom prst="rect">
            <a:avLst/>
          </a:prstGeom>
          <a:noFill/>
          <a:ln w="9525">
            <a:noFill/>
            <a:miter lim="800000"/>
            <a:headEnd/>
            <a:tailEnd/>
          </a:ln>
          <a:effectLst/>
        </p:spPr>
        <p:txBody>
          <a:bodyPr>
            <a:spAutoFit/>
          </a:bodyPr>
          <a:lstStyle/>
          <a:p>
            <a:pPr eaLnBrk="1" hangingPunct="1">
              <a:lnSpc>
                <a:spcPct val="125000"/>
              </a:lnSpc>
            </a:pPr>
            <a:r>
              <a:rPr kumimoji="1" lang="en-US" altLang="zh-CN" sz="2800" b="1">
                <a:solidFill>
                  <a:srgbClr val="66FF33"/>
                </a:solidFill>
                <a:latin typeface="楷体_GB2312" pitchFamily="49" charset="-122"/>
              </a:rPr>
              <a:t>    </a:t>
            </a:r>
            <a:r>
              <a:rPr kumimoji="1" lang="zh-CN" altLang="en-US" sz="2800" b="1">
                <a:solidFill>
                  <a:srgbClr val="66FF33"/>
                </a:solidFill>
                <a:latin typeface="楷体_GB2312" pitchFamily="49" charset="-122"/>
              </a:rPr>
              <a:t>例</a:t>
            </a:r>
            <a:r>
              <a:rPr kumimoji="1" lang="en-US" altLang="zh-CN" sz="2800" b="1">
                <a:solidFill>
                  <a:srgbClr val="66FF33"/>
                </a:solidFill>
                <a:latin typeface="楷体_GB2312" pitchFamily="49" charset="-122"/>
              </a:rPr>
              <a:t>1</a:t>
            </a:r>
            <a:r>
              <a:rPr kumimoji="1" lang="en-US" altLang="zh-CN" sz="2800" b="1">
                <a:solidFill>
                  <a:srgbClr val="66FF33"/>
                </a:solidFill>
                <a:latin typeface="黑体" pitchFamily="2" charset="-122"/>
                <a:ea typeface="黑体" pitchFamily="2" charset="-122"/>
              </a:rPr>
              <a:t>   </a:t>
            </a:r>
            <a:r>
              <a:rPr kumimoji="1" lang="zh-CN" altLang="en-US" sz="2800" b="1">
                <a:latin typeface="Times New Roman" pitchFamily="18" charset="0"/>
              </a:rPr>
              <a:t>把三个球等可能地放入编号为 </a:t>
            </a:r>
            <a:r>
              <a:rPr kumimoji="1" lang="en-US" altLang="zh-CN" sz="2800" b="1">
                <a:latin typeface="Times New Roman" pitchFamily="18" charset="0"/>
              </a:rPr>
              <a:t>1</a:t>
            </a:r>
            <a:r>
              <a:rPr kumimoji="1" lang="zh-CN" altLang="en-US" sz="2800" b="1">
                <a:latin typeface="Times New Roman" pitchFamily="18" charset="0"/>
              </a:rPr>
              <a:t>，  </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3 </a:t>
            </a:r>
            <a:r>
              <a:rPr kumimoji="1" lang="zh-CN" altLang="en-US" sz="2800" b="1">
                <a:latin typeface="Times New Roman" pitchFamily="18" charset="0"/>
              </a:rPr>
              <a:t>的三个盒子中</a:t>
            </a:r>
            <a:r>
              <a:rPr kumimoji="1" lang="en-US" altLang="zh-CN" sz="2800" b="1">
                <a:latin typeface="Times New Roman" pitchFamily="18" charset="0"/>
              </a:rPr>
              <a:t>,  </a:t>
            </a:r>
            <a:r>
              <a:rPr kumimoji="1" lang="zh-CN" altLang="en-US" sz="2800" b="1">
                <a:latin typeface="Times New Roman" pitchFamily="18" charset="0"/>
              </a:rPr>
              <a:t>每盒可容球数无限</a:t>
            </a:r>
            <a:r>
              <a:rPr kumimoji="1" lang="en-US" altLang="zh-CN" sz="2800" b="1">
                <a:latin typeface="Times New Roman" pitchFamily="18" charset="0"/>
              </a:rPr>
              <a:t>.  </a:t>
            </a:r>
            <a:r>
              <a:rPr kumimoji="1" lang="zh-CN" altLang="en-US" sz="2800" b="1">
                <a:latin typeface="Times New Roman" pitchFamily="18" charset="0"/>
              </a:rPr>
              <a:t>记 </a:t>
            </a:r>
            <a:r>
              <a:rPr kumimoji="1" lang="en-US" altLang="zh-CN" sz="2800" b="1" i="1">
                <a:latin typeface="Times New Roman" pitchFamily="18" charset="0"/>
              </a:rPr>
              <a:t>X </a:t>
            </a:r>
            <a:r>
              <a:rPr kumimoji="1" lang="zh-CN" altLang="en-US" sz="2800" b="1">
                <a:latin typeface="Times New Roman" pitchFamily="18" charset="0"/>
              </a:rPr>
              <a:t>为落入 </a:t>
            </a:r>
            <a:r>
              <a:rPr kumimoji="1" lang="en-US" altLang="zh-CN" sz="2800" b="1">
                <a:latin typeface="Times New Roman" pitchFamily="18" charset="0"/>
              </a:rPr>
              <a:t>1</a:t>
            </a:r>
            <a:r>
              <a:rPr kumimoji="1" lang="zh-CN" altLang="en-US" sz="2800" b="1">
                <a:latin typeface="Times New Roman" pitchFamily="18" charset="0"/>
              </a:rPr>
              <a:t>号盒的球数</a:t>
            </a:r>
            <a:r>
              <a:rPr kumimoji="1" lang="en-US" altLang="zh-CN" sz="2800" b="1">
                <a:latin typeface="Times New Roman" pitchFamily="18" charset="0"/>
              </a:rPr>
              <a:t>, </a:t>
            </a:r>
            <a:r>
              <a:rPr kumimoji="1" lang="en-US" altLang="zh-CN" sz="2800" b="1" i="1">
                <a:latin typeface="Times New Roman" pitchFamily="18" charset="0"/>
              </a:rPr>
              <a:t>Y </a:t>
            </a:r>
            <a:r>
              <a:rPr kumimoji="1" lang="zh-CN" altLang="en-US" sz="2800" b="1">
                <a:latin typeface="Times New Roman" pitchFamily="18" charset="0"/>
              </a:rPr>
              <a:t>为落入 </a:t>
            </a:r>
            <a:r>
              <a:rPr kumimoji="1" lang="en-US" altLang="zh-CN" sz="2800" b="1">
                <a:latin typeface="Times New Roman" pitchFamily="18" charset="0"/>
              </a:rPr>
              <a:t>2 </a:t>
            </a:r>
            <a:r>
              <a:rPr kumimoji="1" lang="zh-CN" altLang="en-US" sz="2800" b="1">
                <a:latin typeface="Times New Roman" pitchFamily="18" charset="0"/>
              </a:rPr>
              <a:t>号盒的球数，求</a:t>
            </a:r>
          </a:p>
        </p:txBody>
      </p:sp>
      <p:sp>
        <p:nvSpPr>
          <p:cNvPr id="134148" name="Text Box 4"/>
          <p:cNvSpPr txBox="1">
            <a:spLocks noChangeArrowheads="1"/>
          </p:cNvSpPr>
          <p:nvPr/>
        </p:nvSpPr>
        <p:spPr bwMode="auto">
          <a:xfrm>
            <a:off x="827088" y="1916113"/>
            <a:ext cx="7705725" cy="519112"/>
          </a:xfrm>
          <a:prstGeom prst="rect">
            <a:avLst/>
          </a:prstGeom>
          <a:noFill/>
          <a:ln w="9525">
            <a:noFill/>
            <a:miter lim="800000"/>
            <a:headEnd/>
            <a:tailEnd/>
          </a:ln>
          <a:effectLst/>
        </p:spPr>
        <p:txBody>
          <a:bodyPr>
            <a:spAutoFit/>
          </a:bodyPr>
          <a:lstStyle/>
          <a:p>
            <a:pPr eaLnBrk="1" hangingPunct="1"/>
            <a:r>
              <a:rPr kumimoji="1" lang="en-US" altLang="zh-CN" sz="2800" b="1">
                <a:latin typeface="Times New Roman" pitchFamily="18" charset="0"/>
              </a:rPr>
              <a:t>(1) </a:t>
            </a:r>
            <a:r>
              <a:rPr kumimoji="1" lang="zh-CN" altLang="en-US" sz="2800" b="1">
                <a:latin typeface="Times New Roman" pitchFamily="18" charset="0"/>
              </a:rPr>
              <a:t>在</a:t>
            </a:r>
            <a:r>
              <a:rPr kumimoji="1" lang="en-US" altLang="zh-CN" sz="2800" b="1" i="1">
                <a:latin typeface="Times New Roman" pitchFamily="18" charset="0"/>
              </a:rPr>
              <a:t>Y = </a:t>
            </a:r>
            <a:r>
              <a:rPr kumimoji="1" lang="en-US" altLang="zh-CN" sz="2800" b="1">
                <a:latin typeface="Times New Roman" pitchFamily="18" charset="0"/>
              </a:rPr>
              <a:t>0 </a:t>
            </a:r>
            <a:r>
              <a:rPr kumimoji="1" lang="zh-CN" altLang="en-US" sz="2800" b="1">
                <a:latin typeface="Times New Roman" pitchFamily="18" charset="0"/>
              </a:rPr>
              <a:t>的条件下，</a:t>
            </a:r>
            <a:r>
              <a:rPr kumimoji="1" lang="en-US" altLang="zh-CN" sz="2800" b="1" i="1">
                <a:latin typeface="Times New Roman" pitchFamily="18" charset="0"/>
              </a:rPr>
              <a:t>X </a:t>
            </a:r>
            <a:r>
              <a:rPr kumimoji="1" lang="zh-CN" altLang="en-US" sz="2800" b="1">
                <a:latin typeface="Times New Roman" pitchFamily="18" charset="0"/>
              </a:rPr>
              <a:t>的条件分布律；</a:t>
            </a:r>
          </a:p>
        </p:txBody>
      </p:sp>
      <p:sp>
        <p:nvSpPr>
          <p:cNvPr id="134149" name="Text Box 5"/>
          <p:cNvSpPr txBox="1">
            <a:spLocks noChangeArrowheads="1"/>
          </p:cNvSpPr>
          <p:nvPr/>
        </p:nvSpPr>
        <p:spPr bwMode="auto">
          <a:xfrm>
            <a:off x="827088" y="2420938"/>
            <a:ext cx="7416800" cy="519112"/>
          </a:xfrm>
          <a:prstGeom prst="rect">
            <a:avLst/>
          </a:prstGeom>
          <a:noFill/>
          <a:ln w="9525">
            <a:noFill/>
            <a:miter lim="800000"/>
            <a:headEnd/>
            <a:tailEnd/>
          </a:ln>
          <a:effectLst/>
        </p:spPr>
        <p:txBody>
          <a:bodyPr>
            <a:spAutoFit/>
          </a:bodyPr>
          <a:lstStyle/>
          <a:p>
            <a:pPr eaLnBrk="1" hangingPunct="1"/>
            <a:r>
              <a:rPr kumimoji="1" lang="en-US" altLang="zh-CN" sz="2800" b="1">
                <a:latin typeface="Times New Roman" pitchFamily="18" charset="0"/>
              </a:rPr>
              <a:t>(2) </a:t>
            </a:r>
            <a:r>
              <a:rPr kumimoji="1" lang="zh-CN" altLang="en-US" sz="2800" b="1">
                <a:latin typeface="Times New Roman" pitchFamily="18" charset="0"/>
              </a:rPr>
              <a:t>在 </a:t>
            </a:r>
            <a:r>
              <a:rPr kumimoji="1" lang="en-US" altLang="zh-CN" sz="2800" b="1" i="1">
                <a:latin typeface="Times New Roman" pitchFamily="18" charset="0"/>
              </a:rPr>
              <a:t>X =</a:t>
            </a:r>
            <a:r>
              <a:rPr kumimoji="1" lang="en-US" altLang="zh-CN" sz="2800" b="1">
                <a:latin typeface="Times New Roman" pitchFamily="18" charset="0"/>
              </a:rPr>
              <a:t> 2 </a:t>
            </a:r>
            <a:r>
              <a:rPr kumimoji="1" lang="zh-CN" altLang="en-US" sz="2800" b="1">
                <a:latin typeface="Times New Roman" pitchFamily="18" charset="0"/>
              </a:rPr>
              <a:t>的条件下，</a:t>
            </a:r>
            <a:r>
              <a:rPr kumimoji="1" lang="en-US" altLang="zh-CN" sz="2800" b="1" i="1">
                <a:latin typeface="Times New Roman" pitchFamily="18" charset="0"/>
              </a:rPr>
              <a:t>Y </a:t>
            </a:r>
            <a:r>
              <a:rPr kumimoji="1" lang="zh-CN" altLang="en-US" sz="2800" b="1">
                <a:latin typeface="Times New Roman" pitchFamily="18" charset="0"/>
              </a:rPr>
              <a:t>的条件分布律</a:t>
            </a:r>
            <a:r>
              <a:rPr kumimoji="1" lang="en-US" altLang="zh-CN" sz="2800" b="1">
                <a:latin typeface="Times New Roman" pitchFamily="18" charset="0"/>
              </a:rPr>
              <a:t>.</a:t>
            </a:r>
          </a:p>
        </p:txBody>
      </p:sp>
      <p:sp>
        <p:nvSpPr>
          <p:cNvPr id="134150" name="Text Box 6"/>
          <p:cNvSpPr txBox="1">
            <a:spLocks noChangeArrowheads="1"/>
          </p:cNvSpPr>
          <p:nvPr/>
        </p:nvSpPr>
        <p:spPr bwMode="auto">
          <a:xfrm>
            <a:off x="0" y="2997200"/>
            <a:ext cx="6516688" cy="519113"/>
          </a:xfrm>
          <a:prstGeom prst="rect">
            <a:avLst/>
          </a:prstGeom>
          <a:noFill/>
          <a:ln w="9525">
            <a:noFill/>
            <a:miter lim="800000"/>
            <a:headEnd/>
            <a:tailEnd/>
          </a:ln>
          <a:effectLst/>
        </p:spPr>
        <p:txBody>
          <a:bodyPr>
            <a:spAutoFit/>
          </a:bodyPr>
          <a:lstStyle/>
          <a:p>
            <a:pPr eaLnBrk="1" hangingPunct="1"/>
            <a:r>
              <a:rPr kumimoji="1" lang="en-US" altLang="zh-CN" sz="2800" b="1">
                <a:solidFill>
                  <a:srgbClr val="000099"/>
                </a:solidFill>
                <a:latin typeface="Times New Roman" pitchFamily="18" charset="0"/>
                <a:ea typeface="黑体" pitchFamily="2" charset="-122"/>
              </a:rPr>
              <a:t>         </a:t>
            </a:r>
            <a:r>
              <a:rPr kumimoji="1" lang="zh-CN" altLang="en-US" sz="2800" b="1">
                <a:solidFill>
                  <a:srgbClr val="66FF33"/>
                </a:solidFill>
                <a:latin typeface="Times New Roman" pitchFamily="18" charset="0"/>
              </a:rPr>
              <a:t>解</a:t>
            </a:r>
            <a:r>
              <a:rPr kumimoji="1" lang="zh-CN" altLang="en-US" sz="2800" b="1">
                <a:solidFill>
                  <a:srgbClr val="000099"/>
                </a:solidFill>
                <a:latin typeface="Times New Roman" pitchFamily="18" charset="0"/>
                <a:ea typeface="黑体" pitchFamily="2" charset="-122"/>
              </a:rPr>
              <a:t>    </a:t>
            </a:r>
            <a:r>
              <a:rPr kumimoji="1" lang="zh-CN" altLang="en-US" sz="2800" b="1">
                <a:latin typeface="Times New Roman" pitchFamily="18" charset="0"/>
              </a:rPr>
              <a:t>先求（</a:t>
            </a:r>
            <a:r>
              <a:rPr kumimoji="1" lang="en-US" altLang="zh-CN" sz="2800" b="1" i="1">
                <a:latin typeface="Times New Roman" pitchFamily="18" charset="0"/>
              </a:rPr>
              <a:t>X</a:t>
            </a:r>
            <a:r>
              <a:rPr kumimoji="1" lang="zh-CN" altLang="en-US" sz="2800" b="1">
                <a:latin typeface="Times New Roman" pitchFamily="18" charset="0"/>
              </a:rPr>
              <a:t>，</a:t>
            </a:r>
            <a:r>
              <a:rPr kumimoji="1" lang="en-US" altLang="zh-CN" sz="2800" b="1" i="1">
                <a:latin typeface="Times New Roman" pitchFamily="18" charset="0"/>
              </a:rPr>
              <a:t>Y</a:t>
            </a:r>
            <a:r>
              <a:rPr kumimoji="1" lang="zh-CN" altLang="en-US" sz="2800" b="1">
                <a:latin typeface="Times New Roman" pitchFamily="18" charset="0"/>
              </a:rPr>
              <a:t>）联合分布</a:t>
            </a:r>
            <a:r>
              <a:rPr kumimoji="1" lang="en-US" altLang="zh-CN" sz="2800" b="1">
                <a:latin typeface="Times New Roman" pitchFamily="18" charset="0"/>
              </a:rPr>
              <a:t>. </a:t>
            </a:r>
          </a:p>
        </p:txBody>
      </p:sp>
      <p:graphicFrame>
        <p:nvGraphicFramePr>
          <p:cNvPr id="134151" name="Object 7"/>
          <p:cNvGraphicFramePr>
            <a:graphicFrameLocks noChangeAspect="1"/>
          </p:cNvGraphicFramePr>
          <p:nvPr/>
        </p:nvGraphicFramePr>
        <p:xfrm>
          <a:off x="1547813" y="3527425"/>
          <a:ext cx="6700837" cy="549275"/>
        </p:xfrm>
        <a:graphic>
          <a:graphicData uri="http://schemas.openxmlformats.org/presentationml/2006/ole">
            <p:oleObj spid="_x0000_s1545218" name="Equation" r:id="rId3" imgW="2717640" imgH="203040" progId="">
              <p:embed/>
            </p:oleObj>
          </a:graphicData>
        </a:graphic>
      </p:graphicFrame>
      <p:graphicFrame>
        <p:nvGraphicFramePr>
          <p:cNvPr id="134152" name="Object 8"/>
          <p:cNvGraphicFramePr>
            <a:graphicFrameLocks noChangeAspect="1"/>
          </p:cNvGraphicFramePr>
          <p:nvPr/>
        </p:nvGraphicFramePr>
        <p:xfrm>
          <a:off x="1187450" y="4081463"/>
          <a:ext cx="5688013" cy="1363662"/>
        </p:xfrm>
        <a:graphic>
          <a:graphicData uri="http://schemas.openxmlformats.org/presentationml/2006/ole">
            <p:oleObj spid="_x0000_s1545219" name="Equation" r:id="rId4" imgW="2298600" imgH="469800" progId="">
              <p:embed/>
            </p:oleObj>
          </a:graphicData>
        </a:graphic>
      </p:graphicFrame>
      <p:graphicFrame>
        <p:nvGraphicFramePr>
          <p:cNvPr id="134153" name="Object 9"/>
          <p:cNvGraphicFramePr>
            <a:graphicFrameLocks noChangeAspect="1"/>
          </p:cNvGraphicFramePr>
          <p:nvPr/>
        </p:nvGraphicFramePr>
        <p:xfrm>
          <a:off x="1403350" y="5589588"/>
          <a:ext cx="5345113" cy="581025"/>
        </p:xfrm>
        <a:graphic>
          <a:graphicData uri="http://schemas.openxmlformats.org/presentationml/2006/ole">
            <p:oleObj spid="_x0000_s1545220" name="Equation" r:id="rId5" imgW="1815840" imgH="203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up)">
                                      <p:cBhvr>
                                        <p:cTn id="7" dur="1000"/>
                                        <p:tgtEl>
                                          <p:spTgt spid="13414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4148"/>
                                        </p:tgtEl>
                                        <p:attrNameLst>
                                          <p:attrName>style.visibility</p:attrName>
                                        </p:attrNameLst>
                                      </p:cBhvr>
                                      <p:to>
                                        <p:strVal val="visible"/>
                                      </p:to>
                                    </p:set>
                                    <p:animEffect transition="in" filter="wipe(up)">
                                      <p:cBhvr>
                                        <p:cTn id="11" dur="1000"/>
                                        <p:tgtEl>
                                          <p:spTgt spid="134148"/>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4149"/>
                                        </p:tgtEl>
                                        <p:attrNameLst>
                                          <p:attrName>style.visibility</p:attrName>
                                        </p:attrNameLst>
                                      </p:cBhvr>
                                      <p:to>
                                        <p:strVal val="visible"/>
                                      </p:to>
                                    </p:set>
                                    <p:animEffect transition="in" filter="wipe(up)">
                                      <p:cBhvr>
                                        <p:cTn id="15" dur="1000"/>
                                        <p:tgtEl>
                                          <p:spTgt spid="13414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4150"/>
                                        </p:tgtEl>
                                        <p:attrNameLst>
                                          <p:attrName>style.visibility</p:attrName>
                                        </p:attrNameLst>
                                      </p:cBhvr>
                                      <p:to>
                                        <p:strVal val="visible"/>
                                      </p:to>
                                    </p:set>
                                    <p:animEffect transition="in" filter="wipe(left)">
                                      <p:cBhvr>
                                        <p:cTn id="20" dur="1000"/>
                                        <p:tgtEl>
                                          <p:spTgt spid="1341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4151"/>
                                        </p:tgtEl>
                                        <p:attrNameLst>
                                          <p:attrName>style.visibility</p:attrName>
                                        </p:attrNameLst>
                                      </p:cBhvr>
                                      <p:to>
                                        <p:strVal val="visible"/>
                                      </p:to>
                                    </p:set>
                                    <p:animEffect transition="in" filter="wipe(left)">
                                      <p:cBhvr>
                                        <p:cTn id="25" dur="1000"/>
                                        <p:tgtEl>
                                          <p:spTgt spid="1341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4152"/>
                                        </p:tgtEl>
                                        <p:attrNameLst>
                                          <p:attrName>style.visibility</p:attrName>
                                        </p:attrNameLst>
                                      </p:cBhvr>
                                      <p:to>
                                        <p:strVal val="visible"/>
                                      </p:to>
                                    </p:set>
                                    <p:animEffect transition="in" filter="wipe(left)">
                                      <p:cBhvr>
                                        <p:cTn id="30" dur="1000"/>
                                        <p:tgtEl>
                                          <p:spTgt spid="1341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4153"/>
                                        </p:tgtEl>
                                        <p:attrNameLst>
                                          <p:attrName>style.visibility</p:attrName>
                                        </p:attrNameLst>
                                      </p:cBhvr>
                                      <p:to>
                                        <p:strVal val="visible"/>
                                      </p:to>
                                    </p:set>
                                    <p:animEffect transition="in" filter="wipe(left)">
                                      <p:cBhvr>
                                        <p:cTn id="35" dur="1000"/>
                                        <p:tgtEl>
                                          <p:spTgt spid="134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8" grpId="0"/>
      <p:bldP spid="134149" grpId="0"/>
      <p:bldP spid="13415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03" name="Text Box 335"/>
          <p:cNvSpPr txBox="1">
            <a:spLocks noChangeArrowheads="1"/>
          </p:cNvSpPr>
          <p:nvPr/>
        </p:nvSpPr>
        <p:spPr bwMode="auto">
          <a:xfrm>
            <a:off x="2595563" y="1765300"/>
            <a:ext cx="884237" cy="2724150"/>
          </a:xfrm>
          <a:prstGeom prst="rect">
            <a:avLst/>
          </a:prstGeom>
          <a:solidFill>
            <a:srgbClr val="993300"/>
          </a:solidFill>
          <a:ln w="28575">
            <a:solidFill>
              <a:schemeClr val="hlink"/>
            </a:solidFill>
            <a:miter lim="800000"/>
            <a:headEnd/>
            <a:tailEnd/>
          </a:ln>
          <a:effectLst/>
        </p:spPr>
        <p:txBody>
          <a:bodyPr>
            <a:spAutoFit/>
          </a:bodyPr>
          <a:lstStyle/>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p:txBody>
      </p:sp>
      <p:graphicFrame>
        <p:nvGraphicFramePr>
          <p:cNvPr id="135551" name="Group 383"/>
          <p:cNvGraphicFramePr>
            <a:graphicFrameLocks noGrp="1"/>
          </p:cNvGraphicFramePr>
          <p:nvPr/>
        </p:nvGraphicFramePr>
        <p:xfrm>
          <a:off x="1331913" y="971550"/>
          <a:ext cx="6913562" cy="3521076"/>
        </p:xfrm>
        <a:graphic>
          <a:graphicData uri="http://schemas.openxmlformats.org/drawingml/2006/table">
            <a:tbl>
              <a:tblPr/>
              <a:tblGrid>
                <a:gridCol w="1152525"/>
                <a:gridCol w="1152525"/>
                <a:gridCol w="1152525"/>
                <a:gridCol w="1150937"/>
                <a:gridCol w="1152525"/>
                <a:gridCol w="1152525"/>
              </a:tblGrid>
              <a:tr h="792163">
                <a:tc>
                  <a:txBody>
                    <a:bodyPr/>
                    <a:lstStyle/>
                    <a:p>
                      <a:pPr marL="0" marR="0" lvl="0" indent="0" algn="l" defTabSz="914400" rtl="0" eaLnBrk="1" fontAlgn="base" latinLnBrk="0" hangingPunct="1">
                        <a:lnSpc>
                          <a:spcPct val="7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   </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   Y</a:t>
                      </a:r>
                    </a:p>
                    <a:p>
                      <a:pPr marL="0" marR="0" lvl="0" indent="0" algn="l" defTabSz="914400" rtl="0" eaLnBrk="1" fontAlgn="base" latinLnBrk="0" hangingPunct="1">
                        <a:lnSpc>
                          <a:spcPct val="7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3</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i</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8/27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8/27</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4/9</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499" name="Text Box 331"/>
          <p:cNvSpPr txBox="1">
            <a:spLocks noChangeArrowheads="1"/>
          </p:cNvSpPr>
          <p:nvPr/>
        </p:nvSpPr>
        <p:spPr bwMode="auto">
          <a:xfrm>
            <a:off x="2916238" y="333375"/>
            <a:ext cx="4113212" cy="519113"/>
          </a:xfrm>
          <a:prstGeom prst="rect">
            <a:avLst/>
          </a:prstGeom>
          <a:noFill/>
          <a:ln w="9525">
            <a:noFill/>
            <a:miter lim="800000"/>
            <a:headEnd/>
            <a:tailEnd/>
          </a:ln>
          <a:effectLst/>
        </p:spPr>
        <p:txBody>
          <a:bodyPr wrap="none">
            <a:spAutoFit/>
          </a:bodyPr>
          <a:lstStyle/>
          <a:p>
            <a:r>
              <a:rPr lang="zh-CN" altLang="en-US" sz="2800" b="1"/>
              <a:t>联合分布律与边缘分布率</a:t>
            </a:r>
          </a:p>
        </p:txBody>
      </p:sp>
      <p:sp>
        <p:nvSpPr>
          <p:cNvPr id="135552" name="Line 384"/>
          <p:cNvSpPr>
            <a:spLocks noChangeShapeType="1"/>
          </p:cNvSpPr>
          <p:nvPr/>
        </p:nvSpPr>
        <p:spPr bwMode="auto">
          <a:xfrm>
            <a:off x="0" y="4797425"/>
            <a:ext cx="9144000" cy="0"/>
          </a:xfrm>
          <a:prstGeom prst="line">
            <a:avLst/>
          </a:prstGeom>
          <a:noFill/>
          <a:ln w="38100">
            <a:solidFill>
              <a:schemeClr val="hlink"/>
            </a:solidFill>
            <a:round/>
            <a:headEnd/>
            <a:tailEnd/>
          </a:ln>
          <a:effectLst/>
        </p:spPr>
        <p:txBody>
          <a:bodyPr/>
          <a:lstStyle/>
          <a:p>
            <a:endParaRPr lang="zh-CN" altLang="en-US"/>
          </a:p>
        </p:txBody>
      </p:sp>
      <p:graphicFrame>
        <p:nvGraphicFramePr>
          <p:cNvPr id="135553" name="Object 385"/>
          <p:cNvGraphicFramePr>
            <a:graphicFrameLocks noChangeAspect="1"/>
          </p:cNvGraphicFramePr>
          <p:nvPr/>
        </p:nvGraphicFramePr>
        <p:xfrm>
          <a:off x="611188" y="4868863"/>
          <a:ext cx="8108950" cy="1270000"/>
        </p:xfrm>
        <a:graphic>
          <a:graphicData uri="http://schemas.openxmlformats.org/presentationml/2006/ole">
            <p:oleObj spid="_x0000_s1546242" name="Equation" r:id="rId3" imgW="3288960" imgH="4698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5552"/>
                                        </p:tgtEl>
                                        <p:attrNameLst>
                                          <p:attrName>style.visibility</p:attrName>
                                        </p:attrNameLst>
                                      </p:cBhvr>
                                      <p:to>
                                        <p:strVal val="visible"/>
                                      </p:to>
                                    </p:set>
                                    <p:animEffect transition="in" filter="dissolve">
                                      <p:cBhvr>
                                        <p:cTn id="7" dur="500"/>
                                        <p:tgtEl>
                                          <p:spTgt spid="135552"/>
                                        </p:tgtEl>
                                      </p:cBhvr>
                                    </p:animEffect>
                                  </p:childTnLst>
                                </p:cTn>
                              </p:par>
                              <p:par>
                                <p:cTn id="8" presetID="9" presetClass="entr" presetSubtype="0" fill="hold" nodeType="withEffect">
                                  <p:stCondLst>
                                    <p:cond delay="0"/>
                                  </p:stCondLst>
                                  <p:childTnLst>
                                    <p:set>
                                      <p:cBhvr>
                                        <p:cTn id="9" dur="1" fill="hold">
                                          <p:stCondLst>
                                            <p:cond delay="0"/>
                                          </p:stCondLst>
                                        </p:cTn>
                                        <p:tgtEl>
                                          <p:spTgt spid="135553"/>
                                        </p:tgtEl>
                                        <p:attrNameLst>
                                          <p:attrName>style.visibility</p:attrName>
                                        </p:attrNameLst>
                                      </p:cBhvr>
                                      <p:to>
                                        <p:strVal val="visible"/>
                                      </p:to>
                                    </p:set>
                                    <p:animEffect transition="in" filter="dissolve">
                                      <p:cBhvr>
                                        <p:cTn id="10" dur="500"/>
                                        <p:tgtEl>
                                          <p:spTgt spid="13555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5499"/>
                                        </p:tgtEl>
                                        <p:attrNameLst>
                                          <p:attrName>style.visibility</p:attrName>
                                        </p:attrNameLst>
                                      </p:cBhvr>
                                      <p:to>
                                        <p:strVal val="visible"/>
                                      </p:to>
                                    </p:set>
                                    <p:animEffect transition="in" filter="wipe(up)">
                                      <p:cBhvr>
                                        <p:cTn id="15" dur="1000"/>
                                        <p:tgtEl>
                                          <p:spTgt spid="135499"/>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135551"/>
                                        </p:tgtEl>
                                        <p:attrNameLst>
                                          <p:attrName>style.visibility</p:attrName>
                                        </p:attrNameLst>
                                      </p:cBhvr>
                                      <p:to>
                                        <p:strVal val="visible"/>
                                      </p:to>
                                    </p:set>
                                    <p:animEffect transition="in" filter="wipe(up)">
                                      <p:cBhvr>
                                        <p:cTn id="19" dur="1000"/>
                                        <p:tgtEl>
                                          <p:spTgt spid="1355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5503"/>
                                        </p:tgtEl>
                                        <p:attrNameLst>
                                          <p:attrName>style.visibility</p:attrName>
                                        </p:attrNameLst>
                                      </p:cBhvr>
                                      <p:to>
                                        <p:strVal val="visible"/>
                                      </p:to>
                                    </p:set>
                                    <p:animEffect transition="in" filter="wipe(up)">
                                      <p:cBhvr>
                                        <p:cTn id="24" dur="1000"/>
                                        <p:tgtEl>
                                          <p:spTgt spid="135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03" grpId="0" animBg="1"/>
      <p:bldP spid="135499" grpId="0"/>
      <p:bldP spid="13555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5" name="Text Box 5"/>
          <p:cNvSpPr txBox="1">
            <a:spLocks noChangeArrowheads="1"/>
          </p:cNvSpPr>
          <p:nvPr/>
        </p:nvSpPr>
        <p:spPr bwMode="auto">
          <a:xfrm>
            <a:off x="2595563" y="1765300"/>
            <a:ext cx="884237" cy="2724150"/>
          </a:xfrm>
          <a:prstGeom prst="rect">
            <a:avLst/>
          </a:prstGeom>
          <a:solidFill>
            <a:srgbClr val="993300"/>
          </a:solidFill>
          <a:ln w="28575">
            <a:solidFill>
              <a:schemeClr val="hlink"/>
            </a:solidFill>
            <a:miter lim="800000"/>
            <a:headEnd/>
            <a:tailEnd/>
          </a:ln>
          <a:effectLst/>
        </p:spPr>
        <p:txBody>
          <a:bodyPr>
            <a:spAutoFit/>
          </a:bodyPr>
          <a:lstStyle/>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p:txBody>
      </p:sp>
      <p:graphicFrame>
        <p:nvGraphicFramePr>
          <p:cNvPr id="179206" name="Group 6"/>
          <p:cNvGraphicFramePr>
            <a:graphicFrameLocks noGrp="1"/>
          </p:cNvGraphicFramePr>
          <p:nvPr/>
        </p:nvGraphicFramePr>
        <p:xfrm>
          <a:off x="1331913" y="971550"/>
          <a:ext cx="6913562" cy="3521076"/>
        </p:xfrm>
        <a:graphic>
          <a:graphicData uri="http://schemas.openxmlformats.org/drawingml/2006/table">
            <a:tbl>
              <a:tblPr/>
              <a:tblGrid>
                <a:gridCol w="1152525"/>
                <a:gridCol w="1152525"/>
                <a:gridCol w="1152525"/>
                <a:gridCol w="1150937"/>
                <a:gridCol w="1152525"/>
                <a:gridCol w="1152525"/>
              </a:tblGrid>
              <a:tr h="792163">
                <a:tc>
                  <a:txBody>
                    <a:bodyPr/>
                    <a:lstStyle/>
                    <a:p>
                      <a:pPr marL="0" marR="0" lvl="0" indent="0" algn="l" defTabSz="914400" rtl="0" eaLnBrk="1" fontAlgn="base" latinLnBrk="0" hangingPunct="1">
                        <a:lnSpc>
                          <a:spcPct val="7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   </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   Y</a:t>
                      </a:r>
                    </a:p>
                    <a:p>
                      <a:pPr marL="0" marR="0" lvl="0" indent="0" algn="l" defTabSz="914400" rtl="0" eaLnBrk="1" fontAlgn="base" latinLnBrk="0" hangingPunct="1">
                        <a:lnSpc>
                          <a:spcPct val="7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3</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i</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8/27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8/27</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4/9</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9258" name="Text Box 58"/>
          <p:cNvSpPr txBox="1">
            <a:spLocks noChangeArrowheads="1"/>
          </p:cNvSpPr>
          <p:nvPr/>
        </p:nvSpPr>
        <p:spPr bwMode="auto">
          <a:xfrm>
            <a:off x="2916238" y="333375"/>
            <a:ext cx="4113212" cy="519113"/>
          </a:xfrm>
          <a:prstGeom prst="rect">
            <a:avLst/>
          </a:prstGeom>
          <a:noFill/>
          <a:ln w="9525">
            <a:noFill/>
            <a:miter lim="800000"/>
            <a:headEnd/>
            <a:tailEnd/>
          </a:ln>
          <a:effectLst/>
        </p:spPr>
        <p:txBody>
          <a:bodyPr wrap="none">
            <a:spAutoFit/>
          </a:bodyPr>
          <a:lstStyle/>
          <a:p>
            <a:r>
              <a:rPr lang="zh-CN" altLang="en-US" sz="2800" b="1"/>
              <a:t>联合分布律与边缘分布率</a:t>
            </a:r>
          </a:p>
        </p:txBody>
      </p:sp>
      <p:graphicFrame>
        <p:nvGraphicFramePr>
          <p:cNvPr id="179259" name="Group 59"/>
          <p:cNvGraphicFramePr>
            <a:graphicFrameLocks noGrp="1"/>
          </p:cNvGraphicFramePr>
          <p:nvPr/>
        </p:nvGraphicFramePr>
        <p:xfrm>
          <a:off x="1331913" y="4797425"/>
          <a:ext cx="6905625" cy="1036320"/>
        </p:xfrm>
        <a:graphic>
          <a:graphicData uri="http://schemas.openxmlformats.org/drawingml/2006/table">
            <a:tbl>
              <a:tblPr/>
              <a:tblGrid>
                <a:gridCol w="2401887"/>
                <a:gridCol w="1125538"/>
                <a:gridCol w="1125537"/>
                <a:gridCol w="1127125"/>
                <a:gridCol w="1125538"/>
              </a:tblGrid>
              <a:tr h="404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楷体_GB2312"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2</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X=x</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i </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Y</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=0</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1/8</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3/8</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3/8</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楷体_GB2312" pitchFamily="49" charset="-122"/>
                        </a:rPr>
                        <a:t>1/8</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9259"/>
                                        </p:tgtEl>
                                        <p:attrNameLst>
                                          <p:attrName>style.visibility</p:attrName>
                                        </p:attrNameLst>
                                      </p:cBhvr>
                                      <p:to>
                                        <p:strVal val="visible"/>
                                      </p:to>
                                    </p:set>
                                    <p:animEffect transition="in" filter="wipe(left)">
                                      <p:cBhvr>
                                        <p:cTn id="7" dur="1000"/>
                                        <p:tgtEl>
                                          <p:spTgt spid="1792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179205"/>
                                        </p:tgtEl>
                                      </p:cBhvr>
                                    </p:animEffect>
                                    <p:set>
                                      <p:cBhvr>
                                        <p:cTn id="12" dur="1" fill="hold">
                                          <p:stCondLst>
                                            <p:cond delay="499"/>
                                          </p:stCondLst>
                                        </p:cTn>
                                        <p:tgtEl>
                                          <p:spTgt spid="179205"/>
                                        </p:tgtEl>
                                        <p:attrNameLst>
                                          <p:attrName>style.visibility</p:attrName>
                                        </p:attrNameLst>
                                      </p:cBhvr>
                                      <p:to>
                                        <p:strVal val="hidden"/>
                                      </p:to>
                                    </p:set>
                                  </p:childTnLst>
                                </p:cTn>
                              </p:par>
                              <p:par>
                                <p:cTn id="13" presetID="22" presetClass="exit" presetSubtype="1" fill="hold" nodeType="withEffect">
                                  <p:stCondLst>
                                    <p:cond delay="0"/>
                                  </p:stCondLst>
                                  <p:childTnLst>
                                    <p:animEffect transition="out" filter="wipe(up)">
                                      <p:cBhvr>
                                        <p:cTn id="14" dur="500"/>
                                        <p:tgtEl>
                                          <p:spTgt spid="179259"/>
                                        </p:tgtEl>
                                      </p:cBhvr>
                                    </p:animEffect>
                                    <p:set>
                                      <p:cBhvr>
                                        <p:cTn id="15" dur="1" fill="hold">
                                          <p:stCondLst>
                                            <p:cond delay="499"/>
                                          </p:stCondLst>
                                        </p:cTn>
                                        <p:tgtEl>
                                          <p:spTgt spid="1792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73" name="Text Box 109"/>
          <p:cNvSpPr txBox="1">
            <a:spLocks noChangeArrowheads="1"/>
          </p:cNvSpPr>
          <p:nvPr/>
        </p:nvSpPr>
        <p:spPr bwMode="auto">
          <a:xfrm>
            <a:off x="2540000" y="2852738"/>
            <a:ext cx="5672138" cy="517525"/>
          </a:xfrm>
          <a:prstGeom prst="rect">
            <a:avLst/>
          </a:prstGeom>
          <a:solidFill>
            <a:srgbClr val="993300"/>
          </a:solidFill>
          <a:ln w="28575">
            <a:solidFill>
              <a:schemeClr val="hlink"/>
            </a:solidFill>
            <a:miter lim="800000"/>
            <a:headEnd/>
            <a:tailEnd/>
          </a:ln>
          <a:effectLst/>
        </p:spPr>
        <p:txBody>
          <a:bodyPr>
            <a:spAutoFit/>
          </a:bodyPr>
          <a:lstStyle/>
          <a:p>
            <a:endParaRPr lang="zh-CN" altLang="zh-CN" sz="2600"/>
          </a:p>
        </p:txBody>
      </p:sp>
      <p:sp>
        <p:nvSpPr>
          <p:cNvPr id="139320" name="Text Box 56"/>
          <p:cNvSpPr txBox="1">
            <a:spLocks noChangeArrowheads="1"/>
          </p:cNvSpPr>
          <p:nvPr/>
        </p:nvSpPr>
        <p:spPr bwMode="auto">
          <a:xfrm>
            <a:off x="2914650" y="333375"/>
            <a:ext cx="4113213" cy="519113"/>
          </a:xfrm>
          <a:prstGeom prst="rect">
            <a:avLst/>
          </a:prstGeom>
          <a:noFill/>
          <a:ln w="9525">
            <a:noFill/>
            <a:miter lim="800000"/>
            <a:headEnd/>
            <a:tailEnd/>
          </a:ln>
          <a:effectLst/>
        </p:spPr>
        <p:txBody>
          <a:bodyPr wrap="none">
            <a:spAutoFit/>
          </a:bodyPr>
          <a:lstStyle/>
          <a:p>
            <a:r>
              <a:rPr lang="zh-CN" altLang="en-US" sz="2800" b="1"/>
              <a:t>联合分布律与边缘分布率</a:t>
            </a:r>
          </a:p>
        </p:txBody>
      </p:sp>
      <p:graphicFrame>
        <p:nvGraphicFramePr>
          <p:cNvPr id="139321" name="Group 57"/>
          <p:cNvGraphicFramePr>
            <a:graphicFrameLocks noGrp="1"/>
          </p:cNvGraphicFramePr>
          <p:nvPr/>
        </p:nvGraphicFramePr>
        <p:xfrm>
          <a:off x="1331913" y="971550"/>
          <a:ext cx="6913562" cy="3521076"/>
        </p:xfrm>
        <a:graphic>
          <a:graphicData uri="http://schemas.openxmlformats.org/drawingml/2006/table">
            <a:tbl>
              <a:tblPr/>
              <a:tblGrid>
                <a:gridCol w="1152525"/>
                <a:gridCol w="1152525"/>
                <a:gridCol w="1152525"/>
                <a:gridCol w="1150937"/>
                <a:gridCol w="1152525"/>
                <a:gridCol w="1152525"/>
              </a:tblGrid>
              <a:tr h="792163">
                <a:tc>
                  <a:txBody>
                    <a:bodyPr/>
                    <a:lstStyle/>
                    <a:p>
                      <a:pPr marL="0" marR="0" lvl="0" indent="0" algn="l" defTabSz="914400" rtl="0" eaLnBrk="1" fontAlgn="base" latinLnBrk="0" hangingPunct="1">
                        <a:lnSpc>
                          <a:spcPct val="7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   </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   Y</a:t>
                      </a:r>
                    </a:p>
                    <a:p>
                      <a:pPr marL="0" marR="0" lvl="0" indent="0" algn="l" defTabSz="914400" rtl="0" eaLnBrk="1" fontAlgn="base" latinLnBrk="0" hangingPunct="1">
                        <a:lnSpc>
                          <a:spcPct val="7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3</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i</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8/27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85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8/27</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4/9</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2/9</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1/27</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9398" name="Group 134"/>
          <p:cNvGraphicFramePr>
            <a:graphicFrameLocks noGrp="1"/>
          </p:cNvGraphicFramePr>
          <p:nvPr/>
        </p:nvGraphicFramePr>
        <p:xfrm>
          <a:off x="1331913" y="4797425"/>
          <a:ext cx="6905625" cy="1036320"/>
        </p:xfrm>
        <a:graphic>
          <a:graphicData uri="http://schemas.openxmlformats.org/drawingml/2006/table">
            <a:tbl>
              <a:tblPr/>
              <a:tblGrid>
                <a:gridCol w="2401887"/>
                <a:gridCol w="2251075"/>
                <a:gridCol w="2252663"/>
              </a:tblGrid>
              <a:tr h="404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Y=y</a:t>
                      </a:r>
                      <a:r>
                        <a:rPr kumimoji="0" lang="en-US" altLang="zh-CN" sz="2800" b="1"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j </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X</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=2</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1/2</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373"/>
                                        </p:tgtEl>
                                        <p:attrNameLst>
                                          <p:attrName>style.visibility</p:attrName>
                                        </p:attrNameLst>
                                      </p:cBhvr>
                                      <p:to>
                                        <p:strVal val="visible"/>
                                      </p:to>
                                    </p:set>
                                    <p:animEffect transition="in" filter="wipe(left)">
                                      <p:cBhvr>
                                        <p:cTn id="7" dur="1000"/>
                                        <p:tgtEl>
                                          <p:spTgt spid="1393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398"/>
                                        </p:tgtEl>
                                        <p:attrNameLst>
                                          <p:attrName>style.visibility</p:attrName>
                                        </p:attrNameLst>
                                      </p:cBhvr>
                                      <p:to>
                                        <p:strVal val="visible"/>
                                      </p:to>
                                    </p:set>
                                    <p:animEffect transition="in" filter="wipe(left)">
                                      <p:cBhvr>
                                        <p:cTn id="12" dur="1000"/>
                                        <p:tgtEl>
                                          <p:spTgt spid="13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7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p:cNvSpPr txBox="1">
            <a:spLocks noChangeArrowheads="1"/>
          </p:cNvSpPr>
          <p:nvPr/>
        </p:nvSpPr>
        <p:spPr bwMode="auto">
          <a:xfrm>
            <a:off x="0" y="260350"/>
            <a:ext cx="9144000" cy="1692275"/>
          </a:xfrm>
          <a:prstGeom prst="rect">
            <a:avLst/>
          </a:prstGeom>
          <a:noFill/>
          <a:ln w="9525">
            <a:noFill/>
            <a:miter lim="800000"/>
            <a:headEnd/>
            <a:tailEnd/>
          </a:ln>
          <a:effectLst/>
        </p:spPr>
        <p:txBody>
          <a:bodyPr>
            <a:spAutoFit/>
          </a:bodyPr>
          <a:lstStyle/>
          <a:p>
            <a:pPr eaLnBrk="1" hangingPunct="1">
              <a:lnSpc>
                <a:spcPct val="125000"/>
              </a:lnSpc>
            </a:pPr>
            <a:r>
              <a:rPr kumimoji="1" lang="en-US" altLang="zh-CN" sz="2800" b="1">
                <a:solidFill>
                  <a:srgbClr val="66FF33"/>
                </a:solidFill>
                <a:latin typeface="楷体_GB2312" pitchFamily="49" charset="-122"/>
              </a:rPr>
              <a:t>    </a:t>
            </a:r>
            <a:r>
              <a:rPr kumimoji="1" lang="zh-CN" altLang="en-US" sz="2800" b="1">
                <a:solidFill>
                  <a:srgbClr val="66FF33"/>
                </a:solidFill>
                <a:latin typeface="楷体_GB2312" pitchFamily="49" charset="-122"/>
              </a:rPr>
              <a:t>例</a:t>
            </a:r>
            <a:r>
              <a:rPr kumimoji="1" lang="en-US" altLang="zh-CN" sz="2800" b="1">
                <a:solidFill>
                  <a:srgbClr val="66FF33"/>
                </a:solidFill>
                <a:latin typeface="楷体_GB2312" pitchFamily="49" charset="-122"/>
              </a:rPr>
              <a:t>1</a:t>
            </a:r>
            <a:r>
              <a:rPr kumimoji="1" lang="en-US" altLang="zh-CN" sz="2800" b="1">
                <a:solidFill>
                  <a:srgbClr val="66FF33"/>
                </a:solidFill>
                <a:latin typeface="黑体" pitchFamily="2" charset="-122"/>
                <a:ea typeface="黑体" pitchFamily="2" charset="-122"/>
              </a:rPr>
              <a:t>   </a:t>
            </a:r>
            <a:r>
              <a:rPr kumimoji="1" lang="zh-CN" altLang="en-US" sz="2800" b="1">
                <a:latin typeface="Times New Roman" pitchFamily="18" charset="0"/>
              </a:rPr>
              <a:t>把三个球等可能地放入编号为 </a:t>
            </a:r>
            <a:r>
              <a:rPr kumimoji="1" lang="en-US" altLang="zh-CN" sz="2800" b="1">
                <a:latin typeface="Times New Roman" pitchFamily="18" charset="0"/>
              </a:rPr>
              <a:t>1</a:t>
            </a:r>
            <a:r>
              <a:rPr kumimoji="1" lang="zh-CN" altLang="en-US" sz="2800" b="1">
                <a:latin typeface="Times New Roman" pitchFamily="18" charset="0"/>
              </a:rPr>
              <a:t>，  </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3 </a:t>
            </a:r>
            <a:r>
              <a:rPr kumimoji="1" lang="zh-CN" altLang="en-US" sz="2800" b="1">
                <a:latin typeface="Times New Roman" pitchFamily="18" charset="0"/>
              </a:rPr>
              <a:t>的三个盒子中</a:t>
            </a:r>
            <a:r>
              <a:rPr kumimoji="1" lang="en-US" altLang="zh-CN" sz="2800" b="1">
                <a:latin typeface="Times New Roman" pitchFamily="18" charset="0"/>
              </a:rPr>
              <a:t>,  </a:t>
            </a:r>
            <a:r>
              <a:rPr kumimoji="1" lang="zh-CN" altLang="en-US" sz="2800" b="1">
                <a:latin typeface="Times New Roman" pitchFamily="18" charset="0"/>
              </a:rPr>
              <a:t>每盒可容球数无限</a:t>
            </a:r>
            <a:r>
              <a:rPr kumimoji="1" lang="en-US" altLang="zh-CN" sz="2800" b="1">
                <a:latin typeface="Times New Roman" pitchFamily="18" charset="0"/>
              </a:rPr>
              <a:t>.  </a:t>
            </a:r>
            <a:r>
              <a:rPr kumimoji="1" lang="zh-CN" altLang="en-US" sz="2800" b="1">
                <a:latin typeface="Times New Roman" pitchFamily="18" charset="0"/>
              </a:rPr>
              <a:t>记 </a:t>
            </a:r>
            <a:r>
              <a:rPr kumimoji="1" lang="en-US" altLang="zh-CN" sz="2800" b="1" i="1">
                <a:latin typeface="Times New Roman" pitchFamily="18" charset="0"/>
              </a:rPr>
              <a:t>X </a:t>
            </a:r>
            <a:r>
              <a:rPr kumimoji="1" lang="zh-CN" altLang="en-US" sz="2800" b="1">
                <a:latin typeface="Times New Roman" pitchFamily="18" charset="0"/>
              </a:rPr>
              <a:t>为落入 </a:t>
            </a:r>
            <a:r>
              <a:rPr kumimoji="1" lang="en-US" altLang="zh-CN" sz="2800" b="1">
                <a:latin typeface="Times New Roman" pitchFamily="18" charset="0"/>
              </a:rPr>
              <a:t>1</a:t>
            </a:r>
            <a:r>
              <a:rPr kumimoji="1" lang="zh-CN" altLang="en-US" sz="2800" b="1">
                <a:latin typeface="Times New Roman" pitchFamily="18" charset="0"/>
              </a:rPr>
              <a:t>号盒的球数</a:t>
            </a:r>
            <a:r>
              <a:rPr kumimoji="1" lang="en-US" altLang="zh-CN" sz="2800" b="1">
                <a:latin typeface="Times New Roman" pitchFamily="18" charset="0"/>
              </a:rPr>
              <a:t>, </a:t>
            </a:r>
            <a:r>
              <a:rPr kumimoji="1" lang="en-US" altLang="zh-CN" sz="2800" b="1" i="1">
                <a:latin typeface="Times New Roman" pitchFamily="18" charset="0"/>
              </a:rPr>
              <a:t>Y </a:t>
            </a:r>
            <a:r>
              <a:rPr kumimoji="1" lang="zh-CN" altLang="en-US" sz="2800" b="1">
                <a:latin typeface="Times New Roman" pitchFamily="18" charset="0"/>
              </a:rPr>
              <a:t>为落入 </a:t>
            </a:r>
            <a:r>
              <a:rPr kumimoji="1" lang="en-US" altLang="zh-CN" sz="2800" b="1">
                <a:latin typeface="Times New Roman" pitchFamily="18" charset="0"/>
              </a:rPr>
              <a:t>2 </a:t>
            </a:r>
            <a:r>
              <a:rPr kumimoji="1" lang="zh-CN" altLang="en-US" sz="2800" b="1">
                <a:latin typeface="Times New Roman" pitchFamily="18" charset="0"/>
              </a:rPr>
              <a:t>号盒的球数，求</a:t>
            </a:r>
          </a:p>
        </p:txBody>
      </p:sp>
      <p:sp>
        <p:nvSpPr>
          <p:cNvPr id="145413" name="Text Box 5"/>
          <p:cNvSpPr txBox="1">
            <a:spLocks noChangeArrowheads="1"/>
          </p:cNvSpPr>
          <p:nvPr/>
        </p:nvSpPr>
        <p:spPr bwMode="auto">
          <a:xfrm>
            <a:off x="827088" y="1916113"/>
            <a:ext cx="7561262" cy="519112"/>
          </a:xfrm>
          <a:prstGeom prst="rect">
            <a:avLst/>
          </a:prstGeom>
          <a:noFill/>
          <a:ln w="9525">
            <a:noFill/>
            <a:miter lim="800000"/>
            <a:headEnd/>
            <a:tailEnd/>
          </a:ln>
          <a:effectLst/>
        </p:spPr>
        <p:txBody>
          <a:bodyPr>
            <a:spAutoFit/>
          </a:bodyPr>
          <a:lstStyle/>
          <a:p>
            <a:pPr eaLnBrk="1" hangingPunct="1"/>
            <a:r>
              <a:rPr kumimoji="1" lang="en-US" altLang="zh-CN" sz="2800" b="1" dirty="0" smtClean="0">
                <a:latin typeface="Times New Roman" pitchFamily="18" charset="0"/>
              </a:rPr>
              <a:t>(3) </a:t>
            </a:r>
            <a:r>
              <a:rPr kumimoji="1" lang="zh-CN" altLang="en-US" sz="2800" b="1" dirty="0">
                <a:latin typeface="Times New Roman" pitchFamily="18" charset="0"/>
              </a:rPr>
              <a:t>在</a:t>
            </a:r>
            <a:r>
              <a:rPr kumimoji="1" lang="en-US" altLang="zh-CN" sz="2800" b="1" i="1" dirty="0">
                <a:latin typeface="Times New Roman" pitchFamily="18" charset="0"/>
              </a:rPr>
              <a:t>Y = </a:t>
            </a:r>
            <a:r>
              <a:rPr kumimoji="1" lang="en-US" altLang="zh-CN" sz="2800" b="1" dirty="0">
                <a:latin typeface="Times New Roman" pitchFamily="18" charset="0"/>
              </a:rPr>
              <a:t>0 </a:t>
            </a:r>
            <a:r>
              <a:rPr kumimoji="1" lang="zh-CN" altLang="en-US" sz="2800" b="1" dirty="0">
                <a:latin typeface="Times New Roman" pitchFamily="18" charset="0"/>
              </a:rPr>
              <a:t>的条件下，</a:t>
            </a:r>
            <a:r>
              <a:rPr kumimoji="1" lang="en-US" altLang="zh-CN" sz="2800" b="1" i="1" dirty="0">
                <a:latin typeface="Times New Roman" pitchFamily="18" charset="0"/>
              </a:rPr>
              <a:t>X </a:t>
            </a:r>
            <a:r>
              <a:rPr kumimoji="1" lang="zh-CN" altLang="en-US" sz="2800" b="1" dirty="0">
                <a:latin typeface="Times New Roman" pitchFamily="18" charset="0"/>
              </a:rPr>
              <a:t>的分布函数；</a:t>
            </a:r>
          </a:p>
        </p:txBody>
      </p:sp>
      <p:sp>
        <p:nvSpPr>
          <p:cNvPr id="145414" name="Text Box 6"/>
          <p:cNvSpPr txBox="1">
            <a:spLocks noChangeArrowheads="1"/>
          </p:cNvSpPr>
          <p:nvPr/>
        </p:nvSpPr>
        <p:spPr bwMode="auto">
          <a:xfrm>
            <a:off x="827088" y="2420938"/>
            <a:ext cx="7416800" cy="519112"/>
          </a:xfrm>
          <a:prstGeom prst="rect">
            <a:avLst/>
          </a:prstGeom>
          <a:noFill/>
          <a:ln w="9525">
            <a:noFill/>
            <a:miter lim="800000"/>
            <a:headEnd/>
            <a:tailEnd/>
          </a:ln>
          <a:effectLst/>
        </p:spPr>
        <p:txBody>
          <a:bodyPr>
            <a:spAutoFit/>
          </a:bodyPr>
          <a:lstStyle/>
          <a:p>
            <a:pPr eaLnBrk="1" hangingPunct="1"/>
            <a:r>
              <a:rPr kumimoji="1" lang="en-US" altLang="zh-CN" sz="2800" b="1" dirty="0" smtClean="0">
                <a:latin typeface="Times New Roman" pitchFamily="18" charset="0"/>
              </a:rPr>
              <a:t>(4) </a:t>
            </a:r>
            <a:r>
              <a:rPr kumimoji="1" lang="zh-CN" altLang="en-US" sz="2800" b="1" dirty="0">
                <a:latin typeface="Times New Roman" pitchFamily="18" charset="0"/>
              </a:rPr>
              <a:t>在 </a:t>
            </a:r>
            <a:r>
              <a:rPr kumimoji="1" lang="en-US" altLang="zh-CN" sz="2800" b="1" i="1" dirty="0">
                <a:latin typeface="Times New Roman" pitchFamily="18" charset="0"/>
              </a:rPr>
              <a:t>X =</a:t>
            </a:r>
            <a:r>
              <a:rPr kumimoji="1" lang="en-US" altLang="zh-CN" sz="2800" b="1" dirty="0">
                <a:latin typeface="Times New Roman" pitchFamily="18" charset="0"/>
              </a:rPr>
              <a:t> 2 </a:t>
            </a:r>
            <a:r>
              <a:rPr kumimoji="1" lang="zh-CN" altLang="en-US" sz="2800" b="1" dirty="0">
                <a:latin typeface="Times New Roman" pitchFamily="18" charset="0"/>
              </a:rPr>
              <a:t>的条件下，</a:t>
            </a:r>
            <a:r>
              <a:rPr kumimoji="1" lang="en-US" altLang="zh-CN" sz="2800" b="1" i="1" dirty="0">
                <a:latin typeface="Times New Roman" pitchFamily="18" charset="0"/>
              </a:rPr>
              <a:t>Y </a:t>
            </a:r>
            <a:r>
              <a:rPr kumimoji="1" lang="zh-CN" altLang="en-US" sz="2800" b="1" dirty="0">
                <a:latin typeface="Times New Roman" pitchFamily="18" charset="0"/>
              </a:rPr>
              <a:t>的分布函数</a:t>
            </a:r>
            <a:r>
              <a:rPr kumimoji="1" lang="en-US" altLang="zh-CN" sz="2800" b="1" dirty="0">
                <a:latin typeface="Times New Roman" pitchFamily="18" charset="0"/>
              </a:rPr>
              <a:t>.</a:t>
            </a:r>
          </a:p>
        </p:txBody>
      </p:sp>
      <p:sp>
        <p:nvSpPr>
          <p:cNvPr id="145415" name="Text Box 7"/>
          <p:cNvSpPr txBox="1">
            <a:spLocks noChangeArrowheads="1"/>
          </p:cNvSpPr>
          <p:nvPr/>
        </p:nvSpPr>
        <p:spPr bwMode="auto">
          <a:xfrm>
            <a:off x="0" y="2997200"/>
            <a:ext cx="8820150" cy="519113"/>
          </a:xfrm>
          <a:prstGeom prst="rect">
            <a:avLst/>
          </a:prstGeom>
          <a:noFill/>
          <a:ln w="9525">
            <a:noFill/>
            <a:miter lim="800000"/>
            <a:headEnd/>
            <a:tailEnd/>
          </a:ln>
          <a:effectLst/>
        </p:spPr>
        <p:txBody>
          <a:bodyPr>
            <a:spAutoFit/>
          </a:bodyPr>
          <a:lstStyle/>
          <a:p>
            <a:pPr eaLnBrk="1" hangingPunct="1"/>
            <a:r>
              <a:rPr kumimoji="1" lang="en-US" altLang="zh-CN" sz="2800" b="1" dirty="0">
                <a:solidFill>
                  <a:srgbClr val="000099"/>
                </a:solidFill>
                <a:latin typeface="Times New Roman" pitchFamily="18" charset="0"/>
                <a:ea typeface="黑体" pitchFamily="2" charset="-122"/>
              </a:rPr>
              <a:t>         </a:t>
            </a:r>
            <a:r>
              <a:rPr kumimoji="1" lang="zh-CN" altLang="en-US" sz="2800" b="1" dirty="0">
                <a:solidFill>
                  <a:srgbClr val="66FF33"/>
                </a:solidFill>
                <a:latin typeface="Times New Roman" pitchFamily="18" charset="0"/>
              </a:rPr>
              <a:t>解    </a:t>
            </a:r>
            <a:r>
              <a:rPr kumimoji="1" lang="zh-CN" altLang="en-US" sz="2800" b="1" dirty="0" smtClean="0">
                <a:latin typeface="Times New Roman" pitchFamily="18" charset="0"/>
              </a:rPr>
              <a:t>（</a:t>
            </a:r>
            <a:r>
              <a:rPr kumimoji="1" lang="en-US" altLang="zh-CN" sz="2800" b="1" dirty="0" smtClean="0">
                <a:latin typeface="Times New Roman" pitchFamily="18" charset="0"/>
              </a:rPr>
              <a:t>3</a:t>
            </a:r>
            <a:r>
              <a:rPr kumimoji="1" lang="zh-CN" altLang="en-US" sz="2800" b="1" dirty="0" smtClean="0">
                <a:latin typeface="Times New Roman" pitchFamily="18" charset="0"/>
              </a:rPr>
              <a:t>）</a:t>
            </a:r>
            <a:r>
              <a:rPr kumimoji="1" lang="zh-CN" altLang="en-US" sz="2800" b="1" dirty="0" smtClean="0">
                <a:solidFill>
                  <a:srgbClr val="66FF33"/>
                </a:solidFill>
                <a:latin typeface="Times New Roman" pitchFamily="18" charset="0"/>
              </a:rPr>
              <a:t> </a:t>
            </a:r>
            <a:r>
              <a:rPr kumimoji="1" lang="zh-CN" altLang="en-US" sz="2800" b="1" dirty="0"/>
              <a:t>在</a:t>
            </a:r>
            <a:r>
              <a:rPr kumimoji="1" lang="en-US" altLang="zh-CN" sz="2800" b="1" i="1" dirty="0">
                <a:latin typeface="Times New Roman" pitchFamily="18" charset="0"/>
              </a:rPr>
              <a:t>Y = </a:t>
            </a:r>
            <a:r>
              <a:rPr kumimoji="1" lang="en-US" altLang="zh-CN" sz="2800" b="1" dirty="0">
                <a:latin typeface="Times New Roman" pitchFamily="18" charset="0"/>
              </a:rPr>
              <a:t>0</a:t>
            </a:r>
            <a:r>
              <a:rPr kumimoji="1" lang="en-US" altLang="zh-CN" sz="2800" b="1" dirty="0"/>
              <a:t> </a:t>
            </a:r>
            <a:r>
              <a:rPr kumimoji="1" lang="zh-CN" altLang="en-US" sz="2800" b="1" dirty="0"/>
              <a:t>的条件下，</a:t>
            </a:r>
            <a:r>
              <a:rPr kumimoji="1" lang="en-US" altLang="zh-CN" sz="2800" b="1" i="1" dirty="0">
                <a:latin typeface="Times New Roman" pitchFamily="18" charset="0"/>
              </a:rPr>
              <a:t>X</a:t>
            </a:r>
            <a:r>
              <a:rPr kumimoji="1" lang="en-US" altLang="zh-CN" sz="2800" b="1" i="1" dirty="0"/>
              <a:t> </a:t>
            </a:r>
            <a:r>
              <a:rPr kumimoji="1" lang="zh-CN" altLang="en-US" sz="2800" b="1" dirty="0"/>
              <a:t>的分布函数为</a:t>
            </a:r>
          </a:p>
        </p:txBody>
      </p:sp>
      <p:sp>
        <p:nvSpPr>
          <p:cNvPr id="145434" name="Text Box 26"/>
          <p:cNvSpPr txBox="1">
            <a:spLocks noChangeArrowheads="1"/>
          </p:cNvSpPr>
          <p:nvPr/>
        </p:nvSpPr>
        <p:spPr bwMode="auto">
          <a:xfrm>
            <a:off x="144493" y="214290"/>
            <a:ext cx="8785225" cy="1800225"/>
          </a:xfrm>
          <a:prstGeom prst="rect">
            <a:avLst/>
          </a:prstGeom>
          <a:solidFill>
            <a:srgbClr val="993300"/>
          </a:solidFill>
          <a:ln w="9525">
            <a:noFill/>
            <a:miter lim="800000"/>
            <a:headEnd/>
            <a:tailEnd/>
          </a:ln>
          <a:effectLst/>
        </p:spPr>
        <p:txBody>
          <a:bodyPr>
            <a:spAutoFit/>
          </a:bodyPr>
          <a:lstStyle/>
          <a:p>
            <a:r>
              <a:rPr kumimoji="1" lang="en-US" altLang="zh-CN" sz="2800" b="1"/>
              <a:t>                  </a:t>
            </a:r>
            <a:r>
              <a:rPr kumimoji="1" lang="zh-CN" altLang="en-US" sz="2800" b="1"/>
              <a:t>在</a:t>
            </a:r>
            <a:r>
              <a:rPr kumimoji="1" lang="en-US" altLang="zh-CN" sz="2800" b="1" i="1">
                <a:latin typeface="Times New Roman" pitchFamily="18" charset="0"/>
              </a:rPr>
              <a:t>Y</a:t>
            </a:r>
            <a:r>
              <a:rPr kumimoji="1" lang="en-US" altLang="zh-CN" sz="2800" b="1" i="1"/>
              <a:t> = </a:t>
            </a:r>
            <a:r>
              <a:rPr kumimoji="1" lang="en-US" altLang="zh-CN" sz="2800" b="1"/>
              <a:t>0 </a:t>
            </a:r>
            <a:r>
              <a:rPr kumimoji="1" lang="zh-CN" altLang="en-US" sz="2800" b="1"/>
              <a:t>的条件下，</a:t>
            </a:r>
            <a:r>
              <a:rPr kumimoji="1" lang="en-US" altLang="zh-CN" sz="2800" b="1" i="1">
                <a:latin typeface="Times New Roman" pitchFamily="18" charset="0"/>
              </a:rPr>
              <a:t>X</a:t>
            </a:r>
            <a:r>
              <a:rPr kumimoji="1" lang="en-US" altLang="zh-CN" sz="2800" b="1" i="1"/>
              <a:t> </a:t>
            </a:r>
            <a:r>
              <a:rPr kumimoji="1" lang="zh-CN" altLang="en-US" sz="2800" b="1"/>
              <a:t>的条件分布律</a:t>
            </a:r>
            <a:endParaRPr lang="zh-CN" altLang="en-US" sz="2800"/>
          </a:p>
          <a:p>
            <a:endParaRPr lang="zh-CN" altLang="en-US" sz="2800"/>
          </a:p>
          <a:p>
            <a:endParaRPr lang="zh-CN" altLang="en-US" sz="2800"/>
          </a:p>
          <a:p>
            <a:endParaRPr lang="en-US" altLang="zh-CN" sz="2800"/>
          </a:p>
        </p:txBody>
      </p:sp>
      <p:graphicFrame>
        <p:nvGraphicFramePr>
          <p:cNvPr id="145433" name="Group 25"/>
          <p:cNvGraphicFramePr>
            <a:graphicFrameLocks noGrp="1"/>
          </p:cNvGraphicFramePr>
          <p:nvPr/>
        </p:nvGraphicFramePr>
        <p:xfrm>
          <a:off x="1187450" y="765175"/>
          <a:ext cx="6905625" cy="1036320"/>
        </p:xfrm>
        <a:graphic>
          <a:graphicData uri="http://schemas.openxmlformats.org/drawingml/2006/table">
            <a:tbl>
              <a:tblPr/>
              <a:tblGrid>
                <a:gridCol w="2401888"/>
                <a:gridCol w="1125537"/>
                <a:gridCol w="1125538"/>
                <a:gridCol w="1127125"/>
                <a:gridCol w="1125537"/>
              </a:tblGrid>
              <a:tr h="404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楷体_GB2312"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2</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3300"/>
                    </a:solid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X=x</a:t>
                      </a:r>
                      <a:r>
                        <a:rPr kumimoji="0" lang="en-US" altLang="zh-CN" sz="2800" b="1" i="1"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i </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Y</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=0</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楷体_GB2312" pitchFamily="49" charset="-122"/>
                        </a:rPr>
                        <a:t>1/8</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3/8</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3/8</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楷体_GB2312" pitchFamily="49" charset="-122"/>
                        </a:rPr>
                        <a:t>1/8</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3300"/>
                    </a:solidFill>
                  </a:tcPr>
                </a:tc>
              </a:tr>
            </a:tbl>
          </a:graphicData>
        </a:graphic>
      </p:graphicFrame>
      <p:graphicFrame>
        <p:nvGraphicFramePr>
          <p:cNvPr id="145438" name="Object 30"/>
          <p:cNvGraphicFramePr>
            <a:graphicFrameLocks noChangeAspect="1"/>
          </p:cNvGraphicFramePr>
          <p:nvPr/>
        </p:nvGraphicFramePr>
        <p:xfrm>
          <a:off x="1116013" y="3573463"/>
          <a:ext cx="7566025" cy="2801937"/>
        </p:xfrm>
        <a:graphic>
          <a:graphicData uri="http://schemas.openxmlformats.org/presentationml/2006/ole">
            <p:oleObj spid="_x0000_s1647618" name="Equation" r:id="rId3" imgW="3124080" imgH="1155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wipe(up)">
                                      <p:cBhvr>
                                        <p:cTn id="7" dur="1000"/>
                                        <p:tgtEl>
                                          <p:spTgt spid="14541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5413"/>
                                        </p:tgtEl>
                                        <p:attrNameLst>
                                          <p:attrName>style.visibility</p:attrName>
                                        </p:attrNameLst>
                                      </p:cBhvr>
                                      <p:to>
                                        <p:strVal val="visible"/>
                                      </p:to>
                                    </p:set>
                                    <p:animEffect transition="in" filter="wipe(up)">
                                      <p:cBhvr>
                                        <p:cTn id="11" dur="1000"/>
                                        <p:tgtEl>
                                          <p:spTgt spid="145413"/>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45414"/>
                                        </p:tgtEl>
                                        <p:attrNameLst>
                                          <p:attrName>style.visibility</p:attrName>
                                        </p:attrNameLst>
                                      </p:cBhvr>
                                      <p:to>
                                        <p:strVal val="visible"/>
                                      </p:to>
                                    </p:set>
                                    <p:animEffect transition="in" filter="wipe(up)">
                                      <p:cBhvr>
                                        <p:cTn id="15" dur="1000"/>
                                        <p:tgtEl>
                                          <p:spTgt spid="1454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5434"/>
                                        </p:tgtEl>
                                        <p:attrNameLst>
                                          <p:attrName>style.visibility</p:attrName>
                                        </p:attrNameLst>
                                      </p:cBhvr>
                                      <p:to>
                                        <p:strVal val="visible"/>
                                      </p:to>
                                    </p:set>
                                    <p:animEffect transition="in" filter="wipe(up)">
                                      <p:cBhvr>
                                        <p:cTn id="20" dur="1000"/>
                                        <p:tgtEl>
                                          <p:spTgt spid="145434"/>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145433"/>
                                        </p:tgtEl>
                                        <p:attrNameLst>
                                          <p:attrName>style.visibility</p:attrName>
                                        </p:attrNameLst>
                                      </p:cBhvr>
                                      <p:to>
                                        <p:strVal val="visible"/>
                                      </p:to>
                                    </p:set>
                                    <p:animEffect transition="in" filter="wipe(up)">
                                      <p:cBhvr>
                                        <p:cTn id="24" dur="500"/>
                                        <p:tgtEl>
                                          <p:spTgt spid="14543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5415"/>
                                        </p:tgtEl>
                                        <p:attrNameLst>
                                          <p:attrName>style.visibility</p:attrName>
                                        </p:attrNameLst>
                                      </p:cBhvr>
                                      <p:to>
                                        <p:strVal val="visible"/>
                                      </p:to>
                                    </p:set>
                                    <p:animEffect transition="in" filter="wipe(left)">
                                      <p:cBhvr>
                                        <p:cTn id="29" dur="2000"/>
                                        <p:tgtEl>
                                          <p:spTgt spid="145415"/>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145438"/>
                                        </p:tgtEl>
                                        <p:attrNameLst>
                                          <p:attrName>style.visibility</p:attrName>
                                        </p:attrNameLst>
                                      </p:cBhvr>
                                      <p:to>
                                        <p:strVal val="visible"/>
                                      </p:to>
                                    </p:set>
                                    <p:animEffect transition="in" filter="wipe(left)">
                                      <p:cBhvr>
                                        <p:cTn id="33" dur="2000"/>
                                        <p:tgtEl>
                                          <p:spTgt spid="145438"/>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xit" presetSubtype="0" fill="hold" grpId="1" nodeType="clickEffect">
                                  <p:stCondLst>
                                    <p:cond delay="0"/>
                                  </p:stCondLst>
                                  <p:childTnLst>
                                    <p:animEffect transition="out" filter="wedge">
                                      <p:cBhvr>
                                        <p:cTn id="37" dur="2000"/>
                                        <p:tgtEl>
                                          <p:spTgt spid="145434"/>
                                        </p:tgtEl>
                                      </p:cBhvr>
                                    </p:animEffect>
                                    <p:set>
                                      <p:cBhvr>
                                        <p:cTn id="38" dur="1" fill="hold">
                                          <p:stCondLst>
                                            <p:cond delay="1999"/>
                                          </p:stCondLst>
                                        </p:cTn>
                                        <p:tgtEl>
                                          <p:spTgt spid="145434"/>
                                        </p:tgtEl>
                                        <p:attrNameLst>
                                          <p:attrName>style.visibility</p:attrName>
                                        </p:attrNameLst>
                                      </p:cBhvr>
                                      <p:to>
                                        <p:strVal val="hidden"/>
                                      </p:to>
                                    </p:set>
                                  </p:childTnLst>
                                </p:cTn>
                              </p:par>
                              <p:par>
                                <p:cTn id="39" presetID="20" presetClass="exit" presetSubtype="0" fill="hold" nodeType="withEffect">
                                  <p:stCondLst>
                                    <p:cond delay="0"/>
                                  </p:stCondLst>
                                  <p:childTnLst>
                                    <p:animEffect transition="out" filter="wedge">
                                      <p:cBhvr>
                                        <p:cTn id="40" dur="2000"/>
                                        <p:tgtEl>
                                          <p:spTgt spid="145433"/>
                                        </p:tgtEl>
                                      </p:cBhvr>
                                    </p:animEffect>
                                    <p:set>
                                      <p:cBhvr>
                                        <p:cTn id="41" dur="1" fill="hold">
                                          <p:stCondLst>
                                            <p:cond delay="1999"/>
                                          </p:stCondLst>
                                        </p:cTn>
                                        <p:tgtEl>
                                          <p:spTgt spid="145433"/>
                                        </p:tgtEl>
                                        <p:attrNameLst>
                                          <p:attrName>style.visibility</p:attrName>
                                        </p:attrNameLst>
                                      </p:cBhvr>
                                      <p:to>
                                        <p:strVal val="hidden"/>
                                      </p:to>
                                    </p:set>
                                  </p:childTnLst>
                                </p:cTn>
                              </p:par>
                              <p:par>
                                <p:cTn id="42" presetID="22" presetClass="exit" presetSubtype="1" fill="hold" nodeType="withEffect">
                                  <p:stCondLst>
                                    <p:cond delay="0"/>
                                  </p:stCondLst>
                                  <p:childTnLst>
                                    <p:animEffect transition="out" filter="wipe(up)">
                                      <p:cBhvr>
                                        <p:cTn id="43" dur="500"/>
                                        <p:tgtEl>
                                          <p:spTgt spid="145438"/>
                                        </p:tgtEl>
                                      </p:cBhvr>
                                    </p:animEffect>
                                    <p:set>
                                      <p:cBhvr>
                                        <p:cTn id="44" dur="1" fill="hold">
                                          <p:stCondLst>
                                            <p:cond delay="499"/>
                                          </p:stCondLst>
                                        </p:cTn>
                                        <p:tgtEl>
                                          <p:spTgt spid="1454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utoUpdateAnimBg="0"/>
      <p:bldP spid="145413" grpId="0" autoUpdateAnimBg="0"/>
      <p:bldP spid="145414" grpId="0" autoUpdateAnimBg="0"/>
      <p:bldP spid="145415" grpId="0"/>
      <p:bldP spid="145434" grpId="0" animBg="1"/>
      <p:bldP spid="145434"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Text Box 4"/>
          <p:cNvSpPr txBox="1">
            <a:spLocks noChangeArrowheads="1"/>
          </p:cNvSpPr>
          <p:nvPr/>
        </p:nvSpPr>
        <p:spPr bwMode="auto">
          <a:xfrm>
            <a:off x="0" y="260350"/>
            <a:ext cx="9144000" cy="1692275"/>
          </a:xfrm>
          <a:prstGeom prst="rect">
            <a:avLst/>
          </a:prstGeom>
          <a:noFill/>
          <a:ln w="9525">
            <a:noFill/>
            <a:miter lim="800000"/>
            <a:headEnd/>
            <a:tailEnd/>
          </a:ln>
          <a:effectLst/>
        </p:spPr>
        <p:txBody>
          <a:bodyPr>
            <a:spAutoFit/>
          </a:bodyPr>
          <a:lstStyle/>
          <a:p>
            <a:pPr eaLnBrk="1" hangingPunct="1">
              <a:lnSpc>
                <a:spcPct val="125000"/>
              </a:lnSpc>
            </a:pPr>
            <a:r>
              <a:rPr kumimoji="1" lang="en-US" altLang="zh-CN" sz="2800" b="1">
                <a:solidFill>
                  <a:srgbClr val="66FF33"/>
                </a:solidFill>
                <a:latin typeface="楷体_GB2312" pitchFamily="49" charset="-122"/>
              </a:rPr>
              <a:t>    </a:t>
            </a:r>
            <a:r>
              <a:rPr kumimoji="1" lang="zh-CN" altLang="en-US" sz="2800" b="1">
                <a:solidFill>
                  <a:srgbClr val="66FF33"/>
                </a:solidFill>
                <a:latin typeface="楷体_GB2312" pitchFamily="49" charset="-122"/>
              </a:rPr>
              <a:t>例</a:t>
            </a:r>
            <a:r>
              <a:rPr kumimoji="1" lang="en-US" altLang="zh-CN" sz="2800" b="1">
                <a:solidFill>
                  <a:srgbClr val="66FF33"/>
                </a:solidFill>
                <a:latin typeface="楷体_GB2312" pitchFamily="49" charset="-122"/>
              </a:rPr>
              <a:t>1</a:t>
            </a:r>
            <a:r>
              <a:rPr kumimoji="1" lang="en-US" altLang="zh-CN" sz="2800" b="1">
                <a:solidFill>
                  <a:srgbClr val="66FF33"/>
                </a:solidFill>
                <a:latin typeface="黑体" pitchFamily="2" charset="-122"/>
                <a:ea typeface="黑体" pitchFamily="2" charset="-122"/>
              </a:rPr>
              <a:t>   </a:t>
            </a:r>
            <a:r>
              <a:rPr kumimoji="1" lang="zh-CN" altLang="en-US" sz="2800" b="1">
                <a:latin typeface="Times New Roman" pitchFamily="18" charset="0"/>
              </a:rPr>
              <a:t>把三个球等可能地放入编号为 </a:t>
            </a:r>
            <a:r>
              <a:rPr kumimoji="1" lang="en-US" altLang="zh-CN" sz="2800" b="1">
                <a:latin typeface="Times New Roman" pitchFamily="18" charset="0"/>
              </a:rPr>
              <a:t>1</a:t>
            </a:r>
            <a:r>
              <a:rPr kumimoji="1" lang="zh-CN" altLang="en-US" sz="2800" b="1">
                <a:latin typeface="Times New Roman" pitchFamily="18" charset="0"/>
              </a:rPr>
              <a:t>，  </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3 </a:t>
            </a:r>
            <a:r>
              <a:rPr kumimoji="1" lang="zh-CN" altLang="en-US" sz="2800" b="1">
                <a:latin typeface="Times New Roman" pitchFamily="18" charset="0"/>
              </a:rPr>
              <a:t>的三个盒子中</a:t>
            </a:r>
            <a:r>
              <a:rPr kumimoji="1" lang="en-US" altLang="zh-CN" sz="2800" b="1">
                <a:latin typeface="Times New Roman" pitchFamily="18" charset="0"/>
              </a:rPr>
              <a:t>,  </a:t>
            </a:r>
            <a:r>
              <a:rPr kumimoji="1" lang="zh-CN" altLang="en-US" sz="2800" b="1">
                <a:latin typeface="Times New Roman" pitchFamily="18" charset="0"/>
              </a:rPr>
              <a:t>每盒可容球数无限</a:t>
            </a:r>
            <a:r>
              <a:rPr kumimoji="1" lang="en-US" altLang="zh-CN" sz="2800" b="1">
                <a:latin typeface="Times New Roman" pitchFamily="18" charset="0"/>
              </a:rPr>
              <a:t>.  </a:t>
            </a:r>
            <a:r>
              <a:rPr kumimoji="1" lang="zh-CN" altLang="en-US" sz="2800" b="1">
                <a:latin typeface="Times New Roman" pitchFamily="18" charset="0"/>
              </a:rPr>
              <a:t>记 </a:t>
            </a:r>
            <a:r>
              <a:rPr kumimoji="1" lang="en-US" altLang="zh-CN" sz="2800" b="1" i="1">
                <a:latin typeface="Times New Roman" pitchFamily="18" charset="0"/>
              </a:rPr>
              <a:t>X </a:t>
            </a:r>
            <a:r>
              <a:rPr kumimoji="1" lang="zh-CN" altLang="en-US" sz="2800" b="1">
                <a:latin typeface="Times New Roman" pitchFamily="18" charset="0"/>
              </a:rPr>
              <a:t>为落入 </a:t>
            </a:r>
            <a:r>
              <a:rPr kumimoji="1" lang="en-US" altLang="zh-CN" sz="2800" b="1">
                <a:latin typeface="Times New Roman" pitchFamily="18" charset="0"/>
              </a:rPr>
              <a:t>1</a:t>
            </a:r>
            <a:r>
              <a:rPr kumimoji="1" lang="zh-CN" altLang="en-US" sz="2800" b="1">
                <a:latin typeface="Times New Roman" pitchFamily="18" charset="0"/>
              </a:rPr>
              <a:t>号盒的球数</a:t>
            </a:r>
            <a:r>
              <a:rPr kumimoji="1" lang="en-US" altLang="zh-CN" sz="2800" b="1">
                <a:latin typeface="Times New Roman" pitchFamily="18" charset="0"/>
              </a:rPr>
              <a:t>, </a:t>
            </a:r>
            <a:r>
              <a:rPr kumimoji="1" lang="en-US" altLang="zh-CN" sz="2800" b="1" i="1">
                <a:latin typeface="Times New Roman" pitchFamily="18" charset="0"/>
              </a:rPr>
              <a:t>Y </a:t>
            </a:r>
            <a:r>
              <a:rPr kumimoji="1" lang="zh-CN" altLang="en-US" sz="2800" b="1">
                <a:latin typeface="Times New Roman" pitchFamily="18" charset="0"/>
              </a:rPr>
              <a:t>为落入 </a:t>
            </a:r>
            <a:r>
              <a:rPr kumimoji="1" lang="en-US" altLang="zh-CN" sz="2800" b="1">
                <a:latin typeface="Times New Roman" pitchFamily="18" charset="0"/>
              </a:rPr>
              <a:t>2 </a:t>
            </a:r>
            <a:r>
              <a:rPr kumimoji="1" lang="zh-CN" altLang="en-US" sz="2800" b="1">
                <a:latin typeface="Times New Roman" pitchFamily="18" charset="0"/>
              </a:rPr>
              <a:t>号盒的球数，求</a:t>
            </a:r>
          </a:p>
        </p:txBody>
      </p:sp>
      <p:sp>
        <p:nvSpPr>
          <p:cNvPr id="146437" name="Text Box 5"/>
          <p:cNvSpPr txBox="1">
            <a:spLocks noChangeArrowheads="1"/>
          </p:cNvSpPr>
          <p:nvPr/>
        </p:nvSpPr>
        <p:spPr bwMode="auto">
          <a:xfrm>
            <a:off x="827088" y="1916113"/>
            <a:ext cx="7561262" cy="519112"/>
          </a:xfrm>
          <a:prstGeom prst="rect">
            <a:avLst/>
          </a:prstGeom>
          <a:noFill/>
          <a:ln w="9525">
            <a:noFill/>
            <a:miter lim="800000"/>
            <a:headEnd/>
            <a:tailEnd/>
          </a:ln>
          <a:effectLst/>
        </p:spPr>
        <p:txBody>
          <a:bodyPr>
            <a:spAutoFit/>
          </a:bodyPr>
          <a:lstStyle/>
          <a:p>
            <a:pPr eaLnBrk="1" hangingPunct="1"/>
            <a:r>
              <a:rPr kumimoji="1" lang="en-US" altLang="zh-CN" sz="2800" b="1" dirty="0" smtClean="0">
                <a:latin typeface="Times New Roman" pitchFamily="18" charset="0"/>
              </a:rPr>
              <a:t>(3) </a:t>
            </a:r>
            <a:r>
              <a:rPr kumimoji="1" lang="zh-CN" altLang="en-US" sz="2800" b="1" dirty="0">
                <a:latin typeface="Times New Roman" pitchFamily="18" charset="0"/>
              </a:rPr>
              <a:t>在</a:t>
            </a:r>
            <a:r>
              <a:rPr kumimoji="1" lang="en-US" altLang="zh-CN" sz="2800" b="1" i="1" dirty="0">
                <a:latin typeface="Times New Roman" pitchFamily="18" charset="0"/>
              </a:rPr>
              <a:t>Y = </a:t>
            </a:r>
            <a:r>
              <a:rPr kumimoji="1" lang="en-US" altLang="zh-CN" sz="2800" b="1" dirty="0">
                <a:latin typeface="Times New Roman" pitchFamily="18" charset="0"/>
              </a:rPr>
              <a:t>0 </a:t>
            </a:r>
            <a:r>
              <a:rPr kumimoji="1" lang="zh-CN" altLang="en-US" sz="2800" b="1" dirty="0">
                <a:latin typeface="Times New Roman" pitchFamily="18" charset="0"/>
              </a:rPr>
              <a:t>的条件下，</a:t>
            </a:r>
            <a:r>
              <a:rPr kumimoji="1" lang="en-US" altLang="zh-CN" sz="2800" b="1" i="1" dirty="0">
                <a:latin typeface="Times New Roman" pitchFamily="18" charset="0"/>
              </a:rPr>
              <a:t>X </a:t>
            </a:r>
            <a:r>
              <a:rPr kumimoji="1" lang="zh-CN" altLang="en-US" sz="2800" b="1" dirty="0">
                <a:latin typeface="Times New Roman" pitchFamily="18" charset="0"/>
              </a:rPr>
              <a:t>的分布函数；</a:t>
            </a:r>
          </a:p>
        </p:txBody>
      </p:sp>
      <p:sp>
        <p:nvSpPr>
          <p:cNvPr id="146438" name="Text Box 6"/>
          <p:cNvSpPr txBox="1">
            <a:spLocks noChangeArrowheads="1"/>
          </p:cNvSpPr>
          <p:nvPr/>
        </p:nvSpPr>
        <p:spPr bwMode="auto">
          <a:xfrm>
            <a:off x="827088" y="2420938"/>
            <a:ext cx="7416800" cy="519112"/>
          </a:xfrm>
          <a:prstGeom prst="rect">
            <a:avLst/>
          </a:prstGeom>
          <a:noFill/>
          <a:ln w="9525">
            <a:noFill/>
            <a:miter lim="800000"/>
            <a:headEnd/>
            <a:tailEnd/>
          </a:ln>
          <a:effectLst/>
        </p:spPr>
        <p:txBody>
          <a:bodyPr>
            <a:spAutoFit/>
          </a:bodyPr>
          <a:lstStyle/>
          <a:p>
            <a:pPr eaLnBrk="1" hangingPunct="1"/>
            <a:r>
              <a:rPr kumimoji="1" lang="en-US" altLang="zh-CN" sz="2800" b="1" dirty="0" smtClean="0">
                <a:latin typeface="Times New Roman" pitchFamily="18" charset="0"/>
              </a:rPr>
              <a:t>(4) </a:t>
            </a:r>
            <a:r>
              <a:rPr kumimoji="1" lang="zh-CN" altLang="en-US" sz="2800" b="1" dirty="0">
                <a:latin typeface="Times New Roman" pitchFamily="18" charset="0"/>
              </a:rPr>
              <a:t>在 </a:t>
            </a:r>
            <a:r>
              <a:rPr kumimoji="1" lang="en-US" altLang="zh-CN" sz="2800" b="1" i="1" dirty="0">
                <a:latin typeface="Times New Roman" pitchFamily="18" charset="0"/>
              </a:rPr>
              <a:t>X =</a:t>
            </a:r>
            <a:r>
              <a:rPr kumimoji="1" lang="en-US" altLang="zh-CN" sz="2800" b="1" dirty="0">
                <a:latin typeface="Times New Roman" pitchFamily="18" charset="0"/>
              </a:rPr>
              <a:t> 2 </a:t>
            </a:r>
            <a:r>
              <a:rPr kumimoji="1" lang="zh-CN" altLang="en-US" sz="2800" b="1" dirty="0">
                <a:latin typeface="Times New Roman" pitchFamily="18" charset="0"/>
              </a:rPr>
              <a:t>的条件下，</a:t>
            </a:r>
            <a:r>
              <a:rPr kumimoji="1" lang="en-US" altLang="zh-CN" sz="2800" b="1" i="1" dirty="0">
                <a:latin typeface="Times New Roman" pitchFamily="18" charset="0"/>
              </a:rPr>
              <a:t>Y </a:t>
            </a:r>
            <a:r>
              <a:rPr kumimoji="1" lang="zh-CN" altLang="en-US" sz="2800" b="1" dirty="0">
                <a:latin typeface="Times New Roman" pitchFamily="18" charset="0"/>
              </a:rPr>
              <a:t>的分布函数</a:t>
            </a:r>
            <a:r>
              <a:rPr kumimoji="1" lang="en-US" altLang="zh-CN" sz="2800" b="1" dirty="0">
                <a:latin typeface="Times New Roman" pitchFamily="18" charset="0"/>
              </a:rPr>
              <a:t>.</a:t>
            </a:r>
          </a:p>
        </p:txBody>
      </p:sp>
      <p:sp>
        <p:nvSpPr>
          <p:cNvPr id="146439" name="Text Box 7"/>
          <p:cNvSpPr txBox="1">
            <a:spLocks noChangeArrowheads="1"/>
          </p:cNvSpPr>
          <p:nvPr/>
        </p:nvSpPr>
        <p:spPr bwMode="auto">
          <a:xfrm>
            <a:off x="0" y="2997200"/>
            <a:ext cx="8820150" cy="519113"/>
          </a:xfrm>
          <a:prstGeom prst="rect">
            <a:avLst/>
          </a:prstGeom>
          <a:noFill/>
          <a:ln w="9525">
            <a:noFill/>
            <a:miter lim="800000"/>
            <a:headEnd/>
            <a:tailEnd/>
          </a:ln>
          <a:effectLst/>
        </p:spPr>
        <p:txBody>
          <a:bodyPr>
            <a:spAutoFit/>
          </a:bodyPr>
          <a:lstStyle/>
          <a:p>
            <a:pPr eaLnBrk="1" hangingPunct="1"/>
            <a:r>
              <a:rPr kumimoji="1" lang="en-US" altLang="zh-CN" sz="2800" b="1" dirty="0">
                <a:solidFill>
                  <a:srgbClr val="000099"/>
                </a:solidFill>
                <a:latin typeface="Times New Roman" pitchFamily="18" charset="0"/>
                <a:ea typeface="黑体" pitchFamily="2" charset="-122"/>
              </a:rPr>
              <a:t>         </a:t>
            </a:r>
            <a:r>
              <a:rPr kumimoji="1" lang="zh-CN" altLang="en-US" sz="2800" b="1" dirty="0">
                <a:solidFill>
                  <a:srgbClr val="66FF33"/>
                </a:solidFill>
                <a:latin typeface="Times New Roman" pitchFamily="18" charset="0"/>
              </a:rPr>
              <a:t>解    </a:t>
            </a:r>
            <a:r>
              <a:rPr kumimoji="1" lang="zh-CN" altLang="en-US" sz="2800" b="1" dirty="0" smtClean="0">
                <a:latin typeface="Times New Roman" pitchFamily="18" charset="0"/>
              </a:rPr>
              <a:t>（</a:t>
            </a:r>
            <a:r>
              <a:rPr kumimoji="1" lang="en-US" altLang="zh-CN" sz="2800" b="1" dirty="0" smtClean="0">
                <a:latin typeface="Times New Roman" pitchFamily="18" charset="0"/>
              </a:rPr>
              <a:t>4</a:t>
            </a:r>
            <a:r>
              <a:rPr kumimoji="1" lang="zh-CN" altLang="en-US" sz="2800" b="1" dirty="0" smtClean="0">
                <a:latin typeface="Times New Roman" pitchFamily="18" charset="0"/>
              </a:rPr>
              <a:t>）</a:t>
            </a:r>
            <a:r>
              <a:rPr kumimoji="1" lang="zh-CN" altLang="en-US" sz="2800" b="1" dirty="0" smtClean="0">
                <a:solidFill>
                  <a:srgbClr val="66FF33"/>
                </a:solidFill>
                <a:latin typeface="Times New Roman" pitchFamily="18" charset="0"/>
              </a:rPr>
              <a:t> </a:t>
            </a:r>
            <a:r>
              <a:rPr kumimoji="1" lang="zh-CN" altLang="en-US" sz="2800" b="1" dirty="0"/>
              <a:t>在</a:t>
            </a:r>
            <a:r>
              <a:rPr kumimoji="1" lang="en-US" altLang="zh-CN" sz="2800" b="1" i="1" dirty="0">
                <a:latin typeface="Times New Roman" pitchFamily="18" charset="0"/>
              </a:rPr>
              <a:t>X = </a:t>
            </a:r>
            <a:r>
              <a:rPr kumimoji="1" lang="en-US" altLang="zh-CN" sz="2800" b="1" dirty="0">
                <a:latin typeface="Times New Roman" pitchFamily="18" charset="0"/>
              </a:rPr>
              <a:t>2</a:t>
            </a:r>
            <a:r>
              <a:rPr kumimoji="1" lang="en-US" altLang="zh-CN" sz="2800" b="1" dirty="0"/>
              <a:t> </a:t>
            </a:r>
            <a:r>
              <a:rPr kumimoji="1" lang="zh-CN" altLang="en-US" sz="2800" b="1" dirty="0"/>
              <a:t>的条件下，</a:t>
            </a:r>
            <a:r>
              <a:rPr kumimoji="1" lang="en-US" altLang="zh-CN" sz="2800" b="1" i="1" dirty="0">
                <a:latin typeface="Times New Roman" pitchFamily="18" charset="0"/>
              </a:rPr>
              <a:t>X</a:t>
            </a:r>
            <a:r>
              <a:rPr kumimoji="1" lang="en-US" altLang="zh-CN" sz="2800" b="1" i="1" dirty="0"/>
              <a:t> </a:t>
            </a:r>
            <a:r>
              <a:rPr kumimoji="1" lang="zh-CN" altLang="en-US" sz="2800" b="1" dirty="0"/>
              <a:t>的分布函数为</a:t>
            </a:r>
          </a:p>
        </p:txBody>
      </p:sp>
      <p:sp>
        <p:nvSpPr>
          <p:cNvPr id="146440" name="Text Box 8"/>
          <p:cNvSpPr txBox="1">
            <a:spLocks noChangeArrowheads="1"/>
          </p:cNvSpPr>
          <p:nvPr/>
        </p:nvSpPr>
        <p:spPr bwMode="auto">
          <a:xfrm>
            <a:off x="107950" y="142852"/>
            <a:ext cx="8785225" cy="1800225"/>
          </a:xfrm>
          <a:prstGeom prst="rect">
            <a:avLst/>
          </a:prstGeom>
          <a:solidFill>
            <a:srgbClr val="993300"/>
          </a:solidFill>
          <a:ln w="9525">
            <a:noFill/>
            <a:miter lim="800000"/>
            <a:headEnd/>
            <a:tailEnd/>
          </a:ln>
          <a:effectLst/>
        </p:spPr>
        <p:txBody>
          <a:bodyPr>
            <a:spAutoFit/>
          </a:bodyPr>
          <a:lstStyle/>
          <a:p>
            <a:r>
              <a:rPr kumimoji="1" lang="en-US" altLang="zh-CN" sz="2800" b="1"/>
              <a:t>                  </a:t>
            </a:r>
            <a:r>
              <a:rPr kumimoji="1" lang="zh-CN" altLang="en-US" sz="2800" b="1"/>
              <a:t>在</a:t>
            </a:r>
            <a:r>
              <a:rPr kumimoji="1" lang="en-US" altLang="zh-CN" sz="2800" b="1" i="1">
                <a:latin typeface="Times New Roman" pitchFamily="18" charset="0"/>
              </a:rPr>
              <a:t>X</a:t>
            </a:r>
            <a:r>
              <a:rPr kumimoji="1" lang="en-US" altLang="zh-CN" sz="2800" b="1" i="1"/>
              <a:t> = </a:t>
            </a:r>
            <a:r>
              <a:rPr kumimoji="1" lang="en-US" altLang="zh-CN" sz="2800" b="1"/>
              <a:t>2 </a:t>
            </a:r>
            <a:r>
              <a:rPr kumimoji="1" lang="zh-CN" altLang="en-US" sz="2800" b="1"/>
              <a:t>的条件下，</a:t>
            </a:r>
            <a:r>
              <a:rPr kumimoji="1" lang="en-US" altLang="zh-CN" sz="2800" b="1" i="1">
                <a:latin typeface="Times New Roman" pitchFamily="18" charset="0"/>
              </a:rPr>
              <a:t>Y</a:t>
            </a:r>
            <a:r>
              <a:rPr kumimoji="1" lang="en-US" altLang="zh-CN" sz="2800" b="1" i="1"/>
              <a:t> </a:t>
            </a:r>
            <a:r>
              <a:rPr kumimoji="1" lang="zh-CN" altLang="en-US" sz="2800" b="1"/>
              <a:t>的条件分布律</a:t>
            </a:r>
            <a:endParaRPr lang="zh-CN" altLang="en-US" sz="2800"/>
          </a:p>
          <a:p>
            <a:endParaRPr lang="zh-CN" altLang="en-US" sz="2800"/>
          </a:p>
          <a:p>
            <a:endParaRPr lang="zh-CN" altLang="en-US" sz="2800"/>
          </a:p>
          <a:p>
            <a:endParaRPr lang="en-US" altLang="zh-CN" sz="2800"/>
          </a:p>
        </p:txBody>
      </p:sp>
      <p:graphicFrame>
        <p:nvGraphicFramePr>
          <p:cNvPr id="146458" name="Object 26"/>
          <p:cNvGraphicFramePr>
            <a:graphicFrameLocks noChangeAspect="1"/>
          </p:cNvGraphicFramePr>
          <p:nvPr/>
        </p:nvGraphicFramePr>
        <p:xfrm>
          <a:off x="1187450" y="3789363"/>
          <a:ext cx="7504113" cy="1692275"/>
        </p:xfrm>
        <a:graphic>
          <a:graphicData uri="http://schemas.openxmlformats.org/presentationml/2006/ole">
            <p:oleObj spid="_x0000_s1648642" name="Equation" r:id="rId3" imgW="3098520" imgH="698400" progId="">
              <p:embed/>
            </p:oleObj>
          </a:graphicData>
        </a:graphic>
      </p:graphicFrame>
      <p:graphicFrame>
        <p:nvGraphicFramePr>
          <p:cNvPr id="146459" name="Group 27"/>
          <p:cNvGraphicFramePr>
            <a:graphicFrameLocks noGrp="1"/>
          </p:cNvGraphicFramePr>
          <p:nvPr/>
        </p:nvGraphicFramePr>
        <p:xfrm>
          <a:off x="1187450" y="809625"/>
          <a:ext cx="6905625" cy="1036320"/>
        </p:xfrm>
        <a:graphic>
          <a:graphicData uri="http://schemas.openxmlformats.org/drawingml/2006/table">
            <a:tbl>
              <a:tblPr/>
              <a:tblGrid>
                <a:gridCol w="2401888"/>
                <a:gridCol w="2251075"/>
                <a:gridCol w="2252662"/>
              </a:tblGrid>
              <a:tr h="404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楷体_GB2312" pitchFamily="49"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P</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Y=</a:t>
                      </a:r>
                      <a:r>
                        <a:rPr kumimoji="0" lang="en-US" altLang="zh-CN" sz="2800" b="1" i="1"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y</a:t>
                      </a:r>
                      <a:r>
                        <a:rPr kumimoji="0" lang="en-US" altLang="zh-CN" sz="2800" b="1" i="1" u="none" strike="noStrike" cap="none" normalizeH="0" baseline="-25000" dirty="0" err="1"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j</a:t>
                      </a:r>
                      <a:r>
                        <a:rPr kumimoji="0" lang="en-US" altLang="zh-CN" sz="2800" b="1" i="1"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 </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X</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=2</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楷体_GB2312" pitchFamily="49" charset="-122"/>
                        </a:rPr>
                        <a:t>1/2</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46440"/>
                                        </p:tgtEl>
                                        <p:attrNameLst>
                                          <p:attrName>style.visibility</p:attrName>
                                        </p:attrNameLst>
                                      </p:cBhvr>
                                      <p:to>
                                        <p:strVal val="visible"/>
                                      </p:to>
                                    </p:set>
                                    <p:animEffect transition="in" filter="diamond(out)">
                                      <p:cBhvr>
                                        <p:cTn id="7" dur="1000"/>
                                        <p:tgtEl>
                                          <p:spTgt spid="146440"/>
                                        </p:tgtEl>
                                      </p:cBhvr>
                                    </p:animEffect>
                                  </p:childTnLst>
                                </p:cTn>
                              </p:par>
                              <p:par>
                                <p:cTn id="8" presetID="8" presetClass="entr" presetSubtype="32" fill="hold" nodeType="withEffect">
                                  <p:stCondLst>
                                    <p:cond delay="0"/>
                                  </p:stCondLst>
                                  <p:childTnLst>
                                    <p:set>
                                      <p:cBhvr>
                                        <p:cTn id="9" dur="1" fill="hold">
                                          <p:stCondLst>
                                            <p:cond delay="0"/>
                                          </p:stCondLst>
                                        </p:cTn>
                                        <p:tgtEl>
                                          <p:spTgt spid="146459"/>
                                        </p:tgtEl>
                                        <p:attrNameLst>
                                          <p:attrName>style.visibility</p:attrName>
                                        </p:attrNameLst>
                                      </p:cBhvr>
                                      <p:to>
                                        <p:strVal val="visible"/>
                                      </p:to>
                                    </p:set>
                                    <p:animEffect transition="in" filter="diamond(out)">
                                      <p:cBhvr>
                                        <p:cTn id="10" dur="1000"/>
                                        <p:tgtEl>
                                          <p:spTgt spid="14645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6439"/>
                                        </p:tgtEl>
                                        <p:attrNameLst>
                                          <p:attrName>style.visibility</p:attrName>
                                        </p:attrNameLst>
                                      </p:cBhvr>
                                      <p:to>
                                        <p:strVal val="visible"/>
                                      </p:to>
                                    </p:set>
                                    <p:animEffect transition="in" filter="wipe(left)">
                                      <p:cBhvr>
                                        <p:cTn id="15" dur="1000"/>
                                        <p:tgtEl>
                                          <p:spTgt spid="146439"/>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46458"/>
                                        </p:tgtEl>
                                        <p:attrNameLst>
                                          <p:attrName>style.visibility</p:attrName>
                                        </p:attrNameLst>
                                      </p:cBhvr>
                                      <p:to>
                                        <p:strVal val="visible"/>
                                      </p:to>
                                    </p:set>
                                    <p:animEffect transition="in" filter="wipe(left)">
                                      <p:cBhvr>
                                        <p:cTn id="19" dur="1000"/>
                                        <p:tgtEl>
                                          <p:spTgt spid="146458"/>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1" nodeType="clickEffect">
                                  <p:stCondLst>
                                    <p:cond delay="0"/>
                                  </p:stCondLst>
                                  <p:childTnLst>
                                    <p:animEffect transition="out" filter="diamond(in)">
                                      <p:cBhvr>
                                        <p:cTn id="23" dur="2000"/>
                                        <p:tgtEl>
                                          <p:spTgt spid="146440"/>
                                        </p:tgtEl>
                                      </p:cBhvr>
                                    </p:animEffect>
                                    <p:set>
                                      <p:cBhvr>
                                        <p:cTn id="24" dur="1" fill="hold">
                                          <p:stCondLst>
                                            <p:cond delay="1999"/>
                                          </p:stCondLst>
                                        </p:cTn>
                                        <p:tgtEl>
                                          <p:spTgt spid="146440"/>
                                        </p:tgtEl>
                                        <p:attrNameLst>
                                          <p:attrName>style.visibility</p:attrName>
                                        </p:attrNameLst>
                                      </p:cBhvr>
                                      <p:to>
                                        <p:strVal val="hidden"/>
                                      </p:to>
                                    </p:set>
                                  </p:childTnLst>
                                </p:cTn>
                              </p:par>
                              <p:par>
                                <p:cTn id="25" presetID="8" presetClass="exit" presetSubtype="16" fill="hold" nodeType="withEffect">
                                  <p:stCondLst>
                                    <p:cond delay="0"/>
                                  </p:stCondLst>
                                  <p:childTnLst>
                                    <p:animEffect transition="out" filter="diamond(in)">
                                      <p:cBhvr>
                                        <p:cTn id="26" dur="2000"/>
                                        <p:tgtEl>
                                          <p:spTgt spid="146459"/>
                                        </p:tgtEl>
                                      </p:cBhvr>
                                    </p:animEffect>
                                    <p:set>
                                      <p:cBhvr>
                                        <p:cTn id="27" dur="1" fill="hold">
                                          <p:stCondLst>
                                            <p:cond delay="1999"/>
                                          </p:stCondLst>
                                        </p:cTn>
                                        <p:tgtEl>
                                          <p:spTgt spid="1464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p:bldP spid="146440" grpId="0" animBg="1"/>
      <p:bldP spid="14644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0596" name="Object 4"/>
          <p:cNvGraphicFramePr>
            <a:graphicFrameLocks noChangeAspect="1"/>
          </p:cNvGraphicFramePr>
          <p:nvPr/>
        </p:nvGraphicFramePr>
        <p:xfrm>
          <a:off x="7000892" y="1428736"/>
          <a:ext cx="403225" cy="512762"/>
        </p:xfrm>
        <a:graphic>
          <a:graphicData uri="http://schemas.openxmlformats.org/presentationml/2006/ole">
            <p:oleObj spid="_x0000_s1390596" name="公式" r:id="rId4" imgW="139680" imgH="177480" progId="Equation.3">
              <p:embed/>
            </p:oleObj>
          </a:graphicData>
        </a:graphic>
      </p:graphicFrame>
      <p:sp>
        <p:nvSpPr>
          <p:cNvPr id="1390627" name="Rectangle 35"/>
          <p:cNvSpPr>
            <a:spLocks noGrp="1" noChangeArrowheads="1"/>
          </p:cNvSpPr>
          <p:nvPr>
            <p:ph idx="1"/>
          </p:nvPr>
        </p:nvSpPr>
        <p:spPr bwMode="auto">
          <a:xfrm>
            <a:off x="785786" y="1428736"/>
            <a:ext cx="7467600" cy="22860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Monotype Sorts" pitchFamily="2" charset="2"/>
              <a:buNone/>
            </a:pPr>
            <a:r>
              <a:rPr lang="zh-CN" altLang="en-US" sz="2800" dirty="0">
                <a:solidFill>
                  <a:srgbClr val="000000"/>
                </a:solidFill>
                <a:latin typeface="宋体" pitchFamily="2" charset="-122"/>
                <a:ea typeface="宋体" pitchFamily="2" charset="-122"/>
              </a:rPr>
              <a:t>设</a:t>
            </a:r>
            <a:r>
              <a:rPr lang="zh-CN" altLang="en-US" sz="2800" i="1" dirty="0">
                <a:solidFill>
                  <a:srgbClr val="000000"/>
                </a:solidFill>
                <a:latin typeface="宋体" pitchFamily="2" charset="-122"/>
                <a:ea typeface="宋体" pitchFamily="2" charset="-122"/>
              </a:rPr>
              <a:t> </a:t>
            </a:r>
            <a:r>
              <a:rPr lang="en-US" altLang="en-US" sz="2800" i="1" dirty="0">
                <a:solidFill>
                  <a:srgbClr val="CC0066"/>
                </a:solidFill>
                <a:latin typeface="宋体" pitchFamily="2" charset="-122"/>
                <a:ea typeface="宋体" pitchFamily="2" charset="-122"/>
              </a:rPr>
              <a:t>E</a:t>
            </a:r>
            <a:r>
              <a:rPr lang="en-US" altLang="en-US" sz="2800" dirty="0">
                <a:solidFill>
                  <a:srgbClr val="FFCC99"/>
                </a:solidFill>
                <a:latin typeface="宋体" pitchFamily="2" charset="-122"/>
                <a:ea typeface="宋体" pitchFamily="2" charset="-122"/>
              </a:rPr>
              <a:t> </a:t>
            </a:r>
            <a:r>
              <a:rPr lang="zh-CN" altLang="en-US" sz="2800" dirty="0">
                <a:solidFill>
                  <a:srgbClr val="000000"/>
                </a:solidFill>
                <a:latin typeface="宋体" pitchFamily="2" charset="-122"/>
                <a:ea typeface="宋体" pitchFamily="2" charset="-122"/>
              </a:rPr>
              <a:t>是一个随机试验，它的样本空间是 </a:t>
            </a:r>
            <a:r>
              <a:rPr lang="en-US" altLang="zh-CN" sz="2800" dirty="0">
                <a:solidFill>
                  <a:srgbClr val="CC0066"/>
                </a:solidFill>
                <a:latin typeface="宋体" pitchFamily="2" charset="-122"/>
                <a:ea typeface="宋体" pitchFamily="2" charset="-122"/>
              </a:rPr>
              <a:t>={</a:t>
            </a:r>
            <a:r>
              <a:rPr lang="en-US" altLang="zh-CN" sz="2800" i="1" dirty="0">
                <a:solidFill>
                  <a:srgbClr val="CC0066"/>
                </a:solidFill>
                <a:latin typeface="宋体" pitchFamily="2" charset="-122"/>
                <a:ea typeface="宋体" pitchFamily="2" charset="-122"/>
              </a:rPr>
              <a:t>e</a:t>
            </a:r>
            <a:r>
              <a:rPr lang="en-US" altLang="zh-CN" sz="2800" dirty="0">
                <a:solidFill>
                  <a:srgbClr val="CC0066"/>
                </a:solidFill>
                <a:latin typeface="宋体" pitchFamily="2" charset="-122"/>
                <a:ea typeface="宋体" pitchFamily="2" charset="-122"/>
              </a:rPr>
              <a:t>}，</a:t>
            </a:r>
            <a:endParaRPr lang="en-US" altLang="zh-CN" sz="2800" dirty="0">
              <a:solidFill>
                <a:srgbClr val="000000"/>
              </a:solidFill>
              <a:latin typeface="宋体" pitchFamily="2" charset="-122"/>
              <a:ea typeface="宋体" pitchFamily="2" charset="-122"/>
            </a:endParaRPr>
          </a:p>
          <a:p>
            <a:pPr>
              <a:buFont typeface="Monotype Sorts" pitchFamily="2" charset="2"/>
              <a:buNone/>
            </a:pPr>
            <a:r>
              <a:rPr lang="zh-CN" altLang="en-US" sz="2800" dirty="0">
                <a:solidFill>
                  <a:srgbClr val="000000"/>
                </a:solidFill>
                <a:latin typeface="宋体" pitchFamily="2" charset="-122"/>
                <a:ea typeface="宋体" pitchFamily="2" charset="-122"/>
              </a:rPr>
              <a:t>设 </a:t>
            </a:r>
            <a:r>
              <a:rPr lang="en-US" altLang="en-US" sz="2800" i="1" dirty="0">
                <a:solidFill>
                  <a:srgbClr val="CC0066"/>
                </a:solidFill>
                <a:latin typeface="宋体" pitchFamily="2" charset="-122"/>
                <a:ea typeface="宋体" pitchFamily="2" charset="-122"/>
              </a:rPr>
              <a:t>X</a:t>
            </a:r>
            <a:r>
              <a:rPr lang="en-US" altLang="en-US" sz="2800" dirty="0">
                <a:solidFill>
                  <a:srgbClr val="CC0066"/>
                </a:solidFill>
                <a:latin typeface="宋体" pitchFamily="2" charset="-122"/>
                <a:ea typeface="宋体" pitchFamily="2" charset="-122"/>
              </a:rPr>
              <a:t>=</a:t>
            </a:r>
            <a:r>
              <a:rPr lang="en-US" altLang="en-US" sz="2800" i="1" dirty="0">
                <a:solidFill>
                  <a:srgbClr val="CC0066"/>
                </a:solidFill>
                <a:latin typeface="宋体" pitchFamily="2" charset="-122"/>
                <a:ea typeface="宋体" pitchFamily="2" charset="-122"/>
              </a:rPr>
              <a:t>X</a:t>
            </a:r>
            <a:r>
              <a:rPr lang="en-US" altLang="en-US" sz="2800" dirty="0">
                <a:solidFill>
                  <a:srgbClr val="CC0066"/>
                </a:solidFill>
                <a:latin typeface="宋体" pitchFamily="2" charset="-122"/>
                <a:ea typeface="宋体" pitchFamily="2" charset="-122"/>
              </a:rPr>
              <a:t>(</a:t>
            </a:r>
            <a:r>
              <a:rPr lang="en-US" altLang="zh-CN" sz="2800" i="1" dirty="0">
                <a:solidFill>
                  <a:srgbClr val="CC0066"/>
                </a:solidFill>
                <a:latin typeface="宋体" pitchFamily="2" charset="-122"/>
                <a:ea typeface="宋体" pitchFamily="2" charset="-122"/>
              </a:rPr>
              <a:t>e</a:t>
            </a:r>
            <a:r>
              <a:rPr lang="en-US" altLang="en-US" sz="2800" dirty="0">
                <a:solidFill>
                  <a:srgbClr val="CC0066"/>
                </a:solidFill>
                <a:latin typeface="宋体" pitchFamily="2" charset="-122"/>
                <a:ea typeface="宋体" pitchFamily="2" charset="-122"/>
              </a:rPr>
              <a:t>)</a:t>
            </a:r>
            <a:r>
              <a:rPr lang="en-US" altLang="en-US" sz="2800" dirty="0">
                <a:solidFill>
                  <a:srgbClr val="000000"/>
                </a:solidFill>
                <a:latin typeface="宋体" pitchFamily="2" charset="-122"/>
                <a:ea typeface="宋体" pitchFamily="2" charset="-122"/>
              </a:rPr>
              <a:t> </a:t>
            </a:r>
            <a:r>
              <a:rPr lang="zh-CN" altLang="en-US" sz="2800" dirty="0">
                <a:solidFill>
                  <a:srgbClr val="000000"/>
                </a:solidFill>
                <a:latin typeface="宋体" pitchFamily="2" charset="-122"/>
                <a:ea typeface="宋体" pitchFamily="2" charset="-122"/>
              </a:rPr>
              <a:t>和 </a:t>
            </a:r>
            <a:r>
              <a:rPr lang="en-US" altLang="zh-CN" sz="2800" i="1" dirty="0">
                <a:solidFill>
                  <a:srgbClr val="CC0066"/>
                </a:solidFill>
                <a:latin typeface="宋体" pitchFamily="2" charset="-122"/>
                <a:ea typeface="宋体" pitchFamily="2" charset="-122"/>
              </a:rPr>
              <a:t>Y</a:t>
            </a:r>
            <a:r>
              <a:rPr lang="en-US" altLang="zh-CN" sz="2800" dirty="0">
                <a:solidFill>
                  <a:srgbClr val="CC0066"/>
                </a:solidFill>
                <a:latin typeface="宋体" pitchFamily="2" charset="-122"/>
                <a:ea typeface="宋体" pitchFamily="2" charset="-122"/>
              </a:rPr>
              <a:t>=</a:t>
            </a:r>
            <a:r>
              <a:rPr lang="en-US" altLang="zh-CN" sz="2800" i="1" dirty="0">
                <a:solidFill>
                  <a:srgbClr val="CC0066"/>
                </a:solidFill>
                <a:latin typeface="宋体" pitchFamily="2" charset="-122"/>
                <a:ea typeface="宋体" pitchFamily="2" charset="-122"/>
              </a:rPr>
              <a:t>Y</a:t>
            </a:r>
            <a:r>
              <a:rPr lang="en-US" altLang="zh-CN" sz="2800" dirty="0">
                <a:solidFill>
                  <a:srgbClr val="CC0066"/>
                </a:solidFill>
                <a:latin typeface="宋体" pitchFamily="2" charset="-122"/>
                <a:ea typeface="宋体" pitchFamily="2" charset="-122"/>
              </a:rPr>
              <a:t>(</a:t>
            </a:r>
            <a:r>
              <a:rPr lang="en-US" altLang="zh-CN" sz="2800" i="1" dirty="0">
                <a:solidFill>
                  <a:srgbClr val="CC0066"/>
                </a:solidFill>
                <a:latin typeface="宋体" pitchFamily="2" charset="-122"/>
                <a:ea typeface="宋体" pitchFamily="2" charset="-122"/>
              </a:rPr>
              <a:t>e</a:t>
            </a:r>
            <a:r>
              <a:rPr lang="en-US" altLang="zh-CN" sz="2800" dirty="0">
                <a:solidFill>
                  <a:srgbClr val="CC0066"/>
                </a:solidFill>
                <a:latin typeface="宋体" pitchFamily="2" charset="-122"/>
                <a:ea typeface="宋体" pitchFamily="2" charset="-122"/>
              </a:rPr>
              <a:t>)</a:t>
            </a:r>
            <a:r>
              <a:rPr lang="en-US" altLang="zh-CN" sz="2800" dirty="0">
                <a:solidFill>
                  <a:srgbClr val="000000"/>
                </a:solidFill>
                <a:latin typeface="宋体" pitchFamily="2" charset="-122"/>
                <a:ea typeface="宋体" pitchFamily="2" charset="-122"/>
              </a:rPr>
              <a:t> </a:t>
            </a:r>
            <a:r>
              <a:rPr lang="zh-CN" altLang="zh-CN" sz="2800" dirty="0">
                <a:solidFill>
                  <a:srgbClr val="000000"/>
                </a:solidFill>
                <a:latin typeface="宋体" pitchFamily="2" charset="-122"/>
                <a:ea typeface="宋体" pitchFamily="2" charset="-122"/>
              </a:rPr>
              <a:t>是定义在</a:t>
            </a:r>
            <a:r>
              <a:rPr lang="zh-CN" altLang="en-US" sz="2800" i="1" dirty="0">
                <a:solidFill>
                  <a:srgbClr val="CC0066"/>
                </a:solidFill>
                <a:latin typeface="宋体" pitchFamily="2" charset="-122"/>
                <a:ea typeface="宋体" pitchFamily="2" charset="-122"/>
              </a:rPr>
              <a:t>空间</a:t>
            </a:r>
            <a:r>
              <a:rPr lang="zh-CN" altLang="en-US" sz="2800" dirty="0">
                <a:solidFill>
                  <a:srgbClr val="000000"/>
                </a:solidFill>
                <a:latin typeface="宋体" pitchFamily="2" charset="-122"/>
                <a:ea typeface="宋体" pitchFamily="2" charset="-122"/>
              </a:rPr>
              <a:t>上的随机变量。</a:t>
            </a:r>
          </a:p>
          <a:p>
            <a:pPr>
              <a:buFont typeface="Monotype Sorts" pitchFamily="2" charset="2"/>
              <a:buNone/>
            </a:pPr>
            <a:r>
              <a:rPr lang="zh-CN" altLang="en-US" sz="2800" dirty="0">
                <a:solidFill>
                  <a:srgbClr val="000000"/>
                </a:solidFill>
                <a:latin typeface="宋体" pitchFamily="2" charset="-122"/>
                <a:ea typeface="宋体" pitchFamily="2" charset="-122"/>
              </a:rPr>
              <a:t>由它们构成的一个向量 </a:t>
            </a:r>
            <a:r>
              <a:rPr lang="zh-CN" altLang="en-US" sz="2800" dirty="0">
                <a:solidFill>
                  <a:srgbClr val="3333CC"/>
                </a:solidFill>
                <a:latin typeface="宋体" pitchFamily="2" charset="-122"/>
                <a:ea typeface="宋体" pitchFamily="2" charset="-122"/>
              </a:rPr>
              <a:t>(</a:t>
            </a:r>
            <a:r>
              <a:rPr lang="en-US" altLang="zh-CN" sz="2800" i="1" dirty="0">
                <a:solidFill>
                  <a:srgbClr val="3333CC"/>
                </a:solidFill>
                <a:latin typeface="宋体" pitchFamily="2" charset="-122"/>
                <a:ea typeface="宋体" pitchFamily="2" charset="-122"/>
              </a:rPr>
              <a:t>X</a:t>
            </a:r>
            <a:r>
              <a:rPr lang="en-US" altLang="zh-CN" sz="2800" dirty="0">
                <a:solidFill>
                  <a:srgbClr val="3333CC"/>
                </a:solidFill>
                <a:latin typeface="宋体" pitchFamily="2" charset="-122"/>
                <a:ea typeface="宋体" pitchFamily="2" charset="-122"/>
              </a:rPr>
              <a:t>, </a:t>
            </a:r>
            <a:r>
              <a:rPr lang="en-US" altLang="zh-CN" sz="2800" i="1" dirty="0">
                <a:solidFill>
                  <a:srgbClr val="3333CC"/>
                </a:solidFill>
                <a:latin typeface="宋体" pitchFamily="2" charset="-122"/>
                <a:ea typeface="宋体" pitchFamily="2" charset="-122"/>
              </a:rPr>
              <a:t>Y</a:t>
            </a:r>
            <a:r>
              <a:rPr lang="en-US" altLang="zh-CN" sz="2800" dirty="0">
                <a:solidFill>
                  <a:srgbClr val="3333CC"/>
                </a:solidFill>
                <a:latin typeface="宋体" pitchFamily="2" charset="-122"/>
                <a:ea typeface="宋体" pitchFamily="2" charset="-122"/>
              </a:rPr>
              <a:t>)</a:t>
            </a:r>
            <a:r>
              <a:rPr lang="en-US" altLang="zh-CN" sz="2800" dirty="0">
                <a:solidFill>
                  <a:srgbClr val="000000"/>
                </a:solidFill>
                <a:latin typeface="宋体" pitchFamily="2" charset="-122"/>
                <a:ea typeface="宋体" pitchFamily="2" charset="-122"/>
              </a:rPr>
              <a:t> ，</a:t>
            </a:r>
            <a:r>
              <a:rPr lang="zh-CN" altLang="en-US" sz="2800" dirty="0">
                <a:solidFill>
                  <a:srgbClr val="000000"/>
                </a:solidFill>
                <a:latin typeface="宋体" pitchFamily="2" charset="-122"/>
                <a:ea typeface="宋体" pitchFamily="2" charset="-122"/>
              </a:rPr>
              <a:t>叫做二维随机向量，或</a:t>
            </a:r>
            <a:r>
              <a:rPr lang="zh-CN" altLang="en-US" sz="2800" dirty="0">
                <a:solidFill>
                  <a:srgbClr val="3333CC"/>
                </a:solidFill>
                <a:latin typeface="宋体" pitchFamily="2" charset="-122"/>
                <a:ea typeface="宋体" pitchFamily="2" charset="-122"/>
              </a:rPr>
              <a:t>二维随机变量</a:t>
            </a:r>
            <a:r>
              <a:rPr lang="zh-CN" altLang="en-US" sz="2800" dirty="0">
                <a:solidFill>
                  <a:srgbClr val="000000"/>
                </a:solidFill>
                <a:latin typeface="宋体" pitchFamily="2" charset="-122"/>
                <a:ea typeface="宋体" pitchFamily="2" charset="-122"/>
              </a:rPr>
              <a:t>。</a:t>
            </a:r>
          </a:p>
        </p:txBody>
      </p:sp>
      <p:sp>
        <p:nvSpPr>
          <p:cNvPr id="1390628" name="Oval 36"/>
          <p:cNvSpPr>
            <a:spLocks noChangeArrowheads="1"/>
          </p:cNvSpPr>
          <p:nvPr/>
        </p:nvSpPr>
        <p:spPr bwMode="auto">
          <a:xfrm>
            <a:off x="1573213" y="4371975"/>
            <a:ext cx="2209800" cy="2286000"/>
          </a:xfrm>
          <a:prstGeom prst="ellipse">
            <a:avLst/>
          </a:prstGeom>
          <a:solidFill>
            <a:srgbClr val="66CCFF"/>
          </a:solidFill>
          <a:ln w="38100">
            <a:solidFill>
              <a:srgbClr val="FF00FF"/>
            </a:solidFill>
            <a:round/>
            <a:headEnd/>
            <a:tailEnd/>
          </a:ln>
          <a:effectLst/>
        </p:spPr>
        <p:txBody>
          <a:bodyPr wrap="none" anchor="ctr"/>
          <a:lstStyle/>
          <a:p>
            <a:endParaRPr lang="zh-CN" altLang="en-US"/>
          </a:p>
        </p:txBody>
      </p:sp>
      <p:sp>
        <p:nvSpPr>
          <p:cNvPr id="1390629" name="AutoShape 37"/>
          <p:cNvSpPr>
            <a:spLocks noChangeArrowheads="1"/>
          </p:cNvSpPr>
          <p:nvPr/>
        </p:nvSpPr>
        <p:spPr bwMode="auto">
          <a:xfrm>
            <a:off x="5867400" y="4076700"/>
            <a:ext cx="1676400" cy="1295400"/>
          </a:xfrm>
          <a:prstGeom prst="octagon">
            <a:avLst>
              <a:gd name="adj" fmla="val 29287"/>
            </a:avLst>
          </a:prstGeom>
          <a:solidFill>
            <a:srgbClr val="FFCC99"/>
          </a:solidFill>
          <a:ln w="38100">
            <a:solidFill>
              <a:srgbClr val="FF00FF"/>
            </a:solidFill>
            <a:miter lim="800000"/>
            <a:headEnd/>
            <a:tailEnd/>
          </a:ln>
          <a:effectLst/>
        </p:spPr>
        <p:txBody>
          <a:bodyPr wrap="none" anchor="ctr"/>
          <a:lstStyle/>
          <a:p>
            <a:endParaRPr lang="zh-CN" altLang="en-US"/>
          </a:p>
        </p:txBody>
      </p:sp>
      <p:sp>
        <p:nvSpPr>
          <p:cNvPr id="1390630" name="AutoShape 38"/>
          <p:cNvSpPr>
            <a:spLocks noChangeArrowheads="1"/>
          </p:cNvSpPr>
          <p:nvPr/>
        </p:nvSpPr>
        <p:spPr bwMode="auto">
          <a:xfrm>
            <a:off x="5867400" y="5551488"/>
            <a:ext cx="1600200" cy="1219200"/>
          </a:xfrm>
          <a:prstGeom prst="octagon">
            <a:avLst>
              <a:gd name="adj" fmla="val 29287"/>
            </a:avLst>
          </a:prstGeom>
          <a:solidFill>
            <a:srgbClr val="FFCC99"/>
          </a:solidFill>
          <a:ln w="38100">
            <a:solidFill>
              <a:srgbClr val="FF00FF"/>
            </a:solidFill>
            <a:miter lim="800000"/>
            <a:headEnd/>
            <a:tailEnd/>
          </a:ln>
          <a:effectLst/>
        </p:spPr>
        <p:txBody>
          <a:bodyPr wrap="none" anchor="ctr"/>
          <a:lstStyle/>
          <a:p>
            <a:endParaRPr lang="zh-CN" altLang="en-US"/>
          </a:p>
        </p:txBody>
      </p:sp>
      <p:sp>
        <p:nvSpPr>
          <p:cNvPr id="1390632" name="Text Box 40"/>
          <p:cNvSpPr txBox="1">
            <a:spLocks noChangeArrowheads="1"/>
          </p:cNvSpPr>
          <p:nvPr/>
        </p:nvSpPr>
        <p:spPr bwMode="auto">
          <a:xfrm>
            <a:off x="2792413" y="4524375"/>
            <a:ext cx="609600" cy="641350"/>
          </a:xfrm>
          <a:prstGeom prst="rect">
            <a:avLst/>
          </a:prstGeom>
          <a:noFill/>
          <a:ln w="9525">
            <a:noFill/>
            <a:miter lim="800000"/>
            <a:headEnd/>
            <a:tailEnd/>
          </a:ln>
          <a:effectLst/>
        </p:spPr>
        <p:txBody>
          <a:bodyPr>
            <a:spAutoFit/>
          </a:bodyPr>
          <a:lstStyle/>
          <a:p>
            <a:pPr>
              <a:spcBef>
                <a:spcPct val="50000"/>
              </a:spcBef>
            </a:pPr>
            <a:r>
              <a:rPr lang="en-US" altLang="zh-CN" sz="3600" i="1">
                <a:solidFill>
                  <a:srgbClr val="000000"/>
                </a:solidFill>
                <a:ea typeface="宋体" pitchFamily="2" charset="-122"/>
              </a:rPr>
              <a:t>e</a:t>
            </a:r>
            <a:endParaRPr lang="en-US" altLang="zh-CN" sz="3600">
              <a:solidFill>
                <a:srgbClr val="000000"/>
              </a:solidFill>
              <a:ea typeface="宋体" pitchFamily="2" charset="-122"/>
            </a:endParaRPr>
          </a:p>
        </p:txBody>
      </p:sp>
      <p:sp>
        <p:nvSpPr>
          <p:cNvPr id="1390633" name="AutoShape 41"/>
          <p:cNvSpPr>
            <a:spLocks noChangeArrowheads="1"/>
          </p:cNvSpPr>
          <p:nvPr/>
        </p:nvSpPr>
        <p:spPr bwMode="auto">
          <a:xfrm>
            <a:off x="6372225" y="4149725"/>
            <a:ext cx="457200" cy="152400"/>
          </a:xfrm>
          <a:prstGeom prst="cloudCallout">
            <a:avLst>
              <a:gd name="adj1" fmla="val -154514"/>
              <a:gd name="adj2" fmla="val 101042"/>
            </a:avLst>
          </a:prstGeom>
          <a:gradFill rotWithShape="0">
            <a:gsLst>
              <a:gs pos="0">
                <a:srgbClr val="B2B2B2"/>
              </a:gs>
              <a:gs pos="50000">
                <a:srgbClr val="B2B2B2">
                  <a:gamma/>
                  <a:shade val="46275"/>
                  <a:invGamma/>
                </a:srgbClr>
              </a:gs>
              <a:gs pos="100000">
                <a:srgbClr val="B2B2B2"/>
              </a:gs>
            </a:gsLst>
            <a:lin ang="5400000" scaled="1"/>
          </a:gradFill>
          <a:ln w="9525">
            <a:solidFill>
              <a:srgbClr val="000000"/>
            </a:solidFill>
            <a:round/>
            <a:headEnd/>
            <a:tailEnd/>
          </a:ln>
          <a:effectLst/>
        </p:spPr>
        <p:txBody>
          <a:bodyPr wrap="none" anchor="ctr"/>
          <a:lstStyle/>
          <a:p>
            <a:pPr algn="ctr"/>
            <a:endParaRPr lang="zh-CN" altLang="en-US" sz="2400">
              <a:ea typeface="宋体" pitchFamily="2" charset="-122"/>
            </a:endParaRPr>
          </a:p>
        </p:txBody>
      </p:sp>
      <p:sp>
        <p:nvSpPr>
          <p:cNvPr id="1390634" name="AutoShape 42"/>
          <p:cNvSpPr>
            <a:spLocks noChangeArrowheads="1"/>
          </p:cNvSpPr>
          <p:nvPr/>
        </p:nvSpPr>
        <p:spPr bwMode="auto">
          <a:xfrm>
            <a:off x="6300788" y="5661025"/>
            <a:ext cx="457200" cy="152400"/>
          </a:xfrm>
          <a:prstGeom prst="cloudCallout">
            <a:avLst>
              <a:gd name="adj1" fmla="val -154514"/>
              <a:gd name="adj2" fmla="val 101042"/>
            </a:avLst>
          </a:prstGeom>
          <a:solidFill>
            <a:srgbClr val="FF0066"/>
          </a:solidFill>
          <a:ln w="9525">
            <a:solidFill>
              <a:srgbClr val="000000"/>
            </a:solidFill>
            <a:round/>
            <a:headEnd/>
            <a:tailEnd/>
          </a:ln>
          <a:effectLst/>
        </p:spPr>
        <p:txBody>
          <a:bodyPr wrap="none" anchor="ctr"/>
          <a:lstStyle/>
          <a:p>
            <a:pPr algn="ctr"/>
            <a:endParaRPr lang="zh-CN" altLang="en-US" sz="2400">
              <a:ea typeface="宋体" pitchFamily="2" charset="-122"/>
            </a:endParaRPr>
          </a:p>
        </p:txBody>
      </p:sp>
      <p:sp>
        <p:nvSpPr>
          <p:cNvPr id="1390635" name="Text Box 43"/>
          <p:cNvSpPr txBox="1">
            <a:spLocks noChangeArrowheads="1"/>
          </p:cNvSpPr>
          <p:nvPr/>
        </p:nvSpPr>
        <p:spPr bwMode="auto">
          <a:xfrm>
            <a:off x="6300788" y="4365625"/>
            <a:ext cx="914400" cy="519113"/>
          </a:xfrm>
          <a:prstGeom prst="rect">
            <a:avLst/>
          </a:prstGeom>
          <a:noFill/>
          <a:ln w="9525">
            <a:noFill/>
            <a:miter lim="800000"/>
            <a:headEnd/>
            <a:tailEnd/>
          </a:ln>
          <a:effectLst/>
        </p:spPr>
        <p:txBody>
          <a:bodyPr>
            <a:spAutoFit/>
          </a:bodyPr>
          <a:lstStyle/>
          <a:p>
            <a:pPr>
              <a:spcBef>
                <a:spcPct val="50000"/>
              </a:spcBef>
            </a:pPr>
            <a:r>
              <a:rPr lang="en-US" altLang="zh-CN" i="1">
                <a:solidFill>
                  <a:srgbClr val="808080"/>
                </a:solidFill>
                <a:ea typeface="宋体" pitchFamily="2" charset="-122"/>
              </a:rPr>
              <a:t>X</a:t>
            </a:r>
            <a:r>
              <a:rPr lang="en-US" altLang="zh-CN">
                <a:solidFill>
                  <a:srgbClr val="808080"/>
                </a:solidFill>
                <a:ea typeface="宋体" pitchFamily="2" charset="-122"/>
              </a:rPr>
              <a:t>(</a:t>
            </a:r>
            <a:r>
              <a:rPr lang="en-US" altLang="zh-CN" i="1">
                <a:solidFill>
                  <a:srgbClr val="808080"/>
                </a:solidFill>
                <a:ea typeface="宋体" pitchFamily="2" charset="-122"/>
              </a:rPr>
              <a:t>e</a:t>
            </a:r>
            <a:r>
              <a:rPr lang="en-US" altLang="zh-CN">
                <a:solidFill>
                  <a:srgbClr val="808080"/>
                </a:solidFill>
                <a:ea typeface="宋体" pitchFamily="2" charset="-122"/>
              </a:rPr>
              <a:t>)</a:t>
            </a:r>
            <a:endParaRPr lang="en-US" altLang="zh-CN" sz="2400">
              <a:solidFill>
                <a:srgbClr val="000000"/>
              </a:solidFill>
              <a:ea typeface="宋体" pitchFamily="2" charset="-122"/>
            </a:endParaRPr>
          </a:p>
        </p:txBody>
      </p:sp>
      <p:sp>
        <p:nvSpPr>
          <p:cNvPr id="1390636" name="Text Box 44"/>
          <p:cNvSpPr txBox="1">
            <a:spLocks noChangeArrowheads="1"/>
          </p:cNvSpPr>
          <p:nvPr/>
        </p:nvSpPr>
        <p:spPr bwMode="auto">
          <a:xfrm>
            <a:off x="6300788" y="5876925"/>
            <a:ext cx="914400" cy="519113"/>
          </a:xfrm>
          <a:prstGeom prst="rect">
            <a:avLst/>
          </a:prstGeom>
          <a:noFill/>
          <a:ln w="9525">
            <a:noFill/>
            <a:miter lim="800000"/>
            <a:headEnd/>
            <a:tailEnd/>
          </a:ln>
          <a:effectLst/>
        </p:spPr>
        <p:txBody>
          <a:bodyPr>
            <a:spAutoFit/>
          </a:bodyPr>
          <a:lstStyle/>
          <a:p>
            <a:pPr>
              <a:spcBef>
                <a:spcPct val="50000"/>
              </a:spcBef>
            </a:pPr>
            <a:r>
              <a:rPr lang="en-US" altLang="zh-CN" i="1">
                <a:solidFill>
                  <a:srgbClr val="808080"/>
                </a:solidFill>
                <a:ea typeface="宋体" pitchFamily="2" charset="-122"/>
              </a:rPr>
              <a:t>Y</a:t>
            </a:r>
            <a:r>
              <a:rPr lang="en-US" altLang="zh-CN">
                <a:solidFill>
                  <a:srgbClr val="808080"/>
                </a:solidFill>
                <a:ea typeface="宋体" pitchFamily="2" charset="-122"/>
              </a:rPr>
              <a:t>(</a:t>
            </a:r>
            <a:r>
              <a:rPr lang="en-US" altLang="zh-CN" i="1">
                <a:solidFill>
                  <a:srgbClr val="808080"/>
                </a:solidFill>
                <a:ea typeface="宋体" pitchFamily="2" charset="-122"/>
              </a:rPr>
              <a:t>e</a:t>
            </a:r>
            <a:r>
              <a:rPr lang="en-US" altLang="zh-CN">
                <a:solidFill>
                  <a:srgbClr val="808080"/>
                </a:solidFill>
                <a:ea typeface="宋体" pitchFamily="2" charset="-122"/>
              </a:rPr>
              <a:t>)</a:t>
            </a:r>
            <a:endParaRPr lang="en-US" altLang="zh-CN" sz="2400">
              <a:solidFill>
                <a:srgbClr val="000000"/>
              </a:solidFill>
              <a:ea typeface="宋体" pitchFamily="2" charset="-122"/>
            </a:endParaRPr>
          </a:p>
        </p:txBody>
      </p:sp>
      <p:graphicFrame>
        <p:nvGraphicFramePr>
          <p:cNvPr id="1390637" name="Object 45"/>
          <p:cNvGraphicFramePr>
            <a:graphicFrameLocks noChangeAspect="1"/>
          </p:cNvGraphicFramePr>
          <p:nvPr/>
        </p:nvGraphicFramePr>
        <p:xfrm>
          <a:off x="2487613" y="5133975"/>
          <a:ext cx="609600" cy="598488"/>
        </p:xfrm>
        <a:graphic>
          <a:graphicData uri="http://schemas.openxmlformats.org/presentationml/2006/ole">
            <p:oleObj spid="_x0000_s1390637" name="Clip" r:id="rId5" imgW="4816080" imgH="4816440" progId="">
              <p:embed/>
            </p:oleObj>
          </a:graphicData>
        </a:graphic>
      </p:graphicFrame>
      <p:sp>
        <p:nvSpPr>
          <p:cNvPr id="1390638" name="Line 46"/>
          <p:cNvSpPr>
            <a:spLocks noChangeShapeType="1"/>
          </p:cNvSpPr>
          <p:nvPr/>
        </p:nvSpPr>
        <p:spPr bwMode="auto">
          <a:xfrm flipV="1">
            <a:off x="2987675" y="4292600"/>
            <a:ext cx="3200400" cy="1143000"/>
          </a:xfrm>
          <a:prstGeom prst="line">
            <a:avLst/>
          </a:prstGeom>
          <a:noFill/>
          <a:ln w="38100">
            <a:solidFill>
              <a:srgbClr val="B2B2B2"/>
            </a:solidFill>
            <a:round/>
            <a:headEnd/>
            <a:tailEnd type="triangle" w="med" len="med"/>
          </a:ln>
          <a:effectLst/>
        </p:spPr>
        <p:txBody>
          <a:bodyPr wrap="none" anchor="ctr"/>
          <a:lstStyle/>
          <a:p>
            <a:endParaRPr lang="zh-CN" altLang="en-US"/>
          </a:p>
        </p:txBody>
      </p:sp>
      <p:sp>
        <p:nvSpPr>
          <p:cNvPr id="1390639" name="Line 47"/>
          <p:cNvSpPr>
            <a:spLocks noChangeShapeType="1"/>
          </p:cNvSpPr>
          <p:nvPr/>
        </p:nvSpPr>
        <p:spPr bwMode="auto">
          <a:xfrm>
            <a:off x="2700338" y="5661025"/>
            <a:ext cx="3581400" cy="0"/>
          </a:xfrm>
          <a:prstGeom prst="line">
            <a:avLst/>
          </a:prstGeom>
          <a:noFill/>
          <a:ln w="38100">
            <a:solidFill>
              <a:srgbClr val="FF0066"/>
            </a:solidFill>
            <a:round/>
            <a:headEnd/>
            <a:tailEnd type="triangle" w="med" len="med"/>
          </a:ln>
          <a:effectLst/>
        </p:spPr>
        <p:txBody>
          <a:bodyPr wrap="none" anchor="ctr"/>
          <a:lstStyle/>
          <a:p>
            <a:endParaRPr lang="zh-CN" altLang="en-US"/>
          </a:p>
        </p:txBody>
      </p:sp>
      <p:graphicFrame>
        <p:nvGraphicFramePr>
          <p:cNvPr id="1390642" name="Object 50"/>
          <p:cNvGraphicFramePr>
            <a:graphicFrameLocks noChangeAspect="1"/>
          </p:cNvGraphicFramePr>
          <p:nvPr/>
        </p:nvGraphicFramePr>
        <p:xfrm>
          <a:off x="2012950" y="5645150"/>
          <a:ext cx="365125" cy="465138"/>
        </p:xfrm>
        <a:graphic>
          <a:graphicData uri="http://schemas.openxmlformats.org/presentationml/2006/ole">
            <p:oleObj spid="_x0000_s1390642" name="公式" r:id="rId6" imgW="139680" imgH="177480" progId="Equation.3">
              <p:embed/>
            </p:oleObj>
          </a:graphicData>
        </a:graphic>
      </p:graphicFrame>
      <p:sp>
        <p:nvSpPr>
          <p:cNvPr id="1390643" name="Rectangle 51"/>
          <p:cNvSpPr>
            <a:spLocks noChangeArrowheads="1"/>
          </p:cNvSpPr>
          <p:nvPr/>
        </p:nvSpPr>
        <p:spPr bwMode="auto">
          <a:xfrm>
            <a:off x="1042988" y="549275"/>
            <a:ext cx="7561262" cy="762000"/>
          </a:xfrm>
          <a:prstGeom prst="rect">
            <a:avLst/>
          </a:prstGeom>
          <a:noFill/>
          <a:ln w="9525">
            <a:noFill/>
            <a:miter lim="800000"/>
            <a:headEnd/>
            <a:tailEnd/>
          </a:ln>
          <a:effectLst/>
        </p:spPr>
        <p:txBody>
          <a:bodyPr>
            <a:spAutoFit/>
          </a:bodyPr>
          <a:lstStyle/>
          <a:p>
            <a:r>
              <a:rPr lang="zh-CN" altLang="en-US" sz="4400" b="1" dirty="0">
                <a:solidFill>
                  <a:schemeClr val="tx2"/>
                </a:solidFill>
                <a:ea typeface="宋体" pitchFamily="2" charset="-122"/>
              </a:rPr>
              <a:t>多维随机变量定义</a:t>
            </a:r>
            <a:r>
              <a:rPr lang="en-US" altLang="zh-CN" sz="4400" b="1" dirty="0">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0596"/>
                                        </p:tgtEl>
                                        <p:attrNameLst>
                                          <p:attrName>style.visibility</p:attrName>
                                        </p:attrNameLst>
                                      </p:cBhvr>
                                      <p:to>
                                        <p:strVal val="visible"/>
                                      </p:to>
                                    </p:set>
                                    <p:animEffect transition="in" filter="wipe(left)">
                                      <p:cBhvr>
                                        <p:cTn id="7" dur="500"/>
                                        <p:tgtEl>
                                          <p:spTgt spid="139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0" y="152400"/>
            <a:ext cx="9144000" cy="2759075"/>
          </a:xfrm>
          <a:prstGeom prst="rect">
            <a:avLst/>
          </a:prstGeom>
          <a:noFill/>
          <a:ln w="9525">
            <a:noFill/>
            <a:miter lim="800000"/>
            <a:headEnd/>
            <a:tailEnd/>
          </a:ln>
          <a:effectLst/>
        </p:spPr>
        <p:txBody>
          <a:bodyPr>
            <a:spAutoFit/>
          </a:bodyPr>
          <a:lstStyle/>
          <a:p>
            <a:pPr eaLnBrk="1" hangingPunct="1">
              <a:lnSpc>
                <a:spcPct val="125000"/>
              </a:lnSpc>
              <a:tabLst>
                <a:tab pos="8885238" algn="l"/>
              </a:tabLst>
            </a:pPr>
            <a:r>
              <a:rPr lang="en-US" altLang="zh-CN" sz="2800" b="1" dirty="0">
                <a:latin typeface="Times New Roman" pitchFamily="18" charset="0"/>
              </a:rPr>
              <a:t>       </a:t>
            </a:r>
            <a:r>
              <a:rPr lang="zh-CN" altLang="en-US" sz="2800" b="1" dirty="0">
                <a:solidFill>
                  <a:srgbClr val="66FF33"/>
                </a:solidFill>
                <a:latin typeface="Times New Roman" pitchFamily="18" charset="0"/>
              </a:rPr>
              <a:t>例</a:t>
            </a:r>
            <a:r>
              <a:rPr lang="en-US" altLang="zh-CN" sz="2800" b="1" dirty="0">
                <a:solidFill>
                  <a:srgbClr val="66FF33"/>
                </a:solidFill>
                <a:latin typeface="Times New Roman" pitchFamily="18" charset="0"/>
              </a:rPr>
              <a:t>2</a:t>
            </a:r>
            <a:r>
              <a:rPr lang="en-US" altLang="zh-CN" sz="2800" b="1" dirty="0">
                <a:latin typeface="Times New Roman" pitchFamily="18" charset="0"/>
              </a:rPr>
              <a:t>     </a:t>
            </a:r>
            <a:r>
              <a:rPr lang="zh-CN" altLang="en-US" sz="2800" b="1" dirty="0">
                <a:latin typeface="Times New Roman" pitchFamily="18" charset="0"/>
              </a:rPr>
              <a:t>一射手进行射击</a:t>
            </a:r>
            <a:r>
              <a:rPr lang="en-US" altLang="zh-CN" sz="2800" b="1" dirty="0">
                <a:latin typeface="Times New Roman" pitchFamily="18" charset="0"/>
              </a:rPr>
              <a:t>,</a:t>
            </a:r>
            <a:r>
              <a:rPr lang="zh-CN" altLang="en-US" sz="2800" b="1" dirty="0">
                <a:latin typeface="Times New Roman" pitchFamily="18" charset="0"/>
              </a:rPr>
              <a:t>每次射击击中目标的概率均为</a:t>
            </a:r>
          </a:p>
          <a:p>
            <a:pPr eaLnBrk="1" hangingPunct="1">
              <a:lnSpc>
                <a:spcPct val="125000"/>
              </a:lnSpc>
              <a:tabLst>
                <a:tab pos="8885238" algn="l"/>
              </a:tabLst>
            </a:pPr>
            <a:r>
              <a:rPr lang="zh-CN" altLang="en-US" sz="2800" b="1" dirty="0">
                <a:latin typeface="Times New Roman" pitchFamily="18" charset="0"/>
              </a:rPr>
              <a:t> </a:t>
            </a:r>
            <a:r>
              <a:rPr lang="en-US" altLang="zh-CN" sz="2800" b="1" i="1" dirty="0">
                <a:latin typeface="Times New Roman" pitchFamily="18" charset="0"/>
              </a:rPr>
              <a:t>p </a:t>
            </a:r>
            <a:r>
              <a:rPr lang="en-US" altLang="zh-CN" sz="2800" b="1" dirty="0">
                <a:latin typeface="Times New Roman" pitchFamily="18" charset="0"/>
              </a:rPr>
              <a:t>(0&lt;</a:t>
            </a:r>
            <a:r>
              <a:rPr lang="en-US" altLang="zh-CN" sz="2800" b="1" i="1" dirty="0">
                <a:latin typeface="Times New Roman" pitchFamily="18" charset="0"/>
              </a:rPr>
              <a:t>p</a:t>
            </a:r>
            <a:r>
              <a:rPr lang="en-US" altLang="zh-CN" sz="2800" b="1" dirty="0">
                <a:latin typeface="Times New Roman" pitchFamily="18" charset="0"/>
              </a:rPr>
              <a:t>&lt;1)</a:t>
            </a:r>
            <a:r>
              <a:rPr lang="zh-CN" altLang="en-US" sz="2800" b="1" dirty="0">
                <a:latin typeface="Times New Roman" pitchFamily="18" charset="0"/>
              </a:rPr>
              <a:t>且假设各次击中目标与否相互独立</a:t>
            </a:r>
            <a:r>
              <a:rPr lang="en-US" altLang="zh-CN" sz="2800" b="1" dirty="0">
                <a:latin typeface="Times New Roman" pitchFamily="18" charset="0"/>
              </a:rPr>
              <a:t>,</a:t>
            </a:r>
            <a:r>
              <a:rPr lang="zh-CN" altLang="en-US" sz="2800" b="1" dirty="0">
                <a:latin typeface="Times New Roman" pitchFamily="18" charset="0"/>
              </a:rPr>
              <a:t>射击进行到击中目标两次为止</a:t>
            </a:r>
            <a:r>
              <a:rPr lang="en-US" altLang="zh-CN" sz="2800" b="1" dirty="0">
                <a:latin typeface="Times New Roman" pitchFamily="18" charset="0"/>
              </a:rPr>
              <a:t>.</a:t>
            </a:r>
            <a:r>
              <a:rPr lang="zh-CN" altLang="en-US" sz="2800" b="1" dirty="0">
                <a:latin typeface="Times New Roman" pitchFamily="18" charset="0"/>
              </a:rPr>
              <a:t>设以 </a:t>
            </a:r>
            <a:r>
              <a:rPr lang="en-US" altLang="zh-CN" sz="2800" b="1" dirty="0">
                <a:latin typeface="Times New Roman" pitchFamily="18" charset="0"/>
              </a:rPr>
              <a:t>X  </a:t>
            </a:r>
            <a:r>
              <a:rPr lang="zh-CN" altLang="en-US" sz="2800" b="1" dirty="0">
                <a:latin typeface="Times New Roman" pitchFamily="18" charset="0"/>
              </a:rPr>
              <a:t>表示到第一次击中目标所需要的射击次数</a:t>
            </a:r>
            <a:r>
              <a:rPr lang="en-US" altLang="zh-CN" sz="2800" b="1" dirty="0">
                <a:latin typeface="Times New Roman" pitchFamily="18" charset="0"/>
              </a:rPr>
              <a:t>, </a:t>
            </a:r>
            <a:r>
              <a:rPr lang="zh-CN" altLang="en-US" sz="2800" b="1" dirty="0">
                <a:latin typeface="Times New Roman" pitchFamily="18" charset="0"/>
              </a:rPr>
              <a:t>以</a:t>
            </a:r>
            <a:r>
              <a:rPr lang="en-US" altLang="zh-CN" sz="2800" b="1" i="1" dirty="0">
                <a:latin typeface="Times New Roman" pitchFamily="18" charset="0"/>
              </a:rPr>
              <a:t>Y</a:t>
            </a:r>
            <a:r>
              <a:rPr lang="zh-CN" altLang="en-US" sz="2800" b="1" dirty="0">
                <a:latin typeface="Times New Roman" pitchFamily="18" charset="0"/>
              </a:rPr>
              <a:t>表示总共进行的射击次数</a:t>
            </a:r>
            <a:r>
              <a:rPr lang="en-US" altLang="zh-CN" sz="2800" b="1" dirty="0">
                <a:latin typeface="Times New Roman" pitchFamily="18" charset="0"/>
              </a:rPr>
              <a:t>. </a:t>
            </a:r>
            <a:r>
              <a:rPr lang="zh-CN" altLang="en-US" sz="2800" b="1" dirty="0">
                <a:latin typeface="Times New Roman" pitchFamily="18" charset="0"/>
              </a:rPr>
              <a:t>试求</a:t>
            </a:r>
            <a:r>
              <a:rPr lang="en-US" altLang="zh-CN" sz="2800" b="1" dirty="0">
                <a:latin typeface="Times New Roman" pitchFamily="18" charset="0"/>
              </a:rPr>
              <a:t>(X , Y) </a:t>
            </a:r>
            <a:r>
              <a:rPr lang="zh-CN" altLang="en-US" sz="2800" b="1" dirty="0">
                <a:latin typeface="Times New Roman" pitchFamily="18" charset="0"/>
              </a:rPr>
              <a:t>的联合分布律和条件分布律</a:t>
            </a:r>
            <a:r>
              <a:rPr lang="en-US" altLang="zh-CN" sz="2800" b="1" dirty="0">
                <a:latin typeface="Times New Roman" pitchFamily="18" charset="0"/>
              </a:rPr>
              <a:t>.</a:t>
            </a:r>
          </a:p>
        </p:txBody>
      </p:sp>
      <p:graphicFrame>
        <p:nvGraphicFramePr>
          <p:cNvPr id="140291" name="Object 3"/>
          <p:cNvGraphicFramePr>
            <a:graphicFrameLocks noChangeAspect="1"/>
          </p:cNvGraphicFramePr>
          <p:nvPr/>
        </p:nvGraphicFramePr>
        <p:xfrm>
          <a:off x="3679825" y="5473700"/>
          <a:ext cx="3790950" cy="546100"/>
        </p:xfrm>
        <a:graphic>
          <a:graphicData uri="http://schemas.openxmlformats.org/presentationml/2006/ole">
            <p:oleObj spid="_x0000_s1547266" name="Equation" r:id="rId3" imgW="1587240" imgH="228600" progId="">
              <p:embed/>
            </p:oleObj>
          </a:graphicData>
        </a:graphic>
      </p:graphicFrame>
      <p:sp>
        <p:nvSpPr>
          <p:cNvPr id="140292" name="Text Box 4"/>
          <p:cNvSpPr txBox="1">
            <a:spLocks noChangeArrowheads="1"/>
          </p:cNvSpPr>
          <p:nvPr/>
        </p:nvSpPr>
        <p:spPr bwMode="auto">
          <a:xfrm>
            <a:off x="0" y="2798763"/>
            <a:ext cx="9144000" cy="1117600"/>
          </a:xfrm>
          <a:prstGeom prst="rect">
            <a:avLst/>
          </a:prstGeom>
          <a:noFill/>
          <a:ln w="9525">
            <a:noFill/>
            <a:miter lim="800000"/>
            <a:headEnd/>
            <a:tailEnd/>
          </a:ln>
          <a:effectLst/>
        </p:spPr>
        <p:txBody>
          <a:bodyPr>
            <a:spAutoFit/>
          </a:bodyPr>
          <a:lstStyle/>
          <a:p>
            <a:pPr eaLnBrk="1" hangingPunct="1">
              <a:lnSpc>
                <a:spcPct val="120000"/>
              </a:lnSpc>
            </a:pPr>
            <a:r>
              <a:rPr lang="en-US" altLang="zh-CN" sz="2800" b="1" dirty="0">
                <a:latin typeface="Times New Roman" pitchFamily="18" charset="0"/>
              </a:rPr>
              <a:t>         </a:t>
            </a:r>
            <a:r>
              <a:rPr lang="zh-CN" altLang="en-US" sz="2800" b="1" dirty="0">
                <a:solidFill>
                  <a:srgbClr val="66FF33"/>
                </a:solidFill>
                <a:latin typeface="Times New Roman" pitchFamily="18" charset="0"/>
              </a:rPr>
              <a:t>解</a:t>
            </a:r>
            <a:r>
              <a:rPr lang="zh-CN" altLang="en-US" sz="2800" b="1" dirty="0">
                <a:latin typeface="Times New Roman" pitchFamily="18" charset="0"/>
              </a:rPr>
              <a:t>     由题意 </a:t>
            </a:r>
            <a:r>
              <a:rPr lang="en-US" altLang="zh-CN" sz="2800" b="1" dirty="0">
                <a:latin typeface="Times New Roman" pitchFamily="18" charset="0"/>
              </a:rPr>
              <a:t>{</a:t>
            </a:r>
            <a:r>
              <a:rPr lang="en-US" altLang="zh-CN" sz="2800" b="1" i="1" dirty="0">
                <a:latin typeface="Times New Roman" pitchFamily="18" charset="0"/>
              </a:rPr>
              <a:t>X</a:t>
            </a:r>
            <a:r>
              <a:rPr lang="en-US" altLang="zh-CN" sz="2800" b="1" dirty="0">
                <a:latin typeface="Times New Roman" pitchFamily="18" charset="0"/>
              </a:rPr>
              <a:t>=</a:t>
            </a:r>
            <a:r>
              <a:rPr lang="en-US" altLang="zh-CN" sz="2800" b="1" i="1" dirty="0" err="1">
                <a:latin typeface="Times New Roman" pitchFamily="18" charset="0"/>
              </a:rPr>
              <a:t>i</a:t>
            </a:r>
            <a:r>
              <a:rPr lang="en-US" altLang="zh-CN" sz="2800" b="1" dirty="0">
                <a:latin typeface="Times New Roman" pitchFamily="18" charset="0"/>
              </a:rPr>
              <a:t>} </a:t>
            </a:r>
            <a:r>
              <a:rPr lang="zh-CN" altLang="en-US" sz="2800" b="1" dirty="0">
                <a:latin typeface="Times New Roman" pitchFamily="18" charset="0"/>
              </a:rPr>
              <a:t>表示第</a:t>
            </a:r>
            <a:r>
              <a:rPr lang="en-US" altLang="zh-CN" sz="2800" b="1" i="1" dirty="0" err="1">
                <a:latin typeface="Times New Roman" pitchFamily="18" charset="0"/>
              </a:rPr>
              <a:t>i</a:t>
            </a:r>
            <a:r>
              <a:rPr lang="zh-CN" altLang="en-US" sz="2800" b="1" dirty="0">
                <a:latin typeface="Times New Roman" pitchFamily="18" charset="0"/>
              </a:rPr>
              <a:t>次首次击中目标，</a:t>
            </a:r>
            <a:r>
              <a:rPr lang="en-US" altLang="zh-CN" sz="2800" b="1" dirty="0">
                <a:latin typeface="Times New Roman" pitchFamily="18" charset="0"/>
              </a:rPr>
              <a:t>{</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j</a:t>
            </a:r>
            <a:r>
              <a:rPr lang="en-US" altLang="zh-CN" sz="2800" b="1" dirty="0">
                <a:latin typeface="Times New Roman" pitchFamily="18" charset="0"/>
              </a:rPr>
              <a:t>}</a:t>
            </a:r>
            <a:r>
              <a:rPr lang="zh-CN" altLang="en-US" sz="2800" b="1" dirty="0">
                <a:latin typeface="Times New Roman" pitchFamily="18" charset="0"/>
              </a:rPr>
              <a:t>表示第</a:t>
            </a:r>
            <a:r>
              <a:rPr lang="en-US" altLang="zh-CN" sz="2800" b="1" i="1" dirty="0">
                <a:latin typeface="Times New Roman" pitchFamily="18" charset="0"/>
              </a:rPr>
              <a:t>j</a:t>
            </a:r>
            <a:r>
              <a:rPr lang="zh-CN" altLang="en-US" sz="2800" b="1" dirty="0">
                <a:latin typeface="Times New Roman" pitchFamily="18" charset="0"/>
              </a:rPr>
              <a:t>次击中目标</a:t>
            </a:r>
            <a:r>
              <a:rPr lang="en-US" altLang="zh-CN" sz="2800" b="1" dirty="0">
                <a:latin typeface="Times New Roman" pitchFamily="18" charset="0"/>
              </a:rPr>
              <a:t>.  </a:t>
            </a:r>
            <a:r>
              <a:rPr lang="zh-CN" altLang="en-US" sz="2800" b="1" dirty="0" smtClean="0">
                <a:latin typeface="Times New Roman" pitchFamily="18" charset="0"/>
              </a:rPr>
              <a:t>因而</a:t>
            </a:r>
            <a:r>
              <a:rPr lang="en-US" altLang="zh-CN" b="1" i="1" dirty="0" err="1" smtClean="0"/>
              <a:t>i</a:t>
            </a:r>
            <a:r>
              <a:rPr lang="en-US" altLang="zh-CN" b="1" i="1" dirty="0" smtClean="0"/>
              <a:t>=</a:t>
            </a:r>
            <a:r>
              <a:rPr lang="en-US" altLang="zh-CN" sz="2800" b="1" dirty="0" smtClean="0">
                <a:latin typeface="Times New Roman" pitchFamily="18" charset="0"/>
                <a:sym typeface="Mathematica1" pitchFamily="2" charset="2"/>
              </a:rPr>
              <a:t> </a:t>
            </a:r>
            <a:r>
              <a:rPr lang="en-US" altLang="zh-CN" sz="2800" b="1" i="1" dirty="0">
                <a:latin typeface="Times New Roman" pitchFamily="18" charset="0"/>
              </a:rPr>
              <a:t>j</a:t>
            </a:r>
            <a:r>
              <a:rPr lang="en-US" altLang="zh-CN" sz="2800" b="1" dirty="0">
                <a:latin typeface="Times New Roman" pitchFamily="18" charset="0"/>
              </a:rPr>
              <a:t>, {</a:t>
            </a:r>
            <a:r>
              <a:rPr lang="en-US" altLang="zh-CN" sz="2800" b="1" i="1" dirty="0">
                <a:latin typeface="Times New Roman" pitchFamily="18" charset="0"/>
              </a:rPr>
              <a:t>X</a:t>
            </a:r>
            <a:r>
              <a:rPr lang="en-US" altLang="zh-CN" sz="2800" b="1" dirty="0">
                <a:latin typeface="Times New Roman" pitchFamily="18" charset="0"/>
              </a:rPr>
              <a:t>=</a:t>
            </a:r>
            <a:r>
              <a:rPr lang="en-US" altLang="zh-CN" sz="2800" b="1" i="1" dirty="0" err="1">
                <a:latin typeface="Times New Roman" pitchFamily="18" charset="0"/>
              </a:rPr>
              <a:t>i</a:t>
            </a:r>
            <a:r>
              <a:rPr lang="en-US" altLang="zh-CN" sz="2800" b="1" dirty="0">
                <a:latin typeface="Times New Roman" pitchFamily="18" charset="0"/>
              </a:rPr>
              <a:t>, </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j</a:t>
            </a:r>
            <a:r>
              <a:rPr lang="en-US" altLang="zh-CN" sz="2800" b="1" dirty="0"/>
              <a:t>}</a:t>
            </a:r>
            <a:r>
              <a:rPr lang="zh-CN" altLang="en-US" sz="2800" b="1" dirty="0"/>
              <a:t>是不可能事件</a:t>
            </a:r>
            <a:r>
              <a:rPr lang="en-US" altLang="zh-CN" sz="2800" b="1" dirty="0">
                <a:latin typeface="Times New Roman" pitchFamily="18" charset="0"/>
              </a:rPr>
              <a:t>.  </a:t>
            </a:r>
            <a:r>
              <a:rPr lang="zh-CN" altLang="en-US" sz="2800" b="1" dirty="0">
                <a:latin typeface="Times New Roman" pitchFamily="18" charset="0"/>
              </a:rPr>
              <a:t>即</a:t>
            </a:r>
          </a:p>
        </p:txBody>
      </p:sp>
      <p:sp>
        <p:nvSpPr>
          <p:cNvPr id="140293" name="Text Box 5"/>
          <p:cNvSpPr txBox="1">
            <a:spLocks noChangeArrowheads="1"/>
          </p:cNvSpPr>
          <p:nvPr/>
        </p:nvSpPr>
        <p:spPr bwMode="auto">
          <a:xfrm>
            <a:off x="0" y="4398963"/>
            <a:ext cx="9144000" cy="1117600"/>
          </a:xfrm>
          <a:prstGeom prst="rect">
            <a:avLst/>
          </a:prstGeom>
          <a:noFill/>
          <a:ln w="9525">
            <a:noFill/>
            <a:miter lim="800000"/>
            <a:headEnd/>
            <a:tailEnd/>
          </a:ln>
          <a:effectLst/>
        </p:spPr>
        <p:txBody>
          <a:bodyPr>
            <a:spAutoFit/>
          </a:bodyPr>
          <a:lstStyle/>
          <a:p>
            <a:pPr eaLnBrk="1" hangingPunct="1">
              <a:lnSpc>
                <a:spcPct val="120000"/>
              </a:lnSpc>
            </a:pPr>
            <a:r>
              <a:rPr lang="en-US" altLang="zh-CN" sz="2800" b="1" dirty="0">
                <a:latin typeface="Times New Roman" pitchFamily="18" charset="0"/>
              </a:rPr>
              <a:t>       </a:t>
            </a:r>
            <a:r>
              <a:rPr lang="zh-CN" altLang="en-US" sz="2800" b="1" dirty="0">
                <a:latin typeface="Times New Roman" pitchFamily="18" charset="0"/>
              </a:rPr>
              <a:t>当 </a:t>
            </a:r>
            <a:r>
              <a:rPr lang="en-US" altLang="zh-CN" sz="2800" b="1" i="1" dirty="0" err="1">
                <a:latin typeface="Times New Roman" pitchFamily="18" charset="0"/>
              </a:rPr>
              <a:t>i</a:t>
            </a:r>
            <a:r>
              <a:rPr lang="en-US" altLang="zh-CN" sz="2800" b="1" dirty="0">
                <a:latin typeface="Times New Roman" pitchFamily="18" charset="0"/>
              </a:rPr>
              <a:t>&lt;</a:t>
            </a:r>
            <a:r>
              <a:rPr lang="en-US" altLang="zh-CN" sz="2800" b="1" i="1" dirty="0">
                <a:latin typeface="Times New Roman" pitchFamily="18" charset="0"/>
              </a:rPr>
              <a:t>j</a:t>
            </a:r>
            <a:r>
              <a:rPr lang="zh-CN" altLang="en-US" sz="2800" b="1" dirty="0">
                <a:latin typeface="Times New Roman" pitchFamily="18" charset="0"/>
              </a:rPr>
              <a:t>，</a:t>
            </a:r>
            <a:r>
              <a:rPr lang="en-US" altLang="zh-CN" sz="2800" b="1" dirty="0">
                <a:latin typeface="Times New Roman" pitchFamily="18" charset="0"/>
              </a:rPr>
              <a:t>{</a:t>
            </a:r>
            <a:r>
              <a:rPr lang="en-US" altLang="zh-CN" sz="2800" b="1" i="1" dirty="0">
                <a:latin typeface="Times New Roman" pitchFamily="18" charset="0"/>
              </a:rPr>
              <a:t>X</a:t>
            </a:r>
            <a:r>
              <a:rPr lang="en-US" altLang="zh-CN" sz="2800" b="1" dirty="0">
                <a:latin typeface="Times New Roman" pitchFamily="18" charset="0"/>
              </a:rPr>
              <a:t>=</a:t>
            </a:r>
            <a:r>
              <a:rPr lang="en-US" altLang="zh-CN" sz="2800" b="1" i="1" dirty="0" err="1">
                <a:latin typeface="Times New Roman" pitchFamily="18" charset="0"/>
              </a:rPr>
              <a:t>i</a:t>
            </a:r>
            <a:r>
              <a:rPr lang="en-US" altLang="zh-CN" sz="2800" b="1" dirty="0">
                <a:latin typeface="Times New Roman" pitchFamily="18" charset="0"/>
              </a:rPr>
              <a:t>, </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j</a:t>
            </a:r>
            <a:r>
              <a:rPr lang="en-US" altLang="zh-CN" sz="2800" b="1" dirty="0">
                <a:latin typeface="Times New Roman" pitchFamily="18" charset="0"/>
              </a:rPr>
              <a:t>}</a:t>
            </a:r>
            <a:r>
              <a:rPr lang="zh-CN" altLang="en-US" sz="2800" b="1" dirty="0">
                <a:latin typeface="Times New Roman" pitchFamily="18" charset="0"/>
              </a:rPr>
              <a:t>表示第 </a:t>
            </a:r>
            <a:r>
              <a:rPr lang="en-US" altLang="zh-CN" sz="2800" b="1" i="1" dirty="0" err="1">
                <a:latin typeface="Times New Roman" pitchFamily="18" charset="0"/>
              </a:rPr>
              <a:t>i</a:t>
            </a:r>
            <a:r>
              <a:rPr lang="en-US" altLang="zh-CN" sz="2800" b="1" i="1" dirty="0">
                <a:latin typeface="Times New Roman" pitchFamily="18" charset="0"/>
              </a:rPr>
              <a:t> </a:t>
            </a:r>
            <a:r>
              <a:rPr lang="zh-CN" altLang="en-US" sz="2800" b="1" dirty="0">
                <a:latin typeface="Times New Roman" pitchFamily="18" charset="0"/>
              </a:rPr>
              <a:t>次和第 </a:t>
            </a:r>
            <a:r>
              <a:rPr lang="en-US" altLang="zh-CN" sz="2800" b="1" i="1" dirty="0">
                <a:latin typeface="Times New Roman" pitchFamily="18" charset="0"/>
              </a:rPr>
              <a:t>j </a:t>
            </a:r>
            <a:r>
              <a:rPr lang="zh-CN" altLang="en-US" sz="2800" b="1" dirty="0">
                <a:latin typeface="Times New Roman" pitchFamily="18" charset="0"/>
              </a:rPr>
              <a:t>次击中目标而其余 </a:t>
            </a:r>
            <a:r>
              <a:rPr lang="en-US" altLang="zh-CN" sz="2800" b="1" i="1" dirty="0">
                <a:latin typeface="Times New Roman" pitchFamily="18" charset="0"/>
              </a:rPr>
              <a:t>j</a:t>
            </a:r>
            <a:r>
              <a:rPr lang="en-US" altLang="zh-CN" sz="2800" b="1" dirty="0">
                <a:latin typeface="Times New Roman" pitchFamily="18" charset="0"/>
              </a:rPr>
              <a:t>-2 </a:t>
            </a:r>
            <a:r>
              <a:rPr lang="zh-CN" altLang="en-US" sz="2800" b="1" dirty="0">
                <a:latin typeface="Times New Roman" pitchFamily="18" charset="0"/>
              </a:rPr>
              <a:t>次均未击中目标</a:t>
            </a:r>
            <a:r>
              <a:rPr lang="en-US" altLang="zh-CN" sz="2800" b="1" dirty="0">
                <a:latin typeface="Times New Roman" pitchFamily="18" charset="0"/>
              </a:rPr>
              <a:t>.  </a:t>
            </a:r>
            <a:r>
              <a:rPr lang="zh-CN" altLang="en-US" sz="2800" b="1" dirty="0">
                <a:latin typeface="Times New Roman" pitchFamily="18" charset="0"/>
              </a:rPr>
              <a:t>于是</a:t>
            </a:r>
            <a:r>
              <a:rPr lang="en-US" altLang="zh-CN" sz="2800" b="1" dirty="0">
                <a:latin typeface="Times New Roman" pitchFamily="18" charset="0"/>
              </a:rPr>
              <a:t>(</a:t>
            </a:r>
            <a:r>
              <a:rPr lang="en-US" altLang="zh-CN" sz="2800" b="1" i="1" dirty="0">
                <a:latin typeface="Times New Roman" pitchFamily="18" charset="0"/>
              </a:rPr>
              <a:t>X</a:t>
            </a:r>
            <a:r>
              <a:rPr lang="en-US" altLang="zh-CN" sz="2800" b="1" dirty="0">
                <a:latin typeface="Times New Roman" pitchFamily="18" charset="0"/>
              </a:rPr>
              <a:t>, </a:t>
            </a:r>
            <a:r>
              <a:rPr lang="en-US" altLang="zh-CN" sz="2800" b="1" i="1" dirty="0">
                <a:latin typeface="Times New Roman" pitchFamily="18" charset="0"/>
              </a:rPr>
              <a:t>Y</a:t>
            </a:r>
            <a:r>
              <a:rPr lang="en-US" altLang="zh-CN" sz="2800" b="1" dirty="0">
                <a:latin typeface="Times New Roman" pitchFamily="18" charset="0"/>
              </a:rPr>
              <a:t>)</a:t>
            </a:r>
            <a:r>
              <a:rPr lang="zh-CN" altLang="en-US" sz="2800" b="1" dirty="0">
                <a:latin typeface="Times New Roman" pitchFamily="18" charset="0"/>
              </a:rPr>
              <a:t>的联合分布律为：</a:t>
            </a:r>
          </a:p>
        </p:txBody>
      </p:sp>
      <p:graphicFrame>
        <p:nvGraphicFramePr>
          <p:cNvPr id="140295" name="Object 7"/>
          <p:cNvGraphicFramePr>
            <a:graphicFrameLocks noChangeAspect="1"/>
          </p:cNvGraphicFramePr>
          <p:nvPr/>
        </p:nvGraphicFramePr>
        <p:xfrm>
          <a:off x="1258888" y="4005263"/>
          <a:ext cx="5454650" cy="485775"/>
        </p:xfrm>
        <a:graphic>
          <a:graphicData uri="http://schemas.openxmlformats.org/presentationml/2006/ole">
            <p:oleObj spid="_x0000_s1547267" name="Equation" r:id="rId4" imgW="2286000" imgH="203040" progId="">
              <p:embed/>
            </p:oleObj>
          </a:graphicData>
        </a:graphic>
      </p:graphicFrame>
      <p:graphicFrame>
        <p:nvGraphicFramePr>
          <p:cNvPr id="140296" name="Object 8"/>
          <p:cNvGraphicFramePr>
            <a:graphicFrameLocks noChangeAspect="1"/>
          </p:cNvGraphicFramePr>
          <p:nvPr/>
        </p:nvGraphicFramePr>
        <p:xfrm>
          <a:off x="1331913" y="5545138"/>
          <a:ext cx="2424112" cy="484187"/>
        </p:xfrm>
        <a:graphic>
          <a:graphicData uri="http://schemas.openxmlformats.org/presentationml/2006/ole">
            <p:oleObj spid="_x0000_s1547268" name="Equation" r:id="rId5" imgW="1015920" imgH="203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10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140292"/>
                                        </p:tgtEl>
                                        <p:attrNameLst>
                                          <p:attrName>style.visibility</p:attrName>
                                        </p:attrNameLst>
                                      </p:cBhvr>
                                      <p:to>
                                        <p:strVal val="visible"/>
                                      </p:to>
                                    </p:set>
                                    <p:animEffect transition="in" filter="wipe(left)">
                                      <p:cBhvr>
                                        <p:cTn id="12" dur="1000"/>
                                        <p:tgtEl>
                                          <p:spTgt spid="140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0000"/>
                                  </p:iterate>
                                  <p:childTnLst>
                                    <p:set>
                                      <p:cBhvr>
                                        <p:cTn id="16" dur="1" fill="hold">
                                          <p:stCondLst>
                                            <p:cond delay="0"/>
                                          </p:stCondLst>
                                        </p:cTn>
                                        <p:tgtEl>
                                          <p:spTgt spid="140295"/>
                                        </p:tgtEl>
                                        <p:attrNameLst>
                                          <p:attrName>style.visibility</p:attrName>
                                        </p:attrNameLst>
                                      </p:cBhvr>
                                      <p:to>
                                        <p:strVal val="visible"/>
                                      </p:to>
                                    </p:set>
                                    <p:animEffect transition="in" filter="wipe(left)">
                                      <p:cBhvr>
                                        <p:cTn id="17" dur="1000"/>
                                        <p:tgtEl>
                                          <p:spTgt spid="1402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140293"/>
                                        </p:tgtEl>
                                        <p:attrNameLst>
                                          <p:attrName>style.visibility</p:attrName>
                                        </p:attrNameLst>
                                      </p:cBhvr>
                                      <p:to>
                                        <p:strVal val="visible"/>
                                      </p:to>
                                    </p:set>
                                    <p:animEffect transition="in" filter="wipe(left)">
                                      <p:cBhvr>
                                        <p:cTn id="22" dur="1000"/>
                                        <p:tgtEl>
                                          <p:spTgt spid="1402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lt">
                                    <p:tmPct val="10000"/>
                                  </p:iterate>
                                  <p:childTnLst>
                                    <p:set>
                                      <p:cBhvr>
                                        <p:cTn id="26" dur="1" fill="hold">
                                          <p:stCondLst>
                                            <p:cond delay="0"/>
                                          </p:stCondLst>
                                        </p:cTn>
                                        <p:tgtEl>
                                          <p:spTgt spid="140296"/>
                                        </p:tgtEl>
                                        <p:attrNameLst>
                                          <p:attrName>style.visibility</p:attrName>
                                        </p:attrNameLst>
                                      </p:cBhvr>
                                      <p:to>
                                        <p:strVal val="visible"/>
                                      </p:to>
                                    </p:set>
                                    <p:animEffect transition="in" filter="wipe(left)">
                                      <p:cBhvr>
                                        <p:cTn id="27" dur="1000"/>
                                        <p:tgtEl>
                                          <p:spTgt spid="1402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iterate type="lt">
                                    <p:tmPct val="10000"/>
                                  </p:iterate>
                                  <p:childTnLst>
                                    <p:set>
                                      <p:cBhvr>
                                        <p:cTn id="31" dur="1" fill="hold">
                                          <p:stCondLst>
                                            <p:cond delay="0"/>
                                          </p:stCondLst>
                                        </p:cTn>
                                        <p:tgtEl>
                                          <p:spTgt spid="140291"/>
                                        </p:tgtEl>
                                        <p:attrNameLst>
                                          <p:attrName>style.visibility</p:attrName>
                                        </p:attrNameLst>
                                      </p:cBhvr>
                                      <p:to>
                                        <p:strVal val="visible"/>
                                      </p:to>
                                    </p:set>
                                    <p:animEffect transition="in" filter="wipe(left)">
                                      <p:cBhvr>
                                        <p:cTn id="32" dur="10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2" grpId="0"/>
      <p:bldP spid="14029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611188" y="331788"/>
            <a:ext cx="8229600" cy="576262"/>
          </a:xfrm>
        </p:spPr>
        <p:txBody>
          <a:bodyPr/>
          <a:lstStyle/>
          <a:p>
            <a:pPr>
              <a:buFont typeface="Wingdings" pitchFamily="2" charset="2"/>
              <a:buNone/>
            </a:pPr>
            <a:r>
              <a:rPr lang="zh-CN" altLang="en-US" sz="2800" b="1">
                <a:effectLst/>
              </a:rPr>
              <a:t>因此</a:t>
            </a:r>
            <a:r>
              <a:rPr lang="en-US" altLang="zh-CN" sz="2800" b="1">
                <a:effectLst/>
              </a:rPr>
              <a:t>(X , Y) </a:t>
            </a:r>
            <a:r>
              <a:rPr lang="zh-CN" altLang="en-US" sz="2800" b="1">
                <a:effectLst/>
              </a:rPr>
              <a:t>的联合分布律</a:t>
            </a:r>
          </a:p>
        </p:txBody>
      </p:sp>
      <p:graphicFrame>
        <p:nvGraphicFramePr>
          <p:cNvPr id="142340" name="Object 4"/>
          <p:cNvGraphicFramePr>
            <a:graphicFrameLocks noChangeAspect="1"/>
          </p:cNvGraphicFramePr>
          <p:nvPr/>
        </p:nvGraphicFramePr>
        <p:xfrm>
          <a:off x="1187450" y="857232"/>
          <a:ext cx="5153025" cy="1152525"/>
        </p:xfrm>
        <a:graphic>
          <a:graphicData uri="http://schemas.openxmlformats.org/presentationml/2006/ole">
            <p:oleObj spid="_x0000_s1548290" name="Equation" r:id="rId3" imgW="2158920" imgH="482400" progId="">
              <p:embed/>
            </p:oleObj>
          </a:graphicData>
        </a:graphic>
      </p:graphicFrame>
      <p:grpSp>
        <p:nvGrpSpPr>
          <p:cNvPr id="2" name="Group 17"/>
          <p:cNvGrpSpPr>
            <a:grpSpLocks/>
          </p:cNvGrpSpPr>
          <p:nvPr/>
        </p:nvGrpSpPr>
        <p:grpSpPr bwMode="auto">
          <a:xfrm>
            <a:off x="684213" y="2132013"/>
            <a:ext cx="8229600" cy="1050925"/>
            <a:chOff x="431" y="1343"/>
            <a:chExt cx="5184" cy="662"/>
          </a:xfrm>
        </p:grpSpPr>
        <p:sp>
          <p:nvSpPr>
            <p:cNvPr id="142341" name="Rectangle 5"/>
            <p:cNvSpPr>
              <a:spLocks noChangeArrowheads="1"/>
            </p:cNvSpPr>
            <p:nvPr/>
          </p:nvSpPr>
          <p:spPr bwMode="auto">
            <a:xfrm>
              <a:off x="431" y="1343"/>
              <a:ext cx="5184" cy="363"/>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None/>
              </a:pPr>
              <a:r>
                <a:rPr lang="zh-CN" altLang="en-US" sz="2800" b="1">
                  <a:latin typeface="Garamond" pitchFamily="18" charset="0"/>
                </a:rPr>
                <a:t>随机变量</a:t>
              </a:r>
              <a:r>
                <a:rPr lang="en-US" altLang="zh-CN" sz="2800" b="1" i="1">
                  <a:latin typeface="Garamond" pitchFamily="18" charset="0"/>
                </a:rPr>
                <a:t>X </a:t>
              </a:r>
              <a:r>
                <a:rPr lang="zh-CN" altLang="en-US" sz="2800" b="1">
                  <a:latin typeface="Garamond" pitchFamily="18" charset="0"/>
                </a:rPr>
                <a:t>的边缘分布律</a:t>
              </a:r>
            </a:p>
          </p:txBody>
        </p:sp>
        <p:graphicFrame>
          <p:nvGraphicFramePr>
            <p:cNvPr id="142342" name="Object 6"/>
            <p:cNvGraphicFramePr>
              <a:graphicFrameLocks noChangeAspect="1"/>
            </p:cNvGraphicFramePr>
            <p:nvPr/>
          </p:nvGraphicFramePr>
          <p:xfrm>
            <a:off x="757" y="1661"/>
            <a:ext cx="2902" cy="344"/>
          </p:xfrm>
          <a:graphic>
            <a:graphicData uri="http://schemas.openxmlformats.org/presentationml/2006/ole">
              <p:oleObj spid="_x0000_s1548294" name="Equation" r:id="rId4" imgW="1930320" imgH="228600" progId="">
                <p:embed/>
              </p:oleObj>
            </a:graphicData>
          </a:graphic>
        </p:graphicFrame>
      </p:grpSp>
      <p:sp>
        <p:nvSpPr>
          <p:cNvPr id="142345" name="Rectangle 9"/>
          <p:cNvSpPr>
            <a:spLocks noChangeArrowheads="1"/>
          </p:cNvSpPr>
          <p:nvPr/>
        </p:nvSpPr>
        <p:spPr bwMode="auto">
          <a:xfrm>
            <a:off x="0" y="3141663"/>
            <a:ext cx="9144000" cy="1008062"/>
          </a:xfrm>
          <a:prstGeom prst="rect">
            <a:avLst/>
          </a:prstGeom>
          <a:noFill/>
          <a:ln w="9525">
            <a:noFill/>
            <a:miter lim="800000"/>
            <a:headEnd/>
            <a:tailEnd/>
          </a:ln>
          <a:effectLst/>
        </p:spPr>
        <p:txBody>
          <a:bodyPr/>
          <a:lstStyle/>
          <a:p>
            <a:pPr eaLnBrk="1" hangingPunct="1">
              <a:lnSpc>
                <a:spcPct val="120000"/>
              </a:lnSpc>
              <a:spcBef>
                <a:spcPct val="20000"/>
              </a:spcBef>
              <a:buClr>
                <a:schemeClr val="hlink"/>
              </a:buClr>
              <a:buSzPct val="70000"/>
              <a:buFont typeface="Wingdings" pitchFamily="2" charset="2"/>
              <a:buNone/>
            </a:pPr>
            <a:r>
              <a:rPr lang="en-US" altLang="zh-CN" sz="2800" b="1" dirty="0">
                <a:latin typeface="Garamond" pitchFamily="18" charset="0"/>
              </a:rPr>
              <a:t>        </a:t>
            </a:r>
            <a:r>
              <a:rPr lang="zh-CN" altLang="en-US" sz="2800" b="1" dirty="0">
                <a:latin typeface="Garamond" pitchFamily="18" charset="0"/>
              </a:rPr>
              <a:t>于是，在</a:t>
            </a:r>
            <a:r>
              <a:rPr lang="en-US" altLang="zh-CN" sz="2800" b="1" i="1" dirty="0">
                <a:latin typeface="Times New Roman" pitchFamily="18" charset="0"/>
              </a:rPr>
              <a:t>X</a:t>
            </a:r>
            <a:r>
              <a:rPr lang="en-US" altLang="zh-CN" sz="2800" b="1" dirty="0">
                <a:latin typeface="Times New Roman" pitchFamily="18" charset="0"/>
              </a:rPr>
              <a:t>=</a:t>
            </a:r>
            <a:r>
              <a:rPr lang="en-US" altLang="zh-CN" sz="2800" b="1" i="1" dirty="0" err="1">
                <a:latin typeface="Times New Roman" pitchFamily="18" charset="0"/>
              </a:rPr>
              <a:t>i</a:t>
            </a:r>
            <a:r>
              <a:rPr lang="en-US" altLang="zh-CN" sz="2800" b="1" dirty="0">
                <a:latin typeface="Times New Roman" pitchFamily="18" charset="0"/>
              </a:rPr>
              <a:t> ( </a:t>
            </a:r>
            <a:r>
              <a:rPr lang="en-US" altLang="zh-CN" sz="2800" b="1" i="1" dirty="0" err="1">
                <a:latin typeface="Times New Roman" pitchFamily="18" charset="0"/>
              </a:rPr>
              <a:t>i</a:t>
            </a:r>
            <a:r>
              <a:rPr lang="en-US" altLang="zh-CN" sz="2800" b="1" dirty="0">
                <a:latin typeface="Times New Roman" pitchFamily="18" charset="0"/>
              </a:rPr>
              <a:t>=1</a:t>
            </a:r>
            <a:r>
              <a:rPr lang="zh-CN" altLang="en-US" sz="2800" b="1" dirty="0">
                <a:latin typeface="Times New Roman" pitchFamily="18" charset="0"/>
              </a:rPr>
              <a:t>，</a:t>
            </a:r>
            <a:r>
              <a:rPr lang="en-US" altLang="zh-CN" sz="2800" b="1" dirty="0">
                <a:latin typeface="Times New Roman" pitchFamily="18" charset="0"/>
              </a:rPr>
              <a:t>2</a:t>
            </a:r>
            <a:r>
              <a:rPr lang="zh-CN" altLang="en-US" sz="2800" b="1" dirty="0">
                <a:latin typeface="Times New Roman" pitchFamily="18" charset="0"/>
              </a:rPr>
              <a:t>，</a:t>
            </a:r>
            <a:r>
              <a:rPr lang="en-US" altLang="zh-CN" sz="2800" b="1" dirty="0">
                <a:latin typeface="Times New Roman" pitchFamily="18" charset="0"/>
                <a:cs typeface="Times New Roman" pitchFamily="18" charset="0"/>
              </a:rPr>
              <a:t>…) </a:t>
            </a:r>
            <a:r>
              <a:rPr lang="zh-CN" altLang="en-US" sz="2800" b="1" dirty="0">
                <a:latin typeface="Garamond" pitchFamily="18" charset="0"/>
              </a:rPr>
              <a:t>的条件下，随机变量</a:t>
            </a:r>
            <a:r>
              <a:rPr lang="en-US" altLang="zh-CN" sz="2800" b="1" i="1" dirty="0">
                <a:latin typeface="Garamond" pitchFamily="18" charset="0"/>
              </a:rPr>
              <a:t>Y </a:t>
            </a:r>
            <a:r>
              <a:rPr lang="zh-CN" altLang="en-US" sz="2800" b="1" dirty="0" smtClean="0">
                <a:latin typeface="Garamond" pitchFamily="18" charset="0"/>
              </a:rPr>
              <a:t>的条件分布</a:t>
            </a:r>
            <a:r>
              <a:rPr lang="zh-CN" altLang="en-US" sz="2800" b="1" dirty="0">
                <a:latin typeface="Garamond" pitchFamily="18" charset="0"/>
              </a:rPr>
              <a:t>律</a:t>
            </a:r>
          </a:p>
        </p:txBody>
      </p:sp>
      <p:graphicFrame>
        <p:nvGraphicFramePr>
          <p:cNvPr id="142349" name="Object 13"/>
          <p:cNvGraphicFramePr>
            <a:graphicFrameLocks noChangeAspect="1"/>
          </p:cNvGraphicFramePr>
          <p:nvPr/>
        </p:nvGraphicFramePr>
        <p:xfrm>
          <a:off x="1187450" y="4076700"/>
          <a:ext cx="3303588" cy="1092200"/>
        </p:xfrm>
        <a:graphic>
          <a:graphicData uri="http://schemas.openxmlformats.org/presentationml/2006/ole">
            <p:oleObj spid="_x0000_s1548291" name="Equation" r:id="rId5" imgW="1384200" imgH="457200" progId="">
              <p:embed/>
            </p:oleObj>
          </a:graphicData>
        </a:graphic>
      </p:graphicFrame>
      <p:graphicFrame>
        <p:nvGraphicFramePr>
          <p:cNvPr id="142350" name="Object 14"/>
          <p:cNvGraphicFramePr>
            <a:graphicFrameLocks noChangeAspect="1"/>
          </p:cNvGraphicFramePr>
          <p:nvPr/>
        </p:nvGraphicFramePr>
        <p:xfrm>
          <a:off x="4427538" y="4095750"/>
          <a:ext cx="1423987" cy="1062038"/>
        </p:xfrm>
        <a:graphic>
          <a:graphicData uri="http://schemas.openxmlformats.org/presentationml/2006/ole">
            <p:oleObj spid="_x0000_s1548292" name="Equation" r:id="rId6" imgW="596880" imgH="444240" progId="">
              <p:embed/>
            </p:oleObj>
          </a:graphicData>
        </a:graphic>
      </p:graphicFrame>
      <p:graphicFrame>
        <p:nvGraphicFramePr>
          <p:cNvPr id="142351" name="Object 15"/>
          <p:cNvGraphicFramePr>
            <a:graphicFrameLocks noChangeAspect="1"/>
          </p:cNvGraphicFramePr>
          <p:nvPr/>
        </p:nvGraphicFramePr>
        <p:xfrm>
          <a:off x="3532188" y="5372100"/>
          <a:ext cx="4424362" cy="546100"/>
        </p:xfrm>
        <a:graphic>
          <a:graphicData uri="http://schemas.openxmlformats.org/presentationml/2006/ole">
            <p:oleObj spid="_x0000_s1548293" name="Equation" r:id="rId7" imgW="1854000" imgH="228600" progId="">
              <p:embed/>
            </p:oleObj>
          </a:graphicData>
        </a:graphic>
      </p:graphicFrame>
      <p:pic>
        <p:nvPicPr>
          <p:cNvPr id="142352" name="Picture 16" descr="射"/>
          <p:cNvPicPr>
            <a:picLocks noChangeAspect="1" noChangeArrowheads="1"/>
          </p:cNvPicPr>
          <p:nvPr/>
        </p:nvPicPr>
        <p:blipFill>
          <a:blip r:embed="rId8"/>
          <a:srcRect/>
          <a:stretch>
            <a:fillRect/>
          </a:stretch>
        </p:blipFill>
        <p:spPr bwMode="auto">
          <a:xfrm>
            <a:off x="6400800" y="188913"/>
            <a:ext cx="2743200" cy="1776412"/>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up)">
                                      <p:cBhvr>
                                        <p:cTn id="7" dur="1000"/>
                                        <p:tgtEl>
                                          <p:spTgt spid="14233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42340"/>
                                        </p:tgtEl>
                                        <p:attrNameLst>
                                          <p:attrName>style.visibility</p:attrName>
                                        </p:attrNameLst>
                                      </p:cBhvr>
                                      <p:to>
                                        <p:strVal val="visible"/>
                                      </p:to>
                                    </p:set>
                                    <p:animEffect transition="in" filter="wipe(up)">
                                      <p:cBhvr>
                                        <p:cTn id="11" dur="1000"/>
                                        <p:tgtEl>
                                          <p:spTgt spid="1423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2345"/>
                                        </p:tgtEl>
                                        <p:attrNameLst>
                                          <p:attrName>style.visibility</p:attrName>
                                        </p:attrNameLst>
                                      </p:cBhvr>
                                      <p:to>
                                        <p:strVal val="visible"/>
                                      </p:to>
                                    </p:set>
                                    <p:animEffect transition="in" filter="wipe(up)">
                                      <p:cBhvr>
                                        <p:cTn id="21" dur="1000"/>
                                        <p:tgtEl>
                                          <p:spTgt spid="14234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42349"/>
                                        </p:tgtEl>
                                        <p:attrNameLst>
                                          <p:attrName>style.visibility</p:attrName>
                                        </p:attrNameLst>
                                      </p:cBhvr>
                                      <p:to>
                                        <p:strVal val="visible"/>
                                      </p:to>
                                    </p:set>
                                    <p:animEffect transition="in" filter="wipe(left)">
                                      <p:cBhvr>
                                        <p:cTn id="25" dur="1000"/>
                                        <p:tgtEl>
                                          <p:spTgt spid="14234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2350"/>
                                        </p:tgtEl>
                                        <p:attrNameLst>
                                          <p:attrName>style.visibility</p:attrName>
                                        </p:attrNameLst>
                                      </p:cBhvr>
                                      <p:to>
                                        <p:strVal val="visible"/>
                                      </p:to>
                                    </p:set>
                                    <p:animEffect transition="in" filter="wipe(left)">
                                      <p:cBhvr>
                                        <p:cTn id="30" dur="1000"/>
                                        <p:tgtEl>
                                          <p:spTgt spid="14235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2351"/>
                                        </p:tgtEl>
                                        <p:attrNameLst>
                                          <p:attrName>style.visibility</p:attrName>
                                        </p:attrNameLst>
                                      </p:cBhvr>
                                      <p:to>
                                        <p:strVal val="visible"/>
                                      </p:to>
                                    </p:set>
                                    <p:animEffect transition="in" filter="wipe(left)">
                                      <p:cBhvr>
                                        <p:cTn id="35" dur="1000"/>
                                        <p:tgtEl>
                                          <p:spTgt spid="142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611188" y="331788"/>
            <a:ext cx="8229600" cy="576262"/>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None/>
            </a:pPr>
            <a:r>
              <a:rPr lang="zh-CN" altLang="en-US" sz="2800" b="1">
                <a:latin typeface="Garamond" pitchFamily="18" charset="0"/>
              </a:rPr>
              <a:t>因此</a:t>
            </a:r>
            <a:r>
              <a:rPr lang="en-US" altLang="zh-CN" sz="2800" b="1">
                <a:latin typeface="Garamond" pitchFamily="18" charset="0"/>
              </a:rPr>
              <a:t>(X , Y) </a:t>
            </a:r>
            <a:r>
              <a:rPr lang="zh-CN" altLang="en-US" sz="2800" b="1">
                <a:latin typeface="Garamond" pitchFamily="18" charset="0"/>
              </a:rPr>
              <a:t>的联合分布律</a:t>
            </a:r>
          </a:p>
        </p:txBody>
      </p:sp>
      <p:graphicFrame>
        <p:nvGraphicFramePr>
          <p:cNvPr id="143365" name="Object 5"/>
          <p:cNvGraphicFramePr>
            <a:graphicFrameLocks noChangeAspect="1"/>
          </p:cNvGraphicFramePr>
          <p:nvPr/>
        </p:nvGraphicFramePr>
        <p:xfrm>
          <a:off x="1187450" y="908050"/>
          <a:ext cx="5153025" cy="1152525"/>
        </p:xfrm>
        <a:graphic>
          <a:graphicData uri="http://schemas.openxmlformats.org/presentationml/2006/ole">
            <p:oleObj spid="_x0000_s1549314" name="Equation" r:id="rId3" imgW="2158920" imgH="482400" progId="">
              <p:embed/>
            </p:oleObj>
          </a:graphicData>
        </a:graphic>
      </p:graphicFrame>
      <p:graphicFrame>
        <p:nvGraphicFramePr>
          <p:cNvPr id="143367" name="Object 7"/>
          <p:cNvGraphicFramePr>
            <a:graphicFrameLocks noChangeAspect="1"/>
          </p:cNvGraphicFramePr>
          <p:nvPr/>
        </p:nvGraphicFramePr>
        <p:xfrm>
          <a:off x="1187450" y="2636838"/>
          <a:ext cx="7727950" cy="606425"/>
        </p:xfrm>
        <a:graphic>
          <a:graphicData uri="http://schemas.openxmlformats.org/presentationml/2006/ole">
            <p:oleObj spid="_x0000_s1549315" name="Equation" r:id="rId4" imgW="3238200" imgH="253800" progId="">
              <p:embed/>
            </p:oleObj>
          </a:graphicData>
        </a:graphic>
      </p:graphicFrame>
      <p:sp>
        <p:nvSpPr>
          <p:cNvPr id="143368" name="Rectangle 8"/>
          <p:cNvSpPr>
            <a:spLocks noChangeArrowheads="1"/>
          </p:cNvSpPr>
          <p:nvPr/>
        </p:nvSpPr>
        <p:spPr bwMode="auto">
          <a:xfrm>
            <a:off x="684213" y="2132013"/>
            <a:ext cx="8229600" cy="576262"/>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None/>
            </a:pPr>
            <a:r>
              <a:rPr lang="zh-CN" altLang="en-US" sz="2800" b="1">
                <a:latin typeface="Garamond" pitchFamily="18" charset="0"/>
              </a:rPr>
              <a:t>随机变量</a:t>
            </a:r>
            <a:r>
              <a:rPr lang="en-US" altLang="zh-CN" sz="2800" b="1" i="1">
                <a:latin typeface="Garamond" pitchFamily="18" charset="0"/>
              </a:rPr>
              <a:t>Y </a:t>
            </a:r>
            <a:r>
              <a:rPr lang="zh-CN" altLang="en-US" sz="2800" b="1">
                <a:latin typeface="Garamond" pitchFamily="18" charset="0"/>
              </a:rPr>
              <a:t>的边缘分布律</a:t>
            </a:r>
          </a:p>
        </p:txBody>
      </p:sp>
      <p:sp>
        <p:nvSpPr>
          <p:cNvPr id="143370" name="Rectangle 10"/>
          <p:cNvSpPr>
            <a:spLocks noChangeArrowheads="1"/>
          </p:cNvSpPr>
          <p:nvPr/>
        </p:nvSpPr>
        <p:spPr bwMode="auto">
          <a:xfrm>
            <a:off x="0" y="3141663"/>
            <a:ext cx="9144000" cy="1008062"/>
          </a:xfrm>
          <a:prstGeom prst="rect">
            <a:avLst/>
          </a:prstGeom>
          <a:noFill/>
          <a:ln w="9525">
            <a:noFill/>
            <a:miter lim="800000"/>
            <a:headEnd/>
            <a:tailEnd/>
          </a:ln>
          <a:effectLst/>
        </p:spPr>
        <p:txBody>
          <a:bodyPr/>
          <a:lstStyle/>
          <a:p>
            <a:pPr eaLnBrk="1" hangingPunct="1">
              <a:lnSpc>
                <a:spcPct val="120000"/>
              </a:lnSpc>
              <a:spcBef>
                <a:spcPct val="20000"/>
              </a:spcBef>
              <a:buClr>
                <a:schemeClr val="hlink"/>
              </a:buClr>
              <a:buSzPct val="70000"/>
              <a:buFont typeface="Wingdings" pitchFamily="2" charset="2"/>
              <a:buNone/>
            </a:pPr>
            <a:r>
              <a:rPr lang="en-US" altLang="zh-CN" sz="2800" b="1" dirty="0">
                <a:latin typeface="Garamond" pitchFamily="18" charset="0"/>
              </a:rPr>
              <a:t>        </a:t>
            </a:r>
            <a:r>
              <a:rPr lang="zh-CN" altLang="en-US" sz="2800" b="1" dirty="0">
                <a:latin typeface="Garamond" pitchFamily="18" charset="0"/>
              </a:rPr>
              <a:t>所以在</a:t>
            </a:r>
            <a:r>
              <a:rPr lang="en-US" altLang="zh-CN" sz="2800" b="1" i="1" dirty="0">
                <a:latin typeface="Times New Roman" pitchFamily="18" charset="0"/>
              </a:rPr>
              <a:t>Y</a:t>
            </a:r>
            <a:r>
              <a:rPr lang="en-US" altLang="zh-CN" sz="2800" b="1" dirty="0">
                <a:latin typeface="Times New Roman" pitchFamily="18" charset="0"/>
              </a:rPr>
              <a:t>=</a:t>
            </a:r>
            <a:r>
              <a:rPr lang="en-US" altLang="zh-CN" sz="2800" b="1" i="1" dirty="0">
                <a:latin typeface="Times New Roman" pitchFamily="18" charset="0"/>
              </a:rPr>
              <a:t>j</a:t>
            </a:r>
            <a:r>
              <a:rPr lang="en-US" altLang="zh-CN" sz="2800" b="1" dirty="0">
                <a:latin typeface="Times New Roman" pitchFamily="18" charset="0"/>
              </a:rPr>
              <a:t> ( </a:t>
            </a:r>
            <a:r>
              <a:rPr lang="en-US" altLang="zh-CN" sz="2800" b="1" i="1" dirty="0">
                <a:latin typeface="Times New Roman" pitchFamily="18" charset="0"/>
              </a:rPr>
              <a:t>j</a:t>
            </a:r>
            <a:r>
              <a:rPr lang="en-US" altLang="zh-CN" sz="2800" b="1" dirty="0">
                <a:latin typeface="Times New Roman" pitchFamily="18" charset="0"/>
              </a:rPr>
              <a:t>=2</a:t>
            </a:r>
            <a:r>
              <a:rPr lang="zh-CN" altLang="en-US" sz="2800" b="1" dirty="0">
                <a:latin typeface="Times New Roman" pitchFamily="18" charset="0"/>
              </a:rPr>
              <a:t>，</a:t>
            </a:r>
            <a:r>
              <a:rPr lang="en-US" altLang="zh-CN" sz="2800" b="1" dirty="0">
                <a:latin typeface="Times New Roman" pitchFamily="18" charset="0"/>
              </a:rPr>
              <a:t>3</a:t>
            </a:r>
            <a:r>
              <a:rPr lang="zh-CN" altLang="en-US" sz="2800" b="1" dirty="0">
                <a:latin typeface="Times New Roman" pitchFamily="18" charset="0"/>
              </a:rPr>
              <a:t>，</a:t>
            </a:r>
            <a:r>
              <a:rPr lang="en-US" altLang="zh-CN" sz="2800" b="1" dirty="0">
                <a:latin typeface="Times New Roman" pitchFamily="18" charset="0"/>
                <a:cs typeface="Times New Roman" pitchFamily="18" charset="0"/>
              </a:rPr>
              <a:t>…)</a:t>
            </a:r>
            <a:r>
              <a:rPr lang="zh-CN" altLang="en-US" sz="2800" b="1" dirty="0">
                <a:latin typeface="Garamond" pitchFamily="18" charset="0"/>
              </a:rPr>
              <a:t>的条件下，随机变量</a:t>
            </a:r>
            <a:r>
              <a:rPr lang="en-US" altLang="zh-CN" sz="2800" b="1" i="1" dirty="0">
                <a:latin typeface="Times New Roman" pitchFamily="18" charset="0"/>
              </a:rPr>
              <a:t>X </a:t>
            </a:r>
            <a:r>
              <a:rPr lang="zh-CN" altLang="en-US" sz="2800" b="1" dirty="0" smtClean="0">
                <a:latin typeface="Garamond" pitchFamily="18" charset="0"/>
              </a:rPr>
              <a:t>的条件分布</a:t>
            </a:r>
            <a:r>
              <a:rPr lang="zh-CN" altLang="en-US" sz="2800" b="1" dirty="0">
                <a:latin typeface="Garamond" pitchFamily="18" charset="0"/>
              </a:rPr>
              <a:t>律</a:t>
            </a:r>
          </a:p>
        </p:txBody>
      </p:sp>
      <p:graphicFrame>
        <p:nvGraphicFramePr>
          <p:cNvPr id="143374" name="Object 14"/>
          <p:cNvGraphicFramePr>
            <a:graphicFrameLocks noChangeAspect="1"/>
          </p:cNvGraphicFramePr>
          <p:nvPr/>
        </p:nvGraphicFramePr>
        <p:xfrm>
          <a:off x="1187450" y="4076700"/>
          <a:ext cx="3363913" cy="1122363"/>
        </p:xfrm>
        <a:graphic>
          <a:graphicData uri="http://schemas.openxmlformats.org/presentationml/2006/ole">
            <p:oleObj spid="_x0000_s1549316" name="Equation" r:id="rId5" imgW="1409400" imgH="469800" progId="">
              <p:embed/>
            </p:oleObj>
          </a:graphicData>
        </a:graphic>
      </p:graphicFrame>
      <p:graphicFrame>
        <p:nvGraphicFramePr>
          <p:cNvPr id="143376" name="Object 16"/>
          <p:cNvGraphicFramePr>
            <a:graphicFrameLocks noChangeAspect="1"/>
          </p:cNvGraphicFramePr>
          <p:nvPr/>
        </p:nvGraphicFramePr>
        <p:xfrm>
          <a:off x="4572000" y="4076700"/>
          <a:ext cx="3424238" cy="1062038"/>
        </p:xfrm>
        <a:graphic>
          <a:graphicData uri="http://schemas.openxmlformats.org/presentationml/2006/ole">
            <p:oleObj spid="_x0000_s1549317" name="Equation" r:id="rId6" imgW="1434960" imgH="444240" progId="">
              <p:embed/>
            </p:oleObj>
          </a:graphicData>
        </a:graphic>
      </p:graphicFrame>
      <p:graphicFrame>
        <p:nvGraphicFramePr>
          <p:cNvPr id="143377" name="Object 17"/>
          <p:cNvGraphicFramePr>
            <a:graphicFrameLocks noChangeAspect="1"/>
          </p:cNvGraphicFramePr>
          <p:nvPr/>
        </p:nvGraphicFramePr>
        <p:xfrm>
          <a:off x="5940425" y="5300663"/>
          <a:ext cx="2606675" cy="485775"/>
        </p:xfrm>
        <a:graphic>
          <a:graphicData uri="http://schemas.openxmlformats.org/presentationml/2006/ole">
            <p:oleObj spid="_x0000_s1549318" name="Equation" r:id="rId7" imgW="1091880" imgH="203040" progId="">
              <p:embed/>
            </p:oleObj>
          </a:graphicData>
        </a:graphic>
      </p:graphicFrame>
      <p:pic>
        <p:nvPicPr>
          <p:cNvPr id="143378" name="Picture 18" descr="射"/>
          <p:cNvPicPr>
            <a:picLocks noChangeAspect="1" noChangeArrowheads="1"/>
          </p:cNvPicPr>
          <p:nvPr/>
        </p:nvPicPr>
        <p:blipFill>
          <a:blip r:embed="rId8"/>
          <a:srcRect/>
          <a:stretch>
            <a:fillRect/>
          </a:stretch>
        </p:blipFill>
        <p:spPr bwMode="auto">
          <a:xfrm>
            <a:off x="6400800" y="188913"/>
            <a:ext cx="2743200" cy="1776412"/>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3368"/>
                                        </p:tgtEl>
                                        <p:attrNameLst>
                                          <p:attrName>style.visibility</p:attrName>
                                        </p:attrNameLst>
                                      </p:cBhvr>
                                      <p:to>
                                        <p:strVal val="visible"/>
                                      </p:to>
                                    </p:set>
                                    <p:animEffect transition="in" filter="wipe(left)">
                                      <p:cBhvr>
                                        <p:cTn id="7" dur="1000"/>
                                        <p:tgtEl>
                                          <p:spTgt spid="14336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43367"/>
                                        </p:tgtEl>
                                        <p:attrNameLst>
                                          <p:attrName>style.visibility</p:attrName>
                                        </p:attrNameLst>
                                      </p:cBhvr>
                                      <p:to>
                                        <p:strVal val="visible"/>
                                      </p:to>
                                    </p:set>
                                    <p:animEffect transition="in" filter="wipe(left)">
                                      <p:cBhvr>
                                        <p:cTn id="11" dur="1000"/>
                                        <p:tgtEl>
                                          <p:spTgt spid="1433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3370"/>
                                        </p:tgtEl>
                                        <p:attrNameLst>
                                          <p:attrName>style.visibility</p:attrName>
                                        </p:attrNameLst>
                                      </p:cBhvr>
                                      <p:to>
                                        <p:strVal val="visible"/>
                                      </p:to>
                                    </p:set>
                                    <p:animEffect transition="in" filter="wipe(up)">
                                      <p:cBhvr>
                                        <p:cTn id="16" dur="1000"/>
                                        <p:tgtEl>
                                          <p:spTgt spid="14337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43374"/>
                                        </p:tgtEl>
                                        <p:attrNameLst>
                                          <p:attrName>style.visibility</p:attrName>
                                        </p:attrNameLst>
                                      </p:cBhvr>
                                      <p:to>
                                        <p:strVal val="visible"/>
                                      </p:to>
                                    </p:set>
                                    <p:animEffect transition="in" filter="wipe(left)">
                                      <p:cBhvr>
                                        <p:cTn id="20" dur="1000"/>
                                        <p:tgtEl>
                                          <p:spTgt spid="1433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3376"/>
                                        </p:tgtEl>
                                        <p:attrNameLst>
                                          <p:attrName>style.visibility</p:attrName>
                                        </p:attrNameLst>
                                      </p:cBhvr>
                                      <p:to>
                                        <p:strVal val="visible"/>
                                      </p:to>
                                    </p:set>
                                    <p:animEffect transition="in" filter="wipe(left)">
                                      <p:cBhvr>
                                        <p:cTn id="25" dur="1000"/>
                                        <p:tgtEl>
                                          <p:spTgt spid="14337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43377"/>
                                        </p:tgtEl>
                                        <p:attrNameLst>
                                          <p:attrName>style.visibility</p:attrName>
                                        </p:attrNameLst>
                                      </p:cBhvr>
                                      <p:to>
                                        <p:strVal val="visible"/>
                                      </p:to>
                                    </p:set>
                                    <p:animEffect transition="in" filter="wipe(left)">
                                      <p:cBhvr>
                                        <p:cTn id="29" dur="1000"/>
                                        <p:tgtEl>
                                          <p:spTgt spid="143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p:bldP spid="14337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4" name="Rectangle 10"/>
          <p:cNvSpPr>
            <a:spLocks noChangeArrowheads="1"/>
          </p:cNvSpPr>
          <p:nvPr/>
        </p:nvSpPr>
        <p:spPr bwMode="auto">
          <a:xfrm>
            <a:off x="6227763" y="1268413"/>
            <a:ext cx="2879725" cy="1655762"/>
          </a:xfrm>
          <a:prstGeom prst="rect">
            <a:avLst/>
          </a:prstGeom>
          <a:solidFill>
            <a:schemeClr val="bg1"/>
          </a:solidFill>
          <a:ln w="9525">
            <a:solidFill>
              <a:srgbClr val="993300"/>
            </a:solidFill>
            <a:miter lim="800000"/>
            <a:headEnd/>
            <a:tailEnd/>
          </a:ln>
          <a:effectLst/>
        </p:spPr>
        <p:txBody>
          <a:bodyPr wrap="none" anchor="ctr"/>
          <a:lstStyle/>
          <a:p>
            <a:pPr algn="ctr"/>
            <a:endParaRPr lang="en-US" altLang="zh-CN" dirty="0"/>
          </a:p>
          <a:p>
            <a:pPr algn="ctr"/>
            <a:r>
              <a:rPr lang="en-US" altLang="zh-CN" sz="3200" b="1" dirty="0">
                <a:solidFill>
                  <a:srgbClr val="33CC33"/>
                </a:solidFill>
              </a:rPr>
              <a:t>                               </a:t>
            </a:r>
          </a:p>
          <a:p>
            <a:pPr algn="ctr"/>
            <a:endParaRPr lang="en-US" altLang="zh-CN" sz="3200" b="1" dirty="0">
              <a:solidFill>
                <a:srgbClr val="33CC33"/>
              </a:solidFill>
            </a:endParaRPr>
          </a:p>
          <a:p>
            <a:pPr algn="ctr"/>
            <a:r>
              <a:rPr lang="en-US" altLang="zh-CN" sz="3200" b="1" dirty="0">
                <a:solidFill>
                  <a:srgbClr val="33CC33"/>
                </a:solidFill>
              </a:rPr>
              <a:t> </a:t>
            </a:r>
            <a:r>
              <a:rPr lang="zh-CN" altLang="en-US" sz="3200" b="1" dirty="0">
                <a:solidFill>
                  <a:srgbClr val="33CC33"/>
                </a:solidFill>
              </a:rPr>
              <a:t>没有意义</a:t>
            </a:r>
          </a:p>
        </p:txBody>
      </p:sp>
      <p:sp>
        <p:nvSpPr>
          <p:cNvPr id="149509" name="Text Box 5"/>
          <p:cNvSpPr txBox="1">
            <a:spLocks noChangeArrowheads="1"/>
          </p:cNvSpPr>
          <p:nvPr/>
        </p:nvSpPr>
        <p:spPr bwMode="auto">
          <a:xfrm>
            <a:off x="-6350" y="115888"/>
            <a:ext cx="9144000" cy="1203325"/>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t>       </a:t>
            </a:r>
            <a:r>
              <a:rPr kumimoji="1" lang="zh-CN" altLang="en-US" sz="2800" b="1"/>
              <a:t>关于连续型随机变量的条件分布函数的定义，很自然的想法就是把离散型随机变量分布函数的定义</a:t>
            </a:r>
          </a:p>
        </p:txBody>
      </p:sp>
      <p:graphicFrame>
        <p:nvGraphicFramePr>
          <p:cNvPr id="149510" name="Object 6"/>
          <p:cNvGraphicFramePr>
            <a:graphicFrameLocks noChangeAspect="1"/>
          </p:cNvGraphicFramePr>
          <p:nvPr/>
        </p:nvGraphicFramePr>
        <p:xfrm>
          <a:off x="684213" y="1268413"/>
          <a:ext cx="8385175" cy="1208087"/>
        </p:xfrm>
        <a:graphic>
          <a:graphicData uri="http://schemas.openxmlformats.org/presentationml/2006/ole">
            <p:oleObj spid="_x0000_s1651714" name="Equation" r:id="rId3" imgW="3263760" imgH="469800" progId="">
              <p:embed/>
            </p:oleObj>
          </a:graphicData>
        </a:graphic>
      </p:graphicFrame>
      <p:sp>
        <p:nvSpPr>
          <p:cNvPr id="149511" name="Text Box 7"/>
          <p:cNvSpPr txBox="1">
            <a:spLocks noChangeArrowheads="1"/>
          </p:cNvSpPr>
          <p:nvPr/>
        </p:nvSpPr>
        <p:spPr bwMode="auto">
          <a:xfrm>
            <a:off x="28575" y="2276475"/>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zh-CN" altLang="en-US" sz="2800" b="1"/>
              <a:t>移植到连续型随机变量</a:t>
            </a:r>
            <a:r>
              <a:rPr kumimoji="1" lang="en-US" altLang="zh-CN" sz="2800" b="1"/>
              <a:t>.</a:t>
            </a:r>
          </a:p>
        </p:txBody>
      </p:sp>
      <p:sp>
        <p:nvSpPr>
          <p:cNvPr id="149512" name="Text Box 8"/>
          <p:cNvSpPr txBox="1">
            <a:spLocks noChangeArrowheads="1"/>
          </p:cNvSpPr>
          <p:nvPr/>
        </p:nvSpPr>
        <p:spPr bwMode="auto">
          <a:xfrm>
            <a:off x="69850" y="2852738"/>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dirty="0"/>
              <a:t>        </a:t>
            </a:r>
            <a:r>
              <a:rPr kumimoji="1" lang="zh-CN" altLang="en-US" sz="2800" b="1" dirty="0"/>
              <a:t>遗憾的是：对于连续型随机变量</a:t>
            </a:r>
          </a:p>
        </p:txBody>
      </p:sp>
      <p:graphicFrame>
        <p:nvGraphicFramePr>
          <p:cNvPr id="149513" name="Object 9"/>
          <p:cNvGraphicFramePr>
            <a:graphicFrameLocks noChangeAspect="1"/>
          </p:cNvGraphicFramePr>
          <p:nvPr/>
        </p:nvGraphicFramePr>
        <p:xfrm>
          <a:off x="1042988" y="3500438"/>
          <a:ext cx="5783262" cy="584200"/>
        </p:xfrm>
        <a:graphic>
          <a:graphicData uri="http://schemas.openxmlformats.org/presentationml/2006/ole">
            <p:oleObj spid="_x0000_s1651715" name="Equation" r:id="rId4" imgW="2387520" imgH="241200" progId="">
              <p:embed/>
            </p:oleObj>
          </a:graphicData>
        </a:graphic>
      </p:graphicFrame>
      <p:grpSp>
        <p:nvGrpSpPr>
          <p:cNvPr id="2" name="Group 17"/>
          <p:cNvGrpSpPr>
            <a:grpSpLocks/>
          </p:cNvGrpSpPr>
          <p:nvPr/>
        </p:nvGrpSpPr>
        <p:grpSpPr bwMode="auto">
          <a:xfrm>
            <a:off x="34925" y="4024313"/>
            <a:ext cx="9144000" cy="2212975"/>
            <a:chOff x="22" y="2432"/>
            <a:chExt cx="5760" cy="1394"/>
          </a:xfrm>
        </p:grpSpPr>
        <p:sp>
          <p:nvSpPr>
            <p:cNvPr id="149517" name="Text Box 13"/>
            <p:cNvSpPr txBox="1">
              <a:spLocks noChangeArrowheads="1"/>
            </p:cNvSpPr>
            <p:nvPr/>
          </p:nvSpPr>
          <p:spPr bwMode="auto">
            <a:xfrm>
              <a:off x="22" y="2478"/>
              <a:ext cx="5760" cy="1348"/>
            </a:xfrm>
            <a:prstGeom prst="rect">
              <a:avLst/>
            </a:prstGeom>
            <a:noFill/>
            <a:ln w="9525">
              <a:noFill/>
              <a:miter lim="800000"/>
              <a:headEnd/>
              <a:tailEnd/>
            </a:ln>
            <a:effectLst/>
          </p:spPr>
          <p:txBody>
            <a:bodyPr>
              <a:spAutoFit/>
            </a:bodyPr>
            <a:lstStyle/>
            <a:p>
              <a:pPr eaLnBrk="1" hangingPunct="1">
                <a:lnSpc>
                  <a:spcPct val="160000"/>
                </a:lnSpc>
              </a:pPr>
              <a:r>
                <a:rPr kumimoji="1" lang="en-US" altLang="zh-CN" sz="2800" b="1" dirty="0"/>
                <a:t>        </a:t>
              </a:r>
              <a:r>
                <a:rPr kumimoji="1" lang="zh-CN" altLang="en-US" sz="2800" b="1" dirty="0"/>
                <a:t>我们回忆高等数学处理这种未定式</a:t>
              </a:r>
              <a:r>
                <a:rPr kumimoji="1" lang="zh-CN" altLang="en-US" sz="2800" b="1" dirty="0">
                  <a:cs typeface="Arial" charset="0"/>
                </a:rPr>
                <a:t>“     </a:t>
              </a:r>
              <a:r>
                <a:rPr kumimoji="1" lang="zh-CN" altLang="en-US" sz="2800" b="1" dirty="0"/>
                <a:t>”的思想就是先考虑有限增量的比值       ，然后再让自变量的改变量趋于零</a:t>
              </a:r>
              <a:r>
                <a:rPr kumimoji="1" lang="en-US" altLang="zh-CN" sz="2800" b="1" dirty="0"/>
                <a:t>.</a:t>
              </a:r>
            </a:p>
          </p:txBody>
        </p:sp>
        <p:graphicFrame>
          <p:nvGraphicFramePr>
            <p:cNvPr id="149519" name="Object 15"/>
            <p:cNvGraphicFramePr>
              <a:graphicFrameLocks noChangeAspect="1"/>
            </p:cNvGraphicFramePr>
            <p:nvPr/>
          </p:nvGraphicFramePr>
          <p:xfrm>
            <a:off x="4119" y="2432"/>
            <a:ext cx="213" cy="620"/>
          </p:xfrm>
          <a:graphic>
            <a:graphicData uri="http://schemas.openxmlformats.org/presentationml/2006/ole">
              <p:oleObj spid="_x0000_s1651716" name="Equation" r:id="rId5" imgW="139680" imgH="406080" progId="">
                <p:embed/>
              </p:oleObj>
            </a:graphicData>
          </a:graphic>
        </p:graphicFrame>
        <p:graphicFrame>
          <p:nvGraphicFramePr>
            <p:cNvPr id="149520" name="Object 16"/>
            <p:cNvGraphicFramePr>
              <a:graphicFrameLocks noChangeAspect="1"/>
            </p:cNvGraphicFramePr>
            <p:nvPr/>
          </p:nvGraphicFramePr>
          <p:xfrm>
            <a:off x="2582" y="2832"/>
            <a:ext cx="388" cy="620"/>
          </p:xfrm>
          <a:graphic>
            <a:graphicData uri="http://schemas.openxmlformats.org/presentationml/2006/ole">
              <p:oleObj spid="_x0000_s1651717" name="Equation" r:id="rId6" imgW="253800" imgH="40608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9509"/>
                                        </p:tgtEl>
                                        <p:attrNameLst>
                                          <p:attrName>style.visibility</p:attrName>
                                        </p:attrNameLst>
                                      </p:cBhvr>
                                      <p:to>
                                        <p:strVal val="visible"/>
                                      </p:to>
                                    </p:set>
                                    <p:animEffect transition="in" filter="wipe(up)">
                                      <p:cBhvr>
                                        <p:cTn id="7" dur="1000"/>
                                        <p:tgtEl>
                                          <p:spTgt spid="14950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49510"/>
                                        </p:tgtEl>
                                        <p:attrNameLst>
                                          <p:attrName>style.visibility</p:attrName>
                                        </p:attrNameLst>
                                      </p:cBhvr>
                                      <p:to>
                                        <p:strVal val="visible"/>
                                      </p:to>
                                    </p:set>
                                    <p:animEffect transition="in" filter="wipe(up)">
                                      <p:cBhvr>
                                        <p:cTn id="11" dur="1000"/>
                                        <p:tgtEl>
                                          <p:spTgt spid="149510"/>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49511"/>
                                        </p:tgtEl>
                                        <p:attrNameLst>
                                          <p:attrName>style.visibility</p:attrName>
                                        </p:attrNameLst>
                                      </p:cBhvr>
                                      <p:to>
                                        <p:strVal val="visible"/>
                                      </p:to>
                                    </p:set>
                                    <p:animEffect transition="in" filter="wipe(up)">
                                      <p:cBhvr>
                                        <p:cTn id="15" dur="1000"/>
                                        <p:tgtEl>
                                          <p:spTgt spid="1495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9512"/>
                                        </p:tgtEl>
                                        <p:attrNameLst>
                                          <p:attrName>style.visibility</p:attrName>
                                        </p:attrNameLst>
                                      </p:cBhvr>
                                      <p:to>
                                        <p:strVal val="visible"/>
                                      </p:to>
                                    </p:set>
                                    <p:animEffect transition="in" filter="wipe(up)">
                                      <p:cBhvr>
                                        <p:cTn id="20" dur="1000"/>
                                        <p:tgtEl>
                                          <p:spTgt spid="1495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9513"/>
                                        </p:tgtEl>
                                        <p:attrNameLst>
                                          <p:attrName>style.visibility</p:attrName>
                                        </p:attrNameLst>
                                      </p:cBhvr>
                                      <p:to>
                                        <p:strVal val="visible"/>
                                      </p:to>
                                    </p:set>
                                    <p:animEffect transition="in" filter="wipe(up)">
                                      <p:cBhvr>
                                        <p:cTn id="25" dur="1000"/>
                                        <p:tgtEl>
                                          <p:spTgt spid="149513"/>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49514"/>
                                        </p:tgtEl>
                                        <p:attrNameLst>
                                          <p:attrName>style.visibility</p:attrName>
                                        </p:attrNameLst>
                                      </p:cBhvr>
                                      <p:to>
                                        <p:strVal val="visible"/>
                                      </p:to>
                                    </p:set>
                                    <p:animEffect transition="in" filter="wipe(up)">
                                      <p:cBhvr>
                                        <p:cTn id="29" dur="1000"/>
                                        <p:tgtEl>
                                          <p:spTgt spid="1495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4" grpId="0" animBg="1"/>
      <p:bldP spid="149509" grpId="0"/>
      <p:bldP spid="149511" grpId="0"/>
      <p:bldP spid="1495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06" name="Text Box 26"/>
          <p:cNvSpPr txBox="1">
            <a:spLocks noChangeArrowheads="1"/>
          </p:cNvSpPr>
          <p:nvPr/>
        </p:nvSpPr>
        <p:spPr bwMode="auto">
          <a:xfrm>
            <a:off x="-6350" y="115888"/>
            <a:ext cx="9144000" cy="1203325"/>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t>       </a:t>
            </a:r>
            <a:r>
              <a:rPr kumimoji="1" lang="zh-CN" altLang="en-US" sz="2800" b="1"/>
              <a:t>由此得到启发，我们采用这一的思想方法来处理这个问题</a:t>
            </a:r>
            <a:r>
              <a:rPr kumimoji="1" lang="en-US" altLang="zh-CN" sz="2800" b="1"/>
              <a:t>.</a:t>
            </a:r>
          </a:p>
        </p:txBody>
      </p:sp>
      <p:graphicFrame>
        <p:nvGraphicFramePr>
          <p:cNvPr id="148509" name="Object 29"/>
          <p:cNvGraphicFramePr>
            <a:graphicFrameLocks noChangeAspect="1"/>
          </p:cNvGraphicFramePr>
          <p:nvPr/>
        </p:nvGraphicFramePr>
        <p:xfrm>
          <a:off x="1187450" y="1052513"/>
          <a:ext cx="5318125" cy="1206500"/>
        </p:xfrm>
        <a:graphic>
          <a:graphicData uri="http://schemas.openxmlformats.org/presentationml/2006/ole">
            <p:oleObj spid="_x0000_s1652738" name="Equation" r:id="rId3" imgW="2070000" imgH="469800" progId="">
              <p:embed/>
            </p:oleObj>
          </a:graphicData>
        </a:graphic>
      </p:graphicFrame>
      <p:graphicFrame>
        <p:nvGraphicFramePr>
          <p:cNvPr id="148510" name="Object 30"/>
          <p:cNvGraphicFramePr>
            <a:graphicFrameLocks noChangeAspect="1"/>
          </p:cNvGraphicFramePr>
          <p:nvPr/>
        </p:nvGraphicFramePr>
        <p:xfrm>
          <a:off x="898525" y="3444875"/>
          <a:ext cx="6102350" cy="1208088"/>
        </p:xfrm>
        <a:graphic>
          <a:graphicData uri="http://schemas.openxmlformats.org/presentationml/2006/ole">
            <p:oleObj spid="_x0000_s1652739" name="Equation" r:id="rId4" imgW="2374560" imgH="469800" progId="">
              <p:embed/>
            </p:oleObj>
          </a:graphicData>
        </a:graphic>
      </p:graphicFrame>
      <p:graphicFrame>
        <p:nvGraphicFramePr>
          <p:cNvPr id="148511" name="Object 31"/>
          <p:cNvGraphicFramePr>
            <a:graphicFrameLocks noChangeAspect="1"/>
          </p:cNvGraphicFramePr>
          <p:nvPr/>
        </p:nvGraphicFramePr>
        <p:xfrm>
          <a:off x="900113" y="2222500"/>
          <a:ext cx="5187950" cy="1206500"/>
        </p:xfrm>
        <a:graphic>
          <a:graphicData uri="http://schemas.openxmlformats.org/presentationml/2006/ole">
            <p:oleObj spid="_x0000_s1652740" name="Equation" r:id="rId5" imgW="2019240" imgH="469800" progId="">
              <p:embed/>
            </p:oleObj>
          </a:graphicData>
        </a:graphic>
      </p:graphicFrame>
      <p:graphicFrame>
        <p:nvGraphicFramePr>
          <p:cNvPr id="148512" name="Object 32"/>
          <p:cNvGraphicFramePr>
            <a:graphicFrameLocks noChangeAspect="1"/>
          </p:cNvGraphicFramePr>
          <p:nvPr/>
        </p:nvGraphicFramePr>
        <p:xfrm>
          <a:off x="898525" y="4868863"/>
          <a:ext cx="1990725" cy="1208087"/>
        </p:xfrm>
        <a:graphic>
          <a:graphicData uri="http://schemas.openxmlformats.org/presentationml/2006/ole">
            <p:oleObj spid="_x0000_s1652741" name="Equation" r:id="rId6" imgW="774360" imgH="469800" progId="">
              <p:embed/>
            </p:oleObj>
          </a:graphicData>
        </a:graphic>
      </p:graphicFrame>
      <p:graphicFrame>
        <p:nvGraphicFramePr>
          <p:cNvPr id="148513" name="Object 33"/>
          <p:cNvGraphicFramePr>
            <a:graphicFrameLocks noChangeAspect="1"/>
          </p:cNvGraphicFramePr>
          <p:nvPr/>
        </p:nvGraphicFramePr>
        <p:xfrm>
          <a:off x="2771775" y="4652963"/>
          <a:ext cx="2773363" cy="1436687"/>
        </p:xfrm>
        <a:graphic>
          <a:graphicData uri="http://schemas.openxmlformats.org/presentationml/2006/ole">
            <p:oleObj spid="_x0000_s1652742" name="Equation" r:id="rId7" imgW="1079280" imgH="558720" progId="">
              <p:embed/>
            </p:oleObj>
          </a:graphicData>
        </a:graphic>
      </p:graphicFrame>
      <p:graphicFrame>
        <p:nvGraphicFramePr>
          <p:cNvPr id="148514" name="Object 34"/>
          <p:cNvGraphicFramePr>
            <a:graphicFrameLocks noChangeAspect="1"/>
          </p:cNvGraphicFramePr>
          <p:nvPr/>
        </p:nvGraphicFramePr>
        <p:xfrm>
          <a:off x="5437188" y="4884738"/>
          <a:ext cx="2806700" cy="1208087"/>
        </p:xfrm>
        <a:graphic>
          <a:graphicData uri="http://schemas.openxmlformats.org/presentationml/2006/ole">
            <p:oleObj spid="_x0000_s1652743" name="Equation" r:id="rId8" imgW="1091880" imgH="469800" progId="">
              <p:embed/>
            </p:oleObj>
          </a:graphicData>
        </a:graphic>
      </p:graphicFrame>
      <p:graphicFrame>
        <p:nvGraphicFramePr>
          <p:cNvPr id="148516" name="Object 36"/>
          <p:cNvGraphicFramePr>
            <a:graphicFrameLocks noChangeAspect="1"/>
          </p:cNvGraphicFramePr>
          <p:nvPr/>
        </p:nvGraphicFramePr>
        <p:xfrm>
          <a:off x="642910" y="6008688"/>
          <a:ext cx="8320087" cy="849312"/>
        </p:xfrm>
        <a:graphic>
          <a:graphicData uri="http://schemas.openxmlformats.org/presentationml/2006/ole">
            <p:oleObj spid="_x0000_s1652744" name="Equation" r:id="rId9" imgW="3238200" imgH="33012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8506"/>
                                        </p:tgtEl>
                                        <p:attrNameLst>
                                          <p:attrName>style.visibility</p:attrName>
                                        </p:attrNameLst>
                                      </p:cBhvr>
                                      <p:to>
                                        <p:strVal val="visible"/>
                                      </p:to>
                                    </p:set>
                                    <p:animEffect transition="in" filter="wipe(left)">
                                      <p:cBhvr>
                                        <p:cTn id="7" dur="1000"/>
                                        <p:tgtEl>
                                          <p:spTgt spid="148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8509"/>
                                        </p:tgtEl>
                                        <p:attrNameLst>
                                          <p:attrName>style.visibility</p:attrName>
                                        </p:attrNameLst>
                                      </p:cBhvr>
                                      <p:to>
                                        <p:strVal val="visible"/>
                                      </p:to>
                                    </p:set>
                                    <p:animEffect transition="in" filter="wipe(left)">
                                      <p:cBhvr>
                                        <p:cTn id="12" dur="1000"/>
                                        <p:tgtEl>
                                          <p:spTgt spid="148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8511"/>
                                        </p:tgtEl>
                                        <p:attrNameLst>
                                          <p:attrName>style.visibility</p:attrName>
                                        </p:attrNameLst>
                                      </p:cBhvr>
                                      <p:to>
                                        <p:strVal val="visible"/>
                                      </p:to>
                                    </p:set>
                                    <p:animEffect transition="in" filter="wipe(left)">
                                      <p:cBhvr>
                                        <p:cTn id="17" dur="1000"/>
                                        <p:tgtEl>
                                          <p:spTgt spid="1485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8510"/>
                                        </p:tgtEl>
                                        <p:attrNameLst>
                                          <p:attrName>style.visibility</p:attrName>
                                        </p:attrNameLst>
                                      </p:cBhvr>
                                      <p:to>
                                        <p:strVal val="visible"/>
                                      </p:to>
                                    </p:set>
                                    <p:animEffect transition="in" filter="wipe(left)">
                                      <p:cBhvr>
                                        <p:cTn id="22" dur="1000"/>
                                        <p:tgtEl>
                                          <p:spTgt spid="1485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8512"/>
                                        </p:tgtEl>
                                        <p:attrNameLst>
                                          <p:attrName>style.visibility</p:attrName>
                                        </p:attrNameLst>
                                      </p:cBhvr>
                                      <p:to>
                                        <p:strVal val="visible"/>
                                      </p:to>
                                    </p:set>
                                    <p:animEffect transition="in" filter="wipe(left)">
                                      <p:cBhvr>
                                        <p:cTn id="27" dur="1000"/>
                                        <p:tgtEl>
                                          <p:spTgt spid="1485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8513"/>
                                        </p:tgtEl>
                                        <p:attrNameLst>
                                          <p:attrName>style.visibility</p:attrName>
                                        </p:attrNameLst>
                                      </p:cBhvr>
                                      <p:to>
                                        <p:strVal val="visible"/>
                                      </p:to>
                                    </p:set>
                                    <p:animEffect transition="in" filter="wipe(left)">
                                      <p:cBhvr>
                                        <p:cTn id="32" dur="1000"/>
                                        <p:tgtEl>
                                          <p:spTgt spid="1485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8514"/>
                                        </p:tgtEl>
                                        <p:attrNameLst>
                                          <p:attrName>style.visibility</p:attrName>
                                        </p:attrNameLst>
                                      </p:cBhvr>
                                      <p:to>
                                        <p:strVal val="visible"/>
                                      </p:to>
                                    </p:set>
                                    <p:animEffect transition="in" filter="wipe(left)">
                                      <p:cBhvr>
                                        <p:cTn id="37" dur="1000"/>
                                        <p:tgtEl>
                                          <p:spTgt spid="148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ChangeArrowheads="1"/>
          </p:cNvSpPr>
          <p:nvPr/>
        </p:nvSpPr>
        <p:spPr bwMode="auto">
          <a:xfrm>
            <a:off x="457200" y="260350"/>
            <a:ext cx="8229600" cy="676275"/>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None/>
            </a:pPr>
            <a:r>
              <a:rPr lang="en-US" altLang="zh-CN" sz="3200" b="1">
                <a:effectLst>
                  <a:outerShdw blurRad="38100" dist="38100" dir="2700000" algn="tl">
                    <a:srgbClr val="000000"/>
                  </a:outerShdw>
                </a:effectLst>
                <a:latin typeface="Garamond" pitchFamily="18" charset="0"/>
              </a:rPr>
              <a:t>  </a:t>
            </a:r>
            <a:r>
              <a:rPr lang="zh-CN" altLang="en-US" sz="3200" b="1">
                <a:effectLst>
                  <a:outerShdw blurRad="38100" dist="38100" dir="2700000" algn="tl">
                    <a:srgbClr val="000000"/>
                  </a:outerShdw>
                </a:effectLst>
                <a:latin typeface="Garamond" pitchFamily="18" charset="0"/>
              </a:rPr>
              <a:t>一、条件分布</a:t>
            </a:r>
          </a:p>
        </p:txBody>
      </p:sp>
      <p:sp>
        <p:nvSpPr>
          <p:cNvPr id="150533" name="Rectangle 5"/>
          <p:cNvSpPr>
            <a:spLocks noChangeArrowheads="1"/>
          </p:cNvSpPr>
          <p:nvPr/>
        </p:nvSpPr>
        <p:spPr bwMode="auto">
          <a:xfrm>
            <a:off x="0" y="692150"/>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1.  </a:t>
            </a:r>
            <a:r>
              <a:rPr kumimoji="1" lang="zh-CN" altLang="en-US" sz="2800" b="1">
                <a:latin typeface="Times New Roman" pitchFamily="18" charset="0"/>
              </a:rPr>
              <a:t>离散型</a:t>
            </a:r>
          </a:p>
        </p:txBody>
      </p:sp>
      <p:sp>
        <p:nvSpPr>
          <p:cNvPr id="150534" name="Rectangle 6"/>
          <p:cNvSpPr>
            <a:spLocks noChangeArrowheads="1"/>
          </p:cNvSpPr>
          <p:nvPr/>
        </p:nvSpPr>
        <p:spPr bwMode="auto">
          <a:xfrm>
            <a:off x="34925" y="1196975"/>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2.  </a:t>
            </a:r>
            <a:r>
              <a:rPr kumimoji="1" lang="zh-CN" altLang="en-US" sz="2800" b="1">
                <a:latin typeface="Times New Roman" pitchFamily="18" charset="0"/>
              </a:rPr>
              <a:t>连续型</a:t>
            </a:r>
          </a:p>
        </p:txBody>
      </p:sp>
      <p:grpSp>
        <p:nvGrpSpPr>
          <p:cNvPr id="2" name="Group 14"/>
          <p:cNvGrpSpPr>
            <a:grpSpLocks/>
          </p:cNvGrpSpPr>
          <p:nvPr/>
        </p:nvGrpSpPr>
        <p:grpSpPr bwMode="auto">
          <a:xfrm>
            <a:off x="0" y="1773238"/>
            <a:ext cx="9094788" cy="3165475"/>
            <a:chOff x="0" y="1117"/>
            <a:chExt cx="5729" cy="1994"/>
          </a:xfrm>
        </p:grpSpPr>
        <p:sp>
          <p:nvSpPr>
            <p:cNvPr id="150536" name="Rectangle 8"/>
            <p:cNvSpPr>
              <a:spLocks noChangeArrowheads="1"/>
            </p:cNvSpPr>
            <p:nvPr/>
          </p:nvSpPr>
          <p:spPr bwMode="auto">
            <a:xfrm>
              <a:off x="0" y="1117"/>
              <a:ext cx="5729" cy="1994"/>
            </a:xfrm>
            <a:prstGeom prst="rect">
              <a:avLst/>
            </a:prstGeom>
            <a:noFill/>
            <a:ln w="9525">
              <a:noFill/>
              <a:miter lim="800000"/>
              <a:headEnd/>
              <a:tailEnd/>
            </a:ln>
            <a:effectLst/>
          </p:spPr>
          <p:txBody>
            <a:bodyPr>
              <a:spAutoFit/>
            </a:bodyPr>
            <a:lstStyle/>
            <a:p>
              <a:pPr eaLnBrk="1" hangingPunct="1">
                <a:lnSpc>
                  <a:spcPct val="115000"/>
                </a:lnSpc>
              </a:pPr>
              <a:r>
                <a:rPr kumimoji="1" lang="en-US" altLang="zh-CN" sz="2800" b="1">
                  <a:latin typeface="Garamond" pitchFamily="18" charset="0"/>
                </a:rPr>
                <a:t>       </a:t>
              </a:r>
              <a:r>
                <a:rPr kumimoji="1" lang="zh-CN" altLang="en-US" sz="2800" b="1">
                  <a:solidFill>
                    <a:srgbClr val="66FF33"/>
                  </a:solidFill>
                  <a:latin typeface="Garamond" pitchFamily="18" charset="0"/>
                </a:rPr>
                <a:t>定义</a:t>
              </a:r>
              <a:r>
                <a:rPr kumimoji="1" lang="en-US" altLang="zh-CN" sz="2800" b="1">
                  <a:solidFill>
                    <a:srgbClr val="66FF33"/>
                  </a:solidFill>
                  <a:latin typeface="Garamond" pitchFamily="18" charset="0"/>
                </a:rPr>
                <a:t>3</a:t>
              </a:r>
              <a:r>
                <a:rPr kumimoji="1" lang="en-US" altLang="zh-CN" sz="2800" b="1">
                  <a:latin typeface="Garamond" pitchFamily="18" charset="0"/>
                </a:rPr>
                <a:t>    </a:t>
              </a:r>
              <a:r>
                <a:rPr kumimoji="1" lang="zh-CN" altLang="en-US" sz="2800" b="1">
                  <a:latin typeface="Garamond" pitchFamily="18" charset="0"/>
                </a:rPr>
                <a:t>设</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a:latin typeface="Times New Roman" pitchFamily="18" charset="0"/>
                </a:rPr>
                <a:t>,  </a:t>
              </a:r>
              <a:r>
                <a:rPr kumimoji="1" lang="en-US" altLang="zh-CN" sz="2800" b="1" i="1">
                  <a:latin typeface="Times New Roman" pitchFamily="18" charset="0"/>
                </a:rPr>
                <a:t>Y </a:t>
              </a:r>
              <a:r>
                <a:rPr kumimoji="1" lang="en-US" altLang="zh-CN" sz="2800" b="1">
                  <a:latin typeface="Times New Roman" pitchFamily="18" charset="0"/>
                </a:rPr>
                <a:t>) </a:t>
              </a:r>
              <a:r>
                <a:rPr kumimoji="1" lang="zh-CN" altLang="en-US" sz="2800" b="1">
                  <a:latin typeface="Times New Roman" pitchFamily="18" charset="0"/>
                </a:rPr>
                <a:t>是二维连续型</a:t>
              </a:r>
              <a:r>
                <a:rPr kumimoji="1" lang="zh-CN" altLang="en-US" sz="2800" b="1">
                  <a:latin typeface="Garamond" pitchFamily="18" charset="0"/>
                </a:rPr>
                <a:t>随机变量，对于固定的</a:t>
              </a:r>
              <a:r>
                <a:rPr kumimoji="1" lang="en-US" altLang="zh-CN" sz="2800" b="1" i="1">
                  <a:latin typeface="Times New Roman" pitchFamily="18" charset="0"/>
                </a:rPr>
                <a:t>y </a:t>
              </a:r>
              <a:r>
                <a:rPr kumimoji="1" lang="zh-CN" altLang="en-US" sz="2800" b="1">
                  <a:latin typeface="Garamond" pitchFamily="18" charset="0"/>
                </a:rPr>
                <a:t>值</a:t>
              </a:r>
              <a:r>
                <a:rPr kumimoji="1" lang="en-US" altLang="zh-CN" sz="2800" b="1">
                  <a:latin typeface="Garamond" pitchFamily="18" charset="0"/>
                </a:rPr>
                <a:t>.  </a:t>
              </a:r>
              <a:r>
                <a:rPr kumimoji="1" lang="zh-CN" altLang="en-US" sz="2800" b="1">
                  <a:latin typeface="Garamond" pitchFamily="18" charset="0"/>
                </a:rPr>
                <a:t>若极限</a:t>
              </a:r>
            </a:p>
            <a:p>
              <a:pPr eaLnBrk="1" hangingPunct="1">
                <a:lnSpc>
                  <a:spcPct val="115000"/>
                </a:lnSpc>
              </a:pPr>
              <a:endParaRPr kumimoji="1" lang="zh-CN" altLang="en-US" sz="2800" b="1">
                <a:latin typeface="Garamond" pitchFamily="18" charset="0"/>
              </a:endParaRPr>
            </a:p>
            <a:p>
              <a:pPr eaLnBrk="1" hangingPunct="1">
                <a:lnSpc>
                  <a:spcPct val="115000"/>
                </a:lnSpc>
              </a:pPr>
              <a:endParaRPr kumimoji="1" lang="zh-CN" altLang="en-US" sz="2800" b="1">
                <a:latin typeface="Garamond" pitchFamily="18" charset="0"/>
              </a:endParaRPr>
            </a:p>
            <a:p>
              <a:pPr eaLnBrk="1" hangingPunct="1">
                <a:lnSpc>
                  <a:spcPct val="130000"/>
                </a:lnSpc>
              </a:pPr>
              <a:r>
                <a:rPr kumimoji="1" lang="zh-CN" altLang="en-US" sz="2800" b="1">
                  <a:latin typeface="Garamond" pitchFamily="18" charset="0"/>
                </a:rPr>
                <a:t>存在，则称此极限值为在</a:t>
              </a:r>
              <a:r>
                <a:rPr kumimoji="1" lang="en-US" altLang="zh-CN" sz="2800" b="1" i="1">
                  <a:latin typeface="Times New Roman" pitchFamily="18" charset="0"/>
                </a:rPr>
                <a:t>Y</a:t>
              </a:r>
              <a:r>
                <a:rPr kumimoji="1" lang="en-US" altLang="zh-CN" sz="2800" b="1">
                  <a:latin typeface="Times New Roman" pitchFamily="18" charset="0"/>
                </a:rPr>
                <a:t>=</a:t>
              </a:r>
              <a:r>
                <a:rPr kumimoji="1" lang="en-US" altLang="zh-CN" sz="2800" b="1" i="1">
                  <a:latin typeface="Times New Roman" pitchFamily="18" charset="0"/>
                </a:rPr>
                <a:t>y </a:t>
              </a:r>
              <a:r>
                <a:rPr kumimoji="1" lang="zh-CN" altLang="en-US" sz="2800" b="1">
                  <a:latin typeface="Garamond" pitchFamily="18" charset="0"/>
                </a:rPr>
                <a:t>的条件下，</a:t>
              </a:r>
              <a:r>
                <a:rPr kumimoji="1" lang="zh-CN" altLang="en-US" sz="2800" b="1">
                  <a:solidFill>
                    <a:schemeClr val="hlink"/>
                  </a:solidFill>
                  <a:latin typeface="Garamond" pitchFamily="18" charset="0"/>
                </a:rPr>
                <a:t>随机变量</a:t>
              </a:r>
              <a:r>
                <a:rPr kumimoji="1" lang="en-US" altLang="zh-CN" sz="2800" b="1" i="1">
                  <a:solidFill>
                    <a:schemeClr val="hlink"/>
                  </a:solidFill>
                  <a:latin typeface="Times New Roman" pitchFamily="18" charset="0"/>
                </a:rPr>
                <a:t>X </a:t>
              </a:r>
              <a:r>
                <a:rPr kumimoji="1" lang="zh-CN" altLang="en-US" sz="2800" b="1">
                  <a:solidFill>
                    <a:schemeClr val="hlink"/>
                  </a:solidFill>
                  <a:latin typeface="Garamond" pitchFamily="18" charset="0"/>
                </a:rPr>
                <a:t>的条件分布函数</a:t>
              </a:r>
              <a:r>
                <a:rPr kumimoji="1" lang="en-US" altLang="zh-CN" sz="2800" b="1">
                  <a:latin typeface="Garamond" pitchFamily="18" charset="0"/>
                </a:rPr>
                <a:t>.</a:t>
              </a:r>
            </a:p>
          </p:txBody>
        </p:sp>
        <p:graphicFrame>
          <p:nvGraphicFramePr>
            <p:cNvPr id="150538" name="Object 10"/>
            <p:cNvGraphicFramePr>
              <a:graphicFrameLocks noChangeAspect="1"/>
            </p:cNvGraphicFramePr>
            <p:nvPr/>
          </p:nvGraphicFramePr>
          <p:xfrm>
            <a:off x="657" y="1737"/>
            <a:ext cx="3165" cy="698"/>
          </p:xfrm>
          <a:graphic>
            <a:graphicData uri="http://schemas.openxmlformats.org/presentationml/2006/ole">
              <p:oleObj spid="_x0000_s1555459" name="Equation" r:id="rId3" imgW="1955520" imgH="431640" progId="">
                <p:embed/>
              </p:oleObj>
            </a:graphicData>
          </a:graphic>
        </p:graphicFrame>
      </p:grpSp>
      <p:graphicFrame>
        <p:nvGraphicFramePr>
          <p:cNvPr id="150541" name="Object 13"/>
          <p:cNvGraphicFramePr>
            <a:graphicFrameLocks noChangeAspect="1"/>
          </p:cNvGraphicFramePr>
          <p:nvPr/>
        </p:nvGraphicFramePr>
        <p:xfrm>
          <a:off x="1046163" y="4916488"/>
          <a:ext cx="7112000" cy="1109662"/>
        </p:xfrm>
        <a:graphic>
          <a:graphicData uri="http://schemas.openxmlformats.org/presentationml/2006/ole">
            <p:oleObj spid="_x0000_s1555458" name="Equation" r:id="rId4" imgW="2768400" imgH="431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20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50541"/>
                                        </p:tgtEl>
                                        <p:attrNameLst>
                                          <p:attrName>style.visibility</p:attrName>
                                        </p:attrNameLst>
                                      </p:cBhvr>
                                      <p:to>
                                        <p:strVal val="visible"/>
                                      </p:to>
                                    </p:set>
                                    <p:animEffect transition="in" filter="wipe(up)">
                                      <p:cBhvr>
                                        <p:cTn id="16" dur="1000"/>
                                        <p:tgtEl>
                                          <p:spTgt spid="150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38" name="Object 14"/>
          <p:cNvGraphicFramePr>
            <a:graphicFrameLocks noChangeAspect="1"/>
          </p:cNvGraphicFramePr>
          <p:nvPr/>
        </p:nvGraphicFramePr>
        <p:xfrm>
          <a:off x="2406650" y="3644900"/>
          <a:ext cx="3459163" cy="1141413"/>
        </p:xfrm>
        <a:graphic>
          <a:graphicData uri="http://schemas.openxmlformats.org/presentationml/2006/ole">
            <p:oleObj spid="_x0000_s1556482" name="Equation" r:id="rId3" imgW="1346040" imgH="444240" progId="">
              <p:embed/>
            </p:oleObj>
          </a:graphicData>
        </a:graphic>
      </p:graphicFrame>
      <p:graphicFrame>
        <p:nvGraphicFramePr>
          <p:cNvPr id="154628" name="Object 4"/>
          <p:cNvGraphicFramePr>
            <a:graphicFrameLocks noChangeAspect="1"/>
          </p:cNvGraphicFramePr>
          <p:nvPr/>
        </p:nvGraphicFramePr>
        <p:xfrm>
          <a:off x="900113" y="836613"/>
          <a:ext cx="7504112" cy="1141412"/>
        </p:xfrm>
        <a:graphic>
          <a:graphicData uri="http://schemas.openxmlformats.org/presentationml/2006/ole">
            <p:oleObj spid="_x0000_s1556483" name="Equation" r:id="rId4" imgW="2920680" imgH="444240" progId="">
              <p:embed/>
            </p:oleObj>
          </a:graphicData>
        </a:graphic>
      </p:graphicFrame>
      <p:sp>
        <p:nvSpPr>
          <p:cNvPr id="154632" name="Rectangle 8"/>
          <p:cNvSpPr>
            <a:spLocks noChangeArrowheads="1"/>
          </p:cNvSpPr>
          <p:nvPr/>
        </p:nvSpPr>
        <p:spPr bwMode="auto">
          <a:xfrm>
            <a:off x="0" y="188913"/>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en-US" altLang="zh-CN" sz="2800" b="1">
                <a:latin typeface="Times New Roman" pitchFamily="18" charset="0"/>
              </a:rPr>
              <a:t>        </a:t>
            </a:r>
            <a:r>
              <a:rPr kumimoji="1" lang="zh-CN" altLang="en-US" sz="2800" b="1">
                <a:latin typeface="Times New Roman" pitchFamily="18" charset="0"/>
              </a:rPr>
              <a:t>由前面的计算结果，</a:t>
            </a:r>
            <a:r>
              <a:rPr kumimoji="1" lang="en-US" altLang="zh-CN" sz="2800" b="1" i="1">
                <a:latin typeface="Times New Roman" pitchFamily="18" charset="0"/>
              </a:rPr>
              <a:t>X</a:t>
            </a:r>
            <a:r>
              <a:rPr kumimoji="1" lang="zh-CN" altLang="en-US" sz="2800" b="1">
                <a:latin typeface="Times New Roman" pitchFamily="18" charset="0"/>
              </a:rPr>
              <a:t>的条件分布函数的计算公式</a:t>
            </a:r>
          </a:p>
        </p:txBody>
      </p:sp>
      <p:sp>
        <p:nvSpPr>
          <p:cNvPr id="154633" name="Rectangle 9"/>
          <p:cNvSpPr>
            <a:spLocks noChangeArrowheads="1"/>
          </p:cNvSpPr>
          <p:nvPr/>
        </p:nvSpPr>
        <p:spPr bwMode="auto">
          <a:xfrm>
            <a:off x="0" y="1916113"/>
            <a:ext cx="9144000" cy="647700"/>
          </a:xfrm>
          <a:prstGeom prst="rect">
            <a:avLst/>
          </a:prstGeom>
          <a:noFill/>
          <a:ln w="9525">
            <a:noFill/>
            <a:miter lim="800000"/>
            <a:headEnd/>
            <a:tailEnd/>
          </a:ln>
          <a:effectLst/>
        </p:spPr>
        <p:txBody>
          <a:bodyPr>
            <a:spAutoFit/>
          </a:bodyPr>
          <a:lstStyle/>
          <a:p>
            <a:pPr eaLnBrk="1" hangingPunct="1">
              <a:lnSpc>
                <a:spcPct val="130000"/>
              </a:lnSpc>
            </a:pPr>
            <a:r>
              <a:rPr kumimoji="1" lang="zh-CN" altLang="en-US" sz="2800" b="1">
                <a:latin typeface="Times New Roman" pitchFamily="18" charset="0"/>
              </a:rPr>
              <a:t>根据一维连续型随机变量的定义，我们给出定义</a:t>
            </a:r>
          </a:p>
        </p:txBody>
      </p:sp>
      <p:sp>
        <p:nvSpPr>
          <p:cNvPr id="154636" name="Rectangle 12"/>
          <p:cNvSpPr>
            <a:spLocks noChangeArrowheads="1"/>
          </p:cNvSpPr>
          <p:nvPr/>
        </p:nvSpPr>
        <p:spPr bwMode="auto">
          <a:xfrm>
            <a:off x="0" y="2714620"/>
            <a:ext cx="9094788" cy="2695575"/>
          </a:xfrm>
          <a:prstGeom prst="rect">
            <a:avLst/>
          </a:prstGeom>
          <a:noFill/>
          <a:ln w="9525">
            <a:noFill/>
            <a:miter lim="800000"/>
            <a:headEnd/>
            <a:tailEnd/>
          </a:ln>
          <a:effectLst/>
        </p:spPr>
        <p:txBody>
          <a:bodyPr>
            <a:spAutoFit/>
          </a:bodyPr>
          <a:lstStyle/>
          <a:p>
            <a:pPr eaLnBrk="1" hangingPunct="1">
              <a:lnSpc>
                <a:spcPct val="115000"/>
              </a:lnSpc>
            </a:pPr>
            <a:r>
              <a:rPr kumimoji="1" lang="en-US" altLang="zh-CN" sz="2800" b="1" dirty="0">
                <a:latin typeface="Garamond" pitchFamily="18" charset="0"/>
              </a:rPr>
              <a:t>       </a:t>
            </a:r>
            <a:r>
              <a:rPr kumimoji="1" lang="zh-CN" altLang="en-US" sz="2800" b="1" dirty="0">
                <a:solidFill>
                  <a:srgbClr val="66FF33"/>
                </a:solidFill>
                <a:latin typeface="Garamond" pitchFamily="18" charset="0"/>
              </a:rPr>
              <a:t>定义</a:t>
            </a:r>
            <a:r>
              <a:rPr kumimoji="1" lang="en-US" altLang="zh-CN" sz="2800" b="1" dirty="0">
                <a:solidFill>
                  <a:srgbClr val="66FF33"/>
                </a:solidFill>
                <a:latin typeface="Garamond" pitchFamily="18" charset="0"/>
              </a:rPr>
              <a:t>4</a:t>
            </a:r>
            <a:r>
              <a:rPr kumimoji="1" lang="en-US" altLang="zh-CN" sz="2800" b="1" dirty="0">
                <a:latin typeface="Garamond" pitchFamily="18" charset="0"/>
              </a:rPr>
              <a:t>    </a:t>
            </a:r>
            <a:r>
              <a:rPr kumimoji="1" lang="zh-CN" altLang="en-US" sz="2800" b="1" dirty="0">
                <a:latin typeface="Garamond" pitchFamily="18" charset="0"/>
              </a:rPr>
              <a:t>设</a:t>
            </a:r>
            <a:r>
              <a:rPr kumimoji="1" lang="en-US" altLang="zh-CN" sz="2800" b="1" dirty="0">
                <a:latin typeface="Times New Roman" pitchFamily="18" charset="0"/>
              </a:rPr>
              <a:t>(</a:t>
            </a:r>
            <a:r>
              <a:rPr kumimoji="1" lang="en-US" altLang="zh-CN" sz="2800" b="1" i="1" dirty="0">
                <a:latin typeface="Times New Roman" pitchFamily="18" charset="0"/>
              </a:rPr>
              <a:t>X</a:t>
            </a:r>
            <a:r>
              <a:rPr kumimoji="1" lang="en-US" altLang="zh-CN" sz="2800" b="1" dirty="0">
                <a:latin typeface="Times New Roman" pitchFamily="18" charset="0"/>
              </a:rPr>
              <a:t>,  </a:t>
            </a:r>
            <a:r>
              <a:rPr kumimoji="1" lang="en-US" altLang="zh-CN" sz="2800" b="1" i="1" dirty="0">
                <a:latin typeface="Times New Roman" pitchFamily="18" charset="0"/>
              </a:rPr>
              <a:t>Y </a:t>
            </a:r>
            <a:r>
              <a:rPr kumimoji="1" lang="en-US" altLang="zh-CN" sz="2800" b="1" dirty="0">
                <a:latin typeface="Times New Roman" pitchFamily="18" charset="0"/>
              </a:rPr>
              <a:t>) </a:t>
            </a:r>
            <a:r>
              <a:rPr kumimoji="1" lang="zh-CN" altLang="en-US" sz="2800" b="1" dirty="0">
                <a:latin typeface="Times New Roman" pitchFamily="18" charset="0"/>
              </a:rPr>
              <a:t>是二维连续型</a:t>
            </a:r>
            <a:r>
              <a:rPr kumimoji="1" lang="zh-CN" altLang="en-US" sz="2800" b="1" dirty="0">
                <a:latin typeface="Garamond" pitchFamily="18" charset="0"/>
              </a:rPr>
              <a:t>随机变量，对于固定的</a:t>
            </a:r>
            <a:r>
              <a:rPr kumimoji="1" lang="en-US" altLang="zh-CN" sz="2800" b="1" i="1" dirty="0">
                <a:latin typeface="Times New Roman" pitchFamily="18" charset="0"/>
              </a:rPr>
              <a:t>y </a:t>
            </a:r>
            <a:r>
              <a:rPr kumimoji="1" lang="zh-CN" altLang="en-US" sz="2800" b="1" dirty="0">
                <a:latin typeface="Garamond" pitchFamily="18" charset="0"/>
              </a:rPr>
              <a:t>值</a:t>
            </a:r>
            <a:r>
              <a:rPr kumimoji="1" lang="en-US" altLang="zh-CN" sz="2800" b="1" dirty="0">
                <a:latin typeface="Garamond" pitchFamily="18" charset="0"/>
              </a:rPr>
              <a:t>, </a:t>
            </a:r>
            <a:r>
              <a:rPr kumimoji="1" lang="en-US" altLang="zh-CN" sz="2800" b="1" i="1" dirty="0">
                <a:latin typeface="Garamond" pitchFamily="18" charset="0"/>
              </a:rPr>
              <a:t> </a:t>
            </a:r>
            <a:r>
              <a:rPr kumimoji="1" lang="en-US" altLang="zh-CN" sz="2800" b="1" i="1" dirty="0" err="1">
                <a:latin typeface="Times New Roman" pitchFamily="18" charset="0"/>
              </a:rPr>
              <a:t>f</a:t>
            </a:r>
            <a:r>
              <a:rPr kumimoji="1" lang="en-US" altLang="zh-CN" sz="2800" b="1" i="1" baseline="-25000" dirty="0" err="1">
                <a:latin typeface="Times New Roman" pitchFamily="18" charset="0"/>
              </a:rPr>
              <a:t>Y</a:t>
            </a:r>
            <a:r>
              <a:rPr kumimoji="1" lang="en-US" altLang="zh-CN" sz="2800" b="1" dirty="0">
                <a:latin typeface="Times New Roman" pitchFamily="18" charset="0"/>
              </a:rPr>
              <a:t>(</a:t>
            </a:r>
            <a:r>
              <a:rPr kumimoji="1" lang="en-US" altLang="zh-CN" sz="2800" b="1" i="1" dirty="0">
                <a:latin typeface="Times New Roman" pitchFamily="18" charset="0"/>
              </a:rPr>
              <a:t>y</a:t>
            </a:r>
            <a:r>
              <a:rPr kumimoji="1" lang="en-US" altLang="zh-CN" sz="2800" b="1" dirty="0">
                <a:latin typeface="Times New Roman" pitchFamily="18" charset="0"/>
              </a:rPr>
              <a:t>)</a:t>
            </a:r>
            <a:r>
              <a:rPr kumimoji="1" lang="en-US" altLang="zh-CN" sz="2800" b="1" dirty="0">
                <a:latin typeface="Garamond" pitchFamily="18" charset="0"/>
                <a:sym typeface="Mathematica1" pitchFamily="2" charset="2"/>
              </a:rPr>
              <a:t>0</a:t>
            </a:r>
            <a:r>
              <a:rPr kumimoji="1" lang="zh-CN" altLang="en-US" sz="2800" b="1" dirty="0">
                <a:latin typeface="Garamond" pitchFamily="18" charset="0"/>
                <a:sym typeface="Mathematica1" pitchFamily="2" charset="2"/>
              </a:rPr>
              <a:t>，</a:t>
            </a:r>
            <a:r>
              <a:rPr kumimoji="1" lang="zh-CN" altLang="en-US" sz="2800" b="1" dirty="0">
                <a:latin typeface="Garamond" pitchFamily="18" charset="0"/>
              </a:rPr>
              <a:t>则称</a:t>
            </a:r>
          </a:p>
          <a:p>
            <a:pPr eaLnBrk="1" hangingPunct="1">
              <a:lnSpc>
                <a:spcPct val="115000"/>
              </a:lnSpc>
            </a:pPr>
            <a:endParaRPr kumimoji="1" lang="zh-CN" altLang="en-US" sz="2800" b="1" dirty="0">
              <a:latin typeface="Garamond" pitchFamily="18" charset="0"/>
            </a:endParaRPr>
          </a:p>
          <a:p>
            <a:pPr eaLnBrk="1" hangingPunct="1">
              <a:lnSpc>
                <a:spcPct val="115000"/>
              </a:lnSpc>
            </a:pPr>
            <a:endParaRPr kumimoji="1" lang="zh-CN" altLang="en-US" sz="2800" b="1" dirty="0">
              <a:latin typeface="Garamond" pitchFamily="18" charset="0"/>
            </a:endParaRPr>
          </a:p>
          <a:p>
            <a:pPr eaLnBrk="1" hangingPunct="1">
              <a:lnSpc>
                <a:spcPct val="150000"/>
              </a:lnSpc>
            </a:pPr>
            <a:r>
              <a:rPr kumimoji="1" lang="zh-CN" altLang="en-US" sz="2800" b="1" dirty="0">
                <a:latin typeface="Garamond" pitchFamily="18" charset="0"/>
              </a:rPr>
              <a:t>为在</a:t>
            </a:r>
            <a:r>
              <a:rPr kumimoji="1" lang="en-US" altLang="zh-CN" sz="2800" b="1" i="1" dirty="0">
                <a:latin typeface="Times New Roman" pitchFamily="18" charset="0"/>
              </a:rPr>
              <a:t>Y</a:t>
            </a:r>
            <a:r>
              <a:rPr kumimoji="1" lang="en-US" altLang="zh-CN" sz="2800" b="1" dirty="0">
                <a:latin typeface="Times New Roman" pitchFamily="18" charset="0"/>
              </a:rPr>
              <a:t>=</a:t>
            </a:r>
            <a:r>
              <a:rPr kumimoji="1" lang="en-US" altLang="zh-CN" sz="2800" b="1" i="1" dirty="0">
                <a:latin typeface="Times New Roman" pitchFamily="18" charset="0"/>
              </a:rPr>
              <a:t>y </a:t>
            </a:r>
            <a:r>
              <a:rPr kumimoji="1" lang="zh-CN" altLang="en-US" sz="2800" b="1" dirty="0">
                <a:latin typeface="Garamond" pitchFamily="18" charset="0"/>
              </a:rPr>
              <a:t>的条件下</a:t>
            </a:r>
            <a:r>
              <a:rPr kumimoji="1" lang="en-US" altLang="zh-CN" sz="2800" b="1" i="1" dirty="0">
                <a:solidFill>
                  <a:schemeClr val="hlink"/>
                </a:solidFill>
                <a:latin typeface="Times New Roman" pitchFamily="18" charset="0"/>
              </a:rPr>
              <a:t>X </a:t>
            </a:r>
            <a:r>
              <a:rPr kumimoji="1" lang="zh-CN" altLang="en-US" sz="2800" b="1" dirty="0">
                <a:solidFill>
                  <a:schemeClr val="hlink"/>
                </a:solidFill>
                <a:latin typeface="Garamond" pitchFamily="18" charset="0"/>
              </a:rPr>
              <a:t>的条件概率密度</a:t>
            </a:r>
            <a:r>
              <a:rPr kumimoji="1" lang="zh-CN" altLang="en-US" sz="2800" b="1" dirty="0">
                <a:latin typeface="Garamond" pitchFamily="18" charset="0"/>
              </a:rPr>
              <a:t>， 记作</a:t>
            </a:r>
            <a:r>
              <a:rPr kumimoji="1" lang="en-US" altLang="zh-CN" sz="2800" b="1" i="1" dirty="0" err="1">
                <a:latin typeface="Times New Roman" pitchFamily="18" charset="0"/>
              </a:rPr>
              <a:t>f</a:t>
            </a:r>
            <a:r>
              <a:rPr kumimoji="1" lang="en-US" altLang="zh-CN" sz="2800" b="1" i="1" baseline="-25000" dirty="0" err="1">
                <a:latin typeface="Times New Roman" pitchFamily="18" charset="0"/>
              </a:rPr>
              <a:t>X|Y</a:t>
            </a:r>
            <a:r>
              <a:rPr kumimoji="1" lang="en-US" altLang="zh-CN" sz="2800" b="1" dirty="0">
                <a:latin typeface="Times New Roman" pitchFamily="18" charset="0"/>
              </a:rPr>
              <a:t>(</a:t>
            </a:r>
            <a:r>
              <a:rPr kumimoji="1" lang="en-US" altLang="zh-CN" sz="2800" b="1" i="1" dirty="0" err="1">
                <a:latin typeface="Times New Roman" pitchFamily="18" charset="0"/>
              </a:rPr>
              <a:t>x</a:t>
            </a:r>
            <a:r>
              <a:rPr kumimoji="1" lang="en-US" altLang="zh-CN" sz="2800" b="1" dirty="0" err="1">
                <a:latin typeface="Times New Roman" pitchFamily="18" charset="0"/>
              </a:rPr>
              <a:t>|</a:t>
            </a:r>
            <a:r>
              <a:rPr kumimoji="1" lang="en-US" altLang="zh-CN" sz="2800" b="1" i="1" dirty="0" err="1">
                <a:latin typeface="Times New Roman" pitchFamily="18" charset="0"/>
              </a:rPr>
              <a:t>y</a:t>
            </a:r>
            <a:r>
              <a:rPr kumimoji="1" lang="en-US" altLang="zh-CN" sz="2800" b="1" dirty="0">
                <a:latin typeface="Times New Roman" pitchFamily="18" charset="0"/>
              </a:rPr>
              <a:t>).</a:t>
            </a:r>
          </a:p>
        </p:txBody>
      </p:sp>
      <p:sp>
        <p:nvSpPr>
          <p:cNvPr id="154640" name="Rectangle 16"/>
          <p:cNvSpPr>
            <a:spLocks noChangeArrowheads="1"/>
          </p:cNvSpPr>
          <p:nvPr/>
        </p:nvSpPr>
        <p:spPr bwMode="auto">
          <a:xfrm>
            <a:off x="100013" y="339719"/>
            <a:ext cx="8929687" cy="2303463"/>
          </a:xfrm>
          <a:prstGeom prst="rect">
            <a:avLst/>
          </a:prstGeom>
          <a:solidFill>
            <a:srgbClr val="FFFF00"/>
          </a:solidFill>
          <a:ln w="9525">
            <a:solidFill>
              <a:srgbClr val="993300"/>
            </a:solidFill>
            <a:miter lim="800000"/>
            <a:headEnd/>
            <a:tailEnd/>
          </a:ln>
          <a:effectLst/>
        </p:spPr>
        <p:txBody>
          <a:bodyPr wrap="none" anchor="ctr"/>
          <a:lstStyle/>
          <a:p>
            <a:endParaRPr lang="zh-CN" altLang="en-US"/>
          </a:p>
        </p:txBody>
      </p:sp>
      <p:graphicFrame>
        <p:nvGraphicFramePr>
          <p:cNvPr id="154642" name="Object 18"/>
          <p:cNvGraphicFramePr>
            <a:graphicFrameLocks noChangeAspect="1"/>
          </p:cNvGraphicFramePr>
          <p:nvPr/>
        </p:nvGraphicFramePr>
        <p:xfrm>
          <a:off x="396875" y="317500"/>
          <a:ext cx="1990725" cy="1141413"/>
        </p:xfrm>
        <a:graphic>
          <a:graphicData uri="http://schemas.openxmlformats.org/presentationml/2006/ole">
            <p:oleObj spid="_x0000_s1556484" name="Equation" r:id="rId5" imgW="774360" imgH="444240" progId="">
              <p:embed/>
            </p:oleObj>
          </a:graphicData>
        </a:graphic>
      </p:graphicFrame>
      <p:graphicFrame>
        <p:nvGraphicFramePr>
          <p:cNvPr id="154644" name="Object 20"/>
          <p:cNvGraphicFramePr>
            <a:graphicFrameLocks noChangeAspect="1"/>
          </p:cNvGraphicFramePr>
          <p:nvPr/>
        </p:nvGraphicFramePr>
        <p:xfrm>
          <a:off x="468313" y="1397000"/>
          <a:ext cx="2413000" cy="1141413"/>
        </p:xfrm>
        <a:graphic>
          <a:graphicData uri="http://schemas.openxmlformats.org/presentationml/2006/ole">
            <p:oleObj spid="_x0000_s1556485" name="Equation" r:id="rId6" imgW="939600" imgH="444240" progId="">
              <p:embed/>
            </p:oleObj>
          </a:graphicData>
        </a:graphic>
      </p:graphicFrame>
      <p:graphicFrame>
        <p:nvGraphicFramePr>
          <p:cNvPr id="154645" name="Object 21"/>
          <p:cNvGraphicFramePr>
            <a:graphicFrameLocks noChangeAspect="1"/>
          </p:cNvGraphicFramePr>
          <p:nvPr/>
        </p:nvGraphicFramePr>
        <p:xfrm>
          <a:off x="5508625" y="1428750"/>
          <a:ext cx="2022475" cy="1143000"/>
        </p:xfrm>
        <a:graphic>
          <a:graphicData uri="http://schemas.openxmlformats.org/presentationml/2006/ole">
            <p:oleObj spid="_x0000_s1556486" name="Equation" r:id="rId7" imgW="787320" imgH="444240" progId="">
              <p:embed/>
            </p:oleObj>
          </a:graphicData>
        </a:graphic>
      </p:graphicFrame>
      <p:graphicFrame>
        <p:nvGraphicFramePr>
          <p:cNvPr id="154646" name="Object 22"/>
          <p:cNvGraphicFramePr>
            <a:graphicFrameLocks noChangeAspect="1"/>
          </p:cNvGraphicFramePr>
          <p:nvPr/>
        </p:nvGraphicFramePr>
        <p:xfrm>
          <a:off x="2827338" y="1173163"/>
          <a:ext cx="2706687" cy="1403350"/>
        </p:xfrm>
        <a:graphic>
          <a:graphicData uri="http://schemas.openxmlformats.org/presentationml/2006/ole">
            <p:oleObj spid="_x0000_s1556487" name="Equation" r:id="rId8" imgW="1054080" imgH="5457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4632"/>
                                        </p:tgtEl>
                                        <p:attrNameLst>
                                          <p:attrName>style.visibility</p:attrName>
                                        </p:attrNameLst>
                                      </p:cBhvr>
                                      <p:to>
                                        <p:strVal val="visible"/>
                                      </p:to>
                                    </p:set>
                                    <p:animEffect transition="in" filter="wipe(left)">
                                      <p:cBhvr>
                                        <p:cTn id="7" dur="1000"/>
                                        <p:tgtEl>
                                          <p:spTgt spid="15463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54628"/>
                                        </p:tgtEl>
                                        <p:attrNameLst>
                                          <p:attrName>style.visibility</p:attrName>
                                        </p:attrNameLst>
                                      </p:cBhvr>
                                      <p:to>
                                        <p:strVal val="visible"/>
                                      </p:to>
                                    </p:set>
                                    <p:animEffect transition="in" filter="wipe(left)">
                                      <p:cBhvr>
                                        <p:cTn id="11" dur="1000"/>
                                        <p:tgtEl>
                                          <p:spTgt spid="1546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4633"/>
                                        </p:tgtEl>
                                        <p:attrNameLst>
                                          <p:attrName>style.visibility</p:attrName>
                                        </p:attrNameLst>
                                      </p:cBhvr>
                                      <p:to>
                                        <p:strVal val="visible"/>
                                      </p:to>
                                    </p:set>
                                    <p:animEffect transition="in" filter="wipe(left)">
                                      <p:cBhvr>
                                        <p:cTn id="16" dur="1000"/>
                                        <p:tgtEl>
                                          <p:spTgt spid="1546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4638"/>
                                        </p:tgtEl>
                                        <p:attrNameLst>
                                          <p:attrName>style.visibility</p:attrName>
                                        </p:attrNameLst>
                                      </p:cBhvr>
                                      <p:to>
                                        <p:strVal val="visible"/>
                                      </p:to>
                                    </p:set>
                                    <p:animEffect transition="in" filter="wipe(left)">
                                      <p:cBhvr>
                                        <p:cTn id="21" dur="1000"/>
                                        <p:tgtEl>
                                          <p:spTgt spid="15463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54640"/>
                                        </p:tgtEl>
                                        <p:attrNameLst>
                                          <p:attrName>style.visibility</p:attrName>
                                        </p:attrNameLst>
                                      </p:cBhvr>
                                      <p:to>
                                        <p:strVal val="visible"/>
                                      </p:to>
                                    </p:set>
                                    <p:animEffect transition="in" filter="blinds(vertical)">
                                      <p:cBhvr>
                                        <p:cTn id="26" dur="500"/>
                                        <p:tgtEl>
                                          <p:spTgt spid="1546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4642"/>
                                        </p:tgtEl>
                                        <p:attrNameLst>
                                          <p:attrName>style.visibility</p:attrName>
                                        </p:attrNameLst>
                                      </p:cBhvr>
                                      <p:to>
                                        <p:strVal val="visible"/>
                                      </p:to>
                                    </p:set>
                                    <p:animEffect transition="in" filter="wipe(left)">
                                      <p:cBhvr>
                                        <p:cTn id="31" dur="1000"/>
                                        <p:tgtEl>
                                          <p:spTgt spid="1546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4644"/>
                                        </p:tgtEl>
                                        <p:attrNameLst>
                                          <p:attrName>style.visibility</p:attrName>
                                        </p:attrNameLst>
                                      </p:cBhvr>
                                      <p:to>
                                        <p:strVal val="visible"/>
                                      </p:to>
                                    </p:set>
                                    <p:animEffect transition="in" filter="wipe(left)">
                                      <p:cBhvr>
                                        <p:cTn id="36" dur="1000"/>
                                        <p:tgtEl>
                                          <p:spTgt spid="15464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4646"/>
                                        </p:tgtEl>
                                        <p:attrNameLst>
                                          <p:attrName>style.visibility</p:attrName>
                                        </p:attrNameLst>
                                      </p:cBhvr>
                                      <p:to>
                                        <p:strVal val="visible"/>
                                      </p:to>
                                    </p:set>
                                    <p:animEffect transition="in" filter="wipe(left)">
                                      <p:cBhvr>
                                        <p:cTn id="41" dur="1000"/>
                                        <p:tgtEl>
                                          <p:spTgt spid="1546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4645"/>
                                        </p:tgtEl>
                                        <p:attrNameLst>
                                          <p:attrName>style.visibility</p:attrName>
                                        </p:attrNameLst>
                                      </p:cBhvr>
                                      <p:to>
                                        <p:strVal val="visible"/>
                                      </p:to>
                                    </p:set>
                                    <p:animEffect transition="in" filter="wipe(left)">
                                      <p:cBhvr>
                                        <p:cTn id="46" dur="1000"/>
                                        <p:tgtEl>
                                          <p:spTgt spid="154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2" grpId="0"/>
      <p:bldP spid="154633" grpId="0"/>
      <p:bldP spid="15464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0" y="333375"/>
            <a:ext cx="9094788" cy="2674938"/>
            <a:chOff x="0" y="210"/>
            <a:chExt cx="5729" cy="1685"/>
          </a:xfrm>
        </p:grpSpPr>
        <p:sp>
          <p:nvSpPr>
            <p:cNvPr id="153604" name="Rectangle 4"/>
            <p:cNvSpPr>
              <a:spLocks noChangeArrowheads="1"/>
            </p:cNvSpPr>
            <p:nvPr/>
          </p:nvSpPr>
          <p:spPr bwMode="auto">
            <a:xfrm>
              <a:off x="0" y="210"/>
              <a:ext cx="5729" cy="1685"/>
            </a:xfrm>
            <a:prstGeom prst="rect">
              <a:avLst/>
            </a:prstGeom>
            <a:noFill/>
            <a:ln w="9525">
              <a:noFill/>
              <a:miter lim="800000"/>
              <a:headEnd/>
              <a:tailEnd/>
            </a:ln>
            <a:effectLst/>
          </p:spPr>
          <p:txBody>
            <a:bodyPr>
              <a:spAutoFit/>
            </a:bodyPr>
            <a:lstStyle/>
            <a:p>
              <a:pPr eaLnBrk="1" hangingPunct="1">
                <a:lnSpc>
                  <a:spcPct val="115000"/>
                </a:lnSpc>
              </a:pPr>
              <a:r>
                <a:rPr kumimoji="1" lang="en-US" altLang="zh-CN" sz="2800" b="1">
                  <a:latin typeface="Garamond" pitchFamily="18" charset="0"/>
                </a:rPr>
                <a:t>       </a:t>
              </a:r>
              <a:r>
                <a:rPr kumimoji="1" lang="zh-CN" altLang="en-US" sz="2800" b="1">
                  <a:latin typeface="Garamond" pitchFamily="18" charset="0"/>
                </a:rPr>
                <a:t>类似地，  若极限</a:t>
              </a:r>
            </a:p>
            <a:p>
              <a:pPr eaLnBrk="1" hangingPunct="1">
                <a:lnSpc>
                  <a:spcPct val="115000"/>
                </a:lnSpc>
              </a:pPr>
              <a:endParaRPr kumimoji="1" lang="zh-CN" altLang="en-US" sz="2800" b="1">
                <a:latin typeface="Garamond" pitchFamily="18" charset="0"/>
              </a:endParaRPr>
            </a:p>
            <a:p>
              <a:pPr eaLnBrk="1" hangingPunct="1">
                <a:lnSpc>
                  <a:spcPct val="115000"/>
                </a:lnSpc>
              </a:pPr>
              <a:endParaRPr kumimoji="1" lang="zh-CN" altLang="en-US" sz="2800" b="1">
                <a:latin typeface="Garamond" pitchFamily="18" charset="0"/>
              </a:endParaRPr>
            </a:p>
            <a:p>
              <a:pPr eaLnBrk="1" hangingPunct="1">
                <a:lnSpc>
                  <a:spcPct val="130000"/>
                </a:lnSpc>
              </a:pPr>
              <a:r>
                <a:rPr kumimoji="1" lang="zh-CN" altLang="en-US" sz="2800" b="1">
                  <a:latin typeface="Garamond" pitchFamily="18" charset="0"/>
                </a:rPr>
                <a:t>存在，则称此极限值为在</a:t>
              </a:r>
              <a:r>
                <a:rPr kumimoji="1" lang="en-US" altLang="zh-CN" sz="2800" b="1" i="1">
                  <a:latin typeface="Times New Roman" pitchFamily="18" charset="0"/>
                </a:rPr>
                <a:t>X</a:t>
              </a:r>
              <a:r>
                <a:rPr kumimoji="1" lang="en-US" altLang="zh-CN" sz="2800" b="1">
                  <a:latin typeface="Times New Roman" pitchFamily="18" charset="0"/>
                </a:rPr>
                <a:t>=</a:t>
              </a:r>
              <a:r>
                <a:rPr kumimoji="1" lang="en-US" altLang="zh-CN" sz="2800" b="1" i="1">
                  <a:latin typeface="Times New Roman" pitchFamily="18" charset="0"/>
                </a:rPr>
                <a:t>x </a:t>
              </a:r>
              <a:r>
                <a:rPr kumimoji="1" lang="zh-CN" altLang="en-US" sz="2800" b="1">
                  <a:latin typeface="Garamond" pitchFamily="18" charset="0"/>
                </a:rPr>
                <a:t>的条件下，</a:t>
              </a:r>
              <a:r>
                <a:rPr kumimoji="1" lang="zh-CN" altLang="en-US" sz="2800" b="1">
                  <a:solidFill>
                    <a:schemeClr val="hlink"/>
                  </a:solidFill>
                  <a:latin typeface="Garamond" pitchFamily="18" charset="0"/>
                </a:rPr>
                <a:t>随机变量</a:t>
              </a:r>
              <a:r>
                <a:rPr kumimoji="1" lang="en-US" altLang="zh-CN" sz="2800" b="1" i="1">
                  <a:solidFill>
                    <a:schemeClr val="hlink"/>
                  </a:solidFill>
                  <a:latin typeface="Times New Roman" pitchFamily="18" charset="0"/>
                </a:rPr>
                <a:t>Y </a:t>
              </a:r>
              <a:r>
                <a:rPr kumimoji="1" lang="zh-CN" altLang="en-US" sz="2800" b="1">
                  <a:solidFill>
                    <a:schemeClr val="hlink"/>
                  </a:solidFill>
                  <a:latin typeface="Garamond" pitchFamily="18" charset="0"/>
                </a:rPr>
                <a:t>的条件分布函数</a:t>
              </a:r>
              <a:r>
                <a:rPr kumimoji="1" lang="en-US" altLang="zh-CN" sz="2800" b="1">
                  <a:latin typeface="Garamond" pitchFamily="18" charset="0"/>
                </a:rPr>
                <a:t>.</a:t>
              </a:r>
            </a:p>
          </p:txBody>
        </p:sp>
        <p:graphicFrame>
          <p:nvGraphicFramePr>
            <p:cNvPr id="153605" name="Object 5"/>
            <p:cNvGraphicFramePr>
              <a:graphicFrameLocks noChangeAspect="1"/>
            </p:cNvGraphicFramePr>
            <p:nvPr/>
          </p:nvGraphicFramePr>
          <p:xfrm>
            <a:off x="476" y="527"/>
            <a:ext cx="4501" cy="698"/>
          </p:xfrm>
          <a:graphic>
            <a:graphicData uri="http://schemas.openxmlformats.org/presentationml/2006/ole">
              <p:oleObj spid="_x0000_s1557508" name="Equation" r:id="rId3" imgW="2781000" imgH="431640" progId="">
                <p:embed/>
              </p:oleObj>
            </a:graphicData>
          </a:graphic>
        </p:graphicFrame>
      </p:grpSp>
      <p:grpSp>
        <p:nvGrpSpPr>
          <p:cNvPr id="3" name="Group 21"/>
          <p:cNvGrpSpPr>
            <a:grpSpLocks/>
          </p:cNvGrpSpPr>
          <p:nvPr/>
        </p:nvGrpSpPr>
        <p:grpSpPr bwMode="auto">
          <a:xfrm>
            <a:off x="0" y="3771900"/>
            <a:ext cx="9094788" cy="2119313"/>
            <a:chOff x="0" y="2376"/>
            <a:chExt cx="5729" cy="1335"/>
          </a:xfrm>
        </p:grpSpPr>
        <p:sp>
          <p:nvSpPr>
            <p:cNvPr id="153617" name="Rectangle 17"/>
            <p:cNvSpPr>
              <a:spLocks noChangeArrowheads="1"/>
            </p:cNvSpPr>
            <p:nvPr/>
          </p:nvSpPr>
          <p:spPr bwMode="auto">
            <a:xfrm>
              <a:off x="0" y="2376"/>
              <a:ext cx="5729" cy="1335"/>
            </a:xfrm>
            <a:prstGeom prst="rect">
              <a:avLst/>
            </a:prstGeom>
            <a:noFill/>
            <a:ln w="9525">
              <a:noFill/>
              <a:miter lim="800000"/>
              <a:headEnd/>
              <a:tailEnd/>
            </a:ln>
            <a:effectLst/>
          </p:spPr>
          <p:txBody>
            <a:bodyPr>
              <a:spAutoFit/>
            </a:bodyPr>
            <a:lstStyle/>
            <a:p>
              <a:pPr eaLnBrk="1" hangingPunct="1">
                <a:lnSpc>
                  <a:spcPct val="115000"/>
                </a:lnSpc>
              </a:pPr>
              <a:r>
                <a:rPr kumimoji="1" lang="en-US" altLang="zh-CN" sz="2800" b="1">
                  <a:latin typeface="Times New Roman" pitchFamily="18" charset="0"/>
                </a:rPr>
                <a:t>       </a:t>
              </a:r>
              <a:r>
                <a:rPr kumimoji="1" lang="zh-CN" altLang="en-US" sz="2800" b="1">
                  <a:latin typeface="Times New Roman" pitchFamily="18" charset="0"/>
                </a:rPr>
                <a:t>若</a:t>
              </a:r>
              <a:r>
                <a:rPr kumimoji="1" lang="en-US" altLang="zh-CN" sz="2800" b="1" i="1">
                  <a:latin typeface="Times New Roman" pitchFamily="18" charset="0"/>
                </a:rPr>
                <a:t>f</a:t>
              </a:r>
              <a:r>
                <a:rPr kumimoji="1" lang="en-US" altLang="zh-CN" sz="2800" b="1" i="1" baseline="-25000">
                  <a:latin typeface="Times New Roman" pitchFamily="18" charset="0"/>
                </a:rPr>
                <a:t>X</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a:latin typeface="Times New Roman" pitchFamily="18" charset="0"/>
                </a:rPr>
                <a:t>)</a:t>
              </a:r>
              <a:r>
                <a:rPr kumimoji="1" lang="en-US" altLang="zh-CN" sz="2800" b="1">
                  <a:latin typeface="Garamond" pitchFamily="18" charset="0"/>
                  <a:sym typeface="Mathematica1" pitchFamily="2" charset="2"/>
                </a:rPr>
                <a:t>0</a:t>
              </a:r>
              <a:r>
                <a:rPr kumimoji="1" lang="zh-CN" altLang="en-US" sz="2800" b="1">
                  <a:latin typeface="Garamond" pitchFamily="18" charset="0"/>
                  <a:sym typeface="Mathematica1" pitchFamily="2" charset="2"/>
                </a:rPr>
                <a:t>，</a:t>
              </a:r>
              <a:r>
                <a:rPr kumimoji="1" lang="zh-CN" altLang="en-US" sz="2800" b="1">
                  <a:latin typeface="Garamond" pitchFamily="18" charset="0"/>
                </a:rPr>
                <a:t>则称</a:t>
              </a:r>
            </a:p>
            <a:p>
              <a:pPr eaLnBrk="1" hangingPunct="1">
                <a:lnSpc>
                  <a:spcPct val="115000"/>
                </a:lnSpc>
              </a:pPr>
              <a:endParaRPr kumimoji="1" lang="zh-CN" altLang="en-US" sz="2800" b="1">
                <a:latin typeface="Garamond" pitchFamily="18" charset="0"/>
              </a:endParaRPr>
            </a:p>
            <a:p>
              <a:pPr eaLnBrk="1" hangingPunct="1">
                <a:lnSpc>
                  <a:spcPct val="115000"/>
                </a:lnSpc>
              </a:pPr>
              <a:endParaRPr kumimoji="1" lang="zh-CN" altLang="en-US" sz="2800" b="1">
                <a:latin typeface="Garamond" pitchFamily="18" charset="0"/>
              </a:endParaRPr>
            </a:p>
            <a:p>
              <a:pPr eaLnBrk="1" hangingPunct="1">
                <a:lnSpc>
                  <a:spcPct val="130000"/>
                </a:lnSpc>
              </a:pPr>
              <a:r>
                <a:rPr kumimoji="1" lang="zh-CN" altLang="en-US" sz="2800" b="1">
                  <a:latin typeface="Garamond" pitchFamily="18" charset="0"/>
                </a:rPr>
                <a:t>为在</a:t>
              </a:r>
              <a:r>
                <a:rPr kumimoji="1" lang="en-US" altLang="zh-CN" sz="2800" b="1" i="1">
                  <a:latin typeface="Times New Roman" pitchFamily="18" charset="0"/>
                </a:rPr>
                <a:t>X</a:t>
              </a:r>
              <a:r>
                <a:rPr kumimoji="1" lang="en-US" altLang="zh-CN" sz="2800" b="1">
                  <a:latin typeface="Times New Roman" pitchFamily="18" charset="0"/>
                </a:rPr>
                <a:t>=</a:t>
              </a:r>
              <a:r>
                <a:rPr kumimoji="1" lang="en-US" altLang="zh-CN" sz="2800" b="1" i="1">
                  <a:latin typeface="Times New Roman" pitchFamily="18" charset="0"/>
                </a:rPr>
                <a:t>x </a:t>
              </a:r>
              <a:r>
                <a:rPr kumimoji="1" lang="zh-CN" altLang="en-US" sz="2800" b="1">
                  <a:latin typeface="Garamond" pitchFamily="18" charset="0"/>
                </a:rPr>
                <a:t>的条件下</a:t>
              </a:r>
              <a:r>
                <a:rPr kumimoji="1" lang="en-US" altLang="zh-CN" sz="2800" b="1" i="1">
                  <a:solidFill>
                    <a:schemeClr val="hlink"/>
                  </a:solidFill>
                  <a:latin typeface="Times New Roman" pitchFamily="18" charset="0"/>
                </a:rPr>
                <a:t>Y </a:t>
              </a:r>
              <a:r>
                <a:rPr kumimoji="1" lang="zh-CN" altLang="en-US" sz="2800" b="1">
                  <a:solidFill>
                    <a:schemeClr val="hlink"/>
                  </a:solidFill>
                  <a:latin typeface="Garamond" pitchFamily="18" charset="0"/>
                </a:rPr>
                <a:t>的条件概率密度</a:t>
              </a:r>
              <a:r>
                <a:rPr kumimoji="1" lang="en-US" altLang="zh-CN" sz="2800" b="1">
                  <a:solidFill>
                    <a:schemeClr val="hlink"/>
                  </a:solidFill>
                  <a:latin typeface="Garamond" pitchFamily="18" charset="0"/>
                </a:rPr>
                <a:t>.</a:t>
              </a:r>
              <a:endParaRPr kumimoji="1" lang="en-US" altLang="zh-CN" sz="2800" b="1">
                <a:latin typeface="Times New Roman" pitchFamily="18" charset="0"/>
              </a:endParaRPr>
            </a:p>
          </p:txBody>
        </p:sp>
        <p:graphicFrame>
          <p:nvGraphicFramePr>
            <p:cNvPr id="153618" name="Object 18"/>
            <p:cNvGraphicFramePr>
              <a:graphicFrameLocks noChangeAspect="1"/>
            </p:cNvGraphicFramePr>
            <p:nvPr/>
          </p:nvGraphicFramePr>
          <p:xfrm>
            <a:off x="1111" y="2659"/>
            <a:ext cx="2179" cy="719"/>
          </p:xfrm>
          <a:graphic>
            <a:graphicData uri="http://schemas.openxmlformats.org/presentationml/2006/ole">
              <p:oleObj spid="_x0000_s1557507" name="Equation" r:id="rId4" imgW="1346040" imgH="444240" progId="">
                <p:embed/>
              </p:oleObj>
            </a:graphicData>
          </a:graphic>
        </p:graphicFrame>
      </p:grpSp>
      <p:graphicFrame>
        <p:nvGraphicFramePr>
          <p:cNvPr id="153619" name="Object 19"/>
          <p:cNvGraphicFramePr>
            <a:graphicFrameLocks noChangeAspect="1"/>
          </p:cNvGraphicFramePr>
          <p:nvPr/>
        </p:nvGraphicFramePr>
        <p:xfrm>
          <a:off x="827088" y="2781300"/>
          <a:ext cx="7470775" cy="1141413"/>
        </p:xfrm>
        <a:graphic>
          <a:graphicData uri="http://schemas.openxmlformats.org/presentationml/2006/ole">
            <p:oleObj spid="_x0000_s1557506" name="Equation" r:id="rId5" imgW="2908080" imgH="4442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3619"/>
                                        </p:tgtEl>
                                        <p:attrNameLst>
                                          <p:attrName>style.visibility</p:attrName>
                                        </p:attrNameLst>
                                      </p:cBhvr>
                                      <p:to>
                                        <p:strVal val="visible"/>
                                      </p:to>
                                    </p:set>
                                    <p:animEffect transition="in" filter="wipe(up)">
                                      <p:cBhvr>
                                        <p:cTn id="12" dur="1000"/>
                                        <p:tgtEl>
                                          <p:spTgt spid="1536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87" name="Object 11"/>
          <p:cNvGraphicFramePr>
            <a:graphicFrameLocks noChangeAspect="1"/>
          </p:cNvGraphicFramePr>
          <p:nvPr/>
        </p:nvGraphicFramePr>
        <p:xfrm>
          <a:off x="1403350" y="2024063"/>
          <a:ext cx="4679950" cy="1692275"/>
        </p:xfrm>
        <a:graphic>
          <a:graphicData uri="http://schemas.openxmlformats.org/presentationml/2006/ole">
            <p:oleObj spid="_x0000_s1558530" name="Equation" r:id="rId3" imgW="1790640" imgH="647640" progId="">
              <p:embed/>
            </p:oleObj>
          </a:graphicData>
        </a:graphic>
      </p:graphicFrame>
      <p:sp>
        <p:nvSpPr>
          <p:cNvPr id="152588" name="Text Box 12"/>
          <p:cNvSpPr txBox="1">
            <a:spLocks noChangeArrowheads="1"/>
          </p:cNvSpPr>
          <p:nvPr/>
        </p:nvSpPr>
        <p:spPr bwMode="auto">
          <a:xfrm>
            <a:off x="0" y="3773488"/>
            <a:ext cx="5795963" cy="519112"/>
          </a:xfrm>
          <a:prstGeom prst="rect">
            <a:avLst/>
          </a:prstGeom>
          <a:noFill/>
          <a:ln w="9525">
            <a:noFill/>
            <a:miter lim="800000"/>
            <a:headEnd/>
            <a:tailEnd/>
          </a:ln>
          <a:effectLst/>
        </p:spPr>
        <p:txBody>
          <a:bodyPr>
            <a:spAutoFit/>
          </a:bodyPr>
          <a:lstStyle/>
          <a:p>
            <a:pPr eaLnBrk="1" hangingPunct="1"/>
            <a:r>
              <a:rPr kumimoji="1" lang="zh-CN" altLang="en-US" sz="2800" b="1">
                <a:latin typeface="Times New Roman" pitchFamily="18" charset="0"/>
              </a:rPr>
              <a:t>且关于随机变量</a:t>
            </a:r>
            <a:r>
              <a:rPr kumimoji="1" lang="en-US" altLang="zh-CN" sz="2800" b="1" i="1">
                <a:latin typeface="Times New Roman" pitchFamily="18" charset="0"/>
              </a:rPr>
              <a:t>Y</a:t>
            </a:r>
            <a:r>
              <a:rPr kumimoji="1" lang="zh-CN" altLang="en-US" sz="2800" b="1">
                <a:latin typeface="Times New Roman" pitchFamily="18" charset="0"/>
              </a:rPr>
              <a:t>边缘概率密度 </a:t>
            </a:r>
          </a:p>
        </p:txBody>
      </p:sp>
      <p:sp>
        <p:nvSpPr>
          <p:cNvPr id="152592" name="Text Box 16"/>
          <p:cNvSpPr txBox="1">
            <a:spLocks noChangeArrowheads="1"/>
          </p:cNvSpPr>
          <p:nvPr/>
        </p:nvSpPr>
        <p:spPr bwMode="auto">
          <a:xfrm>
            <a:off x="755650" y="1470025"/>
            <a:ext cx="6337300" cy="519113"/>
          </a:xfrm>
          <a:prstGeom prst="rect">
            <a:avLst/>
          </a:prstGeom>
          <a:noFill/>
          <a:ln w="9525">
            <a:noFill/>
            <a:miter lim="800000"/>
            <a:headEnd/>
            <a:tailEnd/>
          </a:ln>
          <a:effectLst/>
        </p:spPr>
        <p:txBody>
          <a:bodyPr>
            <a:spAutoFit/>
          </a:bodyPr>
          <a:lstStyle/>
          <a:p>
            <a:pPr eaLnBrk="1" hangingPunct="1"/>
            <a:r>
              <a:rPr kumimoji="1" lang="zh-CN" altLang="en-US" sz="2800" b="1">
                <a:solidFill>
                  <a:srgbClr val="66FF33"/>
                </a:solidFill>
                <a:latin typeface="Times New Roman" pitchFamily="18" charset="0"/>
              </a:rPr>
              <a:t>解    </a:t>
            </a:r>
            <a:r>
              <a:rPr kumimoji="1" lang="zh-CN" altLang="en-US" sz="2800" b="1"/>
              <a:t>设随机变量</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a:latin typeface="Times New Roman" pitchFamily="18" charset="0"/>
              </a:rPr>
              <a:t>,</a:t>
            </a:r>
            <a:r>
              <a:rPr kumimoji="1" lang="en-US" altLang="zh-CN" sz="2800" b="1" i="1">
                <a:latin typeface="Times New Roman" pitchFamily="18" charset="0"/>
              </a:rPr>
              <a:t>Y</a:t>
            </a:r>
            <a:r>
              <a:rPr kumimoji="1" lang="en-US" altLang="zh-CN" sz="2800" b="1">
                <a:latin typeface="Times New Roman" pitchFamily="18" charset="0"/>
              </a:rPr>
              <a:t>)</a:t>
            </a:r>
            <a:r>
              <a:rPr kumimoji="1" lang="zh-CN" altLang="en-US" sz="2800" b="1">
                <a:latin typeface="Times New Roman" pitchFamily="18" charset="0"/>
              </a:rPr>
              <a:t>的概率密度为</a:t>
            </a:r>
          </a:p>
        </p:txBody>
      </p:sp>
      <p:sp>
        <p:nvSpPr>
          <p:cNvPr id="152595" name="Text Box 19"/>
          <p:cNvSpPr txBox="1">
            <a:spLocks noChangeArrowheads="1"/>
          </p:cNvSpPr>
          <p:nvPr/>
        </p:nvSpPr>
        <p:spPr bwMode="auto">
          <a:xfrm>
            <a:off x="0" y="152400"/>
            <a:ext cx="9144000" cy="1289050"/>
          </a:xfrm>
          <a:prstGeom prst="rect">
            <a:avLst/>
          </a:prstGeom>
          <a:noFill/>
          <a:ln w="9525">
            <a:noFill/>
            <a:miter lim="800000"/>
            <a:headEnd/>
            <a:tailEnd/>
          </a:ln>
          <a:effectLst/>
        </p:spPr>
        <p:txBody>
          <a:bodyPr>
            <a:spAutoFit/>
          </a:bodyPr>
          <a:lstStyle/>
          <a:p>
            <a:pPr eaLnBrk="1" hangingPunct="1">
              <a:lnSpc>
                <a:spcPct val="140000"/>
              </a:lnSpc>
            </a:pPr>
            <a:r>
              <a:rPr kumimoji="1" lang="en-US" altLang="zh-CN" sz="2800" b="1">
                <a:latin typeface="Times New Roman" pitchFamily="18" charset="0"/>
              </a:rPr>
              <a:t>        </a:t>
            </a:r>
            <a:r>
              <a:rPr kumimoji="1" lang="zh-CN" altLang="en-US" sz="2800" b="1">
                <a:solidFill>
                  <a:srgbClr val="66FF33"/>
                </a:solidFill>
                <a:latin typeface="Times New Roman" pitchFamily="18" charset="0"/>
              </a:rPr>
              <a:t>例</a:t>
            </a:r>
            <a:r>
              <a:rPr kumimoji="1" lang="en-US" altLang="zh-CN" sz="2800" b="1">
                <a:solidFill>
                  <a:srgbClr val="66FF33"/>
                </a:solidFill>
                <a:latin typeface="Times New Roman" pitchFamily="18" charset="0"/>
              </a:rPr>
              <a:t>3</a:t>
            </a:r>
            <a:r>
              <a:rPr kumimoji="1" lang="en-US" altLang="zh-CN" sz="2800" b="1">
                <a:latin typeface="Times New Roman" pitchFamily="18" charset="0"/>
              </a:rPr>
              <a:t>     </a:t>
            </a:r>
            <a:r>
              <a:rPr kumimoji="1" lang="zh-CN" altLang="en-US" sz="2800" b="1">
                <a:latin typeface="Times New Roman" pitchFamily="18" charset="0"/>
              </a:rPr>
              <a:t>设随机变量</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a:latin typeface="Times New Roman" pitchFamily="18" charset="0"/>
              </a:rPr>
              <a:t>, </a:t>
            </a:r>
            <a:r>
              <a:rPr kumimoji="1" lang="en-US" altLang="zh-CN" sz="2800" b="1" i="1">
                <a:latin typeface="Times New Roman" pitchFamily="18" charset="0"/>
              </a:rPr>
              <a:t>Y</a:t>
            </a:r>
            <a:r>
              <a:rPr kumimoji="1" lang="en-US" altLang="zh-CN" sz="2800" b="1">
                <a:latin typeface="Times New Roman" pitchFamily="18" charset="0"/>
              </a:rPr>
              <a:t>)</a:t>
            </a:r>
            <a:r>
              <a:rPr kumimoji="1" lang="zh-CN" altLang="en-US" sz="2800" b="1">
                <a:latin typeface="Times New Roman" pitchFamily="18" charset="0"/>
              </a:rPr>
              <a:t>在区域</a:t>
            </a:r>
            <a:r>
              <a:rPr kumimoji="1" lang="en-US" altLang="zh-CN" sz="2800" b="1" i="1">
                <a:latin typeface="Times New Roman" pitchFamily="18" charset="0"/>
              </a:rPr>
              <a:t>D</a:t>
            </a:r>
            <a:r>
              <a:rPr kumimoji="1" lang="en-US" altLang="zh-CN" sz="2800" b="1">
                <a:latin typeface="Times New Roman" pitchFamily="18" charset="0"/>
              </a:rPr>
              <a:t>={(</a:t>
            </a:r>
            <a:r>
              <a:rPr kumimoji="1" lang="en-US" altLang="zh-CN" sz="2800" b="1" i="1">
                <a:latin typeface="Times New Roman" pitchFamily="18" charset="0"/>
              </a:rPr>
              <a:t>x, y</a:t>
            </a:r>
            <a:r>
              <a:rPr kumimoji="1" lang="en-US" altLang="zh-CN" sz="2800" b="1">
                <a:latin typeface="Times New Roman" pitchFamily="18" charset="0"/>
              </a:rPr>
              <a:t>)| </a:t>
            </a:r>
            <a:r>
              <a:rPr kumimoji="1" lang="en-US" altLang="zh-CN" sz="2800" b="1" i="1">
                <a:latin typeface="Times New Roman" pitchFamily="18" charset="0"/>
              </a:rPr>
              <a:t>x</a:t>
            </a:r>
            <a:r>
              <a:rPr kumimoji="1" lang="en-US" altLang="zh-CN" sz="2800" b="1" baseline="30000">
                <a:latin typeface="Times New Roman" pitchFamily="18" charset="0"/>
              </a:rPr>
              <a:t>2</a:t>
            </a:r>
            <a:r>
              <a:rPr kumimoji="1" lang="en-US" altLang="zh-CN" sz="2800" b="1">
                <a:latin typeface="Times New Roman" pitchFamily="18" charset="0"/>
              </a:rPr>
              <a:t>+</a:t>
            </a:r>
            <a:r>
              <a:rPr kumimoji="1" lang="en-US" altLang="zh-CN" sz="2800" b="1" i="1">
                <a:latin typeface="Times New Roman" pitchFamily="18" charset="0"/>
              </a:rPr>
              <a:t>y</a:t>
            </a:r>
            <a:r>
              <a:rPr kumimoji="1" lang="en-US" altLang="zh-CN" sz="2800" b="1" baseline="30000">
                <a:latin typeface="Times New Roman" pitchFamily="18" charset="0"/>
              </a:rPr>
              <a:t>2</a:t>
            </a:r>
            <a:r>
              <a:rPr kumimoji="1" lang="en-US" altLang="zh-CN" sz="2800" b="1">
                <a:latin typeface="Times New Roman" pitchFamily="18" charset="0"/>
              </a:rPr>
              <a:t>≤1}</a:t>
            </a:r>
            <a:r>
              <a:rPr kumimoji="1" lang="zh-CN" altLang="en-US" sz="2800" b="1">
                <a:latin typeface="Times New Roman" pitchFamily="18" charset="0"/>
              </a:rPr>
              <a:t>上服从均匀分布，求条件概率密度</a:t>
            </a:r>
            <a:r>
              <a:rPr kumimoji="1" lang="en-US" altLang="zh-CN" sz="2800" b="1" i="1">
                <a:latin typeface="Times New Roman" pitchFamily="18" charset="0"/>
              </a:rPr>
              <a:t>f</a:t>
            </a:r>
            <a:r>
              <a:rPr kumimoji="1" lang="en-US" altLang="zh-CN" sz="2800" b="1" i="1" baseline="-25000">
                <a:latin typeface="Times New Roman" pitchFamily="18" charset="0"/>
              </a:rPr>
              <a:t>X</a:t>
            </a:r>
            <a:r>
              <a:rPr kumimoji="1" lang="en-US" altLang="zh-CN" sz="2800" b="1" baseline="-25000">
                <a:latin typeface="Times New Roman" pitchFamily="18" charset="0"/>
              </a:rPr>
              <a:t>|</a:t>
            </a:r>
            <a:r>
              <a:rPr kumimoji="1" lang="en-US" altLang="zh-CN" sz="2800" b="1" i="1" baseline="-25000">
                <a:latin typeface="Times New Roman" pitchFamily="18" charset="0"/>
              </a:rPr>
              <a:t>Y</a:t>
            </a:r>
            <a:r>
              <a:rPr kumimoji="1" lang="en-US" altLang="zh-CN" sz="2800" b="1">
                <a:latin typeface="Times New Roman" pitchFamily="18" charset="0"/>
              </a:rPr>
              <a:t>(</a:t>
            </a:r>
            <a:r>
              <a:rPr kumimoji="1" lang="en-US" altLang="zh-CN" sz="2800" b="1" i="1">
                <a:latin typeface="Times New Roman" pitchFamily="18" charset="0"/>
              </a:rPr>
              <a:t>x</a:t>
            </a:r>
            <a:r>
              <a:rPr kumimoji="1" lang="en-US" altLang="zh-CN" sz="2800" b="1">
                <a:latin typeface="Times New Roman" pitchFamily="18" charset="0"/>
              </a:rPr>
              <a:t>|</a:t>
            </a:r>
            <a:r>
              <a:rPr kumimoji="1" lang="en-US" altLang="zh-CN" sz="2800" b="1" i="1">
                <a:latin typeface="Times New Roman" pitchFamily="18" charset="0"/>
              </a:rPr>
              <a:t>y</a:t>
            </a:r>
            <a:r>
              <a:rPr kumimoji="1" lang="en-US" altLang="zh-CN" sz="2800" b="1">
                <a:latin typeface="Times New Roman" pitchFamily="18" charset="0"/>
              </a:rPr>
              <a:t>) .</a:t>
            </a:r>
          </a:p>
        </p:txBody>
      </p:sp>
      <p:graphicFrame>
        <p:nvGraphicFramePr>
          <p:cNvPr id="152598" name="Object 22"/>
          <p:cNvGraphicFramePr>
            <a:graphicFrameLocks noChangeAspect="1"/>
          </p:cNvGraphicFramePr>
          <p:nvPr/>
        </p:nvGraphicFramePr>
        <p:xfrm>
          <a:off x="1403350" y="4395788"/>
          <a:ext cx="5345113" cy="1625600"/>
        </p:xfrm>
        <a:graphic>
          <a:graphicData uri="http://schemas.openxmlformats.org/presentationml/2006/ole">
            <p:oleObj spid="_x0000_s1558531" name="Equation" r:id="rId4" imgW="2108160" imgH="647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2595"/>
                                        </p:tgtEl>
                                        <p:attrNameLst>
                                          <p:attrName>style.visibility</p:attrName>
                                        </p:attrNameLst>
                                      </p:cBhvr>
                                      <p:to>
                                        <p:strVal val="visible"/>
                                      </p:to>
                                    </p:set>
                                    <p:animEffect transition="in" filter="wipe(up)">
                                      <p:cBhvr>
                                        <p:cTn id="7" dur="1000"/>
                                        <p:tgtEl>
                                          <p:spTgt spid="1525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92"/>
                                        </p:tgtEl>
                                        <p:attrNameLst>
                                          <p:attrName>style.visibility</p:attrName>
                                        </p:attrNameLst>
                                      </p:cBhvr>
                                      <p:to>
                                        <p:strVal val="visible"/>
                                      </p:to>
                                    </p:set>
                                    <p:animEffect transition="in" filter="wipe(left)">
                                      <p:cBhvr>
                                        <p:cTn id="12" dur="1000"/>
                                        <p:tgtEl>
                                          <p:spTgt spid="1525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587"/>
                                        </p:tgtEl>
                                        <p:attrNameLst>
                                          <p:attrName>style.visibility</p:attrName>
                                        </p:attrNameLst>
                                      </p:cBhvr>
                                      <p:to>
                                        <p:strVal val="visible"/>
                                      </p:to>
                                    </p:set>
                                    <p:animEffect transition="in" filter="wipe(left)">
                                      <p:cBhvr>
                                        <p:cTn id="17" dur="1000"/>
                                        <p:tgtEl>
                                          <p:spTgt spid="1525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588"/>
                                        </p:tgtEl>
                                        <p:attrNameLst>
                                          <p:attrName>style.visibility</p:attrName>
                                        </p:attrNameLst>
                                      </p:cBhvr>
                                      <p:to>
                                        <p:strVal val="visible"/>
                                      </p:to>
                                    </p:set>
                                    <p:animEffect transition="in" filter="wipe(left)">
                                      <p:cBhvr>
                                        <p:cTn id="22" dur="1000"/>
                                        <p:tgtEl>
                                          <p:spTgt spid="1525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598"/>
                                        </p:tgtEl>
                                        <p:attrNameLst>
                                          <p:attrName>style.visibility</p:attrName>
                                        </p:attrNameLst>
                                      </p:cBhvr>
                                      <p:to>
                                        <p:strVal val="visible"/>
                                      </p:to>
                                    </p:set>
                                    <p:animEffect transition="in" filter="wipe(left)">
                                      <p:cBhvr>
                                        <p:cTn id="27" dur="1000"/>
                                        <p:tgtEl>
                                          <p:spTgt spid="152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8" grpId="0" autoUpdateAnimBg="0"/>
      <p:bldP spid="152592" grpId="0" autoUpdateAnimBg="0"/>
      <p:bldP spid="15259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39" name="Oval 35"/>
          <p:cNvSpPr>
            <a:spLocks noChangeArrowheads="1"/>
          </p:cNvSpPr>
          <p:nvPr/>
        </p:nvSpPr>
        <p:spPr bwMode="auto">
          <a:xfrm>
            <a:off x="7075488" y="3114675"/>
            <a:ext cx="1371600" cy="1295400"/>
          </a:xfrm>
          <a:prstGeom prst="ellipse">
            <a:avLst/>
          </a:prstGeom>
          <a:solidFill>
            <a:srgbClr val="BBE0E3"/>
          </a:solidFill>
          <a:ln w="9525">
            <a:noFill/>
            <a:round/>
            <a:headEnd/>
            <a:tailEnd/>
          </a:ln>
          <a:effectLst/>
        </p:spPr>
        <p:txBody>
          <a:bodyPr wrap="none" anchor="ctr"/>
          <a:lstStyle/>
          <a:p>
            <a:endParaRPr lang="zh-CN" altLang="en-US"/>
          </a:p>
        </p:txBody>
      </p:sp>
      <p:grpSp>
        <p:nvGrpSpPr>
          <p:cNvPr id="2" name="Group 36"/>
          <p:cNvGrpSpPr>
            <a:grpSpLocks/>
          </p:cNvGrpSpPr>
          <p:nvPr/>
        </p:nvGrpSpPr>
        <p:grpSpPr bwMode="auto">
          <a:xfrm flipV="1">
            <a:off x="7075488" y="3724275"/>
            <a:ext cx="1371600" cy="685800"/>
            <a:chOff x="4320" y="1392"/>
            <a:chExt cx="864" cy="432"/>
          </a:xfrm>
        </p:grpSpPr>
        <p:sp>
          <p:nvSpPr>
            <p:cNvPr id="1429541" name="Arc 37"/>
            <p:cNvSpPr>
              <a:spLocks/>
            </p:cNvSpPr>
            <p:nvPr/>
          </p:nvSpPr>
          <p:spPr bwMode="auto">
            <a:xfrm>
              <a:off x="4752"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00"/>
              </a:solidFill>
              <a:round/>
              <a:headEnd/>
              <a:tailEnd/>
            </a:ln>
            <a:effectLst/>
          </p:spPr>
          <p:txBody>
            <a:bodyPr wrap="none" anchor="ctr"/>
            <a:lstStyle/>
            <a:p>
              <a:endParaRPr lang="zh-CN" altLang="en-US"/>
            </a:p>
          </p:txBody>
        </p:sp>
        <p:sp>
          <p:nvSpPr>
            <p:cNvPr id="1429542" name="Arc 38"/>
            <p:cNvSpPr>
              <a:spLocks/>
            </p:cNvSpPr>
            <p:nvPr/>
          </p:nvSpPr>
          <p:spPr bwMode="auto">
            <a:xfrm flipH="1">
              <a:off x="4320"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00"/>
              </a:solidFill>
              <a:round/>
              <a:headEnd/>
              <a:tailEnd/>
            </a:ln>
            <a:effectLst/>
          </p:spPr>
          <p:txBody>
            <a:bodyPr wrap="none" anchor="ctr"/>
            <a:lstStyle/>
            <a:p>
              <a:endParaRPr lang="zh-CN" altLang="en-US"/>
            </a:p>
          </p:txBody>
        </p:sp>
      </p:grpSp>
      <p:sp>
        <p:nvSpPr>
          <p:cNvPr id="1429543" name="Text Box 39"/>
          <p:cNvSpPr txBox="1">
            <a:spLocks noChangeArrowheads="1"/>
          </p:cNvSpPr>
          <p:nvPr/>
        </p:nvSpPr>
        <p:spPr bwMode="auto">
          <a:xfrm>
            <a:off x="819150" y="292100"/>
            <a:ext cx="8505825" cy="946150"/>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ea typeface="楷体_GB2312" pitchFamily="49" charset="-122"/>
              </a:rPr>
              <a:t>例 </a:t>
            </a:r>
            <a:r>
              <a:rPr lang="zh-CN" altLang="en-US" b="1">
                <a:solidFill>
                  <a:srgbClr val="000000"/>
                </a:solidFill>
                <a:ea typeface="楷体_GB2312" pitchFamily="49" charset="-122"/>
              </a:rPr>
              <a:t>设随机向量</a:t>
            </a:r>
            <a:r>
              <a:rPr lang="en-US" altLang="zh-CN" b="1">
                <a:solidFill>
                  <a:srgbClr val="000000"/>
                </a:solidFill>
                <a:ea typeface="楷体_GB2312" pitchFamily="49" charset="-122"/>
              </a:rPr>
              <a:t>(X,Y)</a:t>
            </a:r>
            <a:r>
              <a:rPr lang="zh-CN" altLang="en-US" b="1">
                <a:solidFill>
                  <a:srgbClr val="000000"/>
                </a:solidFill>
                <a:ea typeface="楷体_GB2312" pitchFamily="49" charset="-122"/>
              </a:rPr>
              <a:t>服从区域</a:t>
            </a:r>
            <a:r>
              <a:rPr lang="en-US" altLang="zh-CN" b="1">
                <a:solidFill>
                  <a:srgbClr val="000000"/>
                </a:solidFill>
                <a:ea typeface="楷体_GB2312" pitchFamily="49" charset="-122"/>
              </a:rPr>
              <a:t>D</a:t>
            </a:r>
            <a:r>
              <a:rPr lang="zh-CN" altLang="en-US" b="1">
                <a:solidFill>
                  <a:srgbClr val="000000"/>
                </a:solidFill>
                <a:ea typeface="楷体_GB2312" pitchFamily="49" charset="-122"/>
              </a:rPr>
              <a:t>上的均匀分布</a:t>
            </a:r>
            <a:r>
              <a:rPr lang="en-US" altLang="zh-CN" b="1">
                <a:solidFill>
                  <a:srgbClr val="000000"/>
                </a:solidFill>
                <a:ea typeface="楷体_GB2312" pitchFamily="49" charset="-122"/>
              </a:rPr>
              <a:t>,</a:t>
            </a:r>
            <a:r>
              <a:rPr lang="zh-CN" altLang="en-US" b="1">
                <a:solidFill>
                  <a:srgbClr val="000000"/>
                </a:solidFill>
                <a:ea typeface="楷体_GB2312" pitchFamily="49" charset="-122"/>
              </a:rPr>
              <a:t>其中 </a:t>
            </a:r>
            <a:r>
              <a:rPr lang="en-US" altLang="zh-CN" b="1">
                <a:solidFill>
                  <a:srgbClr val="000000"/>
                </a:solidFill>
                <a:ea typeface="楷体_GB2312" pitchFamily="49" charset="-122"/>
              </a:rPr>
              <a:t>D={(x,y),x</a:t>
            </a:r>
            <a:r>
              <a:rPr lang="en-US" altLang="zh-CN" b="1" baseline="30000">
                <a:solidFill>
                  <a:srgbClr val="000000"/>
                </a:solidFill>
                <a:ea typeface="楷体_GB2312" pitchFamily="49" charset="-122"/>
              </a:rPr>
              <a:t>2</a:t>
            </a:r>
            <a:r>
              <a:rPr lang="en-US" altLang="zh-CN" b="1">
                <a:solidFill>
                  <a:srgbClr val="000000"/>
                </a:solidFill>
                <a:ea typeface="楷体_GB2312" pitchFamily="49" charset="-122"/>
              </a:rPr>
              <a:t>+y</a:t>
            </a:r>
            <a:r>
              <a:rPr lang="en-US" altLang="zh-CN" b="1" baseline="30000">
                <a:solidFill>
                  <a:srgbClr val="000000"/>
                </a:solidFill>
                <a:ea typeface="楷体_GB2312" pitchFamily="49" charset="-122"/>
              </a:rPr>
              <a:t>2</a:t>
            </a:r>
            <a:r>
              <a:rPr lang="en-US" altLang="zh-CN" b="1">
                <a:solidFill>
                  <a:srgbClr val="000000"/>
                </a:solidFill>
                <a:ea typeface="楷体_GB2312" pitchFamily="49" charset="-122"/>
              </a:rPr>
              <a:t>≤1},</a:t>
            </a:r>
            <a:r>
              <a:rPr lang="zh-CN" altLang="en-US" b="1">
                <a:solidFill>
                  <a:srgbClr val="000000"/>
                </a:solidFill>
                <a:ea typeface="楷体_GB2312" pitchFamily="49" charset="-122"/>
              </a:rPr>
              <a:t>求</a:t>
            </a:r>
            <a:r>
              <a:rPr lang="en-US" altLang="zh-CN" b="1">
                <a:solidFill>
                  <a:srgbClr val="000000"/>
                </a:solidFill>
                <a:ea typeface="楷体_GB2312" pitchFamily="49" charset="-122"/>
              </a:rPr>
              <a:t>X,Y</a:t>
            </a:r>
            <a:r>
              <a:rPr lang="zh-CN" altLang="en-US" b="1">
                <a:solidFill>
                  <a:srgbClr val="000000"/>
                </a:solidFill>
                <a:ea typeface="楷体_GB2312" pitchFamily="49" charset="-122"/>
              </a:rPr>
              <a:t>的边缘密度函数</a:t>
            </a:r>
            <a:r>
              <a:rPr lang="en-US" altLang="zh-CN" b="1">
                <a:solidFill>
                  <a:srgbClr val="000000"/>
                </a:solidFill>
                <a:ea typeface="楷体_GB2312" pitchFamily="49" charset="-122"/>
              </a:rPr>
              <a:t>p</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(x)</a:t>
            </a:r>
            <a:r>
              <a:rPr lang="zh-CN" altLang="en-US" b="1">
                <a:solidFill>
                  <a:srgbClr val="000000"/>
                </a:solidFill>
                <a:ea typeface="楷体_GB2312" pitchFamily="49" charset="-122"/>
              </a:rPr>
              <a:t>和</a:t>
            </a:r>
            <a:r>
              <a:rPr lang="en-US" altLang="zh-CN" b="1">
                <a:solidFill>
                  <a:srgbClr val="000000"/>
                </a:solidFill>
                <a:ea typeface="楷体_GB2312" pitchFamily="49" charset="-122"/>
              </a:rPr>
              <a:t>p</a:t>
            </a:r>
            <a:r>
              <a:rPr lang="en-US" altLang="zh-CN" b="1" baseline="-25000">
                <a:solidFill>
                  <a:srgbClr val="000000"/>
                </a:solidFill>
                <a:ea typeface="楷体_GB2312" pitchFamily="49" charset="-122"/>
              </a:rPr>
              <a:t>2</a:t>
            </a:r>
            <a:r>
              <a:rPr lang="en-US" altLang="zh-CN" b="1">
                <a:solidFill>
                  <a:srgbClr val="000000"/>
                </a:solidFill>
                <a:ea typeface="楷体_GB2312" pitchFamily="49" charset="-122"/>
              </a:rPr>
              <a:t>(y).</a:t>
            </a:r>
          </a:p>
        </p:txBody>
      </p:sp>
      <p:sp>
        <p:nvSpPr>
          <p:cNvPr id="1429544" name="Text Box 40"/>
          <p:cNvSpPr txBox="1">
            <a:spLocks noChangeArrowheads="1"/>
          </p:cNvSpPr>
          <p:nvPr/>
        </p:nvSpPr>
        <p:spPr bwMode="auto">
          <a:xfrm>
            <a:off x="895350" y="1663700"/>
            <a:ext cx="29718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解</a:t>
            </a:r>
            <a:r>
              <a:rPr lang="zh-CN" altLang="en-US" b="1">
                <a:solidFill>
                  <a:srgbClr val="FF9900"/>
                </a:solidFill>
                <a:ea typeface="楷体_GB2312" pitchFamily="49" charset="-122"/>
              </a:rPr>
              <a:t>  </a:t>
            </a:r>
            <a:r>
              <a:rPr lang="en-US" altLang="zh-CN" b="1">
                <a:solidFill>
                  <a:srgbClr val="000000"/>
                </a:solidFill>
                <a:ea typeface="楷体_GB2312" pitchFamily="49" charset="-122"/>
              </a:rPr>
              <a:t>(1)</a:t>
            </a:r>
            <a:r>
              <a:rPr lang="zh-CN" altLang="en-US" b="1">
                <a:solidFill>
                  <a:srgbClr val="000000"/>
                </a:solidFill>
                <a:ea typeface="楷体_GB2312" pitchFamily="49" charset="-122"/>
              </a:rPr>
              <a:t>由题意得</a:t>
            </a:r>
            <a:r>
              <a:rPr lang="en-US" altLang="zh-CN" b="1">
                <a:solidFill>
                  <a:srgbClr val="000000"/>
                </a:solidFill>
                <a:ea typeface="楷体_GB2312" pitchFamily="49" charset="-122"/>
              </a:rPr>
              <a:t>:</a:t>
            </a:r>
          </a:p>
        </p:txBody>
      </p:sp>
      <p:graphicFrame>
        <p:nvGraphicFramePr>
          <p:cNvPr id="1429545" name="Object 41"/>
          <p:cNvGraphicFramePr>
            <a:graphicFrameLocks noChangeAspect="1"/>
          </p:cNvGraphicFramePr>
          <p:nvPr/>
        </p:nvGraphicFramePr>
        <p:xfrm>
          <a:off x="3635375" y="1341438"/>
          <a:ext cx="3240088" cy="1230312"/>
        </p:xfrm>
        <a:graphic>
          <a:graphicData uri="http://schemas.openxmlformats.org/presentationml/2006/ole">
            <p:oleObj spid="_x0000_s1661954" name="公式" r:id="rId3" imgW="1739880" imgH="660240" progId="Equation.3">
              <p:embed/>
            </p:oleObj>
          </a:graphicData>
        </a:graphic>
      </p:graphicFrame>
      <p:graphicFrame>
        <p:nvGraphicFramePr>
          <p:cNvPr id="1429546" name="Object 42"/>
          <p:cNvGraphicFramePr>
            <a:graphicFrameLocks noChangeAspect="1"/>
          </p:cNvGraphicFramePr>
          <p:nvPr/>
        </p:nvGraphicFramePr>
        <p:xfrm>
          <a:off x="1908175" y="2276475"/>
          <a:ext cx="3157538" cy="806450"/>
        </p:xfrm>
        <a:graphic>
          <a:graphicData uri="http://schemas.openxmlformats.org/presentationml/2006/ole">
            <p:oleObj spid="_x0000_s1661955" name="公式" r:id="rId4" imgW="1295280" imgH="330120" progId="Equation.3">
              <p:embed/>
            </p:oleObj>
          </a:graphicData>
        </a:graphic>
      </p:graphicFrame>
      <p:grpSp>
        <p:nvGrpSpPr>
          <p:cNvPr id="3" name="Group 43"/>
          <p:cNvGrpSpPr>
            <a:grpSpLocks/>
          </p:cNvGrpSpPr>
          <p:nvPr/>
        </p:nvGrpSpPr>
        <p:grpSpPr bwMode="auto">
          <a:xfrm>
            <a:off x="6084888" y="2276475"/>
            <a:ext cx="3276600" cy="2438400"/>
            <a:chOff x="3696" y="1296"/>
            <a:chExt cx="2064" cy="1536"/>
          </a:xfrm>
        </p:grpSpPr>
        <p:sp>
          <p:nvSpPr>
            <p:cNvPr id="1429548" name="Line 44"/>
            <p:cNvSpPr>
              <a:spLocks noChangeShapeType="1"/>
            </p:cNvSpPr>
            <p:nvPr/>
          </p:nvSpPr>
          <p:spPr bwMode="auto">
            <a:xfrm>
              <a:off x="3696" y="2256"/>
              <a:ext cx="1920" cy="0"/>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1429549" name="Line 45"/>
            <p:cNvSpPr>
              <a:spLocks noChangeShapeType="1"/>
            </p:cNvSpPr>
            <p:nvPr/>
          </p:nvSpPr>
          <p:spPr bwMode="auto">
            <a:xfrm flipV="1">
              <a:off x="4752" y="1392"/>
              <a:ext cx="0" cy="1440"/>
            </a:xfrm>
            <a:prstGeom prst="line">
              <a:avLst/>
            </a:prstGeom>
            <a:noFill/>
            <a:ln w="38100">
              <a:solidFill>
                <a:srgbClr val="000000"/>
              </a:solidFill>
              <a:round/>
              <a:headEnd/>
              <a:tailEnd type="triangle" w="med" len="med"/>
            </a:ln>
            <a:effectLst/>
          </p:spPr>
          <p:txBody>
            <a:bodyPr wrap="none" anchor="ctr"/>
            <a:lstStyle/>
            <a:p>
              <a:endParaRPr lang="zh-CN" altLang="en-US"/>
            </a:p>
          </p:txBody>
        </p:sp>
        <p:sp>
          <p:nvSpPr>
            <p:cNvPr id="1429550" name="Text Box 46"/>
            <p:cNvSpPr txBox="1">
              <a:spLocks noChangeArrowheads="1"/>
            </p:cNvSpPr>
            <p:nvPr/>
          </p:nvSpPr>
          <p:spPr bwMode="auto">
            <a:xfrm>
              <a:off x="5520" y="2352"/>
              <a:ext cx="240" cy="327"/>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X</a:t>
              </a:r>
            </a:p>
          </p:txBody>
        </p:sp>
        <p:sp>
          <p:nvSpPr>
            <p:cNvPr id="1429551" name="Text Box 47"/>
            <p:cNvSpPr txBox="1">
              <a:spLocks noChangeArrowheads="1"/>
            </p:cNvSpPr>
            <p:nvPr/>
          </p:nvSpPr>
          <p:spPr bwMode="auto">
            <a:xfrm>
              <a:off x="4848" y="1296"/>
              <a:ext cx="288" cy="327"/>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Y</a:t>
              </a:r>
            </a:p>
          </p:txBody>
        </p:sp>
      </p:grpSp>
      <p:sp>
        <p:nvSpPr>
          <p:cNvPr id="1429552" name="Text Box 48"/>
          <p:cNvSpPr txBox="1">
            <a:spLocks noChangeArrowheads="1"/>
          </p:cNvSpPr>
          <p:nvPr/>
        </p:nvSpPr>
        <p:spPr bwMode="auto">
          <a:xfrm>
            <a:off x="6702425" y="3719513"/>
            <a:ext cx="685800" cy="519112"/>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-1</a:t>
            </a:r>
          </a:p>
        </p:txBody>
      </p:sp>
      <p:sp>
        <p:nvSpPr>
          <p:cNvPr id="1429553" name="Text Box 49"/>
          <p:cNvSpPr txBox="1">
            <a:spLocks noChangeArrowheads="1"/>
          </p:cNvSpPr>
          <p:nvPr/>
        </p:nvSpPr>
        <p:spPr bwMode="auto">
          <a:xfrm>
            <a:off x="8447088" y="3724275"/>
            <a:ext cx="381000" cy="519113"/>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ea typeface="楷体_GB2312" pitchFamily="49" charset="-122"/>
              </a:rPr>
              <a:t>1</a:t>
            </a:r>
          </a:p>
        </p:txBody>
      </p:sp>
      <p:sp>
        <p:nvSpPr>
          <p:cNvPr id="1429554" name="Line 50"/>
          <p:cNvSpPr>
            <a:spLocks noChangeShapeType="1"/>
          </p:cNvSpPr>
          <p:nvPr/>
        </p:nvSpPr>
        <p:spPr bwMode="auto">
          <a:xfrm>
            <a:off x="8447088" y="2581275"/>
            <a:ext cx="0" cy="2057400"/>
          </a:xfrm>
          <a:prstGeom prst="line">
            <a:avLst/>
          </a:prstGeom>
          <a:noFill/>
          <a:ln w="38100">
            <a:solidFill>
              <a:srgbClr val="FF0000"/>
            </a:solidFill>
            <a:prstDash val="sysDot"/>
            <a:round/>
            <a:headEnd/>
            <a:tailEnd/>
          </a:ln>
          <a:effectLst/>
        </p:spPr>
        <p:txBody>
          <a:bodyPr wrap="none" anchor="ctr"/>
          <a:lstStyle/>
          <a:p>
            <a:endParaRPr lang="zh-CN" altLang="en-US"/>
          </a:p>
        </p:txBody>
      </p:sp>
      <p:sp>
        <p:nvSpPr>
          <p:cNvPr id="1429555" name="Line 51"/>
          <p:cNvSpPr>
            <a:spLocks noChangeShapeType="1"/>
          </p:cNvSpPr>
          <p:nvPr/>
        </p:nvSpPr>
        <p:spPr bwMode="auto">
          <a:xfrm>
            <a:off x="7075488" y="2581275"/>
            <a:ext cx="0" cy="2133600"/>
          </a:xfrm>
          <a:prstGeom prst="line">
            <a:avLst/>
          </a:prstGeom>
          <a:noFill/>
          <a:ln w="38100">
            <a:solidFill>
              <a:srgbClr val="FF0000"/>
            </a:solidFill>
            <a:prstDash val="sysDot"/>
            <a:round/>
            <a:headEnd/>
            <a:tailEnd/>
          </a:ln>
          <a:effectLst/>
        </p:spPr>
        <p:txBody>
          <a:bodyPr wrap="none" anchor="ctr"/>
          <a:lstStyle/>
          <a:p>
            <a:endParaRPr lang="zh-CN" altLang="en-US"/>
          </a:p>
        </p:txBody>
      </p:sp>
      <p:grpSp>
        <p:nvGrpSpPr>
          <p:cNvPr id="4" name="Group 52"/>
          <p:cNvGrpSpPr>
            <a:grpSpLocks/>
          </p:cNvGrpSpPr>
          <p:nvPr/>
        </p:nvGrpSpPr>
        <p:grpSpPr bwMode="auto">
          <a:xfrm>
            <a:off x="7075488" y="3114675"/>
            <a:ext cx="1371600" cy="685800"/>
            <a:chOff x="4320" y="1392"/>
            <a:chExt cx="864" cy="432"/>
          </a:xfrm>
        </p:grpSpPr>
        <p:sp>
          <p:nvSpPr>
            <p:cNvPr id="1429557" name="Arc 53"/>
            <p:cNvSpPr>
              <a:spLocks/>
            </p:cNvSpPr>
            <p:nvPr/>
          </p:nvSpPr>
          <p:spPr bwMode="auto">
            <a:xfrm>
              <a:off x="4752"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a:ln>
            <a:effectLst/>
          </p:spPr>
          <p:txBody>
            <a:bodyPr wrap="none" anchor="ctr"/>
            <a:lstStyle/>
            <a:p>
              <a:endParaRPr lang="zh-CN" altLang="en-US"/>
            </a:p>
          </p:txBody>
        </p:sp>
        <p:sp>
          <p:nvSpPr>
            <p:cNvPr id="1429558" name="Arc 54"/>
            <p:cNvSpPr>
              <a:spLocks/>
            </p:cNvSpPr>
            <p:nvPr/>
          </p:nvSpPr>
          <p:spPr bwMode="auto">
            <a:xfrm flipH="1">
              <a:off x="4320" y="139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a:ln>
            <a:effectLst/>
          </p:spPr>
          <p:txBody>
            <a:bodyPr wrap="none" anchor="ctr"/>
            <a:lstStyle/>
            <a:p>
              <a:endParaRPr lang="zh-CN" altLang="en-US"/>
            </a:p>
          </p:txBody>
        </p:sp>
      </p:grpSp>
      <p:sp>
        <p:nvSpPr>
          <p:cNvPr id="1429559" name="Line 55"/>
          <p:cNvSpPr>
            <a:spLocks noChangeShapeType="1"/>
          </p:cNvSpPr>
          <p:nvPr/>
        </p:nvSpPr>
        <p:spPr bwMode="auto">
          <a:xfrm>
            <a:off x="8142288" y="2809875"/>
            <a:ext cx="0" cy="1981200"/>
          </a:xfrm>
          <a:prstGeom prst="line">
            <a:avLst/>
          </a:prstGeom>
          <a:noFill/>
          <a:ln w="38100">
            <a:solidFill>
              <a:srgbClr val="FF3399"/>
            </a:solidFill>
            <a:round/>
            <a:headEnd/>
            <a:tailEnd/>
          </a:ln>
          <a:effectLst/>
        </p:spPr>
        <p:txBody>
          <a:bodyPr wrap="none" anchor="ctr"/>
          <a:lstStyle/>
          <a:p>
            <a:endParaRPr lang="zh-CN" altLang="en-US"/>
          </a:p>
        </p:txBody>
      </p:sp>
      <p:graphicFrame>
        <p:nvGraphicFramePr>
          <p:cNvPr id="1429560" name="Object 56"/>
          <p:cNvGraphicFramePr>
            <a:graphicFrameLocks noChangeAspect="1"/>
          </p:cNvGraphicFramePr>
          <p:nvPr/>
        </p:nvGraphicFramePr>
        <p:xfrm>
          <a:off x="7456488" y="5019675"/>
          <a:ext cx="1600200" cy="490538"/>
        </p:xfrm>
        <a:graphic>
          <a:graphicData uri="http://schemas.openxmlformats.org/presentationml/2006/ole">
            <p:oleObj spid="_x0000_s1661956" name="公式" r:id="rId5" imgW="863280" imgH="266400" progId="Equation.3">
              <p:embed/>
            </p:oleObj>
          </a:graphicData>
        </a:graphic>
      </p:graphicFrame>
      <p:graphicFrame>
        <p:nvGraphicFramePr>
          <p:cNvPr id="1429561" name="Object 57"/>
          <p:cNvGraphicFramePr>
            <a:graphicFrameLocks noChangeAspect="1"/>
          </p:cNvGraphicFramePr>
          <p:nvPr/>
        </p:nvGraphicFramePr>
        <p:xfrm>
          <a:off x="7608888" y="1743075"/>
          <a:ext cx="1435100" cy="490538"/>
        </p:xfrm>
        <a:graphic>
          <a:graphicData uri="http://schemas.openxmlformats.org/presentationml/2006/ole">
            <p:oleObj spid="_x0000_s1661957" name="公式" r:id="rId6" imgW="774360" imgH="266400" progId="Equation.3">
              <p:embed/>
            </p:oleObj>
          </a:graphicData>
        </a:graphic>
      </p:graphicFrame>
      <p:sp>
        <p:nvSpPr>
          <p:cNvPr id="1429562" name="Text Box 58"/>
          <p:cNvSpPr txBox="1">
            <a:spLocks noChangeArrowheads="1"/>
          </p:cNvSpPr>
          <p:nvPr/>
        </p:nvSpPr>
        <p:spPr bwMode="auto">
          <a:xfrm>
            <a:off x="1116013" y="3068638"/>
            <a:ext cx="5791200" cy="519112"/>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当</a:t>
            </a:r>
            <a:r>
              <a:rPr lang="en-US" altLang="zh-CN" b="1">
                <a:solidFill>
                  <a:srgbClr val="000000"/>
                </a:solidFill>
                <a:ea typeface="楷体_GB2312" pitchFamily="49" charset="-122"/>
              </a:rPr>
              <a:t>|x|&gt;1</a:t>
            </a:r>
            <a:r>
              <a:rPr lang="zh-CN" altLang="en-US" b="1">
                <a:solidFill>
                  <a:srgbClr val="000000"/>
                </a:solidFill>
                <a:ea typeface="楷体_GB2312" pitchFamily="49" charset="-122"/>
              </a:rPr>
              <a:t>时</a:t>
            </a:r>
            <a:r>
              <a:rPr lang="en-US" altLang="zh-CN" b="1">
                <a:solidFill>
                  <a:srgbClr val="000000"/>
                </a:solidFill>
                <a:ea typeface="楷体_GB2312" pitchFamily="49" charset="-122"/>
              </a:rPr>
              <a:t>,p(x,y)=0,</a:t>
            </a:r>
            <a:r>
              <a:rPr lang="zh-CN" altLang="en-US" b="1">
                <a:solidFill>
                  <a:srgbClr val="000000"/>
                </a:solidFill>
                <a:ea typeface="楷体_GB2312" pitchFamily="49" charset="-122"/>
              </a:rPr>
              <a:t>所以</a:t>
            </a:r>
            <a:r>
              <a:rPr lang="en-US" altLang="zh-CN" b="1">
                <a:solidFill>
                  <a:srgbClr val="000000"/>
                </a:solidFill>
                <a:ea typeface="楷体_GB2312" pitchFamily="49" charset="-122"/>
              </a:rPr>
              <a:t>,p</a:t>
            </a:r>
            <a:r>
              <a:rPr lang="en-US" altLang="zh-CN" b="1" baseline="-25000">
                <a:solidFill>
                  <a:srgbClr val="000000"/>
                </a:solidFill>
                <a:ea typeface="楷体_GB2312" pitchFamily="49" charset="-122"/>
              </a:rPr>
              <a:t>1</a:t>
            </a:r>
            <a:r>
              <a:rPr lang="en-US" altLang="zh-CN" b="1">
                <a:solidFill>
                  <a:srgbClr val="000000"/>
                </a:solidFill>
                <a:ea typeface="楷体_GB2312" pitchFamily="49" charset="-122"/>
              </a:rPr>
              <a:t>(x)=0</a:t>
            </a:r>
          </a:p>
        </p:txBody>
      </p:sp>
      <p:sp>
        <p:nvSpPr>
          <p:cNvPr id="1429563" name="Text Box 59"/>
          <p:cNvSpPr txBox="1">
            <a:spLocks noChangeArrowheads="1"/>
          </p:cNvSpPr>
          <p:nvPr/>
        </p:nvSpPr>
        <p:spPr bwMode="auto">
          <a:xfrm>
            <a:off x="1219200" y="3644900"/>
            <a:ext cx="3211513"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当</a:t>
            </a:r>
            <a:r>
              <a:rPr lang="en-US" altLang="zh-CN" b="1">
                <a:solidFill>
                  <a:srgbClr val="000000"/>
                </a:solidFill>
                <a:ea typeface="楷体_GB2312" pitchFamily="49" charset="-122"/>
              </a:rPr>
              <a:t>|x|≤1</a:t>
            </a:r>
            <a:r>
              <a:rPr lang="zh-CN" altLang="en-US" b="1">
                <a:solidFill>
                  <a:srgbClr val="000000"/>
                </a:solidFill>
                <a:ea typeface="楷体_GB2312" pitchFamily="49" charset="-122"/>
              </a:rPr>
              <a:t>时</a:t>
            </a:r>
            <a:r>
              <a:rPr lang="en-US" altLang="zh-CN" b="1">
                <a:solidFill>
                  <a:srgbClr val="000000"/>
                </a:solidFill>
                <a:ea typeface="楷体_GB2312" pitchFamily="49" charset="-122"/>
              </a:rPr>
              <a:t>,</a:t>
            </a:r>
          </a:p>
        </p:txBody>
      </p:sp>
      <p:cxnSp>
        <p:nvCxnSpPr>
          <p:cNvPr id="1429564" name="AutoShape 60"/>
          <p:cNvCxnSpPr>
            <a:cxnSpLocks noChangeShapeType="1"/>
          </p:cNvCxnSpPr>
          <p:nvPr/>
        </p:nvCxnSpPr>
        <p:spPr bwMode="auto">
          <a:xfrm rot="16200000">
            <a:off x="7260431" y="2472532"/>
            <a:ext cx="881063" cy="488950"/>
          </a:xfrm>
          <a:prstGeom prst="bentConnector3">
            <a:avLst>
              <a:gd name="adj1" fmla="val 49912"/>
            </a:avLst>
          </a:prstGeom>
          <a:noFill/>
          <a:ln w="38100">
            <a:solidFill>
              <a:srgbClr val="FF0000"/>
            </a:solidFill>
            <a:miter lim="800000"/>
            <a:headEnd/>
            <a:tailEnd type="triangle" w="med" len="med"/>
          </a:ln>
          <a:effectLst/>
        </p:spPr>
      </p:cxnSp>
      <p:cxnSp>
        <p:nvCxnSpPr>
          <p:cNvPr id="1429565" name="AutoShape 61"/>
          <p:cNvCxnSpPr>
            <a:cxnSpLocks noChangeShapeType="1"/>
          </p:cNvCxnSpPr>
          <p:nvPr/>
        </p:nvCxnSpPr>
        <p:spPr bwMode="auto">
          <a:xfrm rot="16200000" flipH="1">
            <a:off x="7304088" y="4410075"/>
            <a:ext cx="685800" cy="533400"/>
          </a:xfrm>
          <a:prstGeom prst="bentConnector3">
            <a:avLst>
              <a:gd name="adj1" fmla="val 50000"/>
            </a:avLst>
          </a:prstGeom>
          <a:noFill/>
          <a:ln w="38100">
            <a:solidFill>
              <a:srgbClr val="0000CC"/>
            </a:solidFill>
            <a:miter lim="800000"/>
            <a:headEnd/>
            <a:tailEnd type="triangle" w="med" len="med"/>
          </a:ln>
          <a:effectLst/>
        </p:spPr>
      </p:cxnSp>
      <p:graphicFrame>
        <p:nvGraphicFramePr>
          <p:cNvPr id="1429566" name="Object 62"/>
          <p:cNvGraphicFramePr>
            <a:graphicFrameLocks noChangeAspect="1"/>
          </p:cNvGraphicFramePr>
          <p:nvPr/>
        </p:nvGraphicFramePr>
        <p:xfrm>
          <a:off x="827088" y="4724400"/>
          <a:ext cx="6264275" cy="957263"/>
        </p:xfrm>
        <a:graphic>
          <a:graphicData uri="http://schemas.openxmlformats.org/presentationml/2006/ole">
            <p:oleObj spid="_x0000_s1661958" name="公式" r:id="rId7" imgW="2489040" imgH="380880" progId="Equation.3">
              <p:embed/>
            </p:oleObj>
          </a:graphicData>
        </a:graphic>
      </p:graphicFrame>
      <p:graphicFrame>
        <p:nvGraphicFramePr>
          <p:cNvPr id="1429567" name="Object 63"/>
          <p:cNvGraphicFramePr>
            <a:graphicFrameLocks noChangeAspect="1"/>
          </p:cNvGraphicFramePr>
          <p:nvPr/>
        </p:nvGraphicFramePr>
        <p:xfrm>
          <a:off x="1795463" y="5876925"/>
          <a:ext cx="1800225" cy="787400"/>
        </p:xfrm>
        <a:graphic>
          <a:graphicData uri="http://schemas.openxmlformats.org/presentationml/2006/ole">
            <p:oleObj spid="_x0000_s1661959" name="公式" r:id="rId8" imgW="1904760" imgH="838080" progId="Equation.3">
              <p:embed/>
            </p:oleObj>
          </a:graphicData>
        </a:graphic>
      </p:graphicFrame>
      <p:graphicFrame>
        <p:nvGraphicFramePr>
          <p:cNvPr id="1429568" name="Object 64"/>
          <p:cNvGraphicFramePr>
            <a:graphicFrameLocks noChangeAspect="1"/>
          </p:cNvGraphicFramePr>
          <p:nvPr/>
        </p:nvGraphicFramePr>
        <p:xfrm>
          <a:off x="3851275" y="5805488"/>
          <a:ext cx="1727200" cy="835025"/>
        </p:xfrm>
        <a:graphic>
          <a:graphicData uri="http://schemas.openxmlformats.org/presentationml/2006/ole">
            <p:oleObj spid="_x0000_s1661960" name="公式" r:id="rId9" imgW="1726920" imgH="838080" progId="Equation.3">
              <p:embed/>
            </p:oleObj>
          </a:graphicData>
        </a:graphic>
      </p:graphicFrame>
      <p:sp>
        <p:nvSpPr>
          <p:cNvPr id="1429569" name="Text Box 65"/>
          <p:cNvSpPr txBox="1">
            <a:spLocks noChangeArrowheads="1"/>
          </p:cNvSpPr>
          <p:nvPr/>
        </p:nvSpPr>
        <p:spPr bwMode="auto">
          <a:xfrm>
            <a:off x="6188075" y="5949950"/>
            <a:ext cx="1081088"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楷体_GB2312" pitchFamily="49" charset="-122"/>
              </a:rPr>
              <a:t>所以</a:t>
            </a:r>
            <a:r>
              <a:rPr lang="en-US" altLang="zh-CN" b="1">
                <a:solidFill>
                  <a:srgbClr val="000000"/>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9543">
                                            <p:txEl>
                                              <p:pRg st="0" end="0"/>
                                            </p:txEl>
                                          </p:spTgt>
                                        </p:tgtEl>
                                        <p:attrNameLst>
                                          <p:attrName>style.visibility</p:attrName>
                                        </p:attrNameLst>
                                      </p:cBhvr>
                                      <p:to>
                                        <p:strVal val="visible"/>
                                      </p:to>
                                    </p:set>
                                    <p:animEffect transition="in" filter="wipe(left)">
                                      <p:cBhvr>
                                        <p:cTn id="7" dur="500"/>
                                        <p:tgtEl>
                                          <p:spTgt spid="14295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9544"/>
                                        </p:tgtEl>
                                        <p:attrNameLst>
                                          <p:attrName>style.visibility</p:attrName>
                                        </p:attrNameLst>
                                      </p:cBhvr>
                                      <p:to>
                                        <p:strVal val="visible"/>
                                      </p:to>
                                    </p:set>
                                    <p:animEffect transition="in" filter="wipe(left)">
                                      <p:cBhvr>
                                        <p:cTn id="12" dur="500"/>
                                        <p:tgtEl>
                                          <p:spTgt spid="14295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9545"/>
                                        </p:tgtEl>
                                        <p:attrNameLst>
                                          <p:attrName>style.visibility</p:attrName>
                                        </p:attrNameLst>
                                      </p:cBhvr>
                                      <p:to>
                                        <p:strVal val="visible"/>
                                      </p:to>
                                    </p:set>
                                    <p:animEffect transition="in" filter="wipe(left)">
                                      <p:cBhvr>
                                        <p:cTn id="17" dur="500"/>
                                        <p:tgtEl>
                                          <p:spTgt spid="14295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9546"/>
                                        </p:tgtEl>
                                        <p:attrNameLst>
                                          <p:attrName>style.visibility</p:attrName>
                                        </p:attrNameLst>
                                      </p:cBhvr>
                                      <p:to>
                                        <p:strVal val="visible"/>
                                      </p:to>
                                    </p:set>
                                    <p:animEffect transition="in" filter="wipe(left)">
                                      <p:cBhvr>
                                        <p:cTn id="22" dur="500"/>
                                        <p:tgtEl>
                                          <p:spTgt spid="1429546"/>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strVal val="4/3*#ppt_w"/>
                                          </p:val>
                                        </p:tav>
                                        <p:tav tm="100000">
                                          <p:val>
                                            <p:strVal val="#ppt_w"/>
                                          </p:val>
                                        </p:tav>
                                      </p:tavLst>
                                    </p:anim>
                                    <p:anim calcmode="lin" valueType="num">
                                      <p:cBhvr>
                                        <p:cTn id="2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29539"/>
                                        </p:tgtEl>
                                        <p:attrNameLst>
                                          <p:attrName>style.visibility</p:attrName>
                                        </p:attrNameLst>
                                      </p:cBhvr>
                                      <p:to>
                                        <p:strVal val="visible"/>
                                      </p:to>
                                    </p:set>
                                    <p:animEffect transition="in" filter="wipe(up)">
                                      <p:cBhvr>
                                        <p:cTn id="33" dur="500"/>
                                        <p:tgtEl>
                                          <p:spTgt spid="142953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2955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2955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1429555"/>
                                        </p:tgtEl>
                                        <p:attrNameLst>
                                          <p:attrName>style.visibility</p:attrName>
                                        </p:attrNameLst>
                                      </p:cBhvr>
                                      <p:to>
                                        <p:strVal val="visible"/>
                                      </p:to>
                                    </p:set>
                                    <p:anim calcmode="lin" valueType="num">
                                      <p:cBhvr>
                                        <p:cTn id="46" dur="500" fill="hold"/>
                                        <p:tgtEl>
                                          <p:spTgt spid="1429555"/>
                                        </p:tgtEl>
                                        <p:attrNameLst>
                                          <p:attrName>ppt_x</p:attrName>
                                        </p:attrNameLst>
                                      </p:cBhvr>
                                      <p:tavLst>
                                        <p:tav tm="0">
                                          <p:val>
                                            <p:strVal val="#ppt_x"/>
                                          </p:val>
                                        </p:tav>
                                        <p:tav tm="100000">
                                          <p:val>
                                            <p:strVal val="#ppt_x"/>
                                          </p:val>
                                        </p:tav>
                                      </p:tavLst>
                                    </p:anim>
                                    <p:anim calcmode="lin" valueType="num">
                                      <p:cBhvr>
                                        <p:cTn id="47" dur="500" fill="hold"/>
                                        <p:tgtEl>
                                          <p:spTgt spid="1429555"/>
                                        </p:tgtEl>
                                        <p:attrNameLst>
                                          <p:attrName>ppt_y</p:attrName>
                                        </p:attrNameLst>
                                      </p:cBhvr>
                                      <p:tavLst>
                                        <p:tav tm="0">
                                          <p:val>
                                            <p:strVal val="#ppt_y-#ppt_h/2"/>
                                          </p:val>
                                        </p:tav>
                                        <p:tav tm="100000">
                                          <p:val>
                                            <p:strVal val="#ppt_y"/>
                                          </p:val>
                                        </p:tav>
                                      </p:tavLst>
                                    </p:anim>
                                    <p:anim calcmode="lin" valueType="num">
                                      <p:cBhvr>
                                        <p:cTn id="48" dur="500" fill="hold"/>
                                        <p:tgtEl>
                                          <p:spTgt spid="1429555"/>
                                        </p:tgtEl>
                                        <p:attrNameLst>
                                          <p:attrName>ppt_w</p:attrName>
                                        </p:attrNameLst>
                                      </p:cBhvr>
                                      <p:tavLst>
                                        <p:tav tm="0">
                                          <p:val>
                                            <p:strVal val="#ppt_w"/>
                                          </p:val>
                                        </p:tav>
                                        <p:tav tm="100000">
                                          <p:val>
                                            <p:strVal val="#ppt_w"/>
                                          </p:val>
                                        </p:tav>
                                      </p:tavLst>
                                    </p:anim>
                                    <p:anim calcmode="lin" valueType="num">
                                      <p:cBhvr>
                                        <p:cTn id="49" dur="500" fill="hold"/>
                                        <p:tgtEl>
                                          <p:spTgt spid="1429555"/>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1429554"/>
                                        </p:tgtEl>
                                        <p:attrNameLst>
                                          <p:attrName>style.visibility</p:attrName>
                                        </p:attrNameLst>
                                      </p:cBhvr>
                                      <p:to>
                                        <p:strVal val="visible"/>
                                      </p:to>
                                    </p:set>
                                    <p:anim calcmode="lin" valueType="num">
                                      <p:cBhvr>
                                        <p:cTn id="54" dur="500" fill="hold"/>
                                        <p:tgtEl>
                                          <p:spTgt spid="1429554"/>
                                        </p:tgtEl>
                                        <p:attrNameLst>
                                          <p:attrName>ppt_x</p:attrName>
                                        </p:attrNameLst>
                                      </p:cBhvr>
                                      <p:tavLst>
                                        <p:tav tm="0">
                                          <p:val>
                                            <p:strVal val="#ppt_x"/>
                                          </p:val>
                                        </p:tav>
                                        <p:tav tm="100000">
                                          <p:val>
                                            <p:strVal val="#ppt_x"/>
                                          </p:val>
                                        </p:tav>
                                      </p:tavLst>
                                    </p:anim>
                                    <p:anim calcmode="lin" valueType="num">
                                      <p:cBhvr>
                                        <p:cTn id="55" dur="500" fill="hold"/>
                                        <p:tgtEl>
                                          <p:spTgt spid="1429554"/>
                                        </p:tgtEl>
                                        <p:attrNameLst>
                                          <p:attrName>ppt_y</p:attrName>
                                        </p:attrNameLst>
                                      </p:cBhvr>
                                      <p:tavLst>
                                        <p:tav tm="0">
                                          <p:val>
                                            <p:strVal val="#ppt_y-#ppt_h/2"/>
                                          </p:val>
                                        </p:tav>
                                        <p:tav tm="100000">
                                          <p:val>
                                            <p:strVal val="#ppt_y"/>
                                          </p:val>
                                        </p:tav>
                                      </p:tavLst>
                                    </p:anim>
                                    <p:anim calcmode="lin" valueType="num">
                                      <p:cBhvr>
                                        <p:cTn id="56" dur="500" fill="hold"/>
                                        <p:tgtEl>
                                          <p:spTgt spid="1429554"/>
                                        </p:tgtEl>
                                        <p:attrNameLst>
                                          <p:attrName>ppt_w</p:attrName>
                                        </p:attrNameLst>
                                      </p:cBhvr>
                                      <p:tavLst>
                                        <p:tav tm="0">
                                          <p:val>
                                            <p:strVal val="#ppt_w"/>
                                          </p:val>
                                        </p:tav>
                                        <p:tav tm="100000">
                                          <p:val>
                                            <p:strVal val="#ppt_w"/>
                                          </p:val>
                                        </p:tav>
                                      </p:tavLst>
                                    </p:anim>
                                    <p:anim calcmode="lin" valueType="num">
                                      <p:cBhvr>
                                        <p:cTn id="57" dur="500" fill="hold"/>
                                        <p:tgtEl>
                                          <p:spTgt spid="1429554"/>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9562"/>
                                        </p:tgtEl>
                                        <p:attrNameLst>
                                          <p:attrName>style.visibility</p:attrName>
                                        </p:attrNameLst>
                                      </p:cBhvr>
                                      <p:to>
                                        <p:strVal val="visible"/>
                                      </p:to>
                                    </p:set>
                                    <p:animEffect transition="in" filter="wipe(left)">
                                      <p:cBhvr>
                                        <p:cTn id="62" dur="500"/>
                                        <p:tgtEl>
                                          <p:spTgt spid="142956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1429559"/>
                                        </p:tgtEl>
                                        <p:attrNameLst>
                                          <p:attrName>style.visibility</p:attrName>
                                        </p:attrNameLst>
                                      </p:cBhvr>
                                      <p:to>
                                        <p:strVal val="visible"/>
                                      </p:to>
                                    </p:set>
                                    <p:animEffect transition="in" filter="barn(outHorizontal)">
                                      <p:cBhvr>
                                        <p:cTn id="67" dur="500"/>
                                        <p:tgtEl>
                                          <p:spTgt spid="142955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37"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barn(outVertical)">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arn(outVertical)">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17" presetClass="entr" presetSubtype="1" fill="hold" nodeType="clickEffect">
                                  <p:stCondLst>
                                    <p:cond delay="0"/>
                                  </p:stCondLst>
                                  <p:childTnLst>
                                    <p:set>
                                      <p:cBhvr>
                                        <p:cTn id="81" dur="1" fill="hold">
                                          <p:stCondLst>
                                            <p:cond delay="0"/>
                                          </p:stCondLst>
                                        </p:cTn>
                                        <p:tgtEl>
                                          <p:spTgt spid="1429565"/>
                                        </p:tgtEl>
                                        <p:attrNameLst>
                                          <p:attrName>style.visibility</p:attrName>
                                        </p:attrNameLst>
                                      </p:cBhvr>
                                      <p:to>
                                        <p:strVal val="visible"/>
                                      </p:to>
                                    </p:set>
                                    <p:anim calcmode="lin" valueType="num">
                                      <p:cBhvr>
                                        <p:cTn id="82" dur="500" fill="hold"/>
                                        <p:tgtEl>
                                          <p:spTgt spid="1429565"/>
                                        </p:tgtEl>
                                        <p:attrNameLst>
                                          <p:attrName>ppt_x</p:attrName>
                                        </p:attrNameLst>
                                      </p:cBhvr>
                                      <p:tavLst>
                                        <p:tav tm="0">
                                          <p:val>
                                            <p:strVal val="#ppt_x"/>
                                          </p:val>
                                        </p:tav>
                                        <p:tav tm="100000">
                                          <p:val>
                                            <p:strVal val="#ppt_x"/>
                                          </p:val>
                                        </p:tav>
                                      </p:tavLst>
                                    </p:anim>
                                    <p:anim calcmode="lin" valueType="num">
                                      <p:cBhvr>
                                        <p:cTn id="83" dur="500" fill="hold"/>
                                        <p:tgtEl>
                                          <p:spTgt spid="1429565"/>
                                        </p:tgtEl>
                                        <p:attrNameLst>
                                          <p:attrName>ppt_y</p:attrName>
                                        </p:attrNameLst>
                                      </p:cBhvr>
                                      <p:tavLst>
                                        <p:tav tm="0">
                                          <p:val>
                                            <p:strVal val="#ppt_y-#ppt_h/2"/>
                                          </p:val>
                                        </p:tav>
                                        <p:tav tm="100000">
                                          <p:val>
                                            <p:strVal val="#ppt_y"/>
                                          </p:val>
                                        </p:tav>
                                      </p:tavLst>
                                    </p:anim>
                                    <p:anim calcmode="lin" valueType="num">
                                      <p:cBhvr>
                                        <p:cTn id="84" dur="500" fill="hold"/>
                                        <p:tgtEl>
                                          <p:spTgt spid="1429565"/>
                                        </p:tgtEl>
                                        <p:attrNameLst>
                                          <p:attrName>ppt_w</p:attrName>
                                        </p:attrNameLst>
                                      </p:cBhvr>
                                      <p:tavLst>
                                        <p:tav tm="0">
                                          <p:val>
                                            <p:strVal val="#ppt_w"/>
                                          </p:val>
                                        </p:tav>
                                        <p:tav tm="100000">
                                          <p:val>
                                            <p:strVal val="#ppt_w"/>
                                          </p:val>
                                        </p:tav>
                                      </p:tavLst>
                                    </p:anim>
                                    <p:anim calcmode="lin" valueType="num">
                                      <p:cBhvr>
                                        <p:cTn id="85" dur="500" fill="hold"/>
                                        <p:tgtEl>
                                          <p:spTgt spid="1429565"/>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23" presetClass="entr" presetSubtype="272" fill="hold" nodeType="clickEffect">
                                  <p:stCondLst>
                                    <p:cond delay="0"/>
                                  </p:stCondLst>
                                  <p:childTnLst>
                                    <p:set>
                                      <p:cBhvr>
                                        <p:cTn id="89" dur="1" fill="hold">
                                          <p:stCondLst>
                                            <p:cond delay="0"/>
                                          </p:stCondLst>
                                        </p:cTn>
                                        <p:tgtEl>
                                          <p:spTgt spid="1429560"/>
                                        </p:tgtEl>
                                        <p:attrNameLst>
                                          <p:attrName>style.visibility</p:attrName>
                                        </p:attrNameLst>
                                      </p:cBhvr>
                                      <p:to>
                                        <p:strVal val="visible"/>
                                      </p:to>
                                    </p:set>
                                    <p:anim calcmode="lin" valueType="num">
                                      <p:cBhvr>
                                        <p:cTn id="90" dur="500" fill="hold"/>
                                        <p:tgtEl>
                                          <p:spTgt spid="1429560"/>
                                        </p:tgtEl>
                                        <p:attrNameLst>
                                          <p:attrName>ppt_w</p:attrName>
                                        </p:attrNameLst>
                                      </p:cBhvr>
                                      <p:tavLst>
                                        <p:tav tm="0">
                                          <p:val>
                                            <p:strVal val="2/3*#ppt_w"/>
                                          </p:val>
                                        </p:tav>
                                        <p:tav tm="100000">
                                          <p:val>
                                            <p:strVal val="#ppt_w"/>
                                          </p:val>
                                        </p:tav>
                                      </p:tavLst>
                                    </p:anim>
                                    <p:anim calcmode="lin" valueType="num">
                                      <p:cBhvr>
                                        <p:cTn id="91" dur="500" fill="hold"/>
                                        <p:tgtEl>
                                          <p:spTgt spid="1429560"/>
                                        </p:tgtEl>
                                        <p:attrNameLst>
                                          <p:attrName>ppt_h</p:attrName>
                                        </p:attrNameLst>
                                      </p:cBhvr>
                                      <p:tavLst>
                                        <p:tav tm="0">
                                          <p:val>
                                            <p:strVal val="2/3*#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4" fill="hold" nodeType="clickEffect">
                                  <p:stCondLst>
                                    <p:cond delay="0"/>
                                  </p:stCondLst>
                                  <p:childTnLst>
                                    <p:set>
                                      <p:cBhvr>
                                        <p:cTn id="95" dur="1" fill="hold">
                                          <p:stCondLst>
                                            <p:cond delay="0"/>
                                          </p:stCondLst>
                                        </p:cTn>
                                        <p:tgtEl>
                                          <p:spTgt spid="1429564"/>
                                        </p:tgtEl>
                                        <p:attrNameLst>
                                          <p:attrName>style.visibility</p:attrName>
                                        </p:attrNameLst>
                                      </p:cBhvr>
                                      <p:to>
                                        <p:strVal val="visible"/>
                                      </p:to>
                                    </p:set>
                                    <p:anim calcmode="lin" valueType="num">
                                      <p:cBhvr>
                                        <p:cTn id="96" dur="500" fill="hold"/>
                                        <p:tgtEl>
                                          <p:spTgt spid="1429564"/>
                                        </p:tgtEl>
                                        <p:attrNameLst>
                                          <p:attrName>ppt_x</p:attrName>
                                        </p:attrNameLst>
                                      </p:cBhvr>
                                      <p:tavLst>
                                        <p:tav tm="0">
                                          <p:val>
                                            <p:strVal val="#ppt_x"/>
                                          </p:val>
                                        </p:tav>
                                        <p:tav tm="100000">
                                          <p:val>
                                            <p:strVal val="#ppt_x"/>
                                          </p:val>
                                        </p:tav>
                                      </p:tavLst>
                                    </p:anim>
                                    <p:anim calcmode="lin" valueType="num">
                                      <p:cBhvr>
                                        <p:cTn id="97" dur="500" fill="hold"/>
                                        <p:tgtEl>
                                          <p:spTgt spid="1429564"/>
                                        </p:tgtEl>
                                        <p:attrNameLst>
                                          <p:attrName>ppt_y</p:attrName>
                                        </p:attrNameLst>
                                      </p:cBhvr>
                                      <p:tavLst>
                                        <p:tav tm="0">
                                          <p:val>
                                            <p:strVal val="#ppt_y+#ppt_h/2"/>
                                          </p:val>
                                        </p:tav>
                                        <p:tav tm="100000">
                                          <p:val>
                                            <p:strVal val="#ppt_y"/>
                                          </p:val>
                                        </p:tav>
                                      </p:tavLst>
                                    </p:anim>
                                    <p:anim calcmode="lin" valueType="num">
                                      <p:cBhvr>
                                        <p:cTn id="98" dur="500" fill="hold"/>
                                        <p:tgtEl>
                                          <p:spTgt spid="1429564"/>
                                        </p:tgtEl>
                                        <p:attrNameLst>
                                          <p:attrName>ppt_w</p:attrName>
                                        </p:attrNameLst>
                                      </p:cBhvr>
                                      <p:tavLst>
                                        <p:tav tm="0">
                                          <p:val>
                                            <p:strVal val="#ppt_w"/>
                                          </p:val>
                                        </p:tav>
                                        <p:tav tm="100000">
                                          <p:val>
                                            <p:strVal val="#ppt_w"/>
                                          </p:val>
                                        </p:tav>
                                      </p:tavLst>
                                    </p:anim>
                                    <p:anim calcmode="lin" valueType="num">
                                      <p:cBhvr>
                                        <p:cTn id="99" dur="500" fill="hold"/>
                                        <p:tgtEl>
                                          <p:spTgt spid="1429564"/>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272" fill="hold" nodeType="clickEffect">
                                  <p:stCondLst>
                                    <p:cond delay="0"/>
                                  </p:stCondLst>
                                  <p:childTnLst>
                                    <p:set>
                                      <p:cBhvr>
                                        <p:cTn id="103" dur="1" fill="hold">
                                          <p:stCondLst>
                                            <p:cond delay="0"/>
                                          </p:stCondLst>
                                        </p:cTn>
                                        <p:tgtEl>
                                          <p:spTgt spid="1429561"/>
                                        </p:tgtEl>
                                        <p:attrNameLst>
                                          <p:attrName>style.visibility</p:attrName>
                                        </p:attrNameLst>
                                      </p:cBhvr>
                                      <p:to>
                                        <p:strVal val="visible"/>
                                      </p:to>
                                    </p:set>
                                    <p:anim calcmode="lin" valueType="num">
                                      <p:cBhvr>
                                        <p:cTn id="104" dur="500" fill="hold"/>
                                        <p:tgtEl>
                                          <p:spTgt spid="1429561"/>
                                        </p:tgtEl>
                                        <p:attrNameLst>
                                          <p:attrName>ppt_w</p:attrName>
                                        </p:attrNameLst>
                                      </p:cBhvr>
                                      <p:tavLst>
                                        <p:tav tm="0">
                                          <p:val>
                                            <p:strVal val="2/3*#ppt_w"/>
                                          </p:val>
                                        </p:tav>
                                        <p:tav tm="100000">
                                          <p:val>
                                            <p:strVal val="#ppt_w"/>
                                          </p:val>
                                        </p:tav>
                                      </p:tavLst>
                                    </p:anim>
                                    <p:anim calcmode="lin" valueType="num">
                                      <p:cBhvr>
                                        <p:cTn id="105" dur="500" fill="hold"/>
                                        <p:tgtEl>
                                          <p:spTgt spid="1429561"/>
                                        </p:tgtEl>
                                        <p:attrNameLst>
                                          <p:attrName>ppt_h</p:attrName>
                                        </p:attrNameLst>
                                      </p:cBhvr>
                                      <p:tavLst>
                                        <p:tav tm="0">
                                          <p:val>
                                            <p:strVal val="2/3*#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429563"/>
                                        </p:tgtEl>
                                        <p:attrNameLst>
                                          <p:attrName>style.visibility</p:attrName>
                                        </p:attrNameLst>
                                      </p:cBhvr>
                                      <p:to>
                                        <p:strVal val="visible"/>
                                      </p:to>
                                    </p:set>
                                    <p:animEffect transition="in" filter="wipe(left)">
                                      <p:cBhvr>
                                        <p:cTn id="110" dur="500"/>
                                        <p:tgtEl>
                                          <p:spTgt spid="1429563"/>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429566"/>
                                        </p:tgtEl>
                                        <p:attrNameLst>
                                          <p:attrName>style.visibility</p:attrName>
                                        </p:attrNameLst>
                                      </p:cBhvr>
                                      <p:to>
                                        <p:strVal val="visible"/>
                                      </p:to>
                                    </p:set>
                                    <p:animEffect transition="in" filter="wipe(left)">
                                      <p:cBhvr>
                                        <p:cTn id="115" dur="500"/>
                                        <p:tgtEl>
                                          <p:spTgt spid="142956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1429567"/>
                                        </p:tgtEl>
                                        <p:attrNameLst>
                                          <p:attrName>style.visibility</p:attrName>
                                        </p:attrNameLst>
                                      </p:cBhvr>
                                      <p:to>
                                        <p:strVal val="visible"/>
                                      </p:to>
                                    </p:set>
                                    <p:animEffect transition="in" filter="wipe(left)">
                                      <p:cBhvr>
                                        <p:cTn id="120" dur="500"/>
                                        <p:tgtEl>
                                          <p:spTgt spid="142956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429568"/>
                                        </p:tgtEl>
                                        <p:attrNameLst>
                                          <p:attrName>style.visibility</p:attrName>
                                        </p:attrNameLst>
                                      </p:cBhvr>
                                      <p:to>
                                        <p:strVal val="visible"/>
                                      </p:to>
                                    </p:set>
                                    <p:animEffect transition="in" filter="wipe(left)">
                                      <p:cBhvr>
                                        <p:cTn id="125" dur="500"/>
                                        <p:tgtEl>
                                          <p:spTgt spid="142956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429569"/>
                                        </p:tgtEl>
                                        <p:attrNameLst>
                                          <p:attrName>style.visibility</p:attrName>
                                        </p:attrNameLst>
                                      </p:cBhvr>
                                      <p:to>
                                        <p:strVal val="visible"/>
                                      </p:to>
                                    </p:set>
                                    <p:animEffect transition="in" filter="wipe(left)">
                                      <p:cBhvr>
                                        <p:cTn id="130" dur="500"/>
                                        <p:tgtEl>
                                          <p:spTgt spid="1429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39" grpId="0" animBg="1"/>
      <p:bldP spid="1429543" grpId="0" build="p" autoUpdateAnimBg="0"/>
      <p:bldP spid="1429544" grpId="0" autoUpdateAnimBg="0"/>
      <p:bldP spid="1429552" grpId="0" autoUpdateAnimBg="0"/>
      <p:bldP spid="1429553" grpId="0" autoUpdateAnimBg="0"/>
      <p:bldP spid="1429554" grpId="0" animBg="1"/>
      <p:bldP spid="1429555" grpId="0" animBg="1"/>
      <p:bldP spid="1429559" grpId="0" animBg="1"/>
      <p:bldP spid="1429562" grpId="0" autoUpdateAnimBg="0"/>
      <p:bldP spid="1429563" grpId="0" autoUpdateAnimBg="0"/>
      <p:bldP spid="14295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2"/>
                </a:solidFill>
                <a:ea typeface="宋体" pitchFamily="2" charset="-122"/>
              </a:rPr>
              <a:t>多维随机变量定义</a:t>
            </a:r>
            <a:r>
              <a:rPr lang="en-US" altLang="zh-CN" b="1" dirty="0">
                <a:solidFill>
                  <a:schemeClr val="tx2"/>
                </a:solidFill>
                <a:ea typeface="宋体" pitchFamily="2" charset="-122"/>
              </a:rPr>
              <a:t>(Cont</a:t>
            </a:r>
            <a:r>
              <a:rPr lang="en-US" altLang="zh-CN" b="1" dirty="0" smtClean="0">
                <a:solidFill>
                  <a:schemeClr val="tx2"/>
                </a:solidFill>
                <a:ea typeface="宋体" pitchFamily="2" charset="-122"/>
              </a:rPr>
              <a:t>.)</a:t>
            </a:r>
            <a:endParaRPr lang="zh-CN" altLang="en-US" dirty="0"/>
          </a:p>
        </p:txBody>
      </p:sp>
      <p:grpSp>
        <p:nvGrpSpPr>
          <p:cNvPr id="4" name="Group 0"/>
          <p:cNvGrpSpPr>
            <a:grpSpLocks/>
          </p:cNvGrpSpPr>
          <p:nvPr/>
        </p:nvGrpSpPr>
        <p:grpSpPr bwMode="auto">
          <a:xfrm>
            <a:off x="1366807" y="2428868"/>
            <a:ext cx="6408737" cy="590550"/>
            <a:chOff x="1344" y="2793"/>
            <a:chExt cx="3936" cy="327"/>
          </a:xfrm>
        </p:grpSpPr>
        <p:graphicFrame>
          <p:nvGraphicFramePr>
            <p:cNvPr id="5" name="Object 1"/>
            <p:cNvGraphicFramePr>
              <a:graphicFrameLocks noChangeAspect="1"/>
            </p:cNvGraphicFramePr>
            <p:nvPr/>
          </p:nvGraphicFramePr>
          <p:xfrm>
            <a:off x="1344" y="2807"/>
            <a:ext cx="528" cy="313"/>
          </p:xfrm>
          <a:graphic>
            <a:graphicData uri="http://schemas.openxmlformats.org/presentationml/2006/ole">
              <p:oleObj spid="_x0000_s1607682" name="Equation" r:id="rId3" imgW="342720" imgH="203040" progId="Equation.3">
                <p:embed/>
              </p:oleObj>
            </a:graphicData>
          </a:graphic>
        </p:graphicFrame>
        <p:sp>
          <p:nvSpPr>
            <p:cNvPr id="6" name="Text Box 2"/>
            <p:cNvSpPr txBox="1">
              <a:spLocks noChangeArrowheads="1"/>
            </p:cNvSpPr>
            <p:nvPr/>
          </p:nvSpPr>
          <p:spPr bwMode="auto">
            <a:xfrm>
              <a:off x="1872" y="2793"/>
              <a:ext cx="3408" cy="287"/>
            </a:xfrm>
            <a:prstGeom prst="rect">
              <a:avLst/>
            </a:prstGeom>
            <a:noFill/>
            <a:ln w="9525">
              <a:noFill/>
              <a:miter lim="800000"/>
              <a:headEnd/>
              <a:tailEnd/>
            </a:ln>
            <a:effectLst/>
          </p:spPr>
          <p:txBody>
            <a:bodyPr>
              <a:spAutoFit/>
            </a:bodyPr>
            <a:lstStyle/>
            <a:p>
              <a:pPr algn="l">
                <a:spcBef>
                  <a:spcPct val="50000"/>
                </a:spcBef>
              </a:pPr>
              <a:r>
                <a:rPr lang="zh-CN" altLang="en-US" sz="2800" dirty="0">
                  <a:latin typeface="Times New Roman" pitchFamily="18" charset="0"/>
                </a:rPr>
                <a:t>均要求定义在同一个样本空间</a:t>
              </a:r>
              <a:r>
                <a:rPr lang="el-GR" altLang="zh-CN" sz="2800" dirty="0">
                  <a:latin typeface="Times New Roman" pitchFamily="18" charset="0"/>
                  <a:cs typeface="Times New Roman" pitchFamily="18" charset="0"/>
                </a:rPr>
                <a:t>Ω</a:t>
              </a:r>
              <a:r>
                <a:rPr lang="zh-CN" altLang="en-US" sz="2800" dirty="0">
                  <a:latin typeface="Times New Roman" pitchFamily="18" charset="0"/>
                </a:rPr>
                <a:t>上</a:t>
              </a:r>
              <a:r>
                <a:rPr lang="en-US" altLang="zh-CN" sz="2800" dirty="0">
                  <a:latin typeface="Times New Roman" pitchFamily="18" charset="0"/>
                </a:rPr>
                <a:t>.</a:t>
              </a:r>
            </a:p>
          </p:txBody>
        </p:sp>
      </p:grpSp>
      <p:sp>
        <p:nvSpPr>
          <p:cNvPr id="7" name="Text Box 3"/>
          <p:cNvSpPr txBox="1">
            <a:spLocks noChangeArrowheads="1"/>
          </p:cNvSpPr>
          <p:nvPr/>
        </p:nvSpPr>
        <p:spPr bwMode="auto">
          <a:xfrm>
            <a:off x="142844" y="2447918"/>
            <a:ext cx="898525" cy="519112"/>
          </a:xfrm>
          <a:prstGeom prst="rect">
            <a:avLst/>
          </a:prstGeom>
          <a:noFill/>
          <a:ln w="9525">
            <a:noFill/>
            <a:miter lim="800000"/>
            <a:headEnd/>
            <a:tailEnd/>
          </a:ln>
          <a:effectLst/>
        </p:spPr>
        <p:txBody>
          <a:bodyPr wrap="none">
            <a:spAutoFit/>
          </a:bodyPr>
          <a:lstStyle/>
          <a:p>
            <a:pPr algn="l"/>
            <a:r>
              <a:rPr lang="zh-CN" altLang="en-US" sz="2800">
                <a:solidFill>
                  <a:schemeClr val="folHlink"/>
                </a:solidFill>
                <a:latin typeface="Times New Roman" pitchFamily="18" charset="0"/>
              </a:rPr>
              <a:t>注：</a:t>
            </a:r>
          </a:p>
        </p:txBody>
      </p:sp>
      <p:sp>
        <p:nvSpPr>
          <p:cNvPr id="8" name="Text Box 4"/>
          <p:cNvSpPr txBox="1">
            <a:spLocks noChangeArrowheads="1"/>
          </p:cNvSpPr>
          <p:nvPr/>
        </p:nvSpPr>
        <p:spPr bwMode="auto">
          <a:xfrm>
            <a:off x="720694" y="2500305"/>
            <a:ext cx="488950" cy="457200"/>
          </a:xfrm>
          <a:prstGeom prst="rect">
            <a:avLst/>
          </a:prstGeom>
          <a:noFill/>
          <a:ln w="9525">
            <a:noFill/>
            <a:miter lim="800000"/>
            <a:headEnd/>
            <a:tailEnd/>
          </a:ln>
          <a:effectLst/>
        </p:spPr>
        <p:txBody>
          <a:bodyPr wrap="none">
            <a:spAutoFit/>
          </a:bodyPr>
          <a:lstStyle/>
          <a:p>
            <a:pPr algn="l"/>
            <a:r>
              <a:rPr lang="en-US" altLang="zh-CN" sz="2400" b="0">
                <a:solidFill>
                  <a:schemeClr val="folHlink"/>
                </a:solidFill>
                <a:latin typeface="Times New Roman" pitchFamily="18" charset="0"/>
              </a:rPr>
              <a:t>▲</a:t>
            </a:r>
          </a:p>
        </p:txBody>
      </p:sp>
      <p:sp>
        <p:nvSpPr>
          <p:cNvPr id="9" name="Text Box 5"/>
          <p:cNvSpPr txBox="1">
            <a:spLocks noChangeArrowheads="1"/>
          </p:cNvSpPr>
          <p:nvPr/>
        </p:nvSpPr>
        <p:spPr bwMode="auto">
          <a:xfrm>
            <a:off x="720694" y="3005130"/>
            <a:ext cx="488950" cy="457200"/>
          </a:xfrm>
          <a:prstGeom prst="rect">
            <a:avLst/>
          </a:prstGeom>
          <a:noFill/>
          <a:ln w="9525">
            <a:noFill/>
            <a:miter lim="800000"/>
            <a:headEnd/>
            <a:tailEnd/>
          </a:ln>
          <a:effectLst/>
        </p:spPr>
        <p:txBody>
          <a:bodyPr wrap="none">
            <a:spAutoFit/>
          </a:bodyPr>
          <a:lstStyle/>
          <a:p>
            <a:pPr algn="l"/>
            <a:r>
              <a:rPr lang="en-US" altLang="zh-CN" sz="2400" b="0">
                <a:solidFill>
                  <a:schemeClr val="folHlink"/>
                </a:solidFill>
                <a:latin typeface="Times New Roman" pitchFamily="18" charset="0"/>
              </a:rPr>
              <a:t>▲</a:t>
            </a:r>
          </a:p>
        </p:txBody>
      </p:sp>
      <p:grpSp>
        <p:nvGrpSpPr>
          <p:cNvPr id="10" name="Group 6"/>
          <p:cNvGrpSpPr>
            <a:grpSpLocks/>
          </p:cNvGrpSpPr>
          <p:nvPr/>
        </p:nvGrpSpPr>
        <p:grpSpPr bwMode="auto">
          <a:xfrm>
            <a:off x="1296957" y="3062280"/>
            <a:ext cx="6623050" cy="1169988"/>
            <a:chOff x="1247" y="3058"/>
            <a:chExt cx="4082" cy="652"/>
          </a:xfrm>
        </p:grpSpPr>
        <p:graphicFrame>
          <p:nvGraphicFramePr>
            <p:cNvPr id="11" name="Object 7"/>
            <p:cNvGraphicFramePr>
              <a:graphicFrameLocks noChangeAspect="1"/>
            </p:cNvGraphicFramePr>
            <p:nvPr/>
          </p:nvGraphicFramePr>
          <p:xfrm>
            <a:off x="1247" y="3067"/>
            <a:ext cx="677" cy="309"/>
          </p:xfrm>
          <a:graphic>
            <a:graphicData uri="http://schemas.openxmlformats.org/presentationml/2006/ole">
              <p:oleObj spid="_x0000_s1607683" name="Equation" r:id="rId4" imgW="444240" imgH="203040" progId="">
                <p:embed/>
              </p:oleObj>
            </a:graphicData>
          </a:graphic>
        </p:graphicFrame>
        <p:sp>
          <p:nvSpPr>
            <p:cNvPr id="12" name="Text Box 8"/>
            <p:cNvSpPr txBox="1">
              <a:spLocks noChangeArrowheads="1"/>
            </p:cNvSpPr>
            <p:nvPr/>
          </p:nvSpPr>
          <p:spPr bwMode="auto">
            <a:xfrm>
              <a:off x="1882" y="3058"/>
              <a:ext cx="3447" cy="289"/>
            </a:xfrm>
            <a:prstGeom prst="rect">
              <a:avLst/>
            </a:prstGeom>
            <a:noFill/>
            <a:ln w="9525">
              <a:noFill/>
              <a:miter lim="800000"/>
              <a:headEnd/>
              <a:tailEnd/>
            </a:ln>
            <a:effectLst/>
          </p:spPr>
          <p:txBody>
            <a:bodyPr>
              <a:spAutoFit/>
            </a:bodyPr>
            <a:lstStyle/>
            <a:p>
              <a:pPr algn="l">
                <a:spcBef>
                  <a:spcPct val="50000"/>
                </a:spcBef>
              </a:pPr>
              <a:r>
                <a:rPr lang="zh-CN" altLang="en-US" sz="2800">
                  <a:latin typeface="Times New Roman" pitchFamily="18" charset="0"/>
                </a:rPr>
                <a:t>的性质不仅与 </a:t>
              </a:r>
              <a:r>
                <a:rPr lang="en-US" altLang="zh-CN" sz="2800">
                  <a:latin typeface="Times New Roman" pitchFamily="18" charset="0"/>
                </a:rPr>
                <a:t>X</a:t>
              </a:r>
              <a:r>
                <a:rPr lang="zh-CN" altLang="en-US" sz="2800">
                  <a:latin typeface="Times New Roman" pitchFamily="18" charset="0"/>
                </a:rPr>
                <a:t>及 </a:t>
              </a:r>
              <a:r>
                <a:rPr lang="en-US" altLang="zh-CN" sz="2800">
                  <a:latin typeface="Times New Roman" pitchFamily="18" charset="0"/>
                </a:rPr>
                <a:t>Y</a:t>
              </a:r>
              <a:r>
                <a:rPr lang="zh-CN" altLang="en-US" sz="2800">
                  <a:latin typeface="Times New Roman" pitchFamily="18" charset="0"/>
                </a:rPr>
                <a:t>有关，而且</a:t>
              </a:r>
            </a:p>
          </p:txBody>
        </p:sp>
        <p:sp>
          <p:nvSpPr>
            <p:cNvPr id="13" name="Rectangle 9"/>
            <p:cNvSpPr>
              <a:spLocks noChangeArrowheads="1"/>
            </p:cNvSpPr>
            <p:nvPr/>
          </p:nvSpPr>
          <p:spPr bwMode="auto">
            <a:xfrm>
              <a:off x="1247" y="3421"/>
              <a:ext cx="3691" cy="289"/>
            </a:xfrm>
            <a:prstGeom prst="rect">
              <a:avLst/>
            </a:prstGeom>
            <a:noFill/>
            <a:ln w="9525">
              <a:noFill/>
              <a:miter lim="800000"/>
              <a:headEnd/>
              <a:tailEnd/>
            </a:ln>
            <a:effectLst/>
          </p:spPr>
          <p:txBody>
            <a:bodyPr wrap="none">
              <a:spAutoFit/>
            </a:bodyPr>
            <a:lstStyle/>
            <a:p>
              <a:pPr algn="l">
                <a:spcBef>
                  <a:spcPct val="50000"/>
                </a:spcBef>
              </a:pPr>
              <a:r>
                <a:rPr lang="zh-CN" altLang="en-US" sz="2800">
                  <a:latin typeface="Times New Roman" pitchFamily="18" charset="0"/>
                </a:rPr>
                <a:t>还依赖于这两个随机变量的相互关系</a:t>
              </a:r>
              <a:r>
                <a:rPr lang="en-US" altLang="zh-CN" sz="2800">
                  <a:latin typeface="Times New Roman" pitchFamily="18" charset="0"/>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0532" name="Object 4"/>
          <p:cNvGraphicFramePr>
            <a:graphicFrameLocks noChangeAspect="1"/>
          </p:cNvGraphicFramePr>
          <p:nvPr/>
        </p:nvGraphicFramePr>
        <p:xfrm>
          <a:off x="1042988" y="1628775"/>
          <a:ext cx="4241800" cy="1435100"/>
        </p:xfrm>
        <a:graphic>
          <a:graphicData uri="http://schemas.openxmlformats.org/presentationml/2006/ole">
            <p:oleObj spid="_x0000_s1662978" name="公式" r:id="rId3" imgW="1955520" imgH="660240" progId="Equation.3">
              <p:embed/>
            </p:oleObj>
          </a:graphicData>
        </a:graphic>
      </p:graphicFrame>
      <p:sp>
        <p:nvSpPr>
          <p:cNvPr id="1430533" name="Text Box 5"/>
          <p:cNvSpPr txBox="1">
            <a:spLocks noChangeArrowheads="1"/>
          </p:cNvSpPr>
          <p:nvPr/>
        </p:nvSpPr>
        <p:spPr bwMode="auto">
          <a:xfrm>
            <a:off x="1116013" y="3284538"/>
            <a:ext cx="1066800" cy="519112"/>
          </a:xfrm>
          <a:prstGeom prst="rect">
            <a:avLst/>
          </a:prstGeom>
          <a:noFill/>
          <a:ln w="9525">
            <a:noFill/>
            <a:miter lim="800000"/>
            <a:headEnd/>
            <a:tailEnd/>
          </a:ln>
          <a:effectLst/>
        </p:spPr>
        <p:txBody>
          <a:bodyPr>
            <a:spAutoFit/>
          </a:bodyPr>
          <a:lstStyle/>
          <a:p>
            <a:pPr>
              <a:spcBef>
                <a:spcPct val="50000"/>
              </a:spcBef>
            </a:pPr>
            <a:r>
              <a:rPr lang="zh-CN" altLang="en-US" b="1">
                <a:ea typeface="楷体_GB2312" pitchFamily="49" charset="-122"/>
              </a:rPr>
              <a:t>同理</a:t>
            </a:r>
            <a:r>
              <a:rPr lang="en-US" altLang="zh-CN" b="1">
                <a:ea typeface="楷体_GB2312" pitchFamily="49" charset="-122"/>
              </a:rPr>
              <a:t>,</a:t>
            </a:r>
          </a:p>
        </p:txBody>
      </p:sp>
      <p:graphicFrame>
        <p:nvGraphicFramePr>
          <p:cNvPr id="1430534" name="Object 6"/>
          <p:cNvGraphicFramePr>
            <a:graphicFrameLocks noChangeAspect="1"/>
          </p:cNvGraphicFramePr>
          <p:nvPr/>
        </p:nvGraphicFramePr>
        <p:xfrm>
          <a:off x="2484438" y="3284538"/>
          <a:ext cx="4495800" cy="1490662"/>
        </p:xfrm>
        <a:graphic>
          <a:graphicData uri="http://schemas.openxmlformats.org/presentationml/2006/ole">
            <p:oleObj spid="_x0000_s1662979" name="公式" r:id="rId4" imgW="1993680" imgH="660240" progId="Equation.3">
              <p:embed/>
            </p:oleObj>
          </a:graphicData>
        </a:graphic>
      </p:graphicFrame>
      <p:sp>
        <p:nvSpPr>
          <p:cNvPr id="1430535" name="Rectangle 7"/>
          <p:cNvSpPr>
            <a:spLocks noChangeArrowheads="1"/>
          </p:cNvSpPr>
          <p:nvPr/>
        </p:nvSpPr>
        <p:spPr bwMode="auto">
          <a:xfrm>
            <a:off x="1258888" y="5229225"/>
            <a:ext cx="7272337" cy="795338"/>
          </a:xfrm>
          <a:prstGeom prst="rect">
            <a:avLst/>
          </a:prstGeom>
          <a:solidFill>
            <a:srgbClr val="FFFFCC"/>
          </a:solidFill>
          <a:ln w="38100">
            <a:solidFill>
              <a:srgbClr val="FF0000"/>
            </a:solidFill>
            <a:miter lim="800000"/>
            <a:headEnd/>
            <a:tailEnd/>
          </a:ln>
          <a:effectLst/>
        </p:spPr>
        <p:txBody>
          <a:bodyPr wrap="none" anchor="ctr"/>
          <a:lstStyle/>
          <a:p>
            <a:r>
              <a:rPr lang="zh-CN" altLang="en-US" b="1">
                <a:solidFill>
                  <a:schemeClr val="tx2"/>
                </a:solidFill>
                <a:ea typeface="楷体_GB2312" pitchFamily="49" charset="-122"/>
              </a:rPr>
              <a:t>均匀分布的边缘密度不再是一维均匀分布</a:t>
            </a:r>
            <a:endParaRPr lang="zh-CN" altLang="en-US" b="1">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0533"/>
                                        </p:tgtEl>
                                        <p:attrNameLst>
                                          <p:attrName>style.visibility</p:attrName>
                                        </p:attrNameLst>
                                      </p:cBhvr>
                                      <p:to>
                                        <p:strVal val="visible"/>
                                      </p:to>
                                    </p:set>
                                    <p:animEffect transition="in" filter="wipe(left)">
                                      <p:cBhvr>
                                        <p:cTn id="7" dur="500"/>
                                        <p:tgtEl>
                                          <p:spTgt spid="1430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0534"/>
                                        </p:tgtEl>
                                        <p:attrNameLst>
                                          <p:attrName>style.visibility</p:attrName>
                                        </p:attrNameLst>
                                      </p:cBhvr>
                                      <p:to>
                                        <p:strVal val="visible"/>
                                      </p:to>
                                    </p:set>
                                    <p:animEffect transition="in" filter="wipe(left)">
                                      <p:cBhvr>
                                        <p:cTn id="12" dur="500"/>
                                        <p:tgtEl>
                                          <p:spTgt spid="143053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1430535"/>
                                        </p:tgtEl>
                                        <p:attrNameLst>
                                          <p:attrName>style.visibility</p:attrName>
                                        </p:attrNameLst>
                                      </p:cBhvr>
                                      <p:to>
                                        <p:strVal val="visible"/>
                                      </p:to>
                                    </p:set>
                                    <p:anim calcmode="lin" valueType="num">
                                      <p:cBhvr>
                                        <p:cTn id="17" dur="500" fill="hold"/>
                                        <p:tgtEl>
                                          <p:spTgt spid="1430535"/>
                                        </p:tgtEl>
                                        <p:attrNameLst>
                                          <p:attrName>ppt_w</p:attrName>
                                        </p:attrNameLst>
                                      </p:cBhvr>
                                      <p:tavLst>
                                        <p:tav tm="0">
                                          <p:val>
                                            <p:fltVal val="0"/>
                                          </p:val>
                                        </p:tav>
                                        <p:tav tm="100000">
                                          <p:val>
                                            <p:strVal val="#ppt_w"/>
                                          </p:val>
                                        </p:tav>
                                      </p:tavLst>
                                    </p:anim>
                                    <p:anim calcmode="lin" valueType="num">
                                      <p:cBhvr>
                                        <p:cTn id="18" dur="500" fill="hold"/>
                                        <p:tgtEl>
                                          <p:spTgt spid="1430535"/>
                                        </p:tgtEl>
                                        <p:attrNameLst>
                                          <p:attrName>ppt_h</p:attrName>
                                        </p:attrNameLst>
                                      </p:cBhvr>
                                      <p:tavLst>
                                        <p:tav tm="0">
                                          <p:val>
                                            <p:fltVal val="0"/>
                                          </p:val>
                                        </p:tav>
                                        <p:tav tm="100000">
                                          <p:val>
                                            <p:strVal val="#ppt_h"/>
                                          </p:val>
                                        </p:tav>
                                      </p:tavLst>
                                    </p:anim>
                                    <p:anim calcmode="lin" valueType="num">
                                      <p:cBhvr>
                                        <p:cTn id="19" dur="500" fill="hold"/>
                                        <p:tgtEl>
                                          <p:spTgt spid="1430535"/>
                                        </p:tgtEl>
                                        <p:attrNameLst>
                                          <p:attrName>ppt_x</p:attrName>
                                        </p:attrNameLst>
                                      </p:cBhvr>
                                      <p:tavLst>
                                        <p:tav tm="0">
                                          <p:val>
                                            <p:fltVal val="0.5"/>
                                          </p:val>
                                        </p:tav>
                                        <p:tav tm="100000">
                                          <p:val>
                                            <p:strVal val="#ppt_x"/>
                                          </p:val>
                                        </p:tav>
                                      </p:tavLst>
                                    </p:anim>
                                    <p:anim calcmode="lin" valueType="num">
                                      <p:cBhvr>
                                        <p:cTn id="20" dur="500" fill="hold"/>
                                        <p:tgtEl>
                                          <p:spTgt spid="143053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3" grpId="0" autoUpdateAnimBg="0"/>
      <p:bldP spid="143053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35" name="Object 11"/>
          <p:cNvGraphicFramePr>
            <a:graphicFrameLocks noChangeAspect="1"/>
          </p:cNvGraphicFramePr>
          <p:nvPr/>
        </p:nvGraphicFramePr>
        <p:xfrm>
          <a:off x="3371850" y="765175"/>
          <a:ext cx="5503863" cy="1866900"/>
        </p:xfrm>
        <a:graphic>
          <a:graphicData uri="http://schemas.openxmlformats.org/presentationml/2006/ole">
            <p:oleObj spid="_x0000_s1559554" name="Equation" r:id="rId3" imgW="2489040" imgH="723600" progId="">
              <p:embed/>
            </p:oleObj>
          </a:graphicData>
        </a:graphic>
      </p:graphicFrame>
      <p:sp>
        <p:nvSpPr>
          <p:cNvPr id="180228" name="Text Box 4"/>
          <p:cNvSpPr txBox="1">
            <a:spLocks noChangeArrowheads="1"/>
          </p:cNvSpPr>
          <p:nvPr/>
        </p:nvSpPr>
        <p:spPr bwMode="auto">
          <a:xfrm>
            <a:off x="468313" y="333375"/>
            <a:ext cx="3455987" cy="519113"/>
          </a:xfrm>
          <a:prstGeom prst="rect">
            <a:avLst/>
          </a:prstGeom>
          <a:noFill/>
          <a:ln w="9525">
            <a:noFill/>
            <a:miter lim="800000"/>
            <a:headEnd/>
            <a:tailEnd/>
          </a:ln>
          <a:effectLst/>
        </p:spPr>
        <p:txBody>
          <a:bodyPr>
            <a:spAutoFit/>
          </a:bodyPr>
          <a:lstStyle/>
          <a:p>
            <a:pPr eaLnBrk="1" hangingPunct="1"/>
            <a:r>
              <a:rPr kumimoji="1" lang="zh-CN" altLang="en-US" sz="2800" b="1">
                <a:latin typeface="Times New Roman" pitchFamily="18" charset="0"/>
              </a:rPr>
              <a:t>当－</a:t>
            </a:r>
            <a:r>
              <a:rPr kumimoji="1" lang="en-US" altLang="zh-CN" sz="2800" b="1">
                <a:latin typeface="Times New Roman" pitchFamily="18" charset="0"/>
              </a:rPr>
              <a:t>1&lt;</a:t>
            </a:r>
            <a:r>
              <a:rPr kumimoji="1" lang="en-US" altLang="zh-CN" sz="2800" b="1" i="1">
                <a:latin typeface="Times New Roman" pitchFamily="18" charset="0"/>
              </a:rPr>
              <a:t>y </a:t>
            </a:r>
            <a:r>
              <a:rPr kumimoji="1" lang="en-US" altLang="zh-CN" sz="2800" b="1">
                <a:latin typeface="Times New Roman" pitchFamily="18" charset="0"/>
              </a:rPr>
              <a:t>&lt;1</a:t>
            </a:r>
            <a:r>
              <a:rPr kumimoji="1" lang="zh-CN" altLang="en-US" sz="2800" b="1">
                <a:latin typeface="Times New Roman" pitchFamily="18" charset="0"/>
              </a:rPr>
              <a:t>时有</a:t>
            </a:r>
          </a:p>
        </p:txBody>
      </p:sp>
      <p:graphicFrame>
        <p:nvGraphicFramePr>
          <p:cNvPr id="180229" name="Object 5"/>
          <p:cNvGraphicFramePr>
            <a:graphicFrameLocks noChangeAspect="1"/>
          </p:cNvGraphicFramePr>
          <p:nvPr/>
        </p:nvGraphicFramePr>
        <p:xfrm>
          <a:off x="482600" y="1162050"/>
          <a:ext cx="2976563" cy="1146175"/>
        </p:xfrm>
        <a:graphic>
          <a:graphicData uri="http://schemas.openxmlformats.org/presentationml/2006/ole">
            <p:oleObj spid="_x0000_s1559555" name="Equation" r:id="rId4" imgW="1346040" imgH="444240" progId="">
              <p:embed/>
            </p:oleObj>
          </a:graphicData>
        </a:graphic>
      </p:graphicFrame>
      <p:grpSp>
        <p:nvGrpSpPr>
          <p:cNvPr id="2" name="Group 10"/>
          <p:cNvGrpSpPr>
            <a:grpSpLocks/>
          </p:cNvGrpSpPr>
          <p:nvPr/>
        </p:nvGrpSpPr>
        <p:grpSpPr bwMode="auto">
          <a:xfrm>
            <a:off x="0" y="2786058"/>
            <a:ext cx="9144000" cy="3529013"/>
            <a:chOff x="0" y="1706"/>
            <a:chExt cx="5760" cy="2223"/>
          </a:xfrm>
          <a:solidFill>
            <a:schemeClr val="tx1"/>
          </a:solidFill>
        </p:grpSpPr>
        <p:sp>
          <p:nvSpPr>
            <p:cNvPr id="180233" name="Rectangle 9"/>
            <p:cNvSpPr>
              <a:spLocks noChangeArrowheads="1"/>
            </p:cNvSpPr>
            <p:nvPr/>
          </p:nvSpPr>
          <p:spPr bwMode="auto">
            <a:xfrm>
              <a:off x="0" y="1706"/>
              <a:ext cx="5760" cy="2223"/>
            </a:xfrm>
            <a:prstGeom prst="rect">
              <a:avLst/>
            </a:prstGeom>
            <a:grpFill/>
            <a:ln w="9525">
              <a:solidFill>
                <a:srgbClr val="993300"/>
              </a:solidFill>
              <a:miter lim="800000"/>
              <a:headEnd/>
              <a:tailEnd/>
            </a:ln>
            <a:effectLst/>
          </p:spPr>
          <p:txBody>
            <a:bodyPr wrap="none" anchor="ctr"/>
            <a:lstStyle/>
            <a:p>
              <a:endParaRPr lang="zh-CN" altLang="en-US"/>
            </a:p>
          </p:txBody>
        </p:sp>
        <p:graphicFrame>
          <p:nvGraphicFramePr>
            <p:cNvPr id="180230" name="Object 6"/>
            <p:cNvGraphicFramePr>
              <a:graphicFrameLocks noChangeAspect="1"/>
            </p:cNvGraphicFramePr>
            <p:nvPr/>
          </p:nvGraphicFramePr>
          <p:xfrm>
            <a:off x="385" y="1752"/>
            <a:ext cx="2948" cy="1066"/>
          </p:xfrm>
          <a:graphic>
            <a:graphicData uri="http://schemas.openxmlformats.org/presentationml/2006/ole">
              <p:oleObj spid="_x0000_s1559556" name="Equation" r:id="rId5" imgW="1790640" imgH="647640" progId="">
                <p:embed/>
              </p:oleObj>
            </a:graphicData>
          </a:graphic>
        </p:graphicFrame>
        <p:graphicFrame>
          <p:nvGraphicFramePr>
            <p:cNvPr id="180231" name="Object 7"/>
            <p:cNvGraphicFramePr>
              <a:graphicFrameLocks noChangeAspect="1"/>
            </p:cNvGraphicFramePr>
            <p:nvPr/>
          </p:nvGraphicFramePr>
          <p:xfrm>
            <a:off x="340" y="2886"/>
            <a:ext cx="3367" cy="1024"/>
          </p:xfrm>
          <a:graphic>
            <a:graphicData uri="http://schemas.openxmlformats.org/presentationml/2006/ole">
              <p:oleObj spid="_x0000_s1559557" name="Equation" r:id="rId6" imgW="2108160" imgH="64764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0228"/>
                                        </p:tgtEl>
                                        <p:attrNameLst>
                                          <p:attrName>style.visibility</p:attrName>
                                        </p:attrNameLst>
                                      </p:cBhvr>
                                      <p:to>
                                        <p:strVal val="visible"/>
                                      </p:to>
                                    </p:set>
                                    <p:animEffect transition="in" filter="wipe(left)">
                                      <p:cBhvr>
                                        <p:cTn id="7" dur="1000"/>
                                        <p:tgtEl>
                                          <p:spTgt spid="180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229"/>
                                        </p:tgtEl>
                                        <p:attrNameLst>
                                          <p:attrName>style.visibility</p:attrName>
                                        </p:attrNameLst>
                                      </p:cBhvr>
                                      <p:to>
                                        <p:strVal val="visible"/>
                                      </p:to>
                                    </p:set>
                                    <p:animEffect transition="in" filter="wipe(left)">
                                      <p:cBhvr>
                                        <p:cTn id="12" dur="1000"/>
                                        <p:tgtEl>
                                          <p:spTgt spid="1802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0235"/>
                                        </p:tgtEl>
                                        <p:attrNameLst>
                                          <p:attrName>style.visibility</p:attrName>
                                        </p:attrNameLst>
                                      </p:cBhvr>
                                      <p:to>
                                        <p:strVal val="visible"/>
                                      </p:to>
                                    </p:set>
                                    <p:animEffect transition="in" filter="wipe(left)">
                                      <p:cBhvr>
                                        <p:cTn id="22" dur="1000"/>
                                        <p:tgtEl>
                                          <p:spTgt spid="18023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nodeType="clickEffect">
                                  <p:stCondLst>
                                    <p:cond delay="0"/>
                                  </p:stCondLst>
                                  <p:childTnLst>
                                    <p:animEffect transition="out" filter="diamond(in)">
                                      <p:cBhvr>
                                        <p:cTn id="26" dur="2000"/>
                                        <p:tgtEl>
                                          <p:spTgt spid="2"/>
                                        </p:tgtEl>
                                      </p:cBhvr>
                                    </p:animEffect>
                                    <p:set>
                                      <p:cBhvr>
                                        <p:cTn id="2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7" name="Text Box 15"/>
          <p:cNvSpPr txBox="1">
            <a:spLocks noChangeArrowheads="1"/>
          </p:cNvSpPr>
          <p:nvPr/>
        </p:nvSpPr>
        <p:spPr bwMode="auto">
          <a:xfrm>
            <a:off x="71438" y="39688"/>
            <a:ext cx="8964612" cy="1373187"/>
          </a:xfrm>
          <a:prstGeom prst="rect">
            <a:avLst/>
          </a:prstGeom>
          <a:noFill/>
          <a:ln w="9525">
            <a:noFill/>
            <a:miter lim="800000"/>
            <a:headEnd/>
            <a:tailEnd/>
          </a:ln>
          <a:effectLst/>
        </p:spPr>
        <p:txBody>
          <a:bodyPr>
            <a:spAutoFit/>
          </a:bodyPr>
          <a:lstStyle/>
          <a:p>
            <a:pPr algn="dist" eaLnBrk="1" hangingPunct="1"/>
            <a:r>
              <a:rPr kumimoji="1" lang="en-US" altLang="zh-CN" sz="2800" b="1" dirty="0">
                <a:solidFill>
                  <a:srgbClr val="CCFFFF"/>
                </a:solidFill>
                <a:latin typeface="Times New Roman" pitchFamily="18" charset="0"/>
              </a:rPr>
              <a:t>      </a:t>
            </a:r>
            <a:r>
              <a:rPr kumimoji="1" lang="zh-CN" altLang="en-US" sz="2800" b="1" dirty="0">
                <a:solidFill>
                  <a:srgbClr val="66FF33"/>
                </a:solidFill>
                <a:latin typeface="楷体_GB2312" pitchFamily="49" charset="-122"/>
              </a:rPr>
              <a:t>例</a:t>
            </a:r>
            <a:r>
              <a:rPr kumimoji="1" lang="en-US" altLang="zh-CN" sz="2800" b="1" dirty="0">
                <a:solidFill>
                  <a:srgbClr val="66FF33"/>
                </a:solidFill>
                <a:latin typeface="楷体_GB2312" pitchFamily="49" charset="-122"/>
              </a:rPr>
              <a:t>4</a:t>
            </a:r>
            <a:r>
              <a:rPr kumimoji="1" lang="en-US" altLang="zh-CN" sz="2800" b="1" dirty="0">
                <a:latin typeface="楷体_GB2312" pitchFamily="49" charset="-122"/>
              </a:rPr>
              <a:t>  </a:t>
            </a:r>
            <a:r>
              <a:rPr kumimoji="1" lang="zh-CN" altLang="en-US" sz="2800" b="1" dirty="0">
                <a:latin typeface="楷体_GB2312" pitchFamily="49" charset="-122"/>
              </a:rPr>
              <a:t>设数</a:t>
            </a:r>
            <a:r>
              <a:rPr kumimoji="1" lang="en-US" altLang="zh-CN" sz="2800" b="1" i="1" dirty="0">
                <a:latin typeface="Times New Roman" pitchFamily="18" charset="0"/>
              </a:rPr>
              <a:t>X</a:t>
            </a:r>
            <a:r>
              <a:rPr kumimoji="1" lang="zh-CN" altLang="en-US" sz="2800" b="1" dirty="0">
                <a:latin typeface="Times New Roman" pitchFamily="18" charset="0"/>
              </a:rPr>
              <a:t>在区间</a:t>
            </a:r>
            <a:r>
              <a:rPr kumimoji="1" lang="en-US" altLang="zh-CN" sz="2800" b="1" dirty="0">
                <a:latin typeface="Times New Roman" pitchFamily="18" charset="0"/>
              </a:rPr>
              <a:t>(0,1)</a:t>
            </a:r>
            <a:r>
              <a:rPr kumimoji="1" lang="zh-CN" altLang="en-US" sz="2800" b="1" dirty="0">
                <a:latin typeface="Times New Roman" pitchFamily="18" charset="0"/>
              </a:rPr>
              <a:t>均匀分布，当观察到</a:t>
            </a:r>
            <a:r>
              <a:rPr kumimoji="1" lang="en-US" altLang="zh-CN" sz="2800" b="1" i="1" dirty="0">
                <a:latin typeface="Times New Roman" pitchFamily="18" charset="0"/>
              </a:rPr>
              <a:t>X=x</a:t>
            </a:r>
            <a:endParaRPr kumimoji="1" lang="en-US" altLang="zh-CN" sz="2800" b="1" dirty="0">
              <a:latin typeface="Times New Roman" pitchFamily="18" charset="0"/>
            </a:endParaRPr>
          </a:p>
          <a:p>
            <a:pPr algn="just" eaLnBrk="1" hangingPunct="1"/>
            <a:r>
              <a:rPr kumimoji="1" lang="en-US" altLang="zh-CN" sz="2800" b="1" i="1" dirty="0">
                <a:latin typeface="Times New Roman" pitchFamily="18" charset="0"/>
              </a:rPr>
              <a:t> </a:t>
            </a:r>
            <a:r>
              <a:rPr kumimoji="1" lang="en-US" altLang="zh-CN" sz="2800" b="1" dirty="0">
                <a:latin typeface="Times New Roman" pitchFamily="18" charset="0"/>
              </a:rPr>
              <a:t>(0&lt;</a:t>
            </a:r>
            <a:r>
              <a:rPr kumimoji="1" lang="en-US" altLang="zh-CN" sz="2800" b="1" i="1" dirty="0">
                <a:latin typeface="Times New Roman" pitchFamily="18" charset="0"/>
              </a:rPr>
              <a:t>x</a:t>
            </a:r>
            <a:r>
              <a:rPr kumimoji="1" lang="en-US" altLang="zh-CN" sz="2800" b="1" dirty="0">
                <a:latin typeface="Times New Roman" pitchFamily="18" charset="0"/>
              </a:rPr>
              <a:t>&lt;1) </a:t>
            </a:r>
            <a:r>
              <a:rPr kumimoji="1" lang="zh-CN" altLang="en-US" sz="2800" b="1" dirty="0">
                <a:latin typeface="Times New Roman" pitchFamily="18" charset="0"/>
              </a:rPr>
              <a:t>时，数</a:t>
            </a:r>
            <a:r>
              <a:rPr kumimoji="1" lang="en-US" altLang="zh-CN" sz="2800" b="1" i="1" dirty="0">
                <a:latin typeface="Times New Roman" pitchFamily="18" charset="0"/>
              </a:rPr>
              <a:t>Y</a:t>
            </a:r>
            <a:r>
              <a:rPr kumimoji="1" lang="zh-CN" altLang="en-US" sz="2800" b="1" dirty="0">
                <a:latin typeface="Times New Roman" pitchFamily="18" charset="0"/>
              </a:rPr>
              <a:t>在区间</a:t>
            </a:r>
            <a:r>
              <a:rPr kumimoji="1" lang="en-US" altLang="zh-CN" sz="2800" b="1" dirty="0">
                <a:latin typeface="Times New Roman" pitchFamily="18" charset="0"/>
              </a:rPr>
              <a:t>(</a:t>
            </a:r>
            <a:r>
              <a:rPr kumimoji="1" lang="en-US" altLang="zh-CN" sz="2800" b="1" i="1" dirty="0">
                <a:latin typeface="Times New Roman" pitchFamily="18" charset="0"/>
              </a:rPr>
              <a:t>x</a:t>
            </a:r>
            <a:r>
              <a:rPr kumimoji="1" lang="en-US" altLang="zh-CN" sz="2800" b="1" dirty="0">
                <a:latin typeface="Times New Roman" pitchFamily="18" charset="0"/>
              </a:rPr>
              <a:t>,1)</a:t>
            </a:r>
            <a:r>
              <a:rPr kumimoji="1" lang="zh-CN" altLang="en-US" sz="2800" b="1" dirty="0">
                <a:latin typeface="Times New Roman" pitchFamily="18" charset="0"/>
              </a:rPr>
              <a:t>上随机地取值</a:t>
            </a:r>
            <a:r>
              <a:rPr kumimoji="1" lang="en-US" altLang="zh-CN" sz="2800" b="1" dirty="0">
                <a:latin typeface="Times New Roman" pitchFamily="18" charset="0"/>
              </a:rPr>
              <a:t>.</a:t>
            </a:r>
            <a:r>
              <a:rPr kumimoji="1" lang="zh-CN" altLang="en-US" sz="2800" b="1" dirty="0">
                <a:latin typeface="Times New Roman" pitchFamily="18" charset="0"/>
              </a:rPr>
              <a:t>求</a:t>
            </a:r>
            <a:r>
              <a:rPr kumimoji="1" lang="en-US" altLang="zh-CN" sz="2800" b="1" i="1" dirty="0">
                <a:latin typeface="Times New Roman" pitchFamily="18" charset="0"/>
              </a:rPr>
              <a:t>Y </a:t>
            </a:r>
            <a:r>
              <a:rPr kumimoji="1" lang="zh-CN" altLang="en-US" sz="2800" b="1" dirty="0">
                <a:latin typeface="Times New Roman" pitchFamily="18" charset="0"/>
              </a:rPr>
              <a:t>的概率密度</a:t>
            </a:r>
            <a:r>
              <a:rPr kumimoji="1" lang="en-US" altLang="zh-CN" sz="2800" b="1" dirty="0">
                <a:latin typeface="Times New Roman" pitchFamily="18" charset="0"/>
              </a:rPr>
              <a:t>.</a:t>
            </a:r>
          </a:p>
        </p:txBody>
      </p:sp>
      <p:sp>
        <p:nvSpPr>
          <p:cNvPr id="151568" name="Rectangle 16"/>
          <p:cNvSpPr>
            <a:spLocks noChangeArrowheads="1"/>
          </p:cNvSpPr>
          <p:nvPr/>
        </p:nvSpPr>
        <p:spPr bwMode="auto">
          <a:xfrm>
            <a:off x="676275" y="1484313"/>
            <a:ext cx="4616450" cy="519112"/>
          </a:xfrm>
          <a:prstGeom prst="rect">
            <a:avLst/>
          </a:prstGeom>
          <a:noFill/>
          <a:ln w="9525">
            <a:noFill/>
            <a:miter lim="800000"/>
            <a:headEnd/>
            <a:tailEnd/>
          </a:ln>
          <a:effectLst/>
        </p:spPr>
        <p:txBody>
          <a:bodyPr wrap="none">
            <a:spAutoFit/>
          </a:bodyPr>
          <a:lstStyle/>
          <a:p>
            <a:pPr eaLnBrk="1" hangingPunct="1"/>
            <a:r>
              <a:rPr kumimoji="1" lang="zh-CN" altLang="en-US" sz="2800" b="1">
                <a:solidFill>
                  <a:srgbClr val="66FF33"/>
                </a:solidFill>
                <a:latin typeface="Times New Roman" pitchFamily="18" charset="0"/>
              </a:rPr>
              <a:t>解</a:t>
            </a:r>
            <a:r>
              <a:rPr kumimoji="1" lang="zh-CN" altLang="en-US" sz="2800" b="1">
                <a:latin typeface="Times New Roman" pitchFamily="18" charset="0"/>
              </a:rPr>
              <a:t>   依题意，</a:t>
            </a:r>
            <a:r>
              <a:rPr kumimoji="1" lang="en-US" altLang="zh-CN" sz="2800" b="1" i="1">
                <a:latin typeface="Times New Roman" pitchFamily="18" charset="0"/>
              </a:rPr>
              <a:t>X</a:t>
            </a:r>
            <a:r>
              <a:rPr kumimoji="1" lang="zh-CN" altLang="en-US" sz="2800" b="1">
                <a:latin typeface="Times New Roman" pitchFamily="18" charset="0"/>
              </a:rPr>
              <a:t>具有概率密度</a:t>
            </a:r>
          </a:p>
        </p:txBody>
      </p:sp>
      <p:graphicFrame>
        <p:nvGraphicFramePr>
          <p:cNvPr id="151569" name="Object 17"/>
          <p:cNvGraphicFramePr>
            <a:graphicFrameLocks noChangeAspect="1"/>
          </p:cNvGraphicFramePr>
          <p:nvPr/>
        </p:nvGraphicFramePr>
        <p:xfrm>
          <a:off x="1792288" y="2044700"/>
          <a:ext cx="3913187" cy="1227138"/>
        </p:xfrm>
        <a:graphic>
          <a:graphicData uri="http://schemas.openxmlformats.org/presentationml/2006/ole">
            <p:oleObj spid="_x0000_s1561602" name="Equation" r:id="rId3" imgW="1498320" imgH="469800" progId="">
              <p:embed/>
            </p:oleObj>
          </a:graphicData>
        </a:graphic>
      </p:graphicFrame>
      <p:sp>
        <p:nvSpPr>
          <p:cNvPr id="151570" name="Text Box 18"/>
          <p:cNvSpPr txBox="1">
            <a:spLocks noChangeArrowheads="1"/>
          </p:cNvSpPr>
          <p:nvPr/>
        </p:nvSpPr>
        <p:spPr bwMode="auto">
          <a:xfrm>
            <a:off x="0" y="3284538"/>
            <a:ext cx="9144000" cy="1031875"/>
          </a:xfrm>
          <a:prstGeom prst="rect">
            <a:avLst/>
          </a:prstGeom>
          <a:noFill/>
          <a:ln w="9525">
            <a:noFill/>
            <a:miter lim="800000"/>
            <a:headEnd/>
            <a:tailEnd/>
          </a:ln>
          <a:effectLst/>
        </p:spPr>
        <p:txBody>
          <a:bodyPr>
            <a:spAutoFit/>
          </a:bodyPr>
          <a:lstStyle/>
          <a:p>
            <a:pPr algn="just" eaLnBrk="1" hangingPunct="1">
              <a:lnSpc>
                <a:spcPct val="110000"/>
              </a:lnSpc>
            </a:pPr>
            <a:r>
              <a:rPr kumimoji="1" lang="zh-CN" altLang="en-US" sz="2800" b="1" dirty="0">
                <a:latin typeface="Times New Roman" pitchFamily="18" charset="0"/>
              </a:rPr>
              <a:t>对于任意给定的值</a:t>
            </a:r>
            <a:r>
              <a:rPr kumimoji="1" lang="en-US" altLang="zh-CN" sz="2800" b="1" i="1" dirty="0">
                <a:latin typeface="Times New Roman" pitchFamily="18" charset="0"/>
              </a:rPr>
              <a:t>x </a:t>
            </a:r>
            <a:r>
              <a:rPr kumimoji="1" lang="en-US" altLang="zh-CN" sz="2800" b="1" dirty="0">
                <a:latin typeface="Times New Roman" pitchFamily="18" charset="0"/>
              </a:rPr>
              <a:t>(0&lt;</a:t>
            </a:r>
            <a:r>
              <a:rPr kumimoji="1" lang="en-US" altLang="zh-CN" sz="2800" b="1" i="1" dirty="0">
                <a:latin typeface="Times New Roman" pitchFamily="18" charset="0"/>
              </a:rPr>
              <a:t>x</a:t>
            </a:r>
            <a:r>
              <a:rPr kumimoji="1" lang="en-US" altLang="zh-CN" sz="2800" b="1" dirty="0">
                <a:latin typeface="Times New Roman" pitchFamily="18" charset="0"/>
              </a:rPr>
              <a:t>&lt;1)</a:t>
            </a:r>
            <a:r>
              <a:rPr kumimoji="1" lang="zh-CN" altLang="en-US" sz="2800" b="1" dirty="0">
                <a:latin typeface="Times New Roman" pitchFamily="18" charset="0"/>
              </a:rPr>
              <a:t>，在</a:t>
            </a:r>
            <a:r>
              <a:rPr kumimoji="1" lang="en-US" altLang="zh-CN" sz="2800" b="1" i="1" dirty="0">
                <a:latin typeface="Times New Roman" pitchFamily="18" charset="0"/>
              </a:rPr>
              <a:t>X=x</a:t>
            </a:r>
            <a:r>
              <a:rPr kumimoji="1" lang="zh-CN" altLang="en-US" sz="2800" b="1" dirty="0">
                <a:latin typeface="Times New Roman" pitchFamily="18" charset="0"/>
              </a:rPr>
              <a:t>的条件下，</a:t>
            </a:r>
            <a:r>
              <a:rPr kumimoji="1" lang="en-US" altLang="zh-CN" sz="2800" b="1" i="1" dirty="0">
                <a:latin typeface="Times New Roman" pitchFamily="18" charset="0"/>
              </a:rPr>
              <a:t>Y</a:t>
            </a:r>
            <a:r>
              <a:rPr kumimoji="1" lang="zh-CN" altLang="en-US" sz="2800" b="1" dirty="0">
                <a:latin typeface="Times New Roman" pitchFamily="18" charset="0"/>
              </a:rPr>
              <a:t>的条件概率密度为</a:t>
            </a:r>
          </a:p>
        </p:txBody>
      </p:sp>
      <p:graphicFrame>
        <p:nvGraphicFramePr>
          <p:cNvPr id="151571" name="Object 19"/>
          <p:cNvGraphicFramePr>
            <a:graphicFrameLocks noChangeAspect="1"/>
          </p:cNvGraphicFramePr>
          <p:nvPr/>
        </p:nvGraphicFramePr>
        <p:xfrm>
          <a:off x="1763713" y="4437063"/>
          <a:ext cx="5191125" cy="1528762"/>
        </p:xfrm>
        <a:graphic>
          <a:graphicData uri="http://schemas.openxmlformats.org/presentationml/2006/ole">
            <p:oleObj spid="_x0000_s1561603" name="Equation" r:id="rId4" imgW="2197080" imgH="647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1567"/>
                                        </p:tgtEl>
                                        <p:attrNameLst>
                                          <p:attrName>style.visibility</p:attrName>
                                        </p:attrNameLst>
                                      </p:cBhvr>
                                      <p:to>
                                        <p:strVal val="visible"/>
                                      </p:to>
                                    </p:set>
                                    <p:animEffect transition="in" filter="wipe(up)">
                                      <p:cBhvr>
                                        <p:cTn id="7" dur="1000"/>
                                        <p:tgtEl>
                                          <p:spTgt spid="1515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1568"/>
                                        </p:tgtEl>
                                        <p:attrNameLst>
                                          <p:attrName>style.visibility</p:attrName>
                                        </p:attrNameLst>
                                      </p:cBhvr>
                                      <p:to>
                                        <p:strVal val="visible"/>
                                      </p:to>
                                    </p:set>
                                    <p:animEffect transition="in" filter="wipe(up)">
                                      <p:cBhvr>
                                        <p:cTn id="12" dur="1000"/>
                                        <p:tgtEl>
                                          <p:spTgt spid="1515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1569"/>
                                        </p:tgtEl>
                                        <p:attrNameLst>
                                          <p:attrName>style.visibility</p:attrName>
                                        </p:attrNameLst>
                                      </p:cBhvr>
                                      <p:to>
                                        <p:strVal val="visible"/>
                                      </p:to>
                                    </p:set>
                                    <p:animEffect transition="in" filter="wipe(up)">
                                      <p:cBhvr>
                                        <p:cTn id="17" dur="1000"/>
                                        <p:tgtEl>
                                          <p:spTgt spid="1515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1570"/>
                                        </p:tgtEl>
                                        <p:attrNameLst>
                                          <p:attrName>style.visibility</p:attrName>
                                        </p:attrNameLst>
                                      </p:cBhvr>
                                      <p:to>
                                        <p:strVal val="visible"/>
                                      </p:to>
                                    </p:set>
                                    <p:animEffect transition="in" filter="wipe(up)">
                                      <p:cBhvr>
                                        <p:cTn id="22" dur="1000"/>
                                        <p:tgtEl>
                                          <p:spTgt spid="1515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1571"/>
                                        </p:tgtEl>
                                        <p:attrNameLst>
                                          <p:attrName>style.visibility</p:attrName>
                                        </p:attrNameLst>
                                      </p:cBhvr>
                                      <p:to>
                                        <p:strVal val="visible"/>
                                      </p:to>
                                    </p:set>
                                    <p:animEffect transition="in" filter="wipe(up)">
                                      <p:cBhvr>
                                        <p:cTn id="27" dur="1000"/>
                                        <p:tgtEl>
                                          <p:spTgt spid="151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7" grpId="0" autoUpdateAnimBg="0"/>
      <p:bldP spid="151568" grpId="0" autoUpdateAnimBg="0"/>
      <p:bldP spid="15157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0" y="260350"/>
            <a:ext cx="7696200" cy="519113"/>
          </a:xfrm>
          <a:prstGeom prst="rect">
            <a:avLst/>
          </a:prstGeom>
          <a:noFill/>
          <a:ln w="9525">
            <a:noFill/>
            <a:miter lim="800000"/>
            <a:headEnd/>
            <a:tailEnd/>
          </a:ln>
          <a:effectLst/>
        </p:spPr>
        <p:txBody>
          <a:bodyPr>
            <a:spAutoFit/>
          </a:bodyPr>
          <a:lstStyle/>
          <a:p>
            <a:pPr algn="just" eaLnBrk="1" hangingPunct="1"/>
            <a:r>
              <a:rPr kumimoji="1" lang="en-US" altLang="zh-CN" sz="2800" b="1" i="1">
                <a:latin typeface="Times New Roman" pitchFamily="18" charset="0"/>
              </a:rPr>
              <a:t>X</a:t>
            </a:r>
            <a:r>
              <a:rPr kumimoji="1" lang="zh-CN" altLang="en-US" sz="2800" b="1">
                <a:latin typeface="Times New Roman" pitchFamily="18" charset="0"/>
              </a:rPr>
              <a:t>和</a:t>
            </a:r>
            <a:r>
              <a:rPr kumimoji="1" lang="en-US" altLang="zh-CN" sz="2800" b="1" i="1">
                <a:latin typeface="Times New Roman" pitchFamily="18" charset="0"/>
              </a:rPr>
              <a:t>Y</a:t>
            </a:r>
            <a:r>
              <a:rPr kumimoji="1" lang="zh-CN" altLang="en-US" sz="2800" b="1">
                <a:latin typeface="Times New Roman" pitchFamily="18" charset="0"/>
              </a:rPr>
              <a:t>的联合密度为       </a:t>
            </a:r>
          </a:p>
        </p:txBody>
      </p:sp>
      <p:graphicFrame>
        <p:nvGraphicFramePr>
          <p:cNvPr id="157701" name="Object 5"/>
          <p:cNvGraphicFramePr>
            <a:graphicFrameLocks noChangeAspect="1"/>
          </p:cNvGraphicFramePr>
          <p:nvPr/>
        </p:nvGraphicFramePr>
        <p:xfrm>
          <a:off x="684213" y="908050"/>
          <a:ext cx="4510087" cy="649288"/>
        </p:xfrm>
        <a:graphic>
          <a:graphicData uri="http://schemas.openxmlformats.org/presentationml/2006/ole">
            <p:oleObj spid="_x0000_s1562626" name="公式" r:id="rId3" imgW="1663560" imgH="241200" progId="Equation.3">
              <p:embed/>
            </p:oleObj>
          </a:graphicData>
        </a:graphic>
      </p:graphicFrame>
      <p:graphicFrame>
        <p:nvGraphicFramePr>
          <p:cNvPr id="157702" name="Object 6"/>
          <p:cNvGraphicFramePr>
            <a:graphicFrameLocks noChangeAspect="1"/>
          </p:cNvGraphicFramePr>
          <p:nvPr/>
        </p:nvGraphicFramePr>
        <p:xfrm>
          <a:off x="2020888" y="1658938"/>
          <a:ext cx="3498850" cy="1416050"/>
        </p:xfrm>
        <a:graphic>
          <a:graphicData uri="http://schemas.openxmlformats.org/presentationml/2006/ole">
            <p:oleObj spid="_x0000_s1562627" name="Equation" r:id="rId4" imgW="1600200" imgH="647640" progId="">
              <p:embed/>
            </p:oleObj>
          </a:graphicData>
        </a:graphic>
      </p:graphicFrame>
      <p:sp>
        <p:nvSpPr>
          <p:cNvPr id="157703" name="Text Box 7"/>
          <p:cNvSpPr txBox="1">
            <a:spLocks noChangeArrowheads="1"/>
          </p:cNvSpPr>
          <p:nvPr/>
        </p:nvSpPr>
        <p:spPr bwMode="auto">
          <a:xfrm>
            <a:off x="0" y="3141663"/>
            <a:ext cx="6629400" cy="5191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800" b="1">
                <a:latin typeface="Times New Roman" pitchFamily="18" charset="0"/>
              </a:rPr>
              <a:t>于是得</a:t>
            </a:r>
            <a:r>
              <a:rPr kumimoji="1" lang="en-US" altLang="zh-CN" sz="2800" b="1" i="1">
                <a:latin typeface="Times New Roman" pitchFamily="18" charset="0"/>
              </a:rPr>
              <a:t>Y</a:t>
            </a:r>
            <a:r>
              <a:rPr kumimoji="1" lang="zh-CN" altLang="en-US" sz="2800" b="1">
                <a:latin typeface="Times New Roman" pitchFamily="18" charset="0"/>
              </a:rPr>
              <a:t>的概率密度为</a:t>
            </a:r>
          </a:p>
        </p:txBody>
      </p:sp>
      <p:graphicFrame>
        <p:nvGraphicFramePr>
          <p:cNvPr id="157704" name="Object 8"/>
          <p:cNvGraphicFramePr>
            <a:graphicFrameLocks noChangeAspect="1"/>
          </p:cNvGraphicFramePr>
          <p:nvPr/>
        </p:nvGraphicFramePr>
        <p:xfrm>
          <a:off x="739775" y="3702050"/>
          <a:ext cx="3594100" cy="857250"/>
        </p:xfrm>
        <a:graphic>
          <a:graphicData uri="http://schemas.openxmlformats.org/presentationml/2006/ole">
            <p:oleObj spid="_x0000_s1562628" name="公式" r:id="rId5" imgW="1384200" imgH="330120" progId="Equation.3">
              <p:embed/>
            </p:oleObj>
          </a:graphicData>
        </a:graphic>
      </p:graphicFrame>
      <p:graphicFrame>
        <p:nvGraphicFramePr>
          <p:cNvPr id="157705" name="Object 9"/>
          <p:cNvGraphicFramePr>
            <a:graphicFrameLocks noChangeAspect="1"/>
          </p:cNvGraphicFramePr>
          <p:nvPr/>
        </p:nvGraphicFramePr>
        <p:xfrm>
          <a:off x="1749425" y="4965700"/>
          <a:ext cx="3960813" cy="1128713"/>
        </p:xfrm>
        <a:graphic>
          <a:graphicData uri="http://schemas.openxmlformats.org/presentationml/2006/ole">
            <p:oleObj spid="_x0000_s1562629" name="Equation" r:id="rId6" imgW="1650960" imgH="469800" progId="">
              <p:embed/>
            </p:oleObj>
          </a:graphicData>
        </a:graphic>
      </p:graphicFrame>
      <p:sp>
        <p:nvSpPr>
          <p:cNvPr id="157706" name="AutoShape 10"/>
          <p:cNvSpPr>
            <a:spLocks noChangeArrowheads="1"/>
          </p:cNvSpPr>
          <p:nvPr/>
        </p:nvSpPr>
        <p:spPr bwMode="auto">
          <a:xfrm>
            <a:off x="6443663" y="304800"/>
            <a:ext cx="2700337" cy="1611313"/>
          </a:xfrm>
          <a:prstGeom prst="wedgeRoundRectCallout">
            <a:avLst>
              <a:gd name="adj1" fmla="val -95560"/>
              <a:gd name="adj2" fmla="val 4185"/>
              <a:gd name="adj3" fmla="val 16667"/>
            </a:avLst>
          </a:prstGeom>
          <a:solidFill>
            <a:srgbClr val="FFC000"/>
          </a:solidFill>
          <a:ln w="9525">
            <a:solidFill>
              <a:srgbClr val="990033"/>
            </a:solidFill>
            <a:miter lim="800000"/>
            <a:headEnd/>
            <a:tailEnd/>
          </a:ln>
          <a:effectLst/>
        </p:spPr>
        <p:txBody>
          <a:bodyPr wrap="none" anchor="ctr"/>
          <a:lstStyle/>
          <a:p>
            <a:pPr eaLnBrk="1" hangingPunct="1"/>
            <a:r>
              <a:rPr kumimoji="1" lang="zh-CN" altLang="zh-CN" sz="2800" b="1" dirty="0">
                <a:latin typeface="Times New Roman" pitchFamily="18" charset="0"/>
              </a:rPr>
              <a:t>已知边缘密度、</a:t>
            </a:r>
          </a:p>
          <a:p>
            <a:pPr eaLnBrk="1" hangingPunct="1"/>
            <a:r>
              <a:rPr kumimoji="1" lang="zh-CN" altLang="zh-CN" sz="2800" b="1" dirty="0">
                <a:latin typeface="Times New Roman" pitchFamily="18" charset="0"/>
              </a:rPr>
              <a:t>条件密度，求</a:t>
            </a:r>
          </a:p>
          <a:p>
            <a:pPr eaLnBrk="1" hangingPunct="1"/>
            <a:r>
              <a:rPr kumimoji="1" lang="zh-CN" altLang="zh-CN" sz="2800" b="1" dirty="0">
                <a:latin typeface="Times New Roman" pitchFamily="18" charset="0"/>
              </a:rPr>
              <a:t>联合密度</a:t>
            </a:r>
            <a:endParaRPr kumimoji="1" lang="zh-CN" altLang="en-US" sz="2800" b="1" dirty="0">
              <a:latin typeface="Times New Roman" pitchFamily="18" charset="0"/>
            </a:endParaRPr>
          </a:p>
        </p:txBody>
      </p:sp>
      <p:graphicFrame>
        <p:nvGraphicFramePr>
          <p:cNvPr id="157707" name="Object 11"/>
          <p:cNvGraphicFramePr>
            <a:graphicFrameLocks noChangeAspect="1"/>
          </p:cNvGraphicFramePr>
          <p:nvPr/>
        </p:nvGraphicFramePr>
        <p:xfrm>
          <a:off x="4343400" y="3413125"/>
          <a:ext cx="4021138" cy="1555750"/>
        </p:xfrm>
        <a:graphic>
          <a:graphicData uri="http://schemas.openxmlformats.org/presentationml/2006/ole">
            <p:oleObj spid="_x0000_s1562630" name="Equation" r:id="rId7" imgW="1676160" imgH="6476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wipe(left)">
                                      <p:cBhvr>
                                        <p:cTn id="7" dur="1000"/>
                                        <p:tgtEl>
                                          <p:spTgt spid="15770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57701"/>
                                        </p:tgtEl>
                                        <p:attrNameLst>
                                          <p:attrName>style.visibility</p:attrName>
                                        </p:attrNameLst>
                                      </p:cBhvr>
                                      <p:to>
                                        <p:strVal val="visible"/>
                                      </p:to>
                                    </p:set>
                                    <p:animEffect transition="in" filter="wipe(left)">
                                      <p:cBhvr>
                                        <p:cTn id="11" dur="1000"/>
                                        <p:tgtEl>
                                          <p:spTgt spid="15770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7706"/>
                                        </p:tgtEl>
                                        <p:attrNameLst>
                                          <p:attrName>style.visibility</p:attrName>
                                        </p:attrNameLst>
                                      </p:cBhvr>
                                      <p:to>
                                        <p:strVal val="visible"/>
                                      </p:to>
                                    </p:set>
                                    <p:animEffect transition="in" filter="dissolve">
                                      <p:cBhvr>
                                        <p:cTn id="16" dur="500"/>
                                        <p:tgtEl>
                                          <p:spTgt spid="15770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7702"/>
                                        </p:tgtEl>
                                        <p:attrNameLst>
                                          <p:attrName>style.visibility</p:attrName>
                                        </p:attrNameLst>
                                      </p:cBhvr>
                                      <p:to>
                                        <p:strVal val="visible"/>
                                      </p:to>
                                    </p:set>
                                    <p:animEffect transition="in" filter="wipe(left)">
                                      <p:cBhvr>
                                        <p:cTn id="20" dur="1000"/>
                                        <p:tgtEl>
                                          <p:spTgt spid="15770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7703"/>
                                        </p:tgtEl>
                                        <p:attrNameLst>
                                          <p:attrName>style.visibility</p:attrName>
                                        </p:attrNameLst>
                                      </p:cBhvr>
                                      <p:to>
                                        <p:strVal val="visible"/>
                                      </p:to>
                                    </p:set>
                                    <p:animEffect transition="in" filter="wipe(left)">
                                      <p:cBhvr>
                                        <p:cTn id="24" dur="1000"/>
                                        <p:tgtEl>
                                          <p:spTgt spid="1577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7704"/>
                                        </p:tgtEl>
                                        <p:attrNameLst>
                                          <p:attrName>style.visibility</p:attrName>
                                        </p:attrNameLst>
                                      </p:cBhvr>
                                      <p:to>
                                        <p:strVal val="visible"/>
                                      </p:to>
                                    </p:set>
                                    <p:animEffect transition="in" filter="wipe(left)">
                                      <p:cBhvr>
                                        <p:cTn id="29" dur="1000"/>
                                        <p:tgtEl>
                                          <p:spTgt spid="15770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7707"/>
                                        </p:tgtEl>
                                        <p:attrNameLst>
                                          <p:attrName>style.visibility</p:attrName>
                                        </p:attrNameLst>
                                      </p:cBhvr>
                                      <p:to>
                                        <p:strVal val="visible"/>
                                      </p:to>
                                    </p:set>
                                    <p:animEffect transition="in" filter="wipe(left)">
                                      <p:cBhvr>
                                        <p:cTn id="34" dur="1000"/>
                                        <p:tgtEl>
                                          <p:spTgt spid="15770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7705"/>
                                        </p:tgtEl>
                                        <p:attrNameLst>
                                          <p:attrName>style.visibility</p:attrName>
                                        </p:attrNameLst>
                                      </p:cBhvr>
                                      <p:to>
                                        <p:strVal val="visible"/>
                                      </p:to>
                                    </p:set>
                                    <p:animEffect transition="in" filter="wipe(left)">
                                      <p:cBhvr>
                                        <p:cTn id="39" dur="1000"/>
                                        <p:tgtEl>
                                          <p:spTgt spid="157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3" grpId="0" autoUpdateAnimBg="0"/>
      <p:bldP spid="157706"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Text Box 4"/>
          <p:cNvSpPr txBox="1">
            <a:spLocks noChangeArrowheads="1"/>
          </p:cNvSpPr>
          <p:nvPr/>
        </p:nvSpPr>
        <p:spPr bwMode="auto">
          <a:xfrm>
            <a:off x="0" y="188913"/>
            <a:ext cx="9144000" cy="1031875"/>
          </a:xfrm>
          <a:prstGeom prst="rect">
            <a:avLst/>
          </a:prstGeom>
          <a:noFill/>
          <a:ln w="9525">
            <a:noFill/>
            <a:miter lim="800000"/>
            <a:headEnd/>
            <a:tailEnd/>
          </a:ln>
          <a:effectLst/>
        </p:spPr>
        <p:txBody>
          <a:bodyPr>
            <a:spAutoFit/>
          </a:bodyPr>
          <a:lstStyle/>
          <a:p>
            <a:pPr algn="just" eaLnBrk="1" hangingPunct="1">
              <a:lnSpc>
                <a:spcPct val="110000"/>
              </a:lnSpc>
            </a:pPr>
            <a:r>
              <a:rPr kumimoji="1" lang="en-US" altLang="zh-CN" sz="2800" b="1">
                <a:latin typeface="Times New Roman" pitchFamily="18" charset="0"/>
              </a:rPr>
              <a:t>        </a:t>
            </a:r>
            <a:r>
              <a:rPr kumimoji="1" lang="zh-CN" altLang="en-US" sz="2800" b="1">
                <a:latin typeface="Times New Roman" pitchFamily="18" charset="0"/>
              </a:rPr>
              <a:t>前面，我们已经知道，二维正态分布的两个边缘密度仍是正态分布</a:t>
            </a:r>
            <a:r>
              <a:rPr kumimoji="1" lang="en-US" altLang="zh-CN" sz="2800" b="1">
                <a:latin typeface="Times New Roman" pitchFamily="18" charset="0"/>
              </a:rPr>
              <a:t>.</a:t>
            </a:r>
          </a:p>
        </p:txBody>
      </p:sp>
      <p:sp>
        <p:nvSpPr>
          <p:cNvPr id="158725" name="Rectangle 5"/>
          <p:cNvSpPr>
            <a:spLocks noChangeArrowheads="1"/>
          </p:cNvSpPr>
          <p:nvPr/>
        </p:nvSpPr>
        <p:spPr bwMode="auto">
          <a:xfrm>
            <a:off x="0" y="1125538"/>
            <a:ext cx="9144000" cy="1031875"/>
          </a:xfrm>
          <a:prstGeom prst="rect">
            <a:avLst/>
          </a:prstGeom>
          <a:noFill/>
          <a:ln w="9525">
            <a:noFill/>
            <a:miter lim="800000"/>
            <a:headEnd/>
            <a:tailEnd/>
          </a:ln>
          <a:effectLst/>
        </p:spPr>
        <p:txBody>
          <a:bodyPr>
            <a:spAutoFit/>
          </a:bodyPr>
          <a:lstStyle/>
          <a:p>
            <a:pPr eaLnBrk="1" hangingPunct="1">
              <a:lnSpc>
                <a:spcPct val="110000"/>
              </a:lnSpc>
            </a:pPr>
            <a:r>
              <a:rPr kumimoji="1" lang="en-US" altLang="zh-CN" sz="2800" b="1">
                <a:latin typeface="Times New Roman" pitchFamily="18" charset="0"/>
              </a:rPr>
              <a:t>        </a:t>
            </a:r>
            <a:r>
              <a:rPr kumimoji="1" lang="zh-CN" altLang="en-US" sz="2800" b="1">
                <a:latin typeface="Times New Roman" pitchFamily="18" charset="0"/>
              </a:rPr>
              <a:t>可以证明，对二维正态分布，已知</a:t>
            </a:r>
            <a:r>
              <a:rPr kumimoji="1" lang="en-US" altLang="en-US" sz="2800" b="1">
                <a:latin typeface="Times New Roman" pitchFamily="18" charset="0"/>
              </a:rPr>
              <a:t> </a:t>
            </a:r>
            <a:r>
              <a:rPr kumimoji="1" lang="en-US" altLang="zh-CN" sz="2800" b="1" i="1">
                <a:latin typeface="Times New Roman" pitchFamily="18" charset="0"/>
              </a:rPr>
              <a:t>X=x</a:t>
            </a:r>
            <a:r>
              <a:rPr kumimoji="1" lang="zh-CN" altLang="zh-CN" sz="2800" b="1">
                <a:latin typeface="Times New Roman" pitchFamily="18" charset="0"/>
              </a:rPr>
              <a:t>下，</a:t>
            </a:r>
            <a:r>
              <a:rPr kumimoji="1" lang="en-US" altLang="zh-CN" sz="2800" b="1" i="1">
                <a:latin typeface="Times New Roman" pitchFamily="18" charset="0"/>
              </a:rPr>
              <a:t>Y </a:t>
            </a:r>
            <a:r>
              <a:rPr kumimoji="1" lang="zh-CN" altLang="en-US" sz="2800" b="1">
                <a:latin typeface="Times New Roman" pitchFamily="18" charset="0"/>
              </a:rPr>
              <a:t>的条件分布，或者已知</a:t>
            </a:r>
            <a:r>
              <a:rPr kumimoji="1" lang="en-US" altLang="en-US" sz="2800" b="1">
                <a:latin typeface="Times New Roman" pitchFamily="18" charset="0"/>
              </a:rPr>
              <a:t> </a:t>
            </a:r>
            <a:r>
              <a:rPr kumimoji="1" lang="en-US" altLang="zh-CN" sz="2800" b="1" i="1">
                <a:latin typeface="Times New Roman" pitchFamily="18" charset="0"/>
              </a:rPr>
              <a:t>Y=y</a:t>
            </a:r>
            <a:r>
              <a:rPr kumimoji="1" lang="zh-CN" altLang="zh-CN" sz="2800" b="1">
                <a:latin typeface="Times New Roman" pitchFamily="18" charset="0"/>
              </a:rPr>
              <a:t>下，</a:t>
            </a:r>
            <a:r>
              <a:rPr kumimoji="1" lang="en-US" altLang="zh-CN" sz="2800" b="1" i="1">
                <a:latin typeface="Times New Roman" pitchFamily="18" charset="0"/>
              </a:rPr>
              <a:t>X</a:t>
            </a:r>
            <a:r>
              <a:rPr kumimoji="1" lang="zh-CN" altLang="en-US" sz="2800" b="1">
                <a:latin typeface="Times New Roman" pitchFamily="18" charset="0"/>
              </a:rPr>
              <a:t>的条件分布都仍是正态分布</a:t>
            </a:r>
            <a:r>
              <a:rPr kumimoji="1" lang="en-US" altLang="zh-CN" sz="2800" b="1">
                <a:latin typeface="Times New Roman" pitchFamily="18" charset="0"/>
              </a:rPr>
              <a:t>.</a:t>
            </a:r>
          </a:p>
        </p:txBody>
      </p:sp>
      <p:graphicFrame>
        <p:nvGraphicFramePr>
          <p:cNvPr id="158729" name="Object 9"/>
          <p:cNvGraphicFramePr>
            <a:graphicFrameLocks noChangeAspect="1"/>
          </p:cNvGraphicFramePr>
          <p:nvPr/>
        </p:nvGraphicFramePr>
        <p:xfrm>
          <a:off x="717550" y="2060575"/>
          <a:ext cx="7572375" cy="1122363"/>
        </p:xfrm>
        <a:graphic>
          <a:graphicData uri="http://schemas.openxmlformats.org/presentationml/2006/ole">
            <p:oleObj spid="_x0000_s1563650" name="Equation" r:id="rId3" imgW="3340080" imgH="495000" progId="">
              <p:embed/>
            </p:oleObj>
          </a:graphicData>
        </a:graphic>
      </p:graphicFrame>
      <p:graphicFrame>
        <p:nvGraphicFramePr>
          <p:cNvPr id="158730" name="Object 10"/>
          <p:cNvGraphicFramePr>
            <a:graphicFrameLocks noChangeAspect="1"/>
          </p:cNvGraphicFramePr>
          <p:nvPr/>
        </p:nvGraphicFramePr>
        <p:xfrm>
          <a:off x="2120900" y="3168650"/>
          <a:ext cx="4924425" cy="1036638"/>
        </p:xfrm>
        <a:graphic>
          <a:graphicData uri="http://schemas.openxmlformats.org/presentationml/2006/ole">
            <p:oleObj spid="_x0000_s1563651" name="Equation" r:id="rId4" imgW="2171520" imgH="457200" progId="">
              <p:embed/>
            </p:oleObj>
          </a:graphicData>
        </a:graphic>
      </p:graphicFrame>
      <p:grpSp>
        <p:nvGrpSpPr>
          <p:cNvPr id="2" name="Group 11"/>
          <p:cNvGrpSpPr>
            <a:grpSpLocks/>
          </p:cNvGrpSpPr>
          <p:nvPr/>
        </p:nvGrpSpPr>
        <p:grpSpPr bwMode="auto">
          <a:xfrm>
            <a:off x="795355" y="4219589"/>
            <a:ext cx="6276975" cy="1209675"/>
            <a:chOff x="612" y="754"/>
            <a:chExt cx="3954" cy="762"/>
          </a:xfrm>
        </p:grpSpPr>
        <p:graphicFrame>
          <p:nvGraphicFramePr>
            <p:cNvPr id="158732" name="Object 12"/>
            <p:cNvGraphicFramePr>
              <a:graphicFrameLocks noChangeAspect="1"/>
            </p:cNvGraphicFramePr>
            <p:nvPr/>
          </p:nvGraphicFramePr>
          <p:xfrm>
            <a:off x="612" y="874"/>
            <a:ext cx="2385" cy="515"/>
          </p:xfrm>
          <a:graphic>
            <a:graphicData uri="http://schemas.openxmlformats.org/presentationml/2006/ole">
              <p:oleObj spid="_x0000_s1563653" name="Equation" r:id="rId5" imgW="1434960" imgH="330120" progId="">
                <p:embed/>
              </p:oleObj>
            </a:graphicData>
          </a:graphic>
        </p:graphicFrame>
        <p:graphicFrame>
          <p:nvGraphicFramePr>
            <p:cNvPr id="158733" name="Object 13"/>
            <p:cNvGraphicFramePr>
              <a:graphicFrameLocks noChangeAspect="1"/>
            </p:cNvGraphicFramePr>
            <p:nvPr/>
          </p:nvGraphicFramePr>
          <p:xfrm>
            <a:off x="2971" y="754"/>
            <a:ext cx="1595" cy="762"/>
          </p:xfrm>
          <a:graphic>
            <a:graphicData uri="http://schemas.openxmlformats.org/presentationml/2006/ole">
              <p:oleObj spid="_x0000_s1563654" name="Equation" r:id="rId6" imgW="1117440" imgH="533160" progId="">
                <p:embed/>
              </p:oleObj>
            </a:graphicData>
          </a:graphic>
        </p:graphicFrame>
      </p:grpSp>
      <p:graphicFrame>
        <p:nvGraphicFramePr>
          <p:cNvPr id="158734" name="Object 14"/>
          <p:cNvGraphicFramePr>
            <a:graphicFrameLocks noChangeAspect="1"/>
          </p:cNvGraphicFramePr>
          <p:nvPr/>
        </p:nvGraphicFramePr>
        <p:xfrm>
          <a:off x="647700" y="5394348"/>
          <a:ext cx="6702425" cy="1320800"/>
        </p:xfrm>
        <a:graphic>
          <a:graphicData uri="http://schemas.openxmlformats.org/presentationml/2006/ole">
            <p:oleObj spid="_x0000_s1563652" name="Equation" r:id="rId7" imgW="2539800" imgH="5331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wipe(up)">
                                      <p:cBhvr>
                                        <p:cTn id="7" dur="1000"/>
                                        <p:tgtEl>
                                          <p:spTgt spid="158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Effect transition="in" filter="wipe(up)">
                                      <p:cBhvr>
                                        <p:cTn id="12" dur="1000"/>
                                        <p:tgtEl>
                                          <p:spTgt spid="1587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8729"/>
                                        </p:tgtEl>
                                        <p:attrNameLst>
                                          <p:attrName>style.visibility</p:attrName>
                                        </p:attrNameLst>
                                      </p:cBhvr>
                                      <p:to>
                                        <p:strVal val="visible"/>
                                      </p:to>
                                    </p:set>
                                    <p:animEffect transition="in" filter="wipe(up)">
                                      <p:cBhvr>
                                        <p:cTn id="17" dur="1000"/>
                                        <p:tgtEl>
                                          <p:spTgt spid="1587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8730"/>
                                        </p:tgtEl>
                                        <p:attrNameLst>
                                          <p:attrName>style.visibility</p:attrName>
                                        </p:attrNameLst>
                                      </p:cBhvr>
                                      <p:to>
                                        <p:strVal val="visible"/>
                                      </p:to>
                                    </p:set>
                                    <p:animEffect transition="in" filter="wipe(up)">
                                      <p:cBhvr>
                                        <p:cTn id="22" dur="1000"/>
                                        <p:tgtEl>
                                          <p:spTgt spid="1587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1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8734"/>
                                        </p:tgtEl>
                                        <p:attrNameLst>
                                          <p:attrName>style.visibility</p:attrName>
                                        </p:attrNameLst>
                                      </p:cBhvr>
                                      <p:to>
                                        <p:strVal val="visible"/>
                                      </p:to>
                                    </p:set>
                                    <p:animEffect transition="in" filter="wipe(up)">
                                      <p:cBhvr>
                                        <p:cTn id="32" dur="1000"/>
                                        <p:tgtEl>
                                          <p:spTgt spid="15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P spid="15872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852" name="Rectangle 60"/>
          <p:cNvSpPr>
            <a:spLocks noGrp="1" noChangeArrowheads="1"/>
          </p:cNvSpPr>
          <p:nvPr>
            <p:ph type="title"/>
          </p:nvPr>
        </p:nvSpPr>
        <p:spPr bwMode="auto">
          <a:xfrm>
            <a:off x="1187450" y="692150"/>
            <a:ext cx="6094413" cy="717550"/>
          </a:xfrm>
          <a:noFill/>
          <a:ln>
            <a:miter lim="800000"/>
            <a:headEnd/>
            <a:tailEnd/>
          </a:ln>
        </p:spPr>
        <p:txBody>
          <a:bodyPr vert="horz" wrap="square" lIns="91432" tIns="45716" rIns="91432" bIns="45716" numCol="1" anchor="t" anchorCtr="0" compatLnSpc="1">
            <a:prstTxWarp prst="textNoShape">
              <a:avLst/>
            </a:prstTxWarp>
            <a:spAutoFit/>
          </a:bodyPr>
          <a:lstStyle/>
          <a:p>
            <a:r>
              <a:rPr lang="zh-CN" altLang="en-US" sz="4100">
                <a:solidFill>
                  <a:srgbClr val="000000"/>
                </a:solidFill>
                <a:ea typeface="黑体" pitchFamily="49" charset="-122"/>
              </a:rPr>
              <a:t>随机变量的独立性</a:t>
            </a:r>
          </a:p>
        </p:txBody>
      </p:sp>
      <p:graphicFrame>
        <p:nvGraphicFramePr>
          <p:cNvPr id="1441853" name="Object 61"/>
          <p:cNvGraphicFramePr>
            <a:graphicFrameLocks noChangeAspect="1"/>
          </p:cNvGraphicFramePr>
          <p:nvPr/>
        </p:nvGraphicFramePr>
        <p:xfrm>
          <a:off x="2268538" y="2997200"/>
          <a:ext cx="2895600" cy="400050"/>
        </p:xfrm>
        <a:graphic>
          <a:graphicData uri="http://schemas.openxmlformats.org/presentationml/2006/ole">
            <p:oleObj spid="_x0000_s1441853" name="公式" r:id="rId3" imgW="1473120" imgH="203040" progId="Equation.3">
              <p:embed/>
            </p:oleObj>
          </a:graphicData>
        </a:graphic>
      </p:graphicFrame>
      <p:graphicFrame>
        <p:nvGraphicFramePr>
          <p:cNvPr id="1441854" name="Object 62"/>
          <p:cNvGraphicFramePr>
            <a:graphicFrameLocks noChangeAspect="1"/>
          </p:cNvGraphicFramePr>
          <p:nvPr/>
        </p:nvGraphicFramePr>
        <p:xfrm>
          <a:off x="1619250" y="3716338"/>
          <a:ext cx="7135813" cy="503237"/>
        </p:xfrm>
        <a:graphic>
          <a:graphicData uri="http://schemas.openxmlformats.org/presentationml/2006/ole">
            <p:oleObj spid="_x0000_s1441854" name="公式" r:id="rId4" imgW="3238200" imgH="203040" progId="Equation.3">
              <p:embed/>
            </p:oleObj>
          </a:graphicData>
        </a:graphic>
      </p:graphicFrame>
      <p:sp>
        <p:nvSpPr>
          <p:cNvPr id="1441855" name="Text Box 63"/>
          <p:cNvSpPr txBox="1">
            <a:spLocks noChangeArrowheads="1"/>
          </p:cNvSpPr>
          <p:nvPr/>
        </p:nvSpPr>
        <p:spPr bwMode="auto">
          <a:xfrm>
            <a:off x="1331913" y="1773238"/>
            <a:ext cx="1684337" cy="454025"/>
          </a:xfrm>
          <a:prstGeom prst="rect">
            <a:avLst/>
          </a:prstGeom>
          <a:noFill/>
          <a:ln w="9525">
            <a:noFill/>
            <a:miter lim="800000"/>
            <a:headEnd/>
            <a:tailEnd/>
          </a:ln>
          <a:effectLst/>
        </p:spPr>
        <p:txBody>
          <a:bodyPr lIns="71670" tIns="35835" rIns="71670" bIns="35835">
            <a:spAutoFit/>
          </a:bodyPr>
          <a:lstStyle/>
          <a:p>
            <a:pPr defTabSz="717550"/>
            <a:r>
              <a:rPr kumimoji="0" lang="zh-CN" altLang="en-US" sz="2500" b="1">
                <a:solidFill>
                  <a:srgbClr val="0000FF"/>
                </a:solidFill>
                <a:ea typeface="黑体" pitchFamily="49" charset="-122"/>
              </a:rPr>
              <a:t>定义</a:t>
            </a:r>
          </a:p>
        </p:txBody>
      </p:sp>
      <p:sp>
        <p:nvSpPr>
          <p:cNvPr id="1441856" name="Text Box 64"/>
          <p:cNvSpPr txBox="1">
            <a:spLocks noChangeArrowheads="1"/>
          </p:cNvSpPr>
          <p:nvPr/>
        </p:nvSpPr>
        <p:spPr bwMode="auto">
          <a:xfrm>
            <a:off x="1619250" y="4508500"/>
            <a:ext cx="2282825" cy="500063"/>
          </a:xfrm>
          <a:prstGeom prst="rect">
            <a:avLst/>
          </a:prstGeom>
          <a:noFill/>
          <a:ln w="9525">
            <a:noFill/>
            <a:miter lim="800000"/>
            <a:headEnd/>
            <a:tailEnd/>
          </a:ln>
          <a:effectLst/>
        </p:spPr>
        <p:txBody>
          <a:bodyPr wrap="none" lIns="71670" tIns="35835" rIns="71670" bIns="35835">
            <a:spAutoFit/>
          </a:bodyPr>
          <a:lstStyle/>
          <a:p>
            <a:pPr defTabSz="717550"/>
            <a:r>
              <a:rPr lang="zh-CN" altLang="en-US">
                <a:solidFill>
                  <a:srgbClr val="001010"/>
                </a:solidFill>
                <a:ea typeface="宋体" pitchFamily="2" charset="-122"/>
              </a:rPr>
              <a:t>则称</a:t>
            </a:r>
            <a:r>
              <a:rPr lang="zh-CN" altLang="en-US" b="1">
                <a:solidFill>
                  <a:srgbClr val="0000CC"/>
                </a:solidFill>
                <a:ea typeface="宋体" pitchFamily="2" charset="-122"/>
              </a:rPr>
              <a:t>随机变量</a:t>
            </a:r>
            <a:endParaRPr lang="zh-CN" altLang="en-US">
              <a:solidFill>
                <a:srgbClr val="0000CC"/>
              </a:solidFill>
              <a:ea typeface="宋体" pitchFamily="2" charset="-122"/>
            </a:endParaRPr>
          </a:p>
        </p:txBody>
      </p:sp>
      <p:sp>
        <p:nvSpPr>
          <p:cNvPr id="1441857" name="Text Box 65"/>
          <p:cNvSpPr txBox="1">
            <a:spLocks noChangeArrowheads="1"/>
          </p:cNvSpPr>
          <p:nvPr/>
        </p:nvSpPr>
        <p:spPr bwMode="auto">
          <a:xfrm>
            <a:off x="2051050" y="1700213"/>
            <a:ext cx="7451725" cy="1500187"/>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2200" b="1">
                <a:solidFill>
                  <a:srgbClr val="000000"/>
                </a:solidFill>
                <a:ea typeface="宋体" pitchFamily="2" charset="-122"/>
              </a:rPr>
              <a:t> </a:t>
            </a:r>
            <a:r>
              <a:rPr lang="zh-CN" altLang="en-US" b="1">
                <a:solidFill>
                  <a:srgbClr val="001010"/>
                </a:solidFill>
                <a:latin typeface="宋体" pitchFamily="2" charset="-122"/>
                <a:ea typeface="宋体" pitchFamily="2" charset="-122"/>
              </a:rPr>
              <a:t>设</a:t>
            </a:r>
            <a:r>
              <a:rPr lang="en-US" altLang="zh-CN" b="1" i="1">
                <a:solidFill>
                  <a:srgbClr val="001010"/>
                </a:solidFill>
                <a:latin typeface="宋体" pitchFamily="2" charset="-122"/>
                <a:ea typeface="宋体" pitchFamily="2" charset="-122"/>
              </a:rPr>
              <a:t>X,Y</a:t>
            </a:r>
            <a:r>
              <a:rPr lang="zh-CN" altLang="en-US" b="1">
                <a:solidFill>
                  <a:srgbClr val="001010"/>
                </a:solidFill>
                <a:latin typeface="宋体" pitchFamily="2" charset="-122"/>
                <a:ea typeface="宋体" pitchFamily="2" charset="-122"/>
              </a:rPr>
              <a:t>是两个随机变量，若对于任意的</a:t>
            </a:r>
            <a:r>
              <a:rPr lang="en-US" altLang="zh-CN" b="1" i="1">
                <a:solidFill>
                  <a:srgbClr val="001010"/>
                </a:solidFill>
                <a:ea typeface="宋体" pitchFamily="2" charset="-122"/>
              </a:rPr>
              <a:t>a,b</a:t>
            </a:r>
            <a:r>
              <a:rPr lang="en-US" altLang="zh-CN" b="1">
                <a:solidFill>
                  <a:srgbClr val="001010"/>
                </a:solidFill>
                <a:ea typeface="宋体" pitchFamily="2" charset="-122"/>
              </a:rPr>
              <a:t>(</a:t>
            </a:r>
            <a:r>
              <a:rPr lang="en-US" altLang="zh-CN" b="1" i="1">
                <a:solidFill>
                  <a:srgbClr val="001010"/>
                </a:solidFill>
                <a:ea typeface="宋体" pitchFamily="2" charset="-122"/>
              </a:rPr>
              <a:t>a&lt;b</a:t>
            </a:r>
            <a:r>
              <a:rPr lang="en-US" altLang="zh-CN" b="1">
                <a:solidFill>
                  <a:srgbClr val="001010"/>
                </a:solidFill>
                <a:ea typeface="宋体" pitchFamily="2" charset="-122"/>
              </a:rPr>
              <a:t>)</a:t>
            </a:r>
            <a:r>
              <a:rPr lang="en-US" altLang="zh-CN" b="1" i="1">
                <a:solidFill>
                  <a:srgbClr val="001010"/>
                </a:solidFill>
                <a:ea typeface="宋体" pitchFamily="2" charset="-122"/>
              </a:rPr>
              <a:t>;c,d</a:t>
            </a:r>
            <a:r>
              <a:rPr lang="en-US" altLang="zh-CN" b="1">
                <a:solidFill>
                  <a:srgbClr val="001010"/>
                </a:solidFill>
                <a:ea typeface="宋体" pitchFamily="2" charset="-122"/>
              </a:rPr>
              <a:t>(</a:t>
            </a:r>
            <a:r>
              <a:rPr lang="en-US" altLang="zh-CN" b="1" i="1">
                <a:solidFill>
                  <a:srgbClr val="001010"/>
                </a:solidFill>
                <a:ea typeface="宋体" pitchFamily="2" charset="-122"/>
              </a:rPr>
              <a:t>c&lt;d</a:t>
            </a:r>
            <a:r>
              <a:rPr lang="en-US" altLang="zh-CN" b="1">
                <a:solidFill>
                  <a:srgbClr val="001010"/>
                </a:solidFill>
                <a:ea typeface="宋体" pitchFamily="2" charset="-122"/>
              </a:rPr>
              <a:t>)</a:t>
            </a:r>
            <a:r>
              <a:rPr lang="en-US" altLang="zh-CN" b="1" i="1">
                <a:solidFill>
                  <a:srgbClr val="001010"/>
                </a:solidFill>
                <a:ea typeface="宋体" pitchFamily="2" charset="-122"/>
              </a:rPr>
              <a:t>,</a:t>
            </a:r>
          </a:p>
          <a:p>
            <a:pPr defTabSz="717550">
              <a:lnSpc>
                <a:spcPct val="120000"/>
              </a:lnSpc>
            </a:pPr>
            <a:endParaRPr lang="zh-CN" altLang="en-US" sz="2200" b="1">
              <a:solidFill>
                <a:srgbClr val="001010"/>
              </a:solidFill>
              <a:ea typeface="宋体" pitchFamily="2" charset="-122"/>
            </a:endParaRPr>
          </a:p>
        </p:txBody>
      </p:sp>
      <p:sp>
        <p:nvSpPr>
          <p:cNvPr id="1441858" name="Text Box 66"/>
          <p:cNvSpPr txBox="1">
            <a:spLocks noChangeArrowheads="1"/>
          </p:cNvSpPr>
          <p:nvPr/>
        </p:nvSpPr>
        <p:spPr bwMode="auto">
          <a:xfrm>
            <a:off x="1403350" y="2924175"/>
            <a:ext cx="1036638" cy="500063"/>
          </a:xfrm>
          <a:prstGeom prst="rect">
            <a:avLst/>
          </a:prstGeom>
          <a:noFill/>
          <a:ln w="9525">
            <a:noFill/>
            <a:miter lim="800000"/>
            <a:headEnd/>
            <a:tailEnd/>
          </a:ln>
          <a:effectLst/>
        </p:spPr>
        <p:txBody>
          <a:bodyPr wrap="none" lIns="71670" tIns="35835" rIns="71670" bIns="35835">
            <a:spAutoFit/>
          </a:bodyPr>
          <a:lstStyle/>
          <a:p>
            <a:pPr defTabSz="717550"/>
            <a:r>
              <a:rPr lang="zh-CN" altLang="en-US" b="1">
                <a:solidFill>
                  <a:srgbClr val="001010"/>
                </a:solidFill>
                <a:latin typeface="宋体" pitchFamily="2" charset="-122"/>
                <a:ea typeface="宋体" pitchFamily="2" charset="-122"/>
              </a:rPr>
              <a:t>事件</a:t>
            </a:r>
            <a:r>
              <a:rPr lang="zh-CN" altLang="en-US" b="1">
                <a:solidFill>
                  <a:srgbClr val="000000"/>
                </a:solidFill>
                <a:latin typeface="宋体" pitchFamily="2" charset="-122"/>
                <a:ea typeface="宋体" pitchFamily="2" charset="-122"/>
              </a:rPr>
              <a:t> </a:t>
            </a:r>
          </a:p>
        </p:txBody>
      </p:sp>
      <p:sp>
        <p:nvSpPr>
          <p:cNvPr id="1441859" name="Text Box 67"/>
          <p:cNvSpPr txBox="1">
            <a:spLocks noChangeArrowheads="1"/>
          </p:cNvSpPr>
          <p:nvPr/>
        </p:nvSpPr>
        <p:spPr bwMode="auto">
          <a:xfrm>
            <a:off x="5362575" y="2947988"/>
            <a:ext cx="3025775" cy="500062"/>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1010"/>
                </a:solidFill>
                <a:ea typeface="宋体" pitchFamily="2" charset="-122"/>
              </a:rPr>
              <a:t>相互独立，即</a:t>
            </a:r>
          </a:p>
        </p:txBody>
      </p:sp>
      <p:graphicFrame>
        <p:nvGraphicFramePr>
          <p:cNvPr id="1441860" name="Object 68"/>
          <p:cNvGraphicFramePr>
            <a:graphicFrameLocks noChangeAspect="1"/>
          </p:cNvGraphicFramePr>
          <p:nvPr/>
        </p:nvGraphicFramePr>
        <p:xfrm>
          <a:off x="3924300" y="4652963"/>
          <a:ext cx="650875" cy="400050"/>
        </p:xfrm>
        <a:graphic>
          <a:graphicData uri="http://schemas.openxmlformats.org/presentationml/2006/ole">
            <p:oleObj spid="_x0000_s1441860" name="公式" r:id="rId5" imgW="330120" imgH="203040" progId="Equation.3">
              <p:embed/>
            </p:oleObj>
          </a:graphicData>
        </a:graphic>
      </p:graphicFrame>
      <p:sp>
        <p:nvSpPr>
          <p:cNvPr id="1441861" name="Text Box 69"/>
          <p:cNvSpPr txBox="1">
            <a:spLocks noChangeArrowheads="1"/>
          </p:cNvSpPr>
          <p:nvPr/>
        </p:nvSpPr>
        <p:spPr bwMode="auto">
          <a:xfrm>
            <a:off x="4643438" y="4581525"/>
            <a:ext cx="2808287" cy="500063"/>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0000"/>
                </a:solidFill>
                <a:ea typeface="宋体" pitchFamily="2" charset="-122"/>
              </a:rPr>
              <a:t>相互</a:t>
            </a:r>
            <a:r>
              <a:rPr lang="zh-CN" altLang="en-US" b="1">
                <a:solidFill>
                  <a:srgbClr val="FF0000"/>
                </a:solidFill>
                <a:ea typeface="宋体" pitchFamily="2" charset="-122"/>
              </a:rPr>
              <a:t>独立</a:t>
            </a:r>
            <a:r>
              <a:rPr lang="en-US" altLang="zh-CN" b="1">
                <a:solidFill>
                  <a:srgbClr val="000000"/>
                </a:solidFill>
                <a:ea typeface="宋体" pitchFamily="2" charset="-122"/>
              </a:rPr>
              <a:t>.</a:t>
            </a:r>
            <a:r>
              <a:rPr lang="en-US" altLang="zh-CN">
                <a:solidFill>
                  <a:srgbClr val="000000"/>
                </a:solidFill>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1855"/>
                                        </p:tgtEl>
                                        <p:attrNameLst>
                                          <p:attrName>style.visibility</p:attrName>
                                        </p:attrNameLst>
                                      </p:cBhvr>
                                      <p:to>
                                        <p:strVal val="visible"/>
                                      </p:to>
                                    </p:set>
                                    <p:animEffect transition="in" filter="wipe(left)">
                                      <p:cBhvr>
                                        <p:cTn id="7" dur="500"/>
                                        <p:tgtEl>
                                          <p:spTgt spid="14418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1857"/>
                                        </p:tgtEl>
                                        <p:attrNameLst>
                                          <p:attrName>style.visibility</p:attrName>
                                        </p:attrNameLst>
                                      </p:cBhvr>
                                      <p:to>
                                        <p:strVal val="visible"/>
                                      </p:to>
                                    </p:set>
                                    <p:animEffect transition="in" filter="wipe(left)">
                                      <p:cBhvr>
                                        <p:cTn id="12" dur="500"/>
                                        <p:tgtEl>
                                          <p:spTgt spid="14418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1858"/>
                                        </p:tgtEl>
                                        <p:attrNameLst>
                                          <p:attrName>style.visibility</p:attrName>
                                        </p:attrNameLst>
                                      </p:cBhvr>
                                      <p:to>
                                        <p:strVal val="visible"/>
                                      </p:to>
                                    </p:set>
                                    <p:animEffect transition="in" filter="wipe(left)">
                                      <p:cBhvr>
                                        <p:cTn id="17" dur="500"/>
                                        <p:tgtEl>
                                          <p:spTgt spid="144185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41853"/>
                                        </p:tgtEl>
                                        <p:attrNameLst>
                                          <p:attrName>style.visibility</p:attrName>
                                        </p:attrNameLst>
                                      </p:cBhvr>
                                      <p:to>
                                        <p:strVal val="visible"/>
                                      </p:to>
                                    </p:set>
                                    <p:animEffect transition="in" filter="wipe(left)">
                                      <p:cBhvr>
                                        <p:cTn id="21" dur="500"/>
                                        <p:tgtEl>
                                          <p:spTgt spid="1441853"/>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41859"/>
                                        </p:tgtEl>
                                        <p:attrNameLst>
                                          <p:attrName>style.visibility</p:attrName>
                                        </p:attrNameLst>
                                      </p:cBhvr>
                                      <p:to>
                                        <p:strVal val="visible"/>
                                      </p:to>
                                    </p:set>
                                    <p:animEffect transition="in" filter="wipe(left)">
                                      <p:cBhvr>
                                        <p:cTn id="25" dur="500"/>
                                        <p:tgtEl>
                                          <p:spTgt spid="14418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41854"/>
                                        </p:tgtEl>
                                        <p:attrNameLst>
                                          <p:attrName>style.visibility</p:attrName>
                                        </p:attrNameLst>
                                      </p:cBhvr>
                                      <p:to>
                                        <p:strVal val="visible"/>
                                      </p:to>
                                    </p:set>
                                    <p:animEffect transition="in" filter="wipe(left)">
                                      <p:cBhvr>
                                        <p:cTn id="30" dur="500"/>
                                        <p:tgtEl>
                                          <p:spTgt spid="14418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41856"/>
                                        </p:tgtEl>
                                        <p:attrNameLst>
                                          <p:attrName>style.visibility</p:attrName>
                                        </p:attrNameLst>
                                      </p:cBhvr>
                                      <p:to>
                                        <p:strVal val="visible"/>
                                      </p:to>
                                    </p:set>
                                    <p:animEffect transition="in" filter="wipe(left)">
                                      <p:cBhvr>
                                        <p:cTn id="35" dur="500"/>
                                        <p:tgtEl>
                                          <p:spTgt spid="144185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441860"/>
                                        </p:tgtEl>
                                        <p:attrNameLst>
                                          <p:attrName>style.visibility</p:attrName>
                                        </p:attrNameLst>
                                      </p:cBhvr>
                                      <p:to>
                                        <p:strVal val="visible"/>
                                      </p:to>
                                    </p:set>
                                    <p:animEffect transition="in" filter="wipe(left)">
                                      <p:cBhvr>
                                        <p:cTn id="39" dur="500"/>
                                        <p:tgtEl>
                                          <p:spTgt spid="1441860"/>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441861"/>
                                        </p:tgtEl>
                                        <p:attrNameLst>
                                          <p:attrName>style.visibility</p:attrName>
                                        </p:attrNameLst>
                                      </p:cBhvr>
                                      <p:to>
                                        <p:strVal val="visible"/>
                                      </p:to>
                                    </p:set>
                                    <p:animEffect transition="in" filter="wipe(left)">
                                      <p:cBhvr>
                                        <p:cTn id="43" dur="500"/>
                                        <p:tgtEl>
                                          <p:spTgt spid="144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855" grpId="0"/>
      <p:bldP spid="1441856" grpId="0"/>
      <p:bldP spid="1441857" grpId="0"/>
      <p:bldP spid="1441858" grpId="0"/>
      <p:bldP spid="1441859" grpId="0"/>
      <p:bldP spid="144186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2834" name="Object 18"/>
          <p:cNvGraphicFramePr>
            <a:graphicFrameLocks noChangeAspect="1"/>
          </p:cNvGraphicFramePr>
          <p:nvPr/>
        </p:nvGraphicFramePr>
        <p:xfrm>
          <a:off x="1835150" y="5373688"/>
          <a:ext cx="2028825" cy="338137"/>
        </p:xfrm>
        <a:graphic>
          <a:graphicData uri="http://schemas.openxmlformats.org/presentationml/2006/ole">
            <p:oleObj spid="_x0000_s1442834" name="Equation" r:id="rId3" imgW="2590560" imgH="431640" progId="Equation.3">
              <p:embed/>
            </p:oleObj>
          </a:graphicData>
        </a:graphic>
      </p:graphicFrame>
      <p:sp>
        <p:nvSpPr>
          <p:cNvPr id="1442835" name="Text Box 19"/>
          <p:cNvSpPr txBox="1">
            <a:spLocks noChangeArrowheads="1"/>
          </p:cNvSpPr>
          <p:nvPr/>
        </p:nvSpPr>
        <p:spPr bwMode="auto">
          <a:xfrm>
            <a:off x="1258888" y="981075"/>
            <a:ext cx="1314450" cy="500063"/>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00FF"/>
                </a:solidFill>
                <a:ea typeface="黑体" pitchFamily="49" charset="-122"/>
              </a:rPr>
              <a:t>说明</a:t>
            </a:r>
            <a:r>
              <a:rPr lang="zh-CN" altLang="en-US" sz="2500" b="1">
                <a:solidFill>
                  <a:srgbClr val="000000"/>
                </a:solidFill>
                <a:ea typeface="黑体" pitchFamily="49" charset="-122"/>
              </a:rPr>
              <a:t>   </a:t>
            </a:r>
          </a:p>
        </p:txBody>
      </p:sp>
      <p:sp>
        <p:nvSpPr>
          <p:cNvPr id="1442836" name="Text Box 20"/>
          <p:cNvSpPr txBox="1">
            <a:spLocks noChangeArrowheads="1"/>
          </p:cNvSpPr>
          <p:nvPr/>
        </p:nvSpPr>
        <p:spPr bwMode="auto">
          <a:xfrm>
            <a:off x="1377950" y="3983038"/>
            <a:ext cx="7226300" cy="500062"/>
          </a:xfrm>
          <a:prstGeom prst="rect">
            <a:avLst/>
          </a:prstGeom>
          <a:noFill/>
          <a:ln w="9525">
            <a:noFill/>
            <a:miter lim="800000"/>
            <a:headEnd/>
            <a:tailEnd/>
          </a:ln>
          <a:effectLst/>
        </p:spPr>
        <p:txBody>
          <a:bodyPr lIns="71670" tIns="35835" rIns="71670" bIns="35835">
            <a:spAutoFit/>
          </a:bodyPr>
          <a:lstStyle/>
          <a:p>
            <a:pPr defTabSz="717550"/>
            <a:r>
              <a:rPr lang="en-US" altLang="zh-CN" b="1">
                <a:solidFill>
                  <a:srgbClr val="000000"/>
                </a:solidFill>
                <a:ea typeface="宋体" pitchFamily="2" charset="-122"/>
              </a:rPr>
              <a:t>2) </a:t>
            </a:r>
            <a:r>
              <a:rPr lang="zh-CN" altLang="en-US" b="1">
                <a:solidFill>
                  <a:srgbClr val="000000"/>
                </a:solidFill>
                <a:ea typeface="宋体" pitchFamily="2" charset="-122"/>
              </a:rPr>
              <a:t>若离散型随机变量 </a:t>
            </a:r>
            <a:r>
              <a:rPr lang="en-US" altLang="zh-CN" b="1">
                <a:solidFill>
                  <a:srgbClr val="000000"/>
                </a:solidFill>
                <a:ea typeface="宋体" pitchFamily="2" charset="-122"/>
              </a:rPr>
              <a:t>( </a:t>
            </a:r>
            <a:r>
              <a:rPr lang="en-US" altLang="zh-CN" b="1" i="1">
                <a:solidFill>
                  <a:srgbClr val="000000"/>
                </a:solidFill>
                <a:ea typeface="宋体" pitchFamily="2" charset="-122"/>
              </a:rPr>
              <a:t>X</a:t>
            </a:r>
            <a:r>
              <a:rPr lang="en-US" altLang="zh-CN" b="1">
                <a:solidFill>
                  <a:srgbClr val="000000"/>
                </a:solidFill>
                <a:ea typeface="宋体" pitchFamily="2" charset="-122"/>
              </a:rPr>
              <a:t>,</a:t>
            </a:r>
            <a:r>
              <a:rPr lang="en-US" altLang="zh-CN" b="1" i="1">
                <a:solidFill>
                  <a:srgbClr val="000000"/>
                </a:solidFill>
                <a:ea typeface="宋体" pitchFamily="2" charset="-122"/>
              </a:rPr>
              <a:t>Y </a:t>
            </a:r>
            <a:r>
              <a:rPr lang="en-US" altLang="zh-CN" b="1">
                <a:solidFill>
                  <a:srgbClr val="000000"/>
                </a:solidFill>
                <a:ea typeface="宋体" pitchFamily="2" charset="-122"/>
              </a:rPr>
              <a:t>)</a:t>
            </a:r>
            <a:r>
              <a:rPr lang="zh-CN" altLang="en-US" b="1">
                <a:solidFill>
                  <a:srgbClr val="000000"/>
                </a:solidFill>
                <a:ea typeface="宋体" pitchFamily="2" charset="-122"/>
              </a:rPr>
              <a:t>的联合分布律为</a:t>
            </a:r>
          </a:p>
        </p:txBody>
      </p:sp>
      <p:graphicFrame>
        <p:nvGraphicFramePr>
          <p:cNvPr id="1442837" name="Object 21"/>
          <p:cNvGraphicFramePr>
            <a:graphicFrameLocks noChangeAspect="1"/>
          </p:cNvGraphicFramePr>
          <p:nvPr/>
        </p:nvGraphicFramePr>
        <p:xfrm>
          <a:off x="2106613" y="4654550"/>
          <a:ext cx="5705475" cy="587375"/>
        </p:xfrm>
        <a:graphic>
          <a:graphicData uri="http://schemas.openxmlformats.org/presentationml/2006/ole">
            <p:oleObj spid="_x0000_s1442837" name="公式" r:id="rId4" imgW="2323800" imgH="241200" progId="Equation.3">
              <p:embed/>
            </p:oleObj>
          </a:graphicData>
        </a:graphic>
      </p:graphicFrame>
      <p:graphicFrame>
        <p:nvGraphicFramePr>
          <p:cNvPr id="1442838" name="Object 22"/>
          <p:cNvGraphicFramePr>
            <a:graphicFrameLocks noChangeAspect="1"/>
          </p:cNvGraphicFramePr>
          <p:nvPr/>
        </p:nvGraphicFramePr>
        <p:xfrm>
          <a:off x="3995738" y="2997200"/>
          <a:ext cx="504825" cy="319088"/>
        </p:xfrm>
        <a:graphic>
          <a:graphicData uri="http://schemas.openxmlformats.org/presentationml/2006/ole">
            <p:oleObj spid="_x0000_s1442838" name="Equation" r:id="rId5" imgW="419040" imgH="241200" progId="Equation.3">
              <p:embed/>
            </p:oleObj>
          </a:graphicData>
        </a:graphic>
      </p:graphicFrame>
      <p:graphicFrame>
        <p:nvGraphicFramePr>
          <p:cNvPr id="1442839" name="Object 23"/>
          <p:cNvGraphicFramePr>
            <a:graphicFrameLocks noChangeAspect="1"/>
          </p:cNvGraphicFramePr>
          <p:nvPr/>
        </p:nvGraphicFramePr>
        <p:xfrm>
          <a:off x="4643438" y="2924175"/>
          <a:ext cx="2808287" cy="473075"/>
        </p:xfrm>
        <a:graphic>
          <a:graphicData uri="http://schemas.openxmlformats.org/presentationml/2006/ole">
            <p:oleObj spid="_x0000_s1442839" name="公式" r:id="rId6" imgW="1473120" imgH="215640" progId="Equation.3">
              <p:embed/>
            </p:oleObj>
          </a:graphicData>
        </a:graphic>
      </p:graphicFrame>
      <p:graphicFrame>
        <p:nvGraphicFramePr>
          <p:cNvPr id="1442840" name="Object 24"/>
          <p:cNvGraphicFramePr>
            <a:graphicFrameLocks noChangeAspect="1"/>
          </p:cNvGraphicFramePr>
          <p:nvPr/>
        </p:nvGraphicFramePr>
        <p:xfrm>
          <a:off x="1403350" y="2997200"/>
          <a:ext cx="2482850" cy="409575"/>
        </p:xfrm>
        <a:graphic>
          <a:graphicData uri="http://schemas.openxmlformats.org/presentationml/2006/ole">
            <p:oleObj spid="_x0000_s1442840" name="Equation" r:id="rId7" imgW="2616120" imgH="431640" progId="Equation.3">
              <p:embed/>
            </p:oleObj>
          </a:graphicData>
        </a:graphic>
      </p:graphicFrame>
      <p:graphicFrame>
        <p:nvGraphicFramePr>
          <p:cNvPr id="1442841" name="Object 25"/>
          <p:cNvGraphicFramePr>
            <a:graphicFrameLocks noChangeAspect="1"/>
          </p:cNvGraphicFramePr>
          <p:nvPr/>
        </p:nvGraphicFramePr>
        <p:xfrm>
          <a:off x="1455738" y="1684338"/>
          <a:ext cx="6788150" cy="984250"/>
        </p:xfrm>
        <a:graphic>
          <a:graphicData uri="http://schemas.openxmlformats.org/presentationml/2006/ole">
            <p:oleObj spid="_x0000_s1442841" name="公式" r:id="rId8" imgW="3035160" imgH="457200" progId="Equation.3">
              <p:embed/>
            </p:oleObj>
          </a:graphicData>
        </a:graphic>
      </p:graphicFrame>
      <p:graphicFrame>
        <p:nvGraphicFramePr>
          <p:cNvPr id="1442842" name="Object 26"/>
          <p:cNvGraphicFramePr>
            <a:graphicFrameLocks noGrp="1" noChangeAspect="1"/>
          </p:cNvGraphicFramePr>
          <p:nvPr>
            <p:ph sz="half" idx="1"/>
          </p:nvPr>
        </p:nvGraphicFramePr>
        <p:xfrm>
          <a:off x="4714876" y="5357826"/>
          <a:ext cx="3797494" cy="357190"/>
        </p:xfrm>
        <a:graphic>
          <a:graphicData uri="http://schemas.openxmlformats.org/presentationml/2006/ole">
            <p:oleObj spid="_x0000_s1442842" name="公式" r:id="rId9" imgW="2565360" imgH="241200" progId="Equation.3">
              <p:embed/>
            </p:oleObj>
          </a:graphicData>
        </a:graphic>
      </p:graphicFrame>
      <p:graphicFrame>
        <p:nvGraphicFramePr>
          <p:cNvPr id="1442844" name="Object 28"/>
          <p:cNvGraphicFramePr>
            <a:graphicFrameLocks noGrp="1" noChangeAspect="1"/>
          </p:cNvGraphicFramePr>
          <p:nvPr>
            <p:ph sz="half" idx="2"/>
          </p:nvPr>
        </p:nvGraphicFramePr>
        <p:xfrm>
          <a:off x="3995738" y="5445125"/>
          <a:ext cx="419100" cy="241300"/>
        </p:xfrm>
        <a:graphic>
          <a:graphicData uri="http://schemas.openxmlformats.org/presentationml/2006/ole">
            <p:oleObj spid="_x0000_s1442844" name="Equation" r:id="rId10" imgW="419040" imgH="241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2841"/>
                                        </p:tgtEl>
                                        <p:attrNameLst>
                                          <p:attrName>style.visibility</p:attrName>
                                        </p:attrNameLst>
                                      </p:cBhvr>
                                      <p:to>
                                        <p:strVal val="visible"/>
                                      </p:to>
                                    </p:set>
                                    <p:animEffect transition="in" filter="wipe(left)">
                                      <p:cBhvr>
                                        <p:cTn id="7" dur="500"/>
                                        <p:tgtEl>
                                          <p:spTgt spid="14428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2840"/>
                                        </p:tgtEl>
                                        <p:attrNameLst>
                                          <p:attrName>style.visibility</p:attrName>
                                        </p:attrNameLst>
                                      </p:cBhvr>
                                      <p:to>
                                        <p:strVal val="visible"/>
                                      </p:to>
                                    </p:set>
                                    <p:animEffect transition="in" filter="wipe(left)">
                                      <p:cBhvr>
                                        <p:cTn id="12" dur="500"/>
                                        <p:tgtEl>
                                          <p:spTgt spid="1442840"/>
                                        </p:tgtEl>
                                      </p:cBhvr>
                                    </p:animEffect>
                                  </p:childTnLst>
                                </p:cTn>
                              </p:par>
                              <p:par>
                                <p:cTn id="13" presetID="22" presetClass="entr" presetSubtype="8" fill="hold" nodeType="withEffect">
                                  <p:stCondLst>
                                    <p:cond delay="0"/>
                                  </p:stCondLst>
                                  <p:childTnLst>
                                    <p:set>
                                      <p:cBhvr>
                                        <p:cTn id="14" dur="1" fill="hold">
                                          <p:stCondLst>
                                            <p:cond delay="0"/>
                                          </p:stCondLst>
                                        </p:cTn>
                                        <p:tgtEl>
                                          <p:spTgt spid="1442838"/>
                                        </p:tgtEl>
                                        <p:attrNameLst>
                                          <p:attrName>style.visibility</p:attrName>
                                        </p:attrNameLst>
                                      </p:cBhvr>
                                      <p:to>
                                        <p:strVal val="visible"/>
                                      </p:to>
                                    </p:set>
                                    <p:animEffect transition="in" filter="wipe(left)">
                                      <p:cBhvr>
                                        <p:cTn id="15" dur="500"/>
                                        <p:tgtEl>
                                          <p:spTgt spid="1442838"/>
                                        </p:tgtEl>
                                      </p:cBhvr>
                                    </p:animEffect>
                                  </p:childTnLst>
                                </p:cTn>
                              </p:par>
                              <p:par>
                                <p:cTn id="16" presetID="22" presetClass="entr" presetSubtype="8" fill="hold" nodeType="withEffect">
                                  <p:stCondLst>
                                    <p:cond delay="0"/>
                                  </p:stCondLst>
                                  <p:childTnLst>
                                    <p:set>
                                      <p:cBhvr>
                                        <p:cTn id="17" dur="1" fill="hold">
                                          <p:stCondLst>
                                            <p:cond delay="0"/>
                                          </p:stCondLst>
                                        </p:cTn>
                                        <p:tgtEl>
                                          <p:spTgt spid="1442839"/>
                                        </p:tgtEl>
                                        <p:attrNameLst>
                                          <p:attrName>style.visibility</p:attrName>
                                        </p:attrNameLst>
                                      </p:cBhvr>
                                      <p:to>
                                        <p:strVal val="visible"/>
                                      </p:to>
                                    </p:set>
                                    <p:animEffect transition="in" filter="wipe(left)">
                                      <p:cBhvr>
                                        <p:cTn id="18" dur="500"/>
                                        <p:tgtEl>
                                          <p:spTgt spid="144283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42836"/>
                                        </p:tgtEl>
                                        <p:attrNameLst>
                                          <p:attrName>style.visibility</p:attrName>
                                        </p:attrNameLst>
                                      </p:cBhvr>
                                      <p:to>
                                        <p:strVal val="visible"/>
                                      </p:to>
                                    </p:set>
                                    <p:animEffect transition="in" filter="wipe(left)">
                                      <p:cBhvr>
                                        <p:cTn id="23" dur="500"/>
                                        <p:tgtEl>
                                          <p:spTgt spid="14428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42837"/>
                                        </p:tgtEl>
                                        <p:attrNameLst>
                                          <p:attrName>style.visibility</p:attrName>
                                        </p:attrNameLst>
                                      </p:cBhvr>
                                      <p:to>
                                        <p:strVal val="visible"/>
                                      </p:to>
                                    </p:set>
                                    <p:animEffect transition="in" filter="wipe(left)">
                                      <p:cBhvr>
                                        <p:cTn id="28" dur="500"/>
                                        <p:tgtEl>
                                          <p:spTgt spid="14428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42834"/>
                                        </p:tgtEl>
                                        <p:attrNameLst>
                                          <p:attrName>style.visibility</p:attrName>
                                        </p:attrNameLst>
                                      </p:cBhvr>
                                      <p:to>
                                        <p:strVal val="visible"/>
                                      </p:to>
                                    </p:set>
                                    <p:animEffect transition="in" filter="wipe(left)">
                                      <p:cBhvr>
                                        <p:cTn id="33" dur="500"/>
                                        <p:tgtEl>
                                          <p:spTgt spid="1442834"/>
                                        </p:tgtEl>
                                      </p:cBhvr>
                                    </p:animEffect>
                                  </p:childTnLst>
                                </p:cTn>
                              </p:par>
                              <p:par>
                                <p:cTn id="34" presetID="22" presetClass="entr" presetSubtype="8" fill="hold" nodeType="withEffect">
                                  <p:stCondLst>
                                    <p:cond delay="0"/>
                                  </p:stCondLst>
                                  <p:childTnLst>
                                    <p:set>
                                      <p:cBhvr>
                                        <p:cTn id="35" dur="1" fill="hold">
                                          <p:stCondLst>
                                            <p:cond delay="0"/>
                                          </p:stCondLst>
                                        </p:cTn>
                                        <p:tgtEl>
                                          <p:spTgt spid="1442844"/>
                                        </p:tgtEl>
                                        <p:attrNameLst>
                                          <p:attrName>style.visibility</p:attrName>
                                        </p:attrNameLst>
                                      </p:cBhvr>
                                      <p:to>
                                        <p:strVal val="visible"/>
                                      </p:to>
                                    </p:set>
                                    <p:animEffect transition="in" filter="wipe(left)">
                                      <p:cBhvr>
                                        <p:cTn id="36" dur="500"/>
                                        <p:tgtEl>
                                          <p:spTgt spid="1442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83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44" name="Object 4"/>
          <p:cNvGraphicFramePr>
            <a:graphicFrameLocks noChangeAspect="1"/>
          </p:cNvGraphicFramePr>
          <p:nvPr/>
        </p:nvGraphicFramePr>
        <p:xfrm>
          <a:off x="1476375" y="2997200"/>
          <a:ext cx="2520950" cy="488950"/>
        </p:xfrm>
        <a:graphic>
          <a:graphicData uri="http://schemas.openxmlformats.org/presentationml/2006/ole">
            <p:oleObj spid="_x0000_s1443844" name="公式" r:id="rId3" imgW="1117440" imgH="215640" progId="Equation.3">
              <p:embed/>
            </p:oleObj>
          </a:graphicData>
        </a:graphic>
      </p:graphicFrame>
      <p:graphicFrame>
        <p:nvGraphicFramePr>
          <p:cNvPr id="1443845" name="Object 5"/>
          <p:cNvGraphicFramePr>
            <a:graphicFrameLocks noChangeAspect="1"/>
          </p:cNvGraphicFramePr>
          <p:nvPr/>
        </p:nvGraphicFramePr>
        <p:xfrm>
          <a:off x="1057275" y="1700213"/>
          <a:ext cx="7531100" cy="1085850"/>
        </p:xfrm>
        <a:graphic>
          <a:graphicData uri="http://schemas.openxmlformats.org/presentationml/2006/ole">
            <p:oleObj spid="_x0000_s1443845" name="公式" r:id="rId4" imgW="3047760" imgH="457200" progId="Equation.3">
              <p:embed/>
            </p:oleObj>
          </a:graphicData>
        </a:graphic>
      </p:graphicFrame>
      <p:sp>
        <p:nvSpPr>
          <p:cNvPr id="1443846" name="Text Box 6"/>
          <p:cNvSpPr txBox="1">
            <a:spLocks noChangeArrowheads="1"/>
          </p:cNvSpPr>
          <p:nvPr/>
        </p:nvSpPr>
        <p:spPr bwMode="auto">
          <a:xfrm>
            <a:off x="1187450" y="3644900"/>
            <a:ext cx="4173538" cy="500063"/>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1010"/>
                </a:solidFill>
                <a:ea typeface="宋体" pitchFamily="2" charset="-122"/>
              </a:rPr>
              <a:t>在平面上几乎处处成立。</a:t>
            </a:r>
          </a:p>
        </p:txBody>
      </p:sp>
      <p:sp>
        <p:nvSpPr>
          <p:cNvPr id="1443847" name="Text Box 7"/>
          <p:cNvSpPr txBox="1">
            <a:spLocks noChangeArrowheads="1"/>
          </p:cNvSpPr>
          <p:nvPr/>
        </p:nvSpPr>
        <p:spPr bwMode="auto">
          <a:xfrm>
            <a:off x="1476375" y="4292600"/>
            <a:ext cx="6048375" cy="884900"/>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2200" b="1" dirty="0">
                <a:solidFill>
                  <a:schemeClr val="tx2"/>
                </a:solidFill>
                <a:ea typeface="宋体" pitchFamily="2" charset="-122"/>
              </a:rPr>
              <a:t>       在平面上几乎处处成立</a:t>
            </a:r>
            <a:r>
              <a:rPr lang="en-US" altLang="zh-CN" sz="2200" b="1" dirty="0" smtClean="0">
                <a:solidFill>
                  <a:schemeClr val="tx2"/>
                </a:solidFill>
                <a:ea typeface="宋体" pitchFamily="2" charset="-122"/>
              </a:rPr>
              <a:t>:</a:t>
            </a:r>
            <a:r>
              <a:rPr lang="zh-CN" altLang="en-US" sz="2200" b="1" dirty="0" smtClean="0">
                <a:solidFill>
                  <a:schemeClr val="tx2"/>
                </a:solidFill>
                <a:ea typeface="宋体" pitchFamily="2" charset="-122"/>
              </a:rPr>
              <a:t>在平面上除去面积为 </a:t>
            </a:r>
            <a:r>
              <a:rPr lang="en-US" altLang="zh-CN" sz="2200" b="1" dirty="0" smtClean="0">
                <a:solidFill>
                  <a:schemeClr val="tx2"/>
                </a:solidFill>
                <a:ea typeface="宋体" pitchFamily="2" charset="-122"/>
              </a:rPr>
              <a:t>0 </a:t>
            </a:r>
            <a:r>
              <a:rPr lang="zh-CN" altLang="en-US" sz="2200" b="1" dirty="0" smtClean="0">
                <a:solidFill>
                  <a:schemeClr val="tx2"/>
                </a:solidFill>
                <a:ea typeface="宋体" pitchFamily="2" charset="-122"/>
              </a:rPr>
              <a:t>的集合外，处处成立</a:t>
            </a:r>
            <a:r>
              <a:rPr lang="en-US" altLang="zh-CN" sz="2200" b="1" dirty="0" smtClean="0">
                <a:solidFill>
                  <a:schemeClr val="tx2"/>
                </a:solidFill>
                <a:ea typeface="宋体" pitchFamily="2" charset="-122"/>
              </a:rPr>
              <a:t>.</a:t>
            </a:r>
            <a:endParaRPr lang="en-US" altLang="zh-CN" sz="2200" b="1" dirty="0">
              <a:solidFill>
                <a:schemeClr val="tx2"/>
              </a:solidFill>
              <a:ea typeface="宋体" pitchFamily="2" charset="-122"/>
            </a:endParaRPr>
          </a:p>
        </p:txBody>
      </p:sp>
      <p:graphicFrame>
        <p:nvGraphicFramePr>
          <p:cNvPr id="1443849" name="Object 9"/>
          <p:cNvGraphicFramePr>
            <a:graphicFrameLocks noChangeAspect="1"/>
          </p:cNvGraphicFramePr>
          <p:nvPr/>
        </p:nvGraphicFramePr>
        <p:xfrm>
          <a:off x="4211638" y="3068638"/>
          <a:ext cx="576262" cy="301625"/>
        </p:xfrm>
        <a:graphic>
          <a:graphicData uri="http://schemas.openxmlformats.org/presentationml/2006/ole">
            <p:oleObj spid="_x0000_s1443849" name="Equation" r:id="rId5" imgW="419040" imgH="241200" progId="Equation.3">
              <p:embed/>
            </p:oleObj>
          </a:graphicData>
        </a:graphic>
      </p:graphicFrame>
      <p:graphicFrame>
        <p:nvGraphicFramePr>
          <p:cNvPr id="1443850" name="Object 10"/>
          <p:cNvGraphicFramePr>
            <a:graphicFrameLocks noChangeAspect="1"/>
          </p:cNvGraphicFramePr>
          <p:nvPr/>
        </p:nvGraphicFramePr>
        <p:xfrm>
          <a:off x="4787900" y="2852738"/>
          <a:ext cx="3887788" cy="546100"/>
        </p:xfrm>
        <a:graphic>
          <a:graphicData uri="http://schemas.openxmlformats.org/presentationml/2006/ole">
            <p:oleObj spid="_x0000_s1443850" name="公式" r:id="rId6" imgW="139680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45"/>
                                        </p:tgtEl>
                                        <p:attrNameLst>
                                          <p:attrName>style.visibility</p:attrName>
                                        </p:attrNameLst>
                                      </p:cBhvr>
                                      <p:to>
                                        <p:strVal val="visible"/>
                                      </p:to>
                                    </p:set>
                                    <p:animEffect transition="in" filter="wipe(left)">
                                      <p:cBhvr>
                                        <p:cTn id="7" dur="500"/>
                                        <p:tgtEl>
                                          <p:spTgt spid="14438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44"/>
                                        </p:tgtEl>
                                        <p:attrNameLst>
                                          <p:attrName>style.visibility</p:attrName>
                                        </p:attrNameLst>
                                      </p:cBhvr>
                                      <p:to>
                                        <p:strVal val="visible"/>
                                      </p:to>
                                    </p:set>
                                    <p:animEffect transition="in" filter="wipe(left)">
                                      <p:cBhvr>
                                        <p:cTn id="12" dur="500"/>
                                        <p:tgtEl>
                                          <p:spTgt spid="1443844"/>
                                        </p:tgtEl>
                                      </p:cBhvr>
                                    </p:animEffect>
                                  </p:childTnLst>
                                </p:cTn>
                              </p:par>
                              <p:par>
                                <p:cTn id="13" presetID="22" presetClass="entr" presetSubtype="8" fill="hold" nodeType="withEffect">
                                  <p:stCondLst>
                                    <p:cond delay="0"/>
                                  </p:stCondLst>
                                  <p:childTnLst>
                                    <p:set>
                                      <p:cBhvr>
                                        <p:cTn id="14" dur="1" fill="hold">
                                          <p:stCondLst>
                                            <p:cond delay="0"/>
                                          </p:stCondLst>
                                        </p:cTn>
                                        <p:tgtEl>
                                          <p:spTgt spid="1443849"/>
                                        </p:tgtEl>
                                        <p:attrNameLst>
                                          <p:attrName>style.visibility</p:attrName>
                                        </p:attrNameLst>
                                      </p:cBhvr>
                                      <p:to>
                                        <p:strVal val="visible"/>
                                      </p:to>
                                    </p:set>
                                    <p:animEffect transition="in" filter="wipe(left)">
                                      <p:cBhvr>
                                        <p:cTn id="15" dur="500"/>
                                        <p:tgtEl>
                                          <p:spTgt spid="1443849"/>
                                        </p:tgtEl>
                                      </p:cBhvr>
                                    </p:animEffect>
                                  </p:childTnLst>
                                </p:cTn>
                              </p:par>
                              <p:par>
                                <p:cTn id="16" presetID="22" presetClass="entr" presetSubtype="8" fill="hold" nodeType="withEffect">
                                  <p:stCondLst>
                                    <p:cond delay="0"/>
                                  </p:stCondLst>
                                  <p:childTnLst>
                                    <p:set>
                                      <p:cBhvr>
                                        <p:cTn id="17" dur="1" fill="hold">
                                          <p:stCondLst>
                                            <p:cond delay="0"/>
                                          </p:stCondLst>
                                        </p:cTn>
                                        <p:tgtEl>
                                          <p:spTgt spid="1443850"/>
                                        </p:tgtEl>
                                        <p:attrNameLst>
                                          <p:attrName>style.visibility</p:attrName>
                                        </p:attrNameLst>
                                      </p:cBhvr>
                                      <p:to>
                                        <p:strVal val="visible"/>
                                      </p:to>
                                    </p:set>
                                    <p:animEffect transition="in" filter="wipe(left)">
                                      <p:cBhvr>
                                        <p:cTn id="18" dur="500"/>
                                        <p:tgtEl>
                                          <p:spTgt spid="14438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43846"/>
                                        </p:tgtEl>
                                        <p:attrNameLst>
                                          <p:attrName>style.visibility</p:attrName>
                                        </p:attrNameLst>
                                      </p:cBhvr>
                                      <p:to>
                                        <p:strVal val="visible"/>
                                      </p:to>
                                    </p:set>
                                    <p:animEffect transition="in" filter="wipe(left)">
                                      <p:cBhvr>
                                        <p:cTn id="23" dur="500"/>
                                        <p:tgtEl>
                                          <p:spTgt spid="14438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43847"/>
                                        </p:tgtEl>
                                        <p:attrNameLst>
                                          <p:attrName>style.visibility</p:attrName>
                                        </p:attrNameLst>
                                      </p:cBhvr>
                                      <p:to>
                                        <p:strVal val="visible"/>
                                      </p:to>
                                    </p:set>
                                    <p:animEffect transition="in" filter="wipe(left)">
                                      <p:cBhvr>
                                        <p:cTn id="28" dur="500"/>
                                        <p:tgtEl>
                                          <p:spTgt spid="144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46" grpId="0"/>
      <p:bldP spid="144384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6" name="Text Box 4"/>
          <p:cNvSpPr txBox="1">
            <a:spLocks noChangeArrowheads="1"/>
          </p:cNvSpPr>
          <p:nvPr/>
        </p:nvSpPr>
        <p:spPr bwMode="auto">
          <a:xfrm>
            <a:off x="1331913" y="692150"/>
            <a:ext cx="6275387" cy="579438"/>
          </a:xfrm>
          <a:prstGeom prst="rect">
            <a:avLst/>
          </a:prstGeom>
          <a:noFill/>
          <a:ln w="9525">
            <a:noFill/>
            <a:miter lim="800000"/>
            <a:headEnd/>
            <a:tailEnd/>
          </a:ln>
          <a:effectLst/>
        </p:spPr>
        <p:txBody>
          <a:bodyPr wrap="none">
            <a:spAutoFit/>
          </a:bodyPr>
          <a:lstStyle/>
          <a:p>
            <a:r>
              <a:rPr lang="zh-CN" altLang="en-US" sz="3200" b="1">
                <a:solidFill>
                  <a:srgbClr val="0033CC"/>
                </a:solidFill>
                <a:ea typeface="楷体_GB2312" pitchFamily="49" charset="-122"/>
              </a:rPr>
              <a:t>例</a:t>
            </a:r>
            <a:r>
              <a:rPr lang="zh-CN" altLang="en-US" sz="3200">
                <a:ea typeface="楷体_GB2312" pitchFamily="49" charset="-122"/>
              </a:rPr>
              <a:t> </a:t>
            </a:r>
            <a:r>
              <a:rPr lang="zh-CN" altLang="en-US" sz="3200" b="1">
                <a:latin typeface="宋体" pitchFamily="2" charset="-122"/>
                <a:ea typeface="楷体_GB2312" pitchFamily="49" charset="-122"/>
              </a:rPr>
              <a:t>已知 </a:t>
            </a:r>
            <a:r>
              <a:rPr lang="en-US" altLang="zh-CN" sz="3200" b="1">
                <a:ea typeface="楷体_GB2312" pitchFamily="49" charset="-122"/>
              </a:rPr>
              <a:t>( </a:t>
            </a:r>
            <a:r>
              <a:rPr lang="en-US" altLang="zh-CN" sz="3200" b="1" i="1">
                <a:ea typeface="楷体_GB2312" pitchFamily="49" charset="-122"/>
              </a:rPr>
              <a:t>X, Y </a:t>
            </a:r>
            <a:r>
              <a:rPr lang="en-US" altLang="zh-CN" sz="3200" b="1">
                <a:ea typeface="楷体_GB2312" pitchFamily="49" charset="-122"/>
              </a:rPr>
              <a:t>) </a:t>
            </a:r>
            <a:r>
              <a:rPr lang="zh-CN" altLang="en-US" sz="3200" b="1">
                <a:ea typeface="楷体_GB2312" pitchFamily="49" charset="-122"/>
              </a:rPr>
              <a:t>的联合概率密度为</a:t>
            </a:r>
          </a:p>
        </p:txBody>
      </p:sp>
      <p:sp>
        <p:nvSpPr>
          <p:cNvPr id="1487883" name="Text Box 11"/>
          <p:cNvSpPr txBox="1">
            <a:spLocks noChangeArrowheads="1"/>
          </p:cNvSpPr>
          <p:nvPr/>
        </p:nvSpPr>
        <p:spPr bwMode="auto">
          <a:xfrm>
            <a:off x="1331913" y="4425950"/>
            <a:ext cx="3863975"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讨论</a:t>
            </a:r>
            <a:r>
              <a:rPr lang="en-US" altLang="zh-CN" sz="3200" b="1" i="1">
                <a:ea typeface="楷体_GB2312" pitchFamily="49" charset="-122"/>
              </a:rPr>
              <a:t>X ,Y </a:t>
            </a:r>
            <a:r>
              <a:rPr lang="zh-CN" altLang="en-US" sz="3200" b="1">
                <a:ea typeface="楷体_GB2312" pitchFamily="49" charset="-122"/>
              </a:rPr>
              <a:t>是否独立？</a:t>
            </a:r>
          </a:p>
        </p:txBody>
      </p:sp>
      <p:graphicFrame>
        <p:nvGraphicFramePr>
          <p:cNvPr id="1487884" name="Object 12"/>
          <p:cNvGraphicFramePr>
            <a:graphicFrameLocks noGrp="1" noChangeAspect="1"/>
          </p:cNvGraphicFramePr>
          <p:nvPr>
            <p:ph sz="half" idx="1"/>
          </p:nvPr>
        </p:nvGraphicFramePr>
        <p:xfrm>
          <a:off x="2051050" y="1628775"/>
          <a:ext cx="5832475" cy="1214438"/>
        </p:xfrm>
        <a:graphic>
          <a:graphicData uri="http://schemas.openxmlformats.org/presentationml/2006/ole">
            <p:oleObj spid="_x0000_s1487884" name="公式" r:id="rId3" imgW="2197080" imgH="457200" progId="Equation.3">
              <p:embed/>
            </p:oleObj>
          </a:graphicData>
        </a:graphic>
      </p:graphicFrame>
      <p:graphicFrame>
        <p:nvGraphicFramePr>
          <p:cNvPr id="1487886" name="Object 14"/>
          <p:cNvGraphicFramePr>
            <a:graphicFrameLocks noGrp="1" noChangeAspect="1"/>
          </p:cNvGraphicFramePr>
          <p:nvPr>
            <p:ph sz="half" idx="2"/>
          </p:nvPr>
        </p:nvGraphicFramePr>
        <p:xfrm>
          <a:off x="2125663" y="3068638"/>
          <a:ext cx="5541962" cy="1127125"/>
        </p:xfrm>
        <a:graphic>
          <a:graphicData uri="http://schemas.openxmlformats.org/presentationml/2006/ole">
            <p:oleObj spid="_x0000_s1487886" name="公式" r:id="rId4" imgW="2247840" imgH="457200" progId="Equation.3">
              <p:embed/>
            </p:oleObj>
          </a:graphicData>
        </a:graphic>
      </p:graphicFrame>
      <p:sp>
        <p:nvSpPr>
          <p:cNvPr id="1487889" name="Text Box 17"/>
          <p:cNvSpPr txBox="1">
            <a:spLocks noChangeArrowheads="1"/>
          </p:cNvSpPr>
          <p:nvPr/>
        </p:nvSpPr>
        <p:spPr bwMode="auto">
          <a:xfrm>
            <a:off x="1258888" y="1989138"/>
            <a:ext cx="600075" cy="519112"/>
          </a:xfrm>
          <a:prstGeom prst="rect">
            <a:avLst/>
          </a:prstGeom>
          <a:noFill/>
          <a:ln w="9525">
            <a:noFill/>
            <a:miter lim="800000"/>
            <a:headEnd/>
            <a:tailEnd/>
          </a:ln>
          <a:effectLst/>
        </p:spPr>
        <p:txBody>
          <a:bodyPr wrap="none">
            <a:spAutoFit/>
          </a:bodyPr>
          <a:lstStyle/>
          <a:p>
            <a:r>
              <a:rPr lang="en-US" altLang="zh-CN"/>
              <a:t>(1)</a:t>
            </a:r>
          </a:p>
        </p:txBody>
      </p:sp>
      <p:sp>
        <p:nvSpPr>
          <p:cNvPr id="1487890" name="Text Box 18"/>
          <p:cNvSpPr txBox="1">
            <a:spLocks noChangeArrowheads="1"/>
          </p:cNvSpPr>
          <p:nvPr/>
        </p:nvSpPr>
        <p:spPr bwMode="auto">
          <a:xfrm>
            <a:off x="1403350" y="3357563"/>
            <a:ext cx="600075" cy="519112"/>
          </a:xfrm>
          <a:prstGeom prst="rect">
            <a:avLst/>
          </a:prstGeom>
          <a:noFill/>
          <a:ln w="9525">
            <a:noFill/>
            <a:miter lim="800000"/>
            <a:headEnd/>
            <a:tailEnd/>
          </a:ln>
          <a:effectLst/>
        </p:spPr>
        <p:txBody>
          <a:bodyPr wrap="none">
            <a:spAutoFit/>
          </a:bodyPr>
          <a:lstStyle/>
          <a:p>
            <a:r>
              <a:rPr lang="en-US" altLang="zh-CN"/>
              <a:t>(2)</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7876"/>
                                        </p:tgtEl>
                                        <p:attrNameLst>
                                          <p:attrName>style.visibility</p:attrName>
                                        </p:attrNameLst>
                                      </p:cBhvr>
                                      <p:to>
                                        <p:strVal val="visible"/>
                                      </p:to>
                                    </p:set>
                                    <p:animEffect transition="in" filter="wipe(up)">
                                      <p:cBhvr>
                                        <p:cTn id="7" dur="500"/>
                                        <p:tgtEl>
                                          <p:spTgt spid="1487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7883"/>
                                        </p:tgtEl>
                                        <p:attrNameLst>
                                          <p:attrName>style.visibility</p:attrName>
                                        </p:attrNameLst>
                                      </p:cBhvr>
                                      <p:to>
                                        <p:strVal val="visible"/>
                                      </p:to>
                                    </p:set>
                                    <p:animEffect transition="in" filter="wipe(up)">
                                      <p:cBhvr>
                                        <p:cTn id="12" dur="500"/>
                                        <p:tgtEl>
                                          <p:spTgt spid="1487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6" grpId="0" autoUpdateAnimBg="0"/>
      <p:bldP spid="148788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900" name="Text Box 4"/>
          <p:cNvSpPr txBox="1">
            <a:spLocks noChangeArrowheads="1"/>
          </p:cNvSpPr>
          <p:nvPr/>
        </p:nvSpPr>
        <p:spPr bwMode="auto">
          <a:xfrm>
            <a:off x="882650" y="422275"/>
            <a:ext cx="590550" cy="579438"/>
          </a:xfrm>
          <a:prstGeom prst="rect">
            <a:avLst/>
          </a:prstGeom>
          <a:noFill/>
          <a:ln w="9525">
            <a:noFill/>
            <a:miter lim="800000"/>
            <a:headEnd/>
            <a:tailEnd/>
          </a:ln>
          <a:effectLst/>
        </p:spPr>
        <p:txBody>
          <a:bodyPr wrap="none">
            <a:spAutoFit/>
          </a:bodyPr>
          <a:lstStyle/>
          <a:p>
            <a:r>
              <a:rPr lang="zh-CN" altLang="en-US" sz="3200" b="1">
                <a:solidFill>
                  <a:srgbClr val="0033CC"/>
                </a:solidFill>
                <a:ea typeface="楷体_GB2312" pitchFamily="49" charset="-122"/>
              </a:rPr>
              <a:t>解</a:t>
            </a:r>
          </a:p>
        </p:txBody>
      </p:sp>
      <p:sp>
        <p:nvSpPr>
          <p:cNvPr id="1488901" name="Text Box 5"/>
          <p:cNvSpPr txBox="1">
            <a:spLocks noChangeArrowheads="1"/>
          </p:cNvSpPr>
          <p:nvPr/>
        </p:nvSpPr>
        <p:spPr bwMode="auto">
          <a:xfrm>
            <a:off x="971550" y="1125538"/>
            <a:ext cx="5421313" cy="579437"/>
          </a:xfrm>
          <a:prstGeom prst="rect">
            <a:avLst/>
          </a:prstGeom>
          <a:noFill/>
          <a:ln w="9525">
            <a:noFill/>
            <a:miter lim="800000"/>
            <a:headEnd/>
            <a:tailEnd/>
          </a:ln>
          <a:effectLst/>
        </p:spPr>
        <p:txBody>
          <a:bodyPr wrap="none">
            <a:spAutoFit/>
          </a:bodyPr>
          <a:lstStyle/>
          <a:p>
            <a:r>
              <a:rPr lang="en-US" altLang="zh-CN" sz="3200" b="1">
                <a:ea typeface="楷体_GB2312" pitchFamily="49" charset="-122"/>
              </a:rPr>
              <a:t>(</a:t>
            </a:r>
            <a:r>
              <a:rPr lang="en-US" altLang="zh-CN" sz="3200" b="1">
                <a:latin typeface="宋体" pitchFamily="2" charset="-122"/>
                <a:ea typeface="楷体_GB2312" pitchFamily="49" charset="-122"/>
              </a:rPr>
              <a:t>1) </a:t>
            </a:r>
            <a:r>
              <a:rPr lang="zh-CN" altLang="en-US" sz="3200" b="1">
                <a:latin typeface="宋体" pitchFamily="2" charset="-122"/>
                <a:ea typeface="楷体_GB2312" pitchFamily="49" charset="-122"/>
              </a:rPr>
              <a:t>由图可知边缘密度函数</a:t>
            </a:r>
            <a:r>
              <a:rPr lang="zh-CN" altLang="en-US" sz="3200" b="1">
                <a:ea typeface="楷体_GB2312" pitchFamily="49" charset="-122"/>
              </a:rPr>
              <a:t>为</a:t>
            </a:r>
          </a:p>
        </p:txBody>
      </p:sp>
      <p:grpSp>
        <p:nvGrpSpPr>
          <p:cNvPr id="1488902" name="Group 6"/>
          <p:cNvGrpSpPr>
            <a:grpSpLocks/>
          </p:cNvGrpSpPr>
          <p:nvPr/>
        </p:nvGrpSpPr>
        <p:grpSpPr bwMode="auto">
          <a:xfrm>
            <a:off x="6400800" y="811213"/>
            <a:ext cx="2743200" cy="3048000"/>
            <a:chOff x="3802" y="480"/>
            <a:chExt cx="1728" cy="1920"/>
          </a:xfrm>
        </p:grpSpPr>
        <p:sp>
          <p:nvSpPr>
            <p:cNvPr id="1488903" name="Line 7"/>
            <p:cNvSpPr>
              <a:spLocks noChangeShapeType="1"/>
            </p:cNvSpPr>
            <p:nvPr/>
          </p:nvSpPr>
          <p:spPr bwMode="auto">
            <a:xfrm>
              <a:off x="3802" y="1728"/>
              <a:ext cx="172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88904" name="Line 8"/>
            <p:cNvSpPr>
              <a:spLocks noChangeShapeType="1"/>
            </p:cNvSpPr>
            <p:nvPr/>
          </p:nvSpPr>
          <p:spPr bwMode="auto">
            <a:xfrm flipV="1">
              <a:off x="4282" y="480"/>
              <a:ext cx="0" cy="19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88905" name="Rectangle 9" descr="宽上对角线"/>
            <p:cNvSpPr>
              <a:spLocks noChangeArrowheads="1"/>
            </p:cNvSpPr>
            <p:nvPr/>
          </p:nvSpPr>
          <p:spPr bwMode="auto">
            <a:xfrm>
              <a:off x="4317" y="934"/>
              <a:ext cx="720" cy="768"/>
            </a:xfrm>
            <a:prstGeom prst="rect">
              <a:avLst/>
            </a:prstGeom>
            <a:pattFill prst="wdUpDiag">
              <a:fgClr>
                <a:srgbClr val="FFFF00"/>
              </a:fgClr>
              <a:bgClr>
                <a:schemeClr val="bg1"/>
              </a:bgClr>
            </a:pattFill>
            <a:ln w="9525">
              <a:solidFill>
                <a:schemeClr val="tx1"/>
              </a:solidFill>
              <a:miter lim="800000"/>
              <a:headEnd/>
              <a:tailEnd/>
            </a:ln>
            <a:effectLst/>
          </p:spPr>
          <p:txBody>
            <a:bodyPr wrap="none" anchor="ctr"/>
            <a:lstStyle/>
            <a:p>
              <a:endParaRPr lang="zh-CN" altLang="en-US"/>
            </a:p>
          </p:txBody>
        </p:sp>
        <p:sp>
          <p:nvSpPr>
            <p:cNvPr id="1488906" name="Text Box 10"/>
            <p:cNvSpPr txBox="1">
              <a:spLocks noChangeArrowheads="1"/>
            </p:cNvSpPr>
            <p:nvPr/>
          </p:nvSpPr>
          <p:spPr bwMode="auto">
            <a:xfrm>
              <a:off x="4896" y="1692"/>
              <a:ext cx="244" cy="365"/>
            </a:xfrm>
            <a:prstGeom prst="rect">
              <a:avLst/>
            </a:prstGeom>
            <a:noFill/>
            <a:ln w="9525">
              <a:noFill/>
              <a:miter lim="800000"/>
              <a:headEnd/>
              <a:tailEnd/>
            </a:ln>
            <a:effectLst/>
          </p:spPr>
          <p:txBody>
            <a:bodyPr wrap="none">
              <a:spAutoFit/>
            </a:bodyPr>
            <a:lstStyle/>
            <a:p>
              <a:r>
                <a:rPr lang="en-US" altLang="zh-CN" sz="3200" b="1">
                  <a:ea typeface="楷体_GB2312" pitchFamily="49" charset="-122"/>
                </a:rPr>
                <a:t>1</a:t>
              </a:r>
            </a:p>
          </p:txBody>
        </p:sp>
        <p:sp>
          <p:nvSpPr>
            <p:cNvPr id="1488907" name="Text Box 11"/>
            <p:cNvSpPr txBox="1">
              <a:spLocks noChangeArrowheads="1"/>
            </p:cNvSpPr>
            <p:nvPr/>
          </p:nvSpPr>
          <p:spPr bwMode="auto">
            <a:xfrm>
              <a:off x="3946" y="768"/>
              <a:ext cx="244" cy="365"/>
            </a:xfrm>
            <a:prstGeom prst="rect">
              <a:avLst/>
            </a:prstGeom>
            <a:noFill/>
            <a:ln w="9525">
              <a:noFill/>
              <a:miter lim="800000"/>
              <a:headEnd/>
              <a:tailEnd/>
            </a:ln>
            <a:effectLst/>
          </p:spPr>
          <p:txBody>
            <a:bodyPr wrap="none">
              <a:spAutoFit/>
            </a:bodyPr>
            <a:lstStyle/>
            <a:p>
              <a:r>
                <a:rPr lang="en-US" altLang="zh-CN" sz="3200" b="1">
                  <a:ea typeface="楷体_GB2312" pitchFamily="49" charset="-122"/>
                </a:rPr>
                <a:t>1</a:t>
              </a:r>
            </a:p>
          </p:txBody>
        </p:sp>
      </p:grpSp>
      <p:graphicFrame>
        <p:nvGraphicFramePr>
          <p:cNvPr id="1488908" name="Object 12"/>
          <p:cNvGraphicFramePr>
            <a:graphicFrameLocks noChangeAspect="1"/>
          </p:cNvGraphicFramePr>
          <p:nvPr/>
        </p:nvGraphicFramePr>
        <p:xfrm>
          <a:off x="2124075" y="2060575"/>
          <a:ext cx="3960813" cy="1189038"/>
        </p:xfrm>
        <a:graphic>
          <a:graphicData uri="http://schemas.openxmlformats.org/presentationml/2006/ole">
            <p:oleObj spid="_x0000_s1488908" name="公式" r:id="rId3" imgW="1523880" imgH="457200" progId="Equation.3">
              <p:embed/>
            </p:oleObj>
          </a:graphicData>
        </a:graphic>
      </p:graphicFrame>
      <p:graphicFrame>
        <p:nvGraphicFramePr>
          <p:cNvPr id="1488909" name="Object 13"/>
          <p:cNvGraphicFramePr>
            <a:graphicFrameLocks noChangeAspect="1"/>
          </p:cNvGraphicFramePr>
          <p:nvPr/>
        </p:nvGraphicFramePr>
        <p:xfrm>
          <a:off x="2268538" y="3500438"/>
          <a:ext cx="4056062" cy="1206500"/>
        </p:xfrm>
        <a:graphic>
          <a:graphicData uri="http://schemas.openxmlformats.org/presentationml/2006/ole">
            <p:oleObj spid="_x0000_s1488909" name="公式" r:id="rId4" imgW="1536480" imgH="457200" progId="Equation.3">
              <p:embed/>
            </p:oleObj>
          </a:graphicData>
        </a:graphic>
      </p:graphicFrame>
      <p:sp>
        <p:nvSpPr>
          <p:cNvPr id="1488910" name="Text Box 14"/>
          <p:cNvSpPr txBox="1">
            <a:spLocks noChangeArrowheads="1"/>
          </p:cNvSpPr>
          <p:nvPr/>
        </p:nvSpPr>
        <p:spPr bwMode="auto">
          <a:xfrm>
            <a:off x="1187450" y="4689475"/>
            <a:ext cx="1408113" cy="579438"/>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显然，</a:t>
            </a:r>
          </a:p>
        </p:txBody>
      </p:sp>
      <p:graphicFrame>
        <p:nvGraphicFramePr>
          <p:cNvPr id="1488911" name="Object 15"/>
          <p:cNvGraphicFramePr>
            <a:graphicFrameLocks noChangeAspect="1"/>
          </p:cNvGraphicFramePr>
          <p:nvPr/>
        </p:nvGraphicFramePr>
        <p:xfrm>
          <a:off x="2843213" y="4941888"/>
          <a:ext cx="4206875" cy="644525"/>
        </p:xfrm>
        <a:graphic>
          <a:graphicData uri="http://schemas.openxmlformats.org/presentationml/2006/ole">
            <p:oleObj spid="_x0000_s1488911" name="公式" r:id="rId5" imgW="1409400" imgH="215640" progId="Equation.3">
              <p:embed/>
            </p:oleObj>
          </a:graphicData>
        </a:graphic>
      </p:graphicFrame>
      <p:sp>
        <p:nvSpPr>
          <p:cNvPr id="1488912" name="Text Box 16"/>
          <p:cNvSpPr txBox="1">
            <a:spLocks noChangeArrowheads="1"/>
          </p:cNvSpPr>
          <p:nvPr/>
        </p:nvSpPr>
        <p:spPr bwMode="auto">
          <a:xfrm>
            <a:off x="1187450" y="5859463"/>
            <a:ext cx="3048000" cy="579437"/>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故</a:t>
            </a:r>
            <a:r>
              <a:rPr lang="en-US" altLang="zh-CN" sz="3200" b="1" i="1">
                <a:ea typeface="楷体_GB2312" pitchFamily="49" charset="-122"/>
              </a:rPr>
              <a:t>X ,Y </a:t>
            </a:r>
            <a:r>
              <a:rPr lang="zh-CN" altLang="en-US" sz="3200" b="1">
                <a:ea typeface="楷体_GB2312" pitchFamily="49" charset="-122"/>
              </a:rPr>
              <a:t>相互独立</a:t>
            </a:r>
          </a:p>
        </p:txBody>
      </p:sp>
      <p:sp>
        <p:nvSpPr>
          <p:cNvPr id="1488913" name="Line 17"/>
          <p:cNvSpPr>
            <a:spLocks noChangeShapeType="1"/>
          </p:cNvSpPr>
          <p:nvPr/>
        </p:nvSpPr>
        <p:spPr bwMode="auto">
          <a:xfrm>
            <a:off x="7832725" y="811213"/>
            <a:ext cx="0" cy="3048000"/>
          </a:xfrm>
          <a:prstGeom prst="line">
            <a:avLst/>
          </a:prstGeom>
          <a:noFill/>
          <a:ln w="9525">
            <a:solidFill>
              <a:srgbClr val="FF33CC"/>
            </a:solidFill>
            <a:prstDash val="dash"/>
            <a:miter lim="800000"/>
            <a:headEnd/>
            <a:tailEnd/>
          </a:ln>
          <a:effectLst/>
        </p:spPr>
        <p:txBody>
          <a:bodyPr wrap="none"/>
          <a:lstStyle/>
          <a:p>
            <a:endParaRPr lang="zh-CN" altLang="en-US"/>
          </a:p>
        </p:txBody>
      </p:sp>
      <p:sp>
        <p:nvSpPr>
          <p:cNvPr id="1488914" name="Line 18"/>
          <p:cNvSpPr>
            <a:spLocks noChangeShapeType="1"/>
          </p:cNvSpPr>
          <p:nvPr/>
        </p:nvSpPr>
        <p:spPr bwMode="auto">
          <a:xfrm>
            <a:off x="6461125" y="2106613"/>
            <a:ext cx="2590800" cy="0"/>
          </a:xfrm>
          <a:prstGeom prst="line">
            <a:avLst/>
          </a:prstGeom>
          <a:noFill/>
          <a:ln w="9525">
            <a:solidFill>
              <a:srgbClr val="FF33CC"/>
            </a:solidFill>
            <a:prstDash val="dash"/>
            <a:miter lim="800000"/>
            <a:headEnd/>
            <a:tailEnd/>
          </a:ln>
          <a:effectLst/>
        </p:spPr>
        <p:txBody>
          <a:bodyPr wrap="none"/>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8900"/>
                                        </p:tgtEl>
                                        <p:attrNameLst>
                                          <p:attrName>style.visibility</p:attrName>
                                        </p:attrNameLst>
                                      </p:cBhvr>
                                      <p:to>
                                        <p:strVal val="visible"/>
                                      </p:to>
                                    </p:set>
                                    <p:animEffect transition="in" filter="wipe(up)">
                                      <p:cBhvr>
                                        <p:cTn id="7" dur="500"/>
                                        <p:tgtEl>
                                          <p:spTgt spid="14889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8901"/>
                                        </p:tgtEl>
                                        <p:attrNameLst>
                                          <p:attrName>style.visibility</p:attrName>
                                        </p:attrNameLst>
                                      </p:cBhvr>
                                      <p:to>
                                        <p:strVal val="visible"/>
                                      </p:to>
                                    </p:set>
                                    <p:animEffect transition="in" filter="wipe(up)">
                                      <p:cBhvr>
                                        <p:cTn id="12" dur="500"/>
                                        <p:tgtEl>
                                          <p:spTgt spid="14889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88902"/>
                                        </p:tgtEl>
                                        <p:attrNameLst>
                                          <p:attrName>style.visibility</p:attrName>
                                        </p:attrNameLst>
                                      </p:cBhvr>
                                      <p:to>
                                        <p:strVal val="visible"/>
                                      </p:to>
                                    </p:set>
                                    <p:animEffect transition="in" filter="wipe(up)">
                                      <p:cBhvr>
                                        <p:cTn id="17" dur="500"/>
                                        <p:tgtEl>
                                          <p:spTgt spid="14889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88913"/>
                                        </p:tgtEl>
                                        <p:attrNameLst>
                                          <p:attrName>style.visibility</p:attrName>
                                        </p:attrNameLst>
                                      </p:cBhvr>
                                      <p:to>
                                        <p:strVal val="visible"/>
                                      </p:to>
                                    </p:set>
                                    <p:animEffect transition="in" filter="wipe(down)">
                                      <p:cBhvr>
                                        <p:cTn id="22" dur="500"/>
                                        <p:tgtEl>
                                          <p:spTgt spid="14889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88908"/>
                                        </p:tgtEl>
                                        <p:attrNameLst>
                                          <p:attrName>style.visibility</p:attrName>
                                        </p:attrNameLst>
                                      </p:cBhvr>
                                      <p:to>
                                        <p:strVal val="visible"/>
                                      </p:to>
                                    </p:set>
                                    <p:animEffect transition="in" filter="wipe(up)">
                                      <p:cBhvr>
                                        <p:cTn id="27" dur="500"/>
                                        <p:tgtEl>
                                          <p:spTgt spid="14889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88914"/>
                                        </p:tgtEl>
                                        <p:attrNameLst>
                                          <p:attrName>style.visibility</p:attrName>
                                        </p:attrNameLst>
                                      </p:cBhvr>
                                      <p:to>
                                        <p:strVal val="visible"/>
                                      </p:to>
                                    </p:set>
                                    <p:animEffect transition="in" filter="wipe(left)">
                                      <p:cBhvr>
                                        <p:cTn id="32" dur="500"/>
                                        <p:tgtEl>
                                          <p:spTgt spid="14889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88909"/>
                                        </p:tgtEl>
                                        <p:attrNameLst>
                                          <p:attrName>style.visibility</p:attrName>
                                        </p:attrNameLst>
                                      </p:cBhvr>
                                      <p:to>
                                        <p:strVal val="visible"/>
                                      </p:to>
                                    </p:set>
                                    <p:animEffect transition="in" filter="wipe(up)">
                                      <p:cBhvr>
                                        <p:cTn id="37" dur="500"/>
                                        <p:tgtEl>
                                          <p:spTgt spid="14889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88910"/>
                                        </p:tgtEl>
                                        <p:attrNameLst>
                                          <p:attrName>style.visibility</p:attrName>
                                        </p:attrNameLst>
                                      </p:cBhvr>
                                      <p:to>
                                        <p:strVal val="visible"/>
                                      </p:to>
                                    </p:set>
                                    <p:animEffect transition="in" filter="wipe(up)">
                                      <p:cBhvr>
                                        <p:cTn id="42" dur="500"/>
                                        <p:tgtEl>
                                          <p:spTgt spid="14889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88911"/>
                                        </p:tgtEl>
                                        <p:attrNameLst>
                                          <p:attrName>style.visibility</p:attrName>
                                        </p:attrNameLst>
                                      </p:cBhvr>
                                      <p:to>
                                        <p:strVal val="visible"/>
                                      </p:to>
                                    </p:set>
                                    <p:animEffect transition="in" filter="wipe(up)">
                                      <p:cBhvr>
                                        <p:cTn id="47" dur="500"/>
                                        <p:tgtEl>
                                          <p:spTgt spid="14889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88912"/>
                                        </p:tgtEl>
                                        <p:attrNameLst>
                                          <p:attrName>style.visibility</p:attrName>
                                        </p:attrNameLst>
                                      </p:cBhvr>
                                      <p:to>
                                        <p:strVal val="visible"/>
                                      </p:to>
                                    </p:set>
                                    <p:animEffect transition="in" filter="wipe(up)">
                                      <p:cBhvr>
                                        <p:cTn id="52" dur="500"/>
                                        <p:tgtEl>
                                          <p:spTgt spid="1488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0" grpId="0" autoUpdateAnimBg="0"/>
      <p:bldP spid="1488901" grpId="0" autoUpdateAnimBg="0"/>
      <p:bldP spid="1488910" grpId="0" autoUpdateAnimBg="0"/>
      <p:bldP spid="1488912" grpId="0" autoUpdateAnimBg="0"/>
      <p:bldP spid="1488913" grpId="0" animBg="1"/>
      <p:bldP spid="14889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9" name="Text Box 19"/>
          <p:cNvSpPr txBox="1">
            <a:spLocks noChangeArrowheads="1"/>
          </p:cNvSpPr>
          <p:nvPr/>
        </p:nvSpPr>
        <p:spPr bwMode="auto">
          <a:xfrm>
            <a:off x="2124075" y="1989138"/>
            <a:ext cx="1225550" cy="641350"/>
          </a:xfrm>
          <a:prstGeom prst="rect">
            <a:avLst/>
          </a:prstGeom>
          <a:noFill/>
          <a:ln w="9525">
            <a:noFill/>
            <a:miter lim="800000"/>
            <a:headEnd/>
            <a:tailEnd/>
          </a:ln>
          <a:effectLst/>
        </p:spPr>
        <p:txBody>
          <a:bodyPr>
            <a:spAutoFit/>
          </a:bodyPr>
          <a:lstStyle/>
          <a:p>
            <a:pPr>
              <a:spcBef>
                <a:spcPct val="50000"/>
              </a:spcBef>
            </a:pPr>
            <a:r>
              <a:rPr lang="zh-CN" altLang="en-US" sz="3600" b="1">
                <a:solidFill>
                  <a:schemeClr val="hlink"/>
                </a:solidFill>
                <a:ea typeface="宋体" pitchFamily="2" charset="-122"/>
              </a:rPr>
              <a:t>定义</a:t>
            </a:r>
            <a:endParaRPr lang="en-US" altLang="zh-CN" sz="3600" b="1">
              <a:solidFill>
                <a:schemeClr val="hlink"/>
              </a:solidFill>
              <a:ea typeface="宋体" pitchFamily="2" charset="-122"/>
            </a:endParaRPr>
          </a:p>
        </p:txBody>
      </p:sp>
      <p:sp>
        <p:nvSpPr>
          <p:cNvPr id="1392660" name="Text Box 20"/>
          <p:cNvSpPr txBox="1">
            <a:spLocks noChangeArrowheads="1"/>
          </p:cNvSpPr>
          <p:nvPr/>
        </p:nvSpPr>
        <p:spPr bwMode="auto">
          <a:xfrm>
            <a:off x="2051050" y="3213100"/>
            <a:ext cx="6192838" cy="579438"/>
          </a:xfrm>
          <a:prstGeom prst="rect">
            <a:avLst/>
          </a:prstGeom>
          <a:noFill/>
          <a:ln w="9525">
            <a:noFill/>
            <a:miter lim="800000"/>
            <a:headEnd/>
            <a:tailEnd/>
          </a:ln>
          <a:effectLst/>
        </p:spPr>
        <p:txBody>
          <a:bodyPr>
            <a:spAutoFit/>
          </a:bodyPr>
          <a:lstStyle/>
          <a:p>
            <a:pPr>
              <a:spcBef>
                <a:spcPct val="50000"/>
              </a:spcBef>
            </a:pPr>
            <a:r>
              <a:rPr lang="zh-CN" altLang="en-US" sz="3200" b="1" dirty="0">
                <a:ea typeface="宋体" pitchFamily="2" charset="-122"/>
              </a:rPr>
              <a:t>的值是</a:t>
            </a:r>
            <a:r>
              <a:rPr lang="zh-CN" altLang="en-US" sz="3200" b="1" dirty="0">
                <a:solidFill>
                  <a:srgbClr val="0000CC"/>
                </a:solidFill>
                <a:ea typeface="宋体" pitchFamily="2" charset="-122"/>
              </a:rPr>
              <a:t>有限对</a:t>
            </a:r>
            <a:r>
              <a:rPr lang="zh-CN" altLang="en-US" sz="3200" b="1" dirty="0">
                <a:ea typeface="宋体" pitchFamily="2" charset="-122"/>
              </a:rPr>
              <a:t>或</a:t>
            </a:r>
            <a:r>
              <a:rPr lang="zh-CN" altLang="en-US" sz="3200" b="1" dirty="0">
                <a:solidFill>
                  <a:srgbClr val="FF0000"/>
                </a:solidFill>
                <a:ea typeface="宋体" pitchFamily="2" charset="-122"/>
              </a:rPr>
              <a:t>可列</a:t>
            </a:r>
            <a:r>
              <a:rPr lang="zh-CN" altLang="en-US" sz="3200" b="1" dirty="0">
                <a:ea typeface="宋体" pitchFamily="2" charset="-122"/>
              </a:rPr>
              <a:t>无限多对</a:t>
            </a:r>
            <a:r>
              <a:rPr lang="en-US" altLang="zh-CN" sz="3200" b="1" dirty="0">
                <a:ea typeface="宋体" pitchFamily="2" charset="-122"/>
              </a:rPr>
              <a:t>,</a:t>
            </a:r>
          </a:p>
        </p:txBody>
      </p:sp>
      <p:grpSp>
        <p:nvGrpSpPr>
          <p:cNvPr id="1392661" name="Group 21"/>
          <p:cNvGrpSpPr>
            <a:grpSpLocks/>
          </p:cNvGrpSpPr>
          <p:nvPr/>
        </p:nvGrpSpPr>
        <p:grpSpPr bwMode="auto">
          <a:xfrm>
            <a:off x="2195513" y="4005263"/>
            <a:ext cx="5616575" cy="579437"/>
            <a:chOff x="204" y="1642"/>
            <a:chExt cx="3175" cy="365"/>
          </a:xfrm>
        </p:grpSpPr>
        <p:sp>
          <p:nvSpPr>
            <p:cNvPr id="1392662" name="Rectangle 22"/>
            <p:cNvSpPr>
              <a:spLocks noChangeArrowheads="1"/>
            </p:cNvSpPr>
            <p:nvPr/>
          </p:nvSpPr>
          <p:spPr bwMode="auto">
            <a:xfrm>
              <a:off x="1338" y="1642"/>
              <a:ext cx="2041" cy="365"/>
            </a:xfrm>
            <a:prstGeom prst="rect">
              <a:avLst/>
            </a:prstGeom>
            <a:noFill/>
            <a:ln w="9525">
              <a:noFill/>
              <a:miter lim="800000"/>
              <a:headEnd/>
              <a:tailEnd/>
            </a:ln>
            <a:effectLst/>
          </p:spPr>
          <p:txBody>
            <a:bodyPr>
              <a:spAutoFit/>
            </a:bodyPr>
            <a:lstStyle/>
            <a:p>
              <a:r>
                <a:rPr lang="zh-CN" altLang="en-US" sz="3200" b="1">
                  <a:ea typeface="宋体" pitchFamily="2" charset="-122"/>
                </a:rPr>
                <a:t>是</a:t>
              </a:r>
              <a:r>
                <a:rPr lang="zh-CN" altLang="en-US" sz="3200" b="1">
                  <a:solidFill>
                    <a:schemeClr val="accent2"/>
                  </a:solidFill>
                  <a:ea typeface="宋体" pitchFamily="2" charset="-122"/>
                </a:rPr>
                <a:t>离散型随机变量</a:t>
              </a:r>
              <a:r>
                <a:rPr lang="en-US" altLang="zh-CN" sz="3200" b="1">
                  <a:ea typeface="宋体" pitchFamily="2" charset="-122"/>
                </a:rPr>
                <a:t>.</a:t>
              </a:r>
            </a:p>
          </p:txBody>
        </p:sp>
        <p:sp>
          <p:nvSpPr>
            <p:cNvPr id="1392663" name="Text Box 23"/>
            <p:cNvSpPr txBox="1">
              <a:spLocks noChangeArrowheads="1"/>
            </p:cNvSpPr>
            <p:nvPr/>
          </p:nvSpPr>
          <p:spPr bwMode="auto">
            <a:xfrm>
              <a:off x="204" y="1642"/>
              <a:ext cx="590" cy="365"/>
            </a:xfrm>
            <a:prstGeom prst="rect">
              <a:avLst/>
            </a:prstGeom>
            <a:noFill/>
            <a:ln w="9525">
              <a:noFill/>
              <a:miter lim="800000"/>
              <a:headEnd/>
              <a:tailEnd/>
            </a:ln>
            <a:effectLst/>
          </p:spPr>
          <p:txBody>
            <a:bodyPr>
              <a:spAutoFit/>
            </a:bodyPr>
            <a:lstStyle/>
            <a:p>
              <a:pPr>
                <a:spcBef>
                  <a:spcPct val="50000"/>
                </a:spcBef>
              </a:pPr>
              <a:r>
                <a:rPr lang="zh-CN" altLang="en-US" sz="3200" b="1">
                  <a:ea typeface="宋体" pitchFamily="2" charset="-122"/>
                </a:rPr>
                <a:t>则</a:t>
              </a:r>
            </a:p>
          </p:txBody>
        </p:sp>
        <p:graphicFrame>
          <p:nvGraphicFramePr>
            <p:cNvPr id="1392664" name="Object 24"/>
            <p:cNvGraphicFramePr>
              <a:graphicFrameLocks noChangeAspect="1"/>
            </p:cNvGraphicFramePr>
            <p:nvPr/>
          </p:nvGraphicFramePr>
          <p:xfrm>
            <a:off x="749" y="1667"/>
            <a:ext cx="640" cy="312"/>
          </p:xfrm>
          <a:graphic>
            <a:graphicData uri="http://schemas.openxmlformats.org/presentationml/2006/ole">
              <p:oleObj spid="_x0000_s1392664" name="Equation" r:id="rId4" imgW="1015920" imgH="495000" progId="">
                <p:embed/>
              </p:oleObj>
            </a:graphicData>
          </a:graphic>
        </p:graphicFrame>
      </p:grpSp>
      <p:sp>
        <p:nvSpPr>
          <p:cNvPr id="1392673" name="Rectangle 33"/>
          <p:cNvSpPr>
            <a:spLocks noChangeArrowheads="1"/>
          </p:cNvSpPr>
          <p:nvPr/>
        </p:nvSpPr>
        <p:spPr bwMode="auto">
          <a:xfrm>
            <a:off x="3276600" y="2008188"/>
            <a:ext cx="4967288" cy="579437"/>
          </a:xfrm>
          <a:prstGeom prst="rect">
            <a:avLst/>
          </a:prstGeom>
          <a:noFill/>
          <a:ln w="9525">
            <a:noFill/>
            <a:miter lim="800000"/>
            <a:headEnd/>
            <a:tailEnd/>
          </a:ln>
          <a:effectLst/>
        </p:spPr>
        <p:txBody>
          <a:bodyPr>
            <a:spAutoFit/>
          </a:bodyPr>
          <a:lstStyle/>
          <a:p>
            <a:r>
              <a:rPr lang="zh-CN" altLang="en-US" sz="3200" b="1" dirty="0">
                <a:ea typeface="宋体" pitchFamily="2" charset="-122"/>
              </a:rPr>
              <a:t>如果二维随机变量</a:t>
            </a:r>
          </a:p>
        </p:txBody>
      </p:sp>
      <p:grpSp>
        <p:nvGrpSpPr>
          <p:cNvPr id="1392674" name="Group 34"/>
          <p:cNvGrpSpPr>
            <a:grpSpLocks/>
          </p:cNvGrpSpPr>
          <p:nvPr/>
        </p:nvGrpSpPr>
        <p:grpSpPr bwMode="auto">
          <a:xfrm>
            <a:off x="2051050" y="2636838"/>
            <a:ext cx="5903913" cy="579437"/>
            <a:chOff x="250" y="962"/>
            <a:chExt cx="2993" cy="365"/>
          </a:xfrm>
        </p:grpSpPr>
        <p:graphicFrame>
          <p:nvGraphicFramePr>
            <p:cNvPr id="1392675" name="Object 35"/>
            <p:cNvGraphicFramePr>
              <a:graphicFrameLocks noChangeAspect="1"/>
            </p:cNvGraphicFramePr>
            <p:nvPr/>
          </p:nvGraphicFramePr>
          <p:xfrm>
            <a:off x="250" y="986"/>
            <a:ext cx="640" cy="312"/>
          </p:xfrm>
          <a:graphic>
            <a:graphicData uri="http://schemas.openxmlformats.org/presentationml/2006/ole">
              <p:oleObj spid="_x0000_s1392675" name="Equation" r:id="rId5" imgW="1015920" imgH="495000" progId="">
                <p:embed/>
              </p:oleObj>
            </a:graphicData>
          </a:graphic>
        </p:graphicFrame>
        <p:sp>
          <p:nvSpPr>
            <p:cNvPr id="1392676" name="Text Box 36"/>
            <p:cNvSpPr txBox="1">
              <a:spLocks noChangeArrowheads="1"/>
            </p:cNvSpPr>
            <p:nvPr/>
          </p:nvSpPr>
          <p:spPr bwMode="auto">
            <a:xfrm>
              <a:off x="885" y="962"/>
              <a:ext cx="2358" cy="365"/>
            </a:xfrm>
            <a:prstGeom prst="rect">
              <a:avLst/>
            </a:prstGeom>
            <a:noFill/>
            <a:ln w="9525">
              <a:noFill/>
              <a:miter lim="800000"/>
              <a:headEnd/>
              <a:tailEnd/>
            </a:ln>
            <a:effectLst/>
          </p:spPr>
          <p:txBody>
            <a:bodyPr>
              <a:spAutoFit/>
            </a:bodyPr>
            <a:lstStyle/>
            <a:p>
              <a:pPr>
                <a:spcBef>
                  <a:spcPct val="50000"/>
                </a:spcBef>
              </a:pPr>
              <a:r>
                <a:rPr lang="zh-CN" altLang="en-US" sz="3200" b="1">
                  <a:ea typeface="宋体" pitchFamily="2" charset="-122"/>
                </a:rPr>
                <a:t>全部可能取到的不相同</a:t>
              </a:r>
            </a:p>
          </p:txBody>
        </p:sp>
      </p:grpSp>
      <p:sp>
        <p:nvSpPr>
          <p:cNvPr id="1392680" name="Text Box 40"/>
          <p:cNvSpPr txBox="1">
            <a:spLocks noChangeArrowheads="1"/>
          </p:cNvSpPr>
          <p:nvPr/>
        </p:nvSpPr>
        <p:spPr bwMode="auto">
          <a:xfrm>
            <a:off x="1116013" y="765175"/>
            <a:ext cx="6264275" cy="762000"/>
          </a:xfrm>
          <a:prstGeom prst="rect">
            <a:avLst/>
          </a:prstGeom>
          <a:noFill/>
          <a:ln w="9525">
            <a:noFill/>
            <a:miter lim="800000"/>
            <a:headEnd/>
            <a:tailEnd/>
          </a:ln>
          <a:effectLst/>
        </p:spPr>
        <p:txBody>
          <a:bodyPr>
            <a:spAutoFit/>
          </a:bodyPr>
          <a:lstStyle/>
          <a:p>
            <a:pPr>
              <a:spcBef>
                <a:spcPct val="50000"/>
              </a:spcBef>
            </a:pPr>
            <a:r>
              <a:rPr lang="zh-CN" altLang="en-US" sz="4400" b="1">
                <a:solidFill>
                  <a:schemeClr val="tx2"/>
                </a:solidFill>
                <a:ea typeface="宋体" pitchFamily="2" charset="-122"/>
              </a:rPr>
              <a:t>二维离散型随机变量</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59"/>
                                        </p:tgtEl>
                                        <p:attrNameLst>
                                          <p:attrName>style.visibility</p:attrName>
                                        </p:attrNameLst>
                                      </p:cBhvr>
                                      <p:to>
                                        <p:strVal val="visible"/>
                                      </p:to>
                                    </p:set>
                                    <p:animEffect transition="in" filter="wipe(left)">
                                      <p:cBhvr>
                                        <p:cTn id="7" dur="500"/>
                                        <p:tgtEl>
                                          <p:spTgt spid="13926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3"/>
                                        </p:tgtEl>
                                        <p:attrNameLst>
                                          <p:attrName>style.visibility</p:attrName>
                                        </p:attrNameLst>
                                      </p:cBhvr>
                                      <p:to>
                                        <p:strVal val="visible"/>
                                      </p:to>
                                    </p:set>
                                    <p:animEffect transition="in" filter="wipe(left)">
                                      <p:cBhvr>
                                        <p:cTn id="12" dur="500"/>
                                        <p:tgtEl>
                                          <p:spTgt spid="13926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2674"/>
                                        </p:tgtEl>
                                        <p:attrNameLst>
                                          <p:attrName>style.visibility</p:attrName>
                                        </p:attrNameLst>
                                      </p:cBhvr>
                                      <p:to>
                                        <p:strVal val="visible"/>
                                      </p:to>
                                    </p:set>
                                    <p:animEffect transition="in" filter="wipe(left)">
                                      <p:cBhvr>
                                        <p:cTn id="17" dur="500"/>
                                        <p:tgtEl>
                                          <p:spTgt spid="13926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2660"/>
                                        </p:tgtEl>
                                        <p:attrNameLst>
                                          <p:attrName>style.visibility</p:attrName>
                                        </p:attrNameLst>
                                      </p:cBhvr>
                                      <p:to>
                                        <p:strVal val="visible"/>
                                      </p:to>
                                    </p:set>
                                    <p:animEffect transition="in" filter="wipe(left)">
                                      <p:cBhvr>
                                        <p:cTn id="22" dur="500"/>
                                        <p:tgtEl>
                                          <p:spTgt spid="13926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92661"/>
                                        </p:tgtEl>
                                        <p:attrNameLst>
                                          <p:attrName>style.visibility</p:attrName>
                                        </p:attrNameLst>
                                      </p:cBhvr>
                                      <p:to>
                                        <p:strVal val="visible"/>
                                      </p:to>
                                    </p:set>
                                    <p:animEffect transition="in" filter="wipe(left)">
                                      <p:cBhvr>
                                        <p:cTn id="27" dur="500"/>
                                        <p:tgtEl>
                                          <p:spTgt spid="139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59" grpId="0"/>
      <p:bldP spid="1392660" grpId="0"/>
      <p:bldP spid="139267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4" name="Text Box 4"/>
          <p:cNvSpPr txBox="1">
            <a:spLocks noChangeArrowheads="1"/>
          </p:cNvSpPr>
          <p:nvPr/>
        </p:nvSpPr>
        <p:spPr bwMode="auto">
          <a:xfrm>
            <a:off x="974725" y="908050"/>
            <a:ext cx="5246688" cy="579438"/>
          </a:xfrm>
          <a:prstGeom prst="rect">
            <a:avLst/>
          </a:prstGeom>
          <a:noFill/>
          <a:ln w="9525">
            <a:noFill/>
            <a:miter lim="800000"/>
            <a:headEnd/>
            <a:tailEnd/>
          </a:ln>
          <a:effectLst/>
        </p:spPr>
        <p:txBody>
          <a:bodyPr wrap="none">
            <a:spAutoFit/>
          </a:bodyPr>
          <a:lstStyle/>
          <a:p>
            <a:r>
              <a:rPr lang="en-US" altLang="zh-CN" sz="3200" b="1">
                <a:ea typeface="楷体_GB2312" pitchFamily="49" charset="-122"/>
              </a:rPr>
              <a:t>(2) </a:t>
            </a:r>
            <a:r>
              <a:rPr lang="zh-CN" altLang="en-US" sz="3200" b="1">
                <a:ea typeface="宋体" pitchFamily="2" charset="-122"/>
              </a:rPr>
              <a:t>由图可知边缘密度函数为</a:t>
            </a:r>
          </a:p>
        </p:txBody>
      </p:sp>
      <p:graphicFrame>
        <p:nvGraphicFramePr>
          <p:cNvPr id="1489925" name="Object 5"/>
          <p:cNvGraphicFramePr>
            <a:graphicFrameLocks noChangeAspect="1"/>
          </p:cNvGraphicFramePr>
          <p:nvPr/>
        </p:nvGraphicFramePr>
        <p:xfrm>
          <a:off x="1116013" y="1628775"/>
          <a:ext cx="5040312" cy="1244600"/>
        </p:xfrm>
        <a:graphic>
          <a:graphicData uri="http://schemas.openxmlformats.org/presentationml/2006/ole">
            <p:oleObj spid="_x0000_s1489925" name="公式" r:id="rId3" imgW="1955520" imgH="482400" progId="Equation.3">
              <p:embed/>
            </p:oleObj>
          </a:graphicData>
        </a:graphic>
      </p:graphicFrame>
      <p:graphicFrame>
        <p:nvGraphicFramePr>
          <p:cNvPr id="1489926" name="Object 6"/>
          <p:cNvGraphicFramePr>
            <a:graphicFrameLocks noChangeAspect="1"/>
          </p:cNvGraphicFramePr>
          <p:nvPr/>
        </p:nvGraphicFramePr>
        <p:xfrm>
          <a:off x="1258888" y="3068638"/>
          <a:ext cx="3556000" cy="1081087"/>
        </p:xfrm>
        <a:graphic>
          <a:graphicData uri="http://schemas.openxmlformats.org/presentationml/2006/ole">
            <p:oleObj spid="_x0000_s1489926" name="公式" r:id="rId4" imgW="1587240" imgH="482400" progId="Equation.3">
              <p:embed/>
            </p:oleObj>
          </a:graphicData>
        </a:graphic>
      </p:graphicFrame>
      <p:sp>
        <p:nvSpPr>
          <p:cNvPr id="1489927" name="Text Box 7"/>
          <p:cNvSpPr txBox="1">
            <a:spLocks noChangeArrowheads="1"/>
          </p:cNvSpPr>
          <p:nvPr/>
        </p:nvSpPr>
        <p:spPr bwMode="auto">
          <a:xfrm>
            <a:off x="1187450" y="4329113"/>
            <a:ext cx="1408113" cy="579437"/>
          </a:xfrm>
          <a:prstGeom prst="rect">
            <a:avLst/>
          </a:prstGeom>
          <a:noFill/>
          <a:ln w="9525">
            <a:noFill/>
            <a:miter lim="800000"/>
            <a:headEnd/>
            <a:tailEnd/>
          </a:ln>
          <a:effectLst/>
        </p:spPr>
        <p:txBody>
          <a:bodyPr wrap="none">
            <a:spAutoFit/>
          </a:bodyPr>
          <a:lstStyle/>
          <a:p>
            <a:r>
              <a:rPr lang="zh-CN" altLang="en-US" sz="3200" b="1">
                <a:ea typeface="宋体" pitchFamily="2" charset="-122"/>
              </a:rPr>
              <a:t>显然，</a:t>
            </a:r>
          </a:p>
        </p:txBody>
      </p:sp>
      <p:graphicFrame>
        <p:nvGraphicFramePr>
          <p:cNvPr id="1489928" name="Object 8"/>
          <p:cNvGraphicFramePr>
            <a:graphicFrameLocks noChangeAspect="1"/>
          </p:cNvGraphicFramePr>
          <p:nvPr/>
        </p:nvGraphicFramePr>
        <p:xfrm>
          <a:off x="2411413" y="4365625"/>
          <a:ext cx="3714750" cy="558800"/>
        </p:xfrm>
        <a:graphic>
          <a:graphicData uri="http://schemas.openxmlformats.org/presentationml/2006/ole">
            <p:oleObj spid="_x0000_s1489928" name="公式" r:id="rId5" imgW="1434960" imgH="215640" progId="Equation.3">
              <p:embed/>
            </p:oleObj>
          </a:graphicData>
        </a:graphic>
      </p:graphicFrame>
      <p:sp>
        <p:nvSpPr>
          <p:cNvPr id="1489929" name="Text Box 9"/>
          <p:cNvSpPr txBox="1">
            <a:spLocks noChangeArrowheads="1"/>
          </p:cNvSpPr>
          <p:nvPr/>
        </p:nvSpPr>
        <p:spPr bwMode="auto">
          <a:xfrm>
            <a:off x="1187450" y="5499100"/>
            <a:ext cx="3462338" cy="579438"/>
          </a:xfrm>
          <a:prstGeom prst="rect">
            <a:avLst/>
          </a:prstGeom>
          <a:noFill/>
          <a:ln w="9525">
            <a:noFill/>
            <a:miter lim="800000"/>
            <a:headEnd/>
            <a:tailEnd/>
          </a:ln>
          <a:effectLst/>
        </p:spPr>
        <p:txBody>
          <a:bodyPr>
            <a:spAutoFit/>
          </a:bodyPr>
          <a:lstStyle/>
          <a:p>
            <a:r>
              <a:rPr lang="zh-CN" altLang="en-US" sz="3200" b="1">
                <a:ea typeface="宋体" pitchFamily="2" charset="-122"/>
              </a:rPr>
              <a:t>故</a:t>
            </a:r>
            <a:r>
              <a:rPr lang="en-US" altLang="zh-CN" sz="3200" b="1" i="1">
                <a:ea typeface="楷体_GB2312" pitchFamily="49" charset="-122"/>
              </a:rPr>
              <a:t>X ,Y </a:t>
            </a:r>
            <a:r>
              <a:rPr lang="zh-CN" altLang="en-US" sz="3200" b="1">
                <a:solidFill>
                  <a:srgbClr val="FF00FF"/>
                </a:solidFill>
                <a:ea typeface="宋体" pitchFamily="2" charset="-122"/>
              </a:rPr>
              <a:t>不独立</a:t>
            </a:r>
          </a:p>
        </p:txBody>
      </p:sp>
      <p:grpSp>
        <p:nvGrpSpPr>
          <p:cNvPr id="1489930" name="Group 10"/>
          <p:cNvGrpSpPr>
            <a:grpSpLocks/>
          </p:cNvGrpSpPr>
          <p:nvPr/>
        </p:nvGrpSpPr>
        <p:grpSpPr bwMode="auto">
          <a:xfrm>
            <a:off x="6400800" y="450850"/>
            <a:ext cx="2743200" cy="3048000"/>
            <a:chOff x="3802" y="480"/>
            <a:chExt cx="1728" cy="1920"/>
          </a:xfrm>
        </p:grpSpPr>
        <p:grpSp>
          <p:nvGrpSpPr>
            <p:cNvPr id="1489931" name="Group 11"/>
            <p:cNvGrpSpPr>
              <a:grpSpLocks/>
            </p:cNvGrpSpPr>
            <p:nvPr/>
          </p:nvGrpSpPr>
          <p:grpSpPr bwMode="auto">
            <a:xfrm>
              <a:off x="3802" y="480"/>
              <a:ext cx="1728" cy="1920"/>
              <a:chOff x="3802" y="480"/>
              <a:chExt cx="1728" cy="1920"/>
            </a:xfrm>
          </p:grpSpPr>
          <p:sp>
            <p:nvSpPr>
              <p:cNvPr id="1489932" name="Text Box 12"/>
              <p:cNvSpPr txBox="1">
                <a:spLocks noChangeArrowheads="1"/>
              </p:cNvSpPr>
              <p:nvPr/>
            </p:nvSpPr>
            <p:spPr bwMode="auto">
              <a:xfrm>
                <a:off x="4896" y="1692"/>
                <a:ext cx="244" cy="365"/>
              </a:xfrm>
              <a:prstGeom prst="rect">
                <a:avLst/>
              </a:prstGeom>
              <a:noFill/>
              <a:ln w="9525">
                <a:noFill/>
                <a:miter lim="800000"/>
                <a:headEnd/>
                <a:tailEnd/>
              </a:ln>
              <a:effectLst/>
            </p:spPr>
            <p:txBody>
              <a:bodyPr wrap="none">
                <a:spAutoFit/>
              </a:bodyPr>
              <a:lstStyle/>
              <a:p>
                <a:r>
                  <a:rPr lang="en-US" altLang="zh-CN" sz="3200" b="1">
                    <a:ea typeface="楷体_GB2312" pitchFamily="49" charset="-122"/>
                  </a:rPr>
                  <a:t>1</a:t>
                </a:r>
              </a:p>
            </p:txBody>
          </p:sp>
          <p:grpSp>
            <p:nvGrpSpPr>
              <p:cNvPr id="1489933" name="Group 13"/>
              <p:cNvGrpSpPr>
                <a:grpSpLocks/>
              </p:cNvGrpSpPr>
              <p:nvPr/>
            </p:nvGrpSpPr>
            <p:grpSpPr bwMode="auto">
              <a:xfrm>
                <a:off x="3802" y="480"/>
                <a:ext cx="1728" cy="1920"/>
                <a:chOff x="3802" y="480"/>
                <a:chExt cx="1728" cy="1920"/>
              </a:xfrm>
            </p:grpSpPr>
            <p:sp>
              <p:nvSpPr>
                <p:cNvPr id="1489934" name="Line 14"/>
                <p:cNvSpPr>
                  <a:spLocks noChangeShapeType="1"/>
                </p:cNvSpPr>
                <p:nvPr/>
              </p:nvSpPr>
              <p:spPr bwMode="auto">
                <a:xfrm>
                  <a:off x="3802" y="1728"/>
                  <a:ext cx="172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89935" name="Line 15"/>
                <p:cNvSpPr>
                  <a:spLocks noChangeShapeType="1"/>
                </p:cNvSpPr>
                <p:nvPr/>
              </p:nvSpPr>
              <p:spPr bwMode="auto">
                <a:xfrm flipV="1">
                  <a:off x="4282" y="480"/>
                  <a:ext cx="0" cy="19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89936" name="Text Box 16"/>
                <p:cNvSpPr txBox="1">
                  <a:spLocks noChangeArrowheads="1"/>
                </p:cNvSpPr>
                <p:nvPr/>
              </p:nvSpPr>
              <p:spPr bwMode="auto">
                <a:xfrm>
                  <a:off x="3946" y="768"/>
                  <a:ext cx="244" cy="365"/>
                </a:xfrm>
                <a:prstGeom prst="rect">
                  <a:avLst/>
                </a:prstGeom>
                <a:noFill/>
                <a:ln w="9525">
                  <a:noFill/>
                  <a:miter lim="800000"/>
                  <a:headEnd/>
                  <a:tailEnd/>
                </a:ln>
                <a:effectLst/>
              </p:spPr>
              <p:txBody>
                <a:bodyPr wrap="none">
                  <a:spAutoFit/>
                </a:bodyPr>
                <a:lstStyle/>
                <a:p>
                  <a:r>
                    <a:rPr lang="en-US" altLang="zh-CN" sz="3200" b="1">
                      <a:ea typeface="楷体_GB2312" pitchFamily="49" charset="-122"/>
                    </a:rPr>
                    <a:t>1</a:t>
                  </a:r>
                </a:p>
              </p:txBody>
            </p:sp>
            <p:sp>
              <p:nvSpPr>
                <p:cNvPr id="1489937" name="AutoShape 17" descr="宽上对角线"/>
                <p:cNvSpPr>
                  <a:spLocks noChangeArrowheads="1"/>
                </p:cNvSpPr>
                <p:nvPr/>
              </p:nvSpPr>
              <p:spPr bwMode="auto">
                <a:xfrm rot="5400000">
                  <a:off x="4311" y="960"/>
                  <a:ext cx="720" cy="768"/>
                </a:xfrm>
                <a:prstGeom prst="rtTriangle">
                  <a:avLst/>
                </a:prstGeom>
                <a:pattFill prst="wdUpDiag">
                  <a:fgClr>
                    <a:srgbClr val="FFFF66"/>
                  </a:fgClr>
                  <a:bgClr>
                    <a:schemeClr val="bg1"/>
                  </a:bgClr>
                </a:pattFill>
                <a:ln w="9525">
                  <a:solidFill>
                    <a:schemeClr val="tx1"/>
                  </a:solidFill>
                  <a:miter lim="800000"/>
                  <a:headEnd/>
                  <a:tailEnd/>
                </a:ln>
                <a:effectLst/>
              </p:spPr>
              <p:txBody>
                <a:bodyPr wrap="none" anchor="ctr"/>
                <a:lstStyle/>
                <a:p>
                  <a:endParaRPr lang="zh-CN" altLang="en-US"/>
                </a:p>
              </p:txBody>
            </p:sp>
          </p:grpSp>
        </p:grpSp>
        <p:sp>
          <p:nvSpPr>
            <p:cNvPr id="1489938" name="Line 18"/>
            <p:cNvSpPr>
              <a:spLocks noChangeShapeType="1"/>
            </p:cNvSpPr>
            <p:nvPr/>
          </p:nvSpPr>
          <p:spPr bwMode="auto">
            <a:xfrm>
              <a:off x="5053" y="960"/>
              <a:ext cx="0" cy="768"/>
            </a:xfrm>
            <a:prstGeom prst="line">
              <a:avLst/>
            </a:prstGeom>
            <a:noFill/>
            <a:ln w="9525">
              <a:solidFill>
                <a:schemeClr val="tx1"/>
              </a:solidFill>
              <a:prstDash val="dash"/>
              <a:miter lim="800000"/>
              <a:headEnd/>
              <a:tailEnd/>
            </a:ln>
            <a:effectLst/>
          </p:spPr>
          <p:txBody>
            <a:bodyPr wrap="none"/>
            <a:lstStyle/>
            <a:p>
              <a:endParaRPr lang="zh-CN" altLang="en-US"/>
            </a:p>
          </p:txBody>
        </p:sp>
      </p:grpSp>
      <p:sp>
        <p:nvSpPr>
          <p:cNvPr id="1489939" name="Line 19"/>
          <p:cNvSpPr>
            <a:spLocks noChangeShapeType="1"/>
          </p:cNvSpPr>
          <p:nvPr/>
        </p:nvSpPr>
        <p:spPr bwMode="auto">
          <a:xfrm>
            <a:off x="7832725" y="450850"/>
            <a:ext cx="0" cy="3048000"/>
          </a:xfrm>
          <a:prstGeom prst="line">
            <a:avLst/>
          </a:prstGeom>
          <a:noFill/>
          <a:ln w="9525">
            <a:solidFill>
              <a:srgbClr val="FF33CC"/>
            </a:solidFill>
            <a:prstDash val="dash"/>
            <a:miter lim="800000"/>
            <a:headEnd/>
            <a:tailEnd/>
          </a:ln>
          <a:effectLst/>
        </p:spPr>
        <p:txBody>
          <a:bodyPr wrap="none"/>
          <a:lstStyle/>
          <a:p>
            <a:endParaRPr lang="zh-CN" altLang="en-US"/>
          </a:p>
        </p:txBody>
      </p:sp>
      <p:sp>
        <p:nvSpPr>
          <p:cNvPr id="1489940" name="Line 20"/>
          <p:cNvSpPr>
            <a:spLocks noChangeShapeType="1"/>
          </p:cNvSpPr>
          <p:nvPr/>
        </p:nvSpPr>
        <p:spPr bwMode="auto">
          <a:xfrm>
            <a:off x="6461125" y="1746250"/>
            <a:ext cx="2590800" cy="0"/>
          </a:xfrm>
          <a:prstGeom prst="line">
            <a:avLst/>
          </a:prstGeom>
          <a:noFill/>
          <a:ln w="9525">
            <a:solidFill>
              <a:srgbClr val="FF33CC"/>
            </a:solidFill>
            <a:prstDash val="dash"/>
            <a:miter lim="800000"/>
            <a:headEnd/>
            <a:tailEnd/>
          </a:ln>
          <a:effectLst/>
        </p:spPr>
        <p:txBody>
          <a:bodyPr wrap="none"/>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9924"/>
                                        </p:tgtEl>
                                        <p:attrNameLst>
                                          <p:attrName>style.visibility</p:attrName>
                                        </p:attrNameLst>
                                      </p:cBhvr>
                                      <p:to>
                                        <p:strVal val="visible"/>
                                      </p:to>
                                    </p:set>
                                    <p:animEffect transition="in" filter="wipe(up)">
                                      <p:cBhvr>
                                        <p:cTn id="7" dur="500"/>
                                        <p:tgtEl>
                                          <p:spTgt spid="14899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89930"/>
                                        </p:tgtEl>
                                        <p:attrNameLst>
                                          <p:attrName>style.visibility</p:attrName>
                                        </p:attrNameLst>
                                      </p:cBhvr>
                                      <p:to>
                                        <p:strVal val="visible"/>
                                      </p:to>
                                    </p:set>
                                    <p:animEffect transition="in" filter="wipe(up)">
                                      <p:cBhvr>
                                        <p:cTn id="12" dur="500"/>
                                        <p:tgtEl>
                                          <p:spTgt spid="14899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89939"/>
                                        </p:tgtEl>
                                        <p:attrNameLst>
                                          <p:attrName>style.visibility</p:attrName>
                                        </p:attrNameLst>
                                      </p:cBhvr>
                                      <p:to>
                                        <p:strVal val="visible"/>
                                      </p:to>
                                    </p:set>
                                    <p:animEffect transition="in" filter="wipe(down)">
                                      <p:cBhvr>
                                        <p:cTn id="17" dur="500"/>
                                        <p:tgtEl>
                                          <p:spTgt spid="14899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89925"/>
                                        </p:tgtEl>
                                        <p:attrNameLst>
                                          <p:attrName>style.visibility</p:attrName>
                                        </p:attrNameLst>
                                      </p:cBhvr>
                                      <p:to>
                                        <p:strVal val="visible"/>
                                      </p:to>
                                    </p:set>
                                    <p:animEffect transition="in" filter="wipe(up)">
                                      <p:cBhvr>
                                        <p:cTn id="22" dur="500"/>
                                        <p:tgtEl>
                                          <p:spTgt spid="14899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89940"/>
                                        </p:tgtEl>
                                        <p:attrNameLst>
                                          <p:attrName>style.visibility</p:attrName>
                                        </p:attrNameLst>
                                      </p:cBhvr>
                                      <p:to>
                                        <p:strVal val="visible"/>
                                      </p:to>
                                    </p:set>
                                    <p:animEffect transition="in" filter="wipe(left)">
                                      <p:cBhvr>
                                        <p:cTn id="27" dur="500"/>
                                        <p:tgtEl>
                                          <p:spTgt spid="14899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89926"/>
                                        </p:tgtEl>
                                        <p:attrNameLst>
                                          <p:attrName>style.visibility</p:attrName>
                                        </p:attrNameLst>
                                      </p:cBhvr>
                                      <p:to>
                                        <p:strVal val="visible"/>
                                      </p:to>
                                    </p:set>
                                    <p:animEffect transition="in" filter="wipe(up)">
                                      <p:cBhvr>
                                        <p:cTn id="32" dur="500"/>
                                        <p:tgtEl>
                                          <p:spTgt spid="14899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89927"/>
                                        </p:tgtEl>
                                        <p:attrNameLst>
                                          <p:attrName>style.visibility</p:attrName>
                                        </p:attrNameLst>
                                      </p:cBhvr>
                                      <p:to>
                                        <p:strVal val="visible"/>
                                      </p:to>
                                    </p:set>
                                    <p:animEffect transition="in" filter="wipe(up)">
                                      <p:cBhvr>
                                        <p:cTn id="37" dur="500"/>
                                        <p:tgtEl>
                                          <p:spTgt spid="14899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89928"/>
                                        </p:tgtEl>
                                        <p:attrNameLst>
                                          <p:attrName>style.visibility</p:attrName>
                                        </p:attrNameLst>
                                      </p:cBhvr>
                                      <p:to>
                                        <p:strVal val="visible"/>
                                      </p:to>
                                    </p:set>
                                    <p:animEffect transition="in" filter="wipe(up)">
                                      <p:cBhvr>
                                        <p:cTn id="42" dur="500"/>
                                        <p:tgtEl>
                                          <p:spTgt spid="14899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89929"/>
                                        </p:tgtEl>
                                        <p:attrNameLst>
                                          <p:attrName>style.visibility</p:attrName>
                                        </p:attrNameLst>
                                      </p:cBhvr>
                                      <p:to>
                                        <p:strVal val="visible"/>
                                      </p:to>
                                    </p:set>
                                    <p:animEffect transition="in" filter="wipe(up)">
                                      <p:cBhvr>
                                        <p:cTn id="47" dur="500"/>
                                        <p:tgtEl>
                                          <p:spTgt spid="1489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4" grpId="0" autoUpdateAnimBg="0"/>
      <p:bldP spid="1489927" grpId="0" autoUpdateAnimBg="0"/>
      <p:bldP spid="1489929" grpId="0" autoUpdateAnimBg="0"/>
      <p:bldP spid="1489939" grpId="0" animBg="1"/>
      <p:bldP spid="14899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906" name="Text Box 42"/>
          <p:cNvSpPr txBox="1">
            <a:spLocks noChangeArrowheads="1"/>
          </p:cNvSpPr>
          <p:nvPr/>
        </p:nvSpPr>
        <p:spPr bwMode="auto">
          <a:xfrm>
            <a:off x="2070100" y="3367088"/>
            <a:ext cx="4373563" cy="500062"/>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0000"/>
                </a:solidFill>
                <a:ea typeface="宋体" pitchFamily="2" charset="-122"/>
              </a:rPr>
              <a:t>因为 </a:t>
            </a:r>
            <a:r>
              <a:rPr lang="en-US" altLang="zh-CN" b="1" i="1">
                <a:solidFill>
                  <a:srgbClr val="000000"/>
                </a:solidFill>
                <a:ea typeface="宋体" pitchFamily="2" charset="-122"/>
              </a:rPr>
              <a:t>X </a:t>
            </a:r>
            <a:r>
              <a:rPr lang="zh-CN" altLang="en-US" b="1">
                <a:solidFill>
                  <a:srgbClr val="000000"/>
                </a:solidFill>
                <a:ea typeface="宋体" pitchFamily="2" charset="-122"/>
              </a:rPr>
              <a:t>与 </a:t>
            </a:r>
            <a:r>
              <a:rPr lang="en-US" altLang="zh-CN" b="1" i="1">
                <a:solidFill>
                  <a:srgbClr val="000000"/>
                </a:solidFill>
                <a:ea typeface="宋体" pitchFamily="2" charset="-122"/>
              </a:rPr>
              <a:t>Y  </a:t>
            </a:r>
            <a:r>
              <a:rPr lang="zh-CN" altLang="en-US" b="1">
                <a:solidFill>
                  <a:srgbClr val="000000"/>
                </a:solidFill>
                <a:ea typeface="宋体" pitchFamily="2" charset="-122"/>
              </a:rPr>
              <a:t>相互独立</a:t>
            </a:r>
            <a:r>
              <a:rPr lang="en-US" altLang="zh-CN" b="1">
                <a:solidFill>
                  <a:srgbClr val="000000"/>
                </a:solidFill>
                <a:ea typeface="宋体" pitchFamily="2" charset="-122"/>
              </a:rPr>
              <a:t>,</a:t>
            </a:r>
          </a:p>
        </p:txBody>
      </p:sp>
      <p:sp>
        <p:nvSpPr>
          <p:cNvPr id="1444907" name="Rectangle 43"/>
          <p:cNvSpPr>
            <a:spLocks noChangeArrowheads="1"/>
          </p:cNvSpPr>
          <p:nvPr/>
        </p:nvSpPr>
        <p:spPr bwMode="auto">
          <a:xfrm>
            <a:off x="1487488" y="3355975"/>
            <a:ext cx="582612" cy="500063"/>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0000"/>
                </a:solidFill>
                <a:ea typeface="黑体" pitchFamily="49" charset="-122"/>
              </a:rPr>
              <a:t>解</a:t>
            </a:r>
          </a:p>
        </p:txBody>
      </p:sp>
      <p:sp>
        <p:nvSpPr>
          <p:cNvPr id="1444908" name="Rectangle 44"/>
          <p:cNvSpPr>
            <a:spLocks noChangeArrowheads="1"/>
          </p:cNvSpPr>
          <p:nvPr/>
        </p:nvSpPr>
        <p:spPr bwMode="auto">
          <a:xfrm>
            <a:off x="5724525" y="3313113"/>
            <a:ext cx="1800225" cy="500062"/>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0000"/>
                </a:solidFill>
                <a:ea typeface="宋体" pitchFamily="2" charset="-122"/>
              </a:rPr>
              <a:t>所以</a:t>
            </a:r>
          </a:p>
        </p:txBody>
      </p:sp>
      <p:sp>
        <p:nvSpPr>
          <p:cNvPr id="1444909" name="Text Box 45"/>
          <p:cNvSpPr txBox="1">
            <a:spLocks noChangeArrowheads="1"/>
          </p:cNvSpPr>
          <p:nvPr/>
        </p:nvSpPr>
        <p:spPr bwMode="auto">
          <a:xfrm>
            <a:off x="1258888" y="2565400"/>
            <a:ext cx="6121400" cy="500063"/>
          </a:xfrm>
          <a:prstGeom prst="rect">
            <a:avLst/>
          </a:prstGeom>
          <a:noFill/>
          <a:ln w="9525">
            <a:noFill/>
            <a:miter lim="800000"/>
            <a:headEnd/>
            <a:tailEnd/>
          </a:ln>
          <a:effectLst/>
        </p:spPr>
        <p:txBody>
          <a:bodyPr lIns="71670" tIns="35835" rIns="71670" bIns="35835">
            <a:spAutoFit/>
          </a:bodyPr>
          <a:lstStyle/>
          <a:p>
            <a:pPr defTabSz="717550"/>
            <a:r>
              <a:rPr lang="zh-CN" altLang="en-US" b="1">
                <a:solidFill>
                  <a:srgbClr val="000000"/>
                </a:solidFill>
                <a:latin typeface="宋体" pitchFamily="2" charset="-122"/>
                <a:ea typeface="宋体" pitchFamily="2" charset="-122"/>
              </a:rPr>
              <a:t>求随机变量 </a:t>
            </a:r>
            <a:r>
              <a:rPr lang="en-US" altLang="zh-CN" b="1">
                <a:solidFill>
                  <a:srgbClr val="000000"/>
                </a:solidFill>
                <a:latin typeface="宋体" pitchFamily="2" charset="-122"/>
                <a:ea typeface="宋体" pitchFamily="2" charset="-122"/>
              </a:rPr>
              <a:t>( </a:t>
            </a:r>
            <a:r>
              <a:rPr lang="en-US" altLang="zh-CN" b="1" i="1">
                <a:solidFill>
                  <a:srgbClr val="000000"/>
                </a:solidFill>
                <a:latin typeface="宋体" pitchFamily="2" charset="-122"/>
                <a:ea typeface="宋体" pitchFamily="2" charset="-122"/>
              </a:rPr>
              <a:t>X</a:t>
            </a:r>
            <a:r>
              <a:rPr lang="en-US" altLang="zh-CN" b="1">
                <a:solidFill>
                  <a:srgbClr val="000000"/>
                </a:solidFill>
                <a:latin typeface="宋体" pitchFamily="2" charset="-122"/>
                <a:ea typeface="宋体" pitchFamily="2" charset="-122"/>
              </a:rPr>
              <a:t>, </a:t>
            </a:r>
            <a:r>
              <a:rPr lang="en-US" altLang="zh-CN" b="1" i="1">
                <a:solidFill>
                  <a:srgbClr val="000000"/>
                </a:solidFill>
                <a:latin typeface="宋体" pitchFamily="2" charset="-122"/>
                <a:ea typeface="宋体" pitchFamily="2" charset="-122"/>
              </a:rPr>
              <a:t>Y </a:t>
            </a:r>
            <a:r>
              <a:rPr lang="en-US" altLang="zh-CN" b="1">
                <a:solidFill>
                  <a:srgbClr val="000000"/>
                </a:solidFill>
                <a:latin typeface="宋体" pitchFamily="2" charset="-122"/>
                <a:ea typeface="宋体" pitchFamily="2" charset="-122"/>
              </a:rPr>
              <a:t>) </a:t>
            </a:r>
            <a:r>
              <a:rPr lang="zh-CN" altLang="en-US" b="1">
                <a:solidFill>
                  <a:srgbClr val="000000"/>
                </a:solidFill>
                <a:latin typeface="宋体" pitchFamily="2" charset="-122"/>
                <a:ea typeface="宋体" pitchFamily="2" charset="-122"/>
              </a:rPr>
              <a:t>的分布律</a:t>
            </a:r>
            <a:r>
              <a:rPr lang="en-US" altLang="zh-CN" b="1">
                <a:solidFill>
                  <a:srgbClr val="000000"/>
                </a:solidFill>
                <a:latin typeface="宋体" pitchFamily="2" charset="-122"/>
                <a:ea typeface="宋体" pitchFamily="2" charset="-122"/>
              </a:rPr>
              <a:t>.</a:t>
            </a:r>
          </a:p>
        </p:txBody>
      </p:sp>
      <p:grpSp>
        <p:nvGrpSpPr>
          <p:cNvPr id="1444910" name="Group 46"/>
          <p:cNvGrpSpPr>
            <a:grpSpLocks/>
          </p:cNvGrpSpPr>
          <p:nvPr/>
        </p:nvGrpSpPr>
        <p:grpSpPr bwMode="auto">
          <a:xfrm>
            <a:off x="1331913" y="765175"/>
            <a:ext cx="6408737" cy="1512888"/>
            <a:chOff x="576" y="528"/>
            <a:chExt cx="4632" cy="967"/>
          </a:xfrm>
        </p:grpSpPr>
        <p:sp>
          <p:nvSpPr>
            <p:cNvPr id="1444911" name="Text Box 47"/>
            <p:cNvSpPr txBox="1">
              <a:spLocks noChangeArrowheads="1"/>
            </p:cNvSpPr>
            <p:nvPr/>
          </p:nvSpPr>
          <p:spPr bwMode="auto">
            <a:xfrm>
              <a:off x="576" y="528"/>
              <a:ext cx="4632" cy="261"/>
            </a:xfrm>
            <a:prstGeom prst="rect">
              <a:avLst/>
            </a:prstGeom>
            <a:noFill/>
            <a:ln w="9525">
              <a:noFill/>
              <a:miter lim="800000"/>
              <a:headEnd/>
              <a:tailEnd/>
            </a:ln>
            <a:effectLst/>
          </p:spPr>
          <p:txBody>
            <a:bodyPr lIns="71670" tIns="35835" rIns="71670" bIns="35835">
              <a:spAutoFit/>
            </a:bodyPr>
            <a:lstStyle/>
            <a:p>
              <a:pPr defTabSz="717550"/>
              <a:r>
                <a:rPr lang="zh-CN" altLang="en-US" sz="2200" b="1">
                  <a:solidFill>
                    <a:srgbClr val="000000"/>
                  </a:solidFill>
                  <a:latin typeface="黑体" pitchFamily="49" charset="-122"/>
                  <a:ea typeface="黑体" pitchFamily="49" charset="-122"/>
                </a:rPr>
                <a:t>例</a:t>
              </a:r>
              <a:r>
                <a:rPr lang="en-US" altLang="zh-CN" sz="2200" b="1">
                  <a:solidFill>
                    <a:srgbClr val="000000"/>
                  </a:solidFill>
                  <a:ea typeface="宋体" pitchFamily="2" charset="-122"/>
                </a:rPr>
                <a:t>    </a:t>
              </a:r>
              <a:r>
                <a:rPr lang="zh-CN" altLang="en-US" sz="2200" b="1">
                  <a:solidFill>
                    <a:srgbClr val="000000"/>
                  </a:solidFill>
                  <a:ea typeface="宋体" pitchFamily="2" charset="-122"/>
                </a:rPr>
                <a:t>设两个独立的随机变量 </a:t>
              </a:r>
              <a:r>
                <a:rPr lang="en-US" altLang="zh-CN" sz="2200" b="1" i="1">
                  <a:solidFill>
                    <a:srgbClr val="000000"/>
                  </a:solidFill>
                  <a:ea typeface="宋体" pitchFamily="2" charset="-122"/>
                </a:rPr>
                <a:t>X </a:t>
              </a:r>
              <a:r>
                <a:rPr lang="zh-CN" altLang="en-US" sz="2200" b="1">
                  <a:solidFill>
                    <a:srgbClr val="000000"/>
                  </a:solidFill>
                  <a:ea typeface="宋体" pitchFamily="2" charset="-122"/>
                </a:rPr>
                <a:t>与</a:t>
              </a:r>
              <a:r>
                <a:rPr lang="en-US" altLang="zh-CN" sz="2200" b="1" i="1">
                  <a:solidFill>
                    <a:srgbClr val="000000"/>
                  </a:solidFill>
                  <a:ea typeface="宋体" pitchFamily="2" charset="-122"/>
                </a:rPr>
                <a:t>Y </a:t>
              </a:r>
              <a:r>
                <a:rPr lang="zh-CN" altLang="en-US" sz="2200" b="1">
                  <a:solidFill>
                    <a:srgbClr val="000000"/>
                  </a:solidFill>
                  <a:ea typeface="宋体" pitchFamily="2" charset="-122"/>
                </a:rPr>
                <a:t>的分布律为</a:t>
              </a:r>
            </a:p>
          </p:txBody>
        </p:sp>
        <p:grpSp>
          <p:nvGrpSpPr>
            <p:cNvPr id="1444912" name="Group 48"/>
            <p:cNvGrpSpPr>
              <a:grpSpLocks/>
            </p:cNvGrpSpPr>
            <p:nvPr/>
          </p:nvGrpSpPr>
          <p:grpSpPr bwMode="auto">
            <a:xfrm>
              <a:off x="864" y="912"/>
              <a:ext cx="3888" cy="583"/>
              <a:chOff x="864" y="912"/>
              <a:chExt cx="3888" cy="583"/>
            </a:xfrm>
          </p:grpSpPr>
          <p:sp>
            <p:nvSpPr>
              <p:cNvPr id="1444913" name="Line 49"/>
              <p:cNvSpPr>
                <a:spLocks noChangeShapeType="1"/>
              </p:cNvSpPr>
              <p:nvPr/>
            </p:nvSpPr>
            <p:spPr bwMode="auto">
              <a:xfrm>
                <a:off x="864" y="1200"/>
                <a:ext cx="1776" cy="0"/>
              </a:xfrm>
              <a:prstGeom prst="line">
                <a:avLst/>
              </a:prstGeom>
              <a:noFill/>
              <a:ln w="28575">
                <a:solidFill>
                  <a:srgbClr val="008000"/>
                </a:solidFill>
                <a:round/>
                <a:headEnd/>
                <a:tailEnd/>
              </a:ln>
              <a:effectLst/>
            </p:spPr>
            <p:txBody>
              <a:bodyPr wrap="none" anchor="ctr"/>
              <a:lstStyle/>
              <a:p>
                <a:endParaRPr lang="zh-CN" altLang="en-US"/>
              </a:p>
            </p:txBody>
          </p:sp>
          <p:sp>
            <p:nvSpPr>
              <p:cNvPr id="1444914" name="Line 50"/>
              <p:cNvSpPr>
                <a:spLocks noChangeShapeType="1"/>
              </p:cNvSpPr>
              <p:nvPr/>
            </p:nvSpPr>
            <p:spPr bwMode="auto">
              <a:xfrm>
                <a:off x="1296" y="912"/>
                <a:ext cx="0" cy="576"/>
              </a:xfrm>
              <a:prstGeom prst="line">
                <a:avLst/>
              </a:prstGeom>
              <a:noFill/>
              <a:ln w="28575">
                <a:solidFill>
                  <a:srgbClr val="008000"/>
                </a:solidFill>
                <a:round/>
                <a:headEnd/>
                <a:tailEnd/>
              </a:ln>
              <a:effectLst/>
            </p:spPr>
            <p:txBody>
              <a:bodyPr wrap="none" anchor="ctr"/>
              <a:lstStyle/>
              <a:p>
                <a:endParaRPr lang="zh-CN" altLang="en-US"/>
              </a:p>
            </p:txBody>
          </p:sp>
          <p:graphicFrame>
            <p:nvGraphicFramePr>
              <p:cNvPr id="1444915" name="Object 51"/>
              <p:cNvGraphicFramePr>
                <a:graphicFrameLocks noChangeAspect="1"/>
              </p:cNvGraphicFramePr>
              <p:nvPr/>
            </p:nvGraphicFramePr>
            <p:xfrm>
              <a:off x="1008" y="960"/>
              <a:ext cx="224" cy="183"/>
            </p:xfrm>
            <a:graphic>
              <a:graphicData uri="http://schemas.openxmlformats.org/presentationml/2006/ole">
                <p:oleObj spid="_x0000_s1444915" name="Equation" r:id="rId3" imgW="355320" imgH="291960" progId="Equation.3">
                  <p:embed/>
                </p:oleObj>
              </a:graphicData>
            </a:graphic>
          </p:graphicFrame>
          <p:graphicFrame>
            <p:nvGraphicFramePr>
              <p:cNvPr id="1444916" name="Object 52"/>
              <p:cNvGraphicFramePr>
                <a:graphicFrameLocks noChangeAspect="1"/>
              </p:cNvGraphicFramePr>
              <p:nvPr/>
            </p:nvGraphicFramePr>
            <p:xfrm>
              <a:off x="1008" y="1200"/>
              <a:ext cx="255" cy="264"/>
            </p:xfrm>
            <a:graphic>
              <a:graphicData uri="http://schemas.openxmlformats.org/presentationml/2006/ole">
                <p:oleObj spid="_x0000_s1444916" name="Equation" r:id="rId4" imgW="406080" imgH="419040" progId="Equation.3">
                  <p:embed/>
                </p:oleObj>
              </a:graphicData>
            </a:graphic>
          </p:graphicFrame>
          <p:graphicFrame>
            <p:nvGraphicFramePr>
              <p:cNvPr id="1444917" name="Object 53"/>
              <p:cNvGraphicFramePr>
                <a:graphicFrameLocks noChangeAspect="1"/>
              </p:cNvGraphicFramePr>
              <p:nvPr/>
            </p:nvGraphicFramePr>
            <p:xfrm>
              <a:off x="1536" y="960"/>
              <a:ext cx="951" cy="247"/>
            </p:xfrm>
            <a:graphic>
              <a:graphicData uri="http://schemas.openxmlformats.org/presentationml/2006/ole">
                <p:oleObj spid="_x0000_s1444917" name="Equation" r:id="rId5" imgW="1054080" imgH="393480" progId="Equation.3">
                  <p:embed/>
                </p:oleObj>
              </a:graphicData>
            </a:graphic>
          </p:graphicFrame>
          <p:graphicFrame>
            <p:nvGraphicFramePr>
              <p:cNvPr id="1444918" name="Object 54"/>
              <p:cNvGraphicFramePr>
                <a:graphicFrameLocks noChangeAspect="1"/>
              </p:cNvGraphicFramePr>
              <p:nvPr/>
            </p:nvGraphicFramePr>
            <p:xfrm>
              <a:off x="1488" y="1248"/>
              <a:ext cx="1016" cy="247"/>
            </p:xfrm>
            <a:graphic>
              <a:graphicData uri="http://schemas.openxmlformats.org/presentationml/2006/ole">
                <p:oleObj spid="_x0000_s1444918" name="Equation" r:id="rId6" imgW="1612800" imgH="393480" progId="Equation.3">
                  <p:embed/>
                </p:oleObj>
              </a:graphicData>
            </a:graphic>
          </p:graphicFrame>
          <p:grpSp>
            <p:nvGrpSpPr>
              <p:cNvPr id="1444919" name="Group 55"/>
              <p:cNvGrpSpPr>
                <a:grpSpLocks/>
              </p:cNvGrpSpPr>
              <p:nvPr/>
            </p:nvGrpSpPr>
            <p:grpSpPr bwMode="auto">
              <a:xfrm>
                <a:off x="2976" y="960"/>
                <a:ext cx="1776" cy="531"/>
                <a:chOff x="2976" y="960"/>
                <a:chExt cx="1776" cy="531"/>
              </a:xfrm>
            </p:grpSpPr>
            <p:sp>
              <p:nvSpPr>
                <p:cNvPr id="1444920" name="Line 56"/>
                <p:cNvSpPr>
                  <a:spLocks noChangeShapeType="1"/>
                </p:cNvSpPr>
                <p:nvPr/>
              </p:nvSpPr>
              <p:spPr bwMode="auto">
                <a:xfrm>
                  <a:off x="2976" y="1200"/>
                  <a:ext cx="1776" cy="0"/>
                </a:xfrm>
                <a:prstGeom prst="line">
                  <a:avLst/>
                </a:prstGeom>
                <a:noFill/>
                <a:ln w="28575">
                  <a:solidFill>
                    <a:srgbClr val="008000"/>
                  </a:solidFill>
                  <a:round/>
                  <a:headEnd/>
                  <a:tailEnd/>
                </a:ln>
                <a:effectLst/>
              </p:spPr>
              <p:txBody>
                <a:bodyPr wrap="none" anchor="ctr"/>
                <a:lstStyle/>
                <a:p>
                  <a:endParaRPr lang="zh-CN" altLang="en-US"/>
                </a:p>
              </p:txBody>
            </p:sp>
            <p:grpSp>
              <p:nvGrpSpPr>
                <p:cNvPr id="1444921" name="Group 57"/>
                <p:cNvGrpSpPr>
                  <a:grpSpLocks/>
                </p:cNvGrpSpPr>
                <p:nvPr/>
              </p:nvGrpSpPr>
              <p:grpSpPr bwMode="auto">
                <a:xfrm>
                  <a:off x="3072" y="960"/>
                  <a:ext cx="1553" cy="531"/>
                  <a:chOff x="3072" y="960"/>
                  <a:chExt cx="1553" cy="531"/>
                </a:xfrm>
              </p:grpSpPr>
              <p:sp>
                <p:nvSpPr>
                  <p:cNvPr id="1444922" name="Line 58"/>
                  <p:cNvSpPr>
                    <a:spLocks noChangeShapeType="1"/>
                  </p:cNvSpPr>
                  <p:nvPr/>
                </p:nvSpPr>
                <p:spPr bwMode="auto">
                  <a:xfrm>
                    <a:off x="3400" y="960"/>
                    <a:ext cx="0" cy="528"/>
                  </a:xfrm>
                  <a:prstGeom prst="line">
                    <a:avLst/>
                  </a:prstGeom>
                  <a:noFill/>
                  <a:ln w="28575">
                    <a:solidFill>
                      <a:srgbClr val="008000"/>
                    </a:solidFill>
                    <a:round/>
                    <a:headEnd/>
                    <a:tailEnd/>
                  </a:ln>
                  <a:effectLst/>
                </p:spPr>
                <p:txBody>
                  <a:bodyPr wrap="none" anchor="ctr"/>
                  <a:lstStyle/>
                  <a:p>
                    <a:endParaRPr lang="zh-CN" altLang="en-US"/>
                  </a:p>
                </p:txBody>
              </p:sp>
              <p:graphicFrame>
                <p:nvGraphicFramePr>
                  <p:cNvPr id="1444923" name="Object 59"/>
                  <p:cNvGraphicFramePr>
                    <a:graphicFrameLocks noChangeAspect="1"/>
                  </p:cNvGraphicFramePr>
                  <p:nvPr/>
                </p:nvGraphicFramePr>
                <p:xfrm>
                  <a:off x="3112" y="960"/>
                  <a:ext cx="175" cy="183"/>
                </p:xfrm>
                <a:graphic>
                  <a:graphicData uri="http://schemas.openxmlformats.org/presentationml/2006/ole">
                    <p:oleObj spid="_x0000_s1444923" name="Equation" r:id="rId7" imgW="279360" imgH="291960" progId="Equation.3">
                      <p:embed/>
                    </p:oleObj>
                  </a:graphicData>
                </a:graphic>
              </p:graphicFrame>
              <p:graphicFrame>
                <p:nvGraphicFramePr>
                  <p:cNvPr id="1444924" name="Object 60"/>
                  <p:cNvGraphicFramePr>
                    <a:graphicFrameLocks noChangeAspect="1"/>
                  </p:cNvGraphicFramePr>
                  <p:nvPr/>
                </p:nvGraphicFramePr>
                <p:xfrm>
                  <a:off x="3072" y="1200"/>
                  <a:ext cx="231" cy="264"/>
                </p:xfrm>
                <a:graphic>
                  <a:graphicData uri="http://schemas.openxmlformats.org/presentationml/2006/ole">
                    <p:oleObj spid="_x0000_s1444924" name="Equation" r:id="rId8" imgW="368280" imgH="419040" progId="Equation.3">
                      <p:embed/>
                    </p:oleObj>
                  </a:graphicData>
                </a:graphic>
              </p:graphicFrame>
              <p:graphicFrame>
                <p:nvGraphicFramePr>
                  <p:cNvPr id="1444925" name="Object 61"/>
                  <p:cNvGraphicFramePr>
                    <a:graphicFrameLocks noChangeAspect="1"/>
                  </p:cNvGraphicFramePr>
                  <p:nvPr/>
                </p:nvGraphicFramePr>
                <p:xfrm>
                  <a:off x="3635" y="960"/>
                  <a:ext cx="916" cy="247"/>
                </p:xfrm>
                <a:graphic>
                  <a:graphicData uri="http://schemas.openxmlformats.org/presentationml/2006/ole">
                    <p:oleObj spid="_x0000_s1444925" name="Equation" r:id="rId9" imgW="1091880" imgH="393480" progId="Equation.3">
                      <p:embed/>
                    </p:oleObj>
                  </a:graphicData>
                </a:graphic>
              </p:graphicFrame>
              <p:graphicFrame>
                <p:nvGraphicFramePr>
                  <p:cNvPr id="1444926" name="Object 62"/>
                  <p:cNvGraphicFramePr>
                    <a:graphicFrameLocks noChangeAspect="1"/>
                  </p:cNvGraphicFramePr>
                  <p:nvPr/>
                </p:nvGraphicFramePr>
                <p:xfrm>
                  <a:off x="3609" y="1244"/>
                  <a:ext cx="1016" cy="247"/>
                </p:xfrm>
                <a:graphic>
                  <a:graphicData uri="http://schemas.openxmlformats.org/presentationml/2006/ole">
                    <p:oleObj spid="_x0000_s1444926" name="Equation" r:id="rId10" imgW="1612800" imgH="393480" progId="Equation.3">
                      <p:embed/>
                    </p:oleObj>
                  </a:graphicData>
                </a:graphic>
              </p:graphicFrame>
            </p:grpSp>
          </p:grpSp>
        </p:grpSp>
      </p:grpSp>
      <p:graphicFrame>
        <p:nvGraphicFramePr>
          <p:cNvPr id="1444927" name="Object 63"/>
          <p:cNvGraphicFramePr>
            <a:graphicFrameLocks noChangeAspect="1"/>
          </p:cNvGraphicFramePr>
          <p:nvPr/>
        </p:nvGraphicFramePr>
        <p:xfrm>
          <a:off x="2017713" y="4087813"/>
          <a:ext cx="4311650" cy="368300"/>
        </p:xfrm>
        <a:graphic>
          <a:graphicData uri="http://schemas.openxmlformats.org/presentationml/2006/ole">
            <p:oleObj spid="_x0000_s1444927" name="Equation" r:id="rId11" imgW="6654600" imgH="469800" progId="Equation.3">
              <p:embed/>
            </p:oleObj>
          </a:graphicData>
        </a:graphic>
      </p:graphicFrame>
      <p:graphicFrame>
        <p:nvGraphicFramePr>
          <p:cNvPr id="1444928" name="Object 64"/>
          <p:cNvGraphicFramePr>
            <a:graphicFrameLocks noChangeAspect="1"/>
          </p:cNvGraphicFramePr>
          <p:nvPr/>
        </p:nvGraphicFramePr>
        <p:xfrm>
          <a:off x="1619250" y="5014913"/>
          <a:ext cx="3484563" cy="296862"/>
        </p:xfrm>
        <a:graphic>
          <a:graphicData uri="http://schemas.openxmlformats.org/presentationml/2006/ole">
            <p:oleObj spid="_x0000_s1444928" name="Equation" r:id="rId12" imgW="5371920" imgH="380880" progId="Equation.3">
              <p:embed/>
            </p:oleObj>
          </a:graphicData>
        </a:graphic>
      </p:graphicFrame>
      <p:grpSp>
        <p:nvGrpSpPr>
          <p:cNvPr id="1444929" name="Group 65"/>
          <p:cNvGrpSpPr>
            <a:grpSpLocks/>
          </p:cNvGrpSpPr>
          <p:nvPr/>
        </p:nvGrpSpPr>
        <p:grpSpPr bwMode="auto">
          <a:xfrm>
            <a:off x="5145088" y="4973638"/>
            <a:ext cx="2001837" cy="288925"/>
            <a:chOff x="3408" y="960"/>
            <a:chExt cx="1608" cy="232"/>
          </a:xfrm>
        </p:grpSpPr>
        <p:graphicFrame>
          <p:nvGraphicFramePr>
            <p:cNvPr id="1444930" name="Object 66"/>
            <p:cNvGraphicFramePr>
              <a:graphicFrameLocks noChangeAspect="1"/>
            </p:cNvGraphicFramePr>
            <p:nvPr/>
          </p:nvGraphicFramePr>
          <p:xfrm>
            <a:off x="3408" y="960"/>
            <a:ext cx="952" cy="200"/>
          </p:xfrm>
          <a:graphic>
            <a:graphicData uri="http://schemas.openxmlformats.org/presentationml/2006/ole">
              <p:oleObj spid="_x0000_s1444930" name="Equation" r:id="rId13" imgW="1511280" imgH="317160" progId="Equation.3">
                <p:embed/>
              </p:oleObj>
            </a:graphicData>
          </a:graphic>
        </p:graphicFrame>
        <p:graphicFrame>
          <p:nvGraphicFramePr>
            <p:cNvPr id="1444931" name="Object 67"/>
            <p:cNvGraphicFramePr>
              <a:graphicFrameLocks noChangeAspect="1"/>
            </p:cNvGraphicFramePr>
            <p:nvPr/>
          </p:nvGraphicFramePr>
          <p:xfrm>
            <a:off x="4368" y="960"/>
            <a:ext cx="648" cy="232"/>
          </p:xfrm>
          <a:graphic>
            <a:graphicData uri="http://schemas.openxmlformats.org/presentationml/2006/ole">
              <p:oleObj spid="_x0000_s1444931" name="Equation" r:id="rId14" imgW="1028520" imgH="368280" progId="Equation.3">
                <p:embed/>
              </p:oleObj>
            </a:graphicData>
          </a:graphic>
        </p:graphicFrame>
      </p:grpSp>
      <p:graphicFrame>
        <p:nvGraphicFramePr>
          <p:cNvPr id="1444932" name="Object 68"/>
          <p:cNvGraphicFramePr>
            <a:graphicFrameLocks noChangeAspect="1"/>
          </p:cNvGraphicFramePr>
          <p:nvPr/>
        </p:nvGraphicFramePr>
        <p:xfrm>
          <a:off x="1619250" y="4581525"/>
          <a:ext cx="3492500" cy="298450"/>
        </p:xfrm>
        <a:graphic>
          <a:graphicData uri="http://schemas.openxmlformats.org/presentationml/2006/ole">
            <p:oleObj spid="_x0000_s1444932" name="Equation" r:id="rId15" imgW="5384520" imgH="380880" progId="Equation.3">
              <p:embed/>
            </p:oleObj>
          </a:graphicData>
        </a:graphic>
      </p:graphicFrame>
      <p:grpSp>
        <p:nvGrpSpPr>
          <p:cNvPr id="1444933" name="Group 69"/>
          <p:cNvGrpSpPr>
            <a:grpSpLocks/>
          </p:cNvGrpSpPr>
          <p:nvPr/>
        </p:nvGrpSpPr>
        <p:grpSpPr bwMode="auto">
          <a:xfrm>
            <a:off x="5145088" y="4581525"/>
            <a:ext cx="2001837" cy="288925"/>
            <a:chOff x="3408" y="480"/>
            <a:chExt cx="1608" cy="232"/>
          </a:xfrm>
        </p:grpSpPr>
        <p:graphicFrame>
          <p:nvGraphicFramePr>
            <p:cNvPr id="1444934" name="Object 70"/>
            <p:cNvGraphicFramePr>
              <a:graphicFrameLocks noChangeAspect="1"/>
            </p:cNvGraphicFramePr>
            <p:nvPr/>
          </p:nvGraphicFramePr>
          <p:xfrm>
            <a:off x="3408" y="480"/>
            <a:ext cx="952" cy="200"/>
          </p:xfrm>
          <a:graphic>
            <a:graphicData uri="http://schemas.openxmlformats.org/presentationml/2006/ole">
              <p:oleObj spid="_x0000_s1444934" name="Equation" r:id="rId16" imgW="1511280" imgH="317160" progId="Equation.3">
                <p:embed/>
              </p:oleObj>
            </a:graphicData>
          </a:graphic>
        </p:graphicFrame>
        <p:graphicFrame>
          <p:nvGraphicFramePr>
            <p:cNvPr id="1444935" name="Object 71"/>
            <p:cNvGraphicFramePr>
              <a:graphicFrameLocks noChangeAspect="1"/>
            </p:cNvGraphicFramePr>
            <p:nvPr/>
          </p:nvGraphicFramePr>
          <p:xfrm>
            <a:off x="4368" y="480"/>
            <a:ext cx="648" cy="232"/>
          </p:xfrm>
          <a:graphic>
            <a:graphicData uri="http://schemas.openxmlformats.org/presentationml/2006/ole">
              <p:oleObj spid="_x0000_s1444935" name="Equation" r:id="rId17" imgW="1028520" imgH="368280" progId="Equation.3">
                <p:embed/>
              </p:oleObj>
            </a:graphicData>
          </a:graphic>
        </p:graphicFrame>
      </p:grpSp>
      <p:graphicFrame>
        <p:nvGraphicFramePr>
          <p:cNvPr id="1444936" name="Object 72"/>
          <p:cNvGraphicFramePr>
            <a:graphicFrameLocks noChangeAspect="1"/>
          </p:cNvGraphicFramePr>
          <p:nvPr/>
        </p:nvGraphicFramePr>
        <p:xfrm>
          <a:off x="1590675" y="5446713"/>
          <a:ext cx="3532188" cy="296862"/>
        </p:xfrm>
        <a:graphic>
          <a:graphicData uri="http://schemas.openxmlformats.org/presentationml/2006/ole">
            <p:oleObj spid="_x0000_s1444936" name="Equation" r:id="rId18" imgW="5448240" imgH="380880" progId="Equation.3">
              <p:embed/>
            </p:oleObj>
          </a:graphicData>
        </a:graphic>
      </p:graphicFrame>
      <p:grpSp>
        <p:nvGrpSpPr>
          <p:cNvPr id="1444937" name="Group 73"/>
          <p:cNvGrpSpPr>
            <a:grpSpLocks/>
          </p:cNvGrpSpPr>
          <p:nvPr/>
        </p:nvGrpSpPr>
        <p:grpSpPr bwMode="auto">
          <a:xfrm>
            <a:off x="5114925" y="5456238"/>
            <a:ext cx="2001838" cy="287337"/>
            <a:chOff x="3408" y="1440"/>
            <a:chExt cx="1608" cy="232"/>
          </a:xfrm>
        </p:grpSpPr>
        <p:graphicFrame>
          <p:nvGraphicFramePr>
            <p:cNvPr id="1444938" name="Object 74"/>
            <p:cNvGraphicFramePr>
              <a:graphicFrameLocks noChangeAspect="1"/>
            </p:cNvGraphicFramePr>
            <p:nvPr/>
          </p:nvGraphicFramePr>
          <p:xfrm>
            <a:off x="3408" y="1440"/>
            <a:ext cx="944" cy="200"/>
          </p:xfrm>
          <a:graphic>
            <a:graphicData uri="http://schemas.openxmlformats.org/presentationml/2006/ole">
              <p:oleObj spid="_x0000_s1444938" name="Equation" r:id="rId19" imgW="1498320" imgH="317160" progId="Equation.3">
                <p:embed/>
              </p:oleObj>
            </a:graphicData>
          </a:graphic>
        </p:graphicFrame>
        <p:graphicFrame>
          <p:nvGraphicFramePr>
            <p:cNvPr id="1444939" name="Object 75"/>
            <p:cNvGraphicFramePr>
              <a:graphicFrameLocks noChangeAspect="1"/>
            </p:cNvGraphicFramePr>
            <p:nvPr/>
          </p:nvGraphicFramePr>
          <p:xfrm>
            <a:off x="4368" y="1440"/>
            <a:ext cx="648" cy="232"/>
          </p:xfrm>
          <a:graphic>
            <a:graphicData uri="http://schemas.openxmlformats.org/presentationml/2006/ole">
              <p:oleObj spid="_x0000_s1444939" name="Equation" r:id="rId20" imgW="1028520" imgH="368280" progId="Equation.3">
                <p:embed/>
              </p:oleObj>
            </a:graphicData>
          </a:graphic>
        </p:graphicFrame>
      </p:grpSp>
      <p:graphicFrame>
        <p:nvGraphicFramePr>
          <p:cNvPr id="1444940" name="Object 76"/>
          <p:cNvGraphicFramePr>
            <a:graphicFrameLocks noChangeAspect="1"/>
          </p:cNvGraphicFramePr>
          <p:nvPr/>
        </p:nvGraphicFramePr>
        <p:xfrm>
          <a:off x="1590675" y="5878513"/>
          <a:ext cx="3524250" cy="296862"/>
        </p:xfrm>
        <a:graphic>
          <a:graphicData uri="http://schemas.openxmlformats.org/presentationml/2006/ole">
            <p:oleObj spid="_x0000_s1444940" name="Equation" r:id="rId21" imgW="5435280" imgH="380880" progId="Equation.3">
              <p:embed/>
            </p:oleObj>
          </a:graphicData>
        </a:graphic>
      </p:graphicFrame>
      <p:grpSp>
        <p:nvGrpSpPr>
          <p:cNvPr id="1444941" name="Group 77"/>
          <p:cNvGrpSpPr>
            <a:grpSpLocks/>
          </p:cNvGrpSpPr>
          <p:nvPr/>
        </p:nvGrpSpPr>
        <p:grpSpPr bwMode="auto">
          <a:xfrm>
            <a:off x="5114925" y="5867400"/>
            <a:ext cx="1941513" cy="249238"/>
            <a:chOff x="3408" y="1920"/>
            <a:chExt cx="1560" cy="200"/>
          </a:xfrm>
        </p:grpSpPr>
        <p:graphicFrame>
          <p:nvGraphicFramePr>
            <p:cNvPr id="1444942" name="Object 78"/>
            <p:cNvGraphicFramePr>
              <a:graphicFrameLocks noChangeAspect="1"/>
            </p:cNvGraphicFramePr>
            <p:nvPr/>
          </p:nvGraphicFramePr>
          <p:xfrm>
            <a:off x="3408" y="1920"/>
            <a:ext cx="912" cy="193"/>
          </p:xfrm>
          <a:graphic>
            <a:graphicData uri="http://schemas.openxmlformats.org/presentationml/2006/ole">
              <p:oleObj spid="_x0000_s1444942" name="Equation" r:id="rId22" imgW="1498320" imgH="317160" progId="Equation.3">
                <p:embed/>
              </p:oleObj>
            </a:graphicData>
          </a:graphic>
        </p:graphicFrame>
        <p:graphicFrame>
          <p:nvGraphicFramePr>
            <p:cNvPr id="1444943" name="Object 79"/>
            <p:cNvGraphicFramePr>
              <a:graphicFrameLocks noChangeAspect="1"/>
            </p:cNvGraphicFramePr>
            <p:nvPr/>
          </p:nvGraphicFramePr>
          <p:xfrm>
            <a:off x="4320" y="1920"/>
            <a:ext cx="648" cy="200"/>
          </p:xfrm>
          <a:graphic>
            <a:graphicData uri="http://schemas.openxmlformats.org/presentationml/2006/ole">
              <p:oleObj spid="_x0000_s1444943" name="Equation" r:id="rId23" imgW="1028520" imgH="31716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4907"/>
                                        </p:tgtEl>
                                        <p:attrNameLst>
                                          <p:attrName>style.visibility</p:attrName>
                                        </p:attrNameLst>
                                      </p:cBhvr>
                                      <p:to>
                                        <p:strVal val="visible"/>
                                      </p:to>
                                    </p:set>
                                    <p:animEffect transition="in" filter="wipe(left)">
                                      <p:cBhvr>
                                        <p:cTn id="7" dur="500"/>
                                        <p:tgtEl>
                                          <p:spTgt spid="14449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4906"/>
                                        </p:tgtEl>
                                        <p:attrNameLst>
                                          <p:attrName>style.visibility</p:attrName>
                                        </p:attrNameLst>
                                      </p:cBhvr>
                                      <p:to>
                                        <p:strVal val="visible"/>
                                      </p:to>
                                    </p:set>
                                    <p:animEffect transition="in" filter="wipe(left)">
                                      <p:cBhvr>
                                        <p:cTn id="12" dur="500"/>
                                        <p:tgtEl>
                                          <p:spTgt spid="14449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4908"/>
                                        </p:tgtEl>
                                        <p:attrNameLst>
                                          <p:attrName>style.visibility</p:attrName>
                                        </p:attrNameLst>
                                      </p:cBhvr>
                                      <p:to>
                                        <p:strVal val="visible"/>
                                      </p:to>
                                    </p:set>
                                    <p:animEffect transition="in" filter="wipe(left)">
                                      <p:cBhvr>
                                        <p:cTn id="17" dur="500"/>
                                        <p:tgtEl>
                                          <p:spTgt spid="14449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4927"/>
                                        </p:tgtEl>
                                        <p:attrNameLst>
                                          <p:attrName>style.visibility</p:attrName>
                                        </p:attrNameLst>
                                      </p:cBhvr>
                                      <p:to>
                                        <p:strVal val="visible"/>
                                      </p:to>
                                    </p:set>
                                    <p:animEffect transition="in" filter="wipe(left)">
                                      <p:cBhvr>
                                        <p:cTn id="22" dur="500"/>
                                        <p:tgtEl>
                                          <p:spTgt spid="14449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44932"/>
                                        </p:tgtEl>
                                        <p:attrNameLst>
                                          <p:attrName>style.visibility</p:attrName>
                                        </p:attrNameLst>
                                      </p:cBhvr>
                                      <p:to>
                                        <p:strVal val="visible"/>
                                      </p:to>
                                    </p:set>
                                    <p:animEffect transition="in" filter="wipe(left)">
                                      <p:cBhvr>
                                        <p:cTn id="27" dur="500"/>
                                        <p:tgtEl>
                                          <p:spTgt spid="14449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4933"/>
                                        </p:tgtEl>
                                        <p:attrNameLst>
                                          <p:attrName>style.visibility</p:attrName>
                                        </p:attrNameLst>
                                      </p:cBhvr>
                                      <p:to>
                                        <p:strVal val="visible"/>
                                      </p:to>
                                    </p:set>
                                    <p:animEffect transition="in" filter="wipe(left)">
                                      <p:cBhvr>
                                        <p:cTn id="32" dur="500"/>
                                        <p:tgtEl>
                                          <p:spTgt spid="14449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4928"/>
                                        </p:tgtEl>
                                        <p:attrNameLst>
                                          <p:attrName>style.visibility</p:attrName>
                                        </p:attrNameLst>
                                      </p:cBhvr>
                                      <p:to>
                                        <p:strVal val="visible"/>
                                      </p:to>
                                    </p:set>
                                    <p:animEffect transition="in" filter="wipe(left)">
                                      <p:cBhvr>
                                        <p:cTn id="37" dur="500"/>
                                        <p:tgtEl>
                                          <p:spTgt spid="14449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44929"/>
                                        </p:tgtEl>
                                        <p:attrNameLst>
                                          <p:attrName>style.visibility</p:attrName>
                                        </p:attrNameLst>
                                      </p:cBhvr>
                                      <p:to>
                                        <p:strVal val="visible"/>
                                      </p:to>
                                    </p:set>
                                    <p:animEffect transition="in" filter="wipe(left)">
                                      <p:cBhvr>
                                        <p:cTn id="42" dur="500"/>
                                        <p:tgtEl>
                                          <p:spTgt spid="14449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44936"/>
                                        </p:tgtEl>
                                        <p:attrNameLst>
                                          <p:attrName>style.visibility</p:attrName>
                                        </p:attrNameLst>
                                      </p:cBhvr>
                                      <p:to>
                                        <p:strVal val="visible"/>
                                      </p:to>
                                    </p:set>
                                    <p:animEffect transition="in" filter="wipe(left)">
                                      <p:cBhvr>
                                        <p:cTn id="47" dur="500"/>
                                        <p:tgtEl>
                                          <p:spTgt spid="14449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44937"/>
                                        </p:tgtEl>
                                        <p:attrNameLst>
                                          <p:attrName>style.visibility</p:attrName>
                                        </p:attrNameLst>
                                      </p:cBhvr>
                                      <p:to>
                                        <p:strVal val="visible"/>
                                      </p:to>
                                    </p:set>
                                    <p:animEffect transition="in" filter="wipe(left)">
                                      <p:cBhvr>
                                        <p:cTn id="52" dur="500"/>
                                        <p:tgtEl>
                                          <p:spTgt spid="14449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44940"/>
                                        </p:tgtEl>
                                        <p:attrNameLst>
                                          <p:attrName>style.visibility</p:attrName>
                                        </p:attrNameLst>
                                      </p:cBhvr>
                                      <p:to>
                                        <p:strVal val="visible"/>
                                      </p:to>
                                    </p:set>
                                    <p:animEffect transition="in" filter="wipe(left)">
                                      <p:cBhvr>
                                        <p:cTn id="57" dur="500"/>
                                        <p:tgtEl>
                                          <p:spTgt spid="14449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444941"/>
                                        </p:tgtEl>
                                        <p:attrNameLst>
                                          <p:attrName>style.visibility</p:attrName>
                                        </p:attrNameLst>
                                      </p:cBhvr>
                                      <p:to>
                                        <p:strVal val="visible"/>
                                      </p:to>
                                    </p:set>
                                    <p:animEffect transition="in" filter="wipe(left)">
                                      <p:cBhvr>
                                        <p:cTn id="62" dur="500"/>
                                        <p:tgtEl>
                                          <p:spTgt spid="1444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906" grpId="0" autoUpdateAnimBg="0"/>
      <p:bldP spid="1444907" grpId="0" autoUpdateAnimBg="0"/>
      <p:bldP spid="144490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5892" name="Object 4"/>
          <p:cNvGraphicFramePr>
            <a:graphicFrameLocks noChangeAspect="1"/>
          </p:cNvGraphicFramePr>
          <p:nvPr/>
        </p:nvGraphicFramePr>
        <p:xfrm>
          <a:off x="1603375" y="2093913"/>
          <a:ext cx="5229225" cy="485775"/>
        </p:xfrm>
        <a:graphic>
          <a:graphicData uri="http://schemas.openxmlformats.org/presentationml/2006/ole">
            <p:oleObj spid="_x0000_s1445892" name="Equation" r:id="rId3" imgW="4647960" imgH="431640" progId="Equation.3">
              <p:embed/>
            </p:oleObj>
          </a:graphicData>
        </a:graphic>
      </p:graphicFrame>
      <p:grpSp>
        <p:nvGrpSpPr>
          <p:cNvPr id="1445893" name="Group 5"/>
          <p:cNvGrpSpPr>
            <a:grpSpLocks/>
          </p:cNvGrpSpPr>
          <p:nvPr/>
        </p:nvGrpSpPr>
        <p:grpSpPr bwMode="auto">
          <a:xfrm>
            <a:off x="2916238" y="2708275"/>
            <a:ext cx="3311525" cy="1800225"/>
            <a:chOff x="1632" y="2592"/>
            <a:chExt cx="2062" cy="1008"/>
          </a:xfrm>
        </p:grpSpPr>
        <p:sp>
          <p:nvSpPr>
            <p:cNvPr id="1445894" name="Line 6"/>
            <p:cNvSpPr>
              <a:spLocks noChangeShapeType="1"/>
            </p:cNvSpPr>
            <p:nvPr/>
          </p:nvSpPr>
          <p:spPr bwMode="auto">
            <a:xfrm>
              <a:off x="1632" y="2976"/>
              <a:ext cx="2062" cy="0"/>
            </a:xfrm>
            <a:prstGeom prst="line">
              <a:avLst/>
            </a:prstGeom>
            <a:noFill/>
            <a:ln w="28575">
              <a:solidFill>
                <a:srgbClr val="008000"/>
              </a:solidFill>
              <a:round/>
              <a:headEnd/>
              <a:tailEnd/>
            </a:ln>
            <a:effectLst/>
          </p:spPr>
          <p:txBody>
            <a:bodyPr wrap="none" anchor="ctr"/>
            <a:lstStyle/>
            <a:p>
              <a:endParaRPr lang="zh-CN" altLang="en-US"/>
            </a:p>
          </p:txBody>
        </p:sp>
        <p:sp>
          <p:nvSpPr>
            <p:cNvPr id="1445895" name="Line 7"/>
            <p:cNvSpPr>
              <a:spLocks noChangeShapeType="1"/>
            </p:cNvSpPr>
            <p:nvPr/>
          </p:nvSpPr>
          <p:spPr bwMode="auto">
            <a:xfrm>
              <a:off x="2208" y="2592"/>
              <a:ext cx="0" cy="1008"/>
            </a:xfrm>
            <a:prstGeom prst="line">
              <a:avLst/>
            </a:prstGeom>
            <a:noFill/>
            <a:ln w="28575">
              <a:solidFill>
                <a:srgbClr val="008000"/>
              </a:solidFill>
              <a:round/>
              <a:headEnd/>
              <a:tailEnd/>
            </a:ln>
            <a:effectLst/>
          </p:spPr>
          <p:txBody>
            <a:bodyPr wrap="none" anchor="ctr"/>
            <a:lstStyle/>
            <a:p>
              <a:endParaRPr lang="zh-CN" altLang="en-US"/>
            </a:p>
          </p:txBody>
        </p:sp>
        <p:graphicFrame>
          <p:nvGraphicFramePr>
            <p:cNvPr id="1445896" name="Object 8"/>
            <p:cNvGraphicFramePr>
              <a:graphicFrameLocks noChangeAspect="1"/>
            </p:cNvGraphicFramePr>
            <p:nvPr/>
          </p:nvGraphicFramePr>
          <p:xfrm>
            <a:off x="1968" y="2592"/>
            <a:ext cx="179" cy="190"/>
          </p:xfrm>
          <a:graphic>
            <a:graphicData uri="http://schemas.openxmlformats.org/presentationml/2006/ole">
              <p:oleObj spid="_x0000_s1445896" name="Equation" r:id="rId4" imgW="279360" imgH="291960" progId="Equation.3">
                <p:embed/>
              </p:oleObj>
            </a:graphicData>
          </a:graphic>
        </p:graphicFrame>
        <p:sp>
          <p:nvSpPr>
            <p:cNvPr id="1445897" name="Line 9"/>
            <p:cNvSpPr>
              <a:spLocks noChangeShapeType="1"/>
            </p:cNvSpPr>
            <p:nvPr/>
          </p:nvSpPr>
          <p:spPr bwMode="auto">
            <a:xfrm>
              <a:off x="1776" y="2688"/>
              <a:ext cx="442" cy="300"/>
            </a:xfrm>
            <a:prstGeom prst="line">
              <a:avLst/>
            </a:prstGeom>
            <a:noFill/>
            <a:ln w="28575">
              <a:solidFill>
                <a:srgbClr val="008000"/>
              </a:solidFill>
              <a:round/>
              <a:headEnd/>
              <a:tailEnd/>
            </a:ln>
            <a:effectLst/>
          </p:spPr>
          <p:txBody>
            <a:bodyPr wrap="none" anchor="ctr"/>
            <a:lstStyle/>
            <a:p>
              <a:endParaRPr lang="zh-CN" altLang="en-US"/>
            </a:p>
          </p:txBody>
        </p:sp>
        <p:graphicFrame>
          <p:nvGraphicFramePr>
            <p:cNvPr id="1445898" name="Object 10"/>
            <p:cNvGraphicFramePr>
              <a:graphicFrameLocks noChangeAspect="1"/>
            </p:cNvGraphicFramePr>
            <p:nvPr/>
          </p:nvGraphicFramePr>
          <p:xfrm>
            <a:off x="1680" y="2784"/>
            <a:ext cx="229" cy="191"/>
          </p:xfrm>
          <a:graphic>
            <a:graphicData uri="http://schemas.openxmlformats.org/presentationml/2006/ole">
              <p:oleObj spid="_x0000_s1445898" name="Equation" r:id="rId5" imgW="355320" imgH="291960" progId="Equation.3">
                <p:embed/>
              </p:oleObj>
            </a:graphicData>
          </a:graphic>
        </p:graphicFrame>
        <p:graphicFrame>
          <p:nvGraphicFramePr>
            <p:cNvPr id="1445899" name="Object 11"/>
            <p:cNvGraphicFramePr>
              <a:graphicFrameLocks noChangeAspect="1"/>
            </p:cNvGraphicFramePr>
            <p:nvPr/>
          </p:nvGraphicFramePr>
          <p:xfrm>
            <a:off x="2496" y="2688"/>
            <a:ext cx="939" cy="257"/>
          </p:xfrm>
          <a:graphic>
            <a:graphicData uri="http://schemas.openxmlformats.org/presentationml/2006/ole">
              <p:oleObj spid="_x0000_s1445899" name="Equation" r:id="rId6" imgW="1091880" imgH="393480" progId="Equation.3">
                <p:embed/>
              </p:oleObj>
            </a:graphicData>
          </a:graphic>
        </p:graphicFrame>
        <p:graphicFrame>
          <p:nvGraphicFramePr>
            <p:cNvPr id="1445900" name="Object 12"/>
            <p:cNvGraphicFramePr>
              <a:graphicFrameLocks noChangeAspect="1"/>
            </p:cNvGraphicFramePr>
            <p:nvPr/>
          </p:nvGraphicFramePr>
          <p:xfrm>
            <a:off x="1778" y="3018"/>
            <a:ext cx="115" cy="199"/>
          </p:xfrm>
          <a:graphic>
            <a:graphicData uri="http://schemas.openxmlformats.org/presentationml/2006/ole">
              <p:oleObj spid="_x0000_s1445900" name="Equation" r:id="rId7" imgW="177480" imgH="304560" progId="Equation.3">
                <p:embed/>
              </p:oleObj>
            </a:graphicData>
          </a:graphic>
        </p:graphicFrame>
        <p:graphicFrame>
          <p:nvGraphicFramePr>
            <p:cNvPr id="1445901" name="Object 13"/>
            <p:cNvGraphicFramePr>
              <a:graphicFrameLocks noChangeAspect="1"/>
            </p:cNvGraphicFramePr>
            <p:nvPr/>
          </p:nvGraphicFramePr>
          <p:xfrm>
            <a:off x="1778" y="3354"/>
            <a:ext cx="140" cy="208"/>
          </p:xfrm>
          <a:graphic>
            <a:graphicData uri="http://schemas.openxmlformats.org/presentationml/2006/ole">
              <p:oleObj spid="_x0000_s1445901" name="Equation" r:id="rId8" imgW="215640" imgH="317160" progId="Equation.3">
                <p:embed/>
              </p:oleObj>
            </a:graphicData>
          </a:graphic>
        </p:graphicFrame>
        <p:graphicFrame>
          <p:nvGraphicFramePr>
            <p:cNvPr id="1445902" name="Object 14"/>
            <p:cNvGraphicFramePr>
              <a:graphicFrameLocks noChangeAspect="1"/>
            </p:cNvGraphicFramePr>
            <p:nvPr/>
          </p:nvGraphicFramePr>
          <p:xfrm>
            <a:off x="2302" y="3014"/>
            <a:ext cx="408" cy="200"/>
          </p:xfrm>
          <a:graphic>
            <a:graphicData uri="http://schemas.openxmlformats.org/presentationml/2006/ole">
              <p:oleObj spid="_x0000_s1445902" name="Equation" r:id="rId9" imgW="647640" imgH="317160" progId="Equation.3">
                <p:embed/>
              </p:oleObj>
            </a:graphicData>
          </a:graphic>
        </p:graphicFrame>
        <p:graphicFrame>
          <p:nvGraphicFramePr>
            <p:cNvPr id="1445903" name="Object 15"/>
            <p:cNvGraphicFramePr>
              <a:graphicFrameLocks noChangeAspect="1"/>
            </p:cNvGraphicFramePr>
            <p:nvPr/>
          </p:nvGraphicFramePr>
          <p:xfrm>
            <a:off x="3120" y="3024"/>
            <a:ext cx="408" cy="200"/>
          </p:xfrm>
          <a:graphic>
            <a:graphicData uri="http://schemas.openxmlformats.org/presentationml/2006/ole">
              <p:oleObj spid="_x0000_s1445903" name="Equation" r:id="rId10" imgW="647640" imgH="317160" progId="Equation.3">
                <p:embed/>
              </p:oleObj>
            </a:graphicData>
          </a:graphic>
        </p:graphicFrame>
        <p:graphicFrame>
          <p:nvGraphicFramePr>
            <p:cNvPr id="1445904" name="Object 16"/>
            <p:cNvGraphicFramePr>
              <a:graphicFrameLocks noChangeAspect="1"/>
            </p:cNvGraphicFramePr>
            <p:nvPr/>
          </p:nvGraphicFramePr>
          <p:xfrm>
            <a:off x="2302" y="3350"/>
            <a:ext cx="408" cy="200"/>
          </p:xfrm>
          <a:graphic>
            <a:graphicData uri="http://schemas.openxmlformats.org/presentationml/2006/ole">
              <p:oleObj spid="_x0000_s1445904" name="Equation" r:id="rId11" imgW="647640" imgH="317160" progId="Equation.3">
                <p:embed/>
              </p:oleObj>
            </a:graphicData>
          </a:graphic>
        </p:graphicFrame>
        <p:graphicFrame>
          <p:nvGraphicFramePr>
            <p:cNvPr id="1445905" name="Object 17"/>
            <p:cNvGraphicFramePr>
              <a:graphicFrameLocks noChangeAspect="1"/>
            </p:cNvGraphicFramePr>
            <p:nvPr/>
          </p:nvGraphicFramePr>
          <p:xfrm>
            <a:off x="3120" y="3360"/>
            <a:ext cx="408" cy="200"/>
          </p:xfrm>
          <a:graphic>
            <a:graphicData uri="http://schemas.openxmlformats.org/presentationml/2006/ole">
              <p:oleObj spid="_x0000_s1445905" name="Equation" r:id="rId12" imgW="647640" imgH="31716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5892"/>
                                        </p:tgtEl>
                                        <p:attrNameLst>
                                          <p:attrName>style.visibility</p:attrName>
                                        </p:attrNameLst>
                                      </p:cBhvr>
                                      <p:to>
                                        <p:strVal val="visible"/>
                                      </p:to>
                                    </p:set>
                                    <p:animEffect transition="in" filter="wipe(left)">
                                      <p:cBhvr>
                                        <p:cTn id="7" dur="500"/>
                                        <p:tgtEl>
                                          <p:spTgt spid="1445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5893"/>
                                        </p:tgtEl>
                                        <p:attrNameLst>
                                          <p:attrName>style.visibility</p:attrName>
                                        </p:attrNameLst>
                                      </p:cBhvr>
                                      <p:to>
                                        <p:strVal val="visible"/>
                                      </p:to>
                                    </p:set>
                                    <p:animEffect transition="in" filter="wipe(left)">
                                      <p:cBhvr>
                                        <p:cTn id="12" dur="500"/>
                                        <p:tgtEl>
                                          <p:spTgt spid="144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6916" name="Group 4"/>
          <p:cNvGrpSpPr>
            <a:grpSpLocks/>
          </p:cNvGrpSpPr>
          <p:nvPr/>
        </p:nvGrpSpPr>
        <p:grpSpPr bwMode="auto">
          <a:xfrm>
            <a:off x="730250" y="1038225"/>
            <a:ext cx="7010400" cy="701675"/>
            <a:chOff x="720" y="3300"/>
            <a:chExt cx="4416" cy="442"/>
          </a:xfrm>
        </p:grpSpPr>
        <p:sp>
          <p:nvSpPr>
            <p:cNvPr id="1446917" name="Text Box 5"/>
            <p:cNvSpPr txBox="1">
              <a:spLocks noChangeArrowheads="1"/>
            </p:cNvSpPr>
            <p:nvPr/>
          </p:nvSpPr>
          <p:spPr bwMode="auto">
            <a:xfrm>
              <a:off x="720" y="3360"/>
              <a:ext cx="4416" cy="365"/>
            </a:xfrm>
            <a:prstGeom prst="rect">
              <a:avLst/>
            </a:prstGeom>
            <a:noFill/>
            <a:ln w="9525">
              <a:noFill/>
              <a:miter lim="800000"/>
              <a:headEnd/>
              <a:tailEnd/>
            </a:ln>
            <a:effectLst/>
          </p:spPr>
          <p:txBody>
            <a:bodyPr>
              <a:spAutoFit/>
            </a:bodyPr>
            <a:lstStyle/>
            <a:p>
              <a:pPr algn="just"/>
              <a:r>
                <a:rPr lang="zh-CN" altLang="en-US" sz="3200" b="1">
                  <a:ea typeface="楷体_GB2312" pitchFamily="49" charset="-122"/>
                </a:rPr>
                <a:t>设   （ </a:t>
              </a:r>
              <a:r>
                <a:rPr lang="en-US" altLang="zh-CN" sz="3200" b="1" i="1">
                  <a:ea typeface="楷体_GB2312" pitchFamily="49" charset="-122"/>
                </a:rPr>
                <a:t>X</a:t>
              </a:r>
              <a:r>
                <a:rPr lang="en-US" altLang="zh-CN" sz="3200" b="1">
                  <a:ea typeface="楷体_GB2312" pitchFamily="49" charset="-122"/>
                </a:rPr>
                <a:t>,</a:t>
              </a:r>
              <a:r>
                <a:rPr lang="en-US" altLang="zh-CN" sz="3200" b="1" i="1">
                  <a:ea typeface="楷体_GB2312" pitchFamily="49" charset="-122"/>
                </a:rPr>
                <a:t>Y</a:t>
              </a:r>
              <a:r>
                <a:rPr lang="zh-CN" altLang="en-US" sz="3200" b="1">
                  <a:ea typeface="楷体_GB2312" pitchFamily="49" charset="-122"/>
                </a:rPr>
                <a:t>）～</a:t>
              </a:r>
              <a:r>
                <a:rPr lang="en-US" altLang="zh-CN" sz="3200" b="1">
                  <a:ea typeface="楷体_GB2312" pitchFamily="49" charset="-122"/>
                </a:rPr>
                <a:t>N(                               )</a:t>
              </a:r>
            </a:p>
          </p:txBody>
        </p:sp>
        <p:graphicFrame>
          <p:nvGraphicFramePr>
            <p:cNvPr id="1446918" name="Object 6"/>
            <p:cNvGraphicFramePr>
              <a:graphicFrameLocks noChangeAspect="1"/>
            </p:cNvGraphicFramePr>
            <p:nvPr/>
          </p:nvGraphicFramePr>
          <p:xfrm>
            <a:off x="2686" y="3300"/>
            <a:ext cx="2081" cy="442"/>
          </p:xfrm>
          <a:graphic>
            <a:graphicData uri="http://schemas.openxmlformats.org/presentationml/2006/ole">
              <p:oleObj spid="_x0000_s1446918" name="公式" r:id="rId3" imgW="1066680" imgH="228600" progId="Equation.3">
                <p:embed/>
              </p:oleObj>
            </a:graphicData>
          </a:graphic>
        </p:graphicFrame>
      </p:grpSp>
      <p:sp>
        <p:nvSpPr>
          <p:cNvPr id="1446919" name="AutoShape 7"/>
          <p:cNvSpPr>
            <a:spLocks noChangeArrowheads="1"/>
          </p:cNvSpPr>
          <p:nvPr/>
        </p:nvSpPr>
        <p:spPr bwMode="auto">
          <a:xfrm>
            <a:off x="4211638" y="331788"/>
            <a:ext cx="5027612" cy="836612"/>
          </a:xfrm>
          <a:prstGeom prst="wedgeRectCallout">
            <a:avLst>
              <a:gd name="adj1" fmla="val -73713"/>
              <a:gd name="adj2" fmla="val 47532"/>
            </a:avLst>
          </a:prstGeom>
          <a:solidFill>
            <a:srgbClr val="FFFFCC"/>
          </a:solidFill>
          <a:ln w="9525">
            <a:solidFill>
              <a:schemeClr val="tx1"/>
            </a:solidFill>
            <a:miter lim="800000"/>
            <a:headEnd/>
            <a:tailEnd/>
          </a:ln>
          <a:effectLst/>
        </p:spPr>
        <p:txBody>
          <a:bodyPr wrap="none" anchor="ctr"/>
          <a:lstStyle/>
          <a:p>
            <a:endParaRPr lang="zh-CN" altLang="en-US" b="1">
              <a:ea typeface="楷体_GB2312" pitchFamily="49" charset="-122"/>
            </a:endParaRPr>
          </a:p>
          <a:p>
            <a:r>
              <a:rPr lang="zh-CN" altLang="en-US" b="1">
                <a:ea typeface="楷体_GB2312" pitchFamily="49" charset="-122"/>
              </a:rPr>
              <a:t>     </a:t>
            </a:r>
            <a:r>
              <a:rPr lang="en-US" altLang="zh-CN" b="1">
                <a:ea typeface="楷体_GB2312" pitchFamily="49" charset="-122"/>
              </a:rPr>
              <a:t>X,Y</a:t>
            </a:r>
            <a:r>
              <a:rPr lang="zh-CN" altLang="en-US" b="1">
                <a:ea typeface="楷体_GB2312" pitchFamily="49" charset="-122"/>
              </a:rPr>
              <a:t>相互独立吗？</a:t>
            </a:r>
          </a:p>
          <a:p>
            <a:endParaRPr lang="zh-CN" altLang="en-US" sz="2400">
              <a:ea typeface="楷体_GB2312" pitchFamily="49" charset="-122"/>
            </a:endParaRPr>
          </a:p>
        </p:txBody>
      </p:sp>
      <p:sp>
        <p:nvSpPr>
          <p:cNvPr id="1446920" name="Text Box 8"/>
          <p:cNvSpPr txBox="1">
            <a:spLocks noChangeArrowheads="1"/>
          </p:cNvSpPr>
          <p:nvPr/>
        </p:nvSpPr>
        <p:spPr bwMode="auto">
          <a:xfrm>
            <a:off x="735013" y="1600200"/>
            <a:ext cx="3503612" cy="579438"/>
          </a:xfrm>
          <a:prstGeom prst="rect">
            <a:avLst/>
          </a:prstGeom>
          <a:noFill/>
          <a:ln w="9525">
            <a:noFill/>
            <a:miter lim="800000"/>
            <a:headEnd/>
            <a:tailEnd/>
          </a:ln>
          <a:effectLst/>
        </p:spPr>
        <p:txBody>
          <a:bodyPr wrap="none">
            <a:spAutoFit/>
          </a:bodyPr>
          <a:lstStyle/>
          <a:p>
            <a:r>
              <a:rPr kumimoji="0" lang="zh-CN" altLang="en-US" sz="3200" b="1">
                <a:latin typeface="Arial" charset="0"/>
                <a:ea typeface="楷体_GB2312" pitchFamily="49" charset="-122"/>
              </a:rPr>
              <a:t>证明：</a:t>
            </a:r>
            <a:r>
              <a:rPr kumimoji="0" lang="zh-CN" altLang="en-US" sz="1800">
                <a:latin typeface="Arial" charset="0"/>
                <a:ea typeface="楷体_GB2312" pitchFamily="49" charset="-122"/>
              </a:rPr>
              <a:t> </a:t>
            </a:r>
            <a:r>
              <a:rPr lang="en-US" altLang="zh-CN" b="1">
                <a:ea typeface="楷体_GB2312" pitchFamily="49" charset="-122"/>
              </a:rPr>
              <a:t>X,Y</a:t>
            </a:r>
            <a:r>
              <a:rPr lang="zh-CN" altLang="en-US" b="1">
                <a:ea typeface="楷体_GB2312" pitchFamily="49" charset="-122"/>
              </a:rPr>
              <a:t>相互独立</a:t>
            </a:r>
          </a:p>
        </p:txBody>
      </p:sp>
      <p:graphicFrame>
        <p:nvGraphicFramePr>
          <p:cNvPr id="1446921" name="Object 9"/>
          <p:cNvGraphicFramePr>
            <a:graphicFrameLocks noChangeAspect="1"/>
          </p:cNvGraphicFramePr>
          <p:nvPr/>
        </p:nvGraphicFramePr>
        <p:xfrm>
          <a:off x="4175125" y="1614488"/>
          <a:ext cx="1765300" cy="627062"/>
        </p:xfrm>
        <a:graphic>
          <a:graphicData uri="http://schemas.openxmlformats.org/presentationml/2006/ole">
            <p:oleObj spid="_x0000_s1446921" name="公式" r:id="rId4" imgW="571320" imgH="203040" progId="Equation.3">
              <p:embed/>
            </p:oleObj>
          </a:graphicData>
        </a:graphic>
      </p:graphicFrame>
      <p:sp>
        <p:nvSpPr>
          <p:cNvPr id="1446922" name="Text Box 10"/>
          <p:cNvSpPr txBox="1">
            <a:spLocks noChangeArrowheads="1"/>
          </p:cNvSpPr>
          <p:nvPr/>
        </p:nvSpPr>
        <p:spPr bwMode="auto">
          <a:xfrm>
            <a:off x="755650" y="2151063"/>
            <a:ext cx="1000125" cy="579437"/>
          </a:xfrm>
          <a:prstGeom prst="rect">
            <a:avLst/>
          </a:prstGeom>
          <a:noFill/>
          <a:ln w="9525">
            <a:noFill/>
            <a:miter lim="800000"/>
            <a:headEnd/>
            <a:tailEnd/>
          </a:ln>
          <a:effectLst/>
        </p:spPr>
        <p:txBody>
          <a:bodyPr wrap="none">
            <a:spAutoFit/>
          </a:bodyPr>
          <a:lstStyle/>
          <a:p>
            <a:r>
              <a:rPr kumimoji="0" lang="zh-CN" altLang="en-US" sz="3200" b="1">
                <a:latin typeface="Arial" charset="0"/>
                <a:ea typeface="楷体_GB2312" pitchFamily="49" charset="-122"/>
              </a:rPr>
              <a:t>证：</a:t>
            </a:r>
          </a:p>
        </p:txBody>
      </p:sp>
      <p:graphicFrame>
        <p:nvGraphicFramePr>
          <p:cNvPr id="1446923" name="Object 11"/>
          <p:cNvGraphicFramePr>
            <a:graphicFrameLocks noChangeAspect="1"/>
          </p:cNvGraphicFramePr>
          <p:nvPr/>
        </p:nvGraphicFramePr>
        <p:xfrm>
          <a:off x="1019175" y="2549525"/>
          <a:ext cx="8043863" cy="1198563"/>
        </p:xfrm>
        <a:graphic>
          <a:graphicData uri="http://schemas.openxmlformats.org/presentationml/2006/ole">
            <p:oleObj spid="_x0000_s1446923" name="公式" r:id="rId5" imgW="3149280" imgH="469800" progId="Equation.3">
              <p:embed/>
            </p:oleObj>
          </a:graphicData>
        </a:graphic>
      </p:graphicFrame>
      <p:graphicFrame>
        <p:nvGraphicFramePr>
          <p:cNvPr id="1446924" name="Object 12"/>
          <p:cNvGraphicFramePr>
            <a:graphicFrameLocks noChangeAspect="1"/>
          </p:cNvGraphicFramePr>
          <p:nvPr/>
        </p:nvGraphicFramePr>
        <p:xfrm>
          <a:off x="3059113" y="3702050"/>
          <a:ext cx="5505450" cy="1073150"/>
        </p:xfrm>
        <a:graphic>
          <a:graphicData uri="http://schemas.openxmlformats.org/presentationml/2006/ole">
            <p:oleObj spid="_x0000_s1446924" name="公式" r:id="rId6" imgW="2209680" imgH="431640" progId="Equation.3">
              <p:embed/>
            </p:oleObj>
          </a:graphicData>
        </a:graphic>
      </p:graphicFrame>
      <p:graphicFrame>
        <p:nvGraphicFramePr>
          <p:cNvPr id="1446925" name="Object 13"/>
          <p:cNvGraphicFramePr>
            <a:graphicFrameLocks noChangeAspect="1"/>
          </p:cNvGraphicFramePr>
          <p:nvPr/>
        </p:nvGraphicFramePr>
        <p:xfrm>
          <a:off x="1403350" y="2262188"/>
          <a:ext cx="576263" cy="460375"/>
        </p:xfrm>
        <a:graphic>
          <a:graphicData uri="http://schemas.openxmlformats.org/presentationml/2006/ole">
            <p:oleObj spid="_x0000_s1446925" name="公式" r:id="rId7" imgW="190440" imgH="152280" progId="Equation.3">
              <p:embed/>
            </p:oleObj>
          </a:graphicData>
        </a:graphic>
      </p:graphicFrame>
      <p:graphicFrame>
        <p:nvGraphicFramePr>
          <p:cNvPr id="1446926" name="Object 14"/>
          <p:cNvGraphicFramePr>
            <a:graphicFrameLocks noChangeAspect="1"/>
          </p:cNvGraphicFramePr>
          <p:nvPr/>
        </p:nvGraphicFramePr>
        <p:xfrm>
          <a:off x="971550" y="4581525"/>
          <a:ext cx="2289175" cy="627063"/>
        </p:xfrm>
        <a:graphic>
          <a:graphicData uri="http://schemas.openxmlformats.org/presentationml/2006/ole">
            <p:oleObj spid="_x0000_s1446926" name="公式" r:id="rId8" imgW="787320" imgH="215640" progId="Equation.3">
              <p:embed/>
            </p:oleObj>
          </a:graphicData>
        </a:graphic>
      </p:graphicFrame>
      <p:graphicFrame>
        <p:nvGraphicFramePr>
          <p:cNvPr id="1446927" name="Object 15"/>
          <p:cNvGraphicFramePr>
            <a:graphicFrameLocks noChangeAspect="1"/>
          </p:cNvGraphicFramePr>
          <p:nvPr/>
        </p:nvGraphicFramePr>
        <p:xfrm>
          <a:off x="877888" y="5121275"/>
          <a:ext cx="7813675" cy="1101725"/>
        </p:xfrm>
        <a:graphic>
          <a:graphicData uri="http://schemas.openxmlformats.org/presentationml/2006/ole">
            <p:oleObj spid="_x0000_s1446927" name="公式" r:id="rId9" imgW="3060360" imgH="431640" progId="Equation.3">
              <p:embed/>
            </p:oleObj>
          </a:graphicData>
        </a:graphic>
      </p:graphicFrame>
      <p:sp>
        <p:nvSpPr>
          <p:cNvPr id="1446928" name="Rectangle 16"/>
          <p:cNvSpPr>
            <a:spLocks noChangeArrowheads="1"/>
          </p:cNvSpPr>
          <p:nvPr/>
        </p:nvSpPr>
        <p:spPr bwMode="auto">
          <a:xfrm>
            <a:off x="971550" y="549275"/>
            <a:ext cx="1223963" cy="519113"/>
          </a:xfrm>
          <a:prstGeom prst="rect">
            <a:avLst/>
          </a:prstGeom>
          <a:noFill/>
          <a:ln w="9525">
            <a:noFill/>
            <a:miter lim="800000"/>
            <a:headEnd/>
            <a:tailEnd/>
          </a:ln>
          <a:effectLst/>
        </p:spPr>
        <p:txBody>
          <a:bodyPr>
            <a:spAutoFit/>
          </a:bodyPr>
          <a:lstStyle/>
          <a:p>
            <a:r>
              <a:rPr kumimoji="0" lang="zh-CN" altLang="en-US" b="1">
                <a:solidFill>
                  <a:schemeClr val="tx2"/>
                </a:solidFill>
                <a:latin typeface="宋体" pitchFamily="2" charset="-122"/>
                <a:ea typeface="楷体_GB2312" pitchFamily="49" charset="-122"/>
              </a:rPr>
              <a:t>例</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6916"/>
                                        </p:tgtEl>
                                        <p:attrNameLst>
                                          <p:attrName>style.visibility</p:attrName>
                                        </p:attrNameLst>
                                      </p:cBhvr>
                                      <p:to>
                                        <p:strVal val="visible"/>
                                      </p:to>
                                    </p:set>
                                    <p:animEffect transition="in" filter="wipe(left)">
                                      <p:cBhvr>
                                        <p:cTn id="7" dur="500"/>
                                        <p:tgtEl>
                                          <p:spTgt spid="1446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6919"/>
                                        </p:tgtEl>
                                        <p:attrNameLst>
                                          <p:attrName>style.visibility</p:attrName>
                                        </p:attrNameLst>
                                      </p:cBhvr>
                                      <p:to>
                                        <p:strVal val="visible"/>
                                      </p:to>
                                    </p:set>
                                    <p:animEffect transition="in" filter="wipe(left)">
                                      <p:cBhvr>
                                        <p:cTn id="12" dur="500"/>
                                        <p:tgtEl>
                                          <p:spTgt spid="14469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6920"/>
                                        </p:tgtEl>
                                        <p:attrNameLst>
                                          <p:attrName>style.visibility</p:attrName>
                                        </p:attrNameLst>
                                      </p:cBhvr>
                                      <p:to>
                                        <p:strVal val="visible"/>
                                      </p:to>
                                    </p:set>
                                    <p:animEffect transition="in" filter="wipe(left)">
                                      <p:cBhvr>
                                        <p:cTn id="17" dur="1000"/>
                                        <p:tgtEl>
                                          <p:spTgt spid="1446920"/>
                                        </p:tgtEl>
                                      </p:cBhvr>
                                    </p:animEffect>
                                  </p:childTnLst>
                                </p:cTn>
                              </p:par>
                              <p:par>
                                <p:cTn id="18" presetID="22" presetClass="entr" presetSubtype="8" fill="hold" nodeType="withEffect">
                                  <p:stCondLst>
                                    <p:cond delay="0"/>
                                  </p:stCondLst>
                                  <p:childTnLst>
                                    <p:set>
                                      <p:cBhvr>
                                        <p:cTn id="19" dur="1" fill="hold">
                                          <p:stCondLst>
                                            <p:cond delay="0"/>
                                          </p:stCondLst>
                                        </p:cTn>
                                        <p:tgtEl>
                                          <p:spTgt spid="1446921"/>
                                        </p:tgtEl>
                                        <p:attrNameLst>
                                          <p:attrName>style.visibility</p:attrName>
                                        </p:attrNameLst>
                                      </p:cBhvr>
                                      <p:to>
                                        <p:strVal val="visible"/>
                                      </p:to>
                                    </p:set>
                                    <p:animEffect transition="in" filter="wipe(left)">
                                      <p:cBhvr>
                                        <p:cTn id="20" dur="1000"/>
                                        <p:tgtEl>
                                          <p:spTgt spid="14469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46922"/>
                                        </p:tgtEl>
                                        <p:attrNameLst>
                                          <p:attrName>style.visibility</p:attrName>
                                        </p:attrNameLst>
                                      </p:cBhvr>
                                      <p:to>
                                        <p:strVal val="visible"/>
                                      </p:to>
                                    </p:set>
                                    <p:animEffect transition="in" filter="wipe(left)">
                                      <p:cBhvr>
                                        <p:cTn id="25" dur="1000"/>
                                        <p:tgtEl>
                                          <p:spTgt spid="1446922"/>
                                        </p:tgtEl>
                                      </p:cBhvr>
                                    </p:animEffect>
                                  </p:childTnLst>
                                </p:cTn>
                              </p:par>
                              <p:par>
                                <p:cTn id="26" presetID="22" presetClass="entr" presetSubtype="8" fill="hold" nodeType="withEffect">
                                  <p:stCondLst>
                                    <p:cond delay="0"/>
                                  </p:stCondLst>
                                  <p:childTnLst>
                                    <p:set>
                                      <p:cBhvr>
                                        <p:cTn id="27" dur="1" fill="hold">
                                          <p:stCondLst>
                                            <p:cond delay="0"/>
                                          </p:stCondLst>
                                        </p:cTn>
                                        <p:tgtEl>
                                          <p:spTgt spid="1446925"/>
                                        </p:tgtEl>
                                        <p:attrNameLst>
                                          <p:attrName>style.visibility</p:attrName>
                                        </p:attrNameLst>
                                      </p:cBhvr>
                                      <p:to>
                                        <p:strVal val="visible"/>
                                      </p:to>
                                    </p:set>
                                    <p:animEffect transition="in" filter="wipe(left)">
                                      <p:cBhvr>
                                        <p:cTn id="28" dur="1000"/>
                                        <p:tgtEl>
                                          <p:spTgt spid="14469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46923"/>
                                        </p:tgtEl>
                                        <p:attrNameLst>
                                          <p:attrName>style.visibility</p:attrName>
                                        </p:attrNameLst>
                                      </p:cBhvr>
                                      <p:to>
                                        <p:strVal val="visible"/>
                                      </p:to>
                                    </p:set>
                                    <p:animEffect transition="in" filter="wipe(left)">
                                      <p:cBhvr>
                                        <p:cTn id="33" dur="1000"/>
                                        <p:tgtEl>
                                          <p:spTgt spid="1446923"/>
                                        </p:tgtEl>
                                      </p:cBhvr>
                                    </p:animEffect>
                                  </p:childTnLst>
                                </p:cTn>
                              </p:par>
                              <p:par>
                                <p:cTn id="34" presetID="22" presetClass="entr" presetSubtype="8" fill="hold" nodeType="withEffect">
                                  <p:stCondLst>
                                    <p:cond delay="0"/>
                                  </p:stCondLst>
                                  <p:childTnLst>
                                    <p:set>
                                      <p:cBhvr>
                                        <p:cTn id="35" dur="1" fill="hold">
                                          <p:stCondLst>
                                            <p:cond delay="0"/>
                                          </p:stCondLst>
                                        </p:cTn>
                                        <p:tgtEl>
                                          <p:spTgt spid="1446924"/>
                                        </p:tgtEl>
                                        <p:attrNameLst>
                                          <p:attrName>style.visibility</p:attrName>
                                        </p:attrNameLst>
                                      </p:cBhvr>
                                      <p:to>
                                        <p:strVal val="visible"/>
                                      </p:to>
                                    </p:set>
                                    <p:animEffect transition="in" filter="wipe(left)">
                                      <p:cBhvr>
                                        <p:cTn id="36" dur="1000"/>
                                        <p:tgtEl>
                                          <p:spTgt spid="14469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46926"/>
                                        </p:tgtEl>
                                        <p:attrNameLst>
                                          <p:attrName>style.visibility</p:attrName>
                                        </p:attrNameLst>
                                      </p:cBhvr>
                                      <p:to>
                                        <p:strVal val="visible"/>
                                      </p:to>
                                    </p:set>
                                    <p:animEffect transition="in" filter="wipe(left)">
                                      <p:cBhvr>
                                        <p:cTn id="41" dur="1000"/>
                                        <p:tgtEl>
                                          <p:spTgt spid="14469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46927"/>
                                        </p:tgtEl>
                                        <p:attrNameLst>
                                          <p:attrName>style.visibility</p:attrName>
                                        </p:attrNameLst>
                                      </p:cBhvr>
                                      <p:to>
                                        <p:strVal val="visible"/>
                                      </p:to>
                                    </p:set>
                                    <p:animEffect transition="in" filter="wipe(left)">
                                      <p:cBhvr>
                                        <p:cTn id="46" dur="1000"/>
                                        <p:tgtEl>
                                          <p:spTgt spid="1446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19" grpId="0" animBg="1" autoUpdateAnimBg="0"/>
      <p:bldP spid="1446920" grpId="0"/>
      <p:bldP spid="144692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7940" name="Object 4"/>
          <p:cNvGraphicFramePr>
            <a:graphicFrameLocks noChangeAspect="1"/>
          </p:cNvGraphicFramePr>
          <p:nvPr/>
        </p:nvGraphicFramePr>
        <p:xfrm>
          <a:off x="842963" y="260350"/>
          <a:ext cx="7813675" cy="1101725"/>
        </p:xfrm>
        <a:graphic>
          <a:graphicData uri="http://schemas.openxmlformats.org/presentationml/2006/ole">
            <p:oleObj spid="_x0000_s1447940" name="公式" r:id="rId3" imgW="3060360" imgH="431640" progId="Equation.3">
              <p:embed/>
            </p:oleObj>
          </a:graphicData>
        </a:graphic>
      </p:graphicFrame>
      <p:grpSp>
        <p:nvGrpSpPr>
          <p:cNvPr id="1447941" name="Group 5"/>
          <p:cNvGrpSpPr>
            <a:grpSpLocks/>
          </p:cNvGrpSpPr>
          <p:nvPr/>
        </p:nvGrpSpPr>
        <p:grpSpPr bwMode="auto">
          <a:xfrm>
            <a:off x="827088" y="1341438"/>
            <a:ext cx="4146550" cy="731837"/>
            <a:chOff x="912" y="2532"/>
            <a:chExt cx="2612" cy="461"/>
          </a:xfrm>
        </p:grpSpPr>
        <p:graphicFrame>
          <p:nvGraphicFramePr>
            <p:cNvPr id="1447942" name="Object 6"/>
            <p:cNvGraphicFramePr>
              <a:graphicFrameLocks noChangeAspect="1"/>
            </p:cNvGraphicFramePr>
            <p:nvPr/>
          </p:nvGraphicFramePr>
          <p:xfrm>
            <a:off x="1535" y="2532"/>
            <a:ext cx="1989" cy="461"/>
          </p:xfrm>
          <a:graphic>
            <a:graphicData uri="http://schemas.openxmlformats.org/presentationml/2006/ole">
              <p:oleObj spid="_x0000_s1447942" name="公式" r:id="rId4" imgW="1041120" imgH="241200" progId="Equation.3">
                <p:embed/>
              </p:oleObj>
            </a:graphicData>
          </a:graphic>
        </p:graphicFrame>
        <p:sp>
          <p:nvSpPr>
            <p:cNvPr id="1447943" name="Rectangle 7"/>
            <p:cNvSpPr>
              <a:spLocks noChangeArrowheads="1"/>
            </p:cNvSpPr>
            <p:nvPr/>
          </p:nvSpPr>
          <p:spPr bwMode="auto">
            <a:xfrm>
              <a:off x="912" y="2549"/>
              <a:ext cx="694" cy="365"/>
            </a:xfrm>
            <a:prstGeom prst="rect">
              <a:avLst/>
            </a:prstGeom>
            <a:solidFill>
              <a:schemeClr val="bg1"/>
            </a:solidFill>
            <a:ln w="9525">
              <a:noFill/>
              <a:miter lim="800000"/>
              <a:headEnd/>
              <a:tailEnd/>
            </a:ln>
            <a:effectLst/>
          </p:spPr>
          <p:txBody>
            <a:bodyPr wrap="none">
              <a:spAutoFit/>
            </a:bodyPr>
            <a:lstStyle/>
            <a:p>
              <a:r>
                <a:rPr lang="zh-CN" altLang="en-US" sz="3200" b="1">
                  <a:solidFill>
                    <a:srgbClr val="000000"/>
                  </a:solidFill>
                  <a:ea typeface="楷体_GB2312" pitchFamily="49" charset="-122"/>
                </a:rPr>
                <a:t>因为 </a:t>
              </a:r>
            </a:p>
          </p:txBody>
        </p:sp>
      </p:grpSp>
      <p:graphicFrame>
        <p:nvGraphicFramePr>
          <p:cNvPr id="1447944" name="Object 8"/>
          <p:cNvGraphicFramePr>
            <a:graphicFrameLocks noChangeAspect="1"/>
          </p:cNvGraphicFramePr>
          <p:nvPr/>
        </p:nvGraphicFramePr>
        <p:xfrm>
          <a:off x="5287963" y="1341438"/>
          <a:ext cx="3079750" cy="731837"/>
        </p:xfrm>
        <a:graphic>
          <a:graphicData uri="http://schemas.openxmlformats.org/presentationml/2006/ole">
            <p:oleObj spid="_x0000_s1447944" name="公式" r:id="rId5" imgW="1015920" imgH="241200" progId="Equation.3">
              <p:embed/>
            </p:oleObj>
          </a:graphicData>
        </a:graphic>
      </p:graphicFrame>
      <p:graphicFrame>
        <p:nvGraphicFramePr>
          <p:cNvPr id="1447945" name="Object 9"/>
          <p:cNvGraphicFramePr>
            <a:graphicFrameLocks noChangeAspect="1"/>
          </p:cNvGraphicFramePr>
          <p:nvPr/>
        </p:nvGraphicFramePr>
        <p:xfrm>
          <a:off x="1903413" y="1989138"/>
          <a:ext cx="6689725" cy="1443037"/>
        </p:xfrm>
        <a:graphic>
          <a:graphicData uri="http://schemas.openxmlformats.org/presentationml/2006/ole">
            <p:oleObj spid="_x0000_s1447945" name="公式" r:id="rId6" imgW="2412720" imgH="533160" progId="Equation.3">
              <p:embed/>
            </p:oleObj>
          </a:graphicData>
        </a:graphic>
      </p:graphicFrame>
      <p:sp>
        <p:nvSpPr>
          <p:cNvPr id="1447946" name="Text Box 10"/>
          <p:cNvSpPr txBox="1">
            <a:spLocks noChangeArrowheads="1"/>
          </p:cNvSpPr>
          <p:nvPr/>
        </p:nvSpPr>
        <p:spPr bwMode="auto">
          <a:xfrm>
            <a:off x="827088" y="2205038"/>
            <a:ext cx="1000125" cy="579437"/>
          </a:xfrm>
          <a:prstGeom prst="rect">
            <a:avLst/>
          </a:prstGeom>
          <a:noFill/>
          <a:ln w="9525">
            <a:noFill/>
            <a:miter lim="800000"/>
            <a:headEnd/>
            <a:tailEnd/>
          </a:ln>
          <a:effectLst/>
        </p:spPr>
        <p:txBody>
          <a:bodyPr wrap="none">
            <a:spAutoFit/>
          </a:bodyPr>
          <a:lstStyle/>
          <a:p>
            <a:r>
              <a:rPr kumimoji="0" lang="zh-CN" altLang="en-US" sz="3200" b="1">
                <a:latin typeface="Arial" charset="0"/>
                <a:ea typeface="楷体_GB2312" pitchFamily="49" charset="-122"/>
              </a:rPr>
              <a:t>所以</a:t>
            </a:r>
          </a:p>
        </p:txBody>
      </p:sp>
      <p:graphicFrame>
        <p:nvGraphicFramePr>
          <p:cNvPr id="1447947" name="Object 11"/>
          <p:cNvGraphicFramePr>
            <a:graphicFrameLocks noChangeAspect="1"/>
          </p:cNvGraphicFramePr>
          <p:nvPr/>
        </p:nvGraphicFramePr>
        <p:xfrm>
          <a:off x="1644650" y="3354388"/>
          <a:ext cx="6761163" cy="1443037"/>
        </p:xfrm>
        <a:graphic>
          <a:graphicData uri="http://schemas.openxmlformats.org/presentationml/2006/ole">
            <p:oleObj spid="_x0000_s1447947" name="公式" r:id="rId7" imgW="2438280" imgH="533160" progId="Equation.3">
              <p:embed/>
            </p:oleObj>
          </a:graphicData>
        </a:graphic>
      </p:graphicFrame>
      <p:graphicFrame>
        <p:nvGraphicFramePr>
          <p:cNvPr id="1447948" name="Object 12"/>
          <p:cNvGraphicFramePr>
            <a:graphicFrameLocks noChangeAspect="1"/>
          </p:cNvGraphicFramePr>
          <p:nvPr/>
        </p:nvGraphicFramePr>
        <p:xfrm>
          <a:off x="2627313" y="4725988"/>
          <a:ext cx="3849687" cy="604837"/>
        </p:xfrm>
        <a:graphic>
          <a:graphicData uri="http://schemas.openxmlformats.org/presentationml/2006/ole">
            <p:oleObj spid="_x0000_s1447948" name="公式" r:id="rId8" imgW="1371600" imgH="215640" progId="Equation.3">
              <p:embed/>
            </p:oleObj>
          </a:graphicData>
        </a:graphic>
      </p:graphicFrame>
      <p:sp>
        <p:nvSpPr>
          <p:cNvPr id="1447949" name="Text Box 13"/>
          <p:cNvSpPr txBox="1">
            <a:spLocks noChangeArrowheads="1"/>
          </p:cNvSpPr>
          <p:nvPr/>
        </p:nvSpPr>
        <p:spPr bwMode="auto">
          <a:xfrm>
            <a:off x="684213" y="4725988"/>
            <a:ext cx="1000125" cy="579437"/>
          </a:xfrm>
          <a:prstGeom prst="rect">
            <a:avLst/>
          </a:prstGeom>
          <a:noFill/>
          <a:ln w="9525">
            <a:noFill/>
            <a:miter lim="800000"/>
            <a:headEnd/>
            <a:tailEnd/>
          </a:ln>
          <a:effectLst/>
        </p:spPr>
        <p:txBody>
          <a:bodyPr wrap="none">
            <a:spAutoFit/>
          </a:bodyPr>
          <a:lstStyle/>
          <a:p>
            <a:r>
              <a:rPr kumimoji="0" lang="zh-CN" altLang="en-US" sz="3200" b="1">
                <a:latin typeface="Arial" charset="0"/>
                <a:ea typeface="楷体_GB2312" pitchFamily="49" charset="-122"/>
              </a:rPr>
              <a:t>易见</a:t>
            </a:r>
          </a:p>
        </p:txBody>
      </p:sp>
      <p:sp>
        <p:nvSpPr>
          <p:cNvPr id="1447950" name="Text Box 14"/>
          <p:cNvSpPr txBox="1">
            <a:spLocks noChangeArrowheads="1"/>
          </p:cNvSpPr>
          <p:nvPr/>
        </p:nvSpPr>
        <p:spPr bwMode="auto">
          <a:xfrm>
            <a:off x="684213" y="5518150"/>
            <a:ext cx="8459787" cy="1066800"/>
          </a:xfrm>
          <a:prstGeom prst="rect">
            <a:avLst/>
          </a:prstGeom>
          <a:solidFill>
            <a:schemeClr val="bg1"/>
          </a:solidFill>
          <a:ln w="9525">
            <a:noFill/>
            <a:miter lim="800000"/>
            <a:headEnd/>
            <a:tailEnd/>
          </a:ln>
          <a:effectLst/>
        </p:spPr>
        <p:txBody>
          <a:bodyPr>
            <a:spAutoFit/>
          </a:bodyPr>
          <a:lstStyle/>
          <a:p>
            <a:r>
              <a:rPr kumimoji="0" lang="zh-CN" altLang="en-US" sz="3200" b="1">
                <a:latin typeface="宋体" pitchFamily="2" charset="-122"/>
                <a:ea typeface="楷体_GB2312" pitchFamily="49" charset="-122"/>
              </a:rPr>
              <a:t>由</a:t>
            </a:r>
            <a:r>
              <a:rPr kumimoji="0" lang="en-US" altLang="zh-CN" sz="3200" b="1">
                <a:latin typeface="楷体_GB2312" pitchFamily="49" charset="-122"/>
                <a:ea typeface="楷体_GB2312" pitchFamily="49" charset="-122"/>
              </a:rPr>
              <a:t>x,y</a:t>
            </a:r>
            <a:r>
              <a:rPr kumimoji="0" lang="zh-CN" altLang="en-US" sz="3200" b="1">
                <a:latin typeface="宋体" pitchFamily="2" charset="-122"/>
                <a:ea typeface="楷体_GB2312" pitchFamily="49" charset="-122"/>
              </a:rPr>
              <a:t>的任意性知，上式对一切</a:t>
            </a:r>
            <a:r>
              <a:rPr kumimoji="0" lang="en-US" altLang="zh-CN" sz="3200" b="1">
                <a:latin typeface="楷体_GB2312" pitchFamily="49" charset="-122"/>
                <a:ea typeface="楷体_GB2312" pitchFamily="49" charset="-122"/>
              </a:rPr>
              <a:t>x</a:t>
            </a:r>
            <a:r>
              <a:rPr kumimoji="0" lang="en-US" altLang="zh-CN" sz="3200" b="1">
                <a:latin typeface="宋体" pitchFamily="2" charset="-122"/>
                <a:ea typeface="楷体_GB2312" pitchFamily="49" charset="-122"/>
              </a:rPr>
              <a:t>,</a:t>
            </a:r>
            <a:r>
              <a:rPr kumimoji="0" lang="en-US" altLang="zh-CN" sz="3200" b="1">
                <a:latin typeface="楷体_GB2312" pitchFamily="49" charset="-122"/>
                <a:ea typeface="楷体_GB2312" pitchFamily="49" charset="-122"/>
              </a:rPr>
              <a:t>y</a:t>
            </a:r>
            <a:r>
              <a:rPr kumimoji="0" lang="zh-CN" altLang="en-US" sz="3200" b="1">
                <a:latin typeface="宋体" pitchFamily="2" charset="-122"/>
                <a:ea typeface="楷体_GB2312" pitchFamily="49" charset="-122"/>
              </a:rPr>
              <a:t>成立，</a:t>
            </a:r>
          </a:p>
          <a:p>
            <a:r>
              <a:rPr kumimoji="0" lang="zh-CN" altLang="en-US" sz="3200" b="1">
                <a:latin typeface="宋体" pitchFamily="2" charset="-122"/>
                <a:ea typeface="楷体_GB2312" pitchFamily="49" charset="-122"/>
              </a:rPr>
              <a:t>故</a:t>
            </a:r>
            <a:r>
              <a:rPr kumimoji="0" lang="en-US" altLang="zh-CN" sz="3200" b="1">
                <a:latin typeface="楷体_GB2312" pitchFamily="49" charset="-122"/>
                <a:ea typeface="楷体_GB2312" pitchFamily="49" charset="-122"/>
              </a:rPr>
              <a:t>X</a:t>
            </a:r>
            <a:r>
              <a:rPr kumimoji="0" lang="zh-CN" altLang="en-US" sz="3200" b="1">
                <a:latin typeface="宋体" pitchFamily="2" charset="-122"/>
                <a:ea typeface="楷体_GB2312" pitchFamily="49" charset="-122"/>
              </a:rPr>
              <a:t>和</a:t>
            </a:r>
            <a:r>
              <a:rPr kumimoji="0" lang="en-US" altLang="zh-CN" sz="3200" b="1">
                <a:latin typeface="楷体_GB2312" pitchFamily="49" charset="-122"/>
                <a:ea typeface="楷体_GB2312" pitchFamily="49" charset="-122"/>
              </a:rPr>
              <a:t>Y</a:t>
            </a:r>
            <a:r>
              <a:rPr kumimoji="0" lang="zh-CN" altLang="en-US" sz="3200" b="1">
                <a:latin typeface="宋体" pitchFamily="2" charset="-122"/>
                <a:ea typeface="楷体_GB2312" pitchFamily="49" charset="-122"/>
              </a:rPr>
              <a:t>相互独立</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7941"/>
                                        </p:tgtEl>
                                        <p:attrNameLst>
                                          <p:attrName>style.visibility</p:attrName>
                                        </p:attrNameLst>
                                      </p:cBhvr>
                                      <p:to>
                                        <p:strVal val="visible"/>
                                      </p:to>
                                    </p:set>
                                    <p:animEffect transition="in" filter="wipe(left)">
                                      <p:cBhvr>
                                        <p:cTn id="7" dur="500"/>
                                        <p:tgtEl>
                                          <p:spTgt spid="14479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7944"/>
                                        </p:tgtEl>
                                        <p:attrNameLst>
                                          <p:attrName>style.visibility</p:attrName>
                                        </p:attrNameLst>
                                      </p:cBhvr>
                                      <p:to>
                                        <p:strVal val="visible"/>
                                      </p:to>
                                    </p:set>
                                    <p:animEffect transition="in" filter="wipe(left)">
                                      <p:cBhvr>
                                        <p:cTn id="12" dur="500"/>
                                        <p:tgtEl>
                                          <p:spTgt spid="14479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7946"/>
                                        </p:tgtEl>
                                        <p:attrNameLst>
                                          <p:attrName>style.visibility</p:attrName>
                                        </p:attrNameLst>
                                      </p:cBhvr>
                                      <p:to>
                                        <p:strVal val="visible"/>
                                      </p:to>
                                    </p:set>
                                    <p:animEffect transition="in" filter="wipe(left)">
                                      <p:cBhvr>
                                        <p:cTn id="17" dur="500"/>
                                        <p:tgtEl>
                                          <p:spTgt spid="14479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7945"/>
                                        </p:tgtEl>
                                        <p:attrNameLst>
                                          <p:attrName>style.visibility</p:attrName>
                                        </p:attrNameLst>
                                      </p:cBhvr>
                                      <p:to>
                                        <p:strVal val="visible"/>
                                      </p:to>
                                    </p:set>
                                    <p:animEffect transition="in" filter="wipe(left)">
                                      <p:cBhvr>
                                        <p:cTn id="22" dur="500"/>
                                        <p:tgtEl>
                                          <p:spTgt spid="14479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47947"/>
                                        </p:tgtEl>
                                        <p:attrNameLst>
                                          <p:attrName>style.visibility</p:attrName>
                                        </p:attrNameLst>
                                      </p:cBhvr>
                                      <p:to>
                                        <p:strVal val="visible"/>
                                      </p:to>
                                    </p:set>
                                    <p:animEffect transition="in" filter="wipe(left)">
                                      <p:cBhvr>
                                        <p:cTn id="27" dur="500"/>
                                        <p:tgtEl>
                                          <p:spTgt spid="14479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47949"/>
                                        </p:tgtEl>
                                        <p:attrNameLst>
                                          <p:attrName>style.visibility</p:attrName>
                                        </p:attrNameLst>
                                      </p:cBhvr>
                                      <p:to>
                                        <p:strVal val="visible"/>
                                      </p:to>
                                    </p:set>
                                    <p:animEffect transition="in" filter="wipe(left)">
                                      <p:cBhvr>
                                        <p:cTn id="32" dur="1000"/>
                                        <p:tgtEl>
                                          <p:spTgt spid="1447949"/>
                                        </p:tgtEl>
                                      </p:cBhvr>
                                    </p:animEffect>
                                  </p:childTnLst>
                                </p:cTn>
                              </p:par>
                              <p:par>
                                <p:cTn id="33" presetID="22" presetClass="entr" presetSubtype="8" fill="hold" nodeType="withEffect">
                                  <p:stCondLst>
                                    <p:cond delay="0"/>
                                  </p:stCondLst>
                                  <p:childTnLst>
                                    <p:set>
                                      <p:cBhvr>
                                        <p:cTn id="34" dur="1" fill="hold">
                                          <p:stCondLst>
                                            <p:cond delay="0"/>
                                          </p:stCondLst>
                                        </p:cTn>
                                        <p:tgtEl>
                                          <p:spTgt spid="1447948"/>
                                        </p:tgtEl>
                                        <p:attrNameLst>
                                          <p:attrName>style.visibility</p:attrName>
                                        </p:attrNameLst>
                                      </p:cBhvr>
                                      <p:to>
                                        <p:strVal val="visible"/>
                                      </p:to>
                                    </p:set>
                                    <p:animEffect transition="in" filter="wipe(left)">
                                      <p:cBhvr>
                                        <p:cTn id="35" dur="1000"/>
                                        <p:tgtEl>
                                          <p:spTgt spid="144794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47950"/>
                                        </p:tgtEl>
                                        <p:attrNameLst>
                                          <p:attrName>style.visibility</p:attrName>
                                        </p:attrNameLst>
                                      </p:cBhvr>
                                      <p:to>
                                        <p:strVal val="visible"/>
                                      </p:to>
                                    </p:set>
                                    <p:animEffect transition="in" filter="wipe(left)">
                                      <p:cBhvr>
                                        <p:cTn id="40" dur="1000"/>
                                        <p:tgtEl>
                                          <p:spTgt spid="1447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46" grpId="0"/>
      <p:bldP spid="1447949" grpId="0"/>
      <p:bldP spid="144795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4" name="Text Box 4"/>
          <p:cNvSpPr txBox="1">
            <a:spLocks noChangeArrowheads="1"/>
          </p:cNvSpPr>
          <p:nvPr/>
        </p:nvSpPr>
        <p:spPr bwMode="auto">
          <a:xfrm>
            <a:off x="1239838" y="842963"/>
            <a:ext cx="184150" cy="366712"/>
          </a:xfrm>
          <a:prstGeom prst="rect">
            <a:avLst/>
          </a:prstGeom>
          <a:noFill/>
          <a:ln w="9525">
            <a:noFill/>
            <a:miter lim="800000"/>
            <a:headEnd/>
            <a:tailEnd/>
          </a:ln>
          <a:effectLst/>
        </p:spPr>
        <p:txBody>
          <a:bodyPr wrap="none">
            <a:spAutoFit/>
          </a:bodyPr>
          <a:lstStyle/>
          <a:p>
            <a:endParaRPr kumimoji="0" lang="zh-CN" altLang="en-US" sz="1800">
              <a:latin typeface="Arial" charset="0"/>
              <a:ea typeface="楷体_GB2312" pitchFamily="49" charset="-122"/>
            </a:endParaRPr>
          </a:p>
        </p:txBody>
      </p:sp>
      <p:sp>
        <p:nvSpPr>
          <p:cNvPr id="1448965" name="Text Box 5"/>
          <p:cNvSpPr txBox="1">
            <a:spLocks noChangeArrowheads="1"/>
          </p:cNvSpPr>
          <p:nvPr/>
        </p:nvSpPr>
        <p:spPr bwMode="auto">
          <a:xfrm>
            <a:off x="1692275" y="333375"/>
            <a:ext cx="3449638" cy="579438"/>
          </a:xfrm>
          <a:prstGeom prst="rect">
            <a:avLst/>
          </a:prstGeom>
          <a:noFill/>
          <a:ln w="9525">
            <a:noFill/>
            <a:miter lim="800000"/>
            <a:headEnd/>
            <a:tailEnd/>
          </a:ln>
          <a:effectLst/>
        </p:spPr>
        <p:txBody>
          <a:bodyPr wrap="none">
            <a:spAutoFit/>
          </a:bodyPr>
          <a:lstStyle/>
          <a:p>
            <a:r>
              <a:rPr kumimoji="0" lang="zh-CN" altLang="en-US" sz="3200" b="1">
                <a:latin typeface="宋体" pitchFamily="2" charset="-122"/>
                <a:ea typeface="楷体_GB2312" pitchFamily="49" charset="-122"/>
              </a:rPr>
              <a:t>已知</a:t>
            </a:r>
            <a:r>
              <a:rPr kumimoji="0" lang="en-US" altLang="zh-CN" sz="3200" b="1">
                <a:latin typeface="宋体" pitchFamily="2" charset="-122"/>
                <a:ea typeface="楷体_GB2312" pitchFamily="49" charset="-122"/>
              </a:rPr>
              <a:t>X</a:t>
            </a:r>
            <a:r>
              <a:rPr kumimoji="0" lang="zh-CN" altLang="en-US" sz="3200" b="1">
                <a:latin typeface="宋体" pitchFamily="2" charset="-122"/>
                <a:ea typeface="楷体_GB2312" pitchFamily="49" charset="-122"/>
              </a:rPr>
              <a:t>和</a:t>
            </a:r>
            <a:r>
              <a:rPr kumimoji="0" lang="en-US" altLang="zh-CN" sz="3200" b="1">
                <a:latin typeface="宋体" pitchFamily="2" charset="-122"/>
                <a:ea typeface="楷体_GB2312" pitchFamily="49" charset="-122"/>
              </a:rPr>
              <a:t>Y</a:t>
            </a:r>
            <a:r>
              <a:rPr kumimoji="0" lang="zh-CN" altLang="en-US" sz="3200" b="1">
                <a:latin typeface="宋体" pitchFamily="2" charset="-122"/>
                <a:ea typeface="楷体_GB2312" pitchFamily="49" charset="-122"/>
              </a:rPr>
              <a:t>相互独立</a:t>
            </a:r>
          </a:p>
        </p:txBody>
      </p:sp>
      <p:graphicFrame>
        <p:nvGraphicFramePr>
          <p:cNvPr id="1448966" name="Object 6"/>
          <p:cNvGraphicFramePr>
            <a:graphicFrameLocks noChangeAspect="1"/>
          </p:cNvGraphicFramePr>
          <p:nvPr/>
        </p:nvGraphicFramePr>
        <p:xfrm>
          <a:off x="1016000" y="1000125"/>
          <a:ext cx="7543800" cy="635000"/>
        </p:xfrm>
        <a:graphic>
          <a:graphicData uri="http://schemas.openxmlformats.org/presentationml/2006/ole">
            <p:oleObj spid="_x0000_s1448966" name="公式" r:id="rId3" imgW="2273040" imgH="215640" progId="Equation.3">
              <p:embed/>
            </p:oleObj>
          </a:graphicData>
        </a:graphic>
      </p:graphicFrame>
      <p:graphicFrame>
        <p:nvGraphicFramePr>
          <p:cNvPr id="1448967" name="Object 7"/>
          <p:cNvGraphicFramePr>
            <a:graphicFrameLocks noChangeAspect="1"/>
          </p:cNvGraphicFramePr>
          <p:nvPr/>
        </p:nvGraphicFramePr>
        <p:xfrm>
          <a:off x="1389063" y="1701800"/>
          <a:ext cx="3919537" cy="644525"/>
        </p:xfrm>
        <a:graphic>
          <a:graphicData uri="http://schemas.openxmlformats.org/presentationml/2006/ole">
            <p:oleObj spid="_x0000_s1448967" name="公式" r:id="rId4" imgW="1244520" imgH="215640" progId="Equation.3">
              <p:embed/>
            </p:oleObj>
          </a:graphicData>
        </a:graphic>
      </p:graphicFrame>
      <p:graphicFrame>
        <p:nvGraphicFramePr>
          <p:cNvPr id="1448968" name="Object 8"/>
          <p:cNvGraphicFramePr>
            <a:graphicFrameLocks noChangeAspect="1"/>
          </p:cNvGraphicFramePr>
          <p:nvPr/>
        </p:nvGraphicFramePr>
        <p:xfrm>
          <a:off x="1354138" y="2422525"/>
          <a:ext cx="6362700" cy="636588"/>
        </p:xfrm>
        <a:graphic>
          <a:graphicData uri="http://schemas.openxmlformats.org/presentationml/2006/ole">
            <p:oleObj spid="_x0000_s1448968" name="公式" r:id="rId5" imgW="1917360" imgH="215640" progId="Equation.3">
              <p:embed/>
            </p:oleObj>
          </a:graphicData>
        </a:graphic>
      </p:graphicFrame>
      <p:graphicFrame>
        <p:nvGraphicFramePr>
          <p:cNvPr id="1448969" name="Object 9"/>
          <p:cNvGraphicFramePr>
            <a:graphicFrameLocks noChangeAspect="1"/>
          </p:cNvGraphicFramePr>
          <p:nvPr/>
        </p:nvGraphicFramePr>
        <p:xfrm>
          <a:off x="619125" y="3057525"/>
          <a:ext cx="5011738" cy="1009650"/>
        </p:xfrm>
        <a:graphic>
          <a:graphicData uri="http://schemas.openxmlformats.org/presentationml/2006/ole">
            <p:oleObj spid="_x0000_s1448969" name="公式" r:id="rId6" imgW="3149280" imgH="469800" progId="Equation.3">
              <p:embed/>
            </p:oleObj>
          </a:graphicData>
        </a:graphic>
      </p:graphicFrame>
      <p:graphicFrame>
        <p:nvGraphicFramePr>
          <p:cNvPr id="1448970" name="Object 10"/>
          <p:cNvGraphicFramePr>
            <a:graphicFrameLocks noChangeAspect="1"/>
          </p:cNvGraphicFramePr>
          <p:nvPr/>
        </p:nvGraphicFramePr>
        <p:xfrm>
          <a:off x="5630863" y="3100388"/>
          <a:ext cx="3513137" cy="812800"/>
        </p:xfrm>
        <a:graphic>
          <a:graphicData uri="http://schemas.openxmlformats.org/presentationml/2006/ole">
            <p:oleObj spid="_x0000_s1448970" name="公式" r:id="rId7" imgW="2158920" imgH="431640" progId="Equation.3">
              <p:embed/>
            </p:oleObj>
          </a:graphicData>
        </a:graphic>
      </p:graphicFrame>
      <p:graphicFrame>
        <p:nvGraphicFramePr>
          <p:cNvPr id="1448971" name="Object 11"/>
          <p:cNvGraphicFramePr>
            <a:graphicFrameLocks noChangeAspect="1"/>
          </p:cNvGraphicFramePr>
          <p:nvPr/>
        </p:nvGraphicFramePr>
        <p:xfrm>
          <a:off x="1322388" y="4208463"/>
          <a:ext cx="5780087" cy="1162050"/>
        </p:xfrm>
        <a:graphic>
          <a:graphicData uri="http://schemas.openxmlformats.org/presentationml/2006/ole">
            <p:oleObj spid="_x0000_s1448971" name="公式" r:id="rId8" imgW="2400120" imgH="482400" progId="Equation.3">
              <p:embed/>
            </p:oleObj>
          </a:graphicData>
        </a:graphic>
      </p:graphicFrame>
      <p:graphicFrame>
        <p:nvGraphicFramePr>
          <p:cNvPr id="1448972" name="Object 12"/>
          <p:cNvGraphicFramePr>
            <a:graphicFrameLocks noChangeAspect="1"/>
          </p:cNvGraphicFramePr>
          <p:nvPr/>
        </p:nvGraphicFramePr>
        <p:xfrm>
          <a:off x="2114550" y="5448300"/>
          <a:ext cx="4913313" cy="838200"/>
        </p:xfrm>
        <a:graphic>
          <a:graphicData uri="http://schemas.openxmlformats.org/presentationml/2006/ole">
            <p:oleObj spid="_x0000_s1448972" name="公式" r:id="rId9" imgW="1638000" imgH="279360" progId="Equation.3">
              <p:embed/>
            </p:oleObj>
          </a:graphicData>
        </a:graphic>
      </p:graphicFrame>
      <p:graphicFrame>
        <p:nvGraphicFramePr>
          <p:cNvPr id="1448973" name="Object 13"/>
          <p:cNvGraphicFramePr>
            <a:graphicFrameLocks noChangeAspect="1"/>
          </p:cNvGraphicFramePr>
          <p:nvPr/>
        </p:nvGraphicFramePr>
        <p:xfrm>
          <a:off x="784225" y="333375"/>
          <a:ext cx="742950" cy="593725"/>
        </p:xfrm>
        <a:graphic>
          <a:graphicData uri="http://schemas.openxmlformats.org/presentationml/2006/ole">
            <p:oleObj spid="_x0000_s1448973" name="公式" r:id="rId10" imgW="190440" imgH="1522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8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48965"/>
                                        </p:tgtEl>
                                        <p:attrNameLst>
                                          <p:attrName>style.visibility</p:attrName>
                                        </p:attrNameLst>
                                      </p:cBhvr>
                                      <p:to>
                                        <p:strVal val="visible"/>
                                      </p:to>
                                    </p:set>
                                    <p:animEffect transition="in" filter="wipe(left)">
                                      <p:cBhvr>
                                        <p:cTn id="11" dur="1000"/>
                                        <p:tgtEl>
                                          <p:spTgt spid="144896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48966"/>
                                        </p:tgtEl>
                                        <p:attrNameLst>
                                          <p:attrName>style.visibility</p:attrName>
                                        </p:attrNameLst>
                                      </p:cBhvr>
                                      <p:to>
                                        <p:strVal val="visible"/>
                                      </p:to>
                                    </p:set>
                                    <p:animEffect transition="in" filter="wipe(left)">
                                      <p:cBhvr>
                                        <p:cTn id="16" dur="1000"/>
                                        <p:tgtEl>
                                          <p:spTgt spid="144896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48967"/>
                                        </p:tgtEl>
                                        <p:attrNameLst>
                                          <p:attrName>style.visibility</p:attrName>
                                        </p:attrNameLst>
                                      </p:cBhvr>
                                      <p:to>
                                        <p:strVal val="visible"/>
                                      </p:to>
                                    </p:set>
                                    <p:animEffect transition="in" filter="wipe(left)">
                                      <p:cBhvr>
                                        <p:cTn id="21" dur="1000"/>
                                        <p:tgtEl>
                                          <p:spTgt spid="14489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48968"/>
                                        </p:tgtEl>
                                        <p:attrNameLst>
                                          <p:attrName>style.visibility</p:attrName>
                                        </p:attrNameLst>
                                      </p:cBhvr>
                                      <p:to>
                                        <p:strVal val="visible"/>
                                      </p:to>
                                    </p:set>
                                    <p:animEffect transition="in" filter="wipe(left)">
                                      <p:cBhvr>
                                        <p:cTn id="26" dur="1000"/>
                                        <p:tgtEl>
                                          <p:spTgt spid="144896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89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489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8971"/>
                                        </p:tgtEl>
                                        <p:attrNameLst>
                                          <p:attrName>style.visibility</p:attrName>
                                        </p:attrNameLst>
                                      </p:cBhvr>
                                      <p:to>
                                        <p:strVal val="visible"/>
                                      </p:to>
                                    </p:set>
                                    <p:animEffect transition="in" filter="wipe(left)">
                                      <p:cBhvr>
                                        <p:cTn id="37" dur="1000"/>
                                        <p:tgtEl>
                                          <p:spTgt spid="14489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48972"/>
                                        </p:tgtEl>
                                        <p:attrNameLst>
                                          <p:attrName>style.visibility</p:attrName>
                                        </p:attrNameLst>
                                      </p:cBhvr>
                                      <p:to>
                                        <p:strVal val="visible"/>
                                      </p:to>
                                    </p:set>
                                    <p:animEffect transition="in" filter="wipe(left)">
                                      <p:cBhvr>
                                        <p:cTn id="42" dur="1000"/>
                                        <p:tgtEl>
                                          <p:spTgt spid="1448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9988" name="Object 4"/>
          <p:cNvGraphicFramePr>
            <a:graphicFrameLocks noChangeAspect="1"/>
          </p:cNvGraphicFramePr>
          <p:nvPr/>
        </p:nvGraphicFramePr>
        <p:xfrm>
          <a:off x="4137025" y="2751138"/>
          <a:ext cx="165100" cy="361950"/>
        </p:xfrm>
        <a:graphic>
          <a:graphicData uri="http://schemas.openxmlformats.org/presentationml/2006/ole">
            <p:oleObj spid="_x0000_s1449988" name="Equation" r:id="rId3" imgW="190440" imgH="419040" progId="Equation.3">
              <p:embed/>
            </p:oleObj>
          </a:graphicData>
        </a:graphic>
      </p:graphicFrame>
      <p:sp>
        <p:nvSpPr>
          <p:cNvPr id="1449989" name="Text Box 5"/>
          <p:cNvSpPr txBox="1">
            <a:spLocks noChangeArrowheads="1"/>
          </p:cNvSpPr>
          <p:nvPr/>
        </p:nvSpPr>
        <p:spPr bwMode="auto">
          <a:xfrm>
            <a:off x="971550" y="765175"/>
            <a:ext cx="6886575" cy="4389438"/>
          </a:xfrm>
          <a:prstGeom prst="rect">
            <a:avLst/>
          </a:prstGeom>
          <a:noFill/>
          <a:ln w="9525">
            <a:noFill/>
            <a:miter lim="800000"/>
            <a:headEnd/>
            <a:tailEnd/>
          </a:ln>
          <a:effectLst/>
        </p:spPr>
        <p:txBody>
          <a:bodyPr wrap="none" lIns="71664" tIns="35832" rIns="71664" bIns="35832">
            <a:spAutoFit/>
          </a:bodyPr>
          <a:lstStyle/>
          <a:p>
            <a:pPr marL="457200" indent="-457200" defTabSz="717550">
              <a:lnSpc>
                <a:spcPct val="120000"/>
              </a:lnSpc>
              <a:spcBef>
                <a:spcPct val="10000"/>
              </a:spcBef>
            </a:pPr>
            <a:r>
              <a:rPr lang="zh-CN" altLang="en-US" sz="2200" b="1">
                <a:latin typeface="黑体" pitchFamily="49" charset="-122"/>
                <a:ea typeface="黑体" pitchFamily="49" charset="-122"/>
              </a:rPr>
              <a:t>例</a:t>
            </a:r>
            <a:r>
              <a:rPr lang="en-US" altLang="zh-CN" sz="2200" b="1">
                <a:ea typeface="宋体" pitchFamily="2" charset="-122"/>
              </a:rPr>
              <a:t>   </a:t>
            </a:r>
            <a:r>
              <a:rPr lang="zh-CN" altLang="en-US" sz="2200" b="1">
                <a:solidFill>
                  <a:srgbClr val="001010"/>
                </a:solidFill>
                <a:ea typeface="宋体" pitchFamily="2" charset="-122"/>
              </a:rPr>
              <a:t>某种保险丝的寿命</a:t>
            </a:r>
            <a:r>
              <a:rPr lang="en-US" altLang="zh-CN" sz="2200" b="1">
                <a:solidFill>
                  <a:srgbClr val="001010"/>
                </a:solidFill>
                <a:ea typeface="宋体" pitchFamily="2" charset="-122"/>
              </a:rPr>
              <a:t>(</a:t>
            </a:r>
            <a:r>
              <a:rPr lang="zh-CN" altLang="en-US" sz="2200" b="1">
                <a:solidFill>
                  <a:srgbClr val="001010"/>
                </a:solidFill>
                <a:ea typeface="宋体" pitchFamily="2" charset="-122"/>
              </a:rPr>
              <a:t>以一百小时计</a:t>
            </a:r>
            <a:r>
              <a:rPr lang="en-US" altLang="zh-CN" sz="2200" b="1">
                <a:solidFill>
                  <a:srgbClr val="001010"/>
                </a:solidFill>
                <a:ea typeface="宋体" pitchFamily="2" charset="-122"/>
              </a:rPr>
              <a:t>) </a:t>
            </a:r>
            <a:r>
              <a:rPr lang="en-US" altLang="zh-CN" sz="2200" b="1" i="1">
                <a:solidFill>
                  <a:srgbClr val="001010"/>
                </a:solidFill>
                <a:ea typeface="宋体" pitchFamily="2" charset="-122"/>
              </a:rPr>
              <a:t>X </a:t>
            </a:r>
            <a:r>
              <a:rPr lang="zh-CN" altLang="en-US" sz="2200" b="1">
                <a:solidFill>
                  <a:srgbClr val="001010"/>
                </a:solidFill>
                <a:ea typeface="宋体" pitchFamily="2" charset="-122"/>
              </a:rPr>
              <a:t>服从指数分</a:t>
            </a:r>
          </a:p>
          <a:p>
            <a:pPr marL="457200" indent="-457200" defTabSz="717550">
              <a:lnSpc>
                <a:spcPct val="120000"/>
              </a:lnSpc>
              <a:spcBef>
                <a:spcPct val="10000"/>
              </a:spcBef>
            </a:pPr>
            <a:r>
              <a:rPr lang="zh-CN" altLang="en-US" sz="2200" b="1">
                <a:solidFill>
                  <a:srgbClr val="001010"/>
                </a:solidFill>
                <a:ea typeface="宋体" pitchFamily="2" charset="-122"/>
              </a:rPr>
              <a:t>布</a:t>
            </a:r>
            <a:r>
              <a:rPr lang="en-US" altLang="zh-CN" sz="2200" b="1">
                <a:solidFill>
                  <a:srgbClr val="001010"/>
                </a:solidFill>
                <a:ea typeface="宋体" pitchFamily="2" charset="-122"/>
              </a:rPr>
              <a:t>,</a:t>
            </a:r>
            <a:r>
              <a:rPr lang="zh-CN" altLang="en-US" sz="2200" b="1">
                <a:solidFill>
                  <a:srgbClr val="001010"/>
                </a:solidFill>
                <a:ea typeface="宋体" pitchFamily="2" charset="-122"/>
              </a:rPr>
              <a:t>其概率密度为</a:t>
            </a:r>
          </a:p>
          <a:p>
            <a:pPr marL="457200" indent="-457200" defTabSz="717550">
              <a:lnSpc>
                <a:spcPct val="120000"/>
              </a:lnSpc>
              <a:spcBef>
                <a:spcPct val="10000"/>
              </a:spcBef>
            </a:pPr>
            <a:endParaRPr lang="zh-CN" altLang="en-US" sz="2200" b="1">
              <a:solidFill>
                <a:srgbClr val="001010"/>
              </a:solidFill>
              <a:ea typeface="宋体" pitchFamily="2" charset="-122"/>
            </a:endParaRPr>
          </a:p>
          <a:p>
            <a:pPr marL="457200" indent="-457200" defTabSz="717550">
              <a:lnSpc>
                <a:spcPct val="120000"/>
              </a:lnSpc>
              <a:spcBef>
                <a:spcPct val="10000"/>
              </a:spcBef>
            </a:pPr>
            <a:endParaRPr lang="zh-CN" altLang="en-US" sz="2200" b="1">
              <a:solidFill>
                <a:srgbClr val="001010"/>
              </a:solidFill>
              <a:ea typeface="宋体" pitchFamily="2" charset="-122"/>
            </a:endParaRPr>
          </a:p>
          <a:p>
            <a:pPr marL="457200" indent="-457200" defTabSz="717550">
              <a:lnSpc>
                <a:spcPct val="120000"/>
              </a:lnSpc>
              <a:spcBef>
                <a:spcPct val="10000"/>
              </a:spcBef>
            </a:pPr>
            <a:endParaRPr lang="zh-CN" altLang="en-US" sz="2200" b="1">
              <a:solidFill>
                <a:srgbClr val="001010"/>
              </a:solidFill>
              <a:ea typeface="宋体" pitchFamily="2" charset="-122"/>
            </a:endParaRPr>
          </a:p>
          <a:p>
            <a:pPr marL="457200" indent="-457200" defTabSz="717550">
              <a:lnSpc>
                <a:spcPct val="120000"/>
              </a:lnSpc>
              <a:spcBef>
                <a:spcPct val="10000"/>
              </a:spcBef>
              <a:buFontTx/>
              <a:buAutoNum type="arabicParenBoth"/>
            </a:pPr>
            <a:r>
              <a:rPr lang="zh-CN" altLang="en-US" sz="2200" b="1">
                <a:solidFill>
                  <a:srgbClr val="001010"/>
                </a:solidFill>
                <a:ea typeface="宋体" pitchFamily="2" charset="-122"/>
              </a:rPr>
              <a:t>有两只这种保险丝，其寿命分别为                设</a:t>
            </a:r>
          </a:p>
          <a:p>
            <a:pPr marL="457200" indent="-457200" defTabSz="717550">
              <a:lnSpc>
                <a:spcPct val="120000"/>
              </a:lnSpc>
              <a:spcBef>
                <a:spcPct val="10000"/>
              </a:spcBef>
            </a:pPr>
            <a:r>
              <a:rPr lang="zh-CN" altLang="en-US" sz="2200" b="1">
                <a:solidFill>
                  <a:srgbClr val="001010"/>
                </a:solidFill>
                <a:ea typeface="宋体" pitchFamily="2" charset="-122"/>
              </a:rPr>
              <a:t>                相互独立，求                的联合概率密度</a:t>
            </a:r>
            <a:r>
              <a:rPr lang="en-US" altLang="zh-CN" sz="2200" b="1">
                <a:solidFill>
                  <a:srgbClr val="001010"/>
                </a:solidFill>
                <a:ea typeface="宋体" pitchFamily="2" charset="-122"/>
              </a:rPr>
              <a:t>.</a:t>
            </a:r>
          </a:p>
          <a:p>
            <a:pPr marL="457200" indent="-457200" defTabSz="717550">
              <a:lnSpc>
                <a:spcPct val="120000"/>
              </a:lnSpc>
              <a:spcBef>
                <a:spcPct val="10000"/>
              </a:spcBef>
            </a:pPr>
            <a:r>
              <a:rPr kumimoji="0" lang="en-US" altLang="zh-CN" sz="2200" b="1">
                <a:solidFill>
                  <a:srgbClr val="001010"/>
                </a:solidFill>
                <a:ea typeface="宋体" pitchFamily="2" charset="-122"/>
              </a:rPr>
              <a:t>(2)  </a:t>
            </a:r>
            <a:r>
              <a:rPr kumimoji="0" lang="zh-CN" altLang="en-US" sz="2200" b="1">
                <a:solidFill>
                  <a:srgbClr val="001010"/>
                </a:solidFill>
                <a:ea typeface="宋体" pitchFamily="2" charset="-122"/>
              </a:rPr>
              <a:t>在</a:t>
            </a:r>
            <a:r>
              <a:rPr kumimoji="0" lang="en-US" altLang="zh-CN" sz="2200" b="1">
                <a:solidFill>
                  <a:srgbClr val="001010"/>
                </a:solidFill>
                <a:ea typeface="宋体" pitchFamily="2" charset="-122"/>
              </a:rPr>
              <a:t>(1)</a:t>
            </a:r>
            <a:r>
              <a:rPr kumimoji="0" lang="zh-CN" altLang="en-US" sz="2200" b="1">
                <a:solidFill>
                  <a:srgbClr val="001010"/>
                </a:solidFill>
                <a:ea typeface="宋体" pitchFamily="2" charset="-122"/>
              </a:rPr>
              <a:t>中，一只是原装的，另一只是备用的，备用的</a:t>
            </a:r>
          </a:p>
          <a:p>
            <a:pPr marL="457200" indent="-457200" defTabSz="717550">
              <a:lnSpc>
                <a:spcPct val="120000"/>
              </a:lnSpc>
              <a:spcBef>
                <a:spcPct val="10000"/>
              </a:spcBef>
            </a:pPr>
            <a:r>
              <a:rPr kumimoji="0" lang="zh-CN" altLang="en-US" sz="2200" b="1">
                <a:solidFill>
                  <a:srgbClr val="001010"/>
                </a:solidFill>
                <a:ea typeface="宋体" pitchFamily="2" charset="-122"/>
              </a:rPr>
              <a:t>只在原装的熔断时自动投入工作，于是两只保险丝的总</a:t>
            </a:r>
          </a:p>
          <a:p>
            <a:pPr marL="457200" indent="-457200" defTabSz="717550">
              <a:lnSpc>
                <a:spcPct val="120000"/>
              </a:lnSpc>
              <a:spcBef>
                <a:spcPct val="10000"/>
              </a:spcBef>
            </a:pPr>
            <a:r>
              <a:rPr kumimoji="0" lang="zh-CN" altLang="en-US" sz="2200" b="1">
                <a:solidFill>
                  <a:srgbClr val="001010"/>
                </a:solidFill>
                <a:ea typeface="宋体" pitchFamily="2" charset="-122"/>
              </a:rPr>
              <a:t>寿命为                  ，求</a:t>
            </a:r>
          </a:p>
        </p:txBody>
      </p:sp>
      <p:graphicFrame>
        <p:nvGraphicFramePr>
          <p:cNvPr id="1449990" name="Object 6"/>
          <p:cNvGraphicFramePr>
            <a:graphicFrameLocks noChangeAspect="1"/>
          </p:cNvGraphicFramePr>
          <p:nvPr/>
        </p:nvGraphicFramePr>
        <p:xfrm>
          <a:off x="2339975" y="1557338"/>
          <a:ext cx="3292475" cy="1300162"/>
        </p:xfrm>
        <a:graphic>
          <a:graphicData uri="http://schemas.openxmlformats.org/presentationml/2006/ole">
            <p:oleObj spid="_x0000_s1449990" name="公式" r:id="rId4" imgW="1511280" imgH="596880" progId="Equation.3">
              <p:embed/>
            </p:oleObj>
          </a:graphicData>
        </a:graphic>
      </p:graphicFrame>
      <p:graphicFrame>
        <p:nvGraphicFramePr>
          <p:cNvPr id="1449991" name="Object 7"/>
          <p:cNvGraphicFramePr>
            <a:graphicFrameLocks noChangeAspect="1"/>
          </p:cNvGraphicFramePr>
          <p:nvPr/>
        </p:nvGraphicFramePr>
        <p:xfrm>
          <a:off x="5726113" y="3036888"/>
          <a:ext cx="1033462" cy="428625"/>
        </p:xfrm>
        <a:graphic>
          <a:graphicData uri="http://schemas.openxmlformats.org/presentationml/2006/ole">
            <p:oleObj spid="_x0000_s1449991" name="公式" r:id="rId5" imgW="520560" imgH="215640" progId="Equation.3">
              <p:embed/>
            </p:oleObj>
          </a:graphicData>
        </a:graphic>
      </p:graphicFrame>
      <p:graphicFrame>
        <p:nvGraphicFramePr>
          <p:cNvPr id="1449992" name="Object 8"/>
          <p:cNvGraphicFramePr>
            <a:graphicFrameLocks noChangeAspect="1"/>
          </p:cNvGraphicFramePr>
          <p:nvPr/>
        </p:nvGraphicFramePr>
        <p:xfrm>
          <a:off x="1306513" y="3462338"/>
          <a:ext cx="933450" cy="428625"/>
        </p:xfrm>
        <a:graphic>
          <a:graphicData uri="http://schemas.openxmlformats.org/presentationml/2006/ole">
            <p:oleObj spid="_x0000_s1449992" name="公式" r:id="rId6" imgW="469800" imgH="215640" progId="Equation.3">
              <p:embed/>
            </p:oleObj>
          </a:graphicData>
        </a:graphic>
      </p:graphicFrame>
      <p:graphicFrame>
        <p:nvGraphicFramePr>
          <p:cNvPr id="1449993" name="Object 9"/>
          <p:cNvGraphicFramePr>
            <a:graphicFrameLocks noChangeAspect="1"/>
          </p:cNvGraphicFramePr>
          <p:nvPr/>
        </p:nvGraphicFramePr>
        <p:xfrm>
          <a:off x="3971925" y="3462338"/>
          <a:ext cx="933450" cy="428625"/>
        </p:xfrm>
        <a:graphic>
          <a:graphicData uri="http://schemas.openxmlformats.org/presentationml/2006/ole">
            <p:oleObj spid="_x0000_s1449993" name="公式" r:id="rId7" imgW="469800" imgH="215640" progId="Equation.3">
              <p:embed/>
            </p:oleObj>
          </a:graphicData>
        </a:graphic>
      </p:graphicFrame>
      <p:graphicFrame>
        <p:nvGraphicFramePr>
          <p:cNvPr id="1449994" name="Object 10"/>
          <p:cNvGraphicFramePr>
            <a:graphicFrameLocks noChangeAspect="1"/>
          </p:cNvGraphicFramePr>
          <p:nvPr/>
        </p:nvGraphicFramePr>
        <p:xfrm>
          <a:off x="2054225" y="4740275"/>
          <a:ext cx="1085850" cy="428625"/>
        </p:xfrm>
        <a:graphic>
          <a:graphicData uri="http://schemas.openxmlformats.org/presentationml/2006/ole">
            <p:oleObj spid="_x0000_s1449994" name="公式" r:id="rId8" imgW="545760" imgH="215640" progId="Equation.3">
              <p:embed/>
            </p:oleObj>
          </a:graphicData>
        </a:graphic>
      </p:graphicFrame>
      <p:graphicFrame>
        <p:nvGraphicFramePr>
          <p:cNvPr id="1449995" name="Object 11"/>
          <p:cNvGraphicFramePr>
            <a:graphicFrameLocks noChangeAspect="1"/>
          </p:cNvGraphicFramePr>
          <p:nvPr/>
        </p:nvGraphicFramePr>
        <p:xfrm>
          <a:off x="3768725" y="4787900"/>
          <a:ext cx="2074863" cy="428625"/>
        </p:xfrm>
        <a:graphic>
          <a:graphicData uri="http://schemas.openxmlformats.org/presentationml/2006/ole">
            <p:oleObj spid="_x0000_s1449995" name="公式" r:id="rId9" imgW="1041120" imgH="215640" progId="Equation.3">
              <p:embed/>
            </p:oleObj>
          </a:graphicData>
        </a:graphic>
      </p:graphicFrame>
    </p:spTree>
  </p:cSld>
  <p:clrMapOvr>
    <a:masterClrMapping/>
  </p:clrMapOvr>
  <p:transition spd="slow">
    <p:pull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1012" name="Group 4"/>
          <p:cNvGrpSpPr>
            <a:grpSpLocks/>
          </p:cNvGrpSpPr>
          <p:nvPr/>
        </p:nvGrpSpPr>
        <p:grpSpPr bwMode="auto">
          <a:xfrm>
            <a:off x="1330325" y="2963863"/>
            <a:ext cx="6824663" cy="909637"/>
            <a:chOff x="217" y="1551"/>
            <a:chExt cx="4299" cy="573"/>
          </a:xfrm>
        </p:grpSpPr>
        <p:sp>
          <p:nvSpPr>
            <p:cNvPr id="1451013" name="Text Box 5"/>
            <p:cNvSpPr txBox="1">
              <a:spLocks noChangeArrowheads="1"/>
            </p:cNvSpPr>
            <p:nvPr/>
          </p:nvSpPr>
          <p:spPr bwMode="auto">
            <a:xfrm>
              <a:off x="217" y="1551"/>
              <a:ext cx="4299" cy="573"/>
            </a:xfrm>
            <a:prstGeom prst="rect">
              <a:avLst/>
            </a:prstGeom>
            <a:noFill/>
            <a:ln w="9525">
              <a:noFill/>
              <a:miter lim="800000"/>
              <a:headEnd/>
              <a:tailEnd/>
            </a:ln>
            <a:effectLst/>
          </p:spPr>
          <p:txBody>
            <a:bodyPr lIns="71664" tIns="35832" rIns="71664" bIns="35832">
              <a:spAutoFit/>
            </a:bodyPr>
            <a:lstStyle/>
            <a:p>
              <a:pPr marL="457200" indent="-457200" defTabSz="717550">
                <a:lnSpc>
                  <a:spcPct val="120000"/>
                </a:lnSpc>
                <a:spcBef>
                  <a:spcPct val="10000"/>
                </a:spcBef>
              </a:pPr>
              <a:r>
                <a:rPr kumimoji="0" lang="zh-CN" altLang="en-US" sz="2200" b="1">
                  <a:solidFill>
                    <a:srgbClr val="001010"/>
                  </a:solidFill>
                  <a:ea typeface="宋体" pitchFamily="2" charset="-122"/>
                </a:rPr>
                <a:t>因</a:t>
              </a:r>
              <a:r>
                <a:rPr lang="zh-CN" altLang="en-US" sz="2200" b="1">
                  <a:solidFill>
                    <a:srgbClr val="001010"/>
                  </a:solidFill>
                  <a:ea typeface="宋体" pitchFamily="2" charset="-122"/>
                </a:rPr>
                <a:t>两只保险丝的寿命                相互独立，故</a:t>
              </a:r>
            </a:p>
            <a:p>
              <a:pPr marL="457200" indent="-457200" defTabSz="717550">
                <a:lnSpc>
                  <a:spcPct val="120000"/>
                </a:lnSpc>
                <a:spcBef>
                  <a:spcPct val="10000"/>
                </a:spcBef>
              </a:pPr>
              <a:r>
                <a:rPr lang="zh-CN" altLang="en-US" sz="2200" b="1">
                  <a:solidFill>
                    <a:srgbClr val="001010"/>
                  </a:solidFill>
                  <a:ea typeface="宋体" pitchFamily="2" charset="-122"/>
                </a:rPr>
                <a:t> 的联合概率密度为</a:t>
              </a:r>
              <a:endParaRPr kumimoji="0" lang="zh-CN" altLang="en-US" sz="2200" b="1">
                <a:solidFill>
                  <a:srgbClr val="001010"/>
                </a:solidFill>
                <a:ea typeface="宋体" pitchFamily="2" charset="-122"/>
              </a:endParaRPr>
            </a:p>
          </p:txBody>
        </p:sp>
        <p:graphicFrame>
          <p:nvGraphicFramePr>
            <p:cNvPr id="1451014" name="Object 6"/>
            <p:cNvGraphicFramePr>
              <a:graphicFrameLocks noChangeAspect="1"/>
            </p:cNvGraphicFramePr>
            <p:nvPr/>
          </p:nvGraphicFramePr>
          <p:xfrm>
            <a:off x="1895" y="1586"/>
            <a:ext cx="591" cy="245"/>
          </p:xfrm>
          <a:graphic>
            <a:graphicData uri="http://schemas.openxmlformats.org/presentationml/2006/ole">
              <p:oleObj spid="_x0000_s1451014" name="公式" r:id="rId3" imgW="520560" imgH="215640" progId="Equation.3">
                <p:embed/>
              </p:oleObj>
            </a:graphicData>
          </a:graphic>
        </p:graphicFrame>
        <p:graphicFrame>
          <p:nvGraphicFramePr>
            <p:cNvPr id="1451015" name="Object 7"/>
            <p:cNvGraphicFramePr>
              <a:graphicFrameLocks noChangeAspect="1"/>
            </p:cNvGraphicFramePr>
            <p:nvPr/>
          </p:nvGraphicFramePr>
          <p:xfrm>
            <a:off x="3619" y="1585"/>
            <a:ext cx="533" cy="245"/>
          </p:xfrm>
          <a:graphic>
            <a:graphicData uri="http://schemas.openxmlformats.org/presentationml/2006/ole">
              <p:oleObj spid="_x0000_s1451015" name="公式" r:id="rId4" imgW="469800" imgH="215640" progId="Equation.3">
                <p:embed/>
              </p:oleObj>
            </a:graphicData>
          </a:graphic>
        </p:graphicFrame>
      </p:grpSp>
      <p:sp>
        <p:nvSpPr>
          <p:cNvPr id="1451016" name="Text Box 8"/>
          <p:cNvSpPr txBox="1">
            <a:spLocks noChangeArrowheads="1"/>
          </p:cNvSpPr>
          <p:nvPr/>
        </p:nvSpPr>
        <p:spPr bwMode="auto">
          <a:xfrm>
            <a:off x="2046288" y="915988"/>
            <a:ext cx="2019300" cy="474662"/>
          </a:xfrm>
          <a:prstGeom prst="rect">
            <a:avLst/>
          </a:prstGeom>
          <a:noFill/>
          <a:ln w="9525">
            <a:noFill/>
            <a:miter lim="800000"/>
            <a:headEnd/>
            <a:tailEnd/>
          </a:ln>
          <a:effectLst/>
        </p:spPr>
        <p:txBody>
          <a:bodyPr lIns="71664" tIns="35832" rIns="71664" bIns="35832">
            <a:spAutoFit/>
          </a:bodyPr>
          <a:lstStyle/>
          <a:p>
            <a:pPr marL="457200" indent="-457200" defTabSz="717550">
              <a:lnSpc>
                <a:spcPct val="120000"/>
              </a:lnSpc>
              <a:spcBef>
                <a:spcPct val="10000"/>
              </a:spcBef>
            </a:pPr>
            <a:r>
              <a:rPr lang="zh-CN" altLang="en-US" sz="2200" b="1" i="1">
                <a:solidFill>
                  <a:srgbClr val="001010"/>
                </a:solidFill>
                <a:ea typeface="宋体" pitchFamily="2" charset="-122"/>
              </a:rPr>
              <a:t>Ｘ</a:t>
            </a:r>
            <a:r>
              <a:rPr lang="zh-CN" altLang="en-US" sz="2200" b="1" baseline="-25000">
                <a:solidFill>
                  <a:srgbClr val="001010"/>
                </a:solidFill>
                <a:ea typeface="宋体" pitchFamily="2" charset="-122"/>
              </a:rPr>
              <a:t>１</a:t>
            </a:r>
            <a:r>
              <a:rPr lang="zh-CN" altLang="en-US" sz="2200" b="1">
                <a:solidFill>
                  <a:srgbClr val="001010"/>
                </a:solidFill>
                <a:ea typeface="宋体" pitchFamily="2" charset="-122"/>
              </a:rPr>
              <a:t>概率密度为</a:t>
            </a:r>
          </a:p>
        </p:txBody>
      </p:sp>
      <p:graphicFrame>
        <p:nvGraphicFramePr>
          <p:cNvPr id="1451017" name="Object 9"/>
          <p:cNvGraphicFramePr>
            <a:graphicFrameLocks noChangeAspect="1"/>
          </p:cNvGraphicFramePr>
          <p:nvPr/>
        </p:nvGraphicFramePr>
        <p:xfrm>
          <a:off x="3954463" y="565150"/>
          <a:ext cx="3570287" cy="1328738"/>
        </p:xfrm>
        <a:graphic>
          <a:graphicData uri="http://schemas.openxmlformats.org/presentationml/2006/ole">
            <p:oleObj spid="_x0000_s1451017" name="公式" r:id="rId5" imgW="1638000" imgH="609480" progId="Equation.3">
              <p:embed/>
            </p:oleObj>
          </a:graphicData>
        </a:graphic>
      </p:graphicFrame>
      <p:sp>
        <p:nvSpPr>
          <p:cNvPr id="1451018" name="Text Box 10"/>
          <p:cNvSpPr txBox="1">
            <a:spLocks noChangeArrowheads="1"/>
          </p:cNvSpPr>
          <p:nvPr/>
        </p:nvSpPr>
        <p:spPr bwMode="auto">
          <a:xfrm>
            <a:off x="1978025" y="2181225"/>
            <a:ext cx="2232025" cy="474663"/>
          </a:xfrm>
          <a:prstGeom prst="rect">
            <a:avLst/>
          </a:prstGeom>
          <a:noFill/>
          <a:ln w="9525">
            <a:noFill/>
            <a:miter lim="800000"/>
            <a:headEnd/>
            <a:tailEnd/>
          </a:ln>
          <a:effectLst/>
        </p:spPr>
        <p:txBody>
          <a:bodyPr lIns="71664" tIns="35832" rIns="71664" bIns="35832">
            <a:spAutoFit/>
          </a:bodyPr>
          <a:lstStyle/>
          <a:p>
            <a:pPr marL="457200" indent="-457200" defTabSz="717550">
              <a:lnSpc>
                <a:spcPct val="120000"/>
              </a:lnSpc>
              <a:spcBef>
                <a:spcPct val="10000"/>
              </a:spcBef>
            </a:pPr>
            <a:r>
              <a:rPr lang="zh-CN" altLang="en-US" sz="2200" b="1" i="1">
                <a:solidFill>
                  <a:srgbClr val="001010"/>
                </a:solidFill>
                <a:ea typeface="宋体" pitchFamily="2" charset="-122"/>
              </a:rPr>
              <a:t>Ｘ</a:t>
            </a:r>
            <a:r>
              <a:rPr lang="zh-CN" altLang="en-US" sz="2200" b="1" baseline="-25000">
                <a:solidFill>
                  <a:srgbClr val="001010"/>
                </a:solidFill>
                <a:ea typeface="宋体" pitchFamily="2" charset="-122"/>
              </a:rPr>
              <a:t>２</a:t>
            </a:r>
            <a:r>
              <a:rPr lang="zh-CN" altLang="en-US" sz="2200" b="1">
                <a:solidFill>
                  <a:srgbClr val="001010"/>
                </a:solidFill>
                <a:ea typeface="宋体" pitchFamily="2" charset="-122"/>
              </a:rPr>
              <a:t>概率密度为</a:t>
            </a:r>
          </a:p>
        </p:txBody>
      </p:sp>
      <p:graphicFrame>
        <p:nvGraphicFramePr>
          <p:cNvPr id="1451019" name="Object 11"/>
          <p:cNvGraphicFramePr>
            <a:graphicFrameLocks noChangeAspect="1"/>
          </p:cNvGraphicFramePr>
          <p:nvPr/>
        </p:nvGraphicFramePr>
        <p:xfrm>
          <a:off x="3925888" y="1789113"/>
          <a:ext cx="3598862" cy="1328737"/>
        </p:xfrm>
        <a:graphic>
          <a:graphicData uri="http://schemas.openxmlformats.org/presentationml/2006/ole">
            <p:oleObj spid="_x0000_s1451019" name="公式" r:id="rId6" imgW="1650960" imgH="609480" progId="Equation.3">
              <p:embed/>
            </p:oleObj>
          </a:graphicData>
        </a:graphic>
      </p:graphicFrame>
      <p:graphicFrame>
        <p:nvGraphicFramePr>
          <p:cNvPr id="1451020" name="Object 12"/>
          <p:cNvGraphicFramePr>
            <a:graphicFrameLocks noChangeAspect="1"/>
          </p:cNvGraphicFramePr>
          <p:nvPr/>
        </p:nvGraphicFramePr>
        <p:xfrm>
          <a:off x="3854450" y="3429000"/>
          <a:ext cx="3182938" cy="476250"/>
        </p:xfrm>
        <a:graphic>
          <a:graphicData uri="http://schemas.openxmlformats.org/presentationml/2006/ole">
            <p:oleObj spid="_x0000_s1451020" name="公式" r:id="rId7" imgW="1612800" imgH="241200" progId="Equation.3">
              <p:embed/>
            </p:oleObj>
          </a:graphicData>
        </a:graphic>
      </p:graphicFrame>
      <p:sp>
        <p:nvSpPr>
          <p:cNvPr id="1451021" name="Rectangle 13"/>
          <p:cNvSpPr>
            <a:spLocks noChangeArrowheads="1"/>
          </p:cNvSpPr>
          <p:nvPr/>
        </p:nvSpPr>
        <p:spPr bwMode="auto">
          <a:xfrm>
            <a:off x="1114425" y="957263"/>
            <a:ext cx="1008063" cy="427037"/>
          </a:xfrm>
          <a:prstGeom prst="rect">
            <a:avLst/>
          </a:prstGeom>
          <a:noFill/>
          <a:ln w="9525">
            <a:noFill/>
            <a:miter lim="800000"/>
            <a:headEnd/>
            <a:tailEnd/>
          </a:ln>
          <a:effectLst/>
        </p:spPr>
        <p:txBody>
          <a:bodyPr lIns="91432" tIns="45716" rIns="91432" bIns="45716">
            <a:spAutoFit/>
          </a:bodyPr>
          <a:lstStyle/>
          <a:p>
            <a:pPr defTabSz="717550"/>
            <a:r>
              <a:rPr kumimoji="0" lang="zh-CN" altLang="en-US" sz="2200" b="1">
                <a:ea typeface="宋体" pitchFamily="2" charset="-122"/>
              </a:rPr>
              <a:t>解　</a:t>
            </a:r>
            <a:r>
              <a:rPr kumimoji="0" lang="en-US" altLang="zh-CN" sz="2200" b="1">
                <a:solidFill>
                  <a:srgbClr val="001010"/>
                </a:solidFill>
                <a:ea typeface="宋体" pitchFamily="2" charset="-122"/>
              </a:rPr>
              <a:t>(1)</a:t>
            </a:r>
            <a:r>
              <a:rPr kumimoji="0" lang="en-US" altLang="zh-CN" sz="2200">
                <a:ea typeface="宋体" pitchFamily="2" charset="-122"/>
              </a:rPr>
              <a:t> </a:t>
            </a:r>
          </a:p>
        </p:txBody>
      </p:sp>
      <p:graphicFrame>
        <p:nvGraphicFramePr>
          <p:cNvPr id="1451022" name="Object 14"/>
          <p:cNvGraphicFramePr>
            <a:graphicFrameLocks noChangeAspect="1"/>
          </p:cNvGraphicFramePr>
          <p:nvPr/>
        </p:nvGraphicFramePr>
        <p:xfrm>
          <a:off x="2339975" y="3910013"/>
          <a:ext cx="4273550" cy="1096962"/>
        </p:xfrm>
        <a:graphic>
          <a:graphicData uri="http://schemas.openxmlformats.org/presentationml/2006/ole">
            <p:oleObj spid="_x0000_s1451022" name="公式" r:id="rId8" imgW="2374560" imgH="609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1016"/>
                                        </p:tgtEl>
                                        <p:attrNameLst>
                                          <p:attrName>style.visibility</p:attrName>
                                        </p:attrNameLst>
                                      </p:cBhvr>
                                      <p:to>
                                        <p:strVal val="visible"/>
                                      </p:to>
                                    </p:set>
                                    <p:animEffect transition="in" filter="wipe(left)">
                                      <p:cBhvr>
                                        <p:cTn id="7" dur="500"/>
                                        <p:tgtEl>
                                          <p:spTgt spid="14510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51017"/>
                                        </p:tgtEl>
                                        <p:attrNameLst>
                                          <p:attrName>style.visibility</p:attrName>
                                        </p:attrNameLst>
                                      </p:cBhvr>
                                      <p:to>
                                        <p:strVal val="visible"/>
                                      </p:to>
                                    </p:set>
                                    <p:animEffect transition="in" filter="wipe(left)">
                                      <p:cBhvr>
                                        <p:cTn id="12" dur="500"/>
                                        <p:tgtEl>
                                          <p:spTgt spid="14510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1018"/>
                                        </p:tgtEl>
                                        <p:attrNameLst>
                                          <p:attrName>style.visibility</p:attrName>
                                        </p:attrNameLst>
                                      </p:cBhvr>
                                      <p:to>
                                        <p:strVal val="visible"/>
                                      </p:to>
                                    </p:set>
                                    <p:animEffect transition="in" filter="wipe(left)">
                                      <p:cBhvr>
                                        <p:cTn id="17" dur="500"/>
                                        <p:tgtEl>
                                          <p:spTgt spid="14510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51019"/>
                                        </p:tgtEl>
                                        <p:attrNameLst>
                                          <p:attrName>style.visibility</p:attrName>
                                        </p:attrNameLst>
                                      </p:cBhvr>
                                      <p:to>
                                        <p:strVal val="visible"/>
                                      </p:to>
                                    </p:set>
                                    <p:animEffect transition="in" filter="wipe(left)">
                                      <p:cBhvr>
                                        <p:cTn id="22" dur="500"/>
                                        <p:tgtEl>
                                          <p:spTgt spid="14510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51012"/>
                                        </p:tgtEl>
                                        <p:attrNameLst>
                                          <p:attrName>style.visibility</p:attrName>
                                        </p:attrNameLst>
                                      </p:cBhvr>
                                      <p:to>
                                        <p:strVal val="visible"/>
                                      </p:to>
                                    </p:set>
                                    <p:animEffect transition="in" filter="wipe(left)">
                                      <p:cBhvr>
                                        <p:cTn id="27" dur="500"/>
                                        <p:tgtEl>
                                          <p:spTgt spid="14510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51020"/>
                                        </p:tgtEl>
                                        <p:attrNameLst>
                                          <p:attrName>style.visibility</p:attrName>
                                        </p:attrNameLst>
                                      </p:cBhvr>
                                      <p:to>
                                        <p:strVal val="visible"/>
                                      </p:to>
                                    </p:set>
                                    <p:animEffect transition="in" filter="wipe(left)">
                                      <p:cBhvr>
                                        <p:cTn id="32" dur="500"/>
                                        <p:tgtEl>
                                          <p:spTgt spid="14510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51022"/>
                                        </p:tgtEl>
                                        <p:attrNameLst>
                                          <p:attrName>style.visibility</p:attrName>
                                        </p:attrNameLst>
                                      </p:cBhvr>
                                      <p:to>
                                        <p:strVal val="visible"/>
                                      </p:to>
                                    </p:set>
                                    <p:animEffect transition="in" filter="wipe(left)">
                                      <p:cBhvr>
                                        <p:cTn id="37" dur="500"/>
                                        <p:tgtEl>
                                          <p:spTgt spid="145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6" grpId="0"/>
      <p:bldP spid="145101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2036" name="Object 4"/>
          <p:cNvGraphicFramePr>
            <a:graphicFrameLocks noChangeAspect="1"/>
          </p:cNvGraphicFramePr>
          <p:nvPr/>
        </p:nvGraphicFramePr>
        <p:xfrm>
          <a:off x="1466850" y="687388"/>
          <a:ext cx="5246688" cy="1204912"/>
        </p:xfrm>
        <a:graphic>
          <a:graphicData uri="http://schemas.openxmlformats.org/presentationml/2006/ole">
            <p:oleObj spid="_x0000_s1452036" name="公式" r:id="rId3" imgW="2654280" imgH="609480" progId="Equation.3">
              <p:embed/>
            </p:oleObj>
          </a:graphicData>
        </a:graphic>
      </p:graphicFrame>
      <p:sp>
        <p:nvSpPr>
          <p:cNvPr id="1452037" name="Text Box 5"/>
          <p:cNvSpPr txBox="1">
            <a:spLocks noChangeArrowheads="1"/>
          </p:cNvSpPr>
          <p:nvPr/>
        </p:nvSpPr>
        <p:spPr bwMode="auto">
          <a:xfrm>
            <a:off x="1187450" y="1916113"/>
            <a:ext cx="3271838" cy="1566862"/>
          </a:xfrm>
          <a:prstGeom prst="rect">
            <a:avLst/>
          </a:prstGeom>
          <a:noFill/>
          <a:ln w="9525">
            <a:noFill/>
            <a:miter lim="800000"/>
            <a:headEnd/>
            <a:tailEnd/>
          </a:ln>
          <a:effectLst/>
        </p:spPr>
        <p:txBody>
          <a:bodyPr lIns="71670" tIns="35835" rIns="71670" bIns="35835"/>
          <a:lstStyle/>
          <a:p>
            <a:pPr marL="457200" indent="-457200" defTabSz="717550">
              <a:spcBef>
                <a:spcPct val="20000"/>
              </a:spcBef>
              <a:buClr>
                <a:schemeClr val="accent1"/>
              </a:buClr>
              <a:buSzPct val="90000"/>
              <a:buFont typeface="Monotype Sorts" pitchFamily="2" charset="2"/>
              <a:buNone/>
            </a:pPr>
            <a:r>
              <a:rPr lang="en-US" altLang="zh-CN" sz="2400" b="1">
                <a:ea typeface="PMingLiU" pitchFamily="18" charset="-120"/>
              </a:rPr>
              <a:t>(2)   </a:t>
            </a:r>
          </a:p>
        </p:txBody>
      </p:sp>
      <p:graphicFrame>
        <p:nvGraphicFramePr>
          <p:cNvPr id="1452038" name="Object 6"/>
          <p:cNvGraphicFramePr>
            <a:graphicFrameLocks noChangeAspect="1"/>
          </p:cNvGraphicFramePr>
          <p:nvPr/>
        </p:nvGraphicFramePr>
        <p:xfrm>
          <a:off x="1908175" y="1895475"/>
          <a:ext cx="2006600" cy="431800"/>
        </p:xfrm>
        <a:graphic>
          <a:graphicData uri="http://schemas.openxmlformats.org/presentationml/2006/ole">
            <p:oleObj spid="_x0000_s1452038" name="公式" r:id="rId4" imgW="1002960" imgH="215640" progId="Equation.3">
              <p:embed/>
            </p:oleObj>
          </a:graphicData>
        </a:graphic>
      </p:graphicFrame>
      <p:graphicFrame>
        <p:nvGraphicFramePr>
          <p:cNvPr id="1452039" name="Object 7"/>
          <p:cNvGraphicFramePr>
            <a:graphicFrameLocks noChangeAspect="1"/>
          </p:cNvGraphicFramePr>
          <p:nvPr/>
        </p:nvGraphicFramePr>
        <p:xfrm>
          <a:off x="3998913" y="1811338"/>
          <a:ext cx="2755900" cy="606425"/>
        </p:xfrm>
        <a:graphic>
          <a:graphicData uri="http://schemas.openxmlformats.org/presentationml/2006/ole">
            <p:oleObj spid="_x0000_s1452039" name="公式" r:id="rId5" imgW="1384200" imgH="304560" progId="Equation.3">
              <p:embed/>
            </p:oleObj>
          </a:graphicData>
        </a:graphic>
      </p:graphicFrame>
      <p:graphicFrame>
        <p:nvGraphicFramePr>
          <p:cNvPr id="1452040" name="Object 8"/>
          <p:cNvGraphicFramePr>
            <a:graphicFrameLocks noChangeAspect="1"/>
          </p:cNvGraphicFramePr>
          <p:nvPr/>
        </p:nvGraphicFramePr>
        <p:xfrm>
          <a:off x="3949700" y="2647950"/>
          <a:ext cx="3565525" cy="787400"/>
        </p:xfrm>
        <a:graphic>
          <a:graphicData uri="http://schemas.openxmlformats.org/presentationml/2006/ole">
            <p:oleObj spid="_x0000_s1452040" name="公式" r:id="rId6" imgW="1790640" imgH="393480" progId="Equation.3">
              <p:embed/>
            </p:oleObj>
          </a:graphicData>
        </a:graphic>
      </p:graphicFrame>
      <p:graphicFrame>
        <p:nvGraphicFramePr>
          <p:cNvPr id="1452041" name="Object 9"/>
          <p:cNvGraphicFramePr>
            <a:graphicFrameLocks noChangeAspect="1"/>
          </p:cNvGraphicFramePr>
          <p:nvPr/>
        </p:nvGraphicFramePr>
        <p:xfrm>
          <a:off x="5724525" y="3643313"/>
          <a:ext cx="1020763" cy="357187"/>
        </p:xfrm>
        <a:graphic>
          <a:graphicData uri="http://schemas.openxmlformats.org/presentationml/2006/ole">
            <p:oleObj spid="_x0000_s1452041" name="公式" r:id="rId7" imgW="507960" imgH="177480" progId="Equation.3">
              <p:embed/>
            </p:oleObj>
          </a:graphicData>
        </a:graphic>
      </p:graphicFrame>
      <p:grpSp>
        <p:nvGrpSpPr>
          <p:cNvPr id="1452042" name="Group 10"/>
          <p:cNvGrpSpPr>
            <a:grpSpLocks/>
          </p:cNvGrpSpPr>
          <p:nvPr/>
        </p:nvGrpSpPr>
        <p:grpSpPr bwMode="auto">
          <a:xfrm>
            <a:off x="1517650" y="2419350"/>
            <a:ext cx="3508375" cy="2581275"/>
            <a:chOff x="334" y="1240"/>
            <a:chExt cx="2210" cy="1626"/>
          </a:xfrm>
        </p:grpSpPr>
        <p:sp>
          <p:nvSpPr>
            <p:cNvPr id="1452043" name="Line 11"/>
            <p:cNvSpPr>
              <a:spLocks noChangeShapeType="1"/>
            </p:cNvSpPr>
            <p:nvPr/>
          </p:nvSpPr>
          <p:spPr bwMode="auto">
            <a:xfrm rot="21300000">
              <a:off x="525" y="1423"/>
              <a:ext cx="1397" cy="1443"/>
            </a:xfrm>
            <a:prstGeom prst="line">
              <a:avLst/>
            </a:prstGeom>
            <a:noFill/>
            <a:ln w="25400">
              <a:solidFill>
                <a:srgbClr val="0000FF"/>
              </a:solidFill>
              <a:round/>
              <a:headEnd/>
              <a:tailEnd/>
            </a:ln>
            <a:effectLst/>
          </p:spPr>
          <p:txBody>
            <a:bodyPr vert="eaVert">
              <a:spAutoFit/>
            </a:bodyPr>
            <a:lstStyle/>
            <a:p>
              <a:endParaRPr lang="zh-CN" altLang="en-US"/>
            </a:p>
          </p:txBody>
        </p:sp>
        <p:graphicFrame>
          <p:nvGraphicFramePr>
            <p:cNvPr id="1452044" name="Object 12"/>
            <p:cNvGraphicFramePr>
              <a:graphicFrameLocks noChangeAspect="1"/>
            </p:cNvGraphicFramePr>
            <p:nvPr/>
          </p:nvGraphicFramePr>
          <p:xfrm>
            <a:off x="2303" y="2465"/>
            <a:ext cx="227" cy="242"/>
          </p:xfrm>
          <a:graphic>
            <a:graphicData uri="http://schemas.openxmlformats.org/presentationml/2006/ole">
              <p:oleObj spid="_x0000_s1452044" name="公式" r:id="rId8" imgW="177480" imgH="215640" progId="Equation.3">
                <p:embed/>
              </p:oleObj>
            </a:graphicData>
          </a:graphic>
        </p:graphicFrame>
        <p:graphicFrame>
          <p:nvGraphicFramePr>
            <p:cNvPr id="1452045" name="Object 13"/>
            <p:cNvGraphicFramePr>
              <a:graphicFrameLocks noChangeAspect="1"/>
            </p:cNvGraphicFramePr>
            <p:nvPr/>
          </p:nvGraphicFramePr>
          <p:xfrm>
            <a:off x="444" y="1240"/>
            <a:ext cx="283" cy="245"/>
          </p:xfrm>
          <a:graphic>
            <a:graphicData uri="http://schemas.openxmlformats.org/presentationml/2006/ole">
              <p:oleObj spid="_x0000_s1452045" name="公式" r:id="rId9" imgW="190440" imgH="215640" progId="Equation.3">
                <p:embed/>
              </p:oleObj>
            </a:graphicData>
          </a:graphic>
        </p:graphicFrame>
        <p:graphicFrame>
          <p:nvGraphicFramePr>
            <p:cNvPr id="1452046" name="Object 14"/>
            <p:cNvGraphicFramePr>
              <a:graphicFrameLocks noChangeAspect="1"/>
            </p:cNvGraphicFramePr>
            <p:nvPr/>
          </p:nvGraphicFramePr>
          <p:xfrm>
            <a:off x="1178" y="1912"/>
            <a:ext cx="672" cy="228"/>
          </p:xfrm>
          <a:graphic>
            <a:graphicData uri="http://schemas.openxmlformats.org/presentationml/2006/ole">
              <p:oleObj spid="_x0000_s1452046" name="公式" r:id="rId10" imgW="698400" imgH="215640" progId="Equation.3">
                <p:embed/>
              </p:oleObj>
            </a:graphicData>
          </a:graphic>
        </p:graphicFrame>
        <p:graphicFrame>
          <p:nvGraphicFramePr>
            <p:cNvPr id="1452047" name="Object 15"/>
            <p:cNvGraphicFramePr>
              <a:graphicFrameLocks noChangeAspect="1"/>
            </p:cNvGraphicFramePr>
            <p:nvPr/>
          </p:nvGraphicFramePr>
          <p:xfrm>
            <a:off x="1032" y="2137"/>
            <a:ext cx="263" cy="166"/>
          </p:xfrm>
          <a:graphic>
            <a:graphicData uri="http://schemas.openxmlformats.org/presentationml/2006/ole">
              <p:oleObj spid="_x0000_s1452047" name="公式" r:id="rId11" imgW="164880" imgH="164880" progId="Equation.3">
                <p:embed/>
              </p:oleObj>
            </a:graphicData>
          </a:graphic>
        </p:graphicFrame>
        <p:sp>
          <p:nvSpPr>
            <p:cNvPr id="1452048" name="Line 16"/>
            <p:cNvSpPr>
              <a:spLocks noChangeShapeType="1"/>
            </p:cNvSpPr>
            <p:nvPr/>
          </p:nvSpPr>
          <p:spPr bwMode="auto">
            <a:xfrm>
              <a:off x="334" y="2456"/>
              <a:ext cx="2210" cy="0"/>
            </a:xfrm>
            <a:prstGeom prst="line">
              <a:avLst/>
            </a:prstGeom>
            <a:noFill/>
            <a:ln w="28575">
              <a:solidFill>
                <a:schemeClr val="tx1"/>
              </a:solidFill>
              <a:round/>
              <a:headEnd/>
              <a:tailEnd type="triangle" w="med" len="med"/>
            </a:ln>
            <a:effectLst/>
          </p:spPr>
          <p:txBody>
            <a:bodyPr wrap="none" anchor="ctr"/>
            <a:lstStyle/>
            <a:p>
              <a:endParaRPr lang="zh-CN" altLang="en-US"/>
            </a:p>
          </p:txBody>
        </p:sp>
        <p:graphicFrame>
          <p:nvGraphicFramePr>
            <p:cNvPr id="1452049" name="Object 17"/>
            <p:cNvGraphicFramePr>
              <a:graphicFrameLocks noChangeAspect="1"/>
            </p:cNvGraphicFramePr>
            <p:nvPr/>
          </p:nvGraphicFramePr>
          <p:xfrm>
            <a:off x="516" y="2456"/>
            <a:ext cx="186" cy="128"/>
          </p:xfrm>
          <a:graphic>
            <a:graphicData uri="http://schemas.openxmlformats.org/presentationml/2006/ole">
              <p:oleObj spid="_x0000_s1452049" name="Equation" r:id="rId12" imgW="291960" imgH="317160" progId="Equation.3">
                <p:embed/>
              </p:oleObj>
            </a:graphicData>
          </a:graphic>
        </p:graphicFrame>
        <p:sp>
          <p:nvSpPr>
            <p:cNvPr id="1452050" name="Line 18"/>
            <p:cNvSpPr>
              <a:spLocks noChangeShapeType="1"/>
            </p:cNvSpPr>
            <p:nvPr/>
          </p:nvSpPr>
          <p:spPr bwMode="auto">
            <a:xfrm rot="16200000">
              <a:off x="83" y="1983"/>
              <a:ext cx="1393" cy="1"/>
            </a:xfrm>
            <a:prstGeom prst="line">
              <a:avLst/>
            </a:prstGeom>
            <a:noFill/>
            <a:ln w="28575">
              <a:solidFill>
                <a:schemeClr val="tx1"/>
              </a:solidFill>
              <a:round/>
              <a:headEnd/>
              <a:tailEnd type="triangle" w="med" len="med"/>
            </a:ln>
            <a:effectLst/>
          </p:spPr>
          <p:txBody>
            <a:bodyPr wrap="none" anchor="ctr"/>
            <a:lstStyle/>
            <a:p>
              <a:endParaRPr lang="zh-CN" altLang="en-US"/>
            </a:p>
          </p:txBody>
        </p:sp>
        <p:graphicFrame>
          <p:nvGraphicFramePr>
            <p:cNvPr id="1452051" name="Object 19"/>
            <p:cNvGraphicFramePr>
              <a:graphicFrameLocks noChangeAspect="1"/>
            </p:cNvGraphicFramePr>
            <p:nvPr/>
          </p:nvGraphicFramePr>
          <p:xfrm>
            <a:off x="1436" y="2493"/>
            <a:ext cx="146" cy="185"/>
          </p:xfrm>
          <a:graphic>
            <a:graphicData uri="http://schemas.openxmlformats.org/presentationml/2006/ole">
              <p:oleObj spid="_x0000_s1452051" name="公式" r:id="rId13" imgW="114120" imgH="164880" progId="Equation.3">
                <p:embed/>
              </p:oleObj>
            </a:graphicData>
          </a:graphic>
        </p:graphicFrame>
        <p:graphicFrame>
          <p:nvGraphicFramePr>
            <p:cNvPr id="1452052" name="Object 20"/>
            <p:cNvGraphicFramePr>
              <a:graphicFrameLocks noChangeAspect="1"/>
            </p:cNvGraphicFramePr>
            <p:nvPr/>
          </p:nvGraphicFramePr>
          <p:xfrm>
            <a:off x="570" y="1694"/>
            <a:ext cx="146" cy="185"/>
          </p:xfrm>
          <a:graphic>
            <a:graphicData uri="http://schemas.openxmlformats.org/presentationml/2006/ole">
              <p:oleObj spid="_x0000_s1452052" name="公式" r:id="rId14" imgW="114120" imgH="1648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2037">
                                            <p:txEl>
                                              <p:pRg st="0" end="0"/>
                                            </p:txEl>
                                          </p:spTgt>
                                        </p:tgtEl>
                                        <p:attrNameLst>
                                          <p:attrName>style.visibility</p:attrName>
                                        </p:attrNameLst>
                                      </p:cBhvr>
                                      <p:to>
                                        <p:strVal val="visible"/>
                                      </p:to>
                                    </p:set>
                                    <p:animEffect transition="in" filter="wipe(left)">
                                      <p:cBhvr>
                                        <p:cTn id="7" dur="500"/>
                                        <p:tgtEl>
                                          <p:spTgt spid="1452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52038"/>
                                        </p:tgtEl>
                                        <p:attrNameLst>
                                          <p:attrName>style.visibility</p:attrName>
                                        </p:attrNameLst>
                                      </p:cBhvr>
                                      <p:to>
                                        <p:strVal val="visible"/>
                                      </p:to>
                                    </p:set>
                                    <p:animEffect transition="in" filter="wipe(down)">
                                      <p:cBhvr>
                                        <p:cTn id="12" dur="500"/>
                                        <p:tgtEl>
                                          <p:spTgt spid="14520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52039"/>
                                        </p:tgtEl>
                                        <p:attrNameLst>
                                          <p:attrName>style.visibility</p:attrName>
                                        </p:attrNameLst>
                                      </p:cBhvr>
                                      <p:to>
                                        <p:strVal val="visible"/>
                                      </p:to>
                                    </p:set>
                                    <p:animEffect transition="in" filter="wipe(left)">
                                      <p:cBhvr>
                                        <p:cTn id="17" dur="500"/>
                                        <p:tgtEl>
                                          <p:spTgt spid="14520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52040"/>
                                        </p:tgtEl>
                                        <p:attrNameLst>
                                          <p:attrName>style.visibility</p:attrName>
                                        </p:attrNameLst>
                                      </p:cBhvr>
                                      <p:to>
                                        <p:strVal val="visible"/>
                                      </p:to>
                                    </p:set>
                                    <p:animEffect transition="in" filter="wipe(left)">
                                      <p:cBhvr>
                                        <p:cTn id="22" dur="500"/>
                                        <p:tgtEl>
                                          <p:spTgt spid="14520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52041"/>
                                        </p:tgtEl>
                                        <p:attrNameLst>
                                          <p:attrName>style.visibility</p:attrName>
                                        </p:attrNameLst>
                                      </p:cBhvr>
                                      <p:to>
                                        <p:strVal val="visible"/>
                                      </p:to>
                                    </p:set>
                                    <p:animEffect transition="in" filter="wipe(down)">
                                      <p:cBhvr>
                                        <p:cTn id="27" dur="500"/>
                                        <p:tgtEl>
                                          <p:spTgt spid="145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60" name="Text Box 4"/>
          <p:cNvSpPr txBox="1">
            <a:spLocks noChangeArrowheads="1"/>
          </p:cNvSpPr>
          <p:nvPr/>
        </p:nvSpPr>
        <p:spPr bwMode="auto">
          <a:xfrm>
            <a:off x="1116013" y="1052513"/>
            <a:ext cx="7696200" cy="3597275"/>
          </a:xfrm>
          <a:prstGeom prst="rect">
            <a:avLst/>
          </a:prstGeom>
          <a:noFill/>
          <a:ln w="9525">
            <a:noFill/>
            <a:miter lim="800000"/>
            <a:headEnd/>
            <a:tailEnd/>
          </a:ln>
          <a:effectLst/>
        </p:spPr>
        <p:txBody>
          <a:bodyPr>
            <a:spAutoFit/>
          </a:bodyPr>
          <a:lstStyle/>
          <a:p>
            <a:pPr algn="just">
              <a:lnSpc>
                <a:spcPct val="120000"/>
              </a:lnSpc>
            </a:pPr>
            <a:r>
              <a:rPr lang="zh-CN" altLang="en-US" sz="3200" b="1">
                <a:solidFill>
                  <a:srgbClr val="0000CC"/>
                </a:solidFill>
                <a:ea typeface="楷体_GB2312" pitchFamily="49" charset="-122"/>
              </a:rPr>
              <a:t>定理</a:t>
            </a:r>
            <a:r>
              <a:rPr lang="en-US" altLang="zh-CN" sz="3200" b="1">
                <a:solidFill>
                  <a:srgbClr val="0000CC"/>
                </a:solidFill>
                <a:ea typeface="楷体_GB2312" pitchFamily="49" charset="-122"/>
              </a:rPr>
              <a:t>1</a:t>
            </a:r>
            <a:r>
              <a:rPr lang="en-US" altLang="zh-CN" sz="3200" b="1">
                <a:ea typeface="楷体_GB2312" pitchFamily="49" charset="-122"/>
              </a:rPr>
              <a:t>  </a:t>
            </a:r>
            <a:r>
              <a:rPr lang="zh-CN" altLang="en-US" sz="3200" b="1">
                <a:ea typeface="楷体_GB2312" pitchFamily="49" charset="-122"/>
              </a:rPr>
              <a:t>若连续型随机向量（</a:t>
            </a:r>
            <a:r>
              <a:rPr lang="en-US" altLang="zh-CN" sz="3200" b="1" i="1">
                <a:ea typeface="楷体_GB2312" pitchFamily="49" charset="-122"/>
              </a:rPr>
              <a:t>X</a:t>
            </a:r>
            <a:r>
              <a:rPr lang="en-US" altLang="zh-CN" sz="3200" b="1" baseline="-25000">
                <a:ea typeface="楷体_GB2312" pitchFamily="49" charset="-122"/>
              </a:rPr>
              <a:t>1</a:t>
            </a:r>
            <a:r>
              <a:rPr lang="en-US" altLang="zh-CN" sz="3200" b="1">
                <a:ea typeface="楷体_GB2312" pitchFamily="49" charset="-122"/>
              </a:rPr>
              <a:t>, …,</a:t>
            </a:r>
            <a:r>
              <a:rPr lang="en-US" altLang="zh-CN" sz="3200" b="1" i="1">
                <a:ea typeface="楷体_GB2312" pitchFamily="49" charset="-122"/>
              </a:rPr>
              <a:t>X</a:t>
            </a:r>
            <a:r>
              <a:rPr lang="en-US" altLang="zh-CN" sz="3200" b="1" i="1" baseline="-25000">
                <a:ea typeface="楷体_GB2312" pitchFamily="49" charset="-122"/>
              </a:rPr>
              <a:t>n</a:t>
            </a:r>
            <a:r>
              <a:rPr lang="zh-CN" altLang="en-US" sz="3200" b="1">
                <a:ea typeface="楷体_GB2312" pitchFamily="49" charset="-122"/>
              </a:rPr>
              <a:t>）的概率密度函数</a:t>
            </a:r>
            <a:r>
              <a:rPr lang="en-US" altLang="zh-CN" sz="3200" b="1" i="1">
                <a:solidFill>
                  <a:schemeClr val="tx2"/>
                </a:solidFill>
                <a:ea typeface="楷体_GB2312" pitchFamily="49" charset="-122"/>
              </a:rPr>
              <a:t>f</a:t>
            </a:r>
            <a:r>
              <a:rPr lang="en-US" altLang="zh-CN" sz="3200" b="1">
                <a:solidFill>
                  <a:schemeClr val="tx2"/>
                </a:solidFill>
                <a:ea typeface="楷体_GB2312" pitchFamily="49" charset="-122"/>
              </a:rPr>
              <a:t>(</a:t>
            </a:r>
            <a:r>
              <a:rPr lang="en-US" altLang="zh-CN" sz="3200" b="1" i="1">
                <a:solidFill>
                  <a:schemeClr val="tx2"/>
                </a:solidFill>
                <a:ea typeface="楷体_GB2312" pitchFamily="49" charset="-122"/>
              </a:rPr>
              <a:t>x</a:t>
            </a:r>
            <a:r>
              <a:rPr lang="en-US" altLang="zh-CN" sz="3200" b="1" baseline="-25000">
                <a:solidFill>
                  <a:schemeClr val="tx2"/>
                </a:solidFill>
                <a:ea typeface="楷体_GB2312" pitchFamily="49" charset="-122"/>
              </a:rPr>
              <a:t>1</a:t>
            </a:r>
            <a:r>
              <a:rPr lang="en-US" altLang="zh-CN" sz="3200" b="1">
                <a:solidFill>
                  <a:schemeClr val="tx2"/>
                </a:solidFill>
                <a:ea typeface="楷体_GB2312" pitchFamily="49" charset="-122"/>
              </a:rPr>
              <a:t>, …,</a:t>
            </a:r>
            <a:r>
              <a:rPr lang="en-US" altLang="zh-CN" sz="3200" b="1" i="1">
                <a:solidFill>
                  <a:schemeClr val="tx2"/>
                </a:solidFill>
                <a:ea typeface="楷体_GB2312" pitchFamily="49" charset="-122"/>
              </a:rPr>
              <a:t>x</a:t>
            </a:r>
            <a:r>
              <a:rPr lang="en-US" altLang="zh-CN" sz="3200" b="1" i="1" baseline="-25000">
                <a:solidFill>
                  <a:schemeClr val="tx2"/>
                </a:solidFill>
                <a:ea typeface="楷体_GB2312" pitchFamily="49" charset="-122"/>
              </a:rPr>
              <a:t>n</a:t>
            </a:r>
            <a:r>
              <a:rPr lang="en-US" altLang="zh-CN" sz="3200" b="1">
                <a:solidFill>
                  <a:schemeClr val="tx2"/>
                </a:solidFill>
                <a:ea typeface="楷体_GB2312" pitchFamily="49" charset="-122"/>
              </a:rPr>
              <a:t>)</a:t>
            </a:r>
            <a:r>
              <a:rPr lang="zh-CN" altLang="en-US" sz="3200" b="1">
                <a:ea typeface="楷体_GB2312" pitchFamily="49" charset="-122"/>
              </a:rPr>
              <a:t>可表示为</a:t>
            </a:r>
            <a:r>
              <a:rPr lang="en-US" altLang="zh-CN" sz="3200" b="1" i="1">
                <a:ea typeface="楷体_GB2312" pitchFamily="49" charset="-122"/>
              </a:rPr>
              <a:t>n</a:t>
            </a:r>
            <a:r>
              <a:rPr lang="zh-CN" altLang="en-US" sz="3200" b="1">
                <a:ea typeface="楷体_GB2312" pitchFamily="49" charset="-122"/>
              </a:rPr>
              <a:t>个函数</a:t>
            </a:r>
            <a:r>
              <a:rPr lang="en-US" altLang="zh-CN" sz="3200" b="1" i="1">
                <a:ea typeface="楷体_GB2312" pitchFamily="49" charset="-122"/>
              </a:rPr>
              <a:t>g</a:t>
            </a:r>
            <a:r>
              <a:rPr lang="en-US" altLang="zh-CN" sz="3200" b="1" baseline="-25000">
                <a:ea typeface="楷体_GB2312" pitchFamily="49" charset="-122"/>
              </a:rPr>
              <a:t>1</a:t>
            </a:r>
            <a:r>
              <a:rPr lang="en-US" altLang="zh-CN" sz="3200" b="1">
                <a:ea typeface="楷体_GB2312" pitchFamily="49" charset="-122"/>
              </a:rPr>
              <a:t>, …,</a:t>
            </a:r>
            <a:r>
              <a:rPr lang="en-US" altLang="zh-CN" sz="3200" i="1">
                <a:ea typeface="楷体_GB2312" pitchFamily="49" charset="-122"/>
              </a:rPr>
              <a:t>g</a:t>
            </a:r>
            <a:r>
              <a:rPr lang="en-US" altLang="zh-CN" sz="3200" i="1" baseline="-25000">
                <a:ea typeface="楷体_GB2312" pitchFamily="49" charset="-122"/>
              </a:rPr>
              <a:t>n</a:t>
            </a:r>
            <a:r>
              <a:rPr lang="zh-CN" altLang="en-US" sz="3200" b="1">
                <a:ea typeface="楷体_GB2312" pitchFamily="49" charset="-122"/>
              </a:rPr>
              <a:t>之积，其中</a:t>
            </a:r>
            <a:r>
              <a:rPr lang="en-US" altLang="zh-CN" sz="3200" b="1" i="1">
                <a:ea typeface="楷体_GB2312" pitchFamily="49" charset="-122"/>
              </a:rPr>
              <a:t>g</a:t>
            </a:r>
            <a:r>
              <a:rPr lang="en-US" altLang="zh-CN" sz="3200" b="1" i="1" baseline="-25000">
                <a:ea typeface="楷体_GB2312" pitchFamily="49" charset="-122"/>
              </a:rPr>
              <a:t>i</a:t>
            </a:r>
            <a:r>
              <a:rPr lang="zh-CN" altLang="en-US" sz="3200" b="1">
                <a:ea typeface="楷体_GB2312" pitchFamily="49" charset="-122"/>
              </a:rPr>
              <a:t>只依赖于</a:t>
            </a:r>
            <a:r>
              <a:rPr lang="en-US" altLang="zh-CN" sz="3200" i="1">
                <a:ea typeface="楷体_GB2312" pitchFamily="49" charset="-122"/>
              </a:rPr>
              <a:t>x</a:t>
            </a:r>
            <a:r>
              <a:rPr lang="en-US" altLang="zh-CN" sz="3200" i="1" baseline="-25000">
                <a:ea typeface="楷体_GB2312" pitchFamily="49" charset="-122"/>
              </a:rPr>
              <a:t>i</a:t>
            </a:r>
            <a:r>
              <a:rPr lang="zh-CN" altLang="en-US" sz="3200" b="1">
                <a:ea typeface="楷体_GB2312" pitchFamily="49" charset="-122"/>
              </a:rPr>
              <a:t>，即     </a:t>
            </a:r>
          </a:p>
          <a:p>
            <a:pPr algn="just">
              <a:lnSpc>
                <a:spcPct val="120000"/>
              </a:lnSpc>
            </a:pPr>
            <a:r>
              <a:rPr lang="zh-CN" altLang="en-US" sz="3200" b="1">
                <a:ea typeface="楷体_GB2312" pitchFamily="49" charset="-122"/>
              </a:rPr>
              <a:t>          </a:t>
            </a:r>
            <a:r>
              <a:rPr lang="en-US" altLang="zh-CN" sz="3200" b="1" i="1">
                <a:solidFill>
                  <a:schemeClr val="tx2"/>
                </a:solidFill>
                <a:ea typeface="楷体_GB2312" pitchFamily="49" charset="-122"/>
              </a:rPr>
              <a:t>f</a:t>
            </a:r>
            <a:r>
              <a:rPr lang="en-US" altLang="zh-CN" sz="3200" b="1">
                <a:solidFill>
                  <a:schemeClr val="tx2"/>
                </a:solidFill>
                <a:ea typeface="楷体_GB2312" pitchFamily="49" charset="-122"/>
              </a:rPr>
              <a:t>(</a:t>
            </a:r>
            <a:r>
              <a:rPr lang="en-US" altLang="zh-CN" sz="3200" b="1" i="1">
                <a:solidFill>
                  <a:schemeClr val="tx2"/>
                </a:solidFill>
                <a:ea typeface="楷体_GB2312" pitchFamily="49" charset="-122"/>
              </a:rPr>
              <a:t>x</a:t>
            </a:r>
            <a:r>
              <a:rPr lang="en-US" altLang="zh-CN" sz="3200" b="1" baseline="-25000">
                <a:solidFill>
                  <a:schemeClr val="tx2"/>
                </a:solidFill>
                <a:ea typeface="楷体_GB2312" pitchFamily="49" charset="-122"/>
              </a:rPr>
              <a:t>1</a:t>
            </a:r>
            <a:r>
              <a:rPr lang="en-US" altLang="zh-CN" sz="3200" b="1">
                <a:solidFill>
                  <a:schemeClr val="tx2"/>
                </a:solidFill>
                <a:ea typeface="楷体_GB2312" pitchFamily="49" charset="-122"/>
              </a:rPr>
              <a:t>, …,</a:t>
            </a:r>
            <a:r>
              <a:rPr lang="en-US" altLang="zh-CN" sz="3200" b="1" i="1">
                <a:solidFill>
                  <a:schemeClr val="tx2"/>
                </a:solidFill>
                <a:ea typeface="楷体_GB2312" pitchFamily="49" charset="-122"/>
              </a:rPr>
              <a:t>x</a:t>
            </a:r>
            <a:r>
              <a:rPr lang="en-US" altLang="zh-CN" sz="3200" b="1" i="1" baseline="-25000">
                <a:solidFill>
                  <a:schemeClr val="tx2"/>
                </a:solidFill>
                <a:ea typeface="楷体_GB2312" pitchFamily="49" charset="-122"/>
              </a:rPr>
              <a:t>n</a:t>
            </a:r>
            <a:r>
              <a:rPr lang="en-US" altLang="zh-CN" sz="3200" b="1">
                <a:solidFill>
                  <a:schemeClr val="tx2"/>
                </a:solidFill>
                <a:ea typeface="楷体_GB2312" pitchFamily="49" charset="-122"/>
              </a:rPr>
              <a:t>)= </a:t>
            </a:r>
            <a:r>
              <a:rPr lang="en-US" altLang="zh-CN" sz="3200" b="1" i="1">
                <a:solidFill>
                  <a:schemeClr val="tx2"/>
                </a:solidFill>
                <a:ea typeface="楷体_GB2312" pitchFamily="49" charset="-122"/>
              </a:rPr>
              <a:t>g</a:t>
            </a:r>
            <a:r>
              <a:rPr lang="en-US" altLang="zh-CN" sz="3200" b="1" baseline="-25000">
                <a:solidFill>
                  <a:schemeClr val="tx2"/>
                </a:solidFill>
                <a:ea typeface="楷体_GB2312" pitchFamily="49" charset="-122"/>
              </a:rPr>
              <a:t>1</a:t>
            </a:r>
            <a:r>
              <a:rPr lang="en-US" altLang="zh-CN" sz="3200" b="1">
                <a:solidFill>
                  <a:schemeClr val="tx2"/>
                </a:solidFill>
                <a:ea typeface="楷体_GB2312" pitchFamily="49" charset="-122"/>
              </a:rPr>
              <a:t>(</a:t>
            </a:r>
            <a:r>
              <a:rPr lang="en-US" altLang="zh-CN" sz="3200" b="1" i="1">
                <a:solidFill>
                  <a:schemeClr val="tx2"/>
                </a:solidFill>
                <a:ea typeface="楷体_GB2312" pitchFamily="49" charset="-122"/>
              </a:rPr>
              <a:t>x</a:t>
            </a:r>
            <a:r>
              <a:rPr lang="en-US" altLang="zh-CN" sz="3200" b="1" baseline="-25000">
                <a:solidFill>
                  <a:schemeClr val="tx2"/>
                </a:solidFill>
                <a:ea typeface="楷体_GB2312" pitchFamily="49" charset="-122"/>
              </a:rPr>
              <a:t>1</a:t>
            </a:r>
            <a:r>
              <a:rPr lang="en-US" altLang="zh-CN" sz="3200" b="1">
                <a:solidFill>
                  <a:schemeClr val="tx2"/>
                </a:solidFill>
                <a:ea typeface="楷体_GB2312" pitchFamily="49" charset="-122"/>
              </a:rPr>
              <a:t>) …</a:t>
            </a:r>
            <a:r>
              <a:rPr lang="en-US" altLang="zh-CN" sz="3200" b="1" i="1">
                <a:solidFill>
                  <a:schemeClr val="tx2"/>
                </a:solidFill>
                <a:ea typeface="楷体_GB2312" pitchFamily="49" charset="-122"/>
              </a:rPr>
              <a:t>g</a:t>
            </a:r>
            <a:r>
              <a:rPr lang="en-US" altLang="zh-CN" sz="3200" b="1" i="1" baseline="-25000">
                <a:solidFill>
                  <a:schemeClr val="tx2"/>
                </a:solidFill>
                <a:ea typeface="楷体_GB2312" pitchFamily="49" charset="-122"/>
              </a:rPr>
              <a:t>n</a:t>
            </a:r>
            <a:r>
              <a:rPr lang="en-US" altLang="zh-CN" sz="3200" b="1">
                <a:solidFill>
                  <a:schemeClr val="tx2"/>
                </a:solidFill>
                <a:ea typeface="楷体_GB2312" pitchFamily="49" charset="-122"/>
              </a:rPr>
              <a:t>(</a:t>
            </a:r>
            <a:r>
              <a:rPr lang="en-US" altLang="zh-CN" sz="3200" b="1" i="1">
                <a:solidFill>
                  <a:schemeClr val="tx2"/>
                </a:solidFill>
                <a:ea typeface="楷体_GB2312" pitchFamily="49" charset="-122"/>
              </a:rPr>
              <a:t>x</a:t>
            </a:r>
            <a:r>
              <a:rPr lang="en-US" altLang="zh-CN" sz="3200" b="1" baseline="-25000">
                <a:solidFill>
                  <a:schemeClr val="tx2"/>
                </a:solidFill>
                <a:ea typeface="楷体_GB2312" pitchFamily="49" charset="-122"/>
              </a:rPr>
              <a:t>n</a:t>
            </a:r>
            <a:r>
              <a:rPr lang="en-US" altLang="zh-CN" sz="3200" b="1">
                <a:solidFill>
                  <a:schemeClr val="tx2"/>
                </a:solidFill>
                <a:ea typeface="楷体_GB2312" pitchFamily="49" charset="-122"/>
              </a:rPr>
              <a:t>)</a:t>
            </a:r>
            <a:r>
              <a:rPr lang="en-US" altLang="zh-CN" sz="3200" b="1">
                <a:ea typeface="楷体_GB2312" pitchFamily="49" charset="-122"/>
              </a:rPr>
              <a:t>               </a:t>
            </a:r>
          </a:p>
          <a:p>
            <a:pPr algn="just">
              <a:lnSpc>
                <a:spcPct val="120000"/>
              </a:lnSpc>
            </a:pPr>
            <a:r>
              <a:rPr lang="zh-CN" altLang="en-US" sz="3200" b="1">
                <a:ea typeface="楷体_GB2312" pitchFamily="49" charset="-122"/>
              </a:rPr>
              <a:t>则</a:t>
            </a:r>
            <a:r>
              <a:rPr lang="en-US" altLang="zh-CN" sz="3200" b="1" i="1">
                <a:ea typeface="楷体_GB2312" pitchFamily="49" charset="-122"/>
              </a:rPr>
              <a:t>X</a:t>
            </a:r>
            <a:r>
              <a:rPr lang="en-US" altLang="zh-CN" sz="3200" b="1" baseline="-25000">
                <a:ea typeface="楷体_GB2312" pitchFamily="49" charset="-122"/>
              </a:rPr>
              <a:t>1</a:t>
            </a:r>
            <a:r>
              <a:rPr lang="en-US" altLang="zh-CN" sz="3200" b="1">
                <a:ea typeface="楷体_GB2312" pitchFamily="49" charset="-122"/>
              </a:rPr>
              <a:t>, …,</a:t>
            </a:r>
            <a:r>
              <a:rPr lang="en-US" altLang="zh-CN" sz="3200" b="1" i="1">
                <a:ea typeface="楷体_GB2312" pitchFamily="49" charset="-122"/>
              </a:rPr>
              <a:t>X</a:t>
            </a:r>
            <a:r>
              <a:rPr lang="en-US" altLang="zh-CN" sz="3200" b="1" i="1" baseline="-25000">
                <a:ea typeface="楷体_GB2312" pitchFamily="49" charset="-122"/>
              </a:rPr>
              <a:t>n</a:t>
            </a:r>
            <a:r>
              <a:rPr lang="zh-CN" altLang="en-US" sz="3200" b="1">
                <a:ea typeface="楷体_GB2312" pitchFamily="49" charset="-122"/>
              </a:rPr>
              <a:t>相互独立</a:t>
            </a:r>
            <a:r>
              <a:rPr lang="en-US" altLang="zh-CN" sz="3200" b="1">
                <a:ea typeface="楷体_GB2312" pitchFamily="49" charset="-122"/>
              </a:rPr>
              <a:t>,</a:t>
            </a:r>
            <a:r>
              <a:rPr lang="zh-CN" altLang="en-US" sz="3200" b="1">
                <a:ea typeface="楷体_GB2312" pitchFamily="49" charset="-122"/>
              </a:rPr>
              <a:t>且</a:t>
            </a:r>
            <a:r>
              <a:rPr lang="en-US" altLang="zh-CN" sz="3200" b="1" i="1">
                <a:ea typeface="楷体_GB2312" pitchFamily="49" charset="-122"/>
              </a:rPr>
              <a:t>X</a:t>
            </a:r>
            <a:r>
              <a:rPr lang="en-US" altLang="zh-CN" sz="3200" b="1" i="1" baseline="-25000">
                <a:ea typeface="楷体_GB2312" pitchFamily="49" charset="-122"/>
              </a:rPr>
              <a:t>i</a:t>
            </a:r>
            <a:r>
              <a:rPr lang="zh-CN" altLang="en-US" sz="3200" b="1">
                <a:ea typeface="楷体_GB2312" pitchFamily="49" charset="-122"/>
              </a:rPr>
              <a:t>的边缘密度</a:t>
            </a:r>
            <a:r>
              <a:rPr lang="en-US" altLang="zh-CN" sz="3200" b="1" i="1">
                <a:ea typeface="楷体_GB2312" pitchFamily="49" charset="-122"/>
              </a:rPr>
              <a:t>f</a:t>
            </a:r>
            <a:r>
              <a:rPr lang="en-US" altLang="zh-CN" sz="3200" b="1" i="1" baseline="-25000">
                <a:ea typeface="楷体_GB2312" pitchFamily="49" charset="-122"/>
              </a:rPr>
              <a:t>i</a:t>
            </a:r>
            <a:r>
              <a:rPr lang="en-US" altLang="zh-CN" sz="3200" b="1">
                <a:ea typeface="楷体_GB2312" pitchFamily="49" charset="-122"/>
              </a:rPr>
              <a:t>(</a:t>
            </a:r>
            <a:r>
              <a:rPr lang="en-US" altLang="zh-CN" sz="3200" b="1" i="1">
                <a:ea typeface="楷体_GB2312" pitchFamily="49" charset="-122"/>
              </a:rPr>
              <a:t>x</a:t>
            </a:r>
            <a:r>
              <a:rPr lang="en-US" altLang="zh-CN" sz="3200" b="1" i="1" baseline="-25000">
                <a:ea typeface="楷体_GB2312" pitchFamily="49" charset="-122"/>
              </a:rPr>
              <a:t>i</a:t>
            </a:r>
            <a:r>
              <a:rPr lang="en-US" altLang="zh-CN" sz="3200" b="1">
                <a:ea typeface="楷体_GB2312" pitchFamily="49" charset="-122"/>
              </a:rPr>
              <a:t>)</a:t>
            </a:r>
            <a:r>
              <a:rPr lang="zh-CN" altLang="en-US" sz="3200" b="1">
                <a:ea typeface="楷体_GB2312" pitchFamily="49" charset="-122"/>
              </a:rPr>
              <a:t>与</a:t>
            </a:r>
            <a:r>
              <a:rPr lang="en-US" altLang="zh-CN" sz="3200" b="1" i="1">
                <a:ea typeface="楷体_GB2312" pitchFamily="49" charset="-122"/>
              </a:rPr>
              <a:t>g</a:t>
            </a:r>
            <a:r>
              <a:rPr lang="en-US" altLang="zh-CN" sz="3200" b="1" i="1" baseline="-25000">
                <a:ea typeface="楷体_GB2312" pitchFamily="49" charset="-122"/>
              </a:rPr>
              <a:t>i</a:t>
            </a:r>
            <a:r>
              <a:rPr lang="en-US" altLang="zh-CN" sz="3200" b="1">
                <a:ea typeface="楷体_GB2312" pitchFamily="49" charset="-122"/>
              </a:rPr>
              <a:t>(</a:t>
            </a:r>
            <a:r>
              <a:rPr lang="en-US" altLang="zh-CN" sz="3200" b="1" i="1">
                <a:ea typeface="楷体_GB2312" pitchFamily="49" charset="-122"/>
              </a:rPr>
              <a:t>x</a:t>
            </a:r>
            <a:r>
              <a:rPr lang="en-US" altLang="zh-CN" sz="3200" b="1" i="1" baseline="-25000">
                <a:ea typeface="楷体_GB2312" pitchFamily="49" charset="-122"/>
              </a:rPr>
              <a:t>i</a:t>
            </a:r>
            <a:r>
              <a:rPr lang="en-US" altLang="zh-CN" sz="3200" b="1">
                <a:ea typeface="楷体_GB2312" pitchFamily="49" charset="-122"/>
              </a:rPr>
              <a:t>)</a:t>
            </a:r>
            <a:r>
              <a:rPr lang="zh-CN" altLang="en-US" sz="3200" b="1">
                <a:ea typeface="楷体_GB2312" pitchFamily="49" charset="-122"/>
              </a:rPr>
              <a:t>只相差一个常数因子</a:t>
            </a:r>
            <a:r>
              <a:rPr lang="en-US" altLang="zh-CN" sz="3200" b="1">
                <a:ea typeface="楷体_GB2312" pitchFamily="49" charset="-122"/>
              </a:rPr>
              <a:t>.</a:t>
            </a:r>
          </a:p>
        </p:txBody>
      </p:sp>
      <p:sp>
        <p:nvSpPr>
          <p:cNvPr id="1453061" name="Rectangle 5"/>
          <p:cNvSpPr>
            <a:spLocks noChangeArrowheads="1"/>
          </p:cNvSpPr>
          <p:nvPr/>
        </p:nvSpPr>
        <p:spPr bwMode="auto">
          <a:xfrm>
            <a:off x="1101725" y="492125"/>
            <a:ext cx="7632700" cy="579438"/>
          </a:xfrm>
          <a:prstGeom prst="rect">
            <a:avLst/>
          </a:prstGeom>
          <a:noFill/>
          <a:ln w="9525">
            <a:noFill/>
            <a:miter lim="800000"/>
            <a:headEnd/>
            <a:tailEnd/>
          </a:ln>
          <a:effectLst/>
        </p:spPr>
        <p:txBody>
          <a:bodyPr>
            <a:spAutoFit/>
          </a:bodyPr>
          <a:lstStyle/>
          <a:p>
            <a:r>
              <a:rPr lang="zh-CN" altLang="en-US" sz="3200" b="1">
                <a:ea typeface="黑体" pitchFamily="49" charset="-122"/>
              </a:rPr>
              <a:t>最后我们给出有关独立性的两个结果：</a:t>
            </a:r>
          </a:p>
        </p:txBody>
      </p:sp>
      <p:sp>
        <p:nvSpPr>
          <p:cNvPr id="1453062" name="Text Box 6"/>
          <p:cNvSpPr txBox="1">
            <a:spLocks noChangeArrowheads="1"/>
          </p:cNvSpPr>
          <p:nvPr/>
        </p:nvSpPr>
        <p:spPr bwMode="auto">
          <a:xfrm>
            <a:off x="1101725" y="4787900"/>
            <a:ext cx="7696200" cy="1844675"/>
          </a:xfrm>
          <a:prstGeom prst="rect">
            <a:avLst/>
          </a:prstGeom>
          <a:noFill/>
          <a:ln w="9525">
            <a:noFill/>
            <a:miter lim="800000"/>
            <a:headEnd/>
            <a:tailEnd/>
          </a:ln>
          <a:effectLst/>
        </p:spPr>
        <p:txBody>
          <a:bodyPr>
            <a:spAutoFit/>
          </a:bodyPr>
          <a:lstStyle/>
          <a:p>
            <a:pPr algn="just">
              <a:lnSpc>
                <a:spcPct val="120000"/>
              </a:lnSpc>
            </a:pPr>
            <a:r>
              <a:rPr lang="zh-CN" altLang="en-US" sz="3200" b="1">
                <a:solidFill>
                  <a:srgbClr val="0000CC"/>
                </a:solidFill>
                <a:ea typeface="楷体_GB2312" pitchFamily="49" charset="-122"/>
              </a:rPr>
              <a:t>定理</a:t>
            </a:r>
            <a:r>
              <a:rPr lang="en-US" altLang="zh-CN" sz="3200" b="1">
                <a:solidFill>
                  <a:srgbClr val="0000CC"/>
                </a:solidFill>
                <a:ea typeface="楷体_GB2312" pitchFamily="49" charset="-122"/>
              </a:rPr>
              <a:t>2</a:t>
            </a:r>
            <a:r>
              <a:rPr lang="en-US" altLang="zh-CN" sz="2400" b="1">
                <a:ea typeface="楷体_GB2312" pitchFamily="49" charset="-122"/>
              </a:rPr>
              <a:t>  </a:t>
            </a:r>
            <a:r>
              <a:rPr lang="zh-CN" altLang="en-US" sz="3200" b="1">
                <a:ea typeface="楷体_GB2312" pitchFamily="49" charset="-122"/>
              </a:rPr>
              <a:t>若</a:t>
            </a:r>
            <a:r>
              <a:rPr lang="en-US" altLang="zh-CN" sz="3200" b="1" i="1">
                <a:ea typeface="楷体_GB2312" pitchFamily="49" charset="-122"/>
              </a:rPr>
              <a:t>X</a:t>
            </a:r>
            <a:r>
              <a:rPr lang="en-US" altLang="zh-CN" sz="3200" b="1" baseline="-25000">
                <a:ea typeface="楷体_GB2312" pitchFamily="49" charset="-122"/>
              </a:rPr>
              <a:t>1</a:t>
            </a:r>
            <a:r>
              <a:rPr lang="en-US" altLang="zh-CN" sz="3200" b="1" i="1">
                <a:ea typeface="楷体_GB2312" pitchFamily="49" charset="-122"/>
              </a:rPr>
              <a:t>, …,X</a:t>
            </a:r>
            <a:r>
              <a:rPr lang="en-US" altLang="zh-CN" sz="3200" b="1" i="1" baseline="-25000">
                <a:ea typeface="楷体_GB2312" pitchFamily="49" charset="-122"/>
              </a:rPr>
              <a:t>n</a:t>
            </a:r>
            <a:r>
              <a:rPr lang="zh-CN" altLang="en-US" sz="3200" b="1">
                <a:ea typeface="楷体_GB2312" pitchFamily="49" charset="-122"/>
              </a:rPr>
              <a:t>相互独立</a:t>
            </a:r>
            <a:r>
              <a:rPr lang="en-US" altLang="zh-CN" sz="3200" b="1">
                <a:ea typeface="楷体_GB2312" pitchFamily="49" charset="-122"/>
              </a:rPr>
              <a:t>,</a:t>
            </a:r>
            <a:r>
              <a:rPr lang="zh-CN" altLang="en-US" sz="3200" b="1">
                <a:ea typeface="楷体_GB2312" pitchFamily="49" charset="-122"/>
              </a:rPr>
              <a:t>而</a:t>
            </a:r>
          </a:p>
          <a:p>
            <a:pPr algn="just">
              <a:lnSpc>
                <a:spcPct val="120000"/>
              </a:lnSpc>
            </a:pPr>
            <a:r>
              <a:rPr lang="en-US" altLang="zh-CN" sz="3200" b="1" i="1">
                <a:ea typeface="楷体_GB2312" pitchFamily="49" charset="-122"/>
              </a:rPr>
              <a:t>Y</a:t>
            </a:r>
            <a:r>
              <a:rPr lang="en-US" altLang="zh-CN" sz="3200" b="1" baseline="-25000">
                <a:ea typeface="楷体_GB2312" pitchFamily="49" charset="-122"/>
              </a:rPr>
              <a:t>1</a:t>
            </a:r>
            <a:r>
              <a:rPr lang="en-US" altLang="zh-CN" sz="3200" b="1">
                <a:ea typeface="楷体_GB2312" pitchFamily="49" charset="-122"/>
              </a:rPr>
              <a:t>=</a:t>
            </a:r>
            <a:r>
              <a:rPr lang="en-US" altLang="zh-CN" sz="3200" b="1" i="1">
                <a:ea typeface="楷体_GB2312" pitchFamily="49" charset="-122"/>
              </a:rPr>
              <a:t>g</a:t>
            </a:r>
            <a:r>
              <a:rPr lang="en-US" altLang="zh-CN" sz="3200" b="1" baseline="-25000">
                <a:ea typeface="楷体_GB2312" pitchFamily="49" charset="-122"/>
              </a:rPr>
              <a:t>1</a:t>
            </a:r>
            <a:r>
              <a:rPr lang="en-US" altLang="zh-CN" sz="3200" b="1">
                <a:ea typeface="楷体_GB2312" pitchFamily="49" charset="-122"/>
              </a:rPr>
              <a:t>(</a:t>
            </a:r>
            <a:r>
              <a:rPr lang="en-US" altLang="zh-CN" sz="3200" b="1" i="1">
                <a:ea typeface="楷体_GB2312" pitchFamily="49" charset="-122"/>
              </a:rPr>
              <a:t>X</a:t>
            </a:r>
            <a:r>
              <a:rPr lang="en-US" altLang="zh-CN" sz="3200" b="1" baseline="-25000">
                <a:ea typeface="楷体_GB2312" pitchFamily="49" charset="-122"/>
              </a:rPr>
              <a:t>1</a:t>
            </a:r>
            <a:r>
              <a:rPr lang="en-US" altLang="zh-CN" sz="3200" b="1" i="1">
                <a:ea typeface="楷体_GB2312" pitchFamily="49" charset="-122"/>
              </a:rPr>
              <a:t>, …,X</a:t>
            </a:r>
            <a:r>
              <a:rPr lang="en-US" altLang="zh-CN" sz="3200" b="1" i="1" baseline="-25000">
                <a:ea typeface="楷体_GB2312" pitchFamily="49" charset="-122"/>
              </a:rPr>
              <a:t>m</a:t>
            </a:r>
            <a:r>
              <a:rPr lang="en-US" altLang="zh-CN" sz="3200" b="1">
                <a:ea typeface="楷体_GB2312" pitchFamily="49" charset="-122"/>
              </a:rPr>
              <a:t>), </a:t>
            </a:r>
            <a:r>
              <a:rPr lang="en-US" altLang="zh-CN" sz="3200" b="1" i="1">
                <a:ea typeface="楷体_GB2312" pitchFamily="49" charset="-122"/>
              </a:rPr>
              <a:t>Y</a:t>
            </a:r>
            <a:r>
              <a:rPr lang="en-US" altLang="zh-CN" sz="3200" b="1" baseline="-25000">
                <a:ea typeface="楷体_GB2312" pitchFamily="49" charset="-122"/>
              </a:rPr>
              <a:t>2</a:t>
            </a:r>
            <a:r>
              <a:rPr lang="en-US" altLang="zh-CN" sz="3200" b="1">
                <a:ea typeface="楷体_GB2312" pitchFamily="49" charset="-122"/>
              </a:rPr>
              <a:t>=g</a:t>
            </a:r>
            <a:r>
              <a:rPr lang="en-US" altLang="zh-CN" sz="3200" b="1" baseline="-25000">
                <a:ea typeface="楷体_GB2312" pitchFamily="49" charset="-122"/>
              </a:rPr>
              <a:t>2 </a:t>
            </a:r>
            <a:r>
              <a:rPr lang="en-US" altLang="zh-CN" sz="3200" b="1">
                <a:ea typeface="楷体_GB2312" pitchFamily="49" charset="-122"/>
              </a:rPr>
              <a:t>(</a:t>
            </a:r>
            <a:r>
              <a:rPr lang="en-US" altLang="zh-CN" sz="3200" b="1" i="1">
                <a:ea typeface="楷体_GB2312" pitchFamily="49" charset="-122"/>
              </a:rPr>
              <a:t>X</a:t>
            </a:r>
            <a:r>
              <a:rPr lang="en-US" altLang="zh-CN" sz="3200" b="1" i="1" baseline="-25000">
                <a:ea typeface="楷体_GB2312" pitchFamily="49" charset="-122"/>
              </a:rPr>
              <a:t>m</a:t>
            </a:r>
            <a:r>
              <a:rPr lang="en-US" altLang="zh-CN" sz="3200" b="1" baseline="-25000">
                <a:ea typeface="楷体_GB2312" pitchFamily="49" charset="-122"/>
              </a:rPr>
              <a:t>+1</a:t>
            </a:r>
            <a:r>
              <a:rPr lang="en-US" altLang="zh-CN" sz="3200" b="1">
                <a:ea typeface="楷体_GB2312" pitchFamily="49" charset="-122"/>
              </a:rPr>
              <a:t>, …,</a:t>
            </a:r>
            <a:r>
              <a:rPr lang="en-US" altLang="zh-CN" sz="3200" b="1" i="1">
                <a:ea typeface="楷体_GB2312" pitchFamily="49" charset="-122"/>
              </a:rPr>
              <a:t>X</a:t>
            </a:r>
            <a:r>
              <a:rPr lang="en-US" altLang="zh-CN" sz="3200" b="1" i="1" baseline="-25000">
                <a:ea typeface="楷体_GB2312" pitchFamily="49" charset="-122"/>
              </a:rPr>
              <a:t>n</a:t>
            </a:r>
            <a:r>
              <a:rPr lang="en-US" altLang="zh-CN" sz="3200" b="1">
                <a:ea typeface="楷体_GB2312" pitchFamily="49" charset="-122"/>
              </a:rPr>
              <a:t>)</a:t>
            </a:r>
          </a:p>
          <a:p>
            <a:pPr algn="just">
              <a:lnSpc>
                <a:spcPct val="120000"/>
              </a:lnSpc>
            </a:pPr>
            <a:r>
              <a:rPr lang="zh-CN" altLang="en-US" sz="3200" b="1">
                <a:ea typeface="楷体_GB2312" pitchFamily="49" charset="-122"/>
              </a:rPr>
              <a:t>则</a:t>
            </a:r>
            <a:r>
              <a:rPr lang="en-US" altLang="zh-CN" sz="3200" b="1" i="1">
                <a:ea typeface="楷体_GB2312" pitchFamily="49" charset="-122"/>
              </a:rPr>
              <a:t>Y</a:t>
            </a:r>
            <a:r>
              <a:rPr lang="en-US" altLang="zh-CN" sz="3200" b="1" baseline="-25000">
                <a:ea typeface="楷体_GB2312" pitchFamily="49" charset="-122"/>
              </a:rPr>
              <a:t>1</a:t>
            </a:r>
            <a:r>
              <a:rPr lang="zh-CN" altLang="en-US" sz="3200" b="1">
                <a:ea typeface="楷体_GB2312" pitchFamily="49" charset="-122"/>
              </a:rPr>
              <a:t>与</a:t>
            </a:r>
            <a:r>
              <a:rPr lang="en-US" altLang="zh-CN" sz="3200" b="1" i="1">
                <a:ea typeface="楷体_GB2312" pitchFamily="49" charset="-122"/>
              </a:rPr>
              <a:t>Y</a:t>
            </a:r>
            <a:r>
              <a:rPr lang="en-US" altLang="zh-CN" sz="3200" b="1" baseline="-25000">
                <a:ea typeface="楷体_GB2312" pitchFamily="49" charset="-122"/>
              </a:rPr>
              <a:t>2</a:t>
            </a:r>
            <a:r>
              <a:rPr lang="zh-CN" altLang="en-US" sz="3200" b="1">
                <a:ea typeface="楷体_GB2312" pitchFamily="49" charset="-122"/>
              </a:rPr>
              <a:t>独立 </a:t>
            </a:r>
            <a:r>
              <a:rPr lang="en-US" altLang="zh-CN" sz="32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3061"/>
                                        </p:tgtEl>
                                        <p:attrNameLst>
                                          <p:attrName>style.visibility</p:attrName>
                                        </p:attrNameLst>
                                      </p:cBhvr>
                                      <p:to>
                                        <p:strVal val="visible"/>
                                      </p:to>
                                    </p:set>
                                    <p:animEffect transition="in" filter="wipe(left)">
                                      <p:cBhvr>
                                        <p:cTn id="7" dur="500"/>
                                        <p:tgtEl>
                                          <p:spTgt spid="14530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3060"/>
                                        </p:tgtEl>
                                        <p:attrNameLst>
                                          <p:attrName>style.visibility</p:attrName>
                                        </p:attrNameLst>
                                      </p:cBhvr>
                                      <p:to>
                                        <p:strVal val="visible"/>
                                      </p:to>
                                    </p:set>
                                    <p:animEffect transition="in" filter="wipe(left)">
                                      <p:cBhvr>
                                        <p:cTn id="12" dur="500"/>
                                        <p:tgtEl>
                                          <p:spTgt spid="1453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3062"/>
                                        </p:tgtEl>
                                        <p:attrNameLst>
                                          <p:attrName>style.visibility</p:attrName>
                                        </p:attrNameLst>
                                      </p:cBhvr>
                                      <p:to>
                                        <p:strVal val="visible"/>
                                      </p:to>
                                    </p:set>
                                    <p:animEffect transition="in" filter="wipe(left)">
                                      <p:cBhvr>
                                        <p:cTn id="17" dur="500"/>
                                        <p:tgtEl>
                                          <p:spTgt spid="1453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60" grpId="0" autoUpdateAnimBg="0"/>
      <p:bldP spid="1453061" grpId="0" autoUpdateAnimBg="0"/>
      <p:bldP spid="14530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4692" name="Object 4"/>
          <p:cNvGraphicFramePr>
            <a:graphicFrameLocks noChangeAspect="1"/>
          </p:cNvGraphicFramePr>
          <p:nvPr/>
        </p:nvGraphicFramePr>
        <p:xfrm>
          <a:off x="1331913" y="4221163"/>
          <a:ext cx="3670300" cy="674687"/>
        </p:xfrm>
        <a:graphic>
          <a:graphicData uri="http://schemas.openxmlformats.org/presentationml/2006/ole">
            <p:oleObj spid="_x0000_s1394692" name="公式" r:id="rId4" imgW="1307880" imgH="241200" progId="Equation.3">
              <p:embed/>
            </p:oleObj>
          </a:graphicData>
        </a:graphic>
      </p:graphicFrame>
      <p:sp>
        <p:nvSpPr>
          <p:cNvPr id="1394693" name="Rectangle 5"/>
          <p:cNvSpPr>
            <a:spLocks noChangeArrowheads="1"/>
          </p:cNvSpPr>
          <p:nvPr/>
        </p:nvSpPr>
        <p:spPr bwMode="auto">
          <a:xfrm>
            <a:off x="1187450" y="5805488"/>
            <a:ext cx="4905375" cy="519112"/>
          </a:xfrm>
          <a:prstGeom prst="rect">
            <a:avLst/>
          </a:prstGeom>
          <a:noFill/>
          <a:ln w="9525">
            <a:noFill/>
            <a:miter lim="800000"/>
            <a:headEnd/>
            <a:tailEnd/>
          </a:ln>
          <a:effectLst/>
        </p:spPr>
        <p:txBody>
          <a:bodyPr wrap="none">
            <a:spAutoFit/>
          </a:bodyPr>
          <a:lstStyle/>
          <a:p>
            <a:r>
              <a:rPr lang="zh-CN" altLang="en-US" b="1">
                <a:ea typeface="宋体" pitchFamily="2" charset="-122"/>
              </a:rPr>
              <a:t>或随机变量</a:t>
            </a:r>
            <a:r>
              <a:rPr lang="en-US" altLang="zh-CN" b="1" i="1">
                <a:ea typeface="宋体" pitchFamily="2" charset="-122"/>
              </a:rPr>
              <a:t>X</a:t>
            </a:r>
            <a:r>
              <a:rPr lang="zh-CN" altLang="en-US" b="1">
                <a:ea typeface="宋体" pitchFamily="2" charset="-122"/>
              </a:rPr>
              <a:t>和</a:t>
            </a:r>
            <a:r>
              <a:rPr lang="en-US" altLang="zh-CN" b="1" i="1">
                <a:ea typeface="宋体" pitchFamily="2" charset="-122"/>
              </a:rPr>
              <a:t>Y </a:t>
            </a:r>
            <a:r>
              <a:rPr lang="zh-CN" altLang="en-US" b="1">
                <a:ea typeface="宋体" pitchFamily="2" charset="-122"/>
              </a:rPr>
              <a:t>的</a:t>
            </a:r>
            <a:r>
              <a:rPr lang="zh-CN" altLang="en-US" b="1">
                <a:solidFill>
                  <a:srgbClr val="0000CC"/>
                </a:solidFill>
                <a:ea typeface="宋体" pitchFamily="2" charset="-122"/>
              </a:rPr>
              <a:t>联合</a:t>
            </a:r>
            <a:r>
              <a:rPr lang="zh-CN" altLang="en-US" b="1">
                <a:solidFill>
                  <a:schemeClr val="accent2"/>
                </a:solidFill>
                <a:ea typeface="宋体" pitchFamily="2" charset="-122"/>
              </a:rPr>
              <a:t>分布</a:t>
            </a:r>
            <a:r>
              <a:rPr lang="en-US" altLang="zh-CN" b="1">
                <a:ea typeface="宋体" pitchFamily="2" charset="-122"/>
              </a:rPr>
              <a:t>.  </a:t>
            </a:r>
          </a:p>
        </p:txBody>
      </p:sp>
      <p:sp>
        <p:nvSpPr>
          <p:cNvPr id="1394694" name="Rectangle 6"/>
          <p:cNvSpPr>
            <a:spLocks noChangeArrowheads="1"/>
          </p:cNvSpPr>
          <p:nvPr/>
        </p:nvSpPr>
        <p:spPr bwMode="auto">
          <a:xfrm>
            <a:off x="1258888" y="2205038"/>
            <a:ext cx="3817937" cy="519112"/>
          </a:xfrm>
          <a:prstGeom prst="rect">
            <a:avLst/>
          </a:prstGeom>
          <a:noFill/>
          <a:ln w="9525">
            <a:noFill/>
            <a:miter lim="800000"/>
            <a:headEnd/>
            <a:tailEnd/>
          </a:ln>
          <a:effectLst/>
        </p:spPr>
        <p:txBody>
          <a:bodyPr>
            <a:spAutoFit/>
          </a:bodyPr>
          <a:lstStyle/>
          <a:p>
            <a:r>
              <a:rPr lang="zh-CN" altLang="en-US" b="1" dirty="0">
                <a:ea typeface="宋体" pitchFamily="2" charset="-122"/>
              </a:rPr>
              <a:t>设二维离散型随机变量</a:t>
            </a:r>
          </a:p>
        </p:txBody>
      </p:sp>
      <p:grpSp>
        <p:nvGrpSpPr>
          <p:cNvPr id="1394695" name="Group 7"/>
          <p:cNvGrpSpPr>
            <a:grpSpLocks/>
          </p:cNvGrpSpPr>
          <p:nvPr/>
        </p:nvGrpSpPr>
        <p:grpSpPr bwMode="auto">
          <a:xfrm>
            <a:off x="1187450" y="2924175"/>
            <a:ext cx="4529138" cy="622300"/>
            <a:chOff x="199" y="2312"/>
            <a:chExt cx="2853" cy="392"/>
          </a:xfrm>
        </p:grpSpPr>
        <p:graphicFrame>
          <p:nvGraphicFramePr>
            <p:cNvPr id="1394696" name="Object 8"/>
            <p:cNvGraphicFramePr>
              <a:graphicFrameLocks noChangeAspect="1"/>
            </p:cNvGraphicFramePr>
            <p:nvPr/>
          </p:nvGraphicFramePr>
          <p:xfrm>
            <a:off x="199" y="2347"/>
            <a:ext cx="640" cy="312"/>
          </p:xfrm>
          <a:graphic>
            <a:graphicData uri="http://schemas.openxmlformats.org/presentationml/2006/ole">
              <p:oleObj spid="_x0000_s1394696" name="Equation" r:id="rId5" imgW="1015920" imgH="495000" progId="">
                <p:embed/>
              </p:oleObj>
            </a:graphicData>
          </a:graphic>
        </p:graphicFrame>
        <p:sp>
          <p:nvSpPr>
            <p:cNvPr id="1394697" name="Text Box 9"/>
            <p:cNvSpPr txBox="1">
              <a:spLocks noChangeArrowheads="1"/>
            </p:cNvSpPr>
            <p:nvPr/>
          </p:nvSpPr>
          <p:spPr bwMode="auto">
            <a:xfrm>
              <a:off x="793" y="2312"/>
              <a:ext cx="1542" cy="327"/>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可能取的值是</a:t>
              </a:r>
            </a:p>
          </p:txBody>
        </p:sp>
        <p:graphicFrame>
          <p:nvGraphicFramePr>
            <p:cNvPr id="1394698" name="Object 10"/>
            <p:cNvGraphicFramePr>
              <a:graphicFrameLocks noChangeAspect="1"/>
            </p:cNvGraphicFramePr>
            <p:nvPr/>
          </p:nvGraphicFramePr>
          <p:xfrm>
            <a:off x="2268" y="2312"/>
            <a:ext cx="784" cy="392"/>
          </p:xfrm>
          <a:graphic>
            <a:graphicData uri="http://schemas.openxmlformats.org/presentationml/2006/ole">
              <p:oleObj spid="_x0000_s1394698" name="Equation" r:id="rId6" imgW="1244520" imgH="622080" progId="">
                <p:embed/>
              </p:oleObj>
            </a:graphicData>
          </a:graphic>
        </p:graphicFrame>
      </p:grpSp>
      <p:graphicFrame>
        <p:nvGraphicFramePr>
          <p:cNvPr id="1394699" name="Object 11"/>
          <p:cNvGraphicFramePr>
            <a:graphicFrameLocks noChangeAspect="1"/>
          </p:cNvGraphicFramePr>
          <p:nvPr/>
        </p:nvGraphicFramePr>
        <p:xfrm>
          <a:off x="1187450" y="3708400"/>
          <a:ext cx="1816100" cy="393700"/>
        </p:xfrm>
        <a:graphic>
          <a:graphicData uri="http://schemas.openxmlformats.org/presentationml/2006/ole">
            <p:oleObj spid="_x0000_s1394699" name="Equation" r:id="rId7" imgW="1815840" imgH="393480" progId="">
              <p:embed/>
            </p:oleObj>
          </a:graphicData>
        </a:graphic>
      </p:graphicFrame>
      <p:graphicFrame>
        <p:nvGraphicFramePr>
          <p:cNvPr id="1394700" name="Object 12"/>
          <p:cNvGraphicFramePr>
            <a:graphicFrameLocks noChangeAspect="1"/>
          </p:cNvGraphicFramePr>
          <p:nvPr/>
        </p:nvGraphicFramePr>
        <p:xfrm>
          <a:off x="1692275" y="4868863"/>
          <a:ext cx="1701800" cy="393700"/>
        </p:xfrm>
        <a:graphic>
          <a:graphicData uri="http://schemas.openxmlformats.org/presentationml/2006/ole">
            <p:oleObj spid="_x0000_s1394700" name="Equation" r:id="rId8" imgW="1701720" imgH="393480" progId="">
              <p:embed/>
            </p:oleObj>
          </a:graphicData>
        </a:graphic>
      </p:graphicFrame>
      <p:sp>
        <p:nvSpPr>
          <p:cNvPr id="1394701" name="Text Box 13"/>
          <p:cNvSpPr txBox="1">
            <a:spLocks noChangeArrowheads="1"/>
          </p:cNvSpPr>
          <p:nvPr/>
        </p:nvSpPr>
        <p:spPr bwMode="auto">
          <a:xfrm>
            <a:off x="2916238" y="3573463"/>
            <a:ext cx="576262" cy="519112"/>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记</a:t>
            </a:r>
          </a:p>
        </p:txBody>
      </p:sp>
      <p:grpSp>
        <p:nvGrpSpPr>
          <p:cNvPr id="1394702" name="Group 14"/>
          <p:cNvGrpSpPr>
            <a:grpSpLocks/>
          </p:cNvGrpSpPr>
          <p:nvPr/>
        </p:nvGrpSpPr>
        <p:grpSpPr bwMode="auto">
          <a:xfrm>
            <a:off x="1192213" y="5316538"/>
            <a:ext cx="8135937" cy="560387"/>
            <a:chOff x="204" y="3485"/>
            <a:chExt cx="5125" cy="353"/>
          </a:xfrm>
        </p:grpSpPr>
        <p:sp>
          <p:nvSpPr>
            <p:cNvPr id="1394703" name="Rectangle 15"/>
            <p:cNvSpPr>
              <a:spLocks noChangeArrowheads="1"/>
            </p:cNvSpPr>
            <p:nvPr/>
          </p:nvSpPr>
          <p:spPr bwMode="auto">
            <a:xfrm>
              <a:off x="204" y="3485"/>
              <a:ext cx="5125" cy="327"/>
            </a:xfrm>
            <a:prstGeom prst="rect">
              <a:avLst/>
            </a:prstGeom>
            <a:noFill/>
            <a:ln w="9525">
              <a:noFill/>
              <a:miter lim="800000"/>
              <a:headEnd/>
              <a:tailEnd/>
            </a:ln>
            <a:effectLst/>
          </p:spPr>
          <p:txBody>
            <a:bodyPr>
              <a:spAutoFit/>
            </a:bodyPr>
            <a:lstStyle/>
            <a:p>
              <a:r>
                <a:rPr lang="zh-CN" altLang="en-US" b="1">
                  <a:ea typeface="宋体" pitchFamily="2" charset="-122"/>
                </a:rPr>
                <a:t>称之为二维离散型随机变量            的</a:t>
              </a:r>
              <a:r>
                <a:rPr lang="zh-CN" altLang="en-US" b="1">
                  <a:solidFill>
                    <a:srgbClr val="0000CC"/>
                  </a:solidFill>
                  <a:ea typeface="宋体" pitchFamily="2" charset="-122"/>
                </a:rPr>
                <a:t>概率</a:t>
              </a:r>
              <a:r>
                <a:rPr lang="zh-CN" altLang="en-US" b="1">
                  <a:solidFill>
                    <a:schemeClr val="accent2"/>
                  </a:solidFill>
                  <a:ea typeface="宋体" pitchFamily="2" charset="-122"/>
                </a:rPr>
                <a:t>分布</a:t>
              </a:r>
              <a:r>
                <a:rPr lang="en-US" altLang="zh-CN" b="1">
                  <a:ea typeface="宋体" pitchFamily="2" charset="-122"/>
                </a:rPr>
                <a:t>,</a:t>
              </a:r>
            </a:p>
          </p:txBody>
        </p:sp>
        <p:graphicFrame>
          <p:nvGraphicFramePr>
            <p:cNvPr id="1394704" name="Object 16"/>
            <p:cNvGraphicFramePr>
              <a:graphicFrameLocks noChangeAspect="1"/>
            </p:cNvGraphicFramePr>
            <p:nvPr/>
          </p:nvGraphicFramePr>
          <p:xfrm>
            <a:off x="2971" y="3526"/>
            <a:ext cx="640" cy="312"/>
          </p:xfrm>
          <a:graphic>
            <a:graphicData uri="http://schemas.openxmlformats.org/presentationml/2006/ole">
              <p:oleObj spid="_x0000_s1394704" name="Equation" r:id="rId9" imgW="1015920" imgH="495000" progId="">
                <p:embed/>
              </p:oleObj>
            </a:graphicData>
          </a:graphic>
        </p:graphicFrame>
      </p:grpSp>
      <p:sp>
        <p:nvSpPr>
          <p:cNvPr id="1394705" name="AutoShape 17"/>
          <p:cNvSpPr>
            <a:spLocks noChangeArrowheads="1"/>
          </p:cNvSpPr>
          <p:nvPr/>
        </p:nvSpPr>
        <p:spPr bwMode="auto">
          <a:xfrm>
            <a:off x="5724525" y="1341438"/>
            <a:ext cx="3240088" cy="4032250"/>
          </a:xfrm>
          <a:prstGeom prst="wedgeRectCallout">
            <a:avLst>
              <a:gd name="adj1" fmla="val -62250"/>
              <a:gd name="adj2" fmla="val 30000"/>
            </a:avLst>
          </a:prstGeom>
          <a:solidFill>
            <a:srgbClr val="0000CC"/>
          </a:solidFill>
          <a:ln w="9525">
            <a:solidFill>
              <a:schemeClr val="tx1"/>
            </a:solidFill>
            <a:miter lim="800000"/>
            <a:headEnd/>
            <a:tailEnd/>
          </a:ln>
          <a:effectLst/>
        </p:spPr>
        <p:txBody>
          <a:bodyPr wrap="none" anchor="ctr"/>
          <a:lstStyle/>
          <a:p>
            <a:pPr algn="ctr"/>
            <a:endParaRPr lang="zh-CN" altLang="en-US" sz="2400">
              <a:ea typeface="宋体" pitchFamily="2" charset="-122"/>
            </a:endParaRPr>
          </a:p>
        </p:txBody>
      </p:sp>
      <p:grpSp>
        <p:nvGrpSpPr>
          <p:cNvPr id="1394706" name="Group 18"/>
          <p:cNvGrpSpPr>
            <a:grpSpLocks/>
          </p:cNvGrpSpPr>
          <p:nvPr/>
        </p:nvGrpSpPr>
        <p:grpSpPr bwMode="auto">
          <a:xfrm>
            <a:off x="6226175" y="2752725"/>
            <a:ext cx="2449513" cy="1074738"/>
            <a:chOff x="3650" y="1629"/>
            <a:chExt cx="1543" cy="677"/>
          </a:xfrm>
        </p:grpSpPr>
        <p:graphicFrame>
          <p:nvGraphicFramePr>
            <p:cNvPr id="1394707" name="Object 19"/>
            <p:cNvGraphicFramePr>
              <a:graphicFrameLocks noChangeAspect="1"/>
            </p:cNvGraphicFramePr>
            <p:nvPr/>
          </p:nvGraphicFramePr>
          <p:xfrm>
            <a:off x="3650" y="1629"/>
            <a:ext cx="1543" cy="403"/>
          </p:xfrm>
          <a:graphic>
            <a:graphicData uri="http://schemas.openxmlformats.org/presentationml/2006/ole">
              <p:oleObj spid="_x0000_s1394707" name="Equation" r:id="rId10" imgW="876240" imgH="228600" progId="">
                <p:embed/>
              </p:oleObj>
            </a:graphicData>
          </a:graphic>
        </p:graphicFrame>
        <p:sp>
          <p:nvSpPr>
            <p:cNvPr id="1394708" name="Rectangle 20"/>
            <p:cNvSpPr>
              <a:spLocks noChangeArrowheads="1"/>
            </p:cNvSpPr>
            <p:nvPr/>
          </p:nvSpPr>
          <p:spPr bwMode="auto">
            <a:xfrm>
              <a:off x="3891" y="1979"/>
              <a:ext cx="985" cy="327"/>
            </a:xfrm>
            <a:prstGeom prst="rect">
              <a:avLst/>
            </a:prstGeom>
            <a:noFill/>
            <a:ln w="9525">
              <a:noFill/>
              <a:miter lim="800000"/>
              <a:headEnd/>
              <a:tailEnd/>
            </a:ln>
            <a:effectLst/>
          </p:spPr>
          <p:txBody>
            <a:bodyPr>
              <a:spAutoFit/>
            </a:bodyPr>
            <a:lstStyle/>
            <a:p>
              <a:r>
                <a:rPr lang="en-US" altLang="zh-CN" b="1" i="1">
                  <a:solidFill>
                    <a:schemeClr val="accent2"/>
                  </a:solidFill>
                  <a:ea typeface="宋体" pitchFamily="2" charset="-122"/>
                </a:rPr>
                <a:t>k</a:t>
              </a:r>
              <a:r>
                <a:rPr lang="en-US" altLang="zh-CN" b="1">
                  <a:solidFill>
                    <a:schemeClr val="accent2"/>
                  </a:solidFill>
                  <a:ea typeface="宋体" pitchFamily="2" charset="-122"/>
                </a:rPr>
                <a:t>=1,2, …</a:t>
              </a:r>
            </a:p>
          </p:txBody>
        </p:sp>
      </p:grpSp>
      <p:grpSp>
        <p:nvGrpSpPr>
          <p:cNvPr id="1394709" name="Group 21"/>
          <p:cNvGrpSpPr>
            <a:grpSpLocks/>
          </p:cNvGrpSpPr>
          <p:nvPr/>
        </p:nvGrpSpPr>
        <p:grpSpPr bwMode="auto">
          <a:xfrm>
            <a:off x="5724525" y="1412875"/>
            <a:ext cx="2935288" cy="985838"/>
            <a:chOff x="3616" y="699"/>
            <a:chExt cx="1849" cy="621"/>
          </a:xfrm>
        </p:grpSpPr>
        <p:sp>
          <p:nvSpPr>
            <p:cNvPr id="1394710" name="Rectangle 22"/>
            <p:cNvSpPr>
              <a:spLocks noChangeArrowheads="1"/>
            </p:cNvSpPr>
            <p:nvPr/>
          </p:nvSpPr>
          <p:spPr bwMode="auto">
            <a:xfrm>
              <a:off x="4120" y="993"/>
              <a:ext cx="791" cy="327"/>
            </a:xfrm>
            <a:prstGeom prst="rect">
              <a:avLst/>
            </a:prstGeom>
            <a:noFill/>
            <a:ln w="9525">
              <a:noFill/>
              <a:miter lim="800000"/>
              <a:headEnd/>
              <a:tailEnd/>
            </a:ln>
            <a:effectLst/>
          </p:spPr>
          <p:txBody>
            <a:bodyPr wrap="none">
              <a:spAutoFit/>
            </a:bodyPr>
            <a:lstStyle/>
            <a:p>
              <a:r>
                <a:rPr lang="zh-CN" altLang="en-US" b="1">
                  <a:solidFill>
                    <a:srgbClr val="FFFF00"/>
                  </a:solidFill>
                  <a:ea typeface="宋体" pitchFamily="2" charset="-122"/>
                </a:rPr>
                <a:t>离散型</a:t>
              </a:r>
            </a:p>
          </p:txBody>
        </p:sp>
        <p:sp>
          <p:nvSpPr>
            <p:cNvPr id="1394711" name="Rectangle 23"/>
            <p:cNvSpPr>
              <a:spLocks noChangeArrowheads="1"/>
            </p:cNvSpPr>
            <p:nvPr/>
          </p:nvSpPr>
          <p:spPr bwMode="auto">
            <a:xfrm>
              <a:off x="3616" y="699"/>
              <a:ext cx="1849" cy="327"/>
            </a:xfrm>
            <a:prstGeom prst="rect">
              <a:avLst/>
            </a:prstGeom>
            <a:noFill/>
            <a:ln w="9525">
              <a:noFill/>
              <a:miter lim="800000"/>
              <a:headEnd/>
              <a:tailEnd/>
            </a:ln>
            <a:effectLst/>
          </p:spPr>
          <p:txBody>
            <a:bodyPr>
              <a:spAutoFit/>
            </a:bodyPr>
            <a:lstStyle/>
            <a:p>
              <a:r>
                <a:rPr lang="zh-CN" altLang="en-US" b="1">
                  <a:solidFill>
                    <a:srgbClr val="FFFF00"/>
                  </a:solidFill>
                  <a:ea typeface="宋体" pitchFamily="2" charset="-122"/>
                </a:rPr>
                <a:t>一维随机变量</a:t>
              </a:r>
              <a:r>
                <a:rPr lang="en-US" altLang="zh-CN" b="1" i="1">
                  <a:solidFill>
                    <a:srgbClr val="FFFF00"/>
                  </a:solidFill>
                  <a:ea typeface="宋体" pitchFamily="2" charset="-122"/>
                </a:rPr>
                <a:t>X</a:t>
              </a:r>
              <a:endParaRPr lang="en-US" altLang="zh-CN" b="1">
                <a:solidFill>
                  <a:srgbClr val="FFFF00"/>
                </a:solidFill>
                <a:ea typeface="宋体" pitchFamily="2" charset="-122"/>
              </a:endParaRPr>
            </a:p>
          </p:txBody>
        </p:sp>
      </p:grpSp>
      <p:sp>
        <p:nvSpPr>
          <p:cNvPr id="1394712" name="Rectangle 24"/>
          <p:cNvSpPr>
            <a:spLocks noChangeArrowheads="1"/>
          </p:cNvSpPr>
          <p:nvPr/>
        </p:nvSpPr>
        <p:spPr bwMode="auto">
          <a:xfrm>
            <a:off x="6227763" y="2349500"/>
            <a:ext cx="2116137" cy="519113"/>
          </a:xfrm>
          <a:prstGeom prst="rect">
            <a:avLst/>
          </a:prstGeom>
          <a:noFill/>
          <a:ln w="9525">
            <a:noFill/>
            <a:miter lim="800000"/>
            <a:headEnd/>
            <a:tailEnd/>
          </a:ln>
          <a:effectLst/>
        </p:spPr>
        <p:txBody>
          <a:bodyPr wrap="none">
            <a:spAutoFit/>
          </a:bodyPr>
          <a:lstStyle/>
          <a:p>
            <a:r>
              <a:rPr lang="en-US" altLang="zh-CN" b="1" i="1" dirty="0">
                <a:solidFill>
                  <a:srgbClr val="FFFF00"/>
                </a:solidFill>
                <a:ea typeface="宋体" pitchFamily="2" charset="-122"/>
              </a:rPr>
              <a:t>X </a:t>
            </a:r>
            <a:r>
              <a:rPr lang="zh-CN" altLang="en-US" b="1" dirty="0">
                <a:solidFill>
                  <a:srgbClr val="FFFF00"/>
                </a:solidFill>
                <a:ea typeface="宋体" pitchFamily="2" charset="-122"/>
              </a:rPr>
              <a:t>的分布律</a:t>
            </a:r>
            <a:r>
              <a:rPr lang="zh-CN" altLang="en-US" b="1" dirty="0">
                <a:ea typeface="宋体" pitchFamily="2" charset="-122"/>
              </a:rPr>
              <a:t>  </a:t>
            </a:r>
          </a:p>
        </p:txBody>
      </p:sp>
      <p:grpSp>
        <p:nvGrpSpPr>
          <p:cNvPr id="1394713" name="Group 25"/>
          <p:cNvGrpSpPr>
            <a:grpSpLocks/>
          </p:cNvGrpSpPr>
          <p:nvPr/>
        </p:nvGrpSpPr>
        <p:grpSpPr bwMode="auto">
          <a:xfrm>
            <a:off x="5800725" y="3933825"/>
            <a:ext cx="3343275" cy="1541463"/>
            <a:chOff x="3541" y="2358"/>
            <a:chExt cx="2106" cy="971"/>
          </a:xfrm>
        </p:grpSpPr>
        <p:graphicFrame>
          <p:nvGraphicFramePr>
            <p:cNvPr id="1394714" name="Object 26"/>
            <p:cNvGraphicFramePr>
              <a:graphicFrameLocks noChangeAspect="1"/>
            </p:cNvGraphicFramePr>
            <p:nvPr/>
          </p:nvGraphicFramePr>
          <p:xfrm>
            <a:off x="3833" y="2358"/>
            <a:ext cx="806" cy="392"/>
          </p:xfrm>
          <a:graphic>
            <a:graphicData uri="http://schemas.openxmlformats.org/presentationml/2006/ole">
              <p:oleObj spid="_x0000_s1394714" name="公式" r:id="rId11" imgW="469800" imgH="228600" progId="Equation.3">
                <p:embed/>
              </p:oleObj>
            </a:graphicData>
          </a:graphic>
        </p:graphicFrame>
        <p:graphicFrame>
          <p:nvGraphicFramePr>
            <p:cNvPr id="1394715" name="Object 27"/>
            <p:cNvGraphicFramePr>
              <a:graphicFrameLocks noChangeAspect="1"/>
            </p:cNvGraphicFramePr>
            <p:nvPr/>
          </p:nvGraphicFramePr>
          <p:xfrm>
            <a:off x="3833" y="2738"/>
            <a:ext cx="902" cy="591"/>
          </p:xfrm>
          <a:graphic>
            <a:graphicData uri="http://schemas.openxmlformats.org/presentationml/2006/ole">
              <p:oleObj spid="_x0000_s1394715" name="公式" r:id="rId12" imgW="520560" imgH="342720" progId="Equation.3">
                <p:embed/>
              </p:oleObj>
            </a:graphicData>
          </a:graphic>
        </p:graphicFrame>
        <p:sp>
          <p:nvSpPr>
            <p:cNvPr id="1394716" name="Rectangle 28"/>
            <p:cNvSpPr>
              <a:spLocks noChangeArrowheads="1"/>
            </p:cNvSpPr>
            <p:nvPr/>
          </p:nvSpPr>
          <p:spPr bwMode="auto">
            <a:xfrm>
              <a:off x="4675" y="2378"/>
              <a:ext cx="972" cy="327"/>
            </a:xfrm>
            <a:prstGeom prst="rect">
              <a:avLst/>
            </a:prstGeom>
            <a:noFill/>
            <a:ln w="9525">
              <a:noFill/>
              <a:miter lim="800000"/>
              <a:headEnd/>
              <a:tailEnd/>
            </a:ln>
            <a:effectLst/>
          </p:spPr>
          <p:txBody>
            <a:bodyPr wrap="none">
              <a:spAutoFit/>
            </a:bodyPr>
            <a:lstStyle/>
            <a:p>
              <a:r>
                <a:rPr lang="en-US" altLang="zh-CN" b="1" i="1">
                  <a:solidFill>
                    <a:schemeClr val="accent2"/>
                  </a:solidFill>
                  <a:ea typeface="宋体" pitchFamily="2" charset="-122"/>
                </a:rPr>
                <a:t>k</a:t>
              </a:r>
              <a:r>
                <a:rPr lang="en-US" altLang="zh-CN" b="1">
                  <a:solidFill>
                    <a:schemeClr val="accent2"/>
                  </a:solidFill>
                  <a:ea typeface="宋体" pitchFamily="2" charset="-122"/>
                </a:rPr>
                <a:t>=1,2, …</a:t>
              </a:r>
            </a:p>
          </p:txBody>
        </p:sp>
        <p:graphicFrame>
          <p:nvGraphicFramePr>
            <p:cNvPr id="1394717" name="Object 29"/>
            <p:cNvGraphicFramePr>
              <a:graphicFrameLocks noChangeAspect="1"/>
            </p:cNvGraphicFramePr>
            <p:nvPr/>
          </p:nvGraphicFramePr>
          <p:xfrm>
            <a:off x="3541" y="2383"/>
            <a:ext cx="337" cy="809"/>
          </p:xfrm>
          <a:graphic>
            <a:graphicData uri="http://schemas.openxmlformats.org/presentationml/2006/ole">
              <p:oleObj spid="_x0000_s1394717" name="公式" r:id="rId13" imgW="190440" imgH="457200" progId="Equation.3">
                <p:embed/>
              </p:oleObj>
            </a:graphicData>
          </a:graphic>
        </p:graphicFrame>
      </p:grpSp>
      <p:sp>
        <p:nvSpPr>
          <p:cNvPr id="1394718" name="Text Box 30"/>
          <p:cNvSpPr txBox="1">
            <a:spLocks noChangeArrowheads="1"/>
          </p:cNvSpPr>
          <p:nvPr/>
        </p:nvSpPr>
        <p:spPr bwMode="auto">
          <a:xfrm>
            <a:off x="1042988" y="620713"/>
            <a:ext cx="7345362" cy="762000"/>
          </a:xfrm>
          <a:prstGeom prst="rect">
            <a:avLst/>
          </a:prstGeom>
          <a:noFill/>
          <a:ln w="9525">
            <a:noFill/>
            <a:miter lim="800000"/>
            <a:headEnd/>
            <a:tailEnd/>
          </a:ln>
          <a:effectLst/>
        </p:spPr>
        <p:txBody>
          <a:bodyPr>
            <a:spAutoFit/>
          </a:bodyPr>
          <a:lstStyle/>
          <a:p>
            <a:pPr>
              <a:spcBef>
                <a:spcPct val="50000"/>
              </a:spcBef>
            </a:pPr>
            <a:r>
              <a:rPr lang="zh-CN" altLang="en-US" sz="4400" b="1">
                <a:solidFill>
                  <a:schemeClr val="tx2"/>
                </a:solidFill>
                <a:ea typeface="宋体" pitchFamily="2" charset="-122"/>
              </a:rPr>
              <a:t>二维离散型随机变量 </a:t>
            </a:r>
            <a:r>
              <a:rPr lang="en-US" altLang="zh-CN" sz="4400" b="1">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4694"/>
                                        </p:tgtEl>
                                        <p:attrNameLst>
                                          <p:attrName>style.visibility</p:attrName>
                                        </p:attrNameLst>
                                      </p:cBhvr>
                                      <p:to>
                                        <p:strVal val="visible"/>
                                      </p:to>
                                    </p:set>
                                    <p:animEffect transition="in" filter="wipe(left)">
                                      <p:cBhvr>
                                        <p:cTn id="7" dur="500"/>
                                        <p:tgtEl>
                                          <p:spTgt spid="13946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4695"/>
                                        </p:tgtEl>
                                        <p:attrNameLst>
                                          <p:attrName>style.visibility</p:attrName>
                                        </p:attrNameLst>
                                      </p:cBhvr>
                                      <p:to>
                                        <p:strVal val="visible"/>
                                      </p:to>
                                    </p:set>
                                    <p:animEffect transition="in" filter="wipe(left)">
                                      <p:cBhvr>
                                        <p:cTn id="12" dur="500"/>
                                        <p:tgtEl>
                                          <p:spTgt spid="139469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94699"/>
                                        </p:tgtEl>
                                        <p:attrNameLst>
                                          <p:attrName>style.visibility</p:attrName>
                                        </p:attrNameLst>
                                      </p:cBhvr>
                                      <p:to>
                                        <p:strVal val="visible"/>
                                      </p:to>
                                    </p:set>
                                    <p:animEffect transition="in" filter="wipe(left)">
                                      <p:cBhvr>
                                        <p:cTn id="16" dur="500"/>
                                        <p:tgtEl>
                                          <p:spTgt spid="13946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94701"/>
                                        </p:tgtEl>
                                        <p:attrNameLst>
                                          <p:attrName>style.visibility</p:attrName>
                                        </p:attrNameLst>
                                      </p:cBhvr>
                                      <p:to>
                                        <p:strVal val="visible"/>
                                      </p:to>
                                    </p:set>
                                    <p:animEffect transition="in" filter="wipe(left)">
                                      <p:cBhvr>
                                        <p:cTn id="21" dur="500"/>
                                        <p:tgtEl>
                                          <p:spTgt spid="139470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94692"/>
                                        </p:tgtEl>
                                        <p:attrNameLst>
                                          <p:attrName>style.visibility</p:attrName>
                                        </p:attrNameLst>
                                      </p:cBhvr>
                                      <p:to>
                                        <p:strVal val="visible"/>
                                      </p:to>
                                    </p:set>
                                    <p:animEffect transition="in" filter="wipe(left)">
                                      <p:cBhvr>
                                        <p:cTn id="26" dur="500"/>
                                        <p:tgtEl>
                                          <p:spTgt spid="139469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394700"/>
                                        </p:tgtEl>
                                        <p:attrNameLst>
                                          <p:attrName>style.visibility</p:attrName>
                                        </p:attrNameLst>
                                      </p:cBhvr>
                                      <p:to>
                                        <p:strVal val="visible"/>
                                      </p:to>
                                    </p:set>
                                    <p:animEffect transition="in" filter="wipe(left)">
                                      <p:cBhvr>
                                        <p:cTn id="30" dur="500"/>
                                        <p:tgtEl>
                                          <p:spTgt spid="13947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94702"/>
                                        </p:tgtEl>
                                        <p:attrNameLst>
                                          <p:attrName>style.visibility</p:attrName>
                                        </p:attrNameLst>
                                      </p:cBhvr>
                                      <p:to>
                                        <p:strVal val="visible"/>
                                      </p:to>
                                    </p:set>
                                    <p:animEffect transition="in" filter="wipe(left)">
                                      <p:cBhvr>
                                        <p:cTn id="35" dur="500"/>
                                        <p:tgtEl>
                                          <p:spTgt spid="13947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394693"/>
                                        </p:tgtEl>
                                        <p:attrNameLst>
                                          <p:attrName>style.visibility</p:attrName>
                                        </p:attrNameLst>
                                      </p:cBhvr>
                                      <p:to>
                                        <p:strVal val="visible"/>
                                      </p:to>
                                    </p:set>
                                    <p:animEffect transition="in" filter="wipe(down)">
                                      <p:cBhvr>
                                        <p:cTn id="40" dur="500"/>
                                        <p:tgtEl>
                                          <p:spTgt spid="13946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394705"/>
                                        </p:tgtEl>
                                        <p:attrNameLst>
                                          <p:attrName>style.visibility</p:attrName>
                                        </p:attrNameLst>
                                      </p:cBhvr>
                                      <p:to>
                                        <p:strVal val="visible"/>
                                      </p:to>
                                    </p:set>
                                    <p:animEffect transition="in" filter="wipe(down)">
                                      <p:cBhvr>
                                        <p:cTn id="45" dur="500"/>
                                        <p:tgtEl>
                                          <p:spTgt spid="139470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394709"/>
                                        </p:tgtEl>
                                        <p:attrNameLst>
                                          <p:attrName>style.visibility</p:attrName>
                                        </p:attrNameLst>
                                      </p:cBhvr>
                                      <p:to>
                                        <p:strVal val="visible"/>
                                      </p:to>
                                    </p:set>
                                    <p:animEffect transition="in" filter="wipe(left)">
                                      <p:cBhvr>
                                        <p:cTn id="50" dur="500"/>
                                        <p:tgtEl>
                                          <p:spTgt spid="139470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394706"/>
                                        </p:tgtEl>
                                        <p:attrNameLst>
                                          <p:attrName>style.visibility</p:attrName>
                                        </p:attrNameLst>
                                      </p:cBhvr>
                                      <p:to>
                                        <p:strVal val="visible"/>
                                      </p:to>
                                    </p:set>
                                    <p:animEffect transition="in" filter="wipe(left)">
                                      <p:cBhvr>
                                        <p:cTn id="55" dur="500"/>
                                        <p:tgtEl>
                                          <p:spTgt spid="139470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94712"/>
                                        </p:tgtEl>
                                        <p:attrNameLst>
                                          <p:attrName>style.visibility</p:attrName>
                                        </p:attrNameLst>
                                      </p:cBhvr>
                                      <p:to>
                                        <p:strVal val="visible"/>
                                      </p:to>
                                    </p:set>
                                    <p:animEffect transition="in" filter="wipe(left)">
                                      <p:cBhvr>
                                        <p:cTn id="60" dur="500"/>
                                        <p:tgtEl>
                                          <p:spTgt spid="13947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94713"/>
                                        </p:tgtEl>
                                        <p:attrNameLst>
                                          <p:attrName>style.visibility</p:attrName>
                                        </p:attrNameLst>
                                      </p:cBhvr>
                                      <p:to>
                                        <p:strVal val="visible"/>
                                      </p:to>
                                    </p:set>
                                    <p:animEffect transition="in" filter="wipe(left)">
                                      <p:cBhvr>
                                        <p:cTn id="65" dur="500"/>
                                        <p:tgtEl>
                                          <p:spTgt spid="1394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3" grpId="0"/>
      <p:bldP spid="1394694" grpId="0"/>
      <p:bldP spid="1394701" grpId="0"/>
      <p:bldP spid="1394705" grpId="0" animBg="1"/>
      <p:bldP spid="13947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4" name="Text Box 4"/>
          <p:cNvSpPr txBox="1">
            <a:spLocks noChangeArrowheads="1"/>
          </p:cNvSpPr>
          <p:nvPr/>
        </p:nvSpPr>
        <p:spPr bwMode="auto">
          <a:xfrm>
            <a:off x="1692275" y="549275"/>
            <a:ext cx="7219950" cy="1066800"/>
          </a:xfrm>
          <a:prstGeom prst="rect">
            <a:avLst/>
          </a:prstGeom>
          <a:noFill/>
          <a:ln w="9525">
            <a:noFill/>
            <a:miter lim="800000"/>
            <a:headEnd/>
            <a:tailEnd/>
          </a:ln>
          <a:effectLst/>
        </p:spPr>
        <p:txBody>
          <a:bodyPr wrap="none">
            <a:spAutoFit/>
          </a:bodyPr>
          <a:lstStyle/>
          <a:p>
            <a:r>
              <a:rPr lang="zh-CN" altLang="en-US" sz="3200">
                <a:ea typeface="楷体_GB2312" pitchFamily="49" charset="-122"/>
              </a:rPr>
              <a:t> </a:t>
            </a:r>
            <a:r>
              <a:rPr lang="zh-CN" altLang="en-US" sz="3200" b="1">
                <a:ea typeface="楷体_GB2312" pitchFamily="49" charset="-122"/>
              </a:rPr>
              <a:t>若两个随机变量相互独立</a:t>
            </a:r>
            <a:r>
              <a:rPr lang="en-US" altLang="zh-CN" sz="3200" b="1">
                <a:ea typeface="楷体_GB2312" pitchFamily="49" charset="-122"/>
              </a:rPr>
              <a:t>,  </a:t>
            </a:r>
            <a:r>
              <a:rPr lang="zh-CN" altLang="en-US" sz="3200" b="1">
                <a:ea typeface="楷体_GB2312" pitchFamily="49" charset="-122"/>
              </a:rPr>
              <a:t>且又有相同</a:t>
            </a:r>
          </a:p>
          <a:p>
            <a:r>
              <a:rPr lang="zh-CN" altLang="en-US" sz="3200" b="1">
                <a:ea typeface="楷体_GB2312" pitchFamily="49" charset="-122"/>
              </a:rPr>
              <a:t> 的分布</a:t>
            </a:r>
            <a:r>
              <a:rPr lang="en-US" altLang="zh-CN" sz="3200" b="1">
                <a:ea typeface="楷体_GB2312" pitchFamily="49" charset="-122"/>
              </a:rPr>
              <a:t>, </a:t>
            </a:r>
            <a:r>
              <a:rPr lang="zh-CN" altLang="en-US" sz="3200" b="1">
                <a:ea typeface="楷体_GB2312" pitchFamily="49" charset="-122"/>
              </a:rPr>
              <a:t>不能说这两个随机变量相等</a:t>
            </a:r>
            <a:r>
              <a:rPr lang="en-US" altLang="zh-CN" sz="3200" b="1">
                <a:ea typeface="楷体_GB2312" pitchFamily="49" charset="-122"/>
              </a:rPr>
              <a:t>. </a:t>
            </a:r>
            <a:r>
              <a:rPr lang="zh-CN" altLang="en-US" sz="3200" b="1">
                <a:ea typeface="楷体_GB2312" pitchFamily="49" charset="-122"/>
              </a:rPr>
              <a:t>如</a:t>
            </a:r>
          </a:p>
        </p:txBody>
      </p:sp>
      <p:grpSp>
        <p:nvGrpSpPr>
          <p:cNvPr id="1454085" name="Group 5"/>
          <p:cNvGrpSpPr>
            <a:grpSpLocks/>
          </p:cNvGrpSpPr>
          <p:nvPr/>
        </p:nvGrpSpPr>
        <p:grpSpPr bwMode="auto">
          <a:xfrm>
            <a:off x="1495425" y="1589088"/>
            <a:ext cx="2819400" cy="1352550"/>
            <a:chOff x="432" y="2268"/>
            <a:chExt cx="1776" cy="852"/>
          </a:xfrm>
        </p:grpSpPr>
        <p:sp>
          <p:nvSpPr>
            <p:cNvPr id="1454086" name="Line 6"/>
            <p:cNvSpPr>
              <a:spLocks noChangeShapeType="1"/>
            </p:cNvSpPr>
            <p:nvPr/>
          </p:nvSpPr>
          <p:spPr bwMode="auto">
            <a:xfrm>
              <a:off x="432" y="2688"/>
              <a:ext cx="1776" cy="0"/>
            </a:xfrm>
            <a:prstGeom prst="line">
              <a:avLst/>
            </a:prstGeom>
            <a:noFill/>
            <a:ln w="9525">
              <a:solidFill>
                <a:schemeClr val="tx1"/>
              </a:solidFill>
              <a:miter lim="800000"/>
              <a:headEnd/>
              <a:tailEnd/>
            </a:ln>
            <a:effectLst/>
          </p:spPr>
          <p:txBody>
            <a:bodyPr wrap="none"/>
            <a:lstStyle/>
            <a:p>
              <a:endParaRPr lang="zh-CN" altLang="en-US"/>
            </a:p>
          </p:txBody>
        </p:sp>
        <p:sp>
          <p:nvSpPr>
            <p:cNvPr id="1454087" name="Line 7"/>
            <p:cNvSpPr>
              <a:spLocks noChangeShapeType="1"/>
            </p:cNvSpPr>
            <p:nvPr/>
          </p:nvSpPr>
          <p:spPr bwMode="auto">
            <a:xfrm>
              <a:off x="960" y="2304"/>
              <a:ext cx="0" cy="816"/>
            </a:xfrm>
            <a:prstGeom prst="line">
              <a:avLst/>
            </a:prstGeom>
            <a:noFill/>
            <a:ln w="9525">
              <a:solidFill>
                <a:schemeClr val="tx1"/>
              </a:solidFill>
              <a:miter lim="800000"/>
              <a:headEnd/>
              <a:tailEnd/>
            </a:ln>
            <a:effectLst/>
          </p:spPr>
          <p:txBody>
            <a:bodyPr wrap="none"/>
            <a:lstStyle/>
            <a:p>
              <a:endParaRPr lang="zh-CN" altLang="en-US"/>
            </a:p>
          </p:txBody>
        </p:sp>
        <p:sp>
          <p:nvSpPr>
            <p:cNvPr id="1454088" name="Text Box 8"/>
            <p:cNvSpPr txBox="1">
              <a:spLocks noChangeArrowheads="1"/>
            </p:cNvSpPr>
            <p:nvPr/>
          </p:nvSpPr>
          <p:spPr bwMode="auto">
            <a:xfrm>
              <a:off x="575" y="2281"/>
              <a:ext cx="287" cy="365"/>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X</a:t>
              </a:r>
            </a:p>
          </p:txBody>
        </p:sp>
        <p:sp>
          <p:nvSpPr>
            <p:cNvPr id="1454089" name="Text Box 9"/>
            <p:cNvSpPr txBox="1">
              <a:spLocks noChangeArrowheads="1"/>
            </p:cNvSpPr>
            <p:nvPr/>
          </p:nvSpPr>
          <p:spPr bwMode="auto">
            <a:xfrm>
              <a:off x="596" y="2700"/>
              <a:ext cx="272" cy="365"/>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P</a:t>
              </a:r>
            </a:p>
          </p:txBody>
        </p:sp>
        <p:sp>
          <p:nvSpPr>
            <p:cNvPr id="1454090" name="Text Box 10"/>
            <p:cNvSpPr txBox="1">
              <a:spLocks noChangeArrowheads="1"/>
            </p:cNvSpPr>
            <p:nvPr/>
          </p:nvSpPr>
          <p:spPr bwMode="auto">
            <a:xfrm>
              <a:off x="1094" y="2268"/>
              <a:ext cx="905" cy="365"/>
            </a:xfrm>
            <a:prstGeom prst="rect">
              <a:avLst/>
            </a:prstGeom>
            <a:noFill/>
            <a:ln w="9525">
              <a:noFill/>
              <a:miter lim="800000"/>
              <a:headEnd/>
              <a:tailEnd/>
            </a:ln>
            <a:effectLst/>
          </p:spPr>
          <p:txBody>
            <a:bodyPr wrap="none">
              <a:spAutoFit/>
            </a:bodyPr>
            <a:lstStyle/>
            <a:p>
              <a:r>
                <a:rPr lang="en-US" altLang="zh-CN" sz="3200">
                  <a:ea typeface="楷体_GB2312" pitchFamily="49" charset="-122"/>
                </a:rPr>
                <a:t>-1       1</a:t>
              </a:r>
            </a:p>
          </p:txBody>
        </p:sp>
        <p:sp>
          <p:nvSpPr>
            <p:cNvPr id="1454091" name="Text Box 11"/>
            <p:cNvSpPr txBox="1">
              <a:spLocks noChangeArrowheads="1"/>
            </p:cNvSpPr>
            <p:nvPr/>
          </p:nvSpPr>
          <p:spPr bwMode="auto">
            <a:xfrm>
              <a:off x="1046" y="2700"/>
              <a:ext cx="1076" cy="365"/>
            </a:xfrm>
            <a:prstGeom prst="rect">
              <a:avLst/>
            </a:prstGeom>
            <a:noFill/>
            <a:ln w="9525">
              <a:noFill/>
              <a:miter lim="800000"/>
              <a:headEnd/>
              <a:tailEnd/>
            </a:ln>
            <a:effectLst/>
          </p:spPr>
          <p:txBody>
            <a:bodyPr wrap="none">
              <a:spAutoFit/>
            </a:bodyPr>
            <a:lstStyle/>
            <a:p>
              <a:r>
                <a:rPr lang="en-US" altLang="zh-CN" sz="3200">
                  <a:ea typeface="楷体_GB2312" pitchFamily="49" charset="-122"/>
                </a:rPr>
                <a:t>0.5     0.5</a:t>
              </a:r>
            </a:p>
          </p:txBody>
        </p:sp>
      </p:grpSp>
      <p:grpSp>
        <p:nvGrpSpPr>
          <p:cNvPr id="1454092" name="Group 12"/>
          <p:cNvGrpSpPr>
            <a:grpSpLocks/>
          </p:cNvGrpSpPr>
          <p:nvPr/>
        </p:nvGrpSpPr>
        <p:grpSpPr bwMode="auto">
          <a:xfrm>
            <a:off x="4924425" y="1589088"/>
            <a:ext cx="2819400" cy="1352550"/>
            <a:chOff x="2842" y="2256"/>
            <a:chExt cx="1776" cy="852"/>
          </a:xfrm>
        </p:grpSpPr>
        <p:sp>
          <p:nvSpPr>
            <p:cNvPr id="1454093" name="Line 13"/>
            <p:cNvSpPr>
              <a:spLocks noChangeShapeType="1"/>
            </p:cNvSpPr>
            <p:nvPr/>
          </p:nvSpPr>
          <p:spPr bwMode="auto">
            <a:xfrm>
              <a:off x="2842" y="2676"/>
              <a:ext cx="1776" cy="0"/>
            </a:xfrm>
            <a:prstGeom prst="line">
              <a:avLst/>
            </a:prstGeom>
            <a:noFill/>
            <a:ln w="9525">
              <a:solidFill>
                <a:schemeClr val="tx1"/>
              </a:solidFill>
              <a:miter lim="800000"/>
              <a:headEnd/>
              <a:tailEnd/>
            </a:ln>
            <a:effectLst/>
          </p:spPr>
          <p:txBody>
            <a:bodyPr wrap="none"/>
            <a:lstStyle/>
            <a:p>
              <a:endParaRPr lang="zh-CN" altLang="en-US"/>
            </a:p>
          </p:txBody>
        </p:sp>
        <p:sp>
          <p:nvSpPr>
            <p:cNvPr id="1454094" name="Line 14"/>
            <p:cNvSpPr>
              <a:spLocks noChangeShapeType="1"/>
            </p:cNvSpPr>
            <p:nvPr/>
          </p:nvSpPr>
          <p:spPr bwMode="auto">
            <a:xfrm>
              <a:off x="3370" y="2292"/>
              <a:ext cx="0" cy="816"/>
            </a:xfrm>
            <a:prstGeom prst="line">
              <a:avLst/>
            </a:prstGeom>
            <a:noFill/>
            <a:ln w="9525">
              <a:solidFill>
                <a:schemeClr val="tx1"/>
              </a:solidFill>
              <a:miter lim="800000"/>
              <a:headEnd/>
              <a:tailEnd/>
            </a:ln>
            <a:effectLst/>
          </p:spPr>
          <p:txBody>
            <a:bodyPr wrap="none"/>
            <a:lstStyle/>
            <a:p>
              <a:endParaRPr lang="zh-CN" altLang="en-US"/>
            </a:p>
          </p:txBody>
        </p:sp>
        <p:sp>
          <p:nvSpPr>
            <p:cNvPr id="1454095" name="Text Box 15"/>
            <p:cNvSpPr txBox="1">
              <a:spLocks noChangeArrowheads="1"/>
            </p:cNvSpPr>
            <p:nvPr/>
          </p:nvSpPr>
          <p:spPr bwMode="auto">
            <a:xfrm>
              <a:off x="2985" y="2269"/>
              <a:ext cx="336" cy="365"/>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Y </a:t>
              </a:r>
            </a:p>
          </p:txBody>
        </p:sp>
        <p:sp>
          <p:nvSpPr>
            <p:cNvPr id="1454096" name="Text Box 16"/>
            <p:cNvSpPr txBox="1">
              <a:spLocks noChangeArrowheads="1"/>
            </p:cNvSpPr>
            <p:nvPr/>
          </p:nvSpPr>
          <p:spPr bwMode="auto">
            <a:xfrm>
              <a:off x="3006" y="2688"/>
              <a:ext cx="272" cy="365"/>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P</a:t>
              </a:r>
            </a:p>
          </p:txBody>
        </p:sp>
        <p:sp>
          <p:nvSpPr>
            <p:cNvPr id="1454097" name="Text Box 17"/>
            <p:cNvSpPr txBox="1">
              <a:spLocks noChangeArrowheads="1"/>
            </p:cNvSpPr>
            <p:nvPr/>
          </p:nvSpPr>
          <p:spPr bwMode="auto">
            <a:xfrm>
              <a:off x="3504" y="2256"/>
              <a:ext cx="905" cy="365"/>
            </a:xfrm>
            <a:prstGeom prst="rect">
              <a:avLst/>
            </a:prstGeom>
            <a:noFill/>
            <a:ln w="9525">
              <a:noFill/>
              <a:miter lim="800000"/>
              <a:headEnd/>
              <a:tailEnd/>
            </a:ln>
            <a:effectLst/>
          </p:spPr>
          <p:txBody>
            <a:bodyPr wrap="none">
              <a:spAutoFit/>
            </a:bodyPr>
            <a:lstStyle/>
            <a:p>
              <a:r>
                <a:rPr lang="en-US" altLang="zh-CN" sz="3200">
                  <a:ea typeface="楷体_GB2312" pitchFamily="49" charset="-122"/>
                </a:rPr>
                <a:t>-1       1</a:t>
              </a:r>
            </a:p>
          </p:txBody>
        </p:sp>
        <p:sp>
          <p:nvSpPr>
            <p:cNvPr id="1454098" name="Text Box 18"/>
            <p:cNvSpPr txBox="1">
              <a:spLocks noChangeArrowheads="1"/>
            </p:cNvSpPr>
            <p:nvPr/>
          </p:nvSpPr>
          <p:spPr bwMode="auto">
            <a:xfrm>
              <a:off x="3456" y="2688"/>
              <a:ext cx="1076" cy="365"/>
            </a:xfrm>
            <a:prstGeom prst="rect">
              <a:avLst/>
            </a:prstGeom>
            <a:noFill/>
            <a:ln w="9525">
              <a:noFill/>
              <a:miter lim="800000"/>
              <a:headEnd/>
              <a:tailEnd/>
            </a:ln>
            <a:effectLst/>
          </p:spPr>
          <p:txBody>
            <a:bodyPr wrap="none">
              <a:spAutoFit/>
            </a:bodyPr>
            <a:lstStyle/>
            <a:p>
              <a:r>
                <a:rPr lang="en-US" altLang="zh-CN" sz="3200">
                  <a:ea typeface="楷体_GB2312" pitchFamily="49" charset="-122"/>
                </a:rPr>
                <a:t>0.5     0.5</a:t>
              </a:r>
            </a:p>
          </p:txBody>
        </p:sp>
      </p:grpSp>
      <p:sp>
        <p:nvSpPr>
          <p:cNvPr id="1454099" name="Text Box 19"/>
          <p:cNvSpPr txBox="1">
            <a:spLocks noChangeArrowheads="1"/>
          </p:cNvSpPr>
          <p:nvPr/>
        </p:nvSpPr>
        <p:spPr bwMode="auto">
          <a:xfrm>
            <a:off x="838200" y="2960688"/>
            <a:ext cx="3455988" cy="579437"/>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X ,Y</a:t>
            </a:r>
            <a:r>
              <a:rPr lang="en-US" altLang="zh-CN" sz="3200" i="1">
                <a:ea typeface="楷体_GB2312" pitchFamily="49" charset="-122"/>
              </a:rPr>
              <a:t> </a:t>
            </a:r>
            <a:r>
              <a:rPr lang="zh-CN" altLang="en-US" sz="3200" b="1">
                <a:ea typeface="楷体_GB2312" pitchFamily="49" charset="-122"/>
              </a:rPr>
              <a:t>相互独立，则</a:t>
            </a:r>
            <a:endParaRPr lang="zh-CN" altLang="en-US" sz="3200" b="1" i="1">
              <a:ea typeface="楷体_GB2312" pitchFamily="49" charset="-122"/>
            </a:endParaRPr>
          </a:p>
        </p:txBody>
      </p:sp>
      <p:grpSp>
        <p:nvGrpSpPr>
          <p:cNvPr id="1454100" name="Group 20"/>
          <p:cNvGrpSpPr>
            <a:grpSpLocks/>
          </p:cNvGrpSpPr>
          <p:nvPr/>
        </p:nvGrpSpPr>
        <p:grpSpPr bwMode="auto">
          <a:xfrm>
            <a:off x="2546350" y="3494088"/>
            <a:ext cx="3597275" cy="2362200"/>
            <a:chOff x="1046" y="2064"/>
            <a:chExt cx="2266" cy="1584"/>
          </a:xfrm>
        </p:grpSpPr>
        <p:sp>
          <p:nvSpPr>
            <p:cNvPr id="1454101" name="Line 21"/>
            <p:cNvSpPr>
              <a:spLocks noChangeShapeType="1"/>
            </p:cNvSpPr>
            <p:nvPr/>
          </p:nvSpPr>
          <p:spPr bwMode="auto">
            <a:xfrm>
              <a:off x="1056" y="2783"/>
              <a:ext cx="2256" cy="0"/>
            </a:xfrm>
            <a:prstGeom prst="line">
              <a:avLst/>
            </a:prstGeom>
            <a:noFill/>
            <a:ln w="9525">
              <a:solidFill>
                <a:schemeClr val="tx1"/>
              </a:solidFill>
              <a:miter lim="800000"/>
              <a:headEnd/>
              <a:tailEnd/>
            </a:ln>
            <a:effectLst/>
          </p:spPr>
          <p:txBody>
            <a:bodyPr wrap="none"/>
            <a:lstStyle/>
            <a:p>
              <a:endParaRPr lang="zh-CN" altLang="en-US"/>
            </a:p>
          </p:txBody>
        </p:sp>
        <p:sp>
          <p:nvSpPr>
            <p:cNvPr id="1454102" name="Line 22"/>
            <p:cNvSpPr>
              <a:spLocks noChangeShapeType="1"/>
            </p:cNvSpPr>
            <p:nvPr/>
          </p:nvSpPr>
          <p:spPr bwMode="auto">
            <a:xfrm>
              <a:off x="1861" y="2100"/>
              <a:ext cx="0" cy="1548"/>
            </a:xfrm>
            <a:prstGeom prst="line">
              <a:avLst/>
            </a:prstGeom>
            <a:noFill/>
            <a:ln w="9525">
              <a:solidFill>
                <a:schemeClr val="tx1"/>
              </a:solidFill>
              <a:miter lim="800000"/>
              <a:headEnd/>
              <a:tailEnd/>
            </a:ln>
            <a:effectLst/>
          </p:spPr>
          <p:txBody>
            <a:bodyPr wrap="none"/>
            <a:lstStyle/>
            <a:p>
              <a:endParaRPr lang="zh-CN" altLang="en-US"/>
            </a:p>
          </p:txBody>
        </p:sp>
        <p:sp>
          <p:nvSpPr>
            <p:cNvPr id="1454103" name="Text Box 23"/>
            <p:cNvSpPr txBox="1">
              <a:spLocks noChangeArrowheads="1"/>
            </p:cNvSpPr>
            <p:nvPr/>
          </p:nvSpPr>
          <p:spPr bwMode="auto">
            <a:xfrm>
              <a:off x="1463" y="2077"/>
              <a:ext cx="287" cy="388"/>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X</a:t>
              </a:r>
            </a:p>
          </p:txBody>
        </p:sp>
        <p:sp>
          <p:nvSpPr>
            <p:cNvPr id="1454104" name="Text Box 24"/>
            <p:cNvSpPr txBox="1">
              <a:spLocks noChangeArrowheads="1"/>
            </p:cNvSpPr>
            <p:nvPr/>
          </p:nvSpPr>
          <p:spPr bwMode="auto">
            <a:xfrm>
              <a:off x="1104" y="2849"/>
              <a:ext cx="329" cy="715"/>
            </a:xfrm>
            <a:prstGeom prst="rect">
              <a:avLst/>
            </a:prstGeom>
            <a:noFill/>
            <a:ln w="9525">
              <a:noFill/>
              <a:miter lim="800000"/>
              <a:headEnd/>
              <a:tailEnd/>
            </a:ln>
            <a:effectLst/>
          </p:spPr>
          <p:txBody>
            <a:bodyPr wrap="none">
              <a:spAutoFit/>
            </a:bodyPr>
            <a:lstStyle/>
            <a:p>
              <a:r>
                <a:rPr lang="en-US" altLang="zh-CN" sz="3200" i="1">
                  <a:ea typeface="楷体_GB2312" pitchFamily="49" charset="-122"/>
                </a:rPr>
                <a:t>-</a:t>
              </a:r>
              <a:r>
                <a:rPr lang="en-US" altLang="zh-CN" sz="3200">
                  <a:ea typeface="楷体_GB2312" pitchFamily="49" charset="-122"/>
                </a:rPr>
                <a:t>1</a:t>
              </a:r>
            </a:p>
            <a:p>
              <a:r>
                <a:rPr lang="en-US" altLang="zh-CN" sz="3200">
                  <a:ea typeface="楷体_GB2312" pitchFamily="49" charset="-122"/>
                </a:rPr>
                <a:t> 1</a:t>
              </a:r>
              <a:endParaRPr lang="en-US" altLang="zh-CN" sz="3200" i="1">
                <a:ea typeface="楷体_GB2312" pitchFamily="49" charset="-122"/>
              </a:endParaRPr>
            </a:p>
          </p:txBody>
        </p:sp>
        <p:sp>
          <p:nvSpPr>
            <p:cNvPr id="1454105" name="Text Box 25"/>
            <p:cNvSpPr txBox="1">
              <a:spLocks noChangeArrowheads="1"/>
            </p:cNvSpPr>
            <p:nvPr/>
          </p:nvSpPr>
          <p:spPr bwMode="auto">
            <a:xfrm>
              <a:off x="1982" y="2064"/>
              <a:ext cx="1097" cy="389"/>
            </a:xfrm>
            <a:prstGeom prst="rect">
              <a:avLst/>
            </a:prstGeom>
            <a:noFill/>
            <a:ln w="9525">
              <a:noFill/>
              <a:miter lim="800000"/>
              <a:headEnd/>
              <a:tailEnd/>
            </a:ln>
            <a:effectLst/>
          </p:spPr>
          <p:txBody>
            <a:bodyPr wrap="none">
              <a:spAutoFit/>
            </a:bodyPr>
            <a:lstStyle/>
            <a:p>
              <a:r>
                <a:rPr lang="zh-CN" altLang="en-US" sz="3200">
                  <a:ea typeface="楷体_GB2312" pitchFamily="49" charset="-122"/>
                </a:rPr>
                <a:t> </a:t>
              </a:r>
              <a:r>
                <a:rPr lang="en-US" altLang="zh-CN" sz="3200">
                  <a:ea typeface="楷体_GB2312" pitchFamily="49" charset="-122"/>
                </a:rPr>
                <a:t>-1         1</a:t>
              </a:r>
            </a:p>
          </p:txBody>
        </p:sp>
        <p:sp>
          <p:nvSpPr>
            <p:cNvPr id="1454106" name="Text Box 26"/>
            <p:cNvSpPr txBox="1">
              <a:spLocks noChangeArrowheads="1"/>
            </p:cNvSpPr>
            <p:nvPr/>
          </p:nvSpPr>
          <p:spPr bwMode="auto">
            <a:xfrm>
              <a:off x="1934" y="2834"/>
              <a:ext cx="1332" cy="388"/>
            </a:xfrm>
            <a:prstGeom prst="rect">
              <a:avLst/>
            </a:prstGeom>
            <a:noFill/>
            <a:ln w="9525">
              <a:noFill/>
              <a:miter lim="800000"/>
              <a:headEnd/>
              <a:tailEnd/>
            </a:ln>
            <a:effectLst/>
          </p:spPr>
          <p:txBody>
            <a:bodyPr wrap="none">
              <a:spAutoFit/>
            </a:bodyPr>
            <a:lstStyle/>
            <a:p>
              <a:r>
                <a:rPr lang="en-US" altLang="zh-CN" sz="3200">
                  <a:ea typeface="楷体_GB2312" pitchFamily="49" charset="-122"/>
                </a:rPr>
                <a:t>0.25     0.25</a:t>
              </a:r>
            </a:p>
          </p:txBody>
        </p:sp>
        <p:sp>
          <p:nvSpPr>
            <p:cNvPr id="1454107" name="Line 27"/>
            <p:cNvSpPr>
              <a:spLocks noChangeShapeType="1"/>
            </p:cNvSpPr>
            <p:nvPr/>
          </p:nvSpPr>
          <p:spPr bwMode="auto">
            <a:xfrm>
              <a:off x="1200" y="2112"/>
              <a:ext cx="672" cy="672"/>
            </a:xfrm>
            <a:prstGeom prst="line">
              <a:avLst/>
            </a:prstGeom>
            <a:noFill/>
            <a:ln w="9525">
              <a:solidFill>
                <a:schemeClr val="tx1"/>
              </a:solidFill>
              <a:miter lim="800000"/>
              <a:headEnd/>
              <a:tailEnd/>
            </a:ln>
            <a:effectLst/>
          </p:spPr>
          <p:txBody>
            <a:bodyPr wrap="none"/>
            <a:lstStyle/>
            <a:p>
              <a:endParaRPr lang="zh-CN" altLang="en-US"/>
            </a:p>
          </p:txBody>
        </p:sp>
        <p:sp>
          <p:nvSpPr>
            <p:cNvPr id="1454108" name="Line 28"/>
            <p:cNvSpPr>
              <a:spLocks noChangeShapeType="1"/>
            </p:cNvSpPr>
            <p:nvPr/>
          </p:nvSpPr>
          <p:spPr bwMode="auto">
            <a:xfrm>
              <a:off x="1056" y="2448"/>
              <a:ext cx="816" cy="336"/>
            </a:xfrm>
            <a:prstGeom prst="line">
              <a:avLst/>
            </a:prstGeom>
            <a:noFill/>
            <a:ln w="9525">
              <a:solidFill>
                <a:schemeClr val="tx1"/>
              </a:solidFill>
              <a:miter lim="800000"/>
              <a:headEnd/>
              <a:tailEnd/>
            </a:ln>
            <a:effectLst/>
          </p:spPr>
          <p:txBody>
            <a:bodyPr wrap="none"/>
            <a:lstStyle/>
            <a:p>
              <a:endParaRPr lang="zh-CN" altLang="en-US"/>
            </a:p>
          </p:txBody>
        </p:sp>
        <p:sp>
          <p:nvSpPr>
            <p:cNvPr id="1454109" name="Text Box 29"/>
            <p:cNvSpPr txBox="1">
              <a:spLocks noChangeArrowheads="1"/>
            </p:cNvSpPr>
            <p:nvPr/>
          </p:nvSpPr>
          <p:spPr bwMode="auto">
            <a:xfrm>
              <a:off x="1046" y="2451"/>
              <a:ext cx="336" cy="389"/>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Y </a:t>
              </a:r>
            </a:p>
          </p:txBody>
        </p:sp>
        <p:sp>
          <p:nvSpPr>
            <p:cNvPr id="1454110" name="Text Box 30"/>
            <p:cNvSpPr txBox="1">
              <a:spLocks noChangeArrowheads="1"/>
            </p:cNvSpPr>
            <p:nvPr/>
          </p:nvSpPr>
          <p:spPr bwMode="auto">
            <a:xfrm>
              <a:off x="1089" y="2124"/>
              <a:ext cx="442" cy="388"/>
            </a:xfrm>
            <a:prstGeom prst="rect">
              <a:avLst/>
            </a:prstGeom>
            <a:noFill/>
            <a:ln w="9525">
              <a:noFill/>
              <a:miter lim="800000"/>
              <a:headEnd/>
              <a:tailEnd/>
            </a:ln>
            <a:effectLst/>
          </p:spPr>
          <p:txBody>
            <a:bodyPr>
              <a:spAutoFit/>
            </a:bodyPr>
            <a:lstStyle/>
            <a:p>
              <a:r>
                <a:rPr lang="en-US" altLang="zh-CN" sz="3200" b="1" i="1">
                  <a:ea typeface="楷体_GB2312" pitchFamily="49" charset="-122"/>
                </a:rPr>
                <a:t>p</a:t>
              </a:r>
              <a:r>
                <a:rPr lang="en-US" altLang="zh-CN" sz="3200" b="1" i="1" baseline="-25000">
                  <a:ea typeface="楷体_GB2312" pitchFamily="49" charset="-122"/>
                </a:rPr>
                <a:t>ij</a:t>
              </a:r>
              <a:endParaRPr lang="en-US" altLang="zh-CN" sz="3200" b="1" i="1">
                <a:ea typeface="楷体_GB2312" pitchFamily="49" charset="-122"/>
              </a:endParaRPr>
            </a:p>
          </p:txBody>
        </p:sp>
        <p:sp>
          <p:nvSpPr>
            <p:cNvPr id="1454111" name="Text Box 31"/>
            <p:cNvSpPr txBox="1">
              <a:spLocks noChangeArrowheads="1"/>
            </p:cNvSpPr>
            <p:nvPr/>
          </p:nvSpPr>
          <p:spPr bwMode="auto">
            <a:xfrm>
              <a:off x="1916" y="3155"/>
              <a:ext cx="1332" cy="389"/>
            </a:xfrm>
            <a:prstGeom prst="rect">
              <a:avLst/>
            </a:prstGeom>
            <a:noFill/>
            <a:ln w="9525">
              <a:noFill/>
              <a:miter lim="800000"/>
              <a:headEnd/>
              <a:tailEnd/>
            </a:ln>
            <a:effectLst/>
          </p:spPr>
          <p:txBody>
            <a:bodyPr wrap="none">
              <a:spAutoFit/>
            </a:bodyPr>
            <a:lstStyle/>
            <a:p>
              <a:r>
                <a:rPr lang="en-US" altLang="zh-CN" sz="3200">
                  <a:ea typeface="楷体_GB2312" pitchFamily="49" charset="-122"/>
                </a:rPr>
                <a:t>0.25     0.25</a:t>
              </a:r>
            </a:p>
          </p:txBody>
        </p:sp>
      </p:grpSp>
      <p:grpSp>
        <p:nvGrpSpPr>
          <p:cNvPr id="1454112" name="Group 32"/>
          <p:cNvGrpSpPr>
            <a:grpSpLocks/>
          </p:cNvGrpSpPr>
          <p:nvPr/>
        </p:nvGrpSpPr>
        <p:grpSpPr bwMode="auto">
          <a:xfrm>
            <a:off x="903288" y="5856288"/>
            <a:ext cx="5935662" cy="593725"/>
            <a:chOff x="252" y="3651"/>
            <a:chExt cx="3739" cy="374"/>
          </a:xfrm>
        </p:grpSpPr>
        <p:sp>
          <p:nvSpPr>
            <p:cNvPr id="1454113" name="Text Box 33"/>
            <p:cNvSpPr txBox="1">
              <a:spLocks noChangeArrowheads="1"/>
            </p:cNvSpPr>
            <p:nvPr/>
          </p:nvSpPr>
          <p:spPr bwMode="auto">
            <a:xfrm>
              <a:off x="252" y="3651"/>
              <a:ext cx="1827" cy="365"/>
            </a:xfrm>
            <a:prstGeom prst="rect">
              <a:avLst/>
            </a:prstGeom>
            <a:noFill/>
            <a:ln w="9525">
              <a:noFill/>
              <a:miter lim="800000"/>
              <a:headEnd/>
              <a:tailEnd/>
            </a:ln>
            <a:effectLst/>
          </p:spPr>
          <p:txBody>
            <a:bodyPr wrap="none">
              <a:spAutoFit/>
            </a:bodyPr>
            <a:lstStyle/>
            <a:p>
              <a:r>
                <a:rPr lang="en-US" altLang="zh-CN" sz="3200" b="1" i="1">
                  <a:ea typeface="楷体_GB2312" pitchFamily="49" charset="-122"/>
                </a:rPr>
                <a:t>P </a:t>
              </a:r>
              <a:r>
                <a:rPr lang="en-US" altLang="zh-CN" sz="3200" b="1">
                  <a:ea typeface="楷体_GB2312" pitchFamily="49" charset="-122"/>
                </a:rPr>
                <a:t>(</a:t>
              </a:r>
              <a:r>
                <a:rPr lang="en-US" altLang="zh-CN" sz="3200" b="1" i="1">
                  <a:ea typeface="楷体_GB2312" pitchFamily="49" charset="-122"/>
                </a:rPr>
                <a:t>X = Y </a:t>
              </a:r>
              <a:r>
                <a:rPr lang="en-US" altLang="zh-CN" sz="3200" b="1">
                  <a:ea typeface="楷体_GB2312" pitchFamily="49" charset="-122"/>
                </a:rPr>
                <a:t>)</a:t>
              </a:r>
              <a:r>
                <a:rPr lang="en-US" altLang="zh-CN" sz="3200">
                  <a:ea typeface="楷体_GB2312" pitchFamily="49" charset="-122"/>
                </a:rPr>
                <a:t> = 0.5,</a:t>
              </a:r>
              <a:endParaRPr lang="en-US" altLang="zh-CN" sz="3200" i="1">
                <a:ea typeface="楷体_GB2312" pitchFamily="49" charset="-122"/>
              </a:endParaRPr>
            </a:p>
          </p:txBody>
        </p:sp>
        <p:sp>
          <p:nvSpPr>
            <p:cNvPr id="1454114" name="Text Box 34"/>
            <p:cNvSpPr txBox="1">
              <a:spLocks noChangeArrowheads="1"/>
            </p:cNvSpPr>
            <p:nvPr/>
          </p:nvSpPr>
          <p:spPr bwMode="auto">
            <a:xfrm>
              <a:off x="2054" y="3660"/>
              <a:ext cx="1937" cy="365"/>
            </a:xfrm>
            <a:prstGeom prst="rect">
              <a:avLst/>
            </a:prstGeom>
            <a:noFill/>
            <a:ln w="9525">
              <a:noFill/>
              <a:miter lim="800000"/>
              <a:headEnd/>
              <a:tailEnd/>
            </a:ln>
            <a:effectLst/>
          </p:spPr>
          <p:txBody>
            <a:bodyPr wrap="none">
              <a:spAutoFit/>
            </a:bodyPr>
            <a:lstStyle/>
            <a:p>
              <a:r>
                <a:rPr lang="zh-CN" altLang="en-US" sz="3200" b="1">
                  <a:ea typeface="楷体_GB2312" pitchFamily="49" charset="-122"/>
                </a:rPr>
                <a:t>故不能说</a:t>
              </a:r>
              <a:r>
                <a:rPr lang="zh-CN" altLang="en-US" sz="3200">
                  <a:ea typeface="楷体_GB2312" pitchFamily="49" charset="-122"/>
                </a:rPr>
                <a:t> </a:t>
              </a:r>
              <a:r>
                <a:rPr lang="en-US" altLang="zh-CN" sz="3200" b="1" i="1">
                  <a:ea typeface="楷体_GB2312" pitchFamily="49" charset="-122"/>
                </a:rPr>
                <a:t>X = Y</a:t>
              </a:r>
              <a:r>
                <a:rPr lang="en-US" altLang="zh-CN" sz="3200" i="1">
                  <a:ea typeface="楷体_GB2312" pitchFamily="49" charset="-122"/>
                </a:rPr>
                <a:t> </a:t>
              </a:r>
              <a:r>
                <a:rPr lang="en-US" altLang="zh-CN" sz="3200">
                  <a:ea typeface="楷体_GB2312" pitchFamily="49" charset="-122"/>
                </a:rPr>
                <a:t>.</a:t>
              </a:r>
            </a:p>
          </p:txBody>
        </p:sp>
      </p:grpSp>
      <p:sp>
        <p:nvSpPr>
          <p:cNvPr id="1454115" name="Text Box 35"/>
          <p:cNvSpPr txBox="1">
            <a:spLocks noChangeArrowheads="1"/>
          </p:cNvSpPr>
          <p:nvPr/>
        </p:nvSpPr>
        <p:spPr bwMode="auto">
          <a:xfrm>
            <a:off x="793750" y="522288"/>
            <a:ext cx="1000125" cy="579437"/>
          </a:xfrm>
          <a:prstGeom prst="rect">
            <a:avLst/>
          </a:prstGeom>
          <a:solidFill>
            <a:srgbClr val="FFCC00"/>
          </a:solidFill>
          <a:ln w="9525">
            <a:noFill/>
            <a:miter lim="800000"/>
            <a:headEnd/>
            <a:tailEnd/>
          </a:ln>
          <a:effectLst/>
        </p:spPr>
        <p:txBody>
          <a:bodyPr wrap="none">
            <a:spAutoFit/>
          </a:bodyPr>
          <a:lstStyle/>
          <a:p>
            <a:r>
              <a:rPr lang="zh-CN" altLang="en-US" sz="3200" b="1">
                <a:ea typeface="楷体_GB2312" pitchFamily="49" charset="-122"/>
              </a:rPr>
              <a:t>注意</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4084"/>
                                        </p:tgtEl>
                                        <p:attrNameLst>
                                          <p:attrName>style.visibility</p:attrName>
                                        </p:attrNameLst>
                                      </p:cBhvr>
                                      <p:to>
                                        <p:strVal val="visible"/>
                                      </p:to>
                                    </p:set>
                                    <p:animEffect transition="in" filter="wipe(up)">
                                      <p:cBhvr>
                                        <p:cTn id="7" dur="500"/>
                                        <p:tgtEl>
                                          <p:spTgt spid="1454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54085"/>
                                        </p:tgtEl>
                                        <p:attrNameLst>
                                          <p:attrName>style.visibility</p:attrName>
                                        </p:attrNameLst>
                                      </p:cBhvr>
                                      <p:to>
                                        <p:strVal val="visible"/>
                                      </p:to>
                                    </p:set>
                                    <p:animEffect transition="in" filter="wipe(up)">
                                      <p:cBhvr>
                                        <p:cTn id="12" dur="500"/>
                                        <p:tgtEl>
                                          <p:spTgt spid="1454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54092"/>
                                        </p:tgtEl>
                                        <p:attrNameLst>
                                          <p:attrName>style.visibility</p:attrName>
                                        </p:attrNameLst>
                                      </p:cBhvr>
                                      <p:to>
                                        <p:strVal val="visible"/>
                                      </p:to>
                                    </p:set>
                                    <p:animEffect transition="in" filter="wipe(up)">
                                      <p:cBhvr>
                                        <p:cTn id="17" dur="500"/>
                                        <p:tgtEl>
                                          <p:spTgt spid="14540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54099"/>
                                        </p:tgtEl>
                                        <p:attrNameLst>
                                          <p:attrName>style.visibility</p:attrName>
                                        </p:attrNameLst>
                                      </p:cBhvr>
                                      <p:to>
                                        <p:strVal val="visible"/>
                                      </p:to>
                                    </p:set>
                                    <p:animEffect transition="in" filter="wipe(up)">
                                      <p:cBhvr>
                                        <p:cTn id="22" dur="500"/>
                                        <p:tgtEl>
                                          <p:spTgt spid="14540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54100"/>
                                        </p:tgtEl>
                                        <p:attrNameLst>
                                          <p:attrName>style.visibility</p:attrName>
                                        </p:attrNameLst>
                                      </p:cBhvr>
                                      <p:to>
                                        <p:strVal val="visible"/>
                                      </p:to>
                                    </p:set>
                                    <p:animEffect transition="in" filter="wipe(up)">
                                      <p:cBhvr>
                                        <p:cTn id="27" dur="500"/>
                                        <p:tgtEl>
                                          <p:spTgt spid="1454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54112"/>
                                        </p:tgtEl>
                                        <p:attrNameLst>
                                          <p:attrName>style.visibility</p:attrName>
                                        </p:attrNameLst>
                                      </p:cBhvr>
                                      <p:to>
                                        <p:strVal val="visible"/>
                                      </p:to>
                                    </p:set>
                                    <p:animEffect transition="in" filter="wipe(up)">
                                      <p:cBhvr>
                                        <p:cTn id="32" dur="500"/>
                                        <p:tgtEl>
                                          <p:spTgt spid="145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4" grpId="0" autoUpdateAnimBg="0"/>
      <p:bldP spid="1454099"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bwMode="auto">
          <a:xfrm>
            <a:off x="1116013" y="69215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a:ea typeface="宋体" pitchFamily="2" charset="-122"/>
              </a:rPr>
              <a:t>二维随机变量函数的分布</a:t>
            </a:r>
          </a:p>
        </p:txBody>
      </p:sp>
      <p:sp>
        <p:nvSpPr>
          <p:cNvPr id="1455116" name="Text Box 12"/>
          <p:cNvSpPr txBox="1">
            <a:spLocks noChangeArrowheads="1"/>
          </p:cNvSpPr>
          <p:nvPr/>
        </p:nvSpPr>
        <p:spPr bwMode="auto">
          <a:xfrm>
            <a:off x="971550" y="1628775"/>
            <a:ext cx="8172450" cy="1260475"/>
          </a:xfrm>
          <a:prstGeom prst="rect">
            <a:avLst/>
          </a:prstGeom>
          <a:noFill/>
          <a:ln w="9525">
            <a:noFill/>
            <a:miter lim="800000"/>
            <a:headEnd/>
            <a:tailEnd/>
          </a:ln>
        </p:spPr>
        <p:txBody>
          <a:bodyPr>
            <a:spAutoFit/>
          </a:bodyPr>
          <a:lstStyle/>
          <a:p>
            <a:pPr eaLnBrk="0" hangingPunct="0">
              <a:lnSpc>
                <a:spcPct val="120000"/>
              </a:lnSpc>
            </a:pPr>
            <a:r>
              <a:rPr lang="zh-CN" altLang="en-US" sz="2400">
                <a:solidFill>
                  <a:srgbClr val="000000"/>
                </a:solidFill>
                <a:ea typeface="楷体_GB2312" pitchFamily="49" charset="-122"/>
              </a:rPr>
              <a:t>        </a:t>
            </a:r>
            <a:r>
              <a:rPr lang="zh-CN" altLang="en-US" sz="3200" b="1">
                <a:solidFill>
                  <a:srgbClr val="000000"/>
                </a:solidFill>
                <a:ea typeface="楷体_GB2312" pitchFamily="49" charset="-122"/>
              </a:rPr>
              <a:t>我们讨论了一维随机函数的分布，现在我们进一步讨论</a:t>
            </a:r>
            <a:r>
              <a:rPr lang="en-US" altLang="zh-CN" sz="3200" b="1">
                <a:solidFill>
                  <a:srgbClr val="000000"/>
                </a:solidFill>
                <a:ea typeface="楷体_GB2312" pitchFamily="49" charset="-122"/>
              </a:rPr>
              <a:t>:</a:t>
            </a:r>
            <a:endParaRPr lang="en-US" altLang="zh-CN" sz="2400">
              <a:solidFill>
                <a:srgbClr val="000000"/>
              </a:solidFill>
              <a:ea typeface="楷体_GB2312" pitchFamily="49" charset="-122"/>
            </a:endParaRPr>
          </a:p>
        </p:txBody>
      </p:sp>
      <p:graphicFrame>
        <p:nvGraphicFramePr>
          <p:cNvPr id="1455117" name="Object 13"/>
          <p:cNvGraphicFramePr>
            <a:graphicFrameLocks noChangeAspect="1"/>
          </p:cNvGraphicFramePr>
          <p:nvPr/>
        </p:nvGraphicFramePr>
        <p:xfrm>
          <a:off x="5054600" y="4256088"/>
          <a:ext cx="112713" cy="214312"/>
        </p:xfrm>
        <a:graphic>
          <a:graphicData uri="http://schemas.openxmlformats.org/presentationml/2006/ole">
            <p:oleObj spid="_x0000_s1455117" name="公式" r:id="rId3" imgW="114120" imgH="215640" progId="Equation.3">
              <p:embed/>
            </p:oleObj>
          </a:graphicData>
        </a:graphic>
      </p:graphicFrame>
      <p:graphicFrame>
        <p:nvGraphicFramePr>
          <p:cNvPr id="1455118" name="Object 14"/>
          <p:cNvGraphicFramePr>
            <a:graphicFrameLocks noChangeAspect="1"/>
          </p:cNvGraphicFramePr>
          <p:nvPr/>
        </p:nvGraphicFramePr>
        <p:xfrm>
          <a:off x="5054600" y="4256088"/>
          <a:ext cx="112713" cy="214312"/>
        </p:xfrm>
        <a:graphic>
          <a:graphicData uri="http://schemas.openxmlformats.org/presentationml/2006/ole">
            <p:oleObj spid="_x0000_s1455118" name="公式" r:id="rId4" imgW="114120" imgH="215640" progId="Equation.3">
              <p:embed/>
            </p:oleObj>
          </a:graphicData>
        </a:graphic>
      </p:graphicFrame>
      <p:graphicFrame>
        <p:nvGraphicFramePr>
          <p:cNvPr id="1455119" name="Object 15"/>
          <p:cNvGraphicFramePr>
            <a:graphicFrameLocks noChangeAspect="1"/>
          </p:cNvGraphicFramePr>
          <p:nvPr/>
        </p:nvGraphicFramePr>
        <p:xfrm>
          <a:off x="5054600" y="4256088"/>
          <a:ext cx="112713" cy="214312"/>
        </p:xfrm>
        <a:graphic>
          <a:graphicData uri="http://schemas.openxmlformats.org/presentationml/2006/ole">
            <p:oleObj spid="_x0000_s1455119" name="公式" r:id="rId5" imgW="114120" imgH="215640" progId="Equation.3">
              <p:embed/>
            </p:oleObj>
          </a:graphicData>
        </a:graphic>
      </p:graphicFrame>
      <p:graphicFrame>
        <p:nvGraphicFramePr>
          <p:cNvPr id="1455120" name="Object 16"/>
          <p:cNvGraphicFramePr>
            <a:graphicFrameLocks noChangeAspect="1"/>
          </p:cNvGraphicFramePr>
          <p:nvPr/>
        </p:nvGraphicFramePr>
        <p:xfrm>
          <a:off x="5054600" y="4256088"/>
          <a:ext cx="112713" cy="214312"/>
        </p:xfrm>
        <a:graphic>
          <a:graphicData uri="http://schemas.openxmlformats.org/presentationml/2006/ole">
            <p:oleObj spid="_x0000_s1455120" name="公式" r:id="rId6" imgW="114120" imgH="215640" progId="Equation.3">
              <p:embed/>
            </p:oleObj>
          </a:graphicData>
        </a:graphic>
      </p:graphicFrame>
      <p:graphicFrame>
        <p:nvGraphicFramePr>
          <p:cNvPr id="1455121" name="Object 17"/>
          <p:cNvGraphicFramePr>
            <a:graphicFrameLocks noChangeAspect="1"/>
          </p:cNvGraphicFramePr>
          <p:nvPr/>
        </p:nvGraphicFramePr>
        <p:xfrm>
          <a:off x="5054600" y="4256088"/>
          <a:ext cx="112713" cy="214312"/>
        </p:xfrm>
        <a:graphic>
          <a:graphicData uri="http://schemas.openxmlformats.org/presentationml/2006/ole">
            <p:oleObj spid="_x0000_s1455121" name="公式" r:id="rId7" imgW="114120" imgH="215640" progId="Equation.3">
              <p:embed/>
            </p:oleObj>
          </a:graphicData>
        </a:graphic>
      </p:graphicFrame>
      <p:sp>
        <p:nvSpPr>
          <p:cNvPr id="1455123" name="Rectangle 19"/>
          <p:cNvSpPr>
            <a:spLocks noChangeArrowheads="1"/>
          </p:cNvSpPr>
          <p:nvPr/>
        </p:nvSpPr>
        <p:spPr bwMode="auto">
          <a:xfrm>
            <a:off x="1042988" y="2997200"/>
            <a:ext cx="8410575" cy="2381250"/>
          </a:xfrm>
          <a:prstGeom prst="rect">
            <a:avLst/>
          </a:prstGeom>
          <a:noFill/>
          <a:ln w="9525">
            <a:noFill/>
            <a:miter lim="800000"/>
            <a:headEnd/>
            <a:tailEnd/>
          </a:ln>
          <a:effectLst/>
        </p:spPr>
        <p:txBody>
          <a:bodyPr anchor="ctr">
            <a:spAutoFit/>
          </a:bodyPr>
          <a:lstStyle/>
          <a:p>
            <a:pPr eaLnBrk="0" hangingPunct="0">
              <a:lnSpc>
                <a:spcPct val="120000"/>
              </a:lnSpc>
            </a:pPr>
            <a:r>
              <a:rPr lang="zh-CN" altLang="en-US" sz="3200" b="1">
                <a:solidFill>
                  <a:srgbClr val="000000"/>
                </a:solidFill>
                <a:ea typeface="楷体_GB2312" pitchFamily="49" charset="-122"/>
              </a:rPr>
              <a:t>当随机变量</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X</a:t>
            </a:r>
            <a:r>
              <a:rPr lang="en-US" altLang="zh-CN" sz="3200" b="1" i="1" baseline="-25000">
                <a:solidFill>
                  <a:srgbClr val="000000"/>
                </a:solidFill>
                <a:ea typeface="楷体_GB2312" pitchFamily="49" charset="-122"/>
              </a:rPr>
              <a:t>n</a:t>
            </a:r>
            <a:r>
              <a:rPr lang="zh-CN" altLang="en-US" sz="3200" b="1">
                <a:solidFill>
                  <a:srgbClr val="000000"/>
                </a:solidFill>
                <a:ea typeface="楷体_GB2312" pitchFamily="49" charset="-122"/>
              </a:rPr>
              <a:t>的联合分布已知时，</a:t>
            </a:r>
          </a:p>
          <a:p>
            <a:pPr eaLnBrk="0" hangingPunct="0">
              <a:lnSpc>
                <a:spcPct val="120000"/>
              </a:lnSpc>
            </a:pPr>
            <a:r>
              <a:rPr lang="zh-CN" altLang="en-US" sz="3200" b="1">
                <a:solidFill>
                  <a:srgbClr val="000000"/>
                </a:solidFill>
                <a:ea typeface="楷体_GB2312" pitchFamily="49" charset="-122"/>
              </a:rPr>
              <a:t>如何求出它们的函数</a:t>
            </a:r>
          </a:p>
          <a:p>
            <a:pPr eaLnBrk="0" hangingPunct="0">
              <a:lnSpc>
                <a:spcPct val="120000"/>
              </a:lnSpc>
            </a:pPr>
            <a:r>
              <a:rPr lang="zh-CN" altLang="en-US" sz="3200" b="1">
                <a:solidFill>
                  <a:srgbClr val="000000"/>
                </a:solidFill>
                <a:ea typeface="楷体_GB2312" pitchFamily="49" charset="-122"/>
              </a:rPr>
              <a:t>        </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=g(</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X</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X</a:t>
            </a:r>
            <a:r>
              <a:rPr lang="en-US" altLang="zh-CN" sz="3200" b="1" i="1" baseline="-25000">
                <a:solidFill>
                  <a:srgbClr val="000000"/>
                </a:solidFill>
                <a:ea typeface="楷体_GB2312" pitchFamily="49" charset="-122"/>
              </a:rPr>
              <a:t>n</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i</a:t>
            </a:r>
            <a:r>
              <a:rPr lang="en-US" altLang="zh-CN" sz="3200" b="1">
                <a:solidFill>
                  <a:srgbClr val="000000"/>
                </a:solidFill>
                <a:ea typeface="楷体_GB2312" pitchFamily="49" charset="-122"/>
              </a:rPr>
              <a:t>=1,2,…,</a:t>
            </a:r>
            <a:r>
              <a:rPr lang="en-US" altLang="zh-CN" sz="3200" b="1" i="1">
                <a:solidFill>
                  <a:srgbClr val="000000"/>
                </a:solidFill>
                <a:ea typeface="楷体_GB2312" pitchFamily="49" charset="-122"/>
              </a:rPr>
              <a:t>m</a:t>
            </a:r>
            <a:endParaRPr lang="en-US" altLang="zh-CN" sz="3200" b="1">
              <a:solidFill>
                <a:srgbClr val="000000"/>
              </a:solidFill>
              <a:ea typeface="楷体_GB2312" pitchFamily="49" charset="-122"/>
            </a:endParaRPr>
          </a:p>
          <a:p>
            <a:pPr eaLnBrk="0" hangingPunct="0">
              <a:lnSpc>
                <a:spcPct val="110000"/>
              </a:lnSpc>
            </a:pPr>
            <a:r>
              <a:rPr lang="zh-CN" altLang="en-US" sz="3200" b="1">
                <a:solidFill>
                  <a:srgbClr val="000000"/>
                </a:solidFill>
                <a:ea typeface="楷体_GB2312" pitchFamily="49" charset="-122"/>
              </a:rPr>
              <a:t>的分布</a:t>
            </a:r>
            <a:r>
              <a:rPr lang="en-US" altLang="zh-CN" sz="3200" b="1">
                <a:solidFill>
                  <a:srgbClr val="000000"/>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5116"/>
                                        </p:tgtEl>
                                        <p:attrNameLst>
                                          <p:attrName>style.visibility</p:attrName>
                                        </p:attrNameLst>
                                      </p:cBhvr>
                                      <p:to>
                                        <p:strVal val="visible"/>
                                      </p:to>
                                    </p:set>
                                    <p:animEffect transition="in" filter="wipe(up)">
                                      <p:cBhvr>
                                        <p:cTn id="7" dur="500"/>
                                        <p:tgtEl>
                                          <p:spTgt spid="1455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5123"/>
                                        </p:tgtEl>
                                        <p:attrNameLst>
                                          <p:attrName>style.visibility</p:attrName>
                                        </p:attrNameLst>
                                      </p:cBhvr>
                                      <p:to>
                                        <p:strVal val="visible"/>
                                      </p:to>
                                    </p:set>
                                    <p:animEffect transition="in" filter="wipe(up)">
                                      <p:cBhvr>
                                        <p:cTn id="12" dur="500"/>
                                        <p:tgtEl>
                                          <p:spTgt spid="145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16" grpId="0" autoUpdateAnimBg="0"/>
      <p:bldP spid="145512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45" name="Text Box 17"/>
          <p:cNvSpPr txBox="1">
            <a:spLocks noChangeArrowheads="1"/>
          </p:cNvSpPr>
          <p:nvPr/>
        </p:nvSpPr>
        <p:spPr bwMode="auto">
          <a:xfrm>
            <a:off x="900113" y="908050"/>
            <a:ext cx="44958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CC"/>
                </a:solidFill>
                <a:ea typeface="宋体" pitchFamily="2" charset="-122"/>
              </a:rPr>
              <a:t>离散型分布的情形</a:t>
            </a:r>
          </a:p>
        </p:txBody>
      </p:sp>
      <p:sp>
        <p:nvSpPr>
          <p:cNvPr id="1456146" name="Text Box 18"/>
          <p:cNvSpPr txBox="1">
            <a:spLocks noChangeArrowheads="1"/>
          </p:cNvSpPr>
          <p:nvPr/>
        </p:nvSpPr>
        <p:spPr bwMode="auto">
          <a:xfrm>
            <a:off x="760413" y="1484313"/>
            <a:ext cx="8153400" cy="1847850"/>
          </a:xfrm>
          <a:prstGeom prst="rect">
            <a:avLst/>
          </a:prstGeom>
          <a:noFill/>
          <a:ln w="9525">
            <a:noFill/>
            <a:miter lim="800000"/>
            <a:headEnd/>
            <a:tailEnd/>
          </a:ln>
        </p:spPr>
        <p:txBody>
          <a:bodyPr>
            <a:spAutoFit/>
          </a:bodyPr>
          <a:lstStyle/>
          <a:p>
            <a:pPr>
              <a:lnSpc>
                <a:spcPct val="110000"/>
              </a:lnSpc>
              <a:spcBef>
                <a:spcPct val="15000"/>
              </a:spcBef>
            </a:pPr>
            <a:r>
              <a:rPr lang="zh-CN" altLang="en-US" sz="3200" b="1">
                <a:solidFill>
                  <a:srgbClr val="000000"/>
                </a:solidFill>
                <a:ea typeface="宋体" pitchFamily="2" charset="-122"/>
              </a:rPr>
              <a:t>例</a:t>
            </a:r>
            <a:r>
              <a:rPr lang="en-US" altLang="zh-CN" sz="3200" b="1">
                <a:solidFill>
                  <a:srgbClr val="000000"/>
                </a:solidFill>
                <a:ea typeface="宋体" pitchFamily="2" charset="-122"/>
              </a:rPr>
              <a:t>    </a:t>
            </a:r>
            <a:r>
              <a:rPr lang="zh-CN" altLang="en-US" sz="3200" b="1">
                <a:solidFill>
                  <a:srgbClr val="000000"/>
                </a:solidFill>
                <a:ea typeface="宋体" pitchFamily="2" charset="-122"/>
              </a:rPr>
              <a:t>若</a:t>
            </a:r>
            <a:r>
              <a:rPr lang="en-US" altLang="zh-CN" sz="3200" b="1" i="1">
                <a:solidFill>
                  <a:srgbClr val="000000"/>
                </a:solidFill>
                <a:ea typeface="宋体" pitchFamily="2" charset="-122"/>
              </a:rPr>
              <a:t>X</a:t>
            </a:r>
            <a:r>
              <a:rPr lang="zh-CN" altLang="en-US" sz="3200" b="1">
                <a:solidFill>
                  <a:srgbClr val="000000"/>
                </a:solidFill>
                <a:ea typeface="宋体" pitchFamily="2" charset="-122"/>
              </a:rPr>
              <a:t>、</a:t>
            </a:r>
            <a:r>
              <a:rPr lang="en-US" altLang="zh-CN" sz="3200" b="1" i="1">
                <a:solidFill>
                  <a:srgbClr val="000000"/>
                </a:solidFill>
                <a:ea typeface="宋体" pitchFamily="2" charset="-122"/>
              </a:rPr>
              <a:t>Y</a:t>
            </a:r>
            <a:r>
              <a:rPr lang="zh-CN" altLang="en-US" sz="3200" b="1">
                <a:solidFill>
                  <a:srgbClr val="000000"/>
                </a:solidFill>
                <a:ea typeface="宋体" pitchFamily="2" charset="-122"/>
              </a:rPr>
              <a:t>独立，</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X</a:t>
            </a:r>
            <a:r>
              <a:rPr lang="en-US" altLang="zh-CN" sz="3200" b="1">
                <a:solidFill>
                  <a:srgbClr val="000000"/>
                </a:solidFill>
                <a:ea typeface="宋体" pitchFamily="2" charset="-122"/>
              </a:rPr>
              <a:t>=</a:t>
            </a:r>
            <a:r>
              <a:rPr lang="en-US" altLang="zh-CN" sz="3200" b="1" i="1">
                <a:solidFill>
                  <a:srgbClr val="000000"/>
                </a:solidFill>
                <a:ea typeface="宋体" pitchFamily="2" charset="-122"/>
              </a:rPr>
              <a:t>k</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i="1" baseline="-25000">
                <a:solidFill>
                  <a:srgbClr val="000000"/>
                </a:solidFill>
                <a:ea typeface="宋体" pitchFamily="2" charset="-122"/>
              </a:rPr>
              <a:t>k </a:t>
            </a:r>
            <a:r>
              <a:rPr lang="en-US" altLang="zh-CN" sz="3200" b="1">
                <a:solidFill>
                  <a:srgbClr val="000000"/>
                </a:solidFill>
                <a:ea typeface="宋体" pitchFamily="2" charset="-122"/>
              </a:rPr>
              <a:t>, </a:t>
            </a:r>
            <a:r>
              <a:rPr lang="en-US" altLang="zh-CN" sz="3200" b="1" i="1">
                <a:solidFill>
                  <a:srgbClr val="000000"/>
                </a:solidFill>
                <a:ea typeface="宋体" pitchFamily="2" charset="-122"/>
              </a:rPr>
              <a:t>k</a:t>
            </a:r>
            <a:r>
              <a:rPr lang="en-US" altLang="zh-CN" sz="3200" b="1">
                <a:solidFill>
                  <a:srgbClr val="000000"/>
                </a:solidFill>
                <a:ea typeface="宋体" pitchFamily="2" charset="-122"/>
              </a:rPr>
              <a:t>=0,1,2,…,   </a:t>
            </a:r>
          </a:p>
          <a:p>
            <a:pPr>
              <a:lnSpc>
                <a:spcPct val="110000"/>
              </a:lnSpc>
              <a:spcBef>
                <a:spcPct val="15000"/>
              </a:spcBef>
            </a:pPr>
            <a:r>
              <a:rPr lang="en-US" altLang="zh-CN" sz="3200" b="1">
                <a:solidFill>
                  <a:srgbClr val="000000"/>
                </a:solidFill>
                <a:ea typeface="宋体" pitchFamily="2" charset="-122"/>
              </a:rPr>
              <a:t>                                   </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Y</a:t>
            </a:r>
            <a:r>
              <a:rPr lang="en-US" altLang="zh-CN" sz="3200" b="1">
                <a:solidFill>
                  <a:srgbClr val="000000"/>
                </a:solidFill>
                <a:ea typeface="宋体" pitchFamily="2" charset="-122"/>
              </a:rPr>
              <a:t>=</a:t>
            </a:r>
            <a:r>
              <a:rPr lang="en-US" altLang="zh-CN" sz="3200" b="1" i="1">
                <a:solidFill>
                  <a:srgbClr val="000000"/>
                </a:solidFill>
                <a:ea typeface="宋体" pitchFamily="2" charset="-122"/>
              </a:rPr>
              <a:t>k</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i="1" baseline="-25000">
                <a:solidFill>
                  <a:srgbClr val="000000"/>
                </a:solidFill>
                <a:ea typeface="宋体" pitchFamily="2" charset="-122"/>
              </a:rPr>
              <a:t>k </a:t>
            </a:r>
            <a:r>
              <a:rPr lang="en-US" altLang="zh-CN" sz="3200" b="1">
                <a:solidFill>
                  <a:srgbClr val="000000"/>
                </a:solidFill>
                <a:ea typeface="宋体" pitchFamily="2" charset="-122"/>
              </a:rPr>
              <a:t>, </a:t>
            </a:r>
            <a:r>
              <a:rPr lang="en-US" altLang="zh-CN" sz="3200" b="1" i="1">
                <a:solidFill>
                  <a:srgbClr val="000000"/>
                </a:solidFill>
                <a:ea typeface="宋体" pitchFamily="2" charset="-122"/>
              </a:rPr>
              <a:t>k</a:t>
            </a:r>
            <a:r>
              <a:rPr lang="en-US" altLang="zh-CN" sz="3200" b="1">
                <a:solidFill>
                  <a:srgbClr val="000000"/>
                </a:solidFill>
                <a:ea typeface="宋体" pitchFamily="2" charset="-122"/>
              </a:rPr>
              <a:t>=0,1,2,… ,</a:t>
            </a:r>
          </a:p>
          <a:p>
            <a:pPr>
              <a:lnSpc>
                <a:spcPct val="110000"/>
              </a:lnSpc>
              <a:spcBef>
                <a:spcPct val="15000"/>
              </a:spcBef>
            </a:pPr>
            <a:r>
              <a:rPr lang="en-US" altLang="zh-CN" sz="3200" b="1">
                <a:solidFill>
                  <a:srgbClr val="000000"/>
                </a:solidFill>
                <a:ea typeface="宋体" pitchFamily="2" charset="-122"/>
              </a:rPr>
              <a:t>         </a:t>
            </a:r>
            <a:r>
              <a:rPr lang="zh-CN" altLang="zh-CN" sz="3200" b="1">
                <a:solidFill>
                  <a:srgbClr val="000000"/>
                </a:solidFill>
                <a:ea typeface="宋体" pitchFamily="2" charset="-122"/>
              </a:rPr>
              <a:t>求</a:t>
            </a:r>
            <a:r>
              <a:rPr lang="en-US" altLang="zh-CN" sz="3200" b="1" i="1">
                <a:solidFill>
                  <a:srgbClr val="000000"/>
                </a:solidFill>
                <a:ea typeface="宋体" pitchFamily="2" charset="-122"/>
              </a:rPr>
              <a:t>Z</a:t>
            </a:r>
            <a:r>
              <a:rPr lang="en-US" altLang="zh-CN" sz="3200" b="1">
                <a:solidFill>
                  <a:srgbClr val="000000"/>
                </a:solidFill>
                <a:ea typeface="宋体" pitchFamily="2" charset="-122"/>
              </a:rPr>
              <a:t>=</a:t>
            </a:r>
            <a:r>
              <a:rPr lang="en-US" altLang="zh-CN" sz="3200" b="1" i="1">
                <a:solidFill>
                  <a:srgbClr val="000000"/>
                </a:solidFill>
                <a:ea typeface="宋体" pitchFamily="2" charset="-122"/>
              </a:rPr>
              <a:t>X</a:t>
            </a:r>
            <a:r>
              <a:rPr lang="en-US" altLang="zh-CN" sz="3200" b="1">
                <a:solidFill>
                  <a:srgbClr val="000000"/>
                </a:solidFill>
                <a:ea typeface="宋体" pitchFamily="2" charset="-122"/>
              </a:rPr>
              <a:t>+</a:t>
            </a:r>
            <a:r>
              <a:rPr lang="en-US" altLang="zh-CN" sz="3200" b="1" i="1">
                <a:solidFill>
                  <a:srgbClr val="000000"/>
                </a:solidFill>
                <a:ea typeface="宋体" pitchFamily="2" charset="-122"/>
              </a:rPr>
              <a:t>Y</a:t>
            </a:r>
            <a:r>
              <a:rPr lang="zh-CN" altLang="zh-CN" sz="3200" b="1">
                <a:solidFill>
                  <a:srgbClr val="000000"/>
                </a:solidFill>
                <a:ea typeface="宋体" pitchFamily="2" charset="-122"/>
              </a:rPr>
              <a:t>的概率函数.</a:t>
            </a:r>
            <a:endParaRPr lang="en-US" altLang="zh-CN" sz="3200" b="1">
              <a:solidFill>
                <a:srgbClr val="000000"/>
              </a:solidFill>
              <a:ea typeface="宋体" pitchFamily="2" charset="-122"/>
            </a:endParaRPr>
          </a:p>
        </p:txBody>
      </p:sp>
      <p:grpSp>
        <p:nvGrpSpPr>
          <p:cNvPr id="1456147" name="Group 19"/>
          <p:cNvGrpSpPr>
            <a:grpSpLocks/>
          </p:cNvGrpSpPr>
          <p:nvPr/>
        </p:nvGrpSpPr>
        <p:grpSpPr bwMode="auto">
          <a:xfrm>
            <a:off x="1765300" y="3436938"/>
            <a:ext cx="4343400" cy="547687"/>
            <a:chOff x="288" y="1497"/>
            <a:chExt cx="3408" cy="394"/>
          </a:xfrm>
        </p:grpSpPr>
        <p:graphicFrame>
          <p:nvGraphicFramePr>
            <p:cNvPr id="1456148" name="Object 20"/>
            <p:cNvGraphicFramePr>
              <a:graphicFrameLocks noChangeAspect="1"/>
            </p:cNvGraphicFramePr>
            <p:nvPr/>
          </p:nvGraphicFramePr>
          <p:xfrm>
            <a:off x="2844" y="1756"/>
            <a:ext cx="71" cy="135"/>
          </p:xfrm>
          <a:graphic>
            <a:graphicData uri="http://schemas.openxmlformats.org/presentationml/2006/ole">
              <p:oleObj spid="_x0000_s1456148" name="公式" r:id="rId3" imgW="114120" imgH="215640" progId="Equation.3">
                <p:embed/>
              </p:oleObj>
            </a:graphicData>
          </a:graphic>
        </p:graphicFrame>
        <p:sp>
          <p:nvSpPr>
            <p:cNvPr id="1456149" name="Rectangle 21"/>
            <p:cNvSpPr>
              <a:spLocks noChangeArrowheads="1"/>
            </p:cNvSpPr>
            <p:nvPr/>
          </p:nvSpPr>
          <p:spPr bwMode="auto">
            <a:xfrm>
              <a:off x="288" y="1497"/>
              <a:ext cx="3408" cy="365"/>
            </a:xfrm>
            <a:prstGeom prst="rect">
              <a:avLst/>
            </a:prstGeom>
            <a:noFill/>
            <a:ln w="9525">
              <a:noFill/>
              <a:miter lim="800000"/>
              <a:headEnd/>
              <a:tailEnd/>
            </a:ln>
            <a:effectLst/>
          </p:spPr>
          <p:txBody>
            <a:bodyPr anchor="ctr">
              <a:spAutoFit/>
            </a:bodyPr>
            <a:lstStyle/>
            <a:p>
              <a:r>
                <a:rPr lang="zh-CN" altLang="en-US" sz="3200" b="1">
                  <a:solidFill>
                    <a:srgbClr val="000000"/>
                  </a:solidFill>
                  <a:ea typeface="宋体" pitchFamily="2" charset="-122"/>
                </a:rPr>
                <a:t>解</a:t>
              </a:r>
              <a:r>
                <a:rPr lang="en-US" altLang="zh-CN" sz="3200" b="1">
                  <a:solidFill>
                    <a:srgbClr val="000000"/>
                  </a:solidFill>
                  <a:ea typeface="宋体" pitchFamily="2" charset="-122"/>
                </a:rPr>
                <a:t>:  </a:t>
              </a:r>
            </a:p>
          </p:txBody>
        </p:sp>
        <p:graphicFrame>
          <p:nvGraphicFramePr>
            <p:cNvPr id="1456150" name="Object 22"/>
            <p:cNvGraphicFramePr>
              <a:graphicFrameLocks noChangeAspect="1"/>
            </p:cNvGraphicFramePr>
            <p:nvPr/>
          </p:nvGraphicFramePr>
          <p:xfrm>
            <a:off x="975" y="1536"/>
            <a:ext cx="2627" cy="345"/>
          </p:xfrm>
          <a:graphic>
            <a:graphicData uri="http://schemas.openxmlformats.org/presentationml/2006/ole">
              <p:oleObj spid="_x0000_s1456150" name="公式" r:id="rId4" imgW="1600200" imgH="203040" progId="Equation.3">
                <p:embed/>
              </p:oleObj>
            </a:graphicData>
          </a:graphic>
        </p:graphicFrame>
      </p:grpSp>
      <p:graphicFrame>
        <p:nvGraphicFramePr>
          <p:cNvPr id="1456151" name="Object 23"/>
          <p:cNvGraphicFramePr>
            <a:graphicFrameLocks noChangeAspect="1"/>
          </p:cNvGraphicFramePr>
          <p:nvPr/>
        </p:nvGraphicFramePr>
        <p:xfrm>
          <a:off x="3248025" y="4891088"/>
          <a:ext cx="4481513" cy="1166812"/>
        </p:xfrm>
        <a:graphic>
          <a:graphicData uri="http://schemas.openxmlformats.org/presentationml/2006/ole">
            <p:oleObj spid="_x0000_s1456151" name="公式" r:id="rId5" imgW="1650960" imgH="431640" progId="Equation.3">
              <p:embed/>
            </p:oleObj>
          </a:graphicData>
        </a:graphic>
      </p:graphicFrame>
      <p:sp>
        <p:nvSpPr>
          <p:cNvPr id="1456152" name="Text Box 24"/>
          <p:cNvSpPr txBox="1">
            <a:spLocks noChangeArrowheads="1"/>
          </p:cNvSpPr>
          <p:nvPr/>
        </p:nvSpPr>
        <p:spPr bwMode="auto">
          <a:xfrm>
            <a:off x="3198813" y="6088063"/>
            <a:ext cx="4114800" cy="579437"/>
          </a:xfrm>
          <a:prstGeom prst="rect">
            <a:avLst/>
          </a:prstGeom>
          <a:noFill/>
          <a:ln w="9525">
            <a:noFill/>
            <a:miter lim="800000"/>
            <a:headEnd/>
            <a:tailEnd/>
          </a:ln>
          <a:effectLst/>
        </p:spPr>
        <p:txBody>
          <a:bodyPr anchor="ctr">
            <a:spAutoFit/>
          </a:bodyPr>
          <a:lstStyle/>
          <a:p>
            <a:pPr>
              <a:spcBef>
                <a:spcPct val="50000"/>
              </a:spcBef>
            </a:pP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baseline="-25000">
                <a:solidFill>
                  <a:srgbClr val="000000"/>
                </a:solidFill>
                <a:ea typeface="宋体" pitchFamily="2" charset="-122"/>
              </a:rPr>
              <a:t>0</a:t>
            </a:r>
            <a:r>
              <a:rPr lang="en-US" altLang="zh-CN" sz="3200" b="1" i="1">
                <a:solidFill>
                  <a:srgbClr val="000000"/>
                </a:solidFill>
                <a:ea typeface="宋体" pitchFamily="2" charset="-122"/>
              </a:rPr>
              <a:t>b</a:t>
            </a:r>
            <a:r>
              <a:rPr lang="en-US" altLang="zh-CN" sz="3200" b="1" i="1" baseline="-25000">
                <a:solidFill>
                  <a:srgbClr val="000000"/>
                </a:solidFill>
                <a:ea typeface="宋体" pitchFamily="2" charset="-122"/>
              </a:rPr>
              <a:t>r</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baseline="-25000">
                <a:solidFill>
                  <a:srgbClr val="000000"/>
                </a:solidFill>
                <a:ea typeface="宋体" pitchFamily="2" charset="-122"/>
              </a:rPr>
              <a:t>1</a:t>
            </a:r>
            <a:r>
              <a:rPr lang="en-US" altLang="zh-CN" sz="3200" b="1" i="1">
                <a:solidFill>
                  <a:srgbClr val="000000"/>
                </a:solidFill>
                <a:ea typeface="宋体" pitchFamily="2" charset="-122"/>
              </a:rPr>
              <a:t>b</a:t>
            </a:r>
            <a:r>
              <a:rPr lang="en-US" altLang="zh-CN" sz="3200" b="1" i="1" baseline="-25000">
                <a:solidFill>
                  <a:srgbClr val="000000"/>
                </a:solidFill>
                <a:ea typeface="宋体" pitchFamily="2" charset="-122"/>
              </a:rPr>
              <a:t>r</a:t>
            </a:r>
            <a:r>
              <a:rPr lang="en-US" altLang="zh-CN" sz="3200" b="1" baseline="-25000">
                <a:solidFill>
                  <a:srgbClr val="000000"/>
                </a:solidFill>
                <a:ea typeface="宋体" pitchFamily="2" charset="-122"/>
              </a:rPr>
              <a:t>-1</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i="1" baseline="-25000">
                <a:solidFill>
                  <a:srgbClr val="000000"/>
                </a:solidFill>
                <a:ea typeface="宋体" pitchFamily="2" charset="-122"/>
              </a:rPr>
              <a:t>r</a:t>
            </a:r>
            <a:r>
              <a:rPr lang="en-US" altLang="zh-CN" sz="3200" b="1" i="1">
                <a:solidFill>
                  <a:srgbClr val="000000"/>
                </a:solidFill>
                <a:ea typeface="宋体" pitchFamily="2" charset="-122"/>
              </a:rPr>
              <a:t>b</a:t>
            </a:r>
            <a:r>
              <a:rPr lang="en-US" altLang="zh-CN" sz="3200" b="1" baseline="-25000">
                <a:solidFill>
                  <a:srgbClr val="000000"/>
                </a:solidFill>
                <a:ea typeface="宋体" pitchFamily="2" charset="-122"/>
              </a:rPr>
              <a:t>0</a:t>
            </a:r>
            <a:r>
              <a:rPr lang="en-US" altLang="zh-CN" sz="3200" b="1">
                <a:solidFill>
                  <a:srgbClr val="000000"/>
                </a:solidFill>
                <a:ea typeface="宋体" pitchFamily="2" charset="-122"/>
              </a:rPr>
              <a:t>           </a:t>
            </a:r>
          </a:p>
        </p:txBody>
      </p:sp>
      <p:graphicFrame>
        <p:nvGraphicFramePr>
          <p:cNvPr id="1456153" name="Object 25"/>
          <p:cNvGraphicFramePr>
            <a:graphicFrameLocks noChangeAspect="1"/>
          </p:cNvGraphicFramePr>
          <p:nvPr/>
        </p:nvGraphicFramePr>
        <p:xfrm>
          <a:off x="3275013" y="3824288"/>
          <a:ext cx="4032250" cy="1166812"/>
        </p:xfrm>
        <a:graphic>
          <a:graphicData uri="http://schemas.openxmlformats.org/presentationml/2006/ole">
            <p:oleObj spid="_x0000_s1456153" name="公式" r:id="rId6" imgW="1485720" imgH="431640" progId="Equation.3">
              <p:embed/>
            </p:oleObj>
          </a:graphicData>
        </a:graphic>
      </p:graphicFrame>
      <p:sp>
        <p:nvSpPr>
          <p:cNvPr id="1456154" name="AutoShape 26"/>
          <p:cNvSpPr>
            <a:spLocks noChangeArrowheads="1"/>
          </p:cNvSpPr>
          <p:nvPr/>
        </p:nvSpPr>
        <p:spPr bwMode="auto">
          <a:xfrm>
            <a:off x="7019925" y="3429000"/>
            <a:ext cx="1814513" cy="792163"/>
          </a:xfrm>
          <a:prstGeom prst="wedgeRoundRectCallout">
            <a:avLst>
              <a:gd name="adj1" fmla="val -40199"/>
              <a:gd name="adj2" fmla="val 179458"/>
              <a:gd name="adj3" fmla="val 16667"/>
            </a:avLst>
          </a:prstGeom>
          <a:solidFill>
            <a:srgbClr val="FFFF99"/>
          </a:solidFill>
          <a:ln w="9525">
            <a:solidFill>
              <a:srgbClr val="000000"/>
            </a:solidFill>
            <a:miter lim="800000"/>
            <a:headEnd/>
            <a:tailEnd/>
          </a:ln>
          <a:effectLst/>
        </p:spPr>
        <p:txBody>
          <a:bodyPr wrap="none" anchor="ctr"/>
          <a:lstStyle/>
          <a:p>
            <a:pPr algn="ctr"/>
            <a:r>
              <a:rPr lang="zh-CN" altLang="en-US" b="1">
                <a:solidFill>
                  <a:srgbClr val="000000"/>
                </a:solidFill>
                <a:ea typeface="宋体" pitchFamily="2" charset="-122"/>
              </a:rPr>
              <a:t>由独立性</a:t>
            </a:r>
          </a:p>
        </p:txBody>
      </p:sp>
      <p:sp>
        <p:nvSpPr>
          <p:cNvPr id="1456155" name="AutoShape 27"/>
          <p:cNvSpPr>
            <a:spLocks noChangeArrowheads="1"/>
          </p:cNvSpPr>
          <p:nvPr/>
        </p:nvSpPr>
        <p:spPr bwMode="auto">
          <a:xfrm>
            <a:off x="900113" y="4797425"/>
            <a:ext cx="2409825" cy="862013"/>
          </a:xfrm>
          <a:prstGeom prst="wedgeRoundRectCallout">
            <a:avLst>
              <a:gd name="adj1" fmla="val 29579"/>
              <a:gd name="adj2" fmla="val 93463"/>
              <a:gd name="adj3" fmla="val 16667"/>
            </a:avLst>
          </a:prstGeom>
          <a:solidFill>
            <a:srgbClr val="FFFF99"/>
          </a:solidFill>
          <a:ln w="9525">
            <a:solidFill>
              <a:srgbClr val="000000"/>
            </a:solidFill>
            <a:miter lim="800000"/>
            <a:headEnd/>
            <a:tailEnd/>
          </a:ln>
          <a:effectLst/>
        </p:spPr>
        <p:txBody>
          <a:bodyPr wrap="none" anchor="ctr"/>
          <a:lstStyle/>
          <a:p>
            <a:pPr algn="ctr"/>
            <a:r>
              <a:rPr lang="zh-CN" altLang="en-US" b="1">
                <a:solidFill>
                  <a:srgbClr val="000000"/>
                </a:solidFill>
                <a:ea typeface="宋体" pitchFamily="2" charset="-122"/>
              </a:rPr>
              <a:t>此即离散</a:t>
            </a:r>
          </a:p>
          <a:p>
            <a:pPr algn="ctr"/>
            <a:r>
              <a:rPr lang="zh-CN" altLang="en-US" b="1">
                <a:solidFill>
                  <a:srgbClr val="000000"/>
                </a:solidFill>
                <a:ea typeface="宋体" pitchFamily="2" charset="-122"/>
              </a:rPr>
              <a:t>卷积公式</a:t>
            </a:r>
          </a:p>
        </p:txBody>
      </p:sp>
      <p:sp>
        <p:nvSpPr>
          <p:cNvPr id="1456156" name="Rectangle 28"/>
          <p:cNvSpPr>
            <a:spLocks noChangeArrowheads="1"/>
          </p:cNvSpPr>
          <p:nvPr/>
        </p:nvSpPr>
        <p:spPr bwMode="auto">
          <a:xfrm>
            <a:off x="7161213" y="6088063"/>
            <a:ext cx="1997075" cy="579437"/>
          </a:xfrm>
          <a:prstGeom prst="rect">
            <a:avLst/>
          </a:prstGeom>
          <a:noFill/>
          <a:ln w="9525">
            <a:noFill/>
            <a:miter lim="800000"/>
            <a:headEnd/>
            <a:tailEnd/>
          </a:ln>
          <a:effectLst/>
        </p:spPr>
        <p:txBody>
          <a:bodyPr wrap="none" anchor="ctr">
            <a:spAutoFit/>
          </a:bodyPr>
          <a:lstStyle/>
          <a:p>
            <a:pPr algn="ctr"/>
            <a:r>
              <a:rPr lang="en-US" altLang="zh-CN" sz="3200" b="1" i="1">
                <a:solidFill>
                  <a:srgbClr val="000000"/>
                </a:solidFill>
                <a:ea typeface="宋体" pitchFamily="2" charset="-122"/>
              </a:rPr>
              <a:t>r</a:t>
            </a:r>
            <a:r>
              <a:rPr lang="en-US" altLang="zh-CN" sz="3200" b="1">
                <a:solidFill>
                  <a:srgbClr val="000000"/>
                </a:solidFill>
                <a:ea typeface="宋体" pitchFamily="2" charset="-122"/>
              </a:rPr>
              <a:t>=0,1,2, …</a:t>
            </a:r>
          </a:p>
        </p:txBody>
      </p:sp>
      <p:sp>
        <p:nvSpPr>
          <p:cNvPr id="1456157" name="Text Box 29"/>
          <p:cNvSpPr txBox="1">
            <a:spLocks noChangeArrowheads="1"/>
          </p:cNvSpPr>
          <p:nvPr/>
        </p:nvSpPr>
        <p:spPr bwMode="auto">
          <a:xfrm>
            <a:off x="836613" y="331788"/>
            <a:ext cx="4110037" cy="579437"/>
          </a:xfrm>
          <a:prstGeom prst="rect">
            <a:avLst/>
          </a:prstGeom>
          <a:noFill/>
          <a:ln w="9525">
            <a:noFill/>
            <a:miter lim="800000"/>
            <a:headEnd/>
            <a:tailEnd/>
          </a:ln>
          <a:effectLst/>
        </p:spPr>
        <p:txBody>
          <a:bodyPr>
            <a:spAutoFit/>
          </a:bodyPr>
          <a:lstStyle/>
          <a:p>
            <a:r>
              <a:rPr lang="zh-CN" altLang="en-US" sz="3200" b="1">
                <a:solidFill>
                  <a:srgbClr val="FF6600"/>
                </a:solidFill>
                <a:ea typeface="楷体_GB2312" pitchFamily="49" charset="-122"/>
              </a:rPr>
              <a:t>和的分布：</a:t>
            </a:r>
            <a:r>
              <a:rPr lang="en-US" altLang="zh-CN" sz="3200" b="1" i="1">
                <a:solidFill>
                  <a:srgbClr val="FF6600"/>
                </a:solidFill>
                <a:ea typeface="楷体_GB2312" pitchFamily="49" charset="-122"/>
              </a:rPr>
              <a:t>Z = X + Y</a:t>
            </a:r>
            <a:r>
              <a:rPr lang="en-US" altLang="zh-CN" sz="3200" i="1">
                <a:solidFill>
                  <a:srgbClr val="000000"/>
                </a:solidFill>
                <a:ea typeface="楷体_GB2312" pitchFamily="49" charset="-122"/>
              </a:rPr>
              <a:t> </a:t>
            </a:r>
            <a:endParaRPr lang="en-US" altLang="zh-CN" sz="3200">
              <a:solidFill>
                <a:srgbClr val="000000"/>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6157"/>
                                        </p:tgtEl>
                                        <p:attrNameLst>
                                          <p:attrName>style.visibility</p:attrName>
                                        </p:attrNameLst>
                                      </p:cBhvr>
                                      <p:to>
                                        <p:strVal val="visible"/>
                                      </p:to>
                                    </p:set>
                                    <p:animEffect transition="in" filter="wipe(up)">
                                      <p:cBhvr>
                                        <p:cTn id="7" dur="500"/>
                                        <p:tgtEl>
                                          <p:spTgt spid="1456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6145"/>
                                        </p:tgtEl>
                                        <p:attrNameLst>
                                          <p:attrName>style.visibility</p:attrName>
                                        </p:attrNameLst>
                                      </p:cBhvr>
                                      <p:to>
                                        <p:strVal val="visible"/>
                                      </p:to>
                                    </p:set>
                                    <p:animEffect transition="in" filter="wipe(left)">
                                      <p:cBhvr>
                                        <p:cTn id="12" dur="500"/>
                                        <p:tgtEl>
                                          <p:spTgt spid="14561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6146"/>
                                        </p:tgtEl>
                                        <p:attrNameLst>
                                          <p:attrName>style.visibility</p:attrName>
                                        </p:attrNameLst>
                                      </p:cBhvr>
                                      <p:to>
                                        <p:strVal val="visible"/>
                                      </p:to>
                                    </p:set>
                                    <p:animEffect transition="in" filter="wipe(left)">
                                      <p:cBhvr>
                                        <p:cTn id="17" dur="500"/>
                                        <p:tgtEl>
                                          <p:spTgt spid="14561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56147"/>
                                        </p:tgtEl>
                                        <p:attrNameLst>
                                          <p:attrName>style.visibility</p:attrName>
                                        </p:attrNameLst>
                                      </p:cBhvr>
                                      <p:to>
                                        <p:strVal val="visible"/>
                                      </p:to>
                                    </p:set>
                                    <p:animEffect transition="in" filter="wipe(left)">
                                      <p:cBhvr>
                                        <p:cTn id="22" dur="500"/>
                                        <p:tgtEl>
                                          <p:spTgt spid="14561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56153"/>
                                        </p:tgtEl>
                                        <p:attrNameLst>
                                          <p:attrName>style.visibility</p:attrName>
                                        </p:attrNameLst>
                                      </p:cBhvr>
                                      <p:to>
                                        <p:strVal val="visible"/>
                                      </p:to>
                                    </p:set>
                                    <p:animEffect transition="in" filter="wipe(left)">
                                      <p:cBhvr>
                                        <p:cTn id="27" dur="500"/>
                                        <p:tgtEl>
                                          <p:spTgt spid="14561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56151"/>
                                        </p:tgtEl>
                                        <p:attrNameLst>
                                          <p:attrName>style.visibility</p:attrName>
                                        </p:attrNameLst>
                                      </p:cBhvr>
                                      <p:to>
                                        <p:strVal val="visible"/>
                                      </p:to>
                                    </p:set>
                                    <p:animEffect transition="in" filter="wipe(left)">
                                      <p:cBhvr>
                                        <p:cTn id="32" dur="500"/>
                                        <p:tgtEl>
                                          <p:spTgt spid="1456151"/>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456154"/>
                                        </p:tgtEl>
                                        <p:attrNameLst>
                                          <p:attrName>style.visibility</p:attrName>
                                        </p:attrNameLst>
                                      </p:cBhvr>
                                      <p:to>
                                        <p:strVal val="visible"/>
                                      </p:to>
                                    </p:set>
                                    <p:animEffect transition="in" filter="wipe(left)">
                                      <p:cBhvr>
                                        <p:cTn id="36" dur="500"/>
                                        <p:tgtEl>
                                          <p:spTgt spid="14561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56152"/>
                                        </p:tgtEl>
                                        <p:attrNameLst>
                                          <p:attrName>style.visibility</p:attrName>
                                        </p:attrNameLst>
                                      </p:cBhvr>
                                      <p:to>
                                        <p:strVal val="visible"/>
                                      </p:to>
                                    </p:set>
                                    <p:animEffect transition="in" filter="wipe(left)">
                                      <p:cBhvr>
                                        <p:cTn id="41" dur="500"/>
                                        <p:tgtEl>
                                          <p:spTgt spid="1456152"/>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456156"/>
                                        </p:tgtEl>
                                        <p:attrNameLst>
                                          <p:attrName>style.visibility</p:attrName>
                                        </p:attrNameLst>
                                      </p:cBhvr>
                                      <p:to>
                                        <p:strVal val="visible"/>
                                      </p:to>
                                    </p:set>
                                    <p:animEffect transition="in" filter="wipe(left)">
                                      <p:cBhvr>
                                        <p:cTn id="45" dur="500"/>
                                        <p:tgtEl>
                                          <p:spTgt spid="145615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56155"/>
                                        </p:tgtEl>
                                        <p:attrNameLst>
                                          <p:attrName>style.visibility</p:attrName>
                                        </p:attrNameLst>
                                      </p:cBhvr>
                                      <p:to>
                                        <p:strVal val="visible"/>
                                      </p:to>
                                    </p:set>
                                    <p:animEffect transition="in" filter="wipe(left)">
                                      <p:cBhvr>
                                        <p:cTn id="50" dur="500"/>
                                        <p:tgtEl>
                                          <p:spTgt spid="145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45" grpId="0" autoUpdateAnimBg="0"/>
      <p:bldP spid="1456146" grpId="0" autoUpdateAnimBg="0"/>
      <p:bldP spid="1456152" grpId="0" autoUpdateAnimBg="0"/>
      <p:bldP spid="1456154" grpId="0" animBg="1" autoUpdateAnimBg="0"/>
      <p:bldP spid="1456155" grpId="0" animBg="1" autoUpdateAnimBg="0"/>
      <p:bldP spid="1456156" grpId="0" autoUpdateAnimBg="0"/>
      <p:bldP spid="1456157"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9641" name="Group 25"/>
          <p:cNvGrpSpPr>
            <a:grpSpLocks/>
          </p:cNvGrpSpPr>
          <p:nvPr/>
        </p:nvGrpSpPr>
        <p:grpSpPr bwMode="auto">
          <a:xfrm>
            <a:off x="1619250" y="1916113"/>
            <a:ext cx="5257800" cy="2881312"/>
            <a:chOff x="1008" y="1248"/>
            <a:chExt cx="3504" cy="2219"/>
          </a:xfrm>
        </p:grpSpPr>
        <p:grpSp>
          <p:nvGrpSpPr>
            <p:cNvPr id="1519642" name="Group 26"/>
            <p:cNvGrpSpPr>
              <a:grpSpLocks/>
            </p:cNvGrpSpPr>
            <p:nvPr/>
          </p:nvGrpSpPr>
          <p:grpSpPr bwMode="auto">
            <a:xfrm>
              <a:off x="1008" y="1248"/>
              <a:ext cx="3504" cy="2218"/>
              <a:chOff x="1008" y="1248"/>
              <a:chExt cx="3504" cy="2218"/>
            </a:xfrm>
          </p:grpSpPr>
          <p:sp>
            <p:nvSpPr>
              <p:cNvPr id="1519643" name="Line 27"/>
              <p:cNvSpPr>
                <a:spLocks noChangeShapeType="1"/>
              </p:cNvSpPr>
              <p:nvPr/>
            </p:nvSpPr>
            <p:spPr bwMode="auto">
              <a:xfrm>
                <a:off x="1008" y="1824"/>
                <a:ext cx="3504" cy="0"/>
              </a:xfrm>
              <a:prstGeom prst="line">
                <a:avLst/>
              </a:prstGeom>
              <a:noFill/>
              <a:ln w="28575">
                <a:solidFill>
                  <a:srgbClr val="008000"/>
                </a:solidFill>
                <a:round/>
                <a:headEnd/>
                <a:tailEnd/>
              </a:ln>
              <a:effectLst/>
            </p:spPr>
            <p:txBody>
              <a:bodyPr wrap="none" anchor="ctr"/>
              <a:lstStyle/>
              <a:p>
                <a:endParaRPr lang="zh-CN" altLang="en-US"/>
              </a:p>
            </p:txBody>
          </p:sp>
          <p:sp>
            <p:nvSpPr>
              <p:cNvPr id="1519644" name="Line 28"/>
              <p:cNvSpPr>
                <a:spLocks noChangeShapeType="1"/>
              </p:cNvSpPr>
              <p:nvPr/>
            </p:nvSpPr>
            <p:spPr bwMode="auto">
              <a:xfrm>
                <a:off x="1872" y="1248"/>
                <a:ext cx="0" cy="2218"/>
              </a:xfrm>
              <a:prstGeom prst="line">
                <a:avLst/>
              </a:prstGeom>
              <a:noFill/>
              <a:ln w="28575">
                <a:solidFill>
                  <a:srgbClr val="008000"/>
                </a:solidFill>
                <a:round/>
                <a:headEnd/>
                <a:tailEnd/>
              </a:ln>
              <a:effectLst/>
            </p:spPr>
            <p:txBody>
              <a:bodyPr wrap="none" anchor="ctr"/>
              <a:lstStyle/>
              <a:p>
                <a:endParaRPr lang="zh-CN" altLang="en-US"/>
              </a:p>
            </p:txBody>
          </p:sp>
          <p:sp>
            <p:nvSpPr>
              <p:cNvPr id="1519645" name="Line 29"/>
              <p:cNvSpPr>
                <a:spLocks noChangeShapeType="1"/>
              </p:cNvSpPr>
              <p:nvPr/>
            </p:nvSpPr>
            <p:spPr bwMode="auto">
              <a:xfrm>
                <a:off x="1248" y="1344"/>
                <a:ext cx="624" cy="467"/>
              </a:xfrm>
              <a:prstGeom prst="line">
                <a:avLst/>
              </a:prstGeom>
              <a:noFill/>
              <a:ln w="28575">
                <a:solidFill>
                  <a:srgbClr val="008000"/>
                </a:solidFill>
                <a:round/>
                <a:headEnd/>
                <a:tailEnd/>
              </a:ln>
              <a:effectLst/>
            </p:spPr>
            <p:txBody>
              <a:bodyPr wrap="none" anchor="ctr"/>
              <a:lstStyle/>
              <a:p>
                <a:endParaRPr lang="zh-CN" altLang="en-US"/>
              </a:p>
            </p:txBody>
          </p:sp>
        </p:grpSp>
        <p:graphicFrame>
          <p:nvGraphicFramePr>
            <p:cNvPr id="1519646" name="Object 30"/>
            <p:cNvGraphicFramePr>
              <a:graphicFrameLocks noChangeAspect="1"/>
            </p:cNvGraphicFramePr>
            <p:nvPr/>
          </p:nvGraphicFramePr>
          <p:xfrm>
            <a:off x="1241" y="1525"/>
            <a:ext cx="224" cy="202"/>
          </p:xfrm>
          <a:graphic>
            <a:graphicData uri="http://schemas.openxmlformats.org/presentationml/2006/ole">
              <p:oleObj spid="_x0000_s1519646" name="Equation" r:id="rId3" imgW="355320" imgH="291960" progId="Equation.3">
                <p:embed/>
              </p:oleObj>
            </a:graphicData>
          </a:graphic>
        </p:graphicFrame>
        <p:graphicFrame>
          <p:nvGraphicFramePr>
            <p:cNvPr id="1519647" name="Object 31"/>
            <p:cNvGraphicFramePr>
              <a:graphicFrameLocks noChangeAspect="1"/>
            </p:cNvGraphicFramePr>
            <p:nvPr/>
          </p:nvGraphicFramePr>
          <p:xfrm>
            <a:off x="1625" y="1382"/>
            <a:ext cx="175" cy="201"/>
          </p:xfrm>
          <a:graphic>
            <a:graphicData uri="http://schemas.openxmlformats.org/presentationml/2006/ole">
              <p:oleObj spid="_x0000_s1519647" name="Equation" r:id="rId4" imgW="279360" imgH="291960" progId="Equation.3">
                <p:embed/>
              </p:oleObj>
            </a:graphicData>
          </a:graphic>
        </p:graphicFrame>
        <p:graphicFrame>
          <p:nvGraphicFramePr>
            <p:cNvPr id="1519648" name="Object 32"/>
            <p:cNvGraphicFramePr>
              <a:graphicFrameLocks noChangeAspect="1"/>
            </p:cNvGraphicFramePr>
            <p:nvPr/>
          </p:nvGraphicFramePr>
          <p:xfrm>
            <a:off x="2213" y="1425"/>
            <a:ext cx="1888" cy="272"/>
          </p:xfrm>
          <a:graphic>
            <a:graphicData uri="http://schemas.openxmlformats.org/presentationml/2006/ole">
              <p:oleObj spid="_x0000_s1519648" name="Equation" r:id="rId5" imgW="2450880" imgH="393480" progId="Equation.3">
                <p:embed/>
              </p:oleObj>
            </a:graphicData>
          </a:graphic>
        </p:graphicFrame>
        <p:graphicFrame>
          <p:nvGraphicFramePr>
            <p:cNvPr id="1519649" name="Object 33"/>
            <p:cNvGraphicFramePr>
              <a:graphicFrameLocks noChangeAspect="1"/>
            </p:cNvGraphicFramePr>
            <p:nvPr/>
          </p:nvGraphicFramePr>
          <p:xfrm>
            <a:off x="1298" y="2016"/>
            <a:ext cx="280" cy="210"/>
          </p:xfrm>
          <a:graphic>
            <a:graphicData uri="http://schemas.openxmlformats.org/presentationml/2006/ole">
              <p:oleObj spid="_x0000_s1519649" name="Equation" r:id="rId6" imgW="444240" imgH="304560" progId="Equation.3">
                <p:embed/>
              </p:oleObj>
            </a:graphicData>
          </a:graphic>
        </p:graphicFrame>
        <p:graphicFrame>
          <p:nvGraphicFramePr>
            <p:cNvPr id="1519650" name="Object 34"/>
            <p:cNvGraphicFramePr>
              <a:graphicFrameLocks noChangeAspect="1"/>
            </p:cNvGraphicFramePr>
            <p:nvPr/>
          </p:nvGraphicFramePr>
          <p:xfrm>
            <a:off x="1394" y="2400"/>
            <a:ext cx="151" cy="572"/>
          </p:xfrm>
          <a:graphic>
            <a:graphicData uri="http://schemas.openxmlformats.org/presentationml/2006/ole">
              <p:oleObj spid="_x0000_s1519650" name="Equation" r:id="rId7" imgW="241200" imgH="825480" progId="Equation.3">
                <p:embed/>
              </p:oleObj>
            </a:graphicData>
          </a:graphic>
        </p:graphicFrame>
        <p:graphicFrame>
          <p:nvGraphicFramePr>
            <p:cNvPr id="1519651" name="Object 35"/>
            <p:cNvGraphicFramePr>
              <a:graphicFrameLocks noChangeAspect="1"/>
            </p:cNvGraphicFramePr>
            <p:nvPr/>
          </p:nvGraphicFramePr>
          <p:xfrm>
            <a:off x="1394" y="3120"/>
            <a:ext cx="136" cy="220"/>
          </p:xfrm>
          <a:graphic>
            <a:graphicData uri="http://schemas.openxmlformats.org/presentationml/2006/ole">
              <p:oleObj spid="_x0000_s1519651" name="Equation" r:id="rId8" imgW="215640" imgH="317160" progId="Equation.3">
                <p:embed/>
              </p:oleObj>
            </a:graphicData>
          </a:graphic>
        </p:graphicFrame>
        <p:graphicFrame>
          <p:nvGraphicFramePr>
            <p:cNvPr id="1519652" name="Object 36"/>
            <p:cNvGraphicFramePr>
              <a:graphicFrameLocks noChangeAspect="1"/>
            </p:cNvGraphicFramePr>
            <p:nvPr/>
          </p:nvGraphicFramePr>
          <p:xfrm>
            <a:off x="2354" y="1824"/>
            <a:ext cx="1845" cy="490"/>
          </p:xfrm>
          <a:graphic>
            <a:graphicData uri="http://schemas.openxmlformats.org/presentationml/2006/ole">
              <p:oleObj spid="_x0000_s1519652" name="Equation" r:id="rId9" imgW="2489040" imgH="825480" progId="Equation.3">
                <p:embed/>
              </p:oleObj>
            </a:graphicData>
          </a:graphic>
        </p:graphicFrame>
        <p:graphicFrame>
          <p:nvGraphicFramePr>
            <p:cNvPr id="1519653" name="Object 37"/>
            <p:cNvGraphicFramePr>
              <a:graphicFrameLocks noChangeAspect="1"/>
            </p:cNvGraphicFramePr>
            <p:nvPr/>
          </p:nvGraphicFramePr>
          <p:xfrm>
            <a:off x="2354" y="2400"/>
            <a:ext cx="1802" cy="490"/>
          </p:xfrm>
          <a:graphic>
            <a:graphicData uri="http://schemas.openxmlformats.org/presentationml/2006/ole">
              <p:oleObj spid="_x0000_s1519653" name="Equation" r:id="rId10" imgW="2311200" imgH="825480" progId="Equation.3">
                <p:embed/>
              </p:oleObj>
            </a:graphicData>
          </a:graphic>
        </p:graphicFrame>
        <p:graphicFrame>
          <p:nvGraphicFramePr>
            <p:cNvPr id="1519654" name="Object 38"/>
            <p:cNvGraphicFramePr>
              <a:graphicFrameLocks noChangeAspect="1"/>
            </p:cNvGraphicFramePr>
            <p:nvPr/>
          </p:nvGraphicFramePr>
          <p:xfrm>
            <a:off x="2354" y="2976"/>
            <a:ext cx="1892" cy="491"/>
          </p:xfrm>
          <a:graphic>
            <a:graphicData uri="http://schemas.openxmlformats.org/presentationml/2006/ole">
              <p:oleObj spid="_x0000_s1519654" name="Equation" r:id="rId11" imgW="2311200" imgH="825480" progId="Equation.3">
                <p:embed/>
              </p:oleObj>
            </a:graphicData>
          </a:graphic>
        </p:graphicFrame>
      </p:grpSp>
      <p:grpSp>
        <p:nvGrpSpPr>
          <p:cNvPr id="1519655" name="Group 39"/>
          <p:cNvGrpSpPr>
            <a:grpSpLocks/>
          </p:cNvGrpSpPr>
          <p:nvPr/>
        </p:nvGrpSpPr>
        <p:grpSpPr bwMode="auto">
          <a:xfrm>
            <a:off x="1042988" y="1052513"/>
            <a:ext cx="4476750" cy="407987"/>
            <a:chOff x="528" y="911"/>
            <a:chExt cx="3597" cy="349"/>
          </a:xfrm>
        </p:grpSpPr>
        <p:graphicFrame>
          <p:nvGraphicFramePr>
            <p:cNvPr id="1519656" name="Object 40"/>
            <p:cNvGraphicFramePr>
              <a:graphicFrameLocks noChangeAspect="1"/>
            </p:cNvGraphicFramePr>
            <p:nvPr/>
          </p:nvGraphicFramePr>
          <p:xfrm>
            <a:off x="567" y="960"/>
            <a:ext cx="3558" cy="280"/>
          </p:xfrm>
          <a:graphic>
            <a:graphicData uri="http://schemas.openxmlformats.org/presentationml/2006/ole">
              <p:oleObj spid="_x0000_s1519656" name="Equation" r:id="rId12" imgW="5956200" imgH="444240" progId="Equation.3">
                <p:embed/>
              </p:oleObj>
            </a:graphicData>
          </a:graphic>
        </p:graphicFrame>
        <p:sp>
          <p:nvSpPr>
            <p:cNvPr id="1519657" name="Text Box 41"/>
            <p:cNvSpPr txBox="1">
              <a:spLocks noChangeArrowheads="1"/>
            </p:cNvSpPr>
            <p:nvPr/>
          </p:nvSpPr>
          <p:spPr bwMode="auto">
            <a:xfrm>
              <a:off x="528" y="911"/>
              <a:ext cx="341" cy="349"/>
            </a:xfrm>
            <a:prstGeom prst="rect">
              <a:avLst/>
            </a:prstGeom>
            <a:noFill/>
            <a:ln w="9525">
              <a:noFill/>
              <a:miter lim="800000"/>
              <a:headEnd/>
              <a:tailEnd/>
            </a:ln>
            <a:effectLst/>
          </p:spPr>
          <p:txBody>
            <a:bodyPr wrap="none" lIns="71664" tIns="35832" rIns="71664" bIns="35832">
              <a:spAutoFit/>
            </a:bodyPr>
            <a:lstStyle/>
            <a:p>
              <a:pPr defTabSz="717550"/>
              <a:r>
                <a:rPr lang="zh-CN" altLang="en-US" sz="2200" b="1">
                  <a:solidFill>
                    <a:srgbClr val="00007D"/>
                  </a:solidFill>
                  <a:latin typeface="黑体" pitchFamily="49" charset="-122"/>
                  <a:ea typeface="黑体" pitchFamily="49" charset="-122"/>
                </a:rPr>
                <a:t>例</a:t>
              </a:r>
              <a:endParaRPr lang="en-US" altLang="zh-CN" sz="2200" b="1">
                <a:solidFill>
                  <a:srgbClr val="00007D"/>
                </a:solidFill>
                <a:ea typeface="黑体" pitchFamily="49" charset="-122"/>
              </a:endParaRPr>
            </a:p>
          </p:txBody>
        </p:sp>
      </p:grpSp>
      <p:graphicFrame>
        <p:nvGraphicFramePr>
          <p:cNvPr id="1519658" name="Object 42"/>
          <p:cNvGraphicFramePr>
            <a:graphicFrameLocks noChangeAspect="1"/>
          </p:cNvGraphicFramePr>
          <p:nvPr/>
        </p:nvGraphicFramePr>
        <p:xfrm>
          <a:off x="1476375" y="5300663"/>
          <a:ext cx="2736850" cy="393700"/>
        </p:xfrm>
        <a:graphic>
          <a:graphicData uri="http://schemas.openxmlformats.org/presentationml/2006/ole">
            <p:oleObj spid="_x0000_s1519658" name="公式" r:id="rId13" imgW="133344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9655"/>
                                        </p:tgtEl>
                                        <p:attrNameLst>
                                          <p:attrName>style.visibility</p:attrName>
                                        </p:attrNameLst>
                                      </p:cBhvr>
                                      <p:to>
                                        <p:strVal val="visible"/>
                                      </p:to>
                                    </p:set>
                                    <p:animEffect transition="in" filter="wipe(left)">
                                      <p:cBhvr>
                                        <p:cTn id="7" dur="500"/>
                                        <p:tgtEl>
                                          <p:spTgt spid="15196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9641"/>
                                        </p:tgtEl>
                                        <p:attrNameLst>
                                          <p:attrName>style.visibility</p:attrName>
                                        </p:attrNameLst>
                                      </p:cBhvr>
                                      <p:to>
                                        <p:strVal val="visible"/>
                                      </p:to>
                                    </p:set>
                                    <p:animEffect transition="in" filter="wipe(left)">
                                      <p:cBhvr>
                                        <p:cTn id="12" dur="500"/>
                                        <p:tgtEl>
                                          <p:spTgt spid="15196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9658"/>
                                        </p:tgtEl>
                                        <p:attrNameLst>
                                          <p:attrName>style.visibility</p:attrName>
                                        </p:attrNameLst>
                                      </p:cBhvr>
                                      <p:to>
                                        <p:strVal val="visible"/>
                                      </p:to>
                                    </p:set>
                                    <p:animEffect transition="in" filter="wipe(left)">
                                      <p:cBhvr>
                                        <p:cTn id="17" dur="500"/>
                                        <p:tgtEl>
                                          <p:spTgt spid="1519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0679" name="Group 39"/>
          <p:cNvGrpSpPr>
            <a:grpSpLocks/>
          </p:cNvGrpSpPr>
          <p:nvPr/>
        </p:nvGrpSpPr>
        <p:grpSpPr bwMode="auto">
          <a:xfrm>
            <a:off x="1403350" y="4365625"/>
            <a:ext cx="6337300" cy="1584325"/>
            <a:chOff x="576" y="2659"/>
            <a:chExt cx="4848" cy="1089"/>
          </a:xfrm>
        </p:grpSpPr>
        <p:sp>
          <p:nvSpPr>
            <p:cNvPr id="1520680" name="Text Box 40"/>
            <p:cNvSpPr txBox="1">
              <a:spLocks noChangeArrowheads="1"/>
            </p:cNvSpPr>
            <p:nvPr/>
          </p:nvSpPr>
          <p:spPr bwMode="auto">
            <a:xfrm>
              <a:off x="580" y="2736"/>
              <a:ext cx="539" cy="281"/>
            </a:xfrm>
            <a:prstGeom prst="rect">
              <a:avLst/>
            </a:prstGeom>
            <a:noFill/>
            <a:ln w="9525">
              <a:noFill/>
              <a:miter lim="800000"/>
              <a:headEnd/>
              <a:tailEnd/>
            </a:ln>
            <a:effectLst/>
          </p:spPr>
          <p:txBody>
            <a:bodyPr wrap="none" lIns="71664" tIns="35832" rIns="71664" bIns="35832">
              <a:spAutoFit/>
            </a:bodyPr>
            <a:lstStyle/>
            <a:p>
              <a:pPr defTabSz="717550"/>
              <a:r>
                <a:rPr lang="zh-CN" altLang="en-US" sz="2200" b="1">
                  <a:solidFill>
                    <a:srgbClr val="000000"/>
                  </a:solidFill>
                  <a:ea typeface="宋体" pitchFamily="2" charset="-122"/>
                </a:rPr>
                <a:t>概率</a:t>
              </a:r>
              <a:endParaRPr lang="zh-CN" altLang="en-US" sz="1900" b="1">
                <a:solidFill>
                  <a:srgbClr val="000000"/>
                </a:solidFill>
                <a:ea typeface="宋体" pitchFamily="2" charset="-122"/>
              </a:endParaRPr>
            </a:p>
          </p:txBody>
        </p:sp>
        <p:graphicFrame>
          <p:nvGraphicFramePr>
            <p:cNvPr id="1520681" name="Object 41"/>
            <p:cNvGraphicFramePr>
              <a:graphicFrameLocks noChangeAspect="1"/>
            </p:cNvGraphicFramePr>
            <p:nvPr/>
          </p:nvGraphicFramePr>
          <p:xfrm>
            <a:off x="576" y="3351"/>
            <a:ext cx="608" cy="247"/>
          </p:xfrm>
          <a:graphic>
            <a:graphicData uri="http://schemas.openxmlformats.org/presentationml/2006/ole">
              <p:oleObj spid="_x0000_s1520681" name="Equation" r:id="rId3" imgW="965160" imgH="393480" progId="Equation.3">
                <p:embed/>
              </p:oleObj>
            </a:graphicData>
          </a:graphic>
        </p:graphicFrame>
        <p:graphicFrame>
          <p:nvGraphicFramePr>
            <p:cNvPr id="1520682" name="Object 42"/>
            <p:cNvGraphicFramePr>
              <a:graphicFrameLocks noChangeAspect="1"/>
            </p:cNvGraphicFramePr>
            <p:nvPr/>
          </p:nvGraphicFramePr>
          <p:xfrm>
            <a:off x="1286" y="3357"/>
            <a:ext cx="603" cy="212"/>
          </p:xfrm>
          <a:graphic>
            <a:graphicData uri="http://schemas.openxmlformats.org/presentationml/2006/ole">
              <p:oleObj spid="_x0000_s1520682" name="Equation" r:id="rId4" imgW="1117440" imgH="393480" progId="Equation.3">
                <p:embed/>
              </p:oleObj>
            </a:graphicData>
          </a:graphic>
        </p:graphicFrame>
        <p:graphicFrame>
          <p:nvGraphicFramePr>
            <p:cNvPr id="1520683" name="Object 43"/>
            <p:cNvGraphicFramePr>
              <a:graphicFrameLocks noChangeAspect="1"/>
            </p:cNvGraphicFramePr>
            <p:nvPr/>
          </p:nvGraphicFramePr>
          <p:xfrm>
            <a:off x="1355" y="2659"/>
            <a:ext cx="226" cy="476"/>
          </p:xfrm>
          <a:graphic>
            <a:graphicData uri="http://schemas.openxmlformats.org/presentationml/2006/ole">
              <p:oleObj spid="_x0000_s1520683" name="Equation" r:id="rId5" imgW="393480" imgH="825480" progId="Equation.3">
                <p:embed/>
              </p:oleObj>
            </a:graphicData>
          </a:graphic>
        </p:graphicFrame>
        <p:graphicFrame>
          <p:nvGraphicFramePr>
            <p:cNvPr id="1520684" name="Object 44"/>
            <p:cNvGraphicFramePr>
              <a:graphicFrameLocks noChangeAspect="1"/>
            </p:cNvGraphicFramePr>
            <p:nvPr/>
          </p:nvGraphicFramePr>
          <p:xfrm>
            <a:off x="2004" y="3357"/>
            <a:ext cx="560" cy="219"/>
          </p:xfrm>
          <a:graphic>
            <a:graphicData uri="http://schemas.openxmlformats.org/presentationml/2006/ole">
              <p:oleObj spid="_x0000_s1520684" name="Equation" r:id="rId6" imgW="1104840" imgH="393480" progId="Equation.3">
                <p:embed/>
              </p:oleObj>
            </a:graphicData>
          </a:graphic>
        </p:graphicFrame>
        <p:graphicFrame>
          <p:nvGraphicFramePr>
            <p:cNvPr id="1520685" name="Object 45"/>
            <p:cNvGraphicFramePr>
              <a:graphicFrameLocks noChangeAspect="1"/>
            </p:cNvGraphicFramePr>
            <p:nvPr/>
          </p:nvGraphicFramePr>
          <p:xfrm>
            <a:off x="2075" y="2659"/>
            <a:ext cx="226" cy="476"/>
          </p:xfrm>
          <a:graphic>
            <a:graphicData uri="http://schemas.openxmlformats.org/presentationml/2006/ole">
              <p:oleObj spid="_x0000_s1520685" name="Equation" r:id="rId7" imgW="393480" imgH="825480" progId="Equation.3">
                <p:embed/>
              </p:oleObj>
            </a:graphicData>
          </a:graphic>
        </p:graphicFrame>
        <p:graphicFrame>
          <p:nvGraphicFramePr>
            <p:cNvPr id="1520686" name="Object 46"/>
            <p:cNvGraphicFramePr>
              <a:graphicFrameLocks noChangeAspect="1"/>
            </p:cNvGraphicFramePr>
            <p:nvPr/>
          </p:nvGraphicFramePr>
          <p:xfrm>
            <a:off x="2625" y="3357"/>
            <a:ext cx="463" cy="219"/>
          </p:xfrm>
          <a:graphic>
            <a:graphicData uri="http://schemas.openxmlformats.org/presentationml/2006/ole">
              <p:oleObj spid="_x0000_s1520686" name="Equation" r:id="rId8" imgW="914400" imgH="393480" progId="Equation.3">
                <p:embed/>
              </p:oleObj>
            </a:graphicData>
          </a:graphic>
        </p:graphicFrame>
        <p:graphicFrame>
          <p:nvGraphicFramePr>
            <p:cNvPr id="1520687" name="Object 47"/>
            <p:cNvGraphicFramePr>
              <a:graphicFrameLocks noChangeAspect="1"/>
            </p:cNvGraphicFramePr>
            <p:nvPr/>
          </p:nvGraphicFramePr>
          <p:xfrm>
            <a:off x="2699" y="2659"/>
            <a:ext cx="226" cy="476"/>
          </p:xfrm>
          <a:graphic>
            <a:graphicData uri="http://schemas.openxmlformats.org/presentationml/2006/ole">
              <p:oleObj spid="_x0000_s1520687" name="Equation" r:id="rId9" imgW="393480" imgH="825480" progId="Equation.3">
                <p:embed/>
              </p:oleObj>
            </a:graphicData>
          </a:graphic>
        </p:graphicFrame>
        <p:graphicFrame>
          <p:nvGraphicFramePr>
            <p:cNvPr id="1520688" name="Object 48"/>
            <p:cNvGraphicFramePr>
              <a:graphicFrameLocks noChangeAspect="1"/>
            </p:cNvGraphicFramePr>
            <p:nvPr/>
          </p:nvGraphicFramePr>
          <p:xfrm>
            <a:off x="3172" y="3203"/>
            <a:ext cx="638" cy="520"/>
          </p:xfrm>
          <a:graphic>
            <a:graphicData uri="http://schemas.openxmlformats.org/presentationml/2006/ole">
              <p:oleObj spid="_x0000_s1520688" name="Equation" r:id="rId10" imgW="1180800" imgH="965160" progId="Equation.3">
                <p:embed/>
              </p:oleObj>
            </a:graphicData>
          </a:graphic>
        </p:graphicFrame>
        <p:graphicFrame>
          <p:nvGraphicFramePr>
            <p:cNvPr id="1520689" name="Object 49"/>
            <p:cNvGraphicFramePr>
              <a:graphicFrameLocks noChangeAspect="1"/>
            </p:cNvGraphicFramePr>
            <p:nvPr/>
          </p:nvGraphicFramePr>
          <p:xfrm>
            <a:off x="3323" y="2659"/>
            <a:ext cx="227" cy="476"/>
          </p:xfrm>
          <a:graphic>
            <a:graphicData uri="http://schemas.openxmlformats.org/presentationml/2006/ole">
              <p:oleObj spid="_x0000_s1520689" name="Equation" r:id="rId11" imgW="393480" imgH="825480" progId="Equation.3">
                <p:embed/>
              </p:oleObj>
            </a:graphicData>
          </a:graphic>
        </p:graphicFrame>
        <p:graphicFrame>
          <p:nvGraphicFramePr>
            <p:cNvPr id="1520690" name="Object 50"/>
            <p:cNvGraphicFramePr>
              <a:graphicFrameLocks noChangeAspect="1"/>
            </p:cNvGraphicFramePr>
            <p:nvPr/>
          </p:nvGraphicFramePr>
          <p:xfrm>
            <a:off x="3844" y="3203"/>
            <a:ext cx="583" cy="520"/>
          </p:xfrm>
          <a:graphic>
            <a:graphicData uri="http://schemas.openxmlformats.org/presentationml/2006/ole">
              <p:oleObj spid="_x0000_s1520690" name="Equation" r:id="rId12" imgW="1168200" imgH="965160" progId="Equation.3">
                <p:embed/>
              </p:oleObj>
            </a:graphicData>
          </a:graphic>
        </p:graphicFrame>
        <p:graphicFrame>
          <p:nvGraphicFramePr>
            <p:cNvPr id="1520691" name="Object 51"/>
            <p:cNvGraphicFramePr>
              <a:graphicFrameLocks noChangeAspect="1"/>
            </p:cNvGraphicFramePr>
            <p:nvPr/>
          </p:nvGraphicFramePr>
          <p:xfrm>
            <a:off x="3947" y="2659"/>
            <a:ext cx="227" cy="476"/>
          </p:xfrm>
          <a:graphic>
            <a:graphicData uri="http://schemas.openxmlformats.org/presentationml/2006/ole">
              <p:oleObj spid="_x0000_s1520691" name="Equation" r:id="rId13" imgW="393480" imgH="825480" progId="Equation.3">
                <p:embed/>
              </p:oleObj>
            </a:graphicData>
          </a:graphic>
        </p:graphicFrame>
        <p:graphicFrame>
          <p:nvGraphicFramePr>
            <p:cNvPr id="1520692" name="Object 52"/>
            <p:cNvGraphicFramePr>
              <a:graphicFrameLocks noChangeAspect="1"/>
            </p:cNvGraphicFramePr>
            <p:nvPr/>
          </p:nvGraphicFramePr>
          <p:xfrm>
            <a:off x="4437" y="3405"/>
            <a:ext cx="500" cy="211"/>
          </p:xfrm>
          <a:graphic>
            <a:graphicData uri="http://schemas.openxmlformats.org/presentationml/2006/ole">
              <p:oleObj spid="_x0000_s1520692" name="Equation" r:id="rId14" imgW="927000" imgH="393480" progId="Equation.3">
                <p:embed/>
              </p:oleObj>
            </a:graphicData>
          </a:graphic>
        </p:graphicFrame>
        <p:graphicFrame>
          <p:nvGraphicFramePr>
            <p:cNvPr id="1520693" name="Object 53"/>
            <p:cNvGraphicFramePr>
              <a:graphicFrameLocks noChangeAspect="1"/>
            </p:cNvGraphicFramePr>
            <p:nvPr/>
          </p:nvGraphicFramePr>
          <p:xfrm>
            <a:off x="4475" y="2659"/>
            <a:ext cx="227" cy="476"/>
          </p:xfrm>
          <a:graphic>
            <a:graphicData uri="http://schemas.openxmlformats.org/presentationml/2006/ole">
              <p:oleObj spid="_x0000_s1520693" name="Equation" r:id="rId15" imgW="393480" imgH="825480" progId="Equation.3">
                <p:embed/>
              </p:oleObj>
            </a:graphicData>
          </a:graphic>
        </p:graphicFrame>
        <p:graphicFrame>
          <p:nvGraphicFramePr>
            <p:cNvPr id="1520694" name="Object 54"/>
            <p:cNvGraphicFramePr>
              <a:graphicFrameLocks noChangeAspect="1"/>
            </p:cNvGraphicFramePr>
            <p:nvPr/>
          </p:nvGraphicFramePr>
          <p:xfrm>
            <a:off x="4996" y="3395"/>
            <a:ext cx="389" cy="211"/>
          </p:xfrm>
          <a:graphic>
            <a:graphicData uri="http://schemas.openxmlformats.org/presentationml/2006/ole">
              <p:oleObj spid="_x0000_s1520694" name="Equation" r:id="rId16" imgW="723600" imgH="393480" progId="Equation.3">
                <p:embed/>
              </p:oleObj>
            </a:graphicData>
          </a:graphic>
        </p:graphicFrame>
        <p:graphicFrame>
          <p:nvGraphicFramePr>
            <p:cNvPr id="1520695" name="Object 55"/>
            <p:cNvGraphicFramePr>
              <a:graphicFrameLocks noChangeAspect="1"/>
            </p:cNvGraphicFramePr>
            <p:nvPr/>
          </p:nvGraphicFramePr>
          <p:xfrm>
            <a:off x="5051" y="2659"/>
            <a:ext cx="226" cy="476"/>
          </p:xfrm>
          <a:graphic>
            <a:graphicData uri="http://schemas.openxmlformats.org/presentationml/2006/ole">
              <p:oleObj spid="_x0000_s1520695" name="Equation" r:id="rId17" imgW="393480" imgH="825480" progId="Equation.3">
                <p:embed/>
              </p:oleObj>
            </a:graphicData>
          </a:graphic>
        </p:graphicFrame>
        <p:sp>
          <p:nvSpPr>
            <p:cNvPr id="1520696" name="Line 56"/>
            <p:cNvSpPr>
              <a:spLocks noChangeShapeType="1"/>
            </p:cNvSpPr>
            <p:nvPr/>
          </p:nvSpPr>
          <p:spPr bwMode="auto">
            <a:xfrm>
              <a:off x="576" y="3167"/>
              <a:ext cx="4848" cy="0"/>
            </a:xfrm>
            <a:prstGeom prst="line">
              <a:avLst/>
            </a:prstGeom>
            <a:noFill/>
            <a:ln w="28575">
              <a:solidFill>
                <a:srgbClr val="008000"/>
              </a:solidFill>
              <a:round/>
              <a:headEnd/>
              <a:tailEnd/>
            </a:ln>
            <a:effectLst/>
          </p:spPr>
          <p:txBody>
            <a:bodyPr/>
            <a:lstStyle/>
            <a:p>
              <a:endParaRPr lang="zh-CN" altLang="en-US"/>
            </a:p>
          </p:txBody>
        </p:sp>
        <p:sp>
          <p:nvSpPr>
            <p:cNvPr id="1520697" name="Line 57"/>
            <p:cNvSpPr>
              <a:spLocks noChangeShapeType="1"/>
            </p:cNvSpPr>
            <p:nvPr/>
          </p:nvSpPr>
          <p:spPr bwMode="auto">
            <a:xfrm>
              <a:off x="1200" y="2688"/>
              <a:ext cx="0" cy="1060"/>
            </a:xfrm>
            <a:prstGeom prst="line">
              <a:avLst/>
            </a:prstGeom>
            <a:noFill/>
            <a:ln w="28575">
              <a:solidFill>
                <a:srgbClr val="008000"/>
              </a:solidFill>
              <a:round/>
              <a:headEnd/>
              <a:tailEnd/>
            </a:ln>
            <a:effectLst/>
          </p:spPr>
          <p:txBody>
            <a:bodyPr/>
            <a:lstStyle/>
            <a:p>
              <a:endParaRPr lang="zh-CN" altLang="en-US"/>
            </a:p>
          </p:txBody>
        </p:sp>
      </p:grpSp>
      <p:sp>
        <p:nvSpPr>
          <p:cNvPr id="1520698" name="Rectangle 58"/>
          <p:cNvSpPr>
            <a:spLocks noChangeArrowheads="1"/>
          </p:cNvSpPr>
          <p:nvPr/>
        </p:nvSpPr>
        <p:spPr bwMode="auto">
          <a:xfrm>
            <a:off x="1116013" y="692150"/>
            <a:ext cx="422275" cy="407988"/>
          </a:xfrm>
          <a:prstGeom prst="rect">
            <a:avLst/>
          </a:prstGeom>
          <a:noFill/>
          <a:ln w="9525">
            <a:noFill/>
            <a:miter lim="800000"/>
            <a:headEnd/>
            <a:tailEnd/>
          </a:ln>
          <a:effectLst/>
        </p:spPr>
        <p:txBody>
          <a:bodyPr wrap="none" lIns="71664" tIns="35832" rIns="71664" bIns="35832">
            <a:spAutoFit/>
          </a:bodyPr>
          <a:lstStyle/>
          <a:p>
            <a:pPr defTabSz="717550"/>
            <a:r>
              <a:rPr lang="zh-CN" altLang="en-US" sz="2200" b="1">
                <a:solidFill>
                  <a:srgbClr val="9999CC"/>
                </a:solidFill>
                <a:ea typeface="黑体" pitchFamily="49" charset="-122"/>
              </a:rPr>
              <a:t>解</a:t>
            </a:r>
          </a:p>
        </p:txBody>
      </p:sp>
      <p:sp>
        <p:nvSpPr>
          <p:cNvPr id="1520699" name="Text Box 59"/>
          <p:cNvSpPr txBox="1">
            <a:spLocks noChangeArrowheads="1"/>
          </p:cNvSpPr>
          <p:nvPr/>
        </p:nvSpPr>
        <p:spPr bwMode="auto">
          <a:xfrm>
            <a:off x="7164388" y="3141663"/>
            <a:ext cx="1336675" cy="406400"/>
          </a:xfrm>
          <a:prstGeom prst="rect">
            <a:avLst/>
          </a:prstGeom>
          <a:noFill/>
          <a:ln w="9525">
            <a:noFill/>
            <a:miter lim="800000"/>
            <a:headEnd/>
            <a:tailEnd/>
          </a:ln>
          <a:effectLst/>
        </p:spPr>
        <p:txBody>
          <a:bodyPr lIns="71664" tIns="35832" rIns="71664" bIns="35832">
            <a:spAutoFit/>
          </a:bodyPr>
          <a:lstStyle/>
          <a:p>
            <a:pPr defTabSz="717550"/>
            <a:r>
              <a:rPr kumimoji="0" lang="zh-CN" altLang="en-US" sz="2200" b="1">
                <a:solidFill>
                  <a:srgbClr val="000000"/>
                </a:solidFill>
                <a:latin typeface="Arial" charset="0"/>
                <a:ea typeface="宋体" pitchFamily="2" charset="-122"/>
              </a:rPr>
              <a:t>等价于</a:t>
            </a:r>
          </a:p>
        </p:txBody>
      </p:sp>
      <p:grpSp>
        <p:nvGrpSpPr>
          <p:cNvPr id="1520700" name="Group 60"/>
          <p:cNvGrpSpPr>
            <a:grpSpLocks/>
          </p:cNvGrpSpPr>
          <p:nvPr/>
        </p:nvGrpSpPr>
        <p:grpSpPr bwMode="auto">
          <a:xfrm>
            <a:off x="1547813" y="765175"/>
            <a:ext cx="5688012" cy="2951163"/>
            <a:chOff x="1008" y="1248"/>
            <a:chExt cx="3504" cy="2219"/>
          </a:xfrm>
        </p:grpSpPr>
        <p:grpSp>
          <p:nvGrpSpPr>
            <p:cNvPr id="1520701" name="Group 61"/>
            <p:cNvGrpSpPr>
              <a:grpSpLocks/>
            </p:cNvGrpSpPr>
            <p:nvPr/>
          </p:nvGrpSpPr>
          <p:grpSpPr bwMode="auto">
            <a:xfrm>
              <a:off x="1008" y="1248"/>
              <a:ext cx="3504" cy="2218"/>
              <a:chOff x="1008" y="1248"/>
              <a:chExt cx="3504" cy="2218"/>
            </a:xfrm>
          </p:grpSpPr>
          <p:sp>
            <p:nvSpPr>
              <p:cNvPr id="1520702" name="Line 62"/>
              <p:cNvSpPr>
                <a:spLocks noChangeShapeType="1"/>
              </p:cNvSpPr>
              <p:nvPr/>
            </p:nvSpPr>
            <p:spPr bwMode="auto">
              <a:xfrm>
                <a:off x="1008" y="1824"/>
                <a:ext cx="3504" cy="0"/>
              </a:xfrm>
              <a:prstGeom prst="line">
                <a:avLst/>
              </a:prstGeom>
              <a:noFill/>
              <a:ln w="28575">
                <a:solidFill>
                  <a:srgbClr val="008000"/>
                </a:solidFill>
                <a:round/>
                <a:headEnd/>
                <a:tailEnd/>
              </a:ln>
              <a:effectLst/>
            </p:spPr>
            <p:txBody>
              <a:bodyPr wrap="none" anchor="ctr"/>
              <a:lstStyle/>
              <a:p>
                <a:endParaRPr lang="zh-CN" altLang="en-US"/>
              </a:p>
            </p:txBody>
          </p:sp>
          <p:sp>
            <p:nvSpPr>
              <p:cNvPr id="1520703" name="Line 63"/>
              <p:cNvSpPr>
                <a:spLocks noChangeShapeType="1"/>
              </p:cNvSpPr>
              <p:nvPr/>
            </p:nvSpPr>
            <p:spPr bwMode="auto">
              <a:xfrm>
                <a:off x="1872" y="1248"/>
                <a:ext cx="0" cy="2218"/>
              </a:xfrm>
              <a:prstGeom prst="line">
                <a:avLst/>
              </a:prstGeom>
              <a:noFill/>
              <a:ln w="28575">
                <a:solidFill>
                  <a:srgbClr val="008000"/>
                </a:solidFill>
                <a:round/>
                <a:headEnd/>
                <a:tailEnd/>
              </a:ln>
              <a:effectLst/>
            </p:spPr>
            <p:txBody>
              <a:bodyPr wrap="none" anchor="ctr"/>
              <a:lstStyle/>
              <a:p>
                <a:endParaRPr lang="zh-CN" altLang="en-US"/>
              </a:p>
            </p:txBody>
          </p:sp>
          <p:sp>
            <p:nvSpPr>
              <p:cNvPr id="1520704" name="Line 64"/>
              <p:cNvSpPr>
                <a:spLocks noChangeShapeType="1"/>
              </p:cNvSpPr>
              <p:nvPr/>
            </p:nvSpPr>
            <p:spPr bwMode="auto">
              <a:xfrm>
                <a:off x="1248" y="1344"/>
                <a:ext cx="624" cy="467"/>
              </a:xfrm>
              <a:prstGeom prst="line">
                <a:avLst/>
              </a:prstGeom>
              <a:noFill/>
              <a:ln w="28575">
                <a:solidFill>
                  <a:srgbClr val="008000"/>
                </a:solidFill>
                <a:round/>
                <a:headEnd/>
                <a:tailEnd/>
              </a:ln>
              <a:effectLst/>
            </p:spPr>
            <p:txBody>
              <a:bodyPr wrap="none" anchor="ctr"/>
              <a:lstStyle/>
              <a:p>
                <a:endParaRPr lang="zh-CN" altLang="en-US"/>
              </a:p>
            </p:txBody>
          </p:sp>
        </p:grpSp>
        <p:graphicFrame>
          <p:nvGraphicFramePr>
            <p:cNvPr id="1520705" name="Object 65"/>
            <p:cNvGraphicFramePr>
              <a:graphicFrameLocks noChangeAspect="1"/>
            </p:cNvGraphicFramePr>
            <p:nvPr/>
          </p:nvGraphicFramePr>
          <p:xfrm>
            <a:off x="1241" y="1525"/>
            <a:ext cx="224" cy="202"/>
          </p:xfrm>
          <a:graphic>
            <a:graphicData uri="http://schemas.openxmlformats.org/presentationml/2006/ole">
              <p:oleObj spid="_x0000_s1520705" name="Equation" r:id="rId18" imgW="355320" imgH="291960" progId="Equation.3">
                <p:embed/>
              </p:oleObj>
            </a:graphicData>
          </a:graphic>
        </p:graphicFrame>
        <p:graphicFrame>
          <p:nvGraphicFramePr>
            <p:cNvPr id="1520706" name="Object 66"/>
            <p:cNvGraphicFramePr>
              <a:graphicFrameLocks noChangeAspect="1"/>
            </p:cNvGraphicFramePr>
            <p:nvPr/>
          </p:nvGraphicFramePr>
          <p:xfrm>
            <a:off x="1625" y="1382"/>
            <a:ext cx="175" cy="201"/>
          </p:xfrm>
          <a:graphic>
            <a:graphicData uri="http://schemas.openxmlformats.org/presentationml/2006/ole">
              <p:oleObj spid="_x0000_s1520706" name="Equation" r:id="rId19" imgW="279360" imgH="291960" progId="Equation.3">
                <p:embed/>
              </p:oleObj>
            </a:graphicData>
          </a:graphic>
        </p:graphicFrame>
        <p:graphicFrame>
          <p:nvGraphicFramePr>
            <p:cNvPr id="1520707" name="Object 67"/>
            <p:cNvGraphicFramePr>
              <a:graphicFrameLocks noChangeAspect="1"/>
            </p:cNvGraphicFramePr>
            <p:nvPr/>
          </p:nvGraphicFramePr>
          <p:xfrm>
            <a:off x="2213" y="1425"/>
            <a:ext cx="1888" cy="272"/>
          </p:xfrm>
          <a:graphic>
            <a:graphicData uri="http://schemas.openxmlformats.org/presentationml/2006/ole">
              <p:oleObj spid="_x0000_s1520707" name="Equation" r:id="rId20" imgW="2450880" imgH="393480" progId="Equation.3">
                <p:embed/>
              </p:oleObj>
            </a:graphicData>
          </a:graphic>
        </p:graphicFrame>
        <p:graphicFrame>
          <p:nvGraphicFramePr>
            <p:cNvPr id="1520708" name="Object 68"/>
            <p:cNvGraphicFramePr>
              <a:graphicFrameLocks noChangeAspect="1"/>
            </p:cNvGraphicFramePr>
            <p:nvPr/>
          </p:nvGraphicFramePr>
          <p:xfrm>
            <a:off x="1298" y="2016"/>
            <a:ext cx="280" cy="210"/>
          </p:xfrm>
          <a:graphic>
            <a:graphicData uri="http://schemas.openxmlformats.org/presentationml/2006/ole">
              <p:oleObj spid="_x0000_s1520708" name="Equation" r:id="rId21" imgW="444240" imgH="304560" progId="Equation.3">
                <p:embed/>
              </p:oleObj>
            </a:graphicData>
          </a:graphic>
        </p:graphicFrame>
        <p:graphicFrame>
          <p:nvGraphicFramePr>
            <p:cNvPr id="1520709" name="Object 69"/>
            <p:cNvGraphicFramePr>
              <a:graphicFrameLocks noChangeAspect="1"/>
            </p:cNvGraphicFramePr>
            <p:nvPr/>
          </p:nvGraphicFramePr>
          <p:xfrm>
            <a:off x="1394" y="2400"/>
            <a:ext cx="151" cy="572"/>
          </p:xfrm>
          <a:graphic>
            <a:graphicData uri="http://schemas.openxmlformats.org/presentationml/2006/ole">
              <p:oleObj spid="_x0000_s1520709" name="Equation" r:id="rId22" imgW="241200" imgH="825480" progId="Equation.3">
                <p:embed/>
              </p:oleObj>
            </a:graphicData>
          </a:graphic>
        </p:graphicFrame>
        <p:graphicFrame>
          <p:nvGraphicFramePr>
            <p:cNvPr id="1520710" name="Object 70"/>
            <p:cNvGraphicFramePr>
              <a:graphicFrameLocks noChangeAspect="1"/>
            </p:cNvGraphicFramePr>
            <p:nvPr/>
          </p:nvGraphicFramePr>
          <p:xfrm>
            <a:off x="1394" y="3120"/>
            <a:ext cx="136" cy="220"/>
          </p:xfrm>
          <a:graphic>
            <a:graphicData uri="http://schemas.openxmlformats.org/presentationml/2006/ole">
              <p:oleObj spid="_x0000_s1520710" name="Equation" r:id="rId23" imgW="215640" imgH="317160" progId="Equation.3">
                <p:embed/>
              </p:oleObj>
            </a:graphicData>
          </a:graphic>
        </p:graphicFrame>
        <p:graphicFrame>
          <p:nvGraphicFramePr>
            <p:cNvPr id="1520711" name="Object 71"/>
            <p:cNvGraphicFramePr>
              <a:graphicFrameLocks noChangeAspect="1"/>
            </p:cNvGraphicFramePr>
            <p:nvPr/>
          </p:nvGraphicFramePr>
          <p:xfrm>
            <a:off x="2354" y="1824"/>
            <a:ext cx="1845" cy="490"/>
          </p:xfrm>
          <a:graphic>
            <a:graphicData uri="http://schemas.openxmlformats.org/presentationml/2006/ole">
              <p:oleObj spid="_x0000_s1520711" name="Equation" r:id="rId24" imgW="2489040" imgH="825480" progId="Equation.3">
                <p:embed/>
              </p:oleObj>
            </a:graphicData>
          </a:graphic>
        </p:graphicFrame>
        <p:graphicFrame>
          <p:nvGraphicFramePr>
            <p:cNvPr id="1520712" name="Object 72"/>
            <p:cNvGraphicFramePr>
              <a:graphicFrameLocks noChangeAspect="1"/>
            </p:cNvGraphicFramePr>
            <p:nvPr/>
          </p:nvGraphicFramePr>
          <p:xfrm>
            <a:off x="2354" y="2400"/>
            <a:ext cx="1802" cy="490"/>
          </p:xfrm>
          <a:graphic>
            <a:graphicData uri="http://schemas.openxmlformats.org/presentationml/2006/ole">
              <p:oleObj spid="_x0000_s1520712" name="Equation" r:id="rId25" imgW="2311200" imgH="825480" progId="Equation.3">
                <p:embed/>
              </p:oleObj>
            </a:graphicData>
          </a:graphic>
        </p:graphicFrame>
        <p:graphicFrame>
          <p:nvGraphicFramePr>
            <p:cNvPr id="1520713" name="Object 73"/>
            <p:cNvGraphicFramePr>
              <a:graphicFrameLocks noChangeAspect="1"/>
            </p:cNvGraphicFramePr>
            <p:nvPr/>
          </p:nvGraphicFramePr>
          <p:xfrm>
            <a:off x="2354" y="2976"/>
            <a:ext cx="1892" cy="491"/>
          </p:xfrm>
          <a:graphic>
            <a:graphicData uri="http://schemas.openxmlformats.org/presentationml/2006/ole">
              <p:oleObj spid="_x0000_s1520713" name="Equation" r:id="rId26" imgW="2311200" imgH="8254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0679"/>
                                        </p:tgtEl>
                                        <p:attrNameLst>
                                          <p:attrName>style.visibility</p:attrName>
                                        </p:attrNameLst>
                                      </p:cBhvr>
                                      <p:to>
                                        <p:strVal val="visible"/>
                                      </p:to>
                                    </p:set>
                                    <p:animEffect transition="in" filter="wipe(left)">
                                      <p:cBhvr>
                                        <p:cTn id="7" dur="500"/>
                                        <p:tgtEl>
                                          <p:spTgt spid="1520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706" name="Oval 42"/>
          <p:cNvSpPr>
            <a:spLocks noChangeArrowheads="1"/>
          </p:cNvSpPr>
          <p:nvPr/>
        </p:nvSpPr>
        <p:spPr bwMode="auto">
          <a:xfrm>
            <a:off x="2647950" y="881063"/>
            <a:ext cx="358775" cy="657225"/>
          </a:xfrm>
          <a:prstGeom prst="ellipse">
            <a:avLst/>
          </a:prstGeom>
          <a:solidFill>
            <a:srgbClr val="00FFFF"/>
          </a:solidFill>
          <a:ln w="19050">
            <a:solidFill>
              <a:srgbClr val="003366"/>
            </a:solidFill>
            <a:round/>
            <a:headEnd/>
            <a:tailEnd/>
          </a:ln>
          <a:effectLst/>
        </p:spPr>
        <p:txBody>
          <a:bodyPr wrap="none" anchor="ctr"/>
          <a:lstStyle/>
          <a:p>
            <a:endParaRPr lang="zh-CN" altLang="en-US"/>
          </a:p>
        </p:txBody>
      </p:sp>
      <p:sp>
        <p:nvSpPr>
          <p:cNvPr id="1521707" name="Oval 43"/>
          <p:cNvSpPr>
            <a:spLocks noChangeArrowheads="1"/>
          </p:cNvSpPr>
          <p:nvPr/>
        </p:nvSpPr>
        <p:spPr bwMode="auto">
          <a:xfrm>
            <a:off x="3543300" y="881063"/>
            <a:ext cx="358775" cy="657225"/>
          </a:xfrm>
          <a:prstGeom prst="ellipse">
            <a:avLst/>
          </a:prstGeom>
          <a:solidFill>
            <a:srgbClr val="00FFFF"/>
          </a:solidFill>
          <a:ln w="19050">
            <a:solidFill>
              <a:srgbClr val="000080"/>
            </a:solidFill>
            <a:round/>
            <a:headEnd/>
            <a:tailEnd/>
          </a:ln>
          <a:effectLst/>
        </p:spPr>
        <p:txBody>
          <a:bodyPr wrap="none" anchor="ctr"/>
          <a:lstStyle/>
          <a:p>
            <a:endParaRPr lang="zh-CN" altLang="en-US"/>
          </a:p>
        </p:txBody>
      </p:sp>
      <p:sp>
        <p:nvSpPr>
          <p:cNvPr id="1521708" name="Oval 44"/>
          <p:cNvSpPr>
            <a:spLocks noChangeArrowheads="1"/>
          </p:cNvSpPr>
          <p:nvPr/>
        </p:nvSpPr>
        <p:spPr bwMode="auto">
          <a:xfrm>
            <a:off x="4321175" y="881063"/>
            <a:ext cx="357188" cy="657225"/>
          </a:xfrm>
          <a:prstGeom prst="ellipse">
            <a:avLst/>
          </a:prstGeom>
          <a:solidFill>
            <a:srgbClr val="00FFFF"/>
          </a:solidFill>
          <a:ln w="19050">
            <a:solidFill>
              <a:srgbClr val="000080"/>
            </a:solidFill>
            <a:round/>
            <a:headEnd/>
            <a:tailEnd/>
          </a:ln>
          <a:effectLst/>
        </p:spPr>
        <p:txBody>
          <a:bodyPr wrap="none" anchor="ctr"/>
          <a:lstStyle/>
          <a:p>
            <a:endParaRPr lang="zh-CN" altLang="en-US"/>
          </a:p>
        </p:txBody>
      </p:sp>
      <p:sp>
        <p:nvSpPr>
          <p:cNvPr id="1521709" name="Oval 45"/>
          <p:cNvSpPr>
            <a:spLocks noChangeArrowheads="1"/>
          </p:cNvSpPr>
          <p:nvPr/>
        </p:nvSpPr>
        <p:spPr bwMode="auto">
          <a:xfrm>
            <a:off x="5097463" y="881063"/>
            <a:ext cx="358775" cy="657225"/>
          </a:xfrm>
          <a:prstGeom prst="ellipse">
            <a:avLst/>
          </a:prstGeom>
          <a:solidFill>
            <a:srgbClr val="00FFFF"/>
          </a:solidFill>
          <a:ln w="19050">
            <a:solidFill>
              <a:srgbClr val="000080"/>
            </a:solidFill>
            <a:round/>
            <a:headEnd/>
            <a:tailEnd/>
          </a:ln>
          <a:effectLst/>
        </p:spPr>
        <p:txBody>
          <a:bodyPr wrap="none" anchor="ctr"/>
          <a:lstStyle/>
          <a:p>
            <a:endParaRPr lang="zh-CN" altLang="en-US"/>
          </a:p>
        </p:txBody>
      </p:sp>
      <p:sp>
        <p:nvSpPr>
          <p:cNvPr id="1521710" name="Oval 46"/>
          <p:cNvSpPr>
            <a:spLocks noChangeArrowheads="1"/>
          </p:cNvSpPr>
          <p:nvPr/>
        </p:nvSpPr>
        <p:spPr bwMode="auto">
          <a:xfrm>
            <a:off x="5873750" y="881063"/>
            <a:ext cx="358775" cy="657225"/>
          </a:xfrm>
          <a:prstGeom prst="ellipse">
            <a:avLst/>
          </a:prstGeom>
          <a:solidFill>
            <a:srgbClr val="00FFFF"/>
          </a:solidFill>
          <a:ln w="19050">
            <a:solidFill>
              <a:srgbClr val="000080"/>
            </a:solidFill>
            <a:round/>
            <a:headEnd/>
            <a:tailEnd/>
          </a:ln>
          <a:effectLst/>
        </p:spPr>
        <p:txBody>
          <a:bodyPr wrap="none" anchor="ctr"/>
          <a:lstStyle/>
          <a:p>
            <a:endParaRPr lang="zh-CN" altLang="en-US"/>
          </a:p>
        </p:txBody>
      </p:sp>
      <p:sp>
        <p:nvSpPr>
          <p:cNvPr id="1521711" name="Oval 47"/>
          <p:cNvSpPr>
            <a:spLocks noChangeArrowheads="1"/>
          </p:cNvSpPr>
          <p:nvPr/>
        </p:nvSpPr>
        <p:spPr bwMode="auto">
          <a:xfrm>
            <a:off x="6530975" y="881063"/>
            <a:ext cx="358775" cy="657225"/>
          </a:xfrm>
          <a:prstGeom prst="ellipse">
            <a:avLst/>
          </a:prstGeom>
          <a:solidFill>
            <a:srgbClr val="00FFFF"/>
          </a:solidFill>
          <a:ln w="19050">
            <a:solidFill>
              <a:srgbClr val="000080"/>
            </a:solidFill>
            <a:round/>
            <a:headEnd/>
            <a:tailEnd/>
          </a:ln>
          <a:effectLst/>
        </p:spPr>
        <p:txBody>
          <a:bodyPr wrap="none" anchor="ctr"/>
          <a:lstStyle/>
          <a:p>
            <a:endParaRPr lang="zh-CN" altLang="en-US"/>
          </a:p>
        </p:txBody>
      </p:sp>
      <p:sp>
        <p:nvSpPr>
          <p:cNvPr id="1521712" name="Oval 48"/>
          <p:cNvSpPr>
            <a:spLocks noChangeArrowheads="1"/>
          </p:cNvSpPr>
          <p:nvPr/>
        </p:nvSpPr>
        <p:spPr bwMode="auto">
          <a:xfrm>
            <a:off x="7248525" y="881063"/>
            <a:ext cx="357188" cy="657225"/>
          </a:xfrm>
          <a:prstGeom prst="ellipse">
            <a:avLst/>
          </a:prstGeom>
          <a:solidFill>
            <a:srgbClr val="00FFFF"/>
          </a:solidFill>
          <a:ln w="19050">
            <a:solidFill>
              <a:srgbClr val="000080"/>
            </a:solidFill>
            <a:round/>
            <a:headEnd/>
            <a:tailEnd/>
          </a:ln>
          <a:effectLst/>
        </p:spPr>
        <p:txBody>
          <a:bodyPr wrap="none" anchor="ctr"/>
          <a:lstStyle/>
          <a:p>
            <a:endParaRPr lang="zh-CN" altLang="en-US"/>
          </a:p>
        </p:txBody>
      </p:sp>
      <p:sp>
        <p:nvSpPr>
          <p:cNvPr id="1521713" name="Rectangle 49"/>
          <p:cNvSpPr>
            <a:spLocks noChangeArrowheads="1"/>
          </p:cNvSpPr>
          <p:nvPr/>
        </p:nvSpPr>
        <p:spPr bwMode="auto">
          <a:xfrm>
            <a:off x="1714500" y="598488"/>
            <a:ext cx="5915025" cy="1195387"/>
          </a:xfrm>
          <a:prstGeom prst="rect">
            <a:avLst/>
          </a:prstGeom>
          <a:gradFill rotWithShape="0">
            <a:gsLst>
              <a:gs pos="0">
                <a:srgbClr val="FFFF66">
                  <a:gamma/>
                  <a:shade val="46275"/>
                  <a:invGamma/>
                </a:srgbClr>
              </a:gs>
              <a:gs pos="50000">
                <a:srgbClr val="FFFF66"/>
              </a:gs>
              <a:gs pos="100000">
                <a:srgbClr val="FFFF66">
                  <a:gamma/>
                  <a:shade val="46275"/>
                  <a:invGamma/>
                </a:srgbClr>
              </a:gs>
            </a:gsLst>
            <a:lin ang="5400000" scaled="1"/>
          </a:gradFill>
          <a:ln w="9525">
            <a:noFill/>
            <a:miter lim="800000"/>
            <a:headEnd/>
            <a:tailEnd/>
          </a:ln>
          <a:effectLst/>
        </p:spPr>
        <p:txBody>
          <a:bodyPr wrap="none" anchor="ctr"/>
          <a:lstStyle/>
          <a:p>
            <a:endParaRPr lang="zh-CN" altLang="en-US"/>
          </a:p>
        </p:txBody>
      </p:sp>
      <p:grpSp>
        <p:nvGrpSpPr>
          <p:cNvPr id="1521714" name="Group 50"/>
          <p:cNvGrpSpPr>
            <a:grpSpLocks/>
          </p:cNvGrpSpPr>
          <p:nvPr/>
        </p:nvGrpSpPr>
        <p:grpSpPr bwMode="auto">
          <a:xfrm>
            <a:off x="1692275" y="881063"/>
            <a:ext cx="5924550" cy="1760537"/>
            <a:chOff x="572" y="672"/>
            <a:chExt cx="4761" cy="1415"/>
          </a:xfrm>
        </p:grpSpPr>
        <p:sp>
          <p:nvSpPr>
            <p:cNvPr id="1521715" name="Text Box 51"/>
            <p:cNvSpPr txBox="1">
              <a:spLocks noChangeArrowheads="1"/>
            </p:cNvSpPr>
            <p:nvPr/>
          </p:nvSpPr>
          <p:spPr bwMode="auto">
            <a:xfrm>
              <a:off x="624" y="768"/>
              <a:ext cx="566" cy="327"/>
            </a:xfrm>
            <a:prstGeom prst="rect">
              <a:avLst/>
            </a:prstGeom>
            <a:noFill/>
            <a:ln w="9525">
              <a:noFill/>
              <a:miter lim="800000"/>
              <a:headEnd/>
              <a:tailEnd/>
            </a:ln>
            <a:effectLst/>
          </p:spPr>
          <p:txBody>
            <a:bodyPr wrap="none" lIns="71664" tIns="35832" rIns="71664" bIns="35832">
              <a:spAutoFit/>
            </a:bodyPr>
            <a:lstStyle/>
            <a:p>
              <a:pPr defTabSz="717550"/>
              <a:r>
                <a:rPr lang="zh-CN" altLang="en-US" sz="2200" b="1">
                  <a:solidFill>
                    <a:srgbClr val="000000"/>
                  </a:solidFill>
                  <a:ea typeface="宋体" pitchFamily="2" charset="-122"/>
                </a:rPr>
                <a:t>概率</a:t>
              </a:r>
              <a:endParaRPr lang="zh-CN" altLang="en-US" sz="1900" b="1">
                <a:solidFill>
                  <a:srgbClr val="000000"/>
                </a:solidFill>
                <a:ea typeface="宋体" pitchFamily="2" charset="-122"/>
              </a:endParaRPr>
            </a:p>
          </p:txBody>
        </p:sp>
        <p:graphicFrame>
          <p:nvGraphicFramePr>
            <p:cNvPr id="1521716" name="Object 52"/>
            <p:cNvGraphicFramePr>
              <a:graphicFrameLocks noChangeAspect="1"/>
            </p:cNvGraphicFramePr>
            <p:nvPr/>
          </p:nvGraphicFramePr>
          <p:xfrm>
            <a:off x="572" y="1732"/>
            <a:ext cx="608" cy="247"/>
          </p:xfrm>
          <a:graphic>
            <a:graphicData uri="http://schemas.openxmlformats.org/presentationml/2006/ole">
              <p:oleObj spid="_x0000_s1521716" name="Equation" r:id="rId3" imgW="965160" imgH="393480" progId="Equation.3">
                <p:embed/>
              </p:oleObj>
            </a:graphicData>
          </a:graphic>
        </p:graphicFrame>
        <p:graphicFrame>
          <p:nvGraphicFramePr>
            <p:cNvPr id="1521717" name="Object 53"/>
            <p:cNvGraphicFramePr>
              <a:graphicFrameLocks noChangeAspect="1"/>
            </p:cNvGraphicFramePr>
            <p:nvPr/>
          </p:nvGraphicFramePr>
          <p:xfrm>
            <a:off x="1282" y="1738"/>
            <a:ext cx="603" cy="211"/>
          </p:xfrm>
          <a:graphic>
            <a:graphicData uri="http://schemas.openxmlformats.org/presentationml/2006/ole">
              <p:oleObj spid="_x0000_s1521717" name="Equation" r:id="rId4" imgW="1117440" imgH="393480" progId="Equation.3">
                <p:embed/>
              </p:oleObj>
            </a:graphicData>
          </a:graphic>
        </p:graphicFrame>
        <p:graphicFrame>
          <p:nvGraphicFramePr>
            <p:cNvPr id="1521718" name="Object 54"/>
            <p:cNvGraphicFramePr>
              <a:graphicFrameLocks noChangeAspect="1"/>
            </p:cNvGraphicFramePr>
            <p:nvPr/>
          </p:nvGraphicFramePr>
          <p:xfrm>
            <a:off x="1392" y="672"/>
            <a:ext cx="241" cy="512"/>
          </p:xfrm>
          <a:graphic>
            <a:graphicData uri="http://schemas.openxmlformats.org/presentationml/2006/ole">
              <p:oleObj spid="_x0000_s1521718" name="Equation" r:id="rId5" imgW="419040" imgH="888840" progId="Equation.3">
                <p:embed/>
              </p:oleObj>
            </a:graphicData>
          </a:graphic>
        </p:graphicFrame>
        <p:graphicFrame>
          <p:nvGraphicFramePr>
            <p:cNvPr id="1521719" name="Object 55"/>
            <p:cNvGraphicFramePr>
              <a:graphicFrameLocks noChangeAspect="1"/>
            </p:cNvGraphicFramePr>
            <p:nvPr/>
          </p:nvGraphicFramePr>
          <p:xfrm>
            <a:off x="2000" y="1739"/>
            <a:ext cx="560" cy="218"/>
          </p:xfrm>
          <a:graphic>
            <a:graphicData uri="http://schemas.openxmlformats.org/presentationml/2006/ole">
              <p:oleObj spid="_x0000_s1521719" name="Equation" r:id="rId6" imgW="1104840" imgH="393480" progId="Equation.3">
                <p:embed/>
              </p:oleObj>
            </a:graphicData>
          </a:graphic>
        </p:graphicFrame>
        <p:graphicFrame>
          <p:nvGraphicFramePr>
            <p:cNvPr id="1521720" name="Object 56"/>
            <p:cNvGraphicFramePr>
              <a:graphicFrameLocks noChangeAspect="1"/>
            </p:cNvGraphicFramePr>
            <p:nvPr/>
          </p:nvGraphicFramePr>
          <p:xfrm>
            <a:off x="2112" y="672"/>
            <a:ext cx="241" cy="512"/>
          </p:xfrm>
          <a:graphic>
            <a:graphicData uri="http://schemas.openxmlformats.org/presentationml/2006/ole">
              <p:oleObj spid="_x0000_s1521720" name="Equation" r:id="rId7" imgW="419040" imgH="888840" progId="Equation.3">
                <p:embed/>
              </p:oleObj>
            </a:graphicData>
          </a:graphic>
        </p:graphicFrame>
        <p:graphicFrame>
          <p:nvGraphicFramePr>
            <p:cNvPr id="1521721" name="Object 57"/>
            <p:cNvGraphicFramePr>
              <a:graphicFrameLocks noChangeAspect="1"/>
            </p:cNvGraphicFramePr>
            <p:nvPr/>
          </p:nvGraphicFramePr>
          <p:xfrm>
            <a:off x="2621" y="1739"/>
            <a:ext cx="463" cy="218"/>
          </p:xfrm>
          <a:graphic>
            <a:graphicData uri="http://schemas.openxmlformats.org/presentationml/2006/ole">
              <p:oleObj spid="_x0000_s1521721" name="Equation" r:id="rId8" imgW="914400" imgH="393480" progId="Equation.3">
                <p:embed/>
              </p:oleObj>
            </a:graphicData>
          </a:graphic>
        </p:graphicFrame>
        <p:graphicFrame>
          <p:nvGraphicFramePr>
            <p:cNvPr id="1521722" name="Object 58"/>
            <p:cNvGraphicFramePr>
              <a:graphicFrameLocks noChangeAspect="1"/>
            </p:cNvGraphicFramePr>
            <p:nvPr/>
          </p:nvGraphicFramePr>
          <p:xfrm>
            <a:off x="2736" y="672"/>
            <a:ext cx="241" cy="512"/>
          </p:xfrm>
          <a:graphic>
            <a:graphicData uri="http://schemas.openxmlformats.org/presentationml/2006/ole">
              <p:oleObj spid="_x0000_s1521722" name="Equation" r:id="rId9" imgW="419040" imgH="888840" progId="Equation.3">
                <p:embed/>
              </p:oleObj>
            </a:graphicData>
          </a:graphic>
        </p:graphicFrame>
        <p:graphicFrame>
          <p:nvGraphicFramePr>
            <p:cNvPr id="1521723" name="Object 59"/>
            <p:cNvGraphicFramePr>
              <a:graphicFrameLocks noChangeAspect="1"/>
            </p:cNvGraphicFramePr>
            <p:nvPr/>
          </p:nvGraphicFramePr>
          <p:xfrm>
            <a:off x="3192" y="1601"/>
            <a:ext cx="590" cy="486"/>
          </p:xfrm>
          <a:graphic>
            <a:graphicData uri="http://schemas.openxmlformats.org/presentationml/2006/ole">
              <p:oleObj spid="_x0000_s1521723" name="Equation" r:id="rId10" imgW="1091880" imgH="901440" progId="Equation.3">
                <p:embed/>
              </p:oleObj>
            </a:graphicData>
          </a:graphic>
        </p:graphicFrame>
        <p:graphicFrame>
          <p:nvGraphicFramePr>
            <p:cNvPr id="1521724" name="Object 60"/>
            <p:cNvGraphicFramePr>
              <a:graphicFrameLocks noChangeAspect="1"/>
            </p:cNvGraphicFramePr>
            <p:nvPr/>
          </p:nvGraphicFramePr>
          <p:xfrm>
            <a:off x="3360" y="672"/>
            <a:ext cx="241" cy="512"/>
          </p:xfrm>
          <a:graphic>
            <a:graphicData uri="http://schemas.openxmlformats.org/presentationml/2006/ole">
              <p:oleObj spid="_x0000_s1521724" name="Equation" r:id="rId11" imgW="419040" imgH="888840" progId="Equation.3">
                <p:embed/>
              </p:oleObj>
            </a:graphicData>
          </a:graphic>
        </p:graphicFrame>
        <p:graphicFrame>
          <p:nvGraphicFramePr>
            <p:cNvPr id="1521725" name="Object 61"/>
            <p:cNvGraphicFramePr>
              <a:graphicFrameLocks noChangeAspect="1"/>
            </p:cNvGraphicFramePr>
            <p:nvPr/>
          </p:nvGraphicFramePr>
          <p:xfrm>
            <a:off x="3862" y="1601"/>
            <a:ext cx="538" cy="486"/>
          </p:xfrm>
          <a:graphic>
            <a:graphicData uri="http://schemas.openxmlformats.org/presentationml/2006/ole">
              <p:oleObj spid="_x0000_s1521725" name="Equation" r:id="rId12" imgW="1079280" imgH="901440" progId="Equation.3">
                <p:embed/>
              </p:oleObj>
            </a:graphicData>
          </a:graphic>
        </p:graphicFrame>
        <p:graphicFrame>
          <p:nvGraphicFramePr>
            <p:cNvPr id="1521726" name="Object 62"/>
            <p:cNvGraphicFramePr>
              <a:graphicFrameLocks noChangeAspect="1"/>
            </p:cNvGraphicFramePr>
            <p:nvPr/>
          </p:nvGraphicFramePr>
          <p:xfrm>
            <a:off x="3984" y="672"/>
            <a:ext cx="241" cy="512"/>
          </p:xfrm>
          <a:graphic>
            <a:graphicData uri="http://schemas.openxmlformats.org/presentationml/2006/ole">
              <p:oleObj spid="_x0000_s1521726" name="Equation" r:id="rId13" imgW="419040" imgH="888840" progId="Equation.3">
                <p:embed/>
              </p:oleObj>
            </a:graphicData>
          </a:graphic>
        </p:graphicFrame>
        <p:graphicFrame>
          <p:nvGraphicFramePr>
            <p:cNvPr id="1521727" name="Object 63"/>
            <p:cNvGraphicFramePr>
              <a:graphicFrameLocks noChangeAspect="1"/>
            </p:cNvGraphicFramePr>
            <p:nvPr/>
          </p:nvGraphicFramePr>
          <p:xfrm>
            <a:off x="4433" y="1786"/>
            <a:ext cx="500" cy="212"/>
          </p:xfrm>
          <a:graphic>
            <a:graphicData uri="http://schemas.openxmlformats.org/presentationml/2006/ole">
              <p:oleObj spid="_x0000_s1521727" name="Equation" r:id="rId14" imgW="927000" imgH="393480" progId="Equation.3">
                <p:embed/>
              </p:oleObj>
            </a:graphicData>
          </a:graphic>
        </p:graphicFrame>
        <p:graphicFrame>
          <p:nvGraphicFramePr>
            <p:cNvPr id="1521728" name="Object 64"/>
            <p:cNvGraphicFramePr>
              <a:graphicFrameLocks noChangeAspect="1"/>
            </p:cNvGraphicFramePr>
            <p:nvPr/>
          </p:nvGraphicFramePr>
          <p:xfrm>
            <a:off x="4512" y="672"/>
            <a:ext cx="241" cy="512"/>
          </p:xfrm>
          <a:graphic>
            <a:graphicData uri="http://schemas.openxmlformats.org/presentationml/2006/ole">
              <p:oleObj spid="_x0000_s1521728" name="Equation" r:id="rId15" imgW="419040" imgH="888840" progId="Equation.3">
                <p:embed/>
              </p:oleObj>
            </a:graphicData>
          </a:graphic>
        </p:graphicFrame>
        <p:graphicFrame>
          <p:nvGraphicFramePr>
            <p:cNvPr id="1521729" name="Object 65"/>
            <p:cNvGraphicFramePr>
              <a:graphicFrameLocks noChangeAspect="1"/>
            </p:cNvGraphicFramePr>
            <p:nvPr/>
          </p:nvGraphicFramePr>
          <p:xfrm>
            <a:off x="4944" y="1776"/>
            <a:ext cx="389" cy="212"/>
          </p:xfrm>
          <a:graphic>
            <a:graphicData uri="http://schemas.openxmlformats.org/presentationml/2006/ole">
              <p:oleObj spid="_x0000_s1521729" name="Equation" r:id="rId16" imgW="723600" imgH="393480" progId="Equation.3">
                <p:embed/>
              </p:oleObj>
            </a:graphicData>
          </a:graphic>
        </p:graphicFrame>
        <p:graphicFrame>
          <p:nvGraphicFramePr>
            <p:cNvPr id="1521730" name="Object 66"/>
            <p:cNvGraphicFramePr>
              <a:graphicFrameLocks noChangeAspect="1"/>
            </p:cNvGraphicFramePr>
            <p:nvPr/>
          </p:nvGraphicFramePr>
          <p:xfrm>
            <a:off x="5088" y="672"/>
            <a:ext cx="241" cy="512"/>
          </p:xfrm>
          <a:graphic>
            <a:graphicData uri="http://schemas.openxmlformats.org/presentationml/2006/ole">
              <p:oleObj spid="_x0000_s1521730" name="Equation" r:id="rId17" imgW="419040" imgH="888840" progId="Equation.3">
                <p:embed/>
              </p:oleObj>
            </a:graphicData>
          </a:graphic>
        </p:graphicFrame>
      </p:grpSp>
      <p:grpSp>
        <p:nvGrpSpPr>
          <p:cNvPr id="1521731" name="Group 67"/>
          <p:cNvGrpSpPr>
            <a:grpSpLocks/>
          </p:cNvGrpSpPr>
          <p:nvPr/>
        </p:nvGrpSpPr>
        <p:grpSpPr bwMode="auto">
          <a:xfrm>
            <a:off x="1728788" y="598488"/>
            <a:ext cx="5915025" cy="4122737"/>
            <a:chOff x="576" y="480"/>
            <a:chExt cx="4752" cy="3312"/>
          </a:xfrm>
        </p:grpSpPr>
        <p:sp>
          <p:nvSpPr>
            <p:cNvPr id="1521732" name="Line 68"/>
            <p:cNvSpPr>
              <a:spLocks noChangeShapeType="1"/>
            </p:cNvSpPr>
            <p:nvPr/>
          </p:nvSpPr>
          <p:spPr bwMode="auto">
            <a:xfrm>
              <a:off x="576" y="1440"/>
              <a:ext cx="4752" cy="0"/>
            </a:xfrm>
            <a:prstGeom prst="line">
              <a:avLst/>
            </a:prstGeom>
            <a:noFill/>
            <a:ln w="28575">
              <a:solidFill>
                <a:srgbClr val="008000"/>
              </a:solidFill>
              <a:round/>
              <a:headEnd/>
              <a:tailEnd/>
            </a:ln>
            <a:effectLst/>
          </p:spPr>
          <p:txBody>
            <a:bodyPr wrap="none" anchor="ctr"/>
            <a:lstStyle/>
            <a:p>
              <a:endParaRPr lang="zh-CN" altLang="en-US"/>
            </a:p>
          </p:txBody>
        </p:sp>
        <p:sp>
          <p:nvSpPr>
            <p:cNvPr id="1521733" name="Line 69"/>
            <p:cNvSpPr>
              <a:spLocks noChangeShapeType="1"/>
            </p:cNvSpPr>
            <p:nvPr/>
          </p:nvSpPr>
          <p:spPr bwMode="auto">
            <a:xfrm>
              <a:off x="1152" y="480"/>
              <a:ext cx="0" cy="3312"/>
            </a:xfrm>
            <a:prstGeom prst="line">
              <a:avLst/>
            </a:prstGeom>
            <a:noFill/>
            <a:ln w="28575">
              <a:solidFill>
                <a:srgbClr val="008000"/>
              </a:solidFill>
              <a:round/>
              <a:headEnd/>
              <a:tailEnd/>
            </a:ln>
            <a:effectLst/>
          </p:spPr>
          <p:txBody>
            <a:bodyPr wrap="none" anchor="ctr"/>
            <a:lstStyle/>
            <a:p>
              <a:endParaRPr lang="zh-CN" altLang="en-US"/>
            </a:p>
          </p:txBody>
        </p:sp>
      </p:grpSp>
      <p:sp>
        <p:nvSpPr>
          <p:cNvPr id="1521734" name="Rectangle 70"/>
          <p:cNvSpPr>
            <a:spLocks noChangeArrowheads="1"/>
          </p:cNvSpPr>
          <p:nvPr/>
        </p:nvSpPr>
        <p:spPr bwMode="auto">
          <a:xfrm>
            <a:off x="1692275" y="2852738"/>
            <a:ext cx="5913438" cy="895350"/>
          </a:xfrm>
          <a:prstGeom prst="rect">
            <a:avLst/>
          </a:prstGeom>
          <a:gradFill rotWithShape="0">
            <a:gsLst>
              <a:gs pos="0">
                <a:srgbClr val="FFFF66">
                  <a:gamma/>
                  <a:shade val="46275"/>
                  <a:invGamma/>
                </a:srgbClr>
              </a:gs>
              <a:gs pos="50000">
                <a:srgbClr val="FFFF66"/>
              </a:gs>
              <a:gs pos="100000">
                <a:srgbClr val="FFFF66">
                  <a:gamma/>
                  <a:shade val="46275"/>
                  <a:invGamma/>
                </a:srgbClr>
              </a:gs>
            </a:gsLst>
            <a:lin ang="5400000" scaled="1"/>
          </a:gradFill>
          <a:ln w="9525">
            <a:noFill/>
            <a:miter lim="800000"/>
            <a:headEnd/>
            <a:tailEnd/>
          </a:ln>
          <a:effectLst/>
        </p:spPr>
        <p:txBody>
          <a:bodyPr wrap="none" anchor="ctr"/>
          <a:lstStyle/>
          <a:p>
            <a:endParaRPr lang="zh-CN" altLang="en-US"/>
          </a:p>
        </p:txBody>
      </p:sp>
      <p:graphicFrame>
        <p:nvGraphicFramePr>
          <p:cNvPr id="1521735" name="Object 71"/>
          <p:cNvGraphicFramePr>
            <a:graphicFrameLocks noChangeAspect="1"/>
          </p:cNvGraphicFramePr>
          <p:nvPr/>
        </p:nvGraphicFramePr>
        <p:xfrm>
          <a:off x="1687513" y="3151188"/>
          <a:ext cx="736600" cy="227012"/>
        </p:xfrm>
        <a:graphic>
          <a:graphicData uri="http://schemas.openxmlformats.org/presentationml/2006/ole">
            <p:oleObj spid="_x0000_s1521735" name="Equation" r:id="rId18" imgW="939600" imgH="291960" progId="Equation.3">
              <p:embed/>
            </p:oleObj>
          </a:graphicData>
        </a:graphic>
      </p:graphicFrame>
      <p:graphicFrame>
        <p:nvGraphicFramePr>
          <p:cNvPr id="1521736" name="Object 72"/>
          <p:cNvGraphicFramePr>
            <a:graphicFrameLocks noChangeAspect="1"/>
          </p:cNvGraphicFramePr>
          <p:nvPr/>
        </p:nvGraphicFramePr>
        <p:xfrm>
          <a:off x="2528888" y="3130550"/>
          <a:ext cx="379412" cy="249238"/>
        </p:xfrm>
        <a:graphic>
          <a:graphicData uri="http://schemas.openxmlformats.org/presentationml/2006/ole">
            <p:oleObj spid="_x0000_s1521736" name="Equation" r:id="rId19" imgW="482400" imgH="317160" progId="Equation.3">
              <p:embed/>
            </p:oleObj>
          </a:graphicData>
        </a:graphic>
      </p:graphicFrame>
      <p:graphicFrame>
        <p:nvGraphicFramePr>
          <p:cNvPr id="1521737" name="Object 73"/>
          <p:cNvGraphicFramePr>
            <a:graphicFrameLocks noChangeAspect="1"/>
          </p:cNvGraphicFramePr>
          <p:nvPr/>
        </p:nvGraphicFramePr>
        <p:xfrm>
          <a:off x="3484563" y="3130550"/>
          <a:ext cx="377825" cy="238125"/>
        </p:xfrm>
        <a:graphic>
          <a:graphicData uri="http://schemas.openxmlformats.org/presentationml/2006/ole">
            <p:oleObj spid="_x0000_s1521737" name="Equation" r:id="rId20" imgW="482400" imgH="304560" progId="Equation.3">
              <p:embed/>
            </p:oleObj>
          </a:graphicData>
        </a:graphic>
      </p:graphicFrame>
      <p:graphicFrame>
        <p:nvGraphicFramePr>
          <p:cNvPr id="1521738" name="Object 74"/>
          <p:cNvGraphicFramePr>
            <a:graphicFrameLocks noChangeAspect="1"/>
          </p:cNvGraphicFramePr>
          <p:nvPr/>
        </p:nvGraphicFramePr>
        <p:xfrm>
          <a:off x="4260850" y="3130550"/>
          <a:ext cx="347663" cy="238125"/>
        </p:xfrm>
        <a:graphic>
          <a:graphicData uri="http://schemas.openxmlformats.org/presentationml/2006/ole">
            <p:oleObj spid="_x0000_s1521738" name="Equation" r:id="rId21" imgW="444240" imgH="304560" progId="Equation.3">
              <p:embed/>
            </p:oleObj>
          </a:graphicData>
        </a:graphic>
      </p:graphicFrame>
      <p:graphicFrame>
        <p:nvGraphicFramePr>
          <p:cNvPr id="1521739" name="Object 75"/>
          <p:cNvGraphicFramePr>
            <a:graphicFrameLocks noChangeAspect="1"/>
          </p:cNvGraphicFramePr>
          <p:nvPr/>
        </p:nvGraphicFramePr>
        <p:xfrm>
          <a:off x="4983163" y="2911475"/>
          <a:ext cx="398462" cy="647700"/>
        </p:xfrm>
        <a:graphic>
          <a:graphicData uri="http://schemas.openxmlformats.org/presentationml/2006/ole">
            <p:oleObj spid="_x0000_s1521739" name="Equation" r:id="rId22" imgW="507960" imgH="825480" progId="Equation.3">
              <p:embed/>
            </p:oleObj>
          </a:graphicData>
        </a:graphic>
      </p:graphicFrame>
      <p:graphicFrame>
        <p:nvGraphicFramePr>
          <p:cNvPr id="1521740" name="Object 76"/>
          <p:cNvGraphicFramePr>
            <a:graphicFrameLocks noChangeAspect="1"/>
          </p:cNvGraphicFramePr>
          <p:nvPr/>
        </p:nvGraphicFramePr>
        <p:xfrm>
          <a:off x="5813425" y="2911475"/>
          <a:ext cx="398463" cy="647700"/>
        </p:xfrm>
        <a:graphic>
          <a:graphicData uri="http://schemas.openxmlformats.org/presentationml/2006/ole">
            <p:oleObj spid="_x0000_s1521740" name="Equation" r:id="rId23" imgW="507960" imgH="825480" progId="Equation.3">
              <p:embed/>
            </p:oleObj>
          </a:graphicData>
        </a:graphic>
      </p:graphicFrame>
      <p:graphicFrame>
        <p:nvGraphicFramePr>
          <p:cNvPr id="1521741" name="Object 77"/>
          <p:cNvGraphicFramePr>
            <a:graphicFrameLocks noChangeAspect="1"/>
          </p:cNvGraphicFramePr>
          <p:nvPr/>
        </p:nvGraphicFramePr>
        <p:xfrm>
          <a:off x="6645275" y="3130550"/>
          <a:ext cx="139700" cy="238125"/>
        </p:xfrm>
        <a:graphic>
          <a:graphicData uri="http://schemas.openxmlformats.org/presentationml/2006/ole">
            <p:oleObj spid="_x0000_s1521741" name="Equation" r:id="rId24" imgW="177480" imgH="304560" progId="Equation.3">
              <p:embed/>
            </p:oleObj>
          </a:graphicData>
        </a:graphic>
      </p:graphicFrame>
      <p:graphicFrame>
        <p:nvGraphicFramePr>
          <p:cNvPr id="1521742" name="Object 78"/>
          <p:cNvGraphicFramePr>
            <a:graphicFrameLocks noChangeAspect="1"/>
          </p:cNvGraphicFramePr>
          <p:nvPr/>
        </p:nvGraphicFramePr>
        <p:xfrm>
          <a:off x="7242175" y="3130550"/>
          <a:ext cx="169863" cy="249238"/>
        </p:xfrm>
        <a:graphic>
          <a:graphicData uri="http://schemas.openxmlformats.org/presentationml/2006/ole">
            <p:oleObj spid="_x0000_s1521742" name="Equation" r:id="rId25" imgW="215640" imgH="317160" progId="Equation.3">
              <p:embed/>
            </p:oleObj>
          </a:graphicData>
        </a:graphic>
      </p:graphicFrame>
      <p:sp>
        <p:nvSpPr>
          <p:cNvPr id="1521743" name="Line 79"/>
          <p:cNvSpPr>
            <a:spLocks noChangeShapeType="1"/>
          </p:cNvSpPr>
          <p:nvPr/>
        </p:nvSpPr>
        <p:spPr bwMode="auto">
          <a:xfrm>
            <a:off x="1658938" y="2855913"/>
            <a:ext cx="5915025" cy="0"/>
          </a:xfrm>
          <a:prstGeom prst="line">
            <a:avLst/>
          </a:prstGeom>
          <a:noFill/>
          <a:ln w="28575">
            <a:solidFill>
              <a:srgbClr val="FF0000"/>
            </a:solidFill>
            <a:round/>
            <a:headEnd/>
            <a:tailEnd/>
          </a:ln>
          <a:effectLst/>
        </p:spPr>
        <p:txBody>
          <a:bodyPr/>
          <a:lstStyle/>
          <a:p>
            <a:endParaRPr lang="zh-CN" altLang="en-US"/>
          </a:p>
        </p:txBody>
      </p:sp>
      <p:grpSp>
        <p:nvGrpSpPr>
          <p:cNvPr id="1521744" name="Group 80"/>
          <p:cNvGrpSpPr>
            <a:grpSpLocks/>
          </p:cNvGrpSpPr>
          <p:nvPr/>
        </p:nvGrpSpPr>
        <p:grpSpPr bwMode="auto">
          <a:xfrm>
            <a:off x="1547813" y="4868863"/>
            <a:ext cx="5854700" cy="1614487"/>
            <a:chOff x="576" y="960"/>
            <a:chExt cx="4704" cy="1296"/>
          </a:xfrm>
        </p:grpSpPr>
        <p:grpSp>
          <p:nvGrpSpPr>
            <p:cNvPr id="1521745" name="Group 81"/>
            <p:cNvGrpSpPr>
              <a:grpSpLocks/>
            </p:cNvGrpSpPr>
            <p:nvPr/>
          </p:nvGrpSpPr>
          <p:grpSpPr bwMode="auto">
            <a:xfrm>
              <a:off x="576" y="960"/>
              <a:ext cx="4704" cy="1296"/>
              <a:chOff x="336" y="336"/>
              <a:chExt cx="4896" cy="1104"/>
            </a:xfrm>
          </p:grpSpPr>
          <p:sp>
            <p:nvSpPr>
              <p:cNvPr id="1521746" name="Line 82"/>
              <p:cNvSpPr>
                <a:spLocks noChangeShapeType="1"/>
              </p:cNvSpPr>
              <p:nvPr/>
            </p:nvSpPr>
            <p:spPr bwMode="auto">
              <a:xfrm>
                <a:off x="336" y="864"/>
                <a:ext cx="4896" cy="0"/>
              </a:xfrm>
              <a:prstGeom prst="line">
                <a:avLst/>
              </a:prstGeom>
              <a:noFill/>
              <a:ln w="28575">
                <a:solidFill>
                  <a:srgbClr val="008000"/>
                </a:solidFill>
                <a:round/>
                <a:headEnd/>
                <a:tailEnd/>
              </a:ln>
              <a:effectLst/>
            </p:spPr>
            <p:txBody>
              <a:bodyPr wrap="none" anchor="ctr"/>
              <a:lstStyle/>
              <a:p>
                <a:endParaRPr lang="zh-CN" altLang="en-US"/>
              </a:p>
            </p:txBody>
          </p:sp>
          <p:sp>
            <p:nvSpPr>
              <p:cNvPr id="1521747" name="Line 83"/>
              <p:cNvSpPr>
                <a:spLocks noChangeShapeType="1"/>
              </p:cNvSpPr>
              <p:nvPr/>
            </p:nvSpPr>
            <p:spPr bwMode="auto">
              <a:xfrm>
                <a:off x="1104" y="336"/>
                <a:ext cx="0" cy="1104"/>
              </a:xfrm>
              <a:prstGeom prst="line">
                <a:avLst/>
              </a:prstGeom>
              <a:noFill/>
              <a:ln w="28575">
                <a:solidFill>
                  <a:srgbClr val="008000"/>
                </a:solidFill>
                <a:round/>
                <a:headEnd/>
                <a:tailEnd/>
              </a:ln>
              <a:effectLst/>
            </p:spPr>
            <p:txBody>
              <a:bodyPr wrap="none" anchor="ctr"/>
              <a:lstStyle/>
              <a:p>
                <a:endParaRPr lang="zh-CN" altLang="en-US"/>
              </a:p>
            </p:txBody>
          </p:sp>
        </p:grpSp>
        <p:graphicFrame>
          <p:nvGraphicFramePr>
            <p:cNvPr id="1521748" name="Object 84"/>
            <p:cNvGraphicFramePr>
              <a:graphicFrameLocks noChangeAspect="1"/>
            </p:cNvGraphicFramePr>
            <p:nvPr/>
          </p:nvGraphicFramePr>
          <p:xfrm>
            <a:off x="672" y="1152"/>
            <a:ext cx="624" cy="199"/>
          </p:xfrm>
          <a:graphic>
            <a:graphicData uri="http://schemas.openxmlformats.org/presentationml/2006/ole">
              <p:oleObj spid="_x0000_s1521748" name="Equation" r:id="rId26" imgW="990360" imgH="317160" progId="Equation.3">
                <p:embed/>
              </p:oleObj>
            </a:graphicData>
          </a:graphic>
        </p:graphicFrame>
        <p:graphicFrame>
          <p:nvGraphicFramePr>
            <p:cNvPr id="1521749" name="Object 85"/>
            <p:cNvGraphicFramePr>
              <a:graphicFrameLocks noChangeAspect="1"/>
            </p:cNvGraphicFramePr>
            <p:nvPr/>
          </p:nvGraphicFramePr>
          <p:xfrm>
            <a:off x="816" y="1824"/>
            <a:ext cx="183" cy="183"/>
          </p:xfrm>
          <a:graphic>
            <a:graphicData uri="http://schemas.openxmlformats.org/presentationml/2006/ole">
              <p:oleObj spid="_x0000_s1521749" name="Equation" r:id="rId27" imgW="291960" imgH="291960" progId="Equation.3">
                <p:embed/>
              </p:oleObj>
            </a:graphicData>
          </a:graphic>
        </p:graphicFrame>
        <p:grpSp>
          <p:nvGrpSpPr>
            <p:cNvPr id="1521750" name="Group 86"/>
            <p:cNvGrpSpPr>
              <a:grpSpLocks/>
            </p:cNvGrpSpPr>
            <p:nvPr/>
          </p:nvGrpSpPr>
          <p:grpSpPr bwMode="auto">
            <a:xfrm>
              <a:off x="1344" y="960"/>
              <a:ext cx="3924" cy="520"/>
              <a:chOff x="1448" y="932"/>
              <a:chExt cx="3924" cy="520"/>
            </a:xfrm>
          </p:grpSpPr>
          <p:graphicFrame>
            <p:nvGraphicFramePr>
              <p:cNvPr id="1521751" name="Object 87"/>
              <p:cNvGraphicFramePr>
                <a:graphicFrameLocks noChangeAspect="1"/>
              </p:cNvGraphicFramePr>
              <p:nvPr/>
            </p:nvGraphicFramePr>
            <p:xfrm>
              <a:off x="1448" y="1108"/>
              <a:ext cx="304" cy="200"/>
            </p:xfrm>
            <a:graphic>
              <a:graphicData uri="http://schemas.openxmlformats.org/presentationml/2006/ole">
                <p:oleObj spid="_x0000_s1521751" name="Equation" r:id="rId28" imgW="482400" imgH="317160" progId="Equation.3">
                  <p:embed/>
                </p:oleObj>
              </a:graphicData>
            </a:graphic>
          </p:graphicFrame>
          <p:graphicFrame>
            <p:nvGraphicFramePr>
              <p:cNvPr id="1521752" name="Object 88"/>
              <p:cNvGraphicFramePr>
                <a:graphicFrameLocks noChangeAspect="1"/>
              </p:cNvGraphicFramePr>
              <p:nvPr/>
            </p:nvGraphicFramePr>
            <p:xfrm>
              <a:off x="2216" y="1108"/>
              <a:ext cx="304" cy="191"/>
            </p:xfrm>
            <a:graphic>
              <a:graphicData uri="http://schemas.openxmlformats.org/presentationml/2006/ole">
                <p:oleObj spid="_x0000_s1521752" name="Equation" r:id="rId29" imgW="482400" imgH="304560" progId="Equation.3">
                  <p:embed/>
                </p:oleObj>
              </a:graphicData>
            </a:graphic>
          </p:graphicFrame>
          <p:graphicFrame>
            <p:nvGraphicFramePr>
              <p:cNvPr id="1521753" name="Object 89"/>
              <p:cNvGraphicFramePr>
                <a:graphicFrameLocks noChangeAspect="1"/>
              </p:cNvGraphicFramePr>
              <p:nvPr/>
            </p:nvGraphicFramePr>
            <p:xfrm>
              <a:off x="2840" y="1108"/>
              <a:ext cx="280" cy="191"/>
            </p:xfrm>
            <a:graphic>
              <a:graphicData uri="http://schemas.openxmlformats.org/presentationml/2006/ole">
                <p:oleObj spid="_x0000_s1521753" name="Equation" r:id="rId30" imgW="444240" imgH="304560" progId="Equation.3">
                  <p:embed/>
                </p:oleObj>
              </a:graphicData>
            </a:graphic>
          </p:graphicFrame>
          <p:graphicFrame>
            <p:nvGraphicFramePr>
              <p:cNvPr id="1521754" name="Object 90"/>
              <p:cNvGraphicFramePr>
                <a:graphicFrameLocks noChangeAspect="1"/>
              </p:cNvGraphicFramePr>
              <p:nvPr/>
            </p:nvGraphicFramePr>
            <p:xfrm>
              <a:off x="3416" y="932"/>
              <a:ext cx="319" cy="520"/>
            </p:xfrm>
            <a:graphic>
              <a:graphicData uri="http://schemas.openxmlformats.org/presentationml/2006/ole">
                <p:oleObj spid="_x0000_s1521754" name="Equation" r:id="rId31" imgW="507960" imgH="825480" progId="Equation.3">
                  <p:embed/>
                </p:oleObj>
              </a:graphicData>
            </a:graphic>
          </p:graphicFrame>
          <p:graphicFrame>
            <p:nvGraphicFramePr>
              <p:cNvPr id="1521755" name="Object 91"/>
              <p:cNvGraphicFramePr>
                <a:graphicFrameLocks noChangeAspect="1"/>
              </p:cNvGraphicFramePr>
              <p:nvPr/>
            </p:nvGraphicFramePr>
            <p:xfrm>
              <a:off x="4088" y="932"/>
              <a:ext cx="319" cy="520"/>
            </p:xfrm>
            <a:graphic>
              <a:graphicData uri="http://schemas.openxmlformats.org/presentationml/2006/ole">
                <p:oleObj spid="_x0000_s1521755" name="Equation" r:id="rId32" imgW="507960" imgH="825480" progId="Equation.3">
                  <p:embed/>
                </p:oleObj>
              </a:graphicData>
            </a:graphic>
          </p:graphicFrame>
          <p:graphicFrame>
            <p:nvGraphicFramePr>
              <p:cNvPr id="1521756" name="Object 92"/>
              <p:cNvGraphicFramePr>
                <a:graphicFrameLocks noChangeAspect="1"/>
              </p:cNvGraphicFramePr>
              <p:nvPr/>
            </p:nvGraphicFramePr>
            <p:xfrm>
              <a:off x="4756" y="1108"/>
              <a:ext cx="112" cy="191"/>
            </p:xfrm>
            <a:graphic>
              <a:graphicData uri="http://schemas.openxmlformats.org/presentationml/2006/ole">
                <p:oleObj spid="_x0000_s1521756" name="Equation" r:id="rId33" imgW="177480" imgH="304560" progId="Equation.3">
                  <p:embed/>
                </p:oleObj>
              </a:graphicData>
            </a:graphic>
          </p:graphicFrame>
          <p:graphicFrame>
            <p:nvGraphicFramePr>
              <p:cNvPr id="1521757" name="Object 93"/>
              <p:cNvGraphicFramePr>
                <a:graphicFrameLocks noChangeAspect="1"/>
              </p:cNvGraphicFramePr>
              <p:nvPr/>
            </p:nvGraphicFramePr>
            <p:xfrm>
              <a:off x="5236" y="1108"/>
              <a:ext cx="136" cy="200"/>
            </p:xfrm>
            <a:graphic>
              <a:graphicData uri="http://schemas.openxmlformats.org/presentationml/2006/ole">
                <p:oleObj spid="_x0000_s1521757" name="Equation" r:id="rId34" imgW="215640" imgH="317160" progId="Equation.3">
                  <p:embed/>
                </p:oleObj>
              </a:graphicData>
            </a:graphic>
          </p:graphicFrame>
        </p:grpSp>
        <p:grpSp>
          <p:nvGrpSpPr>
            <p:cNvPr id="1521758" name="Group 94"/>
            <p:cNvGrpSpPr>
              <a:grpSpLocks/>
            </p:cNvGrpSpPr>
            <p:nvPr/>
          </p:nvGrpSpPr>
          <p:grpSpPr bwMode="auto">
            <a:xfrm>
              <a:off x="1344" y="1632"/>
              <a:ext cx="3922" cy="475"/>
              <a:chOff x="1495" y="1602"/>
              <a:chExt cx="3922" cy="475"/>
            </a:xfrm>
          </p:grpSpPr>
          <p:graphicFrame>
            <p:nvGraphicFramePr>
              <p:cNvPr id="1521759" name="Object 95"/>
              <p:cNvGraphicFramePr>
                <a:graphicFrameLocks noChangeAspect="1"/>
              </p:cNvGraphicFramePr>
              <p:nvPr/>
            </p:nvGraphicFramePr>
            <p:xfrm>
              <a:off x="1495" y="1602"/>
              <a:ext cx="226" cy="475"/>
            </p:xfrm>
            <a:graphic>
              <a:graphicData uri="http://schemas.openxmlformats.org/presentationml/2006/ole">
                <p:oleObj spid="_x0000_s1521759" name="Equation" r:id="rId35" imgW="393480" imgH="825480" progId="Equation.3">
                  <p:embed/>
                </p:oleObj>
              </a:graphicData>
            </a:graphic>
          </p:graphicFrame>
          <p:graphicFrame>
            <p:nvGraphicFramePr>
              <p:cNvPr id="1521760" name="Object 96"/>
              <p:cNvGraphicFramePr>
                <a:graphicFrameLocks noChangeAspect="1"/>
              </p:cNvGraphicFramePr>
              <p:nvPr/>
            </p:nvGraphicFramePr>
            <p:xfrm>
              <a:off x="2263" y="1602"/>
              <a:ext cx="227" cy="475"/>
            </p:xfrm>
            <a:graphic>
              <a:graphicData uri="http://schemas.openxmlformats.org/presentationml/2006/ole">
                <p:oleObj spid="_x0000_s1521760" name="Equation" r:id="rId36" imgW="393480" imgH="825480" progId="Equation.3">
                  <p:embed/>
                </p:oleObj>
              </a:graphicData>
            </a:graphic>
          </p:graphicFrame>
          <p:graphicFrame>
            <p:nvGraphicFramePr>
              <p:cNvPr id="1521761" name="Object 97"/>
              <p:cNvGraphicFramePr>
                <a:graphicFrameLocks noChangeAspect="1"/>
              </p:cNvGraphicFramePr>
              <p:nvPr/>
            </p:nvGraphicFramePr>
            <p:xfrm>
              <a:off x="2887" y="1602"/>
              <a:ext cx="227" cy="475"/>
            </p:xfrm>
            <a:graphic>
              <a:graphicData uri="http://schemas.openxmlformats.org/presentationml/2006/ole">
                <p:oleObj spid="_x0000_s1521761" name="Equation" r:id="rId37" imgW="393480" imgH="825480" progId="Equation.3">
                  <p:embed/>
                </p:oleObj>
              </a:graphicData>
            </a:graphic>
          </p:graphicFrame>
          <p:graphicFrame>
            <p:nvGraphicFramePr>
              <p:cNvPr id="1521762" name="Object 98"/>
              <p:cNvGraphicFramePr>
                <a:graphicFrameLocks noChangeAspect="1"/>
              </p:cNvGraphicFramePr>
              <p:nvPr/>
            </p:nvGraphicFramePr>
            <p:xfrm>
              <a:off x="3511" y="1602"/>
              <a:ext cx="226" cy="475"/>
            </p:xfrm>
            <a:graphic>
              <a:graphicData uri="http://schemas.openxmlformats.org/presentationml/2006/ole">
                <p:oleObj spid="_x0000_s1521762" name="Equation" r:id="rId38" imgW="393480" imgH="825480" progId="Equation.3">
                  <p:embed/>
                </p:oleObj>
              </a:graphicData>
            </a:graphic>
          </p:graphicFrame>
          <p:graphicFrame>
            <p:nvGraphicFramePr>
              <p:cNvPr id="1521763" name="Object 99"/>
              <p:cNvGraphicFramePr>
                <a:graphicFrameLocks noChangeAspect="1"/>
              </p:cNvGraphicFramePr>
              <p:nvPr/>
            </p:nvGraphicFramePr>
            <p:xfrm>
              <a:off x="4183" y="1602"/>
              <a:ext cx="226" cy="475"/>
            </p:xfrm>
            <a:graphic>
              <a:graphicData uri="http://schemas.openxmlformats.org/presentationml/2006/ole">
                <p:oleObj spid="_x0000_s1521763" name="Equation" r:id="rId39" imgW="393480" imgH="825480" progId="Equation.3">
                  <p:embed/>
                </p:oleObj>
              </a:graphicData>
            </a:graphic>
          </p:graphicFrame>
          <p:graphicFrame>
            <p:nvGraphicFramePr>
              <p:cNvPr id="1521764" name="Object 100"/>
              <p:cNvGraphicFramePr>
                <a:graphicFrameLocks noChangeAspect="1"/>
              </p:cNvGraphicFramePr>
              <p:nvPr/>
            </p:nvGraphicFramePr>
            <p:xfrm>
              <a:off x="4663" y="1602"/>
              <a:ext cx="226" cy="475"/>
            </p:xfrm>
            <a:graphic>
              <a:graphicData uri="http://schemas.openxmlformats.org/presentationml/2006/ole">
                <p:oleObj spid="_x0000_s1521764" name="Equation" r:id="rId40" imgW="393480" imgH="825480" progId="Equation.3">
                  <p:embed/>
                </p:oleObj>
              </a:graphicData>
            </a:graphic>
          </p:graphicFrame>
          <p:graphicFrame>
            <p:nvGraphicFramePr>
              <p:cNvPr id="1521765" name="Object 101"/>
              <p:cNvGraphicFramePr>
                <a:graphicFrameLocks noChangeAspect="1"/>
              </p:cNvGraphicFramePr>
              <p:nvPr/>
            </p:nvGraphicFramePr>
            <p:xfrm>
              <a:off x="5191" y="1602"/>
              <a:ext cx="226" cy="475"/>
            </p:xfrm>
            <a:graphic>
              <a:graphicData uri="http://schemas.openxmlformats.org/presentationml/2006/ole">
                <p:oleObj spid="_x0000_s1521765" name="Equation" r:id="rId41" imgW="393480" imgH="825480" progId="Equation.3">
                  <p:embed/>
                </p:oleObj>
              </a:graphicData>
            </a:graphic>
          </p:graphicFrame>
        </p:grpSp>
      </p:grpSp>
      <p:graphicFrame>
        <p:nvGraphicFramePr>
          <p:cNvPr id="1521766" name="Object 102"/>
          <p:cNvGraphicFramePr>
            <a:graphicFrameLocks noChangeAspect="1"/>
          </p:cNvGraphicFramePr>
          <p:nvPr/>
        </p:nvGraphicFramePr>
        <p:xfrm>
          <a:off x="2555875" y="4149725"/>
          <a:ext cx="3340100" cy="388938"/>
        </p:xfrm>
        <a:graphic>
          <a:graphicData uri="http://schemas.openxmlformats.org/presentationml/2006/ole">
            <p:oleObj spid="_x0000_s1521766" name="公式" r:id="rId42" imgW="185400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1743"/>
                                        </p:tgtEl>
                                        <p:attrNameLst>
                                          <p:attrName>style.visibility</p:attrName>
                                        </p:attrNameLst>
                                      </p:cBhvr>
                                      <p:to>
                                        <p:strVal val="visible"/>
                                      </p:to>
                                    </p:set>
                                    <p:animEffect transition="in" filter="wipe(left)">
                                      <p:cBhvr>
                                        <p:cTn id="7" dur="500"/>
                                        <p:tgtEl>
                                          <p:spTgt spid="15217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1735"/>
                                        </p:tgtEl>
                                        <p:attrNameLst>
                                          <p:attrName>style.visibility</p:attrName>
                                        </p:attrNameLst>
                                      </p:cBhvr>
                                      <p:to>
                                        <p:strVal val="visible"/>
                                      </p:to>
                                    </p:set>
                                    <p:animEffect transition="in" filter="wipe(left)">
                                      <p:cBhvr>
                                        <p:cTn id="12" dur="500"/>
                                        <p:tgtEl>
                                          <p:spTgt spid="15217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1736"/>
                                        </p:tgtEl>
                                        <p:attrNameLst>
                                          <p:attrName>style.visibility</p:attrName>
                                        </p:attrNameLst>
                                      </p:cBhvr>
                                      <p:to>
                                        <p:strVal val="visible"/>
                                      </p:to>
                                    </p:set>
                                    <p:animEffect transition="in" filter="wipe(left)">
                                      <p:cBhvr>
                                        <p:cTn id="17" dur="500"/>
                                        <p:tgtEl>
                                          <p:spTgt spid="15217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21706"/>
                                        </p:tgtEl>
                                        <p:attrNameLst>
                                          <p:attrName>style.visibility</p:attrName>
                                        </p:attrNameLst>
                                      </p:cBhvr>
                                      <p:to>
                                        <p:strVal val="visible"/>
                                      </p:to>
                                    </p:set>
                                    <p:animEffect transition="in" filter="box(out)">
                                      <p:cBhvr>
                                        <p:cTn id="22" dur="500"/>
                                        <p:tgtEl>
                                          <p:spTgt spid="1521706"/>
                                        </p:tgtEl>
                                      </p:cBhvr>
                                    </p:animEffect>
                                  </p:childTnLst>
                                  <p:subTnLst>
                                    <p:set>
                                      <p:cBhvr override="childStyle">
                                        <p:cTn dur="1" fill="hold" display="0" masterRel="nextClick" afterEffect="1"/>
                                        <p:tgtEl>
                                          <p:spTgt spid="152170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21737"/>
                                        </p:tgtEl>
                                        <p:attrNameLst>
                                          <p:attrName>style.visibility</p:attrName>
                                        </p:attrNameLst>
                                      </p:cBhvr>
                                      <p:to>
                                        <p:strVal val="visible"/>
                                      </p:to>
                                    </p:set>
                                    <p:animEffect transition="in" filter="wipe(left)">
                                      <p:cBhvr>
                                        <p:cTn id="27" dur="500"/>
                                        <p:tgtEl>
                                          <p:spTgt spid="152173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21707"/>
                                        </p:tgtEl>
                                        <p:attrNameLst>
                                          <p:attrName>style.visibility</p:attrName>
                                        </p:attrNameLst>
                                      </p:cBhvr>
                                      <p:to>
                                        <p:strVal val="visible"/>
                                      </p:to>
                                    </p:set>
                                    <p:animEffect transition="in" filter="box(out)">
                                      <p:cBhvr>
                                        <p:cTn id="32" dur="500"/>
                                        <p:tgtEl>
                                          <p:spTgt spid="1521707"/>
                                        </p:tgtEl>
                                      </p:cBhvr>
                                    </p:animEffect>
                                  </p:childTnLst>
                                  <p:subTnLst>
                                    <p:set>
                                      <p:cBhvr override="childStyle">
                                        <p:cTn dur="1" fill="hold" display="0" masterRel="nextClick" afterEffect="1"/>
                                        <p:tgtEl>
                                          <p:spTgt spid="152170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21738"/>
                                        </p:tgtEl>
                                        <p:attrNameLst>
                                          <p:attrName>style.visibility</p:attrName>
                                        </p:attrNameLst>
                                      </p:cBhvr>
                                      <p:to>
                                        <p:strVal val="visible"/>
                                      </p:to>
                                    </p:set>
                                    <p:animEffect transition="in" filter="wipe(left)">
                                      <p:cBhvr>
                                        <p:cTn id="37" dur="500"/>
                                        <p:tgtEl>
                                          <p:spTgt spid="152173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521708"/>
                                        </p:tgtEl>
                                        <p:attrNameLst>
                                          <p:attrName>style.visibility</p:attrName>
                                        </p:attrNameLst>
                                      </p:cBhvr>
                                      <p:to>
                                        <p:strVal val="visible"/>
                                      </p:to>
                                    </p:set>
                                    <p:animEffect transition="in" filter="box(out)">
                                      <p:cBhvr>
                                        <p:cTn id="42" dur="500"/>
                                        <p:tgtEl>
                                          <p:spTgt spid="1521708"/>
                                        </p:tgtEl>
                                      </p:cBhvr>
                                    </p:animEffect>
                                  </p:childTnLst>
                                  <p:subTnLst>
                                    <p:set>
                                      <p:cBhvr override="childStyle">
                                        <p:cTn dur="1" fill="hold" display="0" masterRel="nextClick" afterEffect="1"/>
                                        <p:tgtEl>
                                          <p:spTgt spid="152170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21739"/>
                                        </p:tgtEl>
                                        <p:attrNameLst>
                                          <p:attrName>style.visibility</p:attrName>
                                        </p:attrNameLst>
                                      </p:cBhvr>
                                      <p:to>
                                        <p:strVal val="visible"/>
                                      </p:to>
                                    </p:set>
                                    <p:animEffect transition="in" filter="wipe(left)">
                                      <p:cBhvr>
                                        <p:cTn id="47" dur="500"/>
                                        <p:tgtEl>
                                          <p:spTgt spid="152173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521709"/>
                                        </p:tgtEl>
                                        <p:attrNameLst>
                                          <p:attrName>style.visibility</p:attrName>
                                        </p:attrNameLst>
                                      </p:cBhvr>
                                      <p:to>
                                        <p:strVal val="visible"/>
                                      </p:to>
                                    </p:set>
                                    <p:animEffect transition="in" filter="box(out)">
                                      <p:cBhvr>
                                        <p:cTn id="52" dur="500"/>
                                        <p:tgtEl>
                                          <p:spTgt spid="1521709"/>
                                        </p:tgtEl>
                                      </p:cBhvr>
                                    </p:animEffect>
                                  </p:childTnLst>
                                  <p:subTnLst>
                                    <p:set>
                                      <p:cBhvr override="childStyle">
                                        <p:cTn dur="1" fill="hold" display="0" masterRel="nextClick" afterEffect="1"/>
                                        <p:tgtEl>
                                          <p:spTgt spid="152170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21740"/>
                                        </p:tgtEl>
                                        <p:attrNameLst>
                                          <p:attrName>style.visibility</p:attrName>
                                        </p:attrNameLst>
                                      </p:cBhvr>
                                      <p:to>
                                        <p:strVal val="visible"/>
                                      </p:to>
                                    </p:set>
                                    <p:animEffect transition="in" filter="wipe(left)">
                                      <p:cBhvr>
                                        <p:cTn id="57" dur="500"/>
                                        <p:tgtEl>
                                          <p:spTgt spid="1521740"/>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521710"/>
                                        </p:tgtEl>
                                        <p:attrNameLst>
                                          <p:attrName>style.visibility</p:attrName>
                                        </p:attrNameLst>
                                      </p:cBhvr>
                                      <p:to>
                                        <p:strVal val="visible"/>
                                      </p:to>
                                    </p:set>
                                    <p:animEffect transition="in" filter="box(out)">
                                      <p:cBhvr>
                                        <p:cTn id="62" dur="500"/>
                                        <p:tgtEl>
                                          <p:spTgt spid="1521710"/>
                                        </p:tgtEl>
                                      </p:cBhvr>
                                    </p:animEffect>
                                  </p:childTnLst>
                                  <p:subTnLst>
                                    <p:set>
                                      <p:cBhvr override="childStyle">
                                        <p:cTn dur="1" fill="hold" display="0" masterRel="nextClick" afterEffect="1"/>
                                        <p:tgtEl>
                                          <p:spTgt spid="1521710"/>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21741"/>
                                        </p:tgtEl>
                                        <p:attrNameLst>
                                          <p:attrName>style.visibility</p:attrName>
                                        </p:attrNameLst>
                                      </p:cBhvr>
                                      <p:to>
                                        <p:strVal val="visible"/>
                                      </p:to>
                                    </p:set>
                                    <p:animEffect transition="in" filter="wipe(left)">
                                      <p:cBhvr>
                                        <p:cTn id="67" dur="500"/>
                                        <p:tgtEl>
                                          <p:spTgt spid="1521741"/>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521711"/>
                                        </p:tgtEl>
                                        <p:attrNameLst>
                                          <p:attrName>style.visibility</p:attrName>
                                        </p:attrNameLst>
                                      </p:cBhvr>
                                      <p:to>
                                        <p:strVal val="visible"/>
                                      </p:to>
                                    </p:set>
                                    <p:animEffect transition="in" filter="box(out)">
                                      <p:cBhvr>
                                        <p:cTn id="72" dur="500"/>
                                        <p:tgtEl>
                                          <p:spTgt spid="1521711"/>
                                        </p:tgtEl>
                                      </p:cBhvr>
                                    </p:animEffect>
                                  </p:childTnLst>
                                  <p:subTnLst>
                                    <p:set>
                                      <p:cBhvr override="childStyle">
                                        <p:cTn dur="1" fill="hold" display="0" masterRel="nextClick" afterEffect="1"/>
                                        <p:tgtEl>
                                          <p:spTgt spid="1521711"/>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21742"/>
                                        </p:tgtEl>
                                        <p:attrNameLst>
                                          <p:attrName>style.visibility</p:attrName>
                                        </p:attrNameLst>
                                      </p:cBhvr>
                                      <p:to>
                                        <p:strVal val="visible"/>
                                      </p:to>
                                    </p:set>
                                    <p:animEffect transition="in" filter="wipe(left)">
                                      <p:cBhvr>
                                        <p:cTn id="77" dur="500"/>
                                        <p:tgtEl>
                                          <p:spTgt spid="1521742"/>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521712"/>
                                        </p:tgtEl>
                                        <p:attrNameLst>
                                          <p:attrName>style.visibility</p:attrName>
                                        </p:attrNameLst>
                                      </p:cBhvr>
                                      <p:to>
                                        <p:strVal val="visible"/>
                                      </p:to>
                                    </p:set>
                                    <p:animEffect transition="in" filter="box(out)">
                                      <p:cBhvr>
                                        <p:cTn id="82" dur="500"/>
                                        <p:tgtEl>
                                          <p:spTgt spid="1521712"/>
                                        </p:tgtEl>
                                      </p:cBhvr>
                                    </p:animEffect>
                                  </p:childTnLst>
                                  <p:subTnLst>
                                    <p:set>
                                      <p:cBhvr override="childStyle">
                                        <p:cTn dur="1" fill="hold" display="0" masterRel="nextClick" afterEffect="1"/>
                                        <p:tgtEl>
                                          <p:spTgt spid="152171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21713"/>
                                        </p:tgtEl>
                                        <p:attrNameLst>
                                          <p:attrName>style.visibility</p:attrName>
                                        </p:attrNameLst>
                                      </p:cBhvr>
                                      <p:to>
                                        <p:strVal val="visible"/>
                                      </p:to>
                                    </p:set>
                                    <p:animEffect transition="in" filter="wipe(left)">
                                      <p:cBhvr>
                                        <p:cTn id="87" dur="500"/>
                                        <p:tgtEl>
                                          <p:spTgt spid="15217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521734"/>
                                        </p:tgtEl>
                                        <p:attrNameLst>
                                          <p:attrName>style.visibility</p:attrName>
                                        </p:attrNameLst>
                                      </p:cBhvr>
                                      <p:to>
                                        <p:strVal val="visible"/>
                                      </p:to>
                                    </p:set>
                                    <p:animEffect transition="in" filter="wipe(left)">
                                      <p:cBhvr>
                                        <p:cTn id="92" dur="500"/>
                                        <p:tgtEl>
                                          <p:spTgt spid="1521734"/>
                                        </p:tgtEl>
                                      </p:cBhvr>
                                    </p:animEffect>
                                  </p:childTnLst>
                                  <p:subTnLst>
                                    <p:set>
                                      <p:cBhvr override="childStyle">
                                        <p:cTn dur="1" fill="hold" display="0" masterRel="nextClick" afterEffect="1"/>
                                        <p:tgtEl>
                                          <p:spTgt spid="1521734"/>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521744"/>
                                        </p:tgtEl>
                                        <p:attrNameLst>
                                          <p:attrName>style.visibility</p:attrName>
                                        </p:attrNameLst>
                                      </p:cBhvr>
                                      <p:to>
                                        <p:strVal val="visible"/>
                                      </p:to>
                                    </p:set>
                                    <p:animEffect transition="in" filter="wipe(left)">
                                      <p:cBhvr>
                                        <p:cTn id="97" dur="500"/>
                                        <p:tgtEl>
                                          <p:spTgt spid="1521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706" grpId="0" animBg="1"/>
      <p:bldP spid="1521707" grpId="0" animBg="1"/>
      <p:bldP spid="1521708" grpId="0" animBg="1"/>
      <p:bldP spid="1521709" grpId="0" animBg="1"/>
      <p:bldP spid="1521710" grpId="0" animBg="1"/>
      <p:bldP spid="1521711" grpId="0" animBg="1"/>
      <p:bldP spid="1521712" grpId="0" animBg="1"/>
      <p:bldP spid="1521713" grpId="0" animBg="1"/>
      <p:bldP spid="1521734" grpId="0" animBg="1"/>
      <p:bldP spid="152174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171" name="Object 19"/>
          <p:cNvGraphicFramePr>
            <a:graphicFrameLocks noChangeAspect="1"/>
          </p:cNvGraphicFramePr>
          <p:nvPr/>
        </p:nvGraphicFramePr>
        <p:xfrm>
          <a:off x="4897438" y="3389313"/>
          <a:ext cx="112712" cy="214312"/>
        </p:xfrm>
        <a:graphic>
          <a:graphicData uri="http://schemas.openxmlformats.org/presentationml/2006/ole">
            <p:oleObj spid="_x0000_s1457171" name="公式" r:id="rId3" imgW="114120" imgH="215640" progId="Equation.3">
              <p:embed/>
            </p:oleObj>
          </a:graphicData>
        </a:graphic>
      </p:graphicFrame>
      <p:graphicFrame>
        <p:nvGraphicFramePr>
          <p:cNvPr id="1457172" name="Object 20"/>
          <p:cNvGraphicFramePr>
            <a:graphicFrameLocks noChangeAspect="1"/>
          </p:cNvGraphicFramePr>
          <p:nvPr/>
        </p:nvGraphicFramePr>
        <p:xfrm>
          <a:off x="4897438" y="3389313"/>
          <a:ext cx="112712" cy="214312"/>
        </p:xfrm>
        <a:graphic>
          <a:graphicData uri="http://schemas.openxmlformats.org/presentationml/2006/ole">
            <p:oleObj spid="_x0000_s1457172" name="公式" r:id="rId4" imgW="114120" imgH="215640" progId="Equation.3">
              <p:embed/>
            </p:oleObj>
          </a:graphicData>
        </a:graphic>
      </p:graphicFrame>
      <p:sp>
        <p:nvSpPr>
          <p:cNvPr id="1457173" name="Rectangle 21"/>
          <p:cNvSpPr>
            <a:spLocks noChangeArrowheads="1"/>
          </p:cNvSpPr>
          <p:nvPr/>
        </p:nvSpPr>
        <p:spPr bwMode="auto">
          <a:xfrm>
            <a:off x="1144588" y="1916113"/>
            <a:ext cx="4953000" cy="579437"/>
          </a:xfrm>
          <a:prstGeom prst="rect">
            <a:avLst/>
          </a:prstGeom>
          <a:noFill/>
          <a:ln w="9525">
            <a:noFill/>
            <a:miter lim="800000"/>
            <a:headEnd/>
            <a:tailEnd/>
          </a:ln>
          <a:effectLst/>
        </p:spPr>
        <p:txBody>
          <a:bodyPr>
            <a:spAutoFit/>
          </a:bodyPr>
          <a:lstStyle/>
          <a:p>
            <a:pPr eaLnBrk="0" hangingPunct="0"/>
            <a:r>
              <a:rPr lang="zh-CN" altLang="en-US" sz="3200" b="1">
                <a:solidFill>
                  <a:srgbClr val="000000"/>
                </a:solidFill>
                <a:ea typeface="宋体" pitchFamily="2" charset="-122"/>
              </a:rPr>
              <a:t>解：依题意</a:t>
            </a:r>
            <a:r>
              <a:rPr lang="zh-CN" altLang="en-US" sz="3200" b="1">
                <a:solidFill>
                  <a:srgbClr val="FFFF99"/>
                </a:solidFill>
                <a:ea typeface="宋体" pitchFamily="2" charset="-122"/>
              </a:rPr>
              <a:t>           </a:t>
            </a:r>
          </a:p>
        </p:txBody>
      </p:sp>
      <p:graphicFrame>
        <p:nvGraphicFramePr>
          <p:cNvPr id="1457174" name="Object 22"/>
          <p:cNvGraphicFramePr>
            <a:graphicFrameLocks noChangeAspect="1"/>
          </p:cNvGraphicFramePr>
          <p:nvPr/>
        </p:nvGraphicFramePr>
        <p:xfrm>
          <a:off x="2127250" y="5173663"/>
          <a:ext cx="5397500" cy="1116012"/>
        </p:xfrm>
        <a:graphic>
          <a:graphicData uri="http://schemas.openxmlformats.org/presentationml/2006/ole">
            <p:oleObj spid="_x0000_s1457174" name="公式" r:id="rId5" imgW="2082600" imgH="431640" progId="Equation.3">
              <p:embed/>
            </p:oleObj>
          </a:graphicData>
        </a:graphic>
      </p:graphicFrame>
      <p:grpSp>
        <p:nvGrpSpPr>
          <p:cNvPr id="1457175" name="Group 23"/>
          <p:cNvGrpSpPr>
            <a:grpSpLocks/>
          </p:cNvGrpSpPr>
          <p:nvPr/>
        </p:nvGrpSpPr>
        <p:grpSpPr bwMode="auto">
          <a:xfrm>
            <a:off x="417513" y="168275"/>
            <a:ext cx="8726487" cy="2003425"/>
            <a:chOff x="22" y="164"/>
            <a:chExt cx="5497" cy="1262"/>
          </a:xfrm>
        </p:grpSpPr>
        <p:grpSp>
          <p:nvGrpSpPr>
            <p:cNvPr id="1457176" name="Group 24"/>
            <p:cNvGrpSpPr>
              <a:grpSpLocks/>
            </p:cNvGrpSpPr>
            <p:nvPr/>
          </p:nvGrpSpPr>
          <p:grpSpPr bwMode="auto">
            <a:xfrm>
              <a:off x="22" y="164"/>
              <a:ext cx="5252" cy="979"/>
              <a:chOff x="22" y="164"/>
              <a:chExt cx="5252" cy="979"/>
            </a:xfrm>
          </p:grpSpPr>
          <p:sp>
            <p:nvSpPr>
              <p:cNvPr id="1457177" name="Text Box 25"/>
              <p:cNvSpPr txBox="1">
                <a:spLocks noChangeArrowheads="1"/>
              </p:cNvSpPr>
              <p:nvPr/>
            </p:nvSpPr>
            <p:spPr bwMode="auto">
              <a:xfrm>
                <a:off x="22" y="164"/>
                <a:ext cx="5252" cy="979"/>
              </a:xfrm>
              <a:prstGeom prst="rect">
                <a:avLst/>
              </a:prstGeom>
              <a:noFill/>
              <a:ln w="9525">
                <a:noFill/>
                <a:miter lim="800000"/>
                <a:headEnd/>
                <a:tailEnd/>
              </a:ln>
              <a:effectLst/>
            </p:spPr>
            <p:txBody>
              <a:bodyPr>
                <a:spAutoFit/>
              </a:bodyPr>
              <a:lstStyle/>
              <a:p>
                <a:pPr eaLnBrk="0" hangingPunct="0"/>
                <a:r>
                  <a:rPr lang="zh-CN" altLang="en-US" sz="3200" b="1">
                    <a:solidFill>
                      <a:srgbClr val="FFFF99"/>
                    </a:solidFill>
                    <a:ea typeface="宋体" pitchFamily="2" charset="-122"/>
                  </a:rPr>
                  <a:t>    </a:t>
                </a:r>
                <a:r>
                  <a:rPr lang="zh-CN" altLang="en-US" sz="3200" b="1">
                    <a:solidFill>
                      <a:srgbClr val="0000CC"/>
                    </a:solidFill>
                    <a:ea typeface="宋体" pitchFamily="2" charset="-122"/>
                  </a:rPr>
                  <a:t>例</a:t>
                </a:r>
                <a:r>
                  <a:rPr lang="en-US" altLang="zh-CN" sz="3200" b="1">
                    <a:solidFill>
                      <a:srgbClr val="FFFF99"/>
                    </a:solidFill>
                    <a:ea typeface="宋体" pitchFamily="2" charset="-122"/>
                  </a:rPr>
                  <a:t>  </a:t>
                </a:r>
                <a:r>
                  <a:rPr lang="zh-CN" altLang="en-US" sz="3200" b="1">
                    <a:solidFill>
                      <a:srgbClr val="000000"/>
                    </a:solidFill>
                    <a:ea typeface="宋体" pitchFamily="2" charset="-122"/>
                  </a:rPr>
                  <a:t>若</a:t>
                </a:r>
                <a:r>
                  <a:rPr lang="en-US" altLang="zh-CN" sz="3200" b="1" i="1">
                    <a:solidFill>
                      <a:srgbClr val="000000"/>
                    </a:solidFill>
                    <a:ea typeface="宋体" pitchFamily="2" charset="-122"/>
                  </a:rPr>
                  <a:t>X</a:t>
                </a:r>
                <a:r>
                  <a:rPr lang="zh-CN" altLang="en-US" sz="3200" b="1">
                    <a:solidFill>
                      <a:srgbClr val="000000"/>
                    </a:solidFill>
                    <a:ea typeface="宋体" pitchFamily="2" charset="-122"/>
                  </a:rPr>
                  <a:t>和</a:t>
                </a:r>
                <a:r>
                  <a:rPr lang="en-US" altLang="zh-CN" sz="3200" b="1" i="1">
                    <a:solidFill>
                      <a:srgbClr val="000000"/>
                    </a:solidFill>
                    <a:ea typeface="宋体" pitchFamily="2" charset="-122"/>
                  </a:rPr>
                  <a:t>Y</a:t>
                </a:r>
                <a:r>
                  <a:rPr lang="zh-CN" altLang="en-US" sz="3200" b="1">
                    <a:solidFill>
                      <a:srgbClr val="000000"/>
                    </a:solidFill>
                    <a:ea typeface="宋体" pitchFamily="2" charset="-122"/>
                  </a:rPr>
                  <a:t>相互独立</a:t>
                </a:r>
                <a:r>
                  <a:rPr lang="en-US" altLang="zh-CN" sz="3200" b="1">
                    <a:solidFill>
                      <a:srgbClr val="000000"/>
                    </a:solidFill>
                    <a:ea typeface="宋体" pitchFamily="2" charset="-122"/>
                  </a:rPr>
                  <a:t>,</a:t>
                </a:r>
                <a:r>
                  <a:rPr lang="zh-CN" altLang="en-US" sz="3200" b="1">
                    <a:solidFill>
                      <a:srgbClr val="000000"/>
                    </a:solidFill>
                    <a:ea typeface="宋体" pitchFamily="2" charset="-122"/>
                  </a:rPr>
                  <a:t>它们分别服从参数为</a:t>
                </a:r>
              </a:p>
              <a:p>
                <a:pPr eaLnBrk="0" hangingPunct="0"/>
                <a:r>
                  <a:rPr lang="zh-CN" altLang="en-US" sz="3200" b="1">
                    <a:solidFill>
                      <a:srgbClr val="000000"/>
                    </a:solidFill>
                    <a:ea typeface="宋体" pitchFamily="2" charset="-122"/>
                  </a:rPr>
                  <a:t>                      的泊松分布</a:t>
                </a:r>
                <a:r>
                  <a:rPr lang="en-US" altLang="zh-CN" sz="3200" b="1">
                    <a:solidFill>
                      <a:srgbClr val="000000"/>
                    </a:solidFill>
                    <a:ea typeface="宋体" pitchFamily="2" charset="-122"/>
                  </a:rPr>
                  <a:t>,  </a:t>
                </a:r>
              </a:p>
              <a:p>
                <a:pPr eaLnBrk="0" hangingPunct="0"/>
                <a:r>
                  <a:rPr lang="en-US" altLang="zh-CN" sz="3200" b="1">
                    <a:solidFill>
                      <a:srgbClr val="000000"/>
                    </a:solidFill>
                    <a:ea typeface="宋体" pitchFamily="2" charset="-122"/>
                  </a:rPr>
                  <a:t>       </a:t>
                </a:r>
                <a:r>
                  <a:rPr lang="zh-CN" altLang="en-US" sz="3200" b="1">
                    <a:solidFill>
                      <a:srgbClr val="000000"/>
                    </a:solidFill>
                    <a:ea typeface="宋体" pitchFamily="2" charset="-122"/>
                  </a:rPr>
                  <a:t>证明</a:t>
                </a:r>
                <a:r>
                  <a:rPr lang="en-US" altLang="zh-CN" sz="3200" b="1" i="1">
                    <a:solidFill>
                      <a:srgbClr val="000000"/>
                    </a:solidFill>
                    <a:ea typeface="宋体" pitchFamily="2" charset="-122"/>
                  </a:rPr>
                  <a:t>Z</a:t>
                </a:r>
                <a:r>
                  <a:rPr lang="en-US" altLang="zh-CN" sz="3200" b="1">
                    <a:solidFill>
                      <a:srgbClr val="000000"/>
                    </a:solidFill>
                    <a:ea typeface="宋体" pitchFamily="2" charset="-122"/>
                  </a:rPr>
                  <a:t>=</a:t>
                </a:r>
                <a:r>
                  <a:rPr lang="en-US" altLang="zh-CN" sz="3200" b="1" i="1">
                    <a:solidFill>
                      <a:srgbClr val="000000"/>
                    </a:solidFill>
                    <a:ea typeface="宋体" pitchFamily="2" charset="-122"/>
                  </a:rPr>
                  <a:t>X</a:t>
                </a:r>
                <a:r>
                  <a:rPr lang="en-US" altLang="zh-CN" sz="3200" b="1">
                    <a:solidFill>
                      <a:srgbClr val="000000"/>
                    </a:solidFill>
                    <a:ea typeface="宋体" pitchFamily="2" charset="-122"/>
                  </a:rPr>
                  <a:t>+</a:t>
                </a:r>
                <a:r>
                  <a:rPr lang="en-US" altLang="zh-CN" sz="3200" b="1" i="1">
                    <a:solidFill>
                      <a:srgbClr val="000000"/>
                    </a:solidFill>
                    <a:ea typeface="宋体" pitchFamily="2" charset="-122"/>
                  </a:rPr>
                  <a:t>Y</a:t>
                </a:r>
                <a:r>
                  <a:rPr lang="zh-CN" altLang="en-US" sz="3200" b="1">
                    <a:solidFill>
                      <a:srgbClr val="000000"/>
                    </a:solidFill>
                    <a:ea typeface="宋体" pitchFamily="2" charset="-122"/>
                  </a:rPr>
                  <a:t>服从参数为</a:t>
                </a:r>
              </a:p>
            </p:txBody>
          </p:sp>
          <p:graphicFrame>
            <p:nvGraphicFramePr>
              <p:cNvPr id="1457178" name="Object 26"/>
              <p:cNvGraphicFramePr>
                <a:graphicFrameLocks noChangeAspect="1"/>
              </p:cNvGraphicFramePr>
              <p:nvPr/>
            </p:nvGraphicFramePr>
            <p:xfrm>
              <a:off x="884" y="482"/>
              <a:ext cx="578" cy="350"/>
            </p:xfrm>
            <a:graphic>
              <a:graphicData uri="http://schemas.openxmlformats.org/presentationml/2006/ole">
                <p:oleObj spid="_x0000_s1457178" name="公式" r:id="rId6" imgW="355320" imgH="215640" progId="Equation.3">
                  <p:embed/>
                </p:oleObj>
              </a:graphicData>
            </a:graphic>
          </p:graphicFrame>
          <p:graphicFrame>
            <p:nvGraphicFramePr>
              <p:cNvPr id="1457179" name="Object 27"/>
              <p:cNvGraphicFramePr>
                <a:graphicFrameLocks noChangeAspect="1"/>
              </p:cNvGraphicFramePr>
              <p:nvPr/>
            </p:nvGraphicFramePr>
            <p:xfrm>
              <a:off x="3424" y="754"/>
              <a:ext cx="723" cy="350"/>
            </p:xfrm>
            <a:graphic>
              <a:graphicData uri="http://schemas.openxmlformats.org/presentationml/2006/ole">
                <p:oleObj spid="_x0000_s1457179" name="公式" r:id="rId7" imgW="444240" imgH="215640" progId="Equation.3">
                  <p:embed/>
                </p:oleObj>
              </a:graphicData>
            </a:graphic>
          </p:graphicFrame>
        </p:grpSp>
        <p:sp>
          <p:nvSpPr>
            <p:cNvPr id="1457180" name="Rectangle 28"/>
            <p:cNvSpPr>
              <a:spLocks noChangeArrowheads="1"/>
            </p:cNvSpPr>
            <p:nvPr/>
          </p:nvSpPr>
          <p:spPr bwMode="auto">
            <a:xfrm>
              <a:off x="4059" y="754"/>
              <a:ext cx="1460" cy="672"/>
            </a:xfrm>
            <a:prstGeom prst="rect">
              <a:avLst/>
            </a:prstGeom>
            <a:noFill/>
            <a:ln w="9525">
              <a:noFill/>
              <a:miter lim="800000"/>
              <a:headEnd/>
              <a:tailEnd/>
            </a:ln>
            <a:effectLst/>
          </p:spPr>
          <p:txBody>
            <a:bodyPr>
              <a:spAutoFit/>
            </a:bodyPr>
            <a:lstStyle/>
            <a:p>
              <a:pPr eaLnBrk="0" hangingPunct="0"/>
              <a:r>
                <a:rPr lang="zh-CN" altLang="en-US" sz="3200" b="1">
                  <a:solidFill>
                    <a:srgbClr val="000000"/>
                  </a:solidFill>
                  <a:ea typeface="宋体" pitchFamily="2" charset="-122"/>
                </a:rPr>
                <a:t>的泊松分布</a:t>
              </a:r>
              <a:r>
                <a:rPr lang="en-US" altLang="zh-CN" sz="3200" b="1">
                  <a:solidFill>
                    <a:srgbClr val="000000"/>
                  </a:solidFill>
                  <a:ea typeface="宋体" pitchFamily="2" charset="-122"/>
                </a:rPr>
                <a:t>.</a:t>
              </a:r>
            </a:p>
          </p:txBody>
        </p:sp>
      </p:grpSp>
      <p:sp>
        <p:nvSpPr>
          <p:cNvPr id="1457181" name="Rectangle 29"/>
          <p:cNvSpPr>
            <a:spLocks noChangeArrowheads="1"/>
          </p:cNvSpPr>
          <p:nvPr/>
        </p:nvSpPr>
        <p:spPr bwMode="auto">
          <a:xfrm>
            <a:off x="1296988" y="4719638"/>
            <a:ext cx="2224087" cy="579437"/>
          </a:xfrm>
          <a:prstGeom prst="rect">
            <a:avLst/>
          </a:prstGeom>
          <a:noFill/>
          <a:ln w="9525">
            <a:noFill/>
            <a:miter lim="800000"/>
            <a:headEnd/>
            <a:tailEnd/>
          </a:ln>
          <a:effectLst/>
        </p:spPr>
        <p:txBody>
          <a:bodyPr wrap="none">
            <a:spAutoFit/>
          </a:bodyPr>
          <a:lstStyle/>
          <a:p>
            <a:pPr eaLnBrk="0" hangingPunct="0"/>
            <a:r>
              <a:rPr lang="zh-CN" altLang="en-US" sz="3200" b="1">
                <a:solidFill>
                  <a:srgbClr val="000000"/>
                </a:solidFill>
                <a:ea typeface="宋体" pitchFamily="2" charset="-122"/>
              </a:rPr>
              <a:t>由卷积公式</a:t>
            </a:r>
          </a:p>
        </p:txBody>
      </p:sp>
      <p:sp>
        <p:nvSpPr>
          <p:cNvPr id="1457182" name="Rectangle 30"/>
          <p:cNvSpPr>
            <a:spLocks noChangeArrowheads="1"/>
          </p:cNvSpPr>
          <p:nvPr/>
        </p:nvSpPr>
        <p:spPr bwMode="auto">
          <a:xfrm>
            <a:off x="5487988" y="2994025"/>
            <a:ext cx="1849437" cy="579438"/>
          </a:xfrm>
          <a:prstGeom prst="rect">
            <a:avLst/>
          </a:prstGeom>
          <a:noFill/>
          <a:ln w="9525">
            <a:noFill/>
            <a:miter lim="800000"/>
            <a:headEnd/>
            <a:tailEnd/>
          </a:ln>
          <a:effectLst/>
        </p:spPr>
        <p:txBody>
          <a:bodyPr wrap="none" anchor="ctr">
            <a:spAutoFit/>
          </a:bodyPr>
          <a:lstStyle/>
          <a:p>
            <a:pPr algn="ctr"/>
            <a:r>
              <a:rPr lang="en-US" altLang="zh-CN" sz="3200" b="1" i="1">
                <a:solidFill>
                  <a:srgbClr val="000000"/>
                </a:solidFill>
                <a:ea typeface="宋体" pitchFamily="2" charset="-122"/>
              </a:rPr>
              <a:t>i</a:t>
            </a:r>
            <a:r>
              <a:rPr lang="en-US" altLang="zh-CN" sz="3200" b="1">
                <a:solidFill>
                  <a:srgbClr val="000000"/>
                </a:solidFill>
                <a:ea typeface="宋体" pitchFamily="2" charset="-122"/>
              </a:rPr>
              <a:t>=0,1,2,…</a:t>
            </a:r>
          </a:p>
        </p:txBody>
      </p:sp>
      <p:sp>
        <p:nvSpPr>
          <p:cNvPr id="1457183" name="Rectangle 31"/>
          <p:cNvSpPr>
            <a:spLocks noChangeArrowheads="1"/>
          </p:cNvSpPr>
          <p:nvPr/>
        </p:nvSpPr>
        <p:spPr bwMode="auto">
          <a:xfrm>
            <a:off x="5487988" y="3908425"/>
            <a:ext cx="1849437" cy="579438"/>
          </a:xfrm>
          <a:prstGeom prst="rect">
            <a:avLst/>
          </a:prstGeom>
          <a:noFill/>
          <a:ln w="9525">
            <a:noFill/>
            <a:miter lim="800000"/>
            <a:headEnd/>
            <a:tailEnd/>
          </a:ln>
          <a:effectLst/>
        </p:spPr>
        <p:txBody>
          <a:bodyPr wrap="none" anchor="ctr">
            <a:spAutoFit/>
          </a:bodyPr>
          <a:lstStyle/>
          <a:p>
            <a:pPr algn="ctr"/>
            <a:r>
              <a:rPr lang="en-US" altLang="zh-CN" sz="3200" b="1" i="1">
                <a:solidFill>
                  <a:srgbClr val="000000"/>
                </a:solidFill>
                <a:ea typeface="宋体" pitchFamily="2" charset="-122"/>
              </a:rPr>
              <a:t>j</a:t>
            </a:r>
            <a:r>
              <a:rPr lang="en-US" altLang="zh-CN" sz="3200" b="1">
                <a:solidFill>
                  <a:srgbClr val="000000"/>
                </a:solidFill>
                <a:ea typeface="宋体" pitchFamily="2" charset="-122"/>
              </a:rPr>
              <a:t>=0,1,2,…</a:t>
            </a:r>
          </a:p>
        </p:txBody>
      </p:sp>
      <p:graphicFrame>
        <p:nvGraphicFramePr>
          <p:cNvPr id="1457184" name="Object 32"/>
          <p:cNvGraphicFramePr>
            <a:graphicFrameLocks noChangeAspect="1"/>
          </p:cNvGraphicFramePr>
          <p:nvPr/>
        </p:nvGraphicFramePr>
        <p:xfrm>
          <a:off x="1906588" y="2708275"/>
          <a:ext cx="3048000" cy="1206500"/>
        </p:xfrm>
        <a:graphic>
          <a:graphicData uri="http://schemas.openxmlformats.org/presentationml/2006/ole">
            <p:oleObj spid="_x0000_s1457184" name="公式" r:id="rId8" imgW="1155600" imgH="457200" progId="Equation.3">
              <p:embed/>
            </p:oleObj>
          </a:graphicData>
        </a:graphic>
      </p:graphicFrame>
      <p:graphicFrame>
        <p:nvGraphicFramePr>
          <p:cNvPr id="1457185" name="Object 33"/>
          <p:cNvGraphicFramePr>
            <a:graphicFrameLocks noChangeAspect="1"/>
          </p:cNvGraphicFramePr>
          <p:nvPr/>
        </p:nvGraphicFramePr>
        <p:xfrm>
          <a:off x="1889125" y="3711575"/>
          <a:ext cx="3032125" cy="1187450"/>
        </p:xfrm>
        <a:graphic>
          <a:graphicData uri="http://schemas.openxmlformats.org/presentationml/2006/ole">
            <p:oleObj spid="_x0000_s1457185" name="公式" r:id="rId9" imgW="1168200" imgH="457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57175"/>
                                        </p:tgtEl>
                                        <p:attrNameLst>
                                          <p:attrName>style.visibility</p:attrName>
                                        </p:attrNameLst>
                                      </p:cBhvr>
                                      <p:to>
                                        <p:strVal val="visible"/>
                                      </p:to>
                                    </p:set>
                                    <p:animEffect transition="in" filter="wipe(up)">
                                      <p:cBhvr>
                                        <p:cTn id="7" dur="500"/>
                                        <p:tgtEl>
                                          <p:spTgt spid="14571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7173"/>
                                        </p:tgtEl>
                                        <p:attrNameLst>
                                          <p:attrName>style.visibility</p:attrName>
                                        </p:attrNameLst>
                                      </p:cBhvr>
                                      <p:to>
                                        <p:strVal val="visible"/>
                                      </p:to>
                                    </p:set>
                                    <p:animEffect transition="in" filter="wipe(left)">
                                      <p:cBhvr>
                                        <p:cTn id="12" dur="500"/>
                                        <p:tgtEl>
                                          <p:spTgt spid="14571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57184"/>
                                        </p:tgtEl>
                                        <p:attrNameLst>
                                          <p:attrName>style.visibility</p:attrName>
                                        </p:attrNameLst>
                                      </p:cBhvr>
                                      <p:to>
                                        <p:strVal val="visible"/>
                                      </p:to>
                                    </p:set>
                                    <p:animEffect transition="in" filter="wipe(left)">
                                      <p:cBhvr>
                                        <p:cTn id="17" dur="500"/>
                                        <p:tgtEl>
                                          <p:spTgt spid="145718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57182"/>
                                        </p:tgtEl>
                                        <p:attrNameLst>
                                          <p:attrName>style.visibility</p:attrName>
                                        </p:attrNameLst>
                                      </p:cBhvr>
                                      <p:to>
                                        <p:strVal val="visible"/>
                                      </p:to>
                                    </p:set>
                                    <p:animEffect transition="in" filter="wipe(left)">
                                      <p:cBhvr>
                                        <p:cTn id="21" dur="500"/>
                                        <p:tgtEl>
                                          <p:spTgt spid="145718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57185"/>
                                        </p:tgtEl>
                                        <p:attrNameLst>
                                          <p:attrName>style.visibility</p:attrName>
                                        </p:attrNameLst>
                                      </p:cBhvr>
                                      <p:to>
                                        <p:strVal val="visible"/>
                                      </p:to>
                                    </p:set>
                                    <p:animEffect transition="in" filter="wipe(left)">
                                      <p:cBhvr>
                                        <p:cTn id="26" dur="500"/>
                                        <p:tgtEl>
                                          <p:spTgt spid="145718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457183"/>
                                        </p:tgtEl>
                                        <p:attrNameLst>
                                          <p:attrName>style.visibility</p:attrName>
                                        </p:attrNameLst>
                                      </p:cBhvr>
                                      <p:to>
                                        <p:strVal val="visible"/>
                                      </p:to>
                                    </p:set>
                                    <p:animEffect transition="in" filter="wipe(left)">
                                      <p:cBhvr>
                                        <p:cTn id="30" dur="500"/>
                                        <p:tgtEl>
                                          <p:spTgt spid="145718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57181"/>
                                        </p:tgtEl>
                                        <p:attrNameLst>
                                          <p:attrName>style.visibility</p:attrName>
                                        </p:attrNameLst>
                                      </p:cBhvr>
                                      <p:to>
                                        <p:strVal val="visible"/>
                                      </p:to>
                                    </p:set>
                                    <p:animEffect transition="in" filter="wipe(left)">
                                      <p:cBhvr>
                                        <p:cTn id="35" dur="500"/>
                                        <p:tgtEl>
                                          <p:spTgt spid="1457181"/>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457174"/>
                                        </p:tgtEl>
                                        <p:attrNameLst>
                                          <p:attrName>style.visibility</p:attrName>
                                        </p:attrNameLst>
                                      </p:cBhvr>
                                      <p:to>
                                        <p:strVal val="visible"/>
                                      </p:to>
                                    </p:set>
                                    <p:animEffect transition="in" filter="wipe(left)">
                                      <p:cBhvr>
                                        <p:cTn id="39" dur="500"/>
                                        <p:tgtEl>
                                          <p:spTgt spid="145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73" grpId="0" autoUpdateAnimBg="0"/>
      <p:bldP spid="1457181" grpId="0" autoUpdateAnimBg="0"/>
      <p:bldP spid="1457182" grpId="0" autoUpdateAnimBg="0"/>
      <p:bldP spid="1457183"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8191" name="Object 15"/>
          <p:cNvGraphicFramePr>
            <a:graphicFrameLocks noChangeAspect="1"/>
          </p:cNvGraphicFramePr>
          <p:nvPr/>
        </p:nvGraphicFramePr>
        <p:xfrm>
          <a:off x="4543425" y="3008313"/>
          <a:ext cx="112713" cy="214312"/>
        </p:xfrm>
        <a:graphic>
          <a:graphicData uri="http://schemas.openxmlformats.org/presentationml/2006/ole">
            <p:oleObj spid="_x0000_s1458191" name="公式" r:id="rId3" imgW="114120" imgH="215640" progId="Equation.3">
              <p:embed/>
            </p:oleObj>
          </a:graphicData>
        </a:graphic>
      </p:graphicFrame>
      <p:graphicFrame>
        <p:nvGraphicFramePr>
          <p:cNvPr id="1458192" name="Object 16"/>
          <p:cNvGraphicFramePr>
            <a:graphicFrameLocks noChangeAspect="1"/>
          </p:cNvGraphicFramePr>
          <p:nvPr/>
        </p:nvGraphicFramePr>
        <p:xfrm>
          <a:off x="4543425" y="3008313"/>
          <a:ext cx="112713" cy="214312"/>
        </p:xfrm>
        <a:graphic>
          <a:graphicData uri="http://schemas.openxmlformats.org/presentationml/2006/ole">
            <p:oleObj spid="_x0000_s1458192" name="公式" r:id="rId4" imgW="114120" imgH="215640" progId="Equation.3">
              <p:embed/>
            </p:oleObj>
          </a:graphicData>
        </a:graphic>
      </p:graphicFrame>
      <p:graphicFrame>
        <p:nvGraphicFramePr>
          <p:cNvPr id="1458193" name="Object 17"/>
          <p:cNvGraphicFramePr>
            <a:graphicFrameLocks noChangeAspect="1"/>
          </p:cNvGraphicFramePr>
          <p:nvPr/>
        </p:nvGraphicFramePr>
        <p:xfrm>
          <a:off x="1192213" y="754063"/>
          <a:ext cx="5399087" cy="1116012"/>
        </p:xfrm>
        <a:graphic>
          <a:graphicData uri="http://schemas.openxmlformats.org/presentationml/2006/ole">
            <p:oleObj spid="_x0000_s1458193" name="公式" r:id="rId5" imgW="2082600" imgH="431640" progId="Equation.3">
              <p:embed/>
            </p:oleObj>
          </a:graphicData>
        </a:graphic>
      </p:graphicFrame>
      <p:sp>
        <p:nvSpPr>
          <p:cNvPr id="1458194" name="Rectangle 18"/>
          <p:cNvSpPr>
            <a:spLocks noChangeArrowheads="1"/>
          </p:cNvSpPr>
          <p:nvPr/>
        </p:nvSpPr>
        <p:spPr bwMode="auto">
          <a:xfrm>
            <a:off x="1042988" y="333375"/>
            <a:ext cx="2224087" cy="579438"/>
          </a:xfrm>
          <a:prstGeom prst="rect">
            <a:avLst/>
          </a:prstGeom>
          <a:noFill/>
          <a:ln w="9525">
            <a:noFill/>
            <a:miter lim="800000"/>
            <a:headEnd/>
            <a:tailEnd/>
          </a:ln>
          <a:effectLst/>
        </p:spPr>
        <p:txBody>
          <a:bodyPr wrap="none">
            <a:spAutoFit/>
          </a:bodyPr>
          <a:lstStyle/>
          <a:p>
            <a:pPr eaLnBrk="0" hangingPunct="0"/>
            <a:r>
              <a:rPr lang="zh-CN" altLang="en-US" sz="3200" b="1">
                <a:solidFill>
                  <a:srgbClr val="000000"/>
                </a:solidFill>
                <a:ea typeface="宋体" pitchFamily="2" charset="-122"/>
              </a:rPr>
              <a:t>由卷积公式</a:t>
            </a:r>
          </a:p>
        </p:txBody>
      </p:sp>
      <p:graphicFrame>
        <p:nvGraphicFramePr>
          <p:cNvPr id="1458195" name="Object 19"/>
          <p:cNvGraphicFramePr>
            <a:graphicFrameLocks noChangeAspect="1"/>
          </p:cNvGraphicFramePr>
          <p:nvPr/>
        </p:nvGraphicFramePr>
        <p:xfrm>
          <a:off x="2787650" y="1668463"/>
          <a:ext cx="3581400" cy="1149350"/>
        </p:xfrm>
        <a:graphic>
          <a:graphicData uri="http://schemas.openxmlformats.org/presentationml/2006/ole">
            <p:oleObj spid="_x0000_s1458195" name="公式" r:id="rId6" imgW="1384200" imgH="444240" progId="Equation.3">
              <p:embed/>
            </p:oleObj>
          </a:graphicData>
        </a:graphic>
      </p:graphicFrame>
      <p:graphicFrame>
        <p:nvGraphicFramePr>
          <p:cNvPr id="1458196" name="Object 20"/>
          <p:cNvGraphicFramePr>
            <a:graphicFrameLocks noChangeAspect="1"/>
          </p:cNvGraphicFramePr>
          <p:nvPr/>
        </p:nvGraphicFramePr>
        <p:xfrm>
          <a:off x="2797175" y="2957513"/>
          <a:ext cx="4170363" cy="1149350"/>
        </p:xfrm>
        <a:graphic>
          <a:graphicData uri="http://schemas.openxmlformats.org/presentationml/2006/ole">
            <p:oleObj spid="_x0000_s1458196" name="公式" r:id="rId7" imgW="1612800" imgH="444240" progId="Equation.3">
              <p:embed/>
            </p:oleObj>
          </a:graphicData>
        </a:graphic>
      </p:graphicFrame>
      <p:graphicFrame>
        <p:nvGraphicFramePr>
          <p:cNvPr id="1458197" name="Object 21"/>
          <p:cNvGraphicFramePr>
            <a:graphicFrameLocks noChangeAspect="1"/>
          </p:cNvGraphicFramePr>
          <p:nvPr/>
        </p:nvGraphicFramePr>
        <p:xfrm>
          <a:off x="2805113" y="4130675"/>
          <a:ext cx="3252787" cy="1087438"/>
        </p:xfrm>
        <a:graphic>
          <a:graphicData uri="http://schemas.openxmlformats.org/presentationml/2006/ole">
            <p:oleObj spid="_x0000_s1458197" name="公式" r:id="rId8" imgW="1257120" imgH="419040" progId="Equation.3">
              <p:embed/>
            </p:oleObj>
          </a:graphicData>
        </a:graphic>
      </p:graphicFrame>
      <p:grpSp>
        <p:nvGrpSpPr>
          <p:cNvPr id="1458198" name="Group 22"/>
          <p:cNvGrpSpPr>
            <a:grpSpLocks/>
          </p:cNvGrpSpPr>
          <p:nvPr/>
        </p:nvGrpSpPr>
        <p:grpSpPr bwMode="auto">
          <a:xfrm>
            <a:off x="1144588" y="5402263"/>
            <a:ext cx="6265862" cy="579437"/>
            <a:chOff x="768" y="3312"/>
            <a:chExt cx="3947" cy="365"/>
          </a:xfrm>
        </p:grpSpPr>
        <p:sp>
          <p:nvSpPr>
            <p:cNvPr id="1458199" name="Rectangle 23"/>
            <p:cNvSpPr>
              <a:spLocks noChangeArrowheads="1"/>
            </p:cNvSpPr>
            <p:nvPr/>
          </p:nvSpPr>
          <p:spPr bwMode="auto">
            <a:xfrm>
              <a:off x="768" y="3312"/>
              <a:ext cx="3947" cy="365"/>
            </a:xfrm>
            <a:prstGeom prst="rect">
              <a:avLst/>
            </a:prstGeom>
            <a:noFill/>
            <a:ln w="9525">
              <a:noFill/>
              <a:miter lim="800000"/>
              <a:headEnd/>
              <a:tailEnd/>
            </a:ln>
            <a:effectLst/>
          </p:spPr>
          <p:txBody>
            <a:bodyPr wrap="none">
              <a:spAutoFit/>
            </a:bodyPr>
            <a:lstStyle/>
            <a:p>
              <a:pPr eaLnBrk="0" hangingPunct="0"/>
              <a:r>
                <a:rPr lang="zh-CN" altLang="en-US" sz="3200" b="1">
                  <a:solidFill>
                    <a:srgbClr val="000000"/>
                  </a:solidFill>
                  <a:ea typeface="宋体" pitchFamily="2" charset="-122"/>
                </a:rPr>
                <a:t>即</a:t>
              </a:r>
              <a:r>
                <a:rPr lang="en-US" altLang="zh-CN" sz="3200" b="1">
                  <a:solidFill>
                    <a:srgbClr val="000000"/>
                  </a:solidFill>
                  <a:ea typeface="宋体" pitchFamily="2" charset="-122"/>
                </a:rPr>
                <a:t>Z</a:t>
              </a:r>
              <a:r>
                <a:rPr lang="zh-CN" altLang="en-US" sz="3200" b="1">
                  <a:solidFill>
                    <a:srgbClr val="000000"/>
                  </a:solidFill>
                  <a:ea typeface="宋体" pitchFamily="2" charset="-122"/>
                </a:rPr>
                <a:t>服从参数为            的泊松分布</a:t>
              </a:r>
              <a:r>
                <a:rPr lang="en-US" altLang="zh-CN" sz="3200" b="1">
                  <a:solidFill>
                    <a:srgbClr val="000000"/>
                  </a:solidFill>
                  <a:ea typeface="宋体" pitchFamily="2" charset="-122"/>
                </a:rPr>
                <a:t>.</a:t>
              </a:r>
            </a:p>
          </p:txBody>
        </p:sp>
        <p:graphicFrame>
          <p:nvGraphicFramePr>
            <p:cNvPr id="1458200" name="Object 24"/>
            <p:cNvGraphicFramePr>
              <a:graphicFrameLocks noChangeAspect="1"/>
            </p:cNvGraphicFramePr>
            <p:nvPr/>
          </p:nvGraphicFramePr>
          <p:xfrm>
            <a:off x="2529" y="3312"/>
            <a:ext cx="723" cy="350"/>
          </p:xfrm>
          <a:graphic>
            <a:graphicData uri="http://schemas.openxmlformats.org/presentationml/2006/ole">
              <p:oleObj spid="_x0000_s1458200" name="公式" r:id="rId9" imgW="444240" imgH="215640" progId="Equation.3">
                <p:embed/>
              </p:oleObj>
            </a:graphicData>
          </a:graphic>
        </p:graphicFrame>
      </p:grpSp>
      <p:sp>
        <p:nvSpPr>
          <p:cNvPr id="1458201" name="Rectangle 25"/>
          <p:cNvSpPr>
            <a:spLocks noChangeArrowheads="1"/>
          </p:cNvSpPr>
          <p:nvPr/>
        </p:nvSpPr>
        <p:spPr bwMode="auto">
          <a:xfrm>
            <a:off x="6440488" y="4365625"/>
            <a:ext cx="1897062" cy="579438"/>
          </a:xfrm>
          <a:prstGeom prst="rect">
            <a:avLst/>
          </a:prstGeom>
          <a:noFill/>
          <a:ln w="9525">
            <a:noFill/>
            <a:miter lim="800000"/>
            <a:headEnd/>
            <a:tailEnd/>
          </a:ln>
          <a:effectLst/>
        </p:spPr>
        <p:txBody>
          <a:bodyPr wrap="none" anchor="ctr">
            <a:spAutoFit/>
          </a:bodyPr>
          <a:lstStyle/>
          <a:p>
            <a:pPr algn="ctr"/>
            <a:r>
              <a:rPr lang="en-US" altLang="zh-CN" sz="3200" b="1" i="1">
                <a:solidFill>
                  <a:srgbClr val="000000"/>
                </a:solidFill>
                <a:ea typeface="宋体" pitchFamily="2" charset="-122"/>
              </a:rPr>
              <a:t>r</a:t>
            </a:r>
            <a:r>
              <a:rPr lang="en-US" altLang="zh-CN" sz="3200" b="1">
                <a:solidFill>
                  <a:srgbClr val="000000"/>
                </a:solidFill>
                <a:ea typeface="宋体" pitchFamily="2" charset="-122"/>
              </a:rPr>
              <a:t>=0,1</a:t>
            </a:r>
            <a:r>
              <a:rPr lang="zh-CN" altLang="en-US" sz="3200" b="1">
                <a:solidFill>
                  <a:srgbClr val="000000"/>
                </a:solidFill>
                <a:ea typeface="宋体" pitchFamily="2" charset="-122"/>
              </a:rPr>
              <a:t>，</a:t>
            </a:r>
            <a:r>
              <a:rPr lang="en-US" altLang="zh-CN" sz="3200" b="1">
                <a:solidFill>
                  <a:srgbClr val="000000"/>
                </a:solidFill>
                <a:ea typeface="宋体" pitchFamily="2" charset="-122"/>
              </a:rPr>
              <a:t>…</a:t>
            </a:r>
            <a:endParaRPr lang="en-US" altLang="zh-CN" sz="3200" b="1">
              <a:solidFill>
                <a:srgbClr val="FFFF99"/>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8195"/>
                                        </p:tgtEl>
                                        <p:attrNameLst>
                                          <p:attrName>style.visibility</p:attrName>
                                        </p:attrNameLst>
                                      </p:cBhvr>
                                      <p:to>
                                        <p:strVal val="visible"/>
                                      </p:to>
                                    </p:set>
                                    <p:animEffect transition="in" filter="wipe(left)">
                                      <p:cBhvr>
                                        <p:cTn id="7" dur="500"/>
                                        <p:tgtEl>
                                          <p:spTgt spid="145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58196"/>
                                        </p:tgtEl>
                                        <p:attrNameLst>
                                          <p:attrName>style.visibility</p:attrName>
                                        </p:attrNameLst>
                                      </p:cBhvr>
                                      <p:to>
                                        <p:strVal val="visible"/>
                                      </p:to>
                                    </p:set>
                                    <p:animEffect transition="in" filter="wipe(left)">
                                      <p:cBhvr>
                                        <p:cTn id="12" dur="500"/>
                                        <p:tgtEl>
                                          <p:spTgt spid="1458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58197"/>
                                        </p:tgtEl>
                                        <p:attrNameLst>
                                          <p:attrName>style.visibility</p:attrName>
                                        </p:attrNameLst>
                                      </p:cBhvr>
                                      <p:to>
                                        <p:strVal val="visible"/>
                                      </p:to>
                                    </p:set>
                                    <p:animEffect transition="in" filter="wipe(left)">
                                      <p:cBhvr>
                                        <p:cTn id="17" dur="500"/>
                                        <p:tgtEl>
                                          <p:spTgt spid="1458197"/>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458201"/>
                                        </p:tgtEl>
                                        <p:attrNameLst>
                                          <p:attrName>style.visibility</p:attrName>
                                        </p:attrNameLst>
                                      </p:cBhvr>
                                      <p:to>
                                        <p:strVal val="visible"/>
                                      </p:to>
                                    </p:set>
                                    <p:anim calcmode="lin" valueType="num">
                                      <p:cBhvr additive="base">
                                        <p:cTn id="21" dur="500" fill="hold"/>
                                        <p:tgtEl>
                                          <p:spTgt spid="1458201"/>
                                        </p:tgtEl>
                                        <p:attrNameLst>
                                          <p:attrName>ppt_x</p:attrName>
                                        </p:attrNameLst>
                                      </p:cBhvr>
                                      <p:tavLst>
                                        <p:tav tm="0">
                                          <p:val>
                                            <p:strVal val="1+#ppt_w/2"/>
                                          </p:val>
                                        </p:tav>
                                        <p:tav tm="100000">
                                          <p:val>
                                            <p:strVal val="#ppt_x"/>
                                          </p:val>
                                        </p:tav>
                                      </p:tavLst>
                                    </p:anim>
                                    <p:anim calcmode="lin" valueType="num">
                                      <p:cBhvr additive="base">
                                        <p:cTn id="22" dur="500" fill="hold"/>
                                        <p:tgtEl>
                                          <p:spTgt spid="145820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5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201"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9" name="Rectangle 9"/>
          <p:cNvSpPr>
            <a:spLocks noChangeArrowheads="1"/>
          </p:cNvSpPr>
          <p:nvPr/>
        </p:nvSpPr>
        <p:spPr bwMode="auto">
          <a:xfrm>
            <a:off x="836613" y="403225"/>
            <a:ext cx="7935912" cy="1260475"/>
          </a:xfrm>
          <a:prstGeom prst="rect">
            <a:avLst/>
          </a:prstGeom>
          <a:noFill/>
          <a:ln w="9525">
            <a:noFill/>
            <a:miter lim="800000"/>
            <a:headEnd/>
            <a:tailEnd/>
          </a:ln>
          <a:effectLst/>
        </p:spPr>
        <p:txBody>
          <a:bodyPr anchor="ctr">
            <a:spAutoFit/>
          </a:bodyPr>
          <a:lstStyle/>
          <a:p>
            <a:pPr>
              <a:lnSpc>
                <a:spcPct val="120000"/>
              </a:lnSpc>
              <a:spcBef>
                <a:spcPct val="50000"/>
              </a:spcBef>
            </a:pPr>
            <a:r>
              <a:rPr lang="zh-CN" altLang="en-US" sz="3200" b="1">
                <a:solidFill>
                  <a:srgbClr val="0000CC"/>
                </a:solidFill>
                <a:ea typeface="楷体_GB2312" pitchFamily="49" charset="-122"/>
              </a:rPr>
              <a:t>例</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设</a:t>
            </a:r>
            <a:r>
              <a:rPr lang="en-US" altLang="zh-CN" sz="3200" b="1" i="1">
                <a:solidFill>
                  <a:srgbClr val="000000"/>
                </a:solidFill>
                <a:ea typeface="楷体_GB2312" pitchFamily="49" charset="-122"/>
              </a:rPr>
              <a:t>X</a:t>
            </a:r>
            <a:r>
              <a:rPr lang="zh-CN" altLang="en-US" sz="3200" b="1">
                <a:solidFill>
                  <a:srgbClr val="000000"/>
                </a:solidFill>
                <a:ea typeface="楷体_GB2312" pitchFamily="49" charset="-122"/>
              </a:rPr>
              <a:t>和</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相互独立，</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B</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B</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   </a:t>
            </a:r>
            <a:r>
              <a:rPr lang="zh-CN" altLang="zh-CN" sz="3200" b="1">
                <a:solidFill>
                  <a:srgbClr val="000000"/>
                </a:solidFill>
                <a:ea typeface="楷体_GB2312" pitchFamily="49" charset="-122"/>
              </a:rPr>
              <a:t>求</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 </a:t>
            </a:r>
            <a:r>
              <a:rPr lang="zh-CN" altLang="en-US" sz="3200" b="1">
                <a:solidFill>
                  <a:srgbClr val="000000"/>
                </a:solidFill>
                <a:ea typeface="楷体_GB2312" pitchFamily="49" charset="-122"/>
              </a:rPr>
              <a:t>的分布</a:t>
            </a:r>
            <a:r>
              <a:rPr lang="en-US" altLang="zh-CN" sz="3200" b="1">
                <a:solidFill>
                  <a:srgbClr val="000000"/>
                </a:solidFill>
                <a:ea typeface="楷体_GB2312" pitchFamily="49" charset="-122"/>
              </a:rPr>
              <a:t>.</a:t>
            </a:r>
            <a:r>
              <a:rPr lang="zh-CN" altLang="zh-CN" sz="3200" b="1">
                <a:solidFill>
                  <a:srgbClr val="000000"/>
                </a:solidFill>
                <a:ea typeface="楷体_GB2312" pitchFamily="49" charset="-122"/>
              </a:rPr>
              <a:t>    </a:t>
            </a:r>
            <a:endParaRPr lang="en-US" altLang="zh-CN" sz="3200" b="1">
              <a:solidFill>
                <a:srgbClr val="000000"/>
              </a:solidFill>
              <a:ea typeface="楷体_GB2312" pitchFamily="49" charset="-122"/>
            </a:endParaRPr>
          </a:p>
        </p:txBody>
      </p:sp>
      <p:sp>
        <p:nvSpPr>
          <p:cNvPr id="1459210" name="Text Box 10"/>
          <p:cNvSpPr txBox="1">
            <a:spLocks noChangeArrowheads="1"/>
          </p:cNvSpPr>
          <p:nvPr/>
        </p:nvSpPr>
        <p:spPr bwMode="auto">
          <a:xfrm>
            <a:off x="995363" y="2060575"/>
            <a:ext cx="7848600" cy="1260475"/>
          </a:xfrm>
          <a:prstGeom prst="rect">
            <a:avLst/>
          </a:prstGeom>
          <a:noFill/>
          <a:ln w="9525">
            <a:noFill/>
            <a:miter lim="800000"/>
            <a:headEnd/>
            <a:tailEnd/>
          </a:ln>
          <a:effectLst/>
        </p:spPr>
        <p:txBody>
          <a:bodyPr anchor="ctr">
            <a:spAutoFit/>
          </a:bodyPr>
          <a:lstStyle/>
          <a:p>
            <a:pPr eaLnBrk="0" hangingPunct="0">
              <a:lnSpc>
                <a:spcPct val="120000"/>
              </a:lnSpc>
            </a:pPr>
            <a:r>
              <a:rPr lang="zh-CN" altLang="en-US" sz="3200" b="1">
                <a:solidFill>
                  <a:srgbClr val="000000"/>
                </a:solidFill>
                <a:ea typeface="楷体_GB2312" pitchFamily="49" charset="-122"/>
              </a:rPr>
              <a:t>        回忆第二章对服从二项分布的随机变量所作的直观解释</a:t>
            </a:r>
            <a:r>
              <a:rPr lang="en-US" altLang="zh-CN" sz="3200" b="1">
                <a:solidFill>
                  <a:srgbClr val="000000"/>
                </a:solidFill>
                <a:ea typeface="楷体_GB2312" pitchFamily="49" charset="-122"/>
              </a:rPr>
              <a:t>:</a:t>
            </a:r>
          </a:p>
        </p:txBody>
      </p:sp>
      <p:sp>
        <p:nvSpPr>
          <p:cNvPr id="1459211" name="Rectangle 11"/>
          <p:cNvSpPr>
            <a:spLocks noChangeArrowheads="1"/>
          </p:cNvSpPr>
          <p:nvPr/>
        </p:nvSpPr>
        <p:spPr bwMode="auto">
          <a:xfrm>
            <a:off x="1066800" y="1628775"/>
            <a:ext cx="8077200" cy="579438"/>
          </a:xfrm>
          <a:prstGeom prst="rect">
            <a:avLst/>
          </a:prstGeom>
          <a:noFill/>
          <a:ln w="9525">
            <a:noFill/>
            <a:miter lim="800000"/>
            <a:headEnd/>
            <a:tailEnd/>
          </a:ln>
          <a:effectLst/>
        </p:spPr>
        <p:txBody>
          <a:bodyPr anchor="ctr">
            <a:spAutoFit/>
          </a:bodyPr>
          <a:lstStyle/>
          <a:p>
            <a:pPr>
              <a:spcBef>
                <a:spcPct val="50000"/>
              </a:spcBef>
            </a:pPr>
            <a:r>
              <a:rPr lang="zh-CN" altLang="zh-CN" sz="3200" b="1">
                <a:solidFill>
                  <a:srgbClr val="000000"/>
                </a:solidFill>
                <a:ea typeface="楷体_GB2312" pitchFamily="49" charset="-122"/>
              </a:rPr>
              <a:t>    </a:t>
            </a:r>
            <a:r>
              <a:rPr lang="zh-CN" altLang="en-US" sz="3200" b="1">
                <a:solidFill>
                  <a:srgbClr val="000000"/>
                </a:solidFill>
                <a:ea typeface="楷体_GB2312" pitchFamily="49" charset="-122"/>
              </a:rPr>
              <a:t>   </a:t>
            </a:r>
            <a:r>
              <a:rPr lang="zh-CN" altLang="zh-CN" sz="3200" b="1">
                <a:solidFill>
                  <a:srgbClr val="000000"/>
                </a:solidFill>
                <a:ea typeface="楷体_GB2312" pitchFamily="49" charset="-122"/>
              </a:rPr>
              <a:t>我们给出不需要计算的另一种证法:</a:t>
            </a:r>
            <a:endParaRPr lang="en-US" altLang="zh-CN" sz="3200" b="1">
              <a:solidFill>
                <a:srgbClr val="000000"/>
              </a:solidFill>
              <a:ea typeface="楷体_GB2312" pitchFamily="49" charset="-122"/>
            </a:endParaRPr>
          </a:p>
        </p:txBody>
      </p:sp>
      <p:sp>
        <p:nvSpPr>
          <p:cNvPr id="1459212" name="Text Box 12"/>
          <p:cNvSpPr txBox="1">
            <a:spLocks noChangeArrowheads="1"/>
          </p:cNvSpPr>
          <p:nvPr/>
        </p:nvSpPr>
        <p:spPr bwMode="auto">
          <a:xfrm>
            <a:off x="1065213" y="4995863"/>
            <a:ext cx="7997825" cy="1163637"/>
          </a:xfrm>
          <a:prstGeom prst="rect">
            <a:avLst/>
          </a:prstGeom>
          <a:noFill/>
          <a:ln w="9525">
            <a:noFill/>
            <a:miter lim="800000"/>
            <a:headEnd/>
            <a:tailEnd/>
          </a:ln>
          <a:effectLst/>
        </p:spPr>
        <p:txBody>
          <a:bodyPr wrap="none" anchor="ctr">
            <a:spAutoFit/>
          </a:bodyPr>
          <a:lstStyle/>
          <a:p>
            <a:pPr eaLnBrk="0" hangingPunct="0">
              <a:lnSpc>
                <a:spcPct val="120000"/>
              </a:lnSpc>
            </a:pPr>
            <a:r>
              <a:rPr lang="zh-CN" altLang="en-US" sz="3200" b="1">
                <a:solidFill>
                  <a:srgbClr val="000000"/>
                </a:solidFill>
                <a:ea typeface="楷体_GB2312" pitchFamily="49" charset="-122"/>
              </a:rPr>
              <a:t>同样，</a:t>
            </a:r>
            <a:r>
              <a:rPr lang="en-US" altLang="zh-CN" sz="3200" b="1" i="1">
                <a:solidFill>
                  <a:srgbClr val="000000"/>
                </a:solidFill>
                <a:ea typeface="楷体_GB2312" pitchFamily="49" charset="-122"/>
              </a:rPr>
              <a:t>Y</a:t>
            </a:r>
            <a:r>
              <a:rPr lang="zh-CN" altLang="en-US" sz="3200" b="1">
                <a:solidFill>
                  <a:srgbClr val="000000"/>
                </a:solidFill>
                <a:ea typeface="楷体_GB2312" pitchFamily="49" charset="-122"/>
              </a:rPr>
              <a:t>是在</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2</a:t>
            </a:r>
            <a:r>
              <a:rPr lang="zh-CN" altLang="en-US" sz="3200" b="1">
                <a:solidFill>
                  <a:srgbClr val="000000"/>
                </a:solidFill>
                <a:ea typeface="楷体_GB2312" pitchFamily="49" charset="-122"/>
              </a:rPr>
              <a:t>次独立重复试验中事件</a:t>
            </a:r>
            <a:r>
              <a:rPr lang="en-US" altLang="zh-CN" sz="3200" b="1" i="1">
                <a:solidFill>
                  <a:srgbClr val="000000"/>
                </a:solidFill>
                <a:ea typeface="楷体_GB2312" pitchFamily="49" charset="-122"/>
              </a:rPr>
              <a:t>A</a:t>
            </a:r>
            <a:r>
              <a:rPr lang="zh-CN" altLang="en-US" sz="3200" b="1">
                <a:solidFill>
                  <a:srgbClr val="000000"/>
                </a:solidFill>
                <a:ea typeface="楷体_GB2312" pitchFamily="49" charset="-122"/>
              </a:rPr>
              <a:t>出现</a:t>
            </a:r>
          </a:p>
          <a:p>
            <a:pPr eaLnBrk="0" hangingPunct="0"/>
            <a:r>
              <a:rPr lang="zh-CN" altLang="en-US" sz="3200" b="1">
                <a:solidFill>
                  <a:srgbClr val="000000"/>
                </a:solidFill>
                <a:ea typeface="楷体_GB2312" pitchFamily="49" charset="-122"/>
              </a:rPr>
              <a:t>的次数</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每次试验中</a:t>
            </a:r>
            <a:r>
              <a:rPr lang="en-US" altLang="zh-CN" sz="3200" b="1" i="1">
                <a:solidFill>
                  <a:srgbClr val="000000"/>
                </a:solidFill>
                <a:ea typeface="楷体_GB2312" pitchFamily="49" charset="-122"/>
              </a:rPr>
              <a:t>A</a:t>
            </a:r>
            <a:r>
              <a:rPr lang="zh-CN" altLang="en-US" sz="3200" b="1">
                <a:solidFill>
                  <a:srgbClr val="000000"/>
                </a:solidFill>
                <a:ea typeface="楷体_GB2312" pitchFamily="49" charset="-122"/>
              </a:rPr>
              <a:t>出现的概率为</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p>
        </p:txBody>
      </p:sp>
      <p:sp>
        <p:nvSpPr>
          <p:cNvPr id="1459213" name="Rectangle 13"/>
          <p:cNvSpPr>
            <a:spLocks noChangeArrowheads="1"/>
          </p:cNvSpPr>
          <p:nvPr/>
        </p:nvSpPr>
        <p:spPr bwMode="auto">
          <a:xfrm>
            <a:off x="995363" y="3111500"/>
            <a:ext cx="7832725" cy="1844675"/>
          </a:xfrm>
          <a:prstGeom prst="rect">
            <a:avLst/>
          </a:prstGeom>
          <a:noFill/>
          <a:ln w="9525">
            <a:noFill/>
            <a:miter lim="800000"/>
            <a:headEnd/>
            <a:tailEnd/>
          </a:ln>
          <a:effectLst/>
        </p:spPr>
        <p:txBody>
          <a:bodyPr anchor="ctr">
            <a:spAutoFit/>
          </a:bodyPr>
          <a:lstStyle/>
          <a:p>
            <a:pPr eaLnBrk="0" hangingPunct="0">
              <a:lnSpc>
                <a:spcPct val="120000"/>
              </a:lnSpc>
            </a:pPr>
            <a:r>
              <a:rPr lang="zh-CN" altLang="en-US" sz="3200" b="1">
                <a:solidFill>
                  <a:srgbClr val="00FF00"/>
                </a:solidFill>
                <a:ea typeface="楷体_GB2312" pitchFamily="49" charset="-122"/>
              </a:rPr>
              <a:t>        </a:t>
            </a:r>
            <a:r>
              <a:rPr lang="zh-CN" altLang="en-US" sz="3200" b="1">
                <a:solidFill>
                  <a:srgbClr val="000000"/>
                </a:solidFill>
                <a:ea typeface="楷体_GB2312" pitchFamily="49" charset="-122"/>
              </a:rPr>
              <a:t>若</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 </a:t>
            </a:r>
            <a:r>
              <a:rPr lang="en-US" altLang="zh-CN" sz="3200" b="1" i="1">
                <a:solidFill>
                  <a:srgbClr val="000000"/>
                </a:solidFill>
                <a:ea typeface="楷体_GB2312" pitchFamily="49" charset="-122"/>
              </a:rPr>
              <a:t>B</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,p),</a:t>
            </a:r>
            <a:r>
              <a:rPr lang="zh-CN" altLang="en-US" sz="3200" b="1">
                <a:solidFill>
                  <a:srgbClr val="000000"/>
                </a:solidFill>
                <a:ea typeface="楷体_GB2312" pitchFamily="49" charset="-122"/>
              </a:rPr>
              <a:t>则</a:t>
            </a:r>
            <a:r>
              <a:rPr lang="en-US" altLang="zh-CN" sz="3200" b="1" i="1">
                <a:solidFill>
                  <a:srgbClr val="000000"/>
                </a:solidFill>
                <a:ea typeface="楷体_GB2312" pitchFamily="49" charset="-122"/>
              </a:rPr>
              <a:t>X</a:t>
            </a:r>
            <a:r>
              <a:rPr lang="en-US" altLang="zh-CN" sz="3200" b="1" i="1" baseline="-25000">
                <a:solidFill>
                  <a:srgbClr val="000000"/>
                </a:solidFill>
                <a:ea typeface="楷体_GB2312" pitchFamily="49" charset="-122"/>
              </a:rPr>
              <a:t> </a:t>
            </a:r>
            <a:r>
              <a:rPr lang="zh-CN" altLang="en-US" sz="3200" b="1">
                <a:solidFill>
                  <a:srgbClr val="000000"/>
                </a:solidFill>
                <a:ea typeface="楷体_GB2312" pitchFamily="49" charset="-122"/>
              </a:rPr>
              <a:t>是在</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1</a:t>
            </a:r>
            <a:r>
              <a:rPr lang="zh-CN" altLang="en-US" sz="3200" b="1">
                <a:solidFill>
                  <a:srgbClr val="000000"/>
                </a:solidFill>
                <a:ea typeface="楷体_GB2312" pitchFamily="49" charset="-122"/>
              </a:rPr>
              <a:t>次独立重复试验中事件</a:t>
            </a:r>
            <a:r>
              <a:rPr lang="en-US" altLang="zh-CN" sz="3200" b="1" i="1">
                <a:solidFill>
                  <a:srgbClr val="000000"/>
                </a:solidFill>
                <a:ea typeface="楷体_GB2312" pitchFamily="49" charset="-122"/>
              </a:rPr>
              <a:t>A</a:t>
            </a:r>
            <a:r>
              <a:rPr lang="zh-CN" altLang="en-US" sz="3200" b="1">
                <a:solidFill>
                  <a:srgbClr val="000000"/>
                </a:solidFill>
                <a:ea typeface="楷体_GB2312" pitchFamily="49" charset="-122"/>
              </a:rPr>
              <a:t>出现的次数</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每次试验中</a:t>
            </a:r>
            <a:r>
              <a:rPr lang="en-US" altLang="zh-CN" sz="3200" b="1" i="1">
                <a:solidFill>
                  <a:srgbClr val="000000"/>
                </a:solidFill>
                <a:ea typeface="楷体_GB2312" pitchFamily="49" charset="-122"/>
              </a:rPr>
              <a:t>A</a:t>
            </a:r>
            <a:r>
              <a:rPr lang="zh-CN" altLang="en-US" sz="3200" b="1">
                <a:solidFill>
                  <a:srgbClr val="000000"/>
                </a:solidFill>
                <a:ea typeface="楷体_GB2312" pitchFamily="49" charset="-122"/>
              </a:rPr>
              <a:t>出现的概率都为</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9209"/>
                                        </p:tgtEl>
                                        <p:attrNameLst>
                                          <p:attrName>style.visibility</p:attrName>
                                        </p:attrNameLst>
                                      </p:cBhvr>
                                      <p:to>
                                        <p:strVal val="visible"/>
                                      </p:to>
                                    </p:set>
                                    <p:animEffect transition="in" filter="wipe(up)">
                                      <p:cBhvr>
                                        <p:cTn id="7" dur="500"/>
                                        <p:tgtEl>
                                          <p:spTgt spid="14592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9211"/>
                                        </p:tgtEl>
                                        <p:attrNameLst>
                                          <p:attrName>style.visibility</p:attrName>
                                        </p:attrNameLst>
                                      </p:cBhvr>
                                      <p:to>
                                        <p:strVal val="visible"/>
                                      </p:to>
                                    </p:set>
                                    <p:animEffect transition="in" filter="wipe(left)">
                                      <p:cBhvr>
                                        <p:cTn id="12" dur="500"/>
                                        <p:tgtEl>
                                          <p:spTgt spid="1459211"/>
                                        </p:tgtEl>
                                      </p:cBhvr>
                                    </p:animEffect>
                                  </p:childTnLst>
                                  <p:subTnLst>
                                    <p:set>
                                      <p:cBhvr override="childStyle">
                                        <p:cTn dur="1" fill="hold" display="0" masterRel="nextClick" afterEffect="1"/>
                                        <p:tgtEl>
                                          <p:spTgt spid="14592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9210"/>
                                        </p:tgtEl>
                                        <p:attrNameLst>
                                          <p:attrName>style.visibility</p:attrName>
                                        </p:attrNameLst>
                                      </p:cBhvr>
                                      <p:to>
                                        <p:strVal val="visible"/>
                                      </p:to>
                                    </p:set>
                                    <p:animEffect transition="in" filter="wipe(left)">
                                      <p:cBhvr>
                                        <p:cTn id="17" dur="500"/>
                                        <p:tgtEl>
                                          <p:spTgt spid="14592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59213"/>
                                        </p:tgtEl>
                                        <p:attrNameLst>
                                          <p:attrName>style.visibility</p:attrName>
                                        </p:attrNameLst>
                                      </p:cBhvr>
                                      <p:to>
                                        <p:strVal val="visible"/>
                                      </p:to>
                                    </p:set>
                                    <p:animEffect transition="in" filter="wipe(left)">
                                      <p:cBhvr>
                                        <p:cTn id="22" dur="500"/>
                                        <p:tgtEl>
                                          <p:spTgt spid="14592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59212"/>
                                        </p:tgtEl>
                                        <p:attrNameLst>
                                          <p:attrName>style.visibility</p:attrName>
                                        </p:attrNameLst>
                                      </p:cBhvr>
                                      <p:to>
                                        <p:strVal val="visible"/>
                                      </p:to>
                                    </p:set>
                                    <p:animEffect transition="in" filter="wipe(left)">
                                      <p:cBhvr>
                                        <p:cTn id="27" dur="500"/>
                                        <p:tgtEl>
                                          <p:spTgt spid="1459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9" grpId="0" autoUpdateAnimBg="0"/>
      <p:bldP spid="1459210" grpId="0" autoUpdateAnimBg="0"/>
      <p:bldP spid="1459211" grpId="0" autoUpdateAnimBg="0"/>
      <p:bldP spid="1459212" grpId="0" autoUpdateAnimBg="0"/>
      <p:bldP spid="1459213"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38" name="Text Box 14"/>
          <p:cNvSpPr txBox="1">
            <a:spLocks noChangeArrowheads="1"/>
          </p:cNvSpPr>
          <p:nvPr/>
        </p:nvSpPr>
        <p:spPr bwMode="auto">
          <a:xfrm>
            <a:off x="2028825" y="1249363"/>
            <a:ext cx="1447800" cy="701675"/>
          </a:xfrm>
          <a:prstGeom prst="rect">
            <a:avLst/>
          </a:prstGeom>
          <a:noFill/>
          <a:ln w="9525">
            <a:noFill/>
            <a:miter lim="800000"/>
            <a:headEnd/>
            <a:tailEnd/>
          </a:ln>
        </p:spPr>
        <p:txBody>
          <a:bodyPr>
            <a:spAutoFit/>
          </a:bodyPr>
          <a:lstStyle/>
          <a:p>
            <a:pPr>
              <a:spcBef>
                <a:spcPct val="50000"/>
              </a:spcBef>
            </a:pPr>
            <a:endParaRPr lang="zh-CN" altLang="en-US" sz="4000" b="1">
              <a:ea typeface="楷体_GB2312" pitchFamily="49" charset="-122"/>
            </a:endParaRPr>
          </a:p>
        </p:txBody>
      </p:sp>
      <p:sp>
        <p:nvSpPr>
          <p:cNvPr id="1460239" name="Text Box 15"/>
          <p:cNvSpPr txBox="1">
            <a:spLocks noChangeArrowheads="1"/>
          </p:cNvSpPr>
          <p:nvPr/>
        </p:nvSpPr>
        <p:spPr bwMode="auto">
          <a:xfrm>
            <a:off x="1038225" y="2011363"/>
            <a:ext cx="82296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ea typeface="楷体_GB2312" pitchFamily="49" charset="-122"/>
              </a:rPr>
              <a:t>  </a:t>
            </a:r>
          </a:p>
        </p:txBody>
      </p:sp>
      <p:sp>
        <p:nvSpPr>
          <p:cNvPr id="1460240" name="Text Box 16"/>
          <p:cNvSpPr txBox="1">
            <a:spLocks noChangeArrowheads="1"/>
          </p:cNvSpPr>
          <p:nvPr/>
        </p:nvSpPr>
        <p:spPr bwMode="auto">
          <a:xfrm>
            <a:off x="2355850" y="1439863"/>
            <a:ext cx="184150" cy="457200"/>
          </a:xfrm>
          <a:prstGeom prst="rect">
            <a:avLst/>
          </a:prstGeom>
          <a:noFill/>
          <a:ln w="9525">
            <a:noFill/>
            <a:miter lim="800000"/>
            <a:headEnd/>
            <a:tailEnd/>
          </a:ln>
          <a:effectLst/>
        </p:spPr>
        <p:txBody>
          <a:bodyPr wrap="none" anchor="ctr">
            <a:spAutoFit/>
          </a:bodyPr>
          <a:lstStyle/>
          <a:p>
            <a:pPr algn="ctr">
              <a:spcBef>
                <a:spcPct val="50000"/>
              </a:spcBef>
            </a:pPr>
            <a:endParaRPr lang="zh-CN" altLang="en-US" sz="2400">
              <a:ea typeface="楷体_GB2312" pitchFamily="49" charset="-122"/>
            </a:endParaRPr>
          </a:p>
        </p:txBody>
      </p:sp>
      <p:sp>
        <p:nvSpPr>
          <p:cNvPr id="1460241" name="Text Box 17"/>
          <p:cNvSpPr txBox="1">
            <a:spLocks noChangeArrowheads="1"/>
          </p:cNvSpPr>
          <p:nvPr/>
        </p:nvSpPr>
        <p:spPr bwMode="auto">
          <a:xfrm>
            <a:off x="2736850" y="1439863"/>
            <a:ext cx="184150" cy="457200"/>
          </a:xfrm>
          <a:prstGeom prst="rect">
            <a:avLst/>
          </a:prstGeom>
          <a:noFill/>
          <a:ln w="9525">
            <a:noFill/>
            <a:miter lim="800000"/>
            <a:headEnd/>
            <a:tailEnd/>
          </a:ln>
          <a:effectLst/>
        </p:spPr>
        <p:txBody>
          <a:bodyPr wrap="none" anchor="ctr">
            <a:spAutoFit/>
          </a:bodyPr>
          <a:lstStyle/>
          <a:p>
            <a:pPr algn="ctr">
              <a:spcBef>
                <a:spcPct val="50000"/>
              </a:spcBef>
            </a:pPr>
            <a:endParaRPr lang="zh-CN" altLang="en-US" sz="2400">
              <a:ea typeface="楷体_GB2312" pitchFamily="49" charset="-122"/>
            </a:endParaRPr>
          </a:p>
        </p:txBody>
      </p:sp>
      <p:sp>
        <p:nvSpPr>
          <p:cNvPr id="1460242" name="Text Box 18"/>
          <p:cNvSpPr txBox="1">
            <a:spLocks noChangeArrowheads="1"/>
          </p:cNvSpPr>
          <p:nvPr/>
        </p:nvSpPr>
        <p:spPr bwMode="auto">
          <a:xfrm>
            <a:off x="1116013" y="981075"/>
            <a:ext cx="7620000" cy="2428875"/>
          </a:xfrm>
          <a:prstGeom prst="rect">
            <a:avLst/>
          </a:prstGeom>
          <a:noFill/>
          <a:ln w="9525">
            <a:noFill/>
            <a:miter lim="800000"/>
            <a:headEnd/>
            <a:tailEnd/>
          </a:ln>
          <a:effectLst/>
        </p:spPr>
        <p:txBody>
          <a:bodyPr anchor="ctr">
            <a:spAutoFit/>
          </a:bodyPr>
          <a:lstStyle/>
          <a:p>
            <a:pPr eaLnBrk="0" hangingPunct="0">
              <a:lnSpc>
                <a:spcPct val="120000"/>
              </a:lnSpc>
            </a:pPr>
            <a:r>
              <a:rPr lang="zh-CN" altLang="en-US" sz="3200" b="1">
                <a:solidFill>
                  <a:srgbClr val="000000"/>
                </a:solidFill>
                <a:ea typeface="楷体_GB2312" pitchFamily="49" charset="-122"/>
              </a:rPr>
              <a:t>        故</a:t>
            </a:r>
            <a:r>
              <a:rPr lang="en-US" altLang="zh-CN" sz="3200" b="1" i="1">
                <a:solidFill>
                  <a:srgbClr val="000000"/>
                </a:solidFill>
                <a:ea typeface="楷体_GB2312" pitchFamily="49" charset="-122"/>
              </a:rPr>
              <a:t>Z</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X</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Y </a:t>
            </a:r>
            <a:r>
              <a:rPr lang="zh-CN" altLang="en-US" sz="3200" b="1">
                <a:solidFill>
                  <a:srgbClr val="000000"/>
                </a:solidFill>
                <a:ea typeface="楷体_GB2312" pitchFamily="49" charset="-122"/>
              </a:rPr>
              <a:t>是在</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2</a:t>
            </a:r>
            <a:r>
              <a:rPr lang="zh-CN" altLang="en-US" sz="3200" b="1">
                <a:solidFill>
                  <a:srgbClr val="000000"/>
                </a:solidFill>
                <a:ea typeface="楷体_GB2312" pitchFamily="49" charset="-122"/>
              </a:rPr>
              <a:t>次独立重复试验中事件</a:t>
            </a:r>
            <a:r>
              <a:rPr lang="en-US" altLang="zh-CN" sz="3200" b="1" i="1">
                <a:solidFill>
                  <a:srgbClr val="000000"/>
                </a:solidFill>
                <a:ea typeface="楷体_GB2312" pitchFamily="49" charset="-122"/>
              </a:rPr>
              <a:t>A</a:t>
            </a:r>
            <a:r>
              <a:rPr lang="zh-CN" altLang="en-US" sz="3200" b="1">
                <a:solidFill>
                  <a:srgbClr val="000000"/>
                </a:solidFill>
                <a:ea typeface="楷体_GB2312" pitchFamily="49" charset="-122"/>
              </a:rPr>
              <a:t>出现的次数，每次试验中</a:t>
            </a:r>
            <a:r>
              <a:rPr lang="en-US" altLang="zh-CN" sz="3200" b="1" i="1">
                <a:solidFill>
                  <a:srgbClr val="000000"/>
                </a:solidFill>
                <a:ea typeface="楷体_GB2312" pitchFamily="49" charset="-122"/>
              </a:rPr>
              <a:t>A</a:t>
            </a:r>
            <a:r>
              <a:rPr lang="zh-CN" altLang="en-US" sz="3200" b="1">
                <a:solidFill>
                  <a:srgbClr val="000000"/>
                </a:solidFill>
                <a:ea typeface="楷体_GB2312" pitchFamily="49" charset="-122"/>
              </a:rPr>
              <a:t>出现的概率为</a:t>
            </a:r>
            <a:r>
              <a:rPr lang="en-US" altLang="zh-CN" sz="3200" b="1" i="1">
                <a:solidFill>
                  <a:srgbClr val="000000"/>
                </a:solidFill>
                <a:ea typeface="楷体_GB2312" pitchFamily="49" charset="-122"/>
              </a:rPr>
              <a:t>p</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于是</a:t>
            </a:r>
            <a:r>
              <a:rPr lang="en-US" altLang="zh-CN" sz="3200" b="1" i="1">
                <a:solidFill>
                  <a:srgbClr val="000000"/>
                </a:solidFill>
                <a:ea typeface="楷体_GB2312" pitchFamily="49" charset="-122"/>
              </a:rPr>
              <a:t>Z</a:t>
            </a:r>
            <a:r>
              <a:rPr lang="zh-CN" altLang="en-US" sz="3200" b="1">
                <a:solidFill>
                  <a:srgbClr val="000000"/>
                </a:solidFill>
                <a:ea typeface="楷体_GB2312" pitchFamily="49" charset="-122"/>
              </a:rPr>
              <a:t>是以（</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2</a:t>
            </a:r>
            <a:r>
              <a:rPr lang="zh-CN" altLang="en-US" sz="3200" b="1">
                <a:solidFill>
                  <a:srgbClr val="000000"/>
                </a:solidFill>
                <a:ea typeface="楷体_GB2312" pitchFamily="49" charset="-122"/>
              </a:rPr>
              <a:t>，</a:t>
            </a:r>
            <a:r>
              <a:rPr lang="en-US" altLang="zh-CN" sz="3200" b="1" i="1">
                <a:solidFill>
                  <a:srgbClr val="000000"/>
                </a:solidFill>
                <a:ea typeface="楷体_GB2312" pitchFamily="49" charset="-122"/>
              </a:rPr>
              <a:t>p</a:t>
            </a:r>
            <a:r>
              <a:rPr lang="zh-CN" altLang="en-US" sz="3200" b="1">
                <a:solidFill>
                  <a:srgbClr val="000000"/>
                </a:solidFill>
                <a:ea typeface="楷体_GB2312" pitchFamily="49" charset="-122"/>
              </a:rPr>
              <a:t>）为参数的二项随机变量</a:t>
            </a:r>
            <a:endParaRPr lang="zh-CN" altLang="en-US" sz="3200" b="1">
              <a:solidFill>
                <a:srgbClr val="0000CC"/>
              </a:solidFill>
              <a:ea typeface="楷体_GB2312" pitchFamily="49" charset="-122"/>
            </a:endParaRPr>
          </a:p>
        </p:txBody>
      </p:sp>
      <p:sp>
        <p:nvSpPr>
          <p:cNvPr id="1460243" name="Text Box 19"/>
          <p:cNvSpPr txBox="1">
            <a:spLocks noChangeArrowheads="1"/>
          </p:cNvSpPr>
          <p:nvPr/>
        </p:nvSpPr>
        <p:spPr bwMode="auto">
          <a:xfrm>
            <a:off x="971550" y="3644900"/>
            <a:ext cx="12954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00"/>
                </a:solidFill>
                <a:ea typeface="楷体_GB2312" pitchFamily="49" charset="-122"/>
              </a:rPr>
              <a:t>即</a:t>
            </a:r>
            <a:r>
              <a:rPr lang="en-US" altLang="zh-CN" sz="3200" b="1">
                <a:solidFill>
                  <a:srgbClr val="000000"/>
                </a:solidFill>
                <a:ea typeface="楷体_GB2312" pitchFamily="49" charset="-122"/>
              </a:rPr>
              <a:t>:</a:t>
            </a:r>
            <a:r>
              <a:rPr lang="en-US" altLang="zh-CN" sz="3200">
                <a:solidFill>
                  <a:srgbClr val="000000"/>
                </a:solidFill>
                <a:ea typeface="楷体_GB2312" pitchFamily="49" charset="-122"/>
              </a:rPr>
              <a:t>  </a:t>
            </a:r>
          </a:p>
        </p:txBody>
      </p:sp>
      <p:sp>
        <p:nvSpPr>
          <p:cNvPr id="1460244" name="Rectangle 20"/>
          <p:cNvSpPr>
            <a:spLocks noChangeArrowheads="1"/>
          </p:cNvSpPr>
          <p:nvPr/>
        </p:nvSpPr>
        <p:spPr bwMode="auto">
          <a:xfrm>
            <a:off x="1835150" y="3644900"/>
            <a:ext cx="6192838" cy="1554163"/>
          </a:xfrm>
          <a:prstGeom prst="rect">
            <a:avLst/>
          </a:prstGeom>
          <a:noFill/>
          <a:ln w="9525">
            <a:noFill/>
            <a:miter lim="800000"/>
            <a:headEnd/>
            <a:tailEnd/>
          </a:ln>
          <a:effectLst/>
        </p:spPr>
        <p:txBody>
          <a:bodyPr>
            <a:spAutoFit/>
          </a:bodyPr>
          <a:lstStyle/>
          <a:p>
            <a:r>
              <a:rPr lang="zh-CN" altLang="en-US" sz="3200" b="1">
                <a:solidFill>
                  <a:srgbClr val="000000"/>
                </a:solidFill>
                <a:ea typeface="楷体_GB2312" pitchFamily="49" charset="-122"/>
              </a:rPr>
              <a:t>若</a:t>
            </a:r>
            <a:r>
              <a:rPr lang="en-US" altLang="zh-CN" sz="3200" b="1">
                <a:solidFill>
                  <a:srgbClr val="000000"/>
                </a:solidFill>
                <a:ea typeface="楷体_GB2312" pitchFamily="49" charset="-122"/>
              </a:rPr>
              <a:t>X</a:t>
            </a:r>
            <a:r>
              <a:rPr lang="zh-CN" altLang="en-US" sz="3200" b="1">
                <a:solidFill>
                  <a:srgbClr val="000000"/>
                </a:solidFill>
                <a:latin typeface="宋体" pitchFamily="2" charset="-122"/>
                <a:ea typeface="楷体_GB2312" pitchFamily="49" charset="-122"/>
              </a:rPr>
              <a:t>与</a:t>
            </a:r>
            <a:r>
              <a:rPr lang="en-US" altLang="zh-CN" sz="3200" b="1">
                <a:solidFill>
                  <a:srgbClr val="000000"/>
                </a:solidFill>
                <a:latin typeface="宋体" pitchFamily="2" charset="-122"/>
                <a:ea typeface="楷体_GB2312" pitchFamily="49" charset="-122"/>
              </a:rPr>
              <a:t>Y</a:t>
            </a:r>
            <a:r>
              <a:rPr lang="zh-CN" altLang="en-US" sz="3200" b="1">
                <a:solidFill>
                  <a:srgbClr val="000000"/>
                </a:solidFill>
                <a:latin typeface="宋体" pitchFamily="2" charset="-122"/>
                <a:ea typeface="楷体_GB2312" pitchFamily="49" charset="-122"/>
              </a:rPr>
              <a:t>相互独立，</a:t>
            </a:r>
          </a:p>
          <a:p>
            <a:r>
              <a:rPr lang="en-US" altLang="zh-CN" sz="3200" b="1">
                <a:solidFill>
                  <a:srgbClr val="000000"/>
                </a:solidFill>
                <a:ea typeface="楷体_GB2312" pitchFamily="49" charset="-122"/>
              </a:rPr>
              <a:t>X</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B(n</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,p)</a:t>
            </a:r>
            <a:r>
              <a:rPr lang="zh-CN" altLang="en-US" sz="3200" b="1">
                <a:solidFill>
                  <a:srgbClr val="000000"/>
                </a:solidFill>
                <a:ea typeface="楷体_GB2312" pitchFamily="49" charset="-122"/>
              </a:rPr>
              <a:t>，Ｙ～</a:t>
            </a:r>
            <a:r>
              <a:rPr lang="en-US" altLang="zh-CN" sz="3200" b="1">
                <a:solidFill>
                  <a:srgbClr val="000000"/>
                </a:solidFill>
                <a:ea typeface="楷体_GB2312" pitchFamily="49" charset="-122"/>
              </a:rPr>
              <a:t>B(n</a:t>
            </a:r>
            <a:r>
              <a:rPr lang="zh-CN" altLang="en-US" sz="3200" b="1" baseline="-25000">
                <a:solidFill>
                  <a:srgbClr val="000000"/>
                </a:solidFill>
                <a:ea typeface="楷体_GB2312" pitchFamily="49" charset="-122"/>
              </a:rPr>
              <a:t>２</a:t>
            </a:r>
            <a:r>
              <a:rPr lang="en-US" altLang="zh-CN" sz="3200" b="1">
                <a:solidFill>
                  <a:srgbClr val="000000"/>
                </a:solidFill>
                <a:ea typeface="楷体_GB2312" pitchFamily="49" charset="-122"/>
              </a:rPr>
              <a:t>,p)</a:t>
            </a:r>
            <a:r>
              <a:rPr lang="zh-CN" altLang="en-US" sz="3200" b="1">
                <a:solidFill>
                  <a:srgbClr val="000000"/>
                </a:solidFill>
                <a:ea typeface="楷体_GB2312" pitchFamily="49" charset="-122"/>
              </a:rPr>
              <a:t>，</a:t>
            </a:r>
          </a:p>
          <a:p>
            <a:r>
              <a:rPr lang="zh-CN" altLang="en-US" sz="3200" b="1">
                <a:solidFill>
                  <a:srgbClr val="000000"/>
                </a:solidFill>
                <a:ea typeface="楷体_GB2312" pitchFamily="49" charset="-122"/>
              </a:rPr>
              <a:t>则　</a:t>
            </a:r>
            <a:r>
              <a:rPr lang="en-US" altLang="zh-CN" sz="3200" b="1">
                <a:solidFill>
                  <a:srgbClr val="000000"/>
                </a:solidFill>
                <a:ea typeface="楷体_GB2312" pitchFamily="49" charset="-122"/>
              </a:rPr>
              <a:t>X+Y</a:t>
            </a:r>
            <a:r>
              <a:rPr lang="zh-CN" altLang="en-US" sz="3200" b="1">
                <a:solidFill>
                  <a:srgbClr val="000000"/>
                </a:solidFill>
                <a:ea typeface="楷体_GB2312" pitchFamily="49" charset="-122"/>
              </a:rPr>
              <a:t>～</a:t>
            </a:r>
            <a:r>
              <a:rPr lang="en-US" altLang="zh-CN" sz="3200" b="1">
                <a:solidFill>
                  <a:srgbClr val="000000"/>
                </a:solidFill>
                <a:ea typeface="楷体_GB2312" pitchFamily="49" charset="-122"/>
              </a:rPr>
              <a:t>B(n</a:t>
            </a:r>
            <a:r>
              <a:rPr lang="en-US" altLang="zh-CN" sz="3200" b="1" baseline="-25000">
                <a:solidFill>
                  <a:srgbClr val="000000"/>
                </a:solidFill>
                <a:ea typeface="楷体_GB2312" pitchFamily="49" charset="-122"/>
              </a:rPr>
              <a:t>1</a:t>
            </a:r>
            <a:r>
              <a:rPr lang="en-US" altLang="zh-CN" sz="3200" b="1">
                <a:solidFill>
                  <a:srgbClr val="000000"/>
                </a:solidFill>
                <a:ea typeface="楷体_GB2312" pitchFamily="49" charset="-122"/>
              </a:rPr>
              <a:t>+n</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,p)</a:t>
            </a:r>
          </a:p>
        </p:txBody>
      </p:sp>
      <p:sp>
        <p:nvSpPr>
          <p:cNvPr id="1460245" name="Rectangle 21"/>
          <p:cNvSpPr>
            <a:spLocks noChangeArrowheads="1"/>
          </p:cNvSpPr>
          <p:nvPr/>
        </p:nvSpPr>
        <p:spPr bwMode="auto">
          <a:xfrm>
            <a:off x="2700338" y="5661025"/>
            <a:ext cx="3505200" cy="762000"/>
          </a:xfrm>
          <a:prstGeom prst="rect">
            <a:avLst/>
          </a:prstGeom>
          <a:solidFill>
            <a:srgbClr val="BBE0E3"/>
          </a:solidFill>
          <a:ln w="9525">
            <a:solidFill>
              <a:srgbClr val="000000"/>
            </a:solidFill>
            <a:miter lim="800000"/>
            <a:headEnd/>
            <a:tailEnd/>
          </a:ln>
          <a:effectLst/>
        </p:spPr>
        <p:txBody>
          <a:bodyPr wrap="none" anchor="ctr"/>
          <a:lstStyle/>
          <a:p>
            <a:pPr algn="ctr"/>
            <a:r>
              <a:rPr lang="zh-CN" altLang="en-US" b="1">
                <a:solidFill>
                  <a:srgbClr val="000000"/>
                </a:solidFill>
                <a:ea typeface="楷体_GB2312" pitchFamily="49" charset="-122"/>
              </a:rPr>
              <a:t>二项分布的可加性</a:t>
            </a:r>
            <a:endParaRPr lang="zh-CN" altLang="en-US" sz="2400">
              <a:solidFill>
                <a:srgbClr val="000000"/>
              </a:solidFill>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60242"/>
                                        </p:tgtEl>
                                        <p:attrNameLst>
                                          <p:attrName>style.visibility</p:attrName>
                                        </p:attrNameLst>
                                      </p:cBhvr>
                                      <p:to>
                                        <p:strVal val="visible"/>
                                      </p:to>
                                    </p:set>
                                    <p:animEffect transition="in" filter="wipe(up)">
                                      <p:cBhvr>
                                        <p:cTn id="7" dur="500"/>
                                        <p:tgtEl>
                                          <p:spTgt spid="146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0243"/>
                                        </p:tgtEl>
                                        <p:attrNameLst>
                                          <p:attrName>style.visibility</p:attrName>
                                        </p:attrNameLst>
                                      </p:cBhvr>
                                      <p:to>
                                        <p:strVal val="visible"/>
                                      </p:to>
                                    </p:set>
                                    <p:animEffect transition="in" filter="wipe(left)">
                                      <p:cBhvr>
                                        <p:cTn id="12" dur="500"/>
                                        <p:tgtEl>
                                          <p:spTgt spid="14602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0244">
                                            <p:txEl>
                                              <p:pRg st="0" end="0"/>
                                            </p:txEl>
                                          </p:spTgt>
                                        </p:tgtEl>
                                        <p:attrNameLst>
                                          <p:attrName>style.visibility</p:attrName>
                                        </p:attrNameLst>
                                      </p:cBhvr>
                                      <p:to>
                                        <p:strVal val="visible"/>
                                      </p:to>
                                    </p:set>
                                    <p:animEffect transition="in" filter="wipe(left)">
                                      <p:cBhvr>
                                        <p:cTn id="17" dur="500"/>
                                        <p:tgtEl>
                                          <p:spTgt spid="146024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0244">
                                            <p:txEl>
                                              <p:pRg st="1" end="1"/>
                                            </p:txEl>
                                          </p:spTgt>
                                        </p:tgtEl>
                                        <p:attrNameLst>
                                          <p:attrName>style.visibility</p:attrName>
                                        </p:attrNameLst>
                                      </p:cBhvr>
                                      <p:to>
                                        <p:strVal val="visible"/>
                                      </p:to>
                                    </p:set>
                                    <p:animEffect transition="in" filter="wipe(left)">
                                      <p:cBhvr>
                                        <p:cTn id="22" dur="500"/>
                                        <p:tgtEl>
                                          <p:spTgt spid="146024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0244">
                                            <p:txEl>
                                              <p:pRg st="2" end="2"/>
                                            </p:txEl>
                                          </p:spTgt>
                                        </p:tgtEl>
                                        <p:attrNameLst>
                                          <p:attrName>style.visibility</p:attrName>
                                        </p:attrNameLst>
                                      </p:cBhvr>
                                      <p:to>
                                        <p:strVal val="visible"/>
                                      </p:to>
                                    </p:set>
                                    <p:animEffect transition="in" filter="wipe(left)">
                                      <p:cBhvr>
                                        <p:cTn id="27" dur="500"/>
                                        <p:tgtEl>
                                          <p:spTgt spid="146024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528" fill="hold" grpId="0" nodeType="clickEffect">
                                  <p:stCondLst>
                                    <p:cond delay="0"/>
                                  </p:stCondLst>
                                  <p:childTnLst>
                                    <p:set>
                                      <p:cBhvr>
                                        <p:cTn id="31" dur="1" fill="hold">
                                          <p:stCondLst>
                                            <p:cond delay="0"/>
                                          </p:stCondLst>
                                        </p:cTn>
                                        <p:tgtEl>
                                          <p:spTgt spid="1460245"/>
                                        </p:tgtEl>
                                        <p:attrNameLst>
                                          <p:attrName>style.visibility</p:attrName>
                                        </p:attrNameLst>
                                      </p:cBhvr>
                                      <p:to>
                                        <p:strVal val="visible"/>
                                      </p:to>
                                    </p:set>
                                    <p:anim calcmode="lin" valueType="num">
                                      <p:cBhvr>
                                        <p:cTn id="32" dur="500" fill="hold"/>
                                        <p:tgtEl>
                                          <p:spTgt spid="1460245"/>
                                        </p:tgtEl>
                                        <p:attrNameLst>
                                          <p:attrName>ppt_w</p:attrName>
                                        </p:attrNameLst>
                                      </p:cBhvr>
                                      <p:tavLst>
                                        <p:tav tm="0">
                                          <p:val>
                                            <p:fltVal val="0"/>
                                          </p:val>
                                        </p:tav>
                                        <p:tav tm="100000">
                                          <p:val>
                                            <p:strVal val="#ppt_w"/>
                                          </p:val>
                                        </p:tav>
                                      </p:tavLst>
                                    </p:anim>
                                    <p:anim calcmode="lin" valueType="num">
                                      <p:cBhvr>
                                        <p:cTn id="33" dur="500" fill="hold"/>
                                        <p:tgtEl>
                                          <p:spTgt spid="1460245"/>
                                        </p:tgtEl>
                                        <p:attrNameLst>
                                          <p:attrName>ppt_h</p:attrName>
                                        </p:attrNameLst>
                                      </p:cBhvr>
                                      <p:tavLst>
                                        <p:tav tm="0">
                                          <p:val>
                                            <p:fltVal val="0"/>
                                          </p:val>
                                        </p:tav>
                                        <p:tav tm="100000">
                                          <p:val>
                                            <p:strVal val="#ppt_h"/>
                                          </p:val>
                                        </p:tav>
                                      </p:tavLst>
                                    </p:anim>
                                    <p:anim calcmode="lin" valueType="num">
                                      <p:cBhvr>
                                        <p:cTn id="34" dur="500" fill="hold"/>
                                        <p:tgtEl>
                                          <p:spTgt spid="1460245"/>
                                        </p:tgtEl>
                                        <p:attrNameLst>
                                          <p:attrName>ppt_x</p:attrName>
                                        </p:attrNameLst>
                                      </p:cBhvr>
                                      <p:tavLst>
                                        <p:tav tm="0">
                                          <p:val>
                                            <p:fltVal val="0.5"/>
                                          </p:val>
                                        </p:tav>
                                        <p:tav tm="100000">
                                          <p:val>
                                            <p:strVal val="#ppt_x"/>
                                          </p:val>
                                        </p:tav>
                                      </p:tavLst>
                                    </p:anim>
                                    <p:anim calcmode="lin" valueType="num">
                                      <p:cBhvr>
                                        <p:cTn id="35" dur="500" fill="hold"/>
                                        <p:tgtEl>
                                          <p:spTgt spid="146024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0242" grpId="0" autoUpdateAnimBg="0"/>
      <p:bldP spid="1460243" grpId="0" autoUpdateAnimBg="0"/>
      <p:bldP spid="1460244" grpId="0" build="p" autoUpdateAnimBg="0"/>
      <p:bldP spid="1460245"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CCE8C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13729</TotalTime>
  <Words>6435</Words>
  <Application>Microsoft PowerPoint</Application>
  <PresentationFormat>全屏显示(4:3)</PresentationFormat>
  <Paragraphs>1127</Paragraphs>
  <Slides>157</Slides>
  <Notes>19</Notes>
  <HiddenSlides>0</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157</vt:i4>
      </vt:variant>
    </vt:vector>
  </HeadingPairs>
  <TitlesOfParts>
    <vt:vector size="166" baseType="lpstr">
      <vt:lpstr>行云流水</vt:lpstr>
      <vt:lpstr>Equation</vt:lpstr>
      <vt:lpstr>公式</vt:lpstr>
      <vt:lpstr>Clip</vt:lpstr>
      <vt:lpstr>Bitmap Image</vt:lpstr>
      <vt:lpstr>BMP 图象</vt:lpstr>
      <vt:lpstr>位图图像</vt:lpstr>
      <vt:lpstr>Microsoft 公式 3.0</vt:lpstr>
      <vt:lpstr>剪辑</vt:lpstr>
      <vt:lpstr>幻灯片 1</vt:lpstr>
      <vt:lpstr>幻灯片 2</vt:lpstr>
      <vt:lpstr>实例1     炮弹的着弹点的位置 (X,Y ) 就是一个二维随机变量.</vt:lpstr>
      <vt:lpstr>幻灯片 4</vt:lpstr>
      <vt:lpstr>幻灯片 5</vt:lpstr>
      <vt:lpstr>幻灯片 6</vt:lpstr>
      <vt:lpstr>多维随机变量定义(Cont.)</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随机变量的独立性</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二维随机变量函数的分布</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连续型随机变量商的分布</vt:lpstr>
      <vt:lpstr>连续型随机变量商的分布(Cont.)</vt:lpstr>
      <vt:lpstr>连续型随机变量商的分布(Cont.)</vt:lpstr>
      <vt:lpstr>连续型随机变量商的分布(Cont.)</vt:lpstr>
      <vt:lpstr>连续型随机变量商的分布(Cont.)</vt:lpstr>
      <vt:lpstr>连续型随机变量商的分布(Cont.)</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二维随机变量的推广</vt:lpstr>
      <vt:lpstr>二维随机变量的推广(Cont.)</vt:lpstr>
      <vt:lpstr>二维随机变量的推广(Cont.)</vt:lpstr>
      <vt:lpstr>二维随机变量的推广(Cont.)</vt:lpstr>
      <vt:lpstr>二维随机变量的推广(Cont.)</vt:lpstr>
      <vt:lpstr>幻灯片 138</vt:lpstr>
      <vt:lpstr>幻灯片 139</vt:lpstr>
      <vt:lpstr>幻灯片 140</vt:lpstr>
      <vt:lpstr>例： (X,Y)的联合密度为</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DZM</cp:lastModifiedBy>
  <cp:revision>1005</cp:revision>
  <dcterms:created xsi:type="dcterms:W3CDTF">2000-11-07T09:00:01Z</dcterms:created>
  <dcterms:modified xsi:type="dcterms:W3CDTF">2017-10-15T15:12:27Z</dcterms:modified>
</cp:coreProperties>
</file>