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Default Extension="wav" ContentType="audio/wav"/>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8"/>
  </p:notesMasterIdLst>
  <p:sldIdLst>
    <p:sldId id="256" r:id="rId2"/>
    <p:sldId id="447" r:id="rId3"/>
    <p:sldId id="448" r:id="rId4"/>
    <p:sldId id="449" r:id="rId5"/>
    <p:sldId id="450" r:id="rId6"/>
    <p:sldId id="451" r:id="rId7"/>
    <p:sldId id="452" r:id="rId8"/>
    <p:sldId id="453" r:id="rId9"/>
    <p:sldId id="454" r:id="rId10"/>
    <p:sldId id="455" r:id="rId11"/>
    <p:sldId id="456" r:id="rId12"/>
    <p:sldId id="457" r:id="rId13"/>
    <p:sldId id="458" r:id="rId14"/>
    <p:sldId id="459" r:id="rId15"/>
    <p:sldId id="460" r:id="rId16"/>
    <p:sldId id="461" r:id="rId17"/>
    <p:sldId id="483" r:id="rId18"/>
    <p:sldId id="462" r:id="rId19"/>
    <p:sldId id="463" r:id="rId20"/>
    <p:sldId id="484" r:id="rId21"/>
    <p:sldId id="464" r:id="rId22"/>
    <p:sldId id="580" r:id="rId23"/>
    <p:sldId id="581" r:id="rId24"/>
    <p:sldId id="582" r:id="rId25"/>
    <p:sldId id="466" r:id="rId26"/>
    <p:sldId id="467" r:id="rId27"/>
    <p:sldId id="468" r:id="rId28"/>
    <p:sldId id="469" r:id="rId29"/>
    <p:sldId id="470" r:id="rId30"/>
    <p:sldId id="471" r:id="rId31"/>
    <p:sldId id="472" r:id="rId32"/>
    <p:sldId id="474" r:id="rId33"/>
    <p:sldId id="485" r:id="rId34"/>
    <p:sldId id="475" r:id="rId35"/>
    <p:sldId id="486" r:id="rId36"/>
    <p:sldId id="476" r:id="rId37"/>
    <p:sldId id="477" r:id="rId38"/>
    <p:sldId id="514" r:id="rId39"/>
    <p:sldId id="515" r:id="rId40"/>
    <p:sldId id="516" r:id="rId41"/>
    <p:sldId id="517" r:id="rId42"/>
    <p:sldId id="518" r:id="rId43"/>
    <p:sldId id="519" r:id="rId44"/>
    <p:sldId id="520" r:id="rId45"/>
    <p:sldId id="521" r:id="rId46"/>
    <p:sldId id="535" r:id="rId47"/>
    <p:sldId id="536" r:id="rId48"/>
    <p:sldId id="537" r:id="rId49"/>
    <p:sldId id="538" r:id="rId50"/>
    <p:sldId id="539" r:id="rId51"/>
    <p:sldId id="541" r:id="rId52"/>
    <p:sldId id="544" r:id="rId53"/>
    <p:sldId id="545" r:id="rId54"/>
    <p:sldId id="546" r:id="rId55"/>
    <p:sldId id="548" r:id="rId56"/>
    <p:sldId id="478" r:id="rId57"/>
    <p:sldId id="479" r:id="rId58"/>
    <p:sldId id="480" r:id="rId59"/>
    <p:sldId id="481" r:id="rId60"/>
    <p:sldId id="482" r:id="rId61"/>
    <p:sldId id="487" r:id="rId62"/>
    <p:sldId id="488" r:id="rId63"/>
    <p:sldId id="489" r:id="rId64"/>
    <p:sldId id="490" r:id="rId65"/>
    <p:sldId id="503" r:id="rId66"/>
    <p:sldId id="504" r:id="rId67"/>
    <p:sldId id="491" r:id="rId68"/>
    <p:sldId id="492" r:id="rId69"/>
    <p:sldId id="493" r:id="rId70"/>
    <p:sldId id="494" r:id="rId71"/>
    <p:sldId id="495" r:id="rId72"/>
    <p:sldId id="496" r:id="rId73"/>
    <p:sldId id="497" r:id="rId74"/>
    <p:sldId id="498" r:id="rId75"/>
    <p:sldId id="499" r:id="rId76"/>
    <p:sldId id="500" r:id="rId77"/>
    <p:sldId id="501" r:id="rId78"/>
    <p:sldId id="502" r:id="rId79"/>
    <p:sldId id="505" r:id="rId80"/>
    <p:sldId id="576" r:id="rId81"/>
    <p:sldId id="506" r:id="rId82"/>
    <p:sldId id="507" r:id="rId83"/>
    <p:sldId id="508" r:id="rId84"/>
    <p:sldId id="509" r:id="rId85"/>
    <p:sldId id="510" r:id="rId86"/>
    <p:sldId id="511" r:id="rId87"/>
    <p:sldId id="522" r:id="rId88"/>
    <p:sldId id="523" r:id="rId89"/>
    <p:sldId id="524" r:id="rId90"/>
    <p:sldId id="525" r:id="rId91"/>
    <p:sldId id="526" r:id="rId92"/>
    <p:sldId id="527" r:id="rId93"/>
    <p:sldId id="528" r:id="rId94"/>
    <p:sldId id="549" r:id="rId95"/>
    <p:sldId id="550" r:id="rId96"/>
    <p:sldId id="551" r:id="rId97"/>
    <p:sldId id="552" r:id="rId98"/>
    <p:sldId id="530" r:id="rId99"/>
    <p:sldId id="531" r:id="rId100"/>
    <p:sldId id="532" r:id="rId101"/>
    <p:sldId id="533" r:id="rId102"/>
    <p:sldId id="534" r:id="rId103"/>
    <p:sldId id="512" r:id="rId104"/>
    <p:sldId id="553" r:id="rId105"/>
    <p:sldId id="554" r:id="rId106"/>
    <p:sldId id="513" r:id="rId107"/>
    <p:sldId id="566" r:id="rId108"/>
    <p:sldId id="577" r:id="rId109"/>
    <p:sldId id="578" r:id="rId110"/>
    <p:sldId id="579" r:id="rId111"/>
    <p:sldId id="565" r:id="rId112"/>
    <p:sldId id="567" r:id="rId113"/>
    <p:sldId id="568" r:id="rId114"/>
    <p:sldId id="569" r:id="rId115"/>
    <p:sldId id="574" r:id="rId116"/>
    <p:sldId id="575" r:id="rId117"/>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339933"/>
    <a:srgbClr val="3366CC"/>
    <a:srgbClr val="082538"/>
    <a:srgbClr val="FF0066"/>
    <a:srgbClr val="FF0000"/>
    <a:srgbClr val="0000CC"/>
    <a:srgbClr val="FFFF00"/>
    <a:srgbClr val="E575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65" autoAdjust="0"/>
    <p:restoredTop sz="94636" autoAdjust="0"/>
  </p:normalViewPr>
  <p:slideViewPr>
    <p:cSldViewPr>
      <p:cViewPr>
        <p:scale>
          <a:sx n="66" d="100"/>
          <a:sy n="66" d="100"/>
        </p:scale>
        <p:origin x="-2154" y="-4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image" Target="../media/image39.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38.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4.wmf"/><Relationship Id="rId5" Type="http://schemas.openxmlformats.org/officeDocument/2006/relationships/image" Target="../media/image11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5" Type="http://schemas.openxmlformats.org/officeDocument/2006/relationships/image" Target="../media/image148.wmf"/><Relationship Id="rId4" Type="http://schemas.openxmlformats.org/officeDocument/2006/relationships/image" Target="../media/image14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 Id="rId14"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81.wmf"/><Relationship Id="rId7" Type="http://schemas.openxmlformats.org/officeDocument/2006/relationships/image" Target="../media/image177.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13.wmf"/><Relationship Id="rId1" Type="http://schemas.openxmlformats.org/officeDocument/2006/relationships/image" Target="../media/image21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4" Type="http://schemas.openxmlformats.org/officeDocument/2006/relationships/image" Target="../media/image257.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59.wmf"/><Relationship Id="rId1" Type="http://schemas.openxmlformats.org/officeDocument/2006/relationships/image" Target="../media/image25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6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10" Type="http://schemas.openxmlformats.org/officeDocument/2006/relationships/image" Target="../media/image279.wmf"/><Relationship Id="rId4" Type="http://schemas.openxmlformats.org/officeDocument/2006/relationships/image" Target="../media/image273.wmf"/><Relationship Id="rId9" Type="http://schemas.openxmlformats.org/officeDocument/2006/relationships/image" Target="../media/image278.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image" Target="../media/image282.wmf"/><Relationship Id="rId7" Type="http://schemas.openxmlformats.org/officeDocument/2006/relationships/image" Target="../media/image286.wmf"/><Relationship Id="rId12" Type="http://schemas.openxmlformats.org/officeDocument/2006/relationships/image" Target="../media/image291.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11" Type="http://schemas.openxmlformats.org/officeDocument/2006/relationships/image" Target="../media/image290.wmf"/><Relationship Id="rId5" Type="http://schemas.openxmlformats.org/officeDocument/2006/relationships/image" Target="../media/image284.wmf"/><Relationship Id="rId10" Type="http://schemas.openxmlformats.org/officeDocument/2006/relationships/image" Target="../media/image289.wmf"/><Relationship Id="rId4" Type="http://schemas.openxmlformats.org/officeDocument/2006/relationships/image" Target="../media/image283.wmf"/><Relationship Id="rId9" Type="http://schemas.openxmlformats.org/officeDocument/2006/relationships/image" Target="../media/image28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94.wmf"/><Relationship Id="rId7" Type="http://schemas.openxmlformats.org/officeDocument/2006/relationships/image" Target="../media/image298.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5" Type="http://schemas.openxmlformats.org/officeDocument/2006/relationships/image" Target="../media/image303.wmf"/><Relationship Id="rId4" Type="http://schemas.openxmlformats.org/officeDocument/2006/relationships/image" Target="../media/image302.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 Id="rId4" Type="http://schemas.openxmlformats.org/officeDocument/2006/relationships/image" Target="../media/image307.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 Id="rId5" Type="http://schemas.openxmlformats.org/officeDocument/2006/relationships/image" Target="../media/image312.wmf"/><Relationship Id="rId4" Type="http://schemas.openxmlformats.org/officeDocument/2006/relationships/image" Target="../media/image31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04.wmf"/><Relationship Id="rId5" Type="http://schemas.openxmlformats.org/officeDocument/2006/relationships/image" Target="../media/image316.wmf"/><Relationship Id="rId4" Type="http://schemas.openxmlformats.org/officeDocument/2006/relationships/image" Target="../media/image315.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 Id="rId4" Type="http://schemas.openxmlformats.org/officeDocument/2006/relationships/image" Target="../media/image317.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21.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 Id="rId5" Type="http://schemas.openxmlformats.org/officeDocument/2006/relationships/image" Target="../media/image326.wmf"/><Relationship Id="rId4" Type="http://schemas.openxmlformats.org/officeDocument/2006/relationships/image" Target="../media/image325.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328.wmf"/><Relationship Id="rId1" Type="http://schemas.openxmlformats.org/officeDocument/2006/relationships/image" Target="../media/image327.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29.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330.wmf"/><Relationship Id="rId1" Type="http://schemas.openxmlformats.org/officeDocument/2006/relationships/image" Target="../media/image217.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image" Target="../media/image217.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342.wmf"/><Relationship Id="rId3" Type="http://schemas.openxmlformats.org/officeDocument/2006/relationships/image" Target="../media/image337.wmf"/><Relationship Id="rId7" Type="http://schemas.openxmlformats.org/officeDocument/2006/relationships/image" Target="../media/image341.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0.wmf"/><Relationship Id="rId5" Type="http://schemas.openxmlformats.org/officeDocument/2006/relationships/image" Target="../media/image339.wmf"/><Relationship Id="rId4" Type="http://schemas.openxmlformats.org/officeDocument/2006/relationships/image" Target="../media/image338.wmf"/><Relationship Id="rId9" Type="http://schemas.openxmlformats.org/officeDocument/2006/relationships/image" Target="../media/image343.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 Id="rId4" Type="http://schemas.openxmlformats.org/officeDocument/2006/relationships/image" Target="../media/image3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348.wmf"/><Relationship Id="rId5" Type="http://schemas.openxmlformats.org/officeDocument/2006/relationships/image" Target="../media/image352.wmf"/><Relationship Id="rId4" Type="http://schemas.openxmlformats.org/officeDocument/2006/relationships/image" Target="../media/image351.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354.wmf"/><Relationship Id="rId1" Type="http://schemas.openxmlformats.org/officeDocument/2006/relationships/image" Target="../media/image353.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55.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58.wmf"/><Relationship Id="rId2" Type="http://schemas.openxmlformats.org/officeDocument/2006/relationships/image" Target="../media/image357.wmf"/><Relationship Id="rId1" Type="http://schemas.openxmlformats.org/officeDocument/2006/relationships/image" Target="../media/image356.wmf"/><Relationship Id="rId4" Type="http://schemas.openxmlformats.org/officeDocument/2006/relationships/image" Target="../media/image359.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62.wmf"/><Relationship Id="rId2" Type="http://schemas.openxmlformats.org/officeDocument/2006/relationships/image" Target="../media/image361.wmf"/><Relationship Id="rId1" Type="http://schemas.openxmlformats.org/officeDocument/2006/relationships/image" Target="../media/image360.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65.wmf"/><Relationship Id="rId2" Type="http://schemas.openxmlformats.org/officeDocument/2006/relationships/image" Target="../media/image364.wmf"/><Relationship Id="rId1" Type="http://schemas.openxmlformats.org/officeDocument/2006/relationships/image" Target="../media/image363.wmf"/><Relationship Id="rId6" Type="http://schemas.openxmlformats.org/officeDocument/2006/relationships/image" Target="../media/image368.wmf"/><Relationship Id="rId5" Type="http://schemas.openxmlformats.org/officeDocument/2006/relationships/image" Target="../media/image367.wmf"/><Relationship Id="rId4" Type="http://schemas.openxmlformats.org/officeDocument/2006/relationships/image" Target="../media/image366.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370.wmf"/><Relationship Id="rId1" Type="http://schemas.openxmlformats.org/officeDocument/2006/relationships/image" Target="../media/image369.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73.wmf"/><Relationship Id="rId2" Type="http://schemas.openxmlformats.org/officeDocument/2006/relationships/image" Target="../media/image372.wmf"/><Relationship Id="rId1" Type="http://schemas.openxmlformats.org/officeDocument/2006/relationships/image" Target="../media/image371.wmf"/><Relationship Id="rId6" Type="http://schemas.openxmlformats.org/officeDocument/2006/relationships/image" Target="../media/image376.wmf"/><Relationship Id="rId5" Type="http://schemas.openxmlformats.org/officeDocument/2006/relationships/image" Target="../media/image375.wmf"/><Relationship Id="rId4" Type="http://schemas.openxmlformats.org/officeDocument/2006/relationships/image" Target="../media/image374.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 Id="rId4" Type="http://schemas.openxmlformats.org/officeDocument/2006/relationships/image" Target="../media/image38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90.vml.rels><?xml version="1.0" encoding="UTF-8" standalone="yes"?>
<Relationships xmlns="http://schemas.openxmlformats.org/package/2006/relationships"><Relationship Id="rId8" Type="http://schemas.openxmlformats.org/officeDocument/2006/relationships/image" Target="../media/image388.wmf"/><Relationship Id="rId3" Type="http://schemas.openxmlformats.org/officeDocument/2006/relationships/image" Target="../media/image383.wmf"/><Relationship Id="rId7" Type="http://schemas.openxmlformats.org/officeDocument/2006/relationships/image" Target="../media/image387.wmf"/><Relationship Id="rId2" Type="http://schemas.openxmlformats.org/officeDocument/2006/relationships/image" Target="../media/image382.wmf"/><Relationship Id="rId1" Type="http://schemas.openxmlformats.org/officeDocument/2006/relationships/image" Target="../media/image381.wmf"/><Relationship Id="rId6" Type="http://schemas.openxmlformats.org/officeDocument/2006/relationships/image" Target="../media/image386.wmf"/><Relationship Id="rId5" Type="http://schemas.openxmlformats.org/officeDocument/2006/relationships/image" Target="../media/image385.wmf"/><Relationship Id="rId4" Type="http://schemas.openxmlformats.org/officeDocument/2006/relationships/image" Target="../media/image384.wmf"/><Relationship Id="rId9" Type="http://schemas.openxmlformats.org/officeDocument/2006/relationships/image" Target="../media/image389.wmf"/></Relationships>
</file>

<file path=ppt/drawings/_rels/vmlDrawing91.vml.rels><?xml version="1.0" encoding="UTF-8" standalone="yes"?>
<Relationships xmlns="http://schemas.openxmlformats.org/package/2006/relationships"><Relationship Id="rId8" Type="http://schemas.openxmlformats.org/officeDocument/2006/relationships/image" Target="../media/image397.wmf"/><Relationship Id="rId13" Type="http://schemas.openxmlformats.org/officeDocument/2006/relationships/image" Target="../media/image402.wmf"/><Relationship Id="rId3" Type="http://schemas.openxmlformats.org/officeDocument/2006/relationships/image" Target="../media/image392.wmf"/><Relationship Id="rId7" Type="http://schemas.openxmlformats.org/officeDocument/2006/relationships/image" Target="../media/image396.wmf"/><Relationship Id="rId12" Type="http://schemas.openxmlformats.org/officeDocument/2006/relationships/image" Target="../media/image401.wmf"/><Relationship Id="rId2" Type="http://schemas.openxmlformats.org/officeDocument/2006/relationships/image" Target="../media/image391.wmf"/><Relationship Id="rId1" Type="http://schemas.openxmlformats.org/officeDocument/2006/relationships/image" Target="../media/image390.wmf"/><Relationship Id="rId6" Type="http://schemas.openxmlformats.org/officeDocument/2006/relationships/image" Target="../media/image395.wmf"/><Relationship Id="rId11" Type="http://schemas.openxmlformats.org/officeDocument/2006/relationships/image" Target="../media/image400.wmf"/><Relationship Id="rId5" Type="http://schemas.openxmlformats.org/officeDocument/2006/relationships/image" Target="../media/image394.wmf"/><Relationship Id="rId10" Type="http://schemas.openxmlformats.org/officeDocument/2006/relationships/image" Target="../media/image399.wmf"/><Relationship Id="rId4" Type="http://schemas.openxmlformats.org/officeDocument/2006/relationships/image" Target="../media/image393.wmf"/><Relationship Id="rId9" Type="http://schemas.openxmlformats.org/officeDocument/2006/relationships/image" Target="../media/image398.wmf"/><Relationship Id="rId14" Type="http://schemas.openxmlformats.org/officeDocument/2006/relationships/image" Target="../media/image403.w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411.wmf"/><Relationship Id="rId13" Type="http://schemas.openxmlformats.org/officeDocument/2006/relationships/image" Target="../media/image400.wmf"/><Relationship Id="rId3" Type="http://schemas.openxmlformats.org/officeDocument/2006/relationships/image" Target="../media/image406.wmf"/><Relationship Id="rId7" Type="http://schemas.openxmlformats.org/officeDocument/2006/relationships/image" Target="../media/image410.wmf"/><Relationship Id="rId12" Type="http://schemas.openxmlformats.org/officeDocument/2006/relationships/image" Target="../media/image399.wmf"/><Relationship Id="rId2" Type="http://schemas.openxmlformats.org/officeDocument/2006/relationships/image" Target="../media/image405.wmf"/><Relationship Id="rId16" Type="http://schemas.openxmlformats.org/officeDocument/2006/relationships/image" Target="../media/image414.wmf"/><Relationship Id="rId1" Type="http://schemas.openxmlformats.org/officeDocument/2006/relationships/image" Target="../media/image404.wmf"/><Relationship Id="rId6" Type="http://schemas.openxmlformats.org/officeDocument/2006/relationships/image" Target="../media/image409.wmf"/><Relationship Id="rId11" Type="http://schemas.openxmlformats.org/officeDocument/2006/relationships/image" Target="../media/image398.wmf"/><Relationship Id="rId5" Type="http://schemas.openxmlformats.org/officeDocument/2006/relationships/image" Target="../media/image408.wmf"/><Relationship Id="rId15" Type="http://schemas.openxmlformats.org/officeDocument/2006/relationships/image" Target="../media/image402.wmf"/><Relationship Id="rId10" Type="http://schemas.openxmlformats.org/officeDocument/2006/relationships/image" Target="../media/image413.wmf"/><Relationship Id="rId4" Type="http://schemas.openxmlformats.org/officeDocument/2006/relationships/image" Target="../media/image407.wmf"/><Relationship Id="rId9" Type="http://schemas.openxmlformats.org/officeDocument/2006/relationships/image" Target="../media/image412.wmf"/><Relationship Id="rId14" Type="http://schemas.openxmlformats.org/officeDocument/2006/relationships/image" Target="../media/image401.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422.wmf"/><Relationship Id="rId3" Type="http://schemas.openxmlformats.org/officeDocument/2006/relationships/image" Target="../media/image417.wmf"/><Relationship Id="rId7" Type="http://schemas.openxmlformats.org/officeDocument/2006/relationships/image" Target="../media/image421.wmf"/><Relationship Id="rId2" Type="http://schemas.openxmlformats.org/officeDocument/2006/relationships/image" Target="../media/image416.wmf"/><Relationship Id="rId1" Type="http://schemas.openxmlformats.org/officeDocument/2006/relationships/image" Target="../media/image415.wmf"/><Relationship Id="rId6" Type="http://schemas.openxmlformats.org/officeDocument/2006/relationships/image" Target="../media/image420.wmf"/><Relationship Id="rId5" Type="http://schemas.openxmlformats.org/officeDocument/2006/relationships/image" Target="../media/image419.wmf"/><Relationship Id="rId4" Type="http://schemas.openxmlformats.org/officeDocument/2006/relationships/image" Target="../media/image418.wmf"/><Relationship Id="rId9" Type="http://schemas.openxmlformats.org/officeDocument/2006/relationships/image" Target="../media/image423.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424.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426.wmf"/><Relationship Id="rId1" Type="http://schemas.openxmlformats.org/officeDocument/2006/relationships/image" Target="../media/image4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endParaRPr lang="en-US" altLang="zh-CN"/>
          </a:p>
        </p:txBody>
      </p:sp>
      <p:sp>
        <p:nvSpPr>
          <p:cNvPr id="358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fld id="{86AA7FDA-9360-4344-8DE7-29835860EC3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0C80F-A608-4850-84F7-D2BB3D2DD0E5}" type="slidenum">
              <a:rPr lang="zh-CN" altLang="en-US"/>
              <a:pPr/>
              <a:t>1</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63C4E-BC0D-44E3-AFEB-0FE5943A70F5}" type="slidenum">
              <a:rPr lang="zh-CN" altLang="en-US"/>
              <a:pPr/>
              <a:t>10</a:t>
            </a:fld>
            <a:endParaRPr lang="en-US" altLang="zh-CN"/>
          </a:p>
        </p:txBody>
      </p:sp>
      <p:sp>
        <p:nvSpPr>
          <p:cNvPr id="1256450" name="Rectangle 2"/>
          <p:cNvSpPr>
            <a:spLocks noGrp="1" noRot="1" noChangeAspect="1" noChangeArrowheads="1" noTextEdit="1"/>
          </p:cNvSpPr>
          <p:nvPr>
            <p:ph type="sldImg"/>
          </p:nvPr>
        </p:nvSpPr>
        <p:spPr>
          <a:ln/>
        </p:spPr>
      </p:sp>
      <p:sp>
        <p:nvSpPr>
          <p:cNvPr id="1256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A6292-CEC2-42D8-B5C0-09B581EE2BEE}" type="slidenum">
              <a:rPr lang="zh-CN" altLang="en-US"/>
              <a:pPr/>
              <a:t>11</a:t>
            </a:fld>
            <a:endParaRPr lang="en-US" altLang="zh-CN"/>
          </a:p>
        </p:txBody>
      </p:sp>
      <p:sp>
        <p:nvSpPr>
          <p:cNvPr id="1258498" name="Rectangle 2"/>
          <p:cNvSpPr>
            <a:spLocks noGrp="1" noRot="1" noChangeAspect="1" noChangeArrowheads="1" noTextEdit="1"/>
          </p:cNvSpPr>
          <p:nvPr>
            <p:ph type="sldImg"/>
          </p:nvPr>
        </p:nvSpPr>
        <p:spPr>
          <a:ln/>
        </p:spPr>
      </p:sp>
      <p:sp>
        <p:nvSpPr>
          <p:cNvPr id="1258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71FE0-6E39-437C-886F-C9512031AC08}" type="slidenum">
              <a:rPr lang="zh-CN" altLang="en-US"/>
              <a:pPr/>
              <a:t>12</a:t>
            </a:fld>
            <a:endParaRPr lang="en-US" altLang="zh-CN"/>
          </a:p>
        </p:txBody>
      </p:sp>
      <p:sp>
        <p:nvSpPr>
          <p:cNvPr id="1260546" name="Rectangle 2"/>
          <p:cNvSpPr>
            <a:spLocks noGrp="1" noRot="1" noChangeAspect="1" noChangeArrowheads="1" noTextEdit="1"/>
          </p:cNvSpPr>
          <p:nvPr>
            <p:ph type="sldImg"/>
          </p:nvPr>
        </p:nvSpPr>
        <p:spPr>
          <a:ln/>
        </p:spPr>
      </p:sp>
      <p:sp>
        <p:nvSpPr>
          <p:cNvPr id="1260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FA667-7CB2-4793-A0E5-3EC14B3F3A88}" type="slidenum">
              <a:rPr lang="zh-CN" altLang="en-US"/>
              <a:pPr/>
              <a:t>13</a:t>
            </a:fld>
            <a:endParaRPr lang="en-US" altLang="zh-CN"/>
          </a:p>
        </p:txBody>
      </p:sp>
      <p:sp>
        <p:nvSpPr>
          <p:cNvPr id="1262594" name="Rectangle 2"/>
          <p:cNvSpPr>
            <a:spLocks noGrp="1" noRot="1" noChangeAspect="1" noChangeArrowheads="1" noTextEdit="1"/>
          </p:cNvSpPr>
          <p:nvPr>
            <p:ph type="sldImg"/>
          </p:nvPr>
        </p:nvSpPr>
        <p:spPr>
          <a:ln/>
        </p:spPr>
      </p:sp>
      <p:sp>
        <p:nvSpPr>
          <p:cNvPr id="1262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305A6-4EB7-4379-BCCB-63BCBF8D5F3E}" type="slidenum">
              <a:rPr lang="zh-CN" altLang="en-US"/>
              <a:pPr/>
              <a:t>14</a:t>
            </a:fld>
            <a:endParaRPr lang="en-US" altLang="zh-CN"/>
          </a:p>
        </p:txBody>
      </p:sp>
      <p:sp>
        <p:nvSpPr>
          <p:cNvPr id="1264642" name="Rectangle 2"/>
          <p:cNvSpPr>
            <a:spLocks noGrp="1" noRot="1" noChangeAspect="1" noChangeArrowheads="1" noTextEdit="1"/>
          </p:cNvSpPr>
          <p:nvPr>
            <p:ph type="sldImg"/>
          </p:nvPr>
        </p:nvSpPr>
        <p:spPr>
          <a:ln/>
        </p:spPr>
      </p:sp>
      <p:sp>
        <p:nvSpPr>
          <p:cNvPr id="1264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5FFF3-800E-4FD6-A743-283DD425C013}" type="slidenum">
              <a:rPr lang="zh-CN" altLang="en-US"/>
              <a:pPr/>
              <a:t>15</a:t>
            </a:fld>
            <a:endParaRPr lang="en-US" altLang="zh-CN"/>
          </a:p>
        </p:txBody>
      </p:sp>
      <p:sp>
        <p:nvSpPr>
          <p:cNvPr id="1266690" name="Rectangle 2"/>
          <p:cNvSpPr>
            <a:spLocks noGrp="1" noRot="1" noChangeAspect="1" noChangeArrowheads="1" noTextEdit="1"/>
          </p:cNvSpPr>
          <p:nvPr>
            <p:ph type="sldImg"/>
          </p:nvPr>
        </p:nvSpPr>
        <p:spPr>
          <a:ln/>
        </p:spPr>
      </p:sp>
      <p:sp>
        <p:nvSpPr>
          <p:cNvPr id="1266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B870D-9C95-446F-B69D-CD8985042C53}" type="slidenum">
              <a:rPr lang="zh-CN" altLang="en-US"/>
              <a:pPr/>
              <a:t>16</a:t>
            </a:fld>
            <a:endParaRPr lang="en-US" altLang="zh-CN"/>
          </a:p>
        </p:txBody>
      </p:sp>
      <p:sp>
        <p:nvSpPr>
          <p:cNvPr id="1268738" name="Rectangle 2"/>
          <p:cNvSpPr>
            <a:spLocks noGrp="1" noRot="1" noChangeAspect="1" noChangeArrowheads="1" noTextEdit="1"/>
          </p:cNvSpPr>
          <p:nvPr>
            <p:ph type="sldImg"/>
          </p:nvPr>
        </p:nvSpPr>
        <p:spPr>
          <a:ln/>
        </p:spPr>
      </p:sp>
      <p:sp>
        <p:nvSpPr>
          <p:cNvPr id="1268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3EFE57-9DBC-42B4-9DE3-1F0D09736B95}" type="slidenum">
              <a:rPr lang="zh-CN" altLang="en-US"/>
              <a:pPr/>
              <a:t>17</a:t>
            </a:fld>
            <a:endParaRPr lang="en-US" altLang="zh-CN"/>
          </a:p>
        </p:txBody>
      </p:sp>
      <p:sp>
        <p:nvSpPr>
          <p:cNvPr id="1313794" name="Rectangle 2"/>
          <p:cNvSpPr>
            <a:spLocks noGrp="1" noRot="1" noChangeAspect="1" noChangeArrowheads="1" noTextEdit="1"/>
          </p:cNvSpPr>
          <p:nvPr>
            <p:ph type="sldImg"/>
          </p:nvPr>
        </p:nvSpPr>
        <p:spPr>
          <a:ln/>
        </p:spPr>
      </p:sp>
      <p:sp>
        <p:nvSpPr>
          <p:cNvPr id="1313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19F5D-8CA4-41BC-8E2F-1B9CD667BC61}" type="slidenum">
              <a:rPr lang="zh-CN" altLang="en-US"/>
              <a:pPr/>
              <a:t>18</a:t>
            </a:fld>
            <a:endParaRPr lang="en-US" altLang="zh-CN"/>
          </a:p>
        </p:txBody>
      </p:sp>
      <p:sp>
        <p:nvSpPr>
          <p:cNvPr id="1270786" name="Rectangle 2"/>
          <p:cNvSpPr>
            <a:spLocks noGrp="1" noRot="1" noChangeAspect="1" noChangeArrowheads="1" noTextEdit="1"/>
          </p:cNvSpPr>
          <p:nvPr>
            <p:ph type="sldImg"/>
          </p:nvPr>
        </p:nvSpPr>
        <p:spPr>
          <a:ln/>
        </p:spPr>
      </p:sp>
      <p:sp>
        <p:nvSpPr>
          <p:cNvPr id="1270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17DE3-C7EB-49DB-9987-053A3AD9E544}" type="slidenum">
              <a:rPr lang="zh-CN" altLang="en-US"/>
              <a:pPr/>
              <a:t>19</a:t>
            </a:fld>
            <a:endParaRPr lang="en-US" altLang="zh-CN"/>
          </a:p>
        </p:txBody>
      </p:sp>
      <p:sp>
        <p:nvSpPr>
          <p:cNvPr id="1272834" name="Rectangle 2"/>
          <p:cNvSpPr>
            <a:spLocks noGrp="1" noRot="1" noChangeAspect="1" noChangeArrowheads="1" noTextEdit="1"/>
          </p:cNvSpPr>
          <p:nvPr>
            <p:ph type="sldImg"/>
          </p:nvPr>
        </p:nvSpPr>
        <p:spPr>
          <a:ln/>
        </p:spPr>
      </p:sp>
      <p:sp>
        <p:nvSpPr>
          <p:cNvPr id="1272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40227-FBF6-4C2C-B86D-44D92DE8D89B}" type="slidenum">
              <a:rPr lang="zh-CN" altLang="en-US"/>
              <a:pPr/>
              <a:t>2</a:t>
            </a:fld>
            <a:endParaRPr lang="en-US" altLang="zh-CN"/>
          </a:p>
        </p:txBody>
      </p:sp>
      <p:sp>
        <p:nvSpPr>
          <p:cNvPr id="1240066" name="Rectangle 2"/>
          <p:cNvSpPr>
            <a:spLocks noGrp="1" noRot="1" noChangeAspect="1" noChangeArrowheads="1" noTextEdit="1"/>
          </p:cNvSpPr>
          <p:nvPr>
            <p:ph type="sldImg"/>
          </p:nvPr>
        </p:nvSpPr>
        <p:spPr>
          <a:ln/>
        </p:spPr>
      </p:sp>
      <p:sp>
        <p:nvSpPr>
          <p:cNvPr id="12400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43804-479C-499C-BD12-F1DCD691BB66}" type="slidenum">
              <a:rPr lang="zh-CN" altLang="en-US"/>
              <a:pPr/>
              <a:t>20</a:t>
            </a:fld>
            <a:endParaRPr lang="en-US" altLang="zh-CN"/>
          </a:p>
        </p:txBody>
      </p:sp>
      <p:sp>
        <p:nvSpPr>
          <p:cNvPr id="1315842" name="Rectangle 2"/>
          <p:cNvSpPr>
            <a:spLocks noGrp="1" noRot="1" noChangeAspect="1" noChangeArrowheads="1" noTextEdit="1"/>
          </p:cNvSpPr>
          <p:nvPr>
            <p:ph type="sldImg"/>
          </p:nvPr>
        </p:nvSpPr>
        <p:spPr>
          <a:ln/>
        </p:spPr>
      </p:sp>
      <p:sp>
        <p:nvSpPr>
          <p:cNvPr id="1315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00CA2-F905-41D2-9CA2-8F4DAFD929B6}" type="slidenum">
              <a:rPr lang="zh-CN" altLang="en-US"/>
              <a:pPr/>
              <a:t>21</a:t>
            </a:fld>
            <a:endParaRPr lang="en-US" altLang="zh-CN"/>
          </a:p>
        </p:txBody>
      </p:sp>
      <p:sp>
        <p:nvSpPr>
          <p:cNvPr id="1274882" name="Rectangle 2"/>
          <p:cNvSpPr>
            <a:spLocks noGrp="1" noRot="1" noChangeAspect="1" noChangeArrowheads="1" noTextEdit="1"/>
          </p:cNvSpPr>
          <p:nvPr>
            <p:ph type="sldImg"/>
          </p:nvPr>
        </p:nvSpPr>
        <p:spPr>
          <a:ln/>
        </p:spPr>
      </p:sp>
      <p:sp>
        <p:nvSpPr>
          <p:cNvPr id="1274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C82F4-B6BE-4A22-8BA3-43B4B2F7AD1B}" type="slidenum">
              <a:rPr lang="zh-CN" altLang="en-US"/>
              <a:pPr/>
              <a:t>25</a:t>
            </a:fld>
            <a:endParaRPr lang="en-US" altLang="zh-CN"/>
          </a:p>
        </p:txBody>
      </p:sp>
      <p:sp>
        <p:nvSpPr>
          <p:cNvPr id="1278978" name="Rectangle 2"/>
          <p:cNvSpPr>
            <a:spLocks noGrp="1" noRot="1" noChangeAspect="1" noChangeArrowheads="1" noTextEdit="1"/>
          </p:cNvSpPr>
          <p:nvPr>
            <p:ph type="sldImg"/>
          </p:nvPr>
        </p:nvSpPr>
        <p:spPr>
          <a:ln/>
        </p:spPr>
      </p:sp>
      <p:sp>
        <p:nvSpPr>
          <p:cNvPr id="1278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325F5-871C-4FE7-ACFC-804E30C841D9}" type="slidenum">
              <a:rPr lang="zh-CN" altLang="en-US"/>
              <a:pPr/>
              <a:t>26</a:t>
            </a:fld>
            <a:endParaRPr lang="en-US" altLang="zh-CN"/>
          </a:p>
        </p:txBody>
      </p:sp>
      <p:sp>
        <p:nvSpPr>
          <p:cNvPr id="1281026" name="Rectangle 2"/>
          <p:cNvSpPr>
            <a:spLocks noGrp="1" noRot="1" noChangeAspect="1" noChangeArrowheads="1" noTextEdit="1"/>
          </p:cNvSpPr>
          <p:nvPr>
            <p:ph type="sldImg"/>
          </p:nvPr>
        </p:nvSpPr>
        <p:spPr>
          <a:ln/>
        </p:spPr>
      </p:sp>
      <p:sp>
        <p:nvSpPr>
          <p:cNvPr id="1281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50826-65DE-4754-8931-F1504BA8ED3D}" type="slidenum">
              <a:rPr lang="zh-CN" altLang="en-US"/>
              <a:pPr/>
              <a:t>27</a:t>
            </a:fld>
            <a:endParaRPr lang="en-US" altLang="zh-CN"/>
          </a:p>
        </p:txBody>
      </p:sp>
      <p:sp>
        <p:nvSpPr>
          <p:cNvPr id="1283074" name="Rectangle 2"/>
          <p:cNvSpPr>
            <a:spLocks noGrp="1" noRot="1" noChangeAspect="1" noChangeArrowheads="1" noTextEdit="1"/>
          </p:cNvSpPr>
          <p:nvPr>
            <p:ph type="sldImg"/>
          </p:nvPr>
        </p:nvSpPr>
        <p:spPr>
          <a:ln/>
        </p:spPr>
      </p:sp>
      <p:sp>
        <p:nvSpPr>
          <p:cNvPr id="1283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D6C57-9755-4D97-B7D3-970EB32F36E0}" type="slidenum">
              <a:rPr lang="zh-CN" altLang="en-US"/>
              <a:pPr/>
              <a:t>28</a:t>
            </a:fld>
            <a:endParaRPr lang="en-US" altLang="zh-CN"/>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C67BA3-2845-411E-BEE6-7AB28825FB76}" type="slidenum">
              <a:rPr lang="zh-CN" altLang="en-US"/>
              <a:pPr/>
              <a:t>29</a:t>
            </a:fld>
            <a:endParaRPr lang="en-US" altLang="zh-CN"/>
          </a:p>
        </p:txBody>
      </p:sp>
      <p:sp>
        <p:nvSpPr>
          <p:cNvPr id="1287170" name="Rectangle 2"/>
          <p:cNvSpPr>
            <a:spLocks noGrp="1" noRot="1" noChangeAspect="1" noChangeArrowheads="1" noTextEdit="1"/>
          </p:cNvSpPr>
          <p:nvPr>
            <p:ph type="sldImg"/>
          </p:nvPr>
        </p:nvSpPr>
        <p:spPr>
          <a:ln/>
        </p:spPr>
      </p:sp>
      <p:sp>
        <p:nvSpPr>
          <p:cNvPr id="1287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51D75-F323-48F8-8926-322EBB7BC281}" type="slidenum">
              <a:rPr lang="zh-CN" altLang="en-US"/>
              <a:pPr/>
              <a:t>30</a:t>
            </a:fld>
            <a:endParaRPr lang="en-US" altLang="zh-CN"/>
          </a:p>
        </p:txBody>
      </p:sp>
      <p:sp>
        <p:nvSpPr>
          <p:cNvPr id="1289218" name="Rectangle 2"/>
          <p:cNvSpPr>
            <a:spLocks noGrp="1" noRot="1" noChangeAspect="1" noChangeArrowheads="1" noTextEdit="1"/>
          </p:cNvSpPr>
          <p:nvPr>
            <p:ph type="sldImg"/>
          </p:nvPr>
        </p:nvSpPr>
        <p:spPr>
          <a:ln/>
        </p:spPr>
      </p:sp>
      <p:sp>
        <p:nvSpPr>
          <p:cNvPr id="1289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5E9A8-E1F7-4A72-876F-ECE9AD5CCE13}" type="slidenum">
              <a:rPr lang="zh-CN" altLang="en-US"/>
              <a:pPr/>
              <a:t>31</a:t>
            </a:fld>
            <a:endParaRPr lang="en-US" altLang="zh-CN"/>
          </a:p>
        </p:txBody>
      </p:sp>
      <p:sp>
        <p:nvSpPr>
          <p:cNvPr id="1291266" name="Rectangle 2"/>
          <p:cNvSpPr>
            <a:spLocks noGrp="1" noRot="1" noChangeAspect="1" noChangeArrowheads="1" noTextEdit="1"/>
          </p:cNvSpPr>
          <p:nvPr>
            <p:ph type="sldImg"/>
          </p:nvPr>
        </p:nvSpPr>
        <p:spPr>
          <a:ln/>
        </p:spPr>
      </p:sp>
      <p:sp>
        <p:nvSpPr>
          <p:cNvPr id="1291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BC2F2-0536-4A7B-94E0-3D4EF49D782F}" type="slidenum">
              <a:rPr lang="zh-CN" altLang="en-US"/>
              <a:pPr/>
              <a:t>32</a:t>
            </a:fld>
            <a:endParaRPr lang="en-US" altLang="zh-CN"/>
          </a:p>
        </p:txBody>
      </p:sp>
      <p:sp>
        <p:nvSpPr>
          <p:cNvPr id="1295362" name="Rectangle 2"/>
          <p:cNvSpPr>
            <a:spLocks noGrp="1" noRot="1" noChangeAspect="1" noChangeArrowheads="1" noTextEdit="1"/>
          </p:cNvSpPr>
          <p:nvPr>
            <p:ph type="sldImg"/>
          </p:nvPr>
        </p:nvSpPr>
        <p:spPr>
          <a:ln/>
        </p:spPr>
      </p:sp>
      <p:sp>
        <p:nvSpPr>
          <p:cNvPr id="1295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ADEBF-1F13-4450-8FA5-F311F1C9327D}" type="slidenum">
              <a:rPr lang="zh-CN" altLang="en-US"/>
              <a:pPr/>
              <a:t>3</a:t>
            </a:fld>
            <a:endParaRPr lang="en-US" altLang="zh-CN"/>
          </a:p>
        </p:txBody>
      </p:sp>
      <p:sp>
        <p:nvSpPr>
          <p:cNvPr id="1242114" name="Rectangle 2"/>
          <p:cNvSpPr>
            <a:spLocks noGrp="1" noRot="1" noChangeAspect="1" noChangeArrowheads="1" noTextEdit="1"/>
          </p:cNvSpPr>
          <p:nvPr>
            <p:ph type="sldImg"/>
          </p:nvPr>
        </p:nvSpPr>
        <p:spPr>
          <a:ln/>
        </p:spPr>
      </p:sp>
      <p:sp>
        <p:nvSpPr>
          <p:cNvPr id="1242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781BF-9B04-4C91-9742-00DF9903B7EA}" type="slidenum">
              <a:rPr lang="zh-CN" altLang="en-US"/>
              <a:pPr/>
              <a:t>33</a:t>
            </a:fld>
            <a:endParaRPr lang="en-US" altLang="zh-CN"/>
          </a:p>
        </p:txBody>
      </p:sp>
      <p:sp>
        <p:nvSpPr>
          <p:cNvPr id="1317890" name="Rectangle 2"/>
          <p:cNvSpPr>
            <a:spLocks noGrp="1" noRot="1" noChangeAspect="1" noChangeArrowheads="1" noTextEdit="1"/>
          </p:cNvSpPr>
          <p:nvPr>
            <p:ph type="sldImg"/>
          </p:nvPr>
        </p:nvSpPr>
        <p:spPr>
          <a:ln/>
        </p:spPr>
      </p:sp>
      <p:sp>
        <p:nvSpPr>
          <p:cNvPr id="1317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176FA-49AB-40B8-87AC-D0DD5E310C66}" type="slidenum">
              <a:rPr lang="zh-CN" altLang="en-US"/>
              <a:pPr/>
              <a:t>34</a:t>
            </a:fld>
            <a:endParaRPr lang="en-US" altLang="zh-CN"/>
          </a:p>
        </p:txBody>
      </p:sp>
      <p:sp>
        <p:nvSpPr>
          <p:cNvPr id="1297410" name="Rectangle 2"/>
          <p:cNvSpPr>
            <a:spLocks noGrp="1" noRot="1" noChangeAspect="1" noChangeArrowheads="1" noTextEdit="1"/>
          </p:cNvSpPr>
          <p:nvPr>
            <p:ph type="sldImg"/>
          </p:nvPr>
        </p:nvSpPr>
        <p:spPr>
          <a:ln/>
        </p:spPr>
      </p:sp>
      <p:sp>
        <p:nvSpPr>
          <p:cNvPr id="12974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966F1-B7FE-4FC7-9CD3-89FB0F15158B}" type="slidenum">
              <a:rPr lang="zh-CN" altLang="en-US"/>
              <a:pPr/>
              <a:t>35</a:t>
            </a:fld>
            <a:endParaRPr lang="en-US" altLang="zh-CN"/>
          </a:p>
        </p:txBody>
      </p:sp>
      <p:sp>
        <p:nvSpPr>
          <p:cNvPr id="1319938" name="Rectangle 2"/>
          <p:cNvSpPr>
            <a:spLocks noGrp="1" noRot="1" noChangeAspect="1" noChangeArrowheads="1" noTextEdit="1"/>
          </p:cNvSpPr>
          <p:nvPr>
            <p:ph type="sldImg"/>
          </p:nvPr>
        </p:nvSpPr>
        <p:spPr>
          <a:ln/>
        </p:spPr>
      </p:sp>
      <p:sp>
        <p:nvSpPr>
          <p:cNvPr id="1319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60D38-83F8-4D1A-9FA4-F997EF177BD7}" type="slidenum">
              <a:rPr lang="zh-CN" altLang="en-US"/>
              <a:pPr/>
              <a:t>36</a:t>
            </a:fld>
            <a:endParaRPr lang="en-US" altLang="zh-CN"/>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4D37A-7BAE-473B-BD4D-9C589E95A185}" type="slidenum">
              <a:rPr lang="zh-CN" altLang="en-US"/>
              <a:pPr/>
              <a:t>37</a:t>
            </a:fld>
            <a:endParaRPr lang="en-US" altLang="zh-CN"/>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6AA7FDA-9360-4344-8DE7-29835860EC31}" type="slidenum">
              <a:rPr lang="zh-CN" altLang="en-US" smtClean="0"/>
              <a:pPr/>
              <a:t>50</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9DC2F-44D0-452E-B441-B9792D604F29}" type="slidenum">
              <a:rPr lang="zh-CN" altLang="en-US"/>
              <a:pPr/>
              <a:t>56</a:t>
            </a:fld>
            <a:endParaRPr lang="en-US" altLang="zh-CN"/>
          </a:p>
        </p:txBody>
      </p:sp>
      <p:sp>
        <p:nvSpPr>
          <p:cNvPr id="1303554" name="Rectangle 2"/>
          <p:cNvSpPr>
            <a:spLocks noGrp="1" noRot="1" noChangeAspect="1" noChangeArrowheads="1" noTextEdit="1"/>
          </p:cNvSpPr>
          <p:nvPr>
            <p:ph type="sldImg"/>
          </p:nvPr>
        </p:nvSpPr>
        <p:spPr>
          <a:ln/>
        </p:spPr>
      </p:sp>
      <p:sp>
        <p:nvSpPr>
          <p:cNvPr id="1303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8165D-6C3D-454A-8ADF-63F5CC0140D4}" type="slidenum">
              <a:rPr lang="zh-CN" altLang="en-US"/>
              <a:pPr/>
              <a:t>57</a:t>
            </a:fld>
            <a:endParaRPr lang="en-US" altLang="zh-CN"/>
          </a:p>
        </p:txBody>
      </p:sp>
      <p:sp>
        <p:nvSpPr>
          <p:cNvPr id="1305602" name="Rectangle 2"/>
          <p:cNvSpPr>
            <a:spLocks noGrp="1" noRot="1" noChangeAspect="1" noChangeArrowheads="1" noTextEdit="1"/>
          </p:cNvSpPr>
          <p:nvPr>
            <p:ph type="sldImg"/>
          </p:nvPr>
        </p:nvSpPr>
        <p:spPr>
          <a:ln/>
        </p:spPr>
      </p:sp>
      <p:sp>
        <p:nvSpPr>
          <p:cNvPr id="1305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3A5B1-7D53-4EDB-88E2-FF35F5D10A63}" type="slidenum">
              <a:rPr lang="zh-CN" altLang="en-US"/>
              <a:pPr/>
              <a:t>58</a:t>
            </a:fld>
            <a:endParaRPr lang="en-US" altLang="zh-CN"/>
          </a:p>
        </p:txBody>
      </p:sp>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E622AA-6E81-4EAA-8A23-93B001A61249}" type="slidenum">
              <a:rPr lang="zh-CN" altLang="en-US"/>
              <a:pPr/>
              <a:t>59</a:t>
            </a:fld>
            <a:endParaRPr lang="en-US" altLang="zh-CN"/>
          </a:p>
        </p:txBody>
      </p:sp>
      <p:sp>
        <p:nvSpPr>
          <p:cNvPr id="1309698" name="Rectangle 2"/>
          <p:cNvSpPr>
            <a:spLocks noGrp="1" noRot="1" noChangeAspect="1" noChangeArrowheads="1" noTextEdit="1"/>
          </p:cNvSpPr>
          <p:nvPr>
            <p:ph type="sldImg"/>
          </p:nvPr>
        </p:nvSpPr>
        <p:spPr>
          <a:ln/>
        </p:spPr>
      </p:sp>
      <p:sp>
        <p:nvSpPr>
          <p:cNvPr id="1309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AF1EA-D527-4BE3-BEC6-40082B0EDC46}" type="slidenum">
              <a:rPr lang="zh-CN" altLang="en-US"/>
              <a:pPr/>
              <a:t>4</a:t>
            </a:fld>
            <a:endParaRPr lang="en-US" altLang="zh-CN"/>
          </a:p>
        </p:txBody>
      </p:sp>
      <p:sp>
        <p:nvSpPr>
          <p:cNvPr id="1244162" name="Rectangle 2"/>
          <p:cNvSpPr>
            <a:spLocks noGrp="1" noRot="1" noChangeAspect="1" noChangeArrowheads="1" noTextEdit="1"/>
          </p:cNvSpPr>
          <p:nvPr>
            <p:ph type="sldImg"/>
          </p:nvPr>
        </p:nvSpPr>
        <p:spPr>
          <a:ln/>
        </p:spPr>
      </p:sp>
      <p:sp>
        <p:nvSpPr>
          <p:cNvPr id="1244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500DB-C34D-49AD-92C7-0EDA1BE5353F}" type="slidenum">
              <a:rPr lang="zh-CN" altLang="en-US"/>
              <a:pPr/>
              <a:t>60</a:t>
            </a:fld>
            <a:endParaRPr lang="en-US" altLang="zh-CN"/>
          </a:p>
        </p:txBody>
      </p:sp>
      <p:sp>
        <p:nvSpPr>
          <p:cNvPr id="1311746" name="Rectangle 2"/>
          <p:cNvSpPr>
            <a:spLocks noGrp="1" noRot="1" noChangeAspect="1" noChangeArrowheads="1" noTextEdit="1"/>
          </p:cNvSpPr>
          <p:nvPr>
            <p:ph type="sldImg"/>
          </p:nvPr>
        </p:nvSpPr>
        <p:spPr>
          <a:ln/>
        </p:spPr>
      </p:sp>
      <p:sp>
        <p:nvSpPr>
          <p:cNvPr id="1311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78C29-ABFE-4EF4-B62E-055A2343522A}" type="slidenum">
              <a:rPr lang="zh-CN" altLang="en-US"/>
              <a:pPr/>
              <a:t>61</a:t>
            </a:fld>
            <a:endParaRPr lang="en-US" altLang="zh-CN"/>
          </a:p>
        </p:txBody>
      </p:sp>
      <p:sp>
        <p:nvSpPr>
          <p:cNvPr id="1321986" name="Rectangle 2"/>
          <p:cNvSpPr>
            <a:spLocks noGrp="1" noRot="1" noChangeAspect="1" noChangeArrowheads="1" noTextEdit="1"/>
          </p:cNvSpPr>
          <p:nvPr>
            <p:ph type="sldImg"/>
          </p:nvPr>
        </p:nvSpPr>
        <p:spPr>
          <a:ln/>
        </p:spPr>
      </p:sp>
      <p:sp>
        <p:nvSpPr>
          <p:cNvPr id="1321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8E6CA-6B08-4684-BAF1-6E052A536367}" type="slidenum">
              <a:rPr lang="zh-CN" altLang="en-US"/>
              <a:pPr/>
              <a:t>62</a:t>
            </a:fld>
            <a:endParaRPr lang="en-US" altLang="zh-CN"/>
          </a:p>
        </p:txBody>
      </p:sp>
      <p:sp>
        <p:nvSpPr>
          <p:cNvPr id="1324034" name="Rectangle 2"/>
          <p:cNvSpPr>
            <a:spLocks noGrp="1" noRot="1" noChangeAspect="1" noChangeArrowheads="1" noTextEdit="1"/>
          </p:cNvSpPr>
          <p:nvPr>
            <p:ph type="sldImg"/>
          </p:nvPr>
        </p:nvSpPr>
        <p:spPr>
          <a:ln/>
        </p:spPr>
      </p:sp>
      <p:sp>
        <p:nvSpPr>
          <p:cNvPr id="1324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D06C9-09CE-4681-8FA0-6FEF53349166}" type="slidenum">
              <a:rPr lang="zh-CN" altLang="en-US"/>
              <a:pPr/>
              <a:t>63</a:t>
            </a:fld>
            <a:endParaRPr lang="en-US" altLang="zh-CN"/>
          </a:p>
        </p:txBody>
      </p:sp>
      <p:sp>
        <p:nvSpPr>
          <p:cNvPr id="1326082" name="Rectangle 2"/>
          <p:cNvSpPr>
            <a:spLocks noGrp="1" noRot="1" noChangeAspect="1" noChangeArrowheads="1" noTextEdit="1"/>
          </p:cNvSpPr>
          <p:nvPr>
            <p:ph type="sldImg"/>
          </p:nvPr>
        </p:nvSpPr>
        <p:spPr>
          <a:ln/>
        </p:spPr>
      </p:sp>
      <p:sp>
        <p:nvSpPr>
          <p:cNvPr id="1326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46C1B-C641-4EB4-94F7-7D5BA7D5ED5E}" type="slidenum">
              <a:rPr lang="zh-CN" altLang="en-US"/>
              <a:pPr/>
              <a:t>64</a:t>
            </a:fld>
            <a:endParaRPr lang="en-US" altLang="zh-CN"/>
          </a:p>
        </p:txBody>
      </p:sp>
      <p:sp>
        <p:nvSpPr>
          <p:cNvPr id="1328130" name="Rectangle 2"/>
          <p:cNvSpPr>
            <a:spLocks noGrp="1" noRot="1" noChangeAspect="1" noChangeArrowheads="1" noTextEdit="1"/>
          </p:cNvSpPr>
          <p:nvPr>
            <p:ph type="sldImg"/>
          </p:nvPr>
        </p:nvSpPr>
        <p:spPr>
          <a:ln/>
        </p:spPr>
      </p:sp>
      <p:sp>
        <p:nvSpPr>
          <p:cNvPr id="1328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364D5-BE73-4AA7-976A-6668C69C3716}" type="slidenum">
              <a:rPr lang="zh-CN" altLang="en-US"/>
              <a:pPr/>
              <a:t>65</a:t>
            </a:fld>
            <a:endParaRPr lang="en-US" altLang="zh-CN"/>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CDBA5-5028-4FFD-9C4B-CF744B1A4F24}" type="slidenum">
              <a:rPr lang="zh-CN" altLang="en-US"/>
              <a:pPr/>
              <a:t>66</a:t>
            </a:fld>
            <a:endParaRPr lang="en-US" altLang="zh-CN"/>
          </a:p>
        </p:txBody>
      </p:sp>
      <p:sp>
        <p:nvSpPr>
          <p:cNvPr id="1356802" name="Rectangle 2"/>
          <p:cNvSpPr>
            <a:spLocks noGrp="1" noRot="1" noChangeAspect="1" noChangeArrowheads="1" noTextEdit="1"/>
          </p:cNvSpPr>
          <p:nvPr>
            <p:ph type="sldImg"/>
          </p:nvPr>
        </p:nvSpPr>
        <p:spPr>
          <a:ln/>
        </p:spPr>
      </p:sp>
      <p:sp>
        <p:nvSpPr>
          <p:cNvPr id="1356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DC3F2-07AB-4B71-ACE3-20A463A5C795}" type="slidenum">
              <a:rPr lang="zh-CN" altLang="en-US"/>
              <a:pPr/>
              <a:t>67</a:t>
            </a:fld>
            <a:endParaRPr lang="en-US" altLang="zh-CN"/>
          </a:p>
        </p:txBody>
      </p:sp>
      <p:sp>
        <p:nvSpPr>
          <p:cNvPr id="1330178" name="Rectangle 2"/>
          <p:cNvSpPr>
            <a:spLocks noGrp="1" noRot="1" noChangeAspect="1" noChangeArrowheads="1" noTextEdit="1"/>
          </p:cNvSpPr>
          <p:nvPr>
            <p:ph type="sldImg"/>
          </p:nvPr>
        </p:nvSpPr>
        <p:spPr>
          <a:ln/>
        </p:spPr>
      </p:sp>
      <p:sp>
        <p:nvSpPr>
          <p:cNvPr id="1330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DEC62-064F-4C12-83F3-12B35859B2C8}" type="slidenum">
              <a:rPr lang="zh-CN" altLang="en-US"/>
              <a:pPr/>
              <a:t>68</a:t>
            </a:fld>
            <a:endParaRPr lang="en-US" altLang="zh-CN"/>
          </a:p>
        </p:txBody>
      </p:sp>
      <p:sp>
        <p:nvSpPr>
          <p:cNvPr id="1332226" name="Rectangle 2"/>
          <p:cNvSpPr>
            <a:spLocks noGrp="1" noRot="1" noChangeAspect="1" noChangeArrowheads="1" noTextEdit="1"/>
          </p:cNvSpPr>
          <p:nvPr>
            <p:ph type="sldImg"/>
          </p:nvPr>
        </p:nvSpPr>
        <p:spPr>
          <a:ln/>
        </p:spPr>
      </p:sp>
      <p:sp>
        <p:nvSpPr>
          <p:cNvPr id="1332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45E93-7BC9-4A02-8A80-84059F896EBB}" type="slidenum">
              <a:rPr lang="zh-CN" altLang="en-US"/>
              <a:pPr/>
              <a:t>69</a:t>
            </a:fld>
            <a:endParaRPr lang="en-US" altLang="zh-CN"/>
          </a:p>
        </p:txBody>
      </p:sp>
      <p:sp>
        <p:nvSpPr>
          <p:cNvPr id="1334274" name="Rectangle 2"/>
          <p:cNvSpPr>
            <a:spLocks noGrp="1" noRot="1" noChangeAspect="1" noChangeArrowheads="1" noTextEdit="1"/>
          </p:cNvSpPr>
          <p:nvPr>
            <p:ph type="sldImg"/>
          </p:nvPr>
        </p:nvSpPr>
        <p:spPr>
          <a:ln/>
        </p:spPr>
      </p:sp>
      <p:sp>
        <p:nvSpPr>
          <p:cNvPr id="1334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437F0-B4A4-4309-9842-081CCBCC8003}" type="slidenum">
              <a:rPr lang="zh-CN" altLang="en-US"/>
              <a:pPr/>
              <a:t>5</a:t>
            </a:fld>
            <a:endParaRPr lang="en-US" altLang="zh-CN"/>
          </a:p>
        </p:txBody>
      </p:sp>
      <p:sp>
        <p:nvSpPr>
          <p:cNvPr id="1246210" name="Rectangle 2"/>
          <p:cNvSpPr>
            <a:spLocks noGrp="1" noRot="1" noChangeAspect="1" noChangeArrowheads="1" noTextEdit="1"/>
          </p:cNvSpPr>
          <p:nvPr>
            <p:ph type="sldImg"/>
          </p:nvPr>
        </p:nvSpPr>
        <p:spPr>
          <a:ln/>
        </p:spPr>
      </p:sp>
      <p:sp>
        <p:nvSpPr>
          <p:cNvPr id="1246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CBDD6-9364-4BB6-8FCD-6F44706E699C}" type="slidenum">
              <a:rPr lang="zh-CN" altLang="en-US"/>
              <a:pPr/>
              <a:t>70</a:t>
            </a:fld>
            <a:endParaRPr lang="en-US" altLang="zh-CN"/>
          </a:p>
        </p:txBody>
      </p:sp>
      <p:sp>
        <p:nvSpPr>
          <p:cNvPr id="1336322" name="Rectangle 2"/>
          <p:cNvSpPr>
            <a:spLocks noGrp="1" noRot="1" noChangeAspect="1" noChangeArrowheads="1" noTextEdit="1"/>
          </p:cNvSpPr>
          <p:nvPr>
            <p:ph type="sldImg"/>
          </p:nvPr>
        </p:nvSpPr>
        <p:spPr>
          <a:ln/>
        </p:spPr>
      </p:sp>
      <p:sp>
        <p:nvSpPr>
          <p:cNvPr id="1336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51047-8D0A-47E2-9202-91E90EBE8551}" type="slidenum">
              <a:rPr lang="zh-CN" altLang="en-US"/>
              <a:pPr/>
              <a:t>71</a:t>
            </a:fld>
            <a:endParaRPr lang="en-US" altLang="zh-CN"/>
          </a:p>
        </p:txBody>
      </p:sp>
      <p:sp>
        <p:nvSpPr>
          <p:cNvPr id="1338370" name="Rectangle 2"/>
          <p:cNvSpPr>
            <a:spLocks noGrp="1" noRot="1" noChangeAspect="1" noChangeArrowheads="1" noTextEdit="1"/>
          </p:cNvSpPr>
          <p:nvPr>
            <p:ph type="sldImg"/>
          </p:nvPr>
        </p:nvSpPr>
        <p:spPr>
          <a:ln/>
        </p:spPr>
      </p:sp>
      <p:sp>
        <p:nvSpPr>
          <p:cNvPr id="1338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999C1-E5C4-4369-A2E9-46D7AA1FC21D}" type="slidenum">
              <a:rPr lang="zh-CN" altLang="en-US"/>
              <a:pPr/>
              <a:t>72</a:t>
            </a:fld>
            <a:endParaRPr lang="en-US" altLang="zh-CN"/>
          </a:p>
        </p:txBody>
      </p:sp>
      <p:sp>
        <p:nvSpPr>
          <p:cNvPr id="1340418" name="Rectangle 2"/>
          <p:cNvSpPr>
            <a:spLocks noGrp="1" noRot="1" noChangeAspect="1" noChangeArrowheads="1" noTextEdit="1"/>
          </p:cNvSpPr>
          <p:nvPr>
            <p:ph type="sldImg"/>
          </p:nvPr>
        </p:nvSpPr>
        <p:spPr>
          <a:ln/>
        </p:spPr>
      </p:sp>
      <p:sp>
        <p:nvSpPr>
          <p:cNvPr id="1340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B7B63-E793-4CAA-9955-E87EEB7919C5}" type="slidenum">
              <a:rPr lang="zh-CN" altLang="en-US"/>
              <a:pPr/>
              <a:t>73</a:t>
            </a:fld>
            <a:endParaRPr lang="en-US" altLang="zh-CN"/>
          </a:p>
        </p:txBody>
      </p:sp>
      <p:sp>
        <p:nvSpPr>
          <p:cNvPr id="1342466" name="Rectangle 2"/>
          <p:cNvSpPr>
            <a:spLocks noGrp="1" noRot="1" noChangeAspect="1" noChangeArrowheads="1" noTextEdit="1"/>
          </p:cNvSpPr>
          <p:nvPr>
            <p:ph type="sldImg"/>
          </p:nvPr>
        </p:nvSpPr>
        <p:spPr>
          <a:ln/>
        </p:spPr>
      </p:sp>
      <p:sp>
        <p:nvSpPr>
          <p:cNvPr id="1342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8211A-94F0-4978-8548-4250913D3E55}" type="slidenum">
              <a:rPr lang="zh-CN" altLang="en-US"/>
              <a:pPr/>
              <a:t>74</a:t>
            </a:fld>
            <a:endParaRPr lang="en-US" altLang="zh-CN"/>
          </a:p>
        </p:txBody>
      </p:sp>
      <p:sp>
        <p:nvSpPr>
          <p:cNvPr id="1344514" name="Rectangle 2"/>
          <p:cNvSpPr>
            <a:spLocks noGrp="1" noRot="1" noChangeAspect="1" noChangeArrowheads="1" noTextEdit="1"/>
          </p:cNvSpPr>
          <p:nvPr>
            <p:ph type="sldImg"/>
          </p:nvPr>
        </p:nvSpPr>
        <p:spPr>
          <a:ln/>
        </p:spPr>
      </p:sp>
      <p:sp>
        <p:nvSpPr>
          <p:cNvPr id="1344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3FAEDA-6448-4D96-90F8-D173AEC7F306}" type="slidenum">
              <a:rPr lang="zh-CN" altLang="en-US"/>
              <a:pPr/>
              <a:t>75</a:t>
            </a:fld>
            <a:endParaRPr lang="en-US" altLang="zh-CN"/>
          </a:p>
        </p:txBody>
      </p:sp>
      <p:sp>
        <p:nvSpPr>
          <p:cNvPr id="1346562" name="Rectangle 2"/>
          <p:cNvSpPr>
            <a:spLocks noGrp="1" noRot="1" noChangeAspect="1" noChangeArrowheads="1" noTextEdit="1"/>
          </p:cNvSpPr>
          <p:nvPr>
            <p:ph type="sldImg"/>
          </p:nvPr>
        </p:nvSpPr>
        <p:spPr>
          <a:ln/>
        </p:spPr>
      </p:sp>
      <p:sp>
        <p:nvSpPr>
          <p:cNvPr id="134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66F33-4D89-4F83-B9B7-EBCD1373E690}" type="slidenum">
              <a:rPr lang="zh-CN" altLang="en-US"/>
              <a:pPr/>
              <a:t>76</a:t>
            </a:fld>
            <a:endParaRPr lang="en-US" altLang="zh-CN"/>
          </a:p>
        </p:txBody>
      </p:sp>
      <p:sp>
        <p:nvSpPr>
          <p:cNvPr id="1348610" name="Rectangle 2"/>
          <p:cNvSpPr>
            <a:spLocks noGrp="1" noRot="1" noChangeAspect="1" noChangeArrowheads="1" noTextEdit="1"/>
          </p:cNvSpPr>
          <p:nvPr>
            <p:ph type="sldImg"/>
          </p:nvPr>
        </p:nvSpPr>
        <p:spPr>
          <a:ln/>
        </p:spPr>
      </p:sp>
      <p:sp>
        <p:nvSpPr>
          <p:cNvPr id="1348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01612-9DA0-42DF-8C8A-7625712CD62B}" type="slidenum">
              <a:rPr lang="zh-CN" altLang="en-US"/>
              <a:pPr/>
              <a:t>77</a:t>
            </a:fld>
            <a:endParaRPr lang="en-US" altLang="zh-CN"/>
          </a:p>
        </p:txBody>
      </p:sp>
      <p:sp>
        <p:nvSpPr>
          <p:cNvPr id="1350658" name="Rectangle 2"/>
          <p:cNvSpPr>
            <a:spLocks noGrp="1" noRot="1" noChangeAspect="1" noChangeArrowheads="1" noTextEdit="1"/>
          </p:cNvSpPr>
          <p:nvPr>
            <p:ph type="sldImg"/>
          </p:nvPr>
        </p:nvSpPr>
        <p:spPr>
          <a:ln/>
        </p:spPr>
      </p:sp>
      <p:sp>
        <p:nvSpPr>
          <p:cNvPr id="1350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3500A-5CF6-4001-9D6A-3989FF78EA63}" type="slidenum">
              <a:rPr lang="zh-CN" altLang="en-US"/>
              <a:pPr/>
              <a:t>78</a:t>
            </a:fld>
            <a:endParaRPr lang="en-US" altLang="zh-CN"/>
          </a:p>
        </p:txBody>
      </p:sp>
      <p:sp>
        <p:nvSpPr>
          <p:cNvPr id="1352706" name="Rectangle 2"/>
          <p:cNvSpPr>
            <a:spLocks noGrp="1" noRot="1" noChangeAspect="1" noChangeArrowheads="1" noTextEdit="1"/>
          </p:cNvSpPr>
          <p:nvPr>
            <p:ph type="sldImg"/>
          </p:nvPr>
        </p:nvSpPr>
        <p:spPr>
          <a:ln/>
        </p:spPr>
      </p:sp>
      <p:sp>
        <p:nvSpPr>
          <p:cNvPr id="1352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C2D10-02D6-45C3-8C40-8A0F286A5C00}" type="slidenum">
              <a:rPr lang="zh-CN" altLang="en-US"/>
              <a:pPr/>
              <a:t>79</a:t>
            </a:fld>
            <a:endParaRPr lang="en-US" altLang="zh-CN"/>
          </a:p>
        </p:txBody>
      </p:sp>
      <p:sp>
        <p:nvSpPr>
          <p:cNvPr id="1358850" name="Rectangle 2"/>
          <p:cNvSpPr>
            <a:spLocks noGrp="1" noRot="1" noChangeAspect="1" noChangeArrowheads="1" noTextEdit="1"/>
          </p:cNvSpPr>
          <p:nvPr>
            <p:ph type="sldImg"/>
          </p:nvPr>
        </p:nvSpPr>
        <p:spPr>
          <a:ln/>
        </p:spPr>
      </p:sp>
      <p:sp>
        <p:nvSpPr>
          <p:cNvPr id="1358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BD73E-90B4-4EC6-AC64-041AFB632D30}" type="slidenum">
              <a:rPr lang="zh-CN" altLang="en-US"/>
              <a:pPr/>
              <a:t>6</a:t>
            </a:fld>
            <a:endParaRPr lang="en-US" altLang="zh-CN"/>
          </a:p>
        </p:txBody>
      </p:sp>
      <p:sp>
        <p:nvSpPr>
          <p:cNvPr id="1248258" name="Rectangle 2"/>
          <p:cNvSpPr>
            <a:spLocks noGrp="1" noRot="1" noChangeAspect="1" noChangeArrowheads="1" noTextEdit="1"/>
          </p:cNvSpPr>
          <p:nvPr>
            <p:ph type="sldImg"/>
          </p:nvPr>
        </p:nvSpPr>
        <p:spPr>
          <a:ln/>
        </p:spPr>
      </p:sp>
      <p:sp>
        <p:nvSpPr>
          <p:cNvPr id="1248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87C80B0-8DF3-45AD-BBB4-DE98F00B69A1}" type="slidenum">
              <a:rPr lang="en-US" altLang="zh-CN" smtClean="0"/>
              <a:pPr/>
              <a:t>80</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9A338-A37A-416F-BAB0-CCC24FD72186}" type="slidenum">
              <a:rPr lang="zh-CN" altLang="en-US"/>
              <a:pPr/>
              <a:t>81</a:t>
            </a:fld>
            <a:endParaRPr lang="en-US" altLang="zh-CN"/>
          </a:p>
        </p:txBody>
      </p:sp>
      <p:sp>
        <p:nvSpPr>
          <p:cNvPr id="1360898" name="Rectangle 2"/>
          <p:cNvSpPr>
            <a:spLocks noGrp="1" noRot="1" noChangeAspect="1" noChangeArrowheads="1" noTextEdit="1"/>
          </p:cNvSpPr>
          <p:nvPr>
            <p:ph type="sldImg"/>
          </p:nvPr>
        </p:nvSpPr>
        <p:spPr>
          <a:ln/>
        </p:spPr>
      </p:sp>
      <p:sp>
        <p:nvSpPr>
          <p:cNvPr id="1360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20F83-AF58-4C50-B1B2-A58AB373B135}" type="slidenum">
              <a:rPr lang="zh-CN" altLang="en-US"/>
              <a:pPr/>
              <a:t>82</a:t>
            </a:fld>
            <a:endParaRPr lang="en-US" altLang="zh-CN"/>
          </a:p>
        </p:txBody>
      </p:sp>
      <p:sp>
        <p:nvSpPr>
          <p:cNvPr id="1362946" name="Rectangle 2"/>
          <p:cNvSpPr>
            <a:spLocks noGrp="1" noRot="1" noChangeAspect="1" noChangeArrowheads="1" noTextEdit="1"/>
          </p:cNvSpPr>
          <p:nvPr>
            <p:ph type="sldImg"/>
          </p:nvPr>
        </p:nvSpPr>
        <p:spPr>
          <a:ln/>
        </p:spPr>
      </p:sp>
      <p:sp>
        <p:nvSpPr>
          <p:cNvPr id="1362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38F95-FCF2-4692-8EDA-EEA7FDDFE83C}" type="slidenum">
              <a:rPr lang="zh-CN" altLang="en-US"/>
              <a:pPr/>
              <a:t>83</a:t>
            </a:fld>
            <a:endParaRPr lang="en-US" altLang="zh-CN"/>
          </a:p>
        </p:txBody>
      </p:sp>
      <p:sp>
        <p:nvSpPr>
          <p:cNvPr id="1364994" name="Rectangle 2"/>
          <p:cNvSpPr>
            <a:spLocks noGrp="1" noRot="1" noChangeAspect="1" noChangeArrowheads="1" noTextEdit="1"/>
          </p:cNvSpPr>
          <p:nvPr>
            <p:ph type="sldImg"/>
          </p:nvPr>
        </p:nvSpPr>
        <p:spPr>
          <a:ln/>
        </p:spPr>
      </p:sp>
      <p:sp>
        <p:nvSpPr>
          <p:cNvPr id="13649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9A564-F98A-45DA-BB9B-A5B559B8C14F}" type="slidenum">
              <a:rPr lang="zh-CN" altLang="en-US"/>
              <a:pPr/>
              <a:t>84</a:t>
            </a:fld>
            <a:endParaRPr lang="en-US" altLang="zh-CN"/>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0F928B-52F0-438D-9539-2C2CE6889B0D}" type="slidenum">
              <a:rPr lang="zh-CN" altLang="en-US"/>
              <a:pPr/>
              <a:t>85</a:t>
            </a:fld>
            <a:endParaRPr lang="en-US" altLang="zh-CN"/>
          </a:p>
        </p:txBody>
      </p:sp>
      <p:sp>
        <p:nvSpPr>
          <p:cNvPr id="1369090" name="Rectangle 2"/>
          <p:cNvSpPr>
            <a:spLocks noGrp="1" noRot="1" noChangeAspect="1" noChangeArrowheads="1" noTextEdit="1"/>
          </p:cNvSpPr>
          <p:nvPr>
            <p:ph type="sldImg"/>
          </p:nvPr>
        </p:nvSpPr>
        <p:spPr>
          <a:ln/>
        </p:spPr>
      </p:sp>
      <p:sp>
        <p:nvSpPr>
          <p:cNvPr id="13690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DA0262-446D-4FB6-AF5A-626CE3C18E48}" type="slidenum">
              <a:rPr lang="zh-CN" altLang="en-US"/>
              <a:pPr/>
              <a:t>86</a:t>
            </a:fld>
            <a:endParaRPr lang="en-US" altLang="zh-CN"/>
          </a:p>
        </p:txBody>
      </p:sp>
      <p:sp>
        <p:nvSpPr>
          <p:cNvPr id="1371138" name="Rectangle 2"/>
          <p:cNvSpPr>
            <a:spLocks noGrp="1" noRot="1" noChangeAspect="1" noChangeArrowheads="1" noTextEdit="1"/>
          </p:cNvSpPr>
          <p:nvPr>
            <p:ph type="sldImg"/>
          </p:nvPr>
        </p:nvSpPr>
        <p:spPr>
          <a:ln/>
        </p:spPr>
      </p:sp>
      <p:sp>
        <p:nvSpPr>
          <p:cNvPr id="1371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C6D87-256E-489F-8E80-8F30570B573A}" type="slidenum">
              <a:rPr lang="zh-CN" altLang="en-US"/>
              <a:pPr/>
              <a:t>103</a:t>
            </a:fld>
            <a:endParaRPr lang="en-US" altLang="zh-CN"/>
          </a:p>
        </p:txBody>
      </p:sp>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8BFFF-E644-4414-AB49-97F31A65969C}" type="slidenum">
              <a:rPr lang="zh-CN" altLang="en-US"/>
              <a:pPr/>
              <a:t>106</a:t>
            </a:fld>
            <a:endParaRPr lang="en-US" altLang="zh-CN"/>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1E886-1A76-4436-BB2B-8447F0543668}" type="slidenum">
              <a:rPr lang="zh-CN" altLang="en-US"/>
              <a:pPr/>
              <a:t>7</a:t>
            </a:fld>
            <a:endParaRPr lang="en-US" altLang="zh-CN"/>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7564A8-D281-42EC-95F7-A1C76902425A}" type="slidenum">
              <a:rPr lang="zh-CN" altLang="en-US"/>
              <a:pPr/>
              <a:t>8</a:t>
            </a:fld>
            <a:endParaRPr lang="en-US" altLang="zh-CN"/>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63482-7DCE-4BA5-8BDD-2C15FE4848AC}" type="slidenum">
              <a:rPr lang="zh-CN" altLang="en-US"/>
              <a:pPr/>
              <a:t>9</a:t>
            </a:fld>
            <a:endParaRPr lang="en-US" altLang="zh-CN"/>
          </a:p>
        </p:txBody>
      </p:sp>
      <p:sp>
        <p:nvSpPr>
          <p:cNvPr id="1254402" name="Rectangle 2"/>
          <p:cNvSpPr>
            <a:spLocks noGrp="1" noRot="1" noChangeAspect="1" noChangeArrowheads="1" noTextEdit="1"/>
          </p:cNvSpPr>
          <p:nvPr>
            <p:ph type="sldImg"/>
          </p:nvPr>
        </p:nvSpPr>
        <p:spPr>
          <a:ln/>
        </p:spPr>
      </p:sp>
      <p:sp>
        <p:nvSpPr>
          <p:cNvPr id="125440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098" name="Group 2"/>
          <p:cNvGrpSpPr>
            <a:grpSpLocks/>
          </p:cNvGrpSpPr>
          <p:nvPr userDrawn="1"/>
        </p:nvGrpSpPr>
        <p:grpSpPr bwMode="auto">
          <a:xfrm>
            <a:off x="0" y="0"/>
            <a:ext cx="8872538" cy="6858000"/>
            <a:chOff x="0" y="0"/>
            <a:chExt cx="5589" cy="4320"/>
          </a:xfrm>
        </p:grpSpPr>
        <p:sp>
          <p:nvSpPr>
            <p:cNvPr id="4099" name="Rectangle 3" descr="Stationery"/>
            <p:cNvSpPr>
              <a:spLocks noChangeArrowheads="1"/>
            </p:cNvSpPr>
            <p:nvPr userDrawn="1"/>
          </p:nvSpPr>
          <p:spPr bwMode="white">
            <a:xfrm>
              <a:off x="336" y="150"/>
              <a:ext cx="5253" cy="4026"/>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endParaRPr lang="zh-CN" altLang="en-US" sz="2400">
                <a:ea typeface="PMingLiU" pitchFamily="18" charset="-120"/>
              </a:endParaRPr>
            </a:p>
          </p:txBody>
        </p:sp>
        <p:pic>
          <p:nvPicPr>
            <p:cNvPr id="4100" name="Picture 4" descr="minispir"/>
            <p:cNvPicPr>
              <a:picLocks noChangeAspect="1" noChangeArrowheads="1"/>
            </p:cNvPicPr>
            <p:nvPr userDrawn="1"/>
          </p:nvPicPr>
          <p:blipFill>
            <a:blip r:embed="rId3"/>
            <a:srcRect/>
            <a:stretch>
              <a:fillRect/>
            </a:stretch>
          </p:blipFill>
          <p:spPr bwMode="ltGray">
            <a:xfrm>
              <a:off x="0" y="0"/>
              <a:ext cx="670" cy="4320"/>
            </a:xfrm>
            <a:prstGeom prst="rect">
              <a:avLst/>
            </a:prstGeom>
            <a:noFill/>
          </p:spPr>
        </p:pic>
      </p:grpSp>
    </p:spTree>
  </p:cSld>
  <p:clrMapOvr>
    <a:masterClrMapping/>
  </p:clrMapOvr>
  <p:transition spd="slow">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1026"/>
          <p:cNvGrpSpPr>
            <a:grpSpLocks/>
          </p:cNvGrpSpPr>
          <p:nvPr userDrawn="1"/>
        </p:nvGrpSpPr>
        <p:grpSpPr bwMode="auto">
          <a:xfrm>
            <a:off x="0" y="0"/>
            <a:ext cx="8872538" cy="6858000"/>
            <a:chOff x="0" y="0"/>
            <a:chExt cx="5589" cy="4320"/>
          </a:xfrm>
        </p:grpSpPr>
        <p:sp>
          <p:nvSpPr>
            <p:cNvPr id="3075"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endParaRPr lang="zh-CN" altLang="en-US" sz="2400">
                <a:ea typeface="PMingLiU" pitchFamily="18" charset="-120"/>
              </a:endParaRPr>
            </a:p>
          </p:txBody>
        </p:sp>
        <p:pic>
          <p:nvPicPr>
            <p:cNvPr id="3076" name="Picture 1028" descr="minispir"/>
            <p:cNvPicPr>
              <a:picLocks noChangeAspect="1" noChangeArrowheads="1"/>
            </p:cNvPicPr>
            <p:nvPr userDrawn="1"/>
          </p:nvPicPr>
          <p:blipFill>
            <a:blip r:embed="rId14"/>
            <a:srcRect/>
            <a:stretch>
              <a:fillRect/>
            </a:stretch>
          </p:blipFill>
          <p:spPr bwMode="ltGray">
            <a:xfrm>
              <a:off x="0" y="0"/>
              <a:ext cx="670" cy="4320"/>
            </a:xfrm>
            <a:prstGeom prst="rect">
              <a:avLst/>
            </a:prstGeom>
            <a:noFill/>
          </p:spPr>
        </p:pic>
        <p:sp>
          <p:nvSpPr>
            <p:cNvPr id="3077"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pull dir="rd"/>
  </p:transition>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PMingLiU" pitchFamily="18" charset="-120"/>
        </a:defRPr>
      </a:lvl2pPr>
      <a:lvl3pPr algn="l" rtl="0" fontAlgn="base">
        <a:spcBef>
          <a:spcPct val="0"/>
        </a:spcBef>
        <a:spcAft>
          <a:spcPct val="0"/>
        </a:spcAft>
        <a:defRPr kumimoji="1" sz="4400">
          <a:solidFill>
            <a:schemeClr val="tx2"/>
          </a:solidFill>
          <a:latin typeface="Times New Roman" pitchFamily="18" charset="0"/>
          <a:ea typeface="PMingLiU" pitchFamily="18" charset="-120"/>
        </a:defRPr>
      </a:lvl3pPr>
      <a:lvl4pPr algn="l" rtl="0" fontAlgn="base">
        <a:spcBef>
          <a:spcPct val="0"/>
        </a:spcBef>
        <a:spcAft>
          <a:spcPct val="0"/>
        </a:spcAft>
        <a:defRPr kumimoji="1" sz="4400">
          <a:solidFill>
            <a:schemeClr val="tx2"/>
          </a:solidFill>
          <a:latin typeface="Times New Roman" pitchFamily="18" charset="0"/>
          <a:ea typeface="PMingLiU" pitchFamily="18" charset="-120"/>
        </a:defRPr>
      </a:lvl4pPr>
      <a:lvl5pPr algn="l" rtl="0" fontAlgn="base">
        <a:spcBef>
          <a:spcPct val="0"/>
        </a:spcBef>
        <a:spcAft>
          <a:spcPct val="0"/>
        </a:spcAft>
        <a:defRPr kumimoji="1" sz="4400">
          <a:solidFill>
            <a:schemeClr val="tx2"/>
          </a:solidFill>
          <a:latin typeface="Times New Roman" pitchFamily="18" charset="0"/>
          <a:ea typeface="PMingLiU" pitchFamily="18" charset="-120"/>
        </a:defRPr>
      </a:lvl5pPr>
      <a:lvl6pPr marL="457200" algn="l" rtl="0" fontAlgn="base">
        <a:spcBef>
          <a:spcPct val="0"/>
        </a:spcBef>
        <a:spcAft>
          <a:spcPct val="0"/>
        </a:spcAft>
        <a:defRPr kumimoji="1" sz="4400">
          <a:solidFill>
            <a:schemeClr val="tx2"/>
          </a:solidFill>
          <a:latin typeface="Times New Roman" pitchFamily="18" charset="0"/>
          <a:ea typeface="PMingLiU" pitchFamily="18" charset="-120"/>
        </a:defRPr>
      </a:lvl6pPr>
      <a:lvl7pPr marL="914400" algn="l" rtl="0" fontAlgn="base">
        <a:spcBef>
          <a:spcPct val="0"/>
        </a:spcBef>
        <a:spcAft>
          <a:spcPct val="0"/>
        </a:spcAft>
        <a:defRPr kumimoji="1" sz="4400">
          <a:solidFill>
            <a:schemeClr val="tx2"/>
          </a:solidFill>
          <a:latin typeface="Times New Roman" pitchFamily="18" charset="0"/>
          <a:ea typeface="PMingLiU" pitchFamily="18" charset="-120"/>
        </a:defRPr>
      </a:lvl7pPr>
      <a:lvl8pPr marL="1371600" algn="l" rtl="0" fontAlgn="base">
        <a:spcBef>
          <a:spcPct val="0"/>
        </a:spcBef>
        <a:spcAft>
          <a:spcPct val="0"/>
        </a:spcAft>
        <a:defRPr kumimoji="1" sz="4400">
          <a:solidFill>
            <a:schemeClr val="tx2"/>
          </a:solidFill>
          <a:latin typeface="Times New Roman" pitchFamily="18" charset="0"/>
          <a:ea typeface="PMingLiU" pitchFamily="18" charset="-120"/>
        </a:defRPr>
      </a:lvl8pPr>
      <a:lvl9pPr marL="1828800" algn="l" rtl="0" fontAlgn="base">
        <a:spcBef>
          <a:spcPct val="0"/>
        </a:spcBef>
        <a:spcAft>
          <a:spcPct val="0"/>
        </a:spcAft>
        <a:defRPr kumimoji="1" sz="4400">
          <a:solidFill>
            <a:schemeClr val="tx2"/>
          </a:solidFill>
          <a:latin typeface="Times New Roman" pitchFamily="18" charset="0"/>
          <a:ea typeface="PMingLiU" pitchFamily="18" charset="-120"/>
        </a:defRPr>
      </a:lvl9pPr>
    </p:titleStyle>
    <p:bodyStyle>
      <a:lvl1pPr marL="342900" indent="-342900" algn="l" rtl="0" fontAlgn="base">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1"/>
        </a:buClr>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accent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39.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16.bin"/><Relationship Id="rId2" Type="http://schemas.openxmlformats.org/officeDocument/2006/relationships/slideLayout" Target="../slideLayouts/slideLayout2.xml"/><Relationship Id="rId1" Type="http://schemas.openxmlformats.org/officeDocument/2006/relationships/vmlDrawing" Target="../drawings/vmlDrawing85.vml"/><Relationship Id="rId5" Type="http://schemas.openxmlformats.org/officeDocument/2006/relationships/oleObject" Target="../embeddings/oleObject418.bin"/><Relationship Id="rId4" Type="http://schemas.openxmlformats.org/officeDocument/2006/relationships/oleObject" Target="../embeddings/oleObject417.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424.bin"/><Relationship Id="rId3" Type="http://schemas.openxmlformats.org/officeDocument/2006/relationships/oleObject" Target="../embeddings/oleObject419.bin"/><Relationship Id="rId7" Type="http://schemas.openxmlformats.org/officeDocument/2006/relationships/oleObject" Target="../embeddings/oleObject423.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oleObject" Target="../embeddings/oleObject422.bin"/><Relationship Id="rId5" Type="http://schemas.openxmlformats.org/officeDocument/2006/relationships/oleObject" Target="../embeddings/oleObject421.bin"/><Relationship Id="rId4" Type="http://schemas.openxmlformats.org/officeDocument/2006/relationships/oleObject" Target="../embeddings/oleObject420.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25.bin"/><Relationship Id="rId2" Type="http://schemas.openxmlformats.org/officeDocument/2006/relationships/slideLayout" Target="../slideLayouts/slideLayout12.xml"/><Relationship Id="rId1" Type="http://schemas.openxmlformats.org/officeDocument/2006/relationships/vmlDrawing" Target="../drawings/vmlDrawing87.vml"/><Relationship Id="rId4" Type="http://schemas.openxmlformats.org/officeDocument/2006/relationships/oleObject" Target="../embeddings/oleObject426.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432.bin"/><Relationship Id="rId3" Type="http://schemas.openxmlformats.org/officeDocument/2006/relationships/oleObject" Target="../embeddings/oleObject427.bin"/><Relationship Id="rId7" Type="http://schemas.openxmlformats.org/officeDocument/2006/relationships/oleObject" Target="../embeddings/oleObject431.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oleObject" Target="../embeddings/oleObject430.bin"/><Relationship Id="rId5" Type="http://schemas.openxmlformats.org/officeDocument/2006/relationships/oleObject" Target="../embeddings/oleObject429.bin"/><Relationship Id="rId4" Type="http://schemas.openxmlformats.org/officeDocument/2006/relationships/oleObject" Target="../embeddings/oleObject428.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33.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oleObject" Target="../embeddings/oleObject436.bin"/><Relationship Id="rId5" Type="http://schemas.openxmlformats.org/officeDocument/2006/relationships/oleObject" Target="../embeddings/oleObject435.bin"/><Relationship Id="rId4" Type="http://schemas.openxmlformats.org/officeDocument/2006/relationships/oleObject" Target="../embeddings/oleObject434.bin"/></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441.bin"/><Relationship Id="rId3" Type="http://schemas.openxmlformats.org/officeDocument/2006/relationships/audio" Target="../media/audio3.wav"/><Relationship Id="rId7" Type="http://schemas.openxmlformats.org/officeDocument/2006/relationships/oleObject" Target="../embeddings/oleObject440.bin"/><Relationship Id="rId12" Type="http://schemas.openxmlformats.org/officeDocument/2006/relationships/oleObject" Target="../embeddings/oleObject445.bin"/><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oleObject" Target="../embeddings/oleObject439.bin"/><Relationship Id="rId11" Type="http://schemas.openxmlformats.org/officeDocument/2006/relationships/oleObject" Target="../embeddings/oleObject444.bin"/><Relationship Id="rId5" Type="http://schemas.openxmlformats.org/officeDocument/2006/relationships/oleObject" Target="../embeddings/oleObject438.bin"/><Relationship Id="rId10" Type="http://schemas.openxmlformats.org/officeDocument/2006/relationships/oleObject" Target="../embeddings/oleObject443.bin"/><Relationship Id="rId4" Type="http://schemas.openxmlformats.org/officeDocument/2006/relationships/oleObject" Target="../embeddings/oleObject437.bin"/><Relationship Id="rId9" Type="http://schemas.openxmlformats.org/officeDocument/2006/relationships/oleObject" Target="../embeddings/oleObject442.bin"/></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451.bin"/><Relationship Id="rId13" Type="http://schemas.openxmlformats.org/officeDocument/2006/relationships/oleObject" Target="../embeddings/oleObject456.bin"/><Relationship Id="rId3" Type="http://schemas.openxmlformats.org/officeDocument/2006/relationships/oleObject" Target="../embeddings/oleObject446.bin"/><Relationship Id="rId7" Type="http://schemas.openxmlformats.org/officeDocument/2006/relationships/oleObject" Target="../embeddings/oleObject450.bin"/><Relationship Id="rId12" Type="http://schemas.openxmlformats.org/officeDocument/2006/relationships/oleObject" Target="../embeddings/oleObject455.bin"/><Relationship Id="rId17" Type="http://schemas.openxmlformats.org/officeDocument/2006/relationships/oleObject" Target="../embeddings/oleObject460.bin"/><Relationship Id="rId2" Type="http://schemas.openxmlformats.org/officeDocument/2006/relationships/slideLayout" Target="../slideLayouts/slideLayout7.xml"/><Relationship Id="rId16" Type="http://schemas.openxmlformats.org/officeDocument/2006/relationships/oleObject" Target="../embeddings/oleObject459.bin"/><Relationship Id="rId1" Type="http://schemas.openxmlformats.org/officeDocument/2006/relationships/vmlDrawing" Target="../drawings/vmlDrawing91.vml"/><Relationship Id="rId6" Type="http://schemas.openxmlformats.org/officeDocument/2006/relationships/oleObject" Target="../embeddings/oleObject449.bin"/><Relationship Id="rId11" Type="http://schemas.openxmlformats.org/officeDocument/2006/relationships/oleObject" Target="../embeddings/oleObject454.bin"/><Relationship Id="rId5" Type="http://schemas.openxmlformats.org/officeDocument/2006/relationships/oleObject" Target="../embeddings/oleObject448.bin"/><Relationship Id="rId15" Type="http://schemas.openxmlformats.org/officeDocument/2006/relationships/oleObject" Target="../embeddings/oleObject458.bin"/><Relationship Id="rId10" Type="http://schemas.openxmlformats.org/officeDocument/2006/relationships/oleObject" Target="../embeddings/oleObject453.bin"/><Relationship Id="rId4" Type="http://schemas.openxmlformats.org/officeDocument/2006/relationships/oleObject" Target="../embeddings/oleObject447.bin"/><Relationship Id="rId9" Type="http://schemas.openxmlformats.org/officeDocument/2006/relationships/oleObject" Target="../embeddings/oleObject452.bin"/><Relationship Id="rId14" Type="http://schemas.openxmlformats.org/officeDocument/2006/relationships/oleObject" Target="../embeddings/oleObject457.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466.bin"/><Relationship Id="rId13" Type="http://schemas.openxmlformats.org/officeDocument/2006/relationships/oleObject" Target="../embeddings/oleObject471.bin"/><Relationship Id="rId18" Type="http://schemas.openxmlformats.org/officeDocument/2006/relationships/oleObject" Target="../embeddings/oleObject476.bin"/><Relationship Id="rId3" Type="http://schemas.openxmlformats.org/officeDocument/2006/relationships/oleObject" Target="../embeddings/oleObject461.bin"/><Relationship Id="rId7" Type="http://schemas.openxmlformats.org/officeDocument/2006/relationships/oleObject" Target="../embeddings/oleObject465.bin"/><Relationship Id="rId12" Type="http://schemas.openxmlformats.org/officeDocument/2006/relationships/oleObject" Target="../embeddings/oleObject470.bin"/><Relationship Id="rId17" Type="http://schemas.openxmlformats.org/officeDocument/2006/relationships/oleObject" Target="../embeddings/oleObject475.bin"/><Relationship Id="rId2" Type="http://schemas.openxmlformats.org/officeDocument/2006/relationships/slideLayout" Target="../slideLayouts/slideLayout7.xml"/><Relationship Id="rId16" Type="http://schemas.openxmlformats.org/officeDocument/2006/relationships/oleObject" Target="../embeddings/oleObject474.bin"/><Relationship Id="rId1" Type="http://schemas.openxmlformats.org/officeDocument/2006/relationships/vmlDrawing" Target="../drawings/vmlDrawing92.vml"/><Relationship Id="rId6" Type="http://schemas.openxmlformats.org/officeDocument/2006/relationships/oleObject" Target="../embeddings/oleObject464.bin"/><Relationship Id="rId11" Type="http://schemas.openxmlformats.org/officeDocument/2006/relationships/oleObject" Target="../embeddings/oleObject469.bin"/><Relationship Id="rId5" Type="http://schemas.openxmlformats.org/officeDocument/2006/relationships/oleObject" Target="../embeddings/oleObject463.bin"/><Relationship Id="rId15" Type="http://schemas.openxmlformats.org/officeDocument/2006/relationships/oleObject" Target="../embeddings/oleObject473.bin"/><Relationship Id="rId10" Type="http://schemas.openxmlformats.org/officeDocument/2006/relationships/oleObject" Target="../embeddings/oleObject468.bin"/><Relationship Id="rId19" Type="http://schemas.openxmlformats.org/officeDocument/2006/relationships/oleObject" Target="../embeddings/oleObject477.bin"/><Relationship Id="rId4" Type="http://schemas.openxmlformats.org/officeDocument/2006/relationships/oleObject" Target="../embeddings/oleObject462.bin"/><Relationship Id="rId9" Type="http://schemas.openxmlformats.org/officeDocument/2006/relationships/oleObject" Target="../embeddings/oleObject467.bin"/><Relationship Id="rId14" Type="http://schemas.openxmlformats.org/officeDocument/2006/relationships/oleObject" Target="../embeddings/oleObject472.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483.bin"/><Relationship Id="rId3" Type="http://schemas.openxmlformats.org/officeDocument/2006/relationships/oleObject" Target="../embeddings/oleObject478.bin"/><Relationship Id="rId7" Type="http://schemas.openxmlformats.org/officeDocument/2006/relationships/oleObject" Target="../embeddings/oleObject482.bin"/><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481.bin"/><Relationship Id="rId11" Type="http://schemas.openxmlformats.org/officeDocument/2006/relationships/oleObject" Target="../embeddings/oleObject486.bin"/><Relationship Id="rId5" Type="http://schemas.openxmlformats.org/officeDocument/2006/relationships/oleObject" Target="../embeddings/oleObject480.bin"/><Relationship Id="rId10" Type="http://schemas.openxmlformats.org/officeDocument/2006/relationships/oleObject" Target="../embeddings/oleObject485.bin"/><Relationship Id="rId4" Type="http://schemas.openxmlformats.org/officeDocument/2006/relationships/oleObject" Target="../embeddings/oleObject479.bin"/><Relationship Id="rId9" Type="http://schemas.openxmlformats.org/officeDocument/2006/relationships/oleObject" Target="../embeddings/oleObject484.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87.bin"/><Relationship Id="rId2" Type="http://schemas.openxmlformats.org/officeDocument/2006/relationships/slideLayout" Target="../slideLayouts/slideLayout2.xml"/><Relationship Id="rId1" Type="http://schemas.openxmlformats.org/officeDocument/2006/relationships/vmlDrawing" Target="../drawings/vmlDrawing94.v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488.bin"/><Relationship Id="rId2" Type="http://schemas.openxmlformats.org/officeDocument/2006/relationships/slideLayout" Target="../slideLayouts/slideLayout2.xml"/><Relationship Id="rId1" Type="http://schemas.openxmlformats.org/officeDocument/2006/relationships/vmlDrawing" Target="../drawings/vmlDrawing95.vml"/><Relationship Id="rId4" Type="http://schemas.openxmlformats.org/officeDocument/2006/relationships/oleObject" Target="../embeddings/oleObject48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4.xml"/><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png"/><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17.xml"/><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8.bin"/><Relationship Id="rId11" Type="http://schemas.openxmlformats.org/officeDocument/2006/relationships/oleObject" Target="../embeddings/oleObject63.bin"/><Relationship Id="rId5" Type="http://schemas.openxmlformats.org/officeDocument/2006/relationships/hyperlink" Target="../../teaching/&#27010;&#29575;&#35770;&#19982;&#25968;&#29702;&#32479;&#35745;&#35838;&#20214;/&#37073;&#24030;&#36731;&#24037;&#19994;&#22823;&#23398;/&#25968;&#23398;&#26399;&#26395;2.exe" TargetMode="External"/><Relationship Id="rId10" Type="http://schemas.openxmlformats.org/officeDocument/2006/relationships/oleObject" Target="../embeddings/oleObject62.bin"/><Relationship Id="rId4" Type="http://schemas.openxmlformats.org/officeDocument/2006/relationships/oleObject" Target="../embeddings/oleObject57.bin"/><Relationship Id="rId9" Type="http://schemas.openxmlformats.org/officeDocument/2006/relationships/oleObject" Target="../embeddings/oleObject6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9.xml"/><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20.xml"/><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3.bin"/><Relationship Id="rId5" Type="http://schemas.openxmlformats.org/officeDocument/2006/relationships/oleObject" Target="../embeddings/oleObject72.bin"/><Relationship Id="rId10" Type="http://schemas.openxmlformats.org/officeDocument/2006/relationships/oleObject" Target="../embeddings/oleObject77.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8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10.xml"/><Relationship Id="rId1" Type="http://schemas.openxmlformats.org/officeDocument/2006/relationships/vmlDrawing" Target="../drawings/vmlDrawing19.vml"/><Relationship Id="rId6" Type="http://schemas.openxmlformats.org/officeDocument/2006/relationships/oleObject" Target="../embeddings/oleObject87.bin"/><Relationship Id="rId11" Type="http://schemas.openxmlformats.org/officeDocument/2006/relationships/oleObject" Target="../embeddings/oleObject92.bin"/><Relationship Id="rId5" Type="http://schemas.openxmlformats.org/officeDocument/2006/relationships/oleObject" Target="../embeddings/oleObject86.bin"/><Relationship Id="rId10" Type="http://schemas.openxmlformats.org/officeDocument/2006/relationships/oleObject" Target="../embeddings/oleObject91.bin"/><Relationship Id="rId4" Type="http://schemas.openxmlformats.org/officeDocument/2006/relationships/oleObject" Target="../embeddings/oleObject85.bin"/><Relationship Id="rId9" Type="http://schemas.openxmlformats.org/officeDocument/2006/relationships/oleObject" Target="../embeddings/oleObject90.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21.bin"/><Relationship Id="rId3" Type="http://schemas.openxmlformats.org/officeDocument/2006/relationships/notesSlide" Target="../notesSlides/notesSlide30.xml"/><Relationship Id="rId7" Type="http://schemas.openxmlformats.org/officeDocument/2006/relationships/oleObject" Target="../embeddings/oleObject115.bin"/><Relationship Id="rId12" Type="http://schemas.openxmlformats.org/officeDocument/2006/relationships/oleObject" Target="../embeddings/oleObject120.bin"/><Relationship Id="rId2" Type="http://schemas.openxmlformats.org/officeDocument/2006/relationships/slideLayout" Target="../slideLayouts/slideLayout2.xml"/><Relationship Id="rId16" Type="http://schemas.openxmlformats.org/officeDocument/2006/relationships/oleObject" Target="../embeddings/oleObject124.bin"/><Relationship Id="rId1" Type="http://schemas.openxmlformats.org/officeDocument/2006/relationships/vmlDrawing" Target="../drawings/vmlDrawing27.vml"/><Relationship Id="rId6" Type="http://schemas.openxmlformats.org/officeDocument/2006/relationships/oleObject" Target="../embeddings/oleObject114.bin"/><Relationship Id="rId11" Type="http://schemas.openxmlformats.org/officeDocument/2006/relationships/oleObject" Target="../embeddings/oleObject119.bin"/><Relationship Id="rId5" Type="http://schemas.openxmlformats.org/officeDocument/2006/relationships/oleObject" Target="../embeddings/oleObject113.bin"/><Relationship Id="rId15" Type="http://schemas.openxmlformats.org/officeDocument/2006/relationships/oleObject" Target="../embeddings/oleObject123.bin"/><Relationship Id="rId10" Type="http://schemas.openxmlformats.org/officeDocument/2006/relationships/oleObject" Target="../embeddings/oleObject118.bin"/><Relationship Id="rId4" Type="http://schemas.openxmlformats.org/officeDocument/2006/relationships/oleObject" Target="../embeddings/oleObject112.bin"/><Relationship Id="rId9" Type="http://schemas.openxmlformats.org/officeDocument/2006/relationships/oleObject" Target="../embeddings/oleObject117.bin"/><Relationship Id="rId14" Type="http://schemas.openxmlformats.org/officeDocument/2006/relationships/oleObject" Target="../embeddings/oleObject12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27.bin"/><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notesSlide" Target="../notesSlides/notesSlide32.xml"/><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30.bin"/><Relationship Id="rId5" Type="http://schemas.openxmlformats.org/officeDocument/2006/relationships/oleObject" Target="../embeddings/oleObject129.bin"/><Relationship Id="rId4" Type="http://schemas.openxmlformats.org/officeDocument/2006/relationships/oleObject" Target="../embeddings/oleObject12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notesSlide" Target="../notesSlides/notesSlide33.xml"/><Relationship Id="rId7"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35.bin"/><Relationship Id="rId5" Type="http://schemas.openxmlformats.org/officeDocument/2006/relationships/oleObject" Target="../embeddings/oleObject134.bin"/><Relationship Id="rId4" Type="http://schemas.openxmlformats.org/officeDocument/2006/relationships/oleObject" Target="../embeddings/oleObject133.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notesSlide" Target="../notesSlides/notesSlide34.xml"/><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40.bin"/><Relationship Id="rId5" Type="http://schemas.openxmlformats.org/officeDocument/2006/relationships/oleObject" Target="../embeddings/oleObject139.bin"/><Relationship Id="rId4" Type="http://schemas.openxmlformats.org/officeDocument/2006/relationships/oleObject" Target="../embeddings/oleObject138.bin"/><Relationship Id="rId9" Type="http://schemas.openxmlformats.org/officeDocument/2006/relationships/oleObject" Target="../embeddings/oleObject14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4.bin"/><Relationship Id="rId7"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oleObject" Target="../embeddings/oleObject149.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52.bin"/><Relationship Id="rId5" Type="http://schemas.openxmlformats.org/officeDocument/2006/relationships/oleObject" Target="../embeddings/oleObject151.bin"/><Relationship Id="rId4" Type="http://schemas.openxmlformats.org/officeDocument/2006/relationships/oleObject" Target="../embeddings/oleObject150.bin"/><Relationship Id="rId9" Type="http://schemas.openxmlformats.org/officeDocument/2006/relationships/image" Target="../media/image154.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16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164.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68.bin"/><Relationship Id="rId11" Type="http://schemas.openxmlformats.org/officeDocument/2006/relationships/image" Target="../media/image173.png"/><Relationship Id="rId5" Type="http://schemas.openxmlformats.org/officeDocument/2006/relationships/oleObject" Target="../embeddings/oleObject167.bin"/><Relationship Id="rId10" Type="http://schemas.openxmlformats.org/officeDocument/2006/relationships/oleObject" Target="../embeddings/oleObject172.bin"/><Relationship Id="rId4" Type="http://schemas.openxmlformats.org/officeDocument/2006/relationships/oleObject" Target="../embeddings/oleObject166.bin"/><Relationship Id="rId9" Type="http://schemas.openxmlformats.org/officeDocument/2006/relationships/oleObject" Target="../embeddings/oleObject171.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oleObject" Target="../embeddings/oleObject175.bin"/><Relationship Id="rId4" Type="http://schemas.openxmlformats.org/officeDocument/2006/relationships/oleObject" Target="../embeddings/oleObject17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4.xml"/><Relationship Id="rId1" Type="http://schemas.openxmlformats.org/officeDocument/2006/relationships/vmlDrawing" Target="../drawings/vmlDrawing39.vml"/><Relationship Id="rId4" Type="http://schemas.openxmlformats.org/officeDocument/2006/relationships/oleObject" Target="../embeddings/oleObject177.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81.bin"/><Relationship Id="rId5" Type="http://schemas.openxmlformats.org/officeDocument/2006/relationships/oleObject" Target="../embeddings/oleObject180.bin"/><Relationship Id="rId10" Type="http://schemas.openxmlformats.org/officeDocument/2006/relationships/oleObject" Target="../embeddings/oleObject185.bin"/><Relationship Id="rId4" Type="http://schemas.openxmlformats.org/officeDocument/2006/relationships/oleObject" Target="../embeddings/oleObject179.bin"/><Relationship Id="rId9" Type="http://schemas.openxmlformats.org/officeDocument/2006/relationships/oleObject" Target="../embeddings/oleObject18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89.bin"/><Relationship Id="rId5" Type="http://schemas.openxmlformats.org/officeDocument/2006/relationships/oleObject" Target="../embeddings/oleObject188.bin"/><Relationship Id="rId10" Type="http://schemas.openxmlformats.org/officeDocument/2006/relationships/oleObject" Target="../embeddings/oleObject193.bin"/><Relationship Id="rId4" Type="http://schemas.openxmlformats.org/officeDocument/2006/relationships/oleObject" Target="../embeddings/oleObject187.bin"/><Relationship Id="rId9" Type="http://schemas.openxmlformats.org/officeDocument/2006/relationships/oleObject" Target="../embeddings/oleObject19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oleObject" Target="../embeddings/oleObject195.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1.bin"/><Relationship Id="rId3" Type="http://schemas.openxmlformats.org/officeDocument/2006/relationships/oleObject" Target="../embeddings/oleObject196.bin"/><Relationship Id="rId7"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99.bin"/><Relationship Id="rId5" Type="http://schemas.openxmlformats.org/officeDocument/2006/relationships/oleObject" Target="../embeddings/oleObject198.bin"/><Relationship Id="rId4" Type="http://schemas.openxmlformats.org/officeDocument/2006/relationships/oleObject" Target="../embeddings/oleObject197.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205.bin"/><Relationship Id="rId5" Type="http://schemas.openxmlformats.org/officeDocument/2006/relationships/oleObject" Target="../embeddings/oleObject204.bin"/><Relationship Id="rId4" Type="http://schemas.openxmlformats.org/officeDocument/2006/relationships/oleObject" Target="../embeddings/oleObject203.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09.bin"/><Relationship Id="rId5" Type="http://schemas.openxmlformats.org/officeDocument/2006/relationships/oleObject" Target="../embeddings/oleObject208.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oleObject" Target="../embeddings/oleObject221.bin"/><Relationship Id="rId18" Type="http://schemas.openxmlformats.org/officeDocument/2006/relationships/oleObject" Target="../embeddings/oleObject226.bin"/><Relationship Id="rId26" Type="http://schemas.openxmlformats.org/officeDocument/2006/relationships/oleObject" Target="../embeddings/oleObject234.bin"/><Relationship Id="rId3" Type="http://schemas.openxmlformats.org/officeDocument/2006/relationships/notesSlide" Target="../notesSlides/notesSlide37.xml"/><Relationship Id="rId21" Type="http://schemas.openxmlformats.org/officeDocument/2006/relationships/oleObject" Target="../embeddings/oleObject229.bin"/><Relationship Id="rId7" Type="http://schemas.openxmlformats.org/officeDocument/2006/relationships/oleObject" Target="../embeddings/oleObject215.bin"/><Relationship Id="rId12" Type="http://schemas.openxmlformats.org/officeDocument/2006/relationships/oleObject" Target="../embeddings/oleObject220.bin"/><Relationship Id="rId17" Type="http://schemas.openxmlformats.org/officeDocument/2006/relationships/oleObject" Target="../embeddings/oleObject225.bin"/><Relationship Id="rId25" Type="http://schemas.openxmlformats.org/officeDocument/2006/relationships/oleObject" Target="../embeddings/oleObject233.bin"/><Relationship Id="rId2" Type="http://schemas.openxmlformats.org/officeDocument/2006/relationships/slideLayout" Target="../slideLayouts/slideLayout2.xml"/><Relationship Id="rId16" Type="http://schemas.openxmlformats.org/officeDocument/2006/relationships/oleObject" Target="../embeddings/oleObject224.bin"/><Relationship Id="rId20" Type="http://schemas.openxmlformats.org/officeDocument/2006/relationships/oleObject" Target="../embeddings/oleObject228.bin"/><Relationship Id="rId1" Type="http://schemas.openxmlformats.org/officeDocument/2006/relationships/vmlDrawing" Target="../drawings/vmlDrawing46.vml"/><Relationship Id="rId6" Type="http://schemas.openxmlformats.org/officeDocument/2006/relationships/oleObject" Target="../embeddings/oleObject214.bin"/><Relationship Id="rId11" Type="http://schemas.openxmlformats.org/officeDocument/2006/relationships/oleObject" Target="../embeddings/oleObject219.bin"/><Relationship Id="rId24" Type="http://schemas.openxmlformats.org/officeDocument/2006/relationships/oleObject" Target="../embeddings/oleObject232.bin"/><Relationship Id="rId5" Type="http://schemas.openxmlformats.org/officeDocument/2006/relationships/oleObject" Target="../embeddings/oleObject213.bin"/><Relationship Id="rId15" Type="http://schemas.openxmlformats.org/officeDocument/2006/relationships/oleObject" Target="../embeddings/oleObject223.bin"/><Relationship Id="rId23" Type="http://schemas.openxmlformats.org/officeDocument/2006/relationships/oleObject" Target="../embeddings/oleObject231.bin"/><Relationship Id="rId10" Type="http://schemas.openxmlformats.org/officeDocument/2006/relationships/oleObject" Target="../embeddings/oleObject218.bin"/><Relationship Id="rId19" Type="http://schemas.openxmlformats.org/officeDocument/2006/relationships/oleObject" Target="../embeddings/oleObject227.bin"/><Relationship Id="rId4" Type="http://schemas.openxmlformats.org/officeDocument/2006/relationships/audio" Target="../media/audio1.wav"/><Relationship Id="rId9" Type="http://schemas.openxmlformats.org/officeDocument/2006/relationships/oleObject" Target="../embeddings/oleObject217.bin"/><Relationship Id="rId14" Type="http://schemas.openxmlformats.org/officeDocument/2006/relationships/oleObject" Target="../embeddings/oleObject222.bin"/><Relationship Id="rId22" Type="http://schemas.openxmlformats.org/officeDocument/2006/relationships/oleObject" Target="../embeddings/oleObject230.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oleObject" Target="../embeddings/oleObject243.bin"/><Relationship Id="rId18" Type="http://schemas.openxmlformats.org/officeDocument/2006/relationships/oleObject" Target="../embeddings/oleObject248.bin"/><Relationship Id="rId3" Type="http://schemas.openxmlformats.org/officeDocument/2006/relationships/notesSlide" Target="../notesSlides/notesSlide38.xml"/><Relationship Id="rId21" Type="http://schemas.openxmlformats.org/officeDocument/2006/relationships/oleObject" Target="../embeddings/oleObject251.bin"/><Relationship Id="rId7" Type="http://schemas.openxmlformats.org/officeDocument/2006/relationships/oleObject" Target="../embeddings/oleObject237.bin"/><Relationship Id="rId12" Type="http://schemas.openxmlformats.org/officeDocument/2006/relationships/oleObject" Target="../embeddings/oleObject242.bin"/><Relationship Id="rId17" Type="http://schemas.openxmlformats.org/officeDocument/2006/relationships/oleObject" Target="../embeddings/oleObject247.bin"/><Relationship Id="rId2" Type="http://schemas.openxmlformats.org/officeDocument/2006/relationships/slideLayout" Target="../slideLayouts/slideLayout2.xml"/><Relationship Id="rId16" Type="http://schemas.openxmlformats.org/officeDocument/2006/relationships/oleObject" Target="../embeddings/oleObject246.bin"/><Relationship Id="rId20" Type="http://schemas.openxmlformats.org/officeDocument/2006/relationships/oleObject" Target="../embeddings/oleObject250.bin"/><Relationship Id="rId1" Type="http://schemas.openxmlformats.org/officeDocument/2006/relationships/vmlDrawing" Target="../drawings/vmlDrawing47.vml"/><Relationship Id="rId6" Type="http://schemas.openxmlformats.org/officeDocument/2006/relationships/oleObject" Target="../embeddings/oleObject236.bin"/><Relationship Id="rId11" Type="http://schemas.openxmlformats.org/officeDocument/2006/relationships/oleObject" Target="../embeddings/oleObject241.bin"/><Relationship Id="rId24" Type="http://schemas.openxmlformats.org/officeDocument/2006/relationships/oleObject" Target="../embeddings/oleObject254.bin"/><Relationship Id="rId5" Type="http://schemas.openxmlformats.org/officeDocument/2006/relationships/oleObject" Target="../embeddings/oleObject235.bin"/><Relationship Id="rId15" Type="http://schemas.openxmlformats.org/officeDocument/2006/relationships/oleObject" Target="../embeddings/oleObject245.bin"/><Relationship Id="rId23" Type="http://schemas.openxmlformats.org/officeDocument/2006/relationships/oleObject" Target="../embeddings/oleObject253.bin"/><Relationship Id="rId10" Type="http://schemas.openxmlformats.org/officeDocument/2006/relationships/oleObject" Target="../embeddings/oleObject240.bin"/><Relationship Id="rId19" Type="http://schemas.openxmlformats.org/officeDocument/2006/relationships/oleObject" Target="../embeddings/oleObject249.bin"/><Relationship Id="rId4" Type="http://schemas.openxmlformats.org/officeDocument/2006/relationships/audio" Target="../media/audio2.wav"/><Relationship Id="rId9" Type="http://schemas.openxmlformats.org/officeDocument/2006/relationships/oleObject" Target="../embeddings/oleObject239.bin"/><Relationship Id="rId14" Type="http://schemas.openxmlformats.org/officeDocument/2006/relationships/oleObject" Target="../embeddings/oleObject244.bin"/><Relationship Id="rId22" Type="http://schemas.openxmlformats.org/officeDocument/2006/relationships/oleObject" Target="../embeddings/oleObject252.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oleObject" Target="../embeddings/oleObject256.bin"/><Relationship Id="rId4" Type="http://schemas.openxmlformats.org/officeDocument/2006/relationships/oleObject" Target="../embeddings/oleObject25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oleObject" Target="../embeddings/oleObject25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260.bin"/><Relationship Id="rId5" Type="http://schemas.openxmlformats.org/officeDocument/2006/relationships/oleObject" Target="../embeddings/oleObject259.bin"/><Relationship Id="rId4" Type="http://schemas.openxmlformats.org/officeDocument/2006/relationships/oleObject" Target="../embeddings/oleObject25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65.bin"/><Relationship Id="rId3" Type="http://schemas.openxmlformats.org/officeDocument/2006/relationships/notesSlide" Target="../notesSlides/notesSlide44.xml"/><Relationship Id="rId7" Type="http://schemas.openxmlformats.org/officeDocument/2006/relationships/oleObject" Target="../embeddings/oleObject264.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263.bin"/><Relationship Id="rId5" Type="http://schemas.openxmlformats.org/officeDocument/2006/relationships/oleObject" Target="../embeddings/oleObject262.bin"/><Relationship Id="rId4" Type="http://schemas.openxmlformats.org/officeDocument/2006/relationships/oleObject" Target="../embeddings/oleObject261.bin"/><Relationship Id="rId9" Type="http://schemas.openxmlformats.org/officeDocument/2006/relationships/oleObject" Target="../embeddings/oleObject26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oleObject" Target="../embeddings/oleObject270.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69.bin"/><Relationship Id="rId5" Type="http://schemas.openxmlformats.org/officeDocument/2006/relationships/oleObject" Target="../embeddings/oleObject268.bin"/><Relationship Id="rId4" Type="http://schemas.openxmlformats.org/officeDocument/2006/relationships/oleObject" Target="../embeddings/oleObject267.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oleObject" Target="../embeddings/oleObject272.bin"/><Relationship Id="rId4" Type="http://schemas.openxmlformats.org/officeDocument/2006/relationships/oleObject" Target="../embeddings/oleObject271.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77.bin"/><Relationship Id="rId3" Type="http://schemas.openxmlformats.org/officeDocument/2006/relationships/notesSlide" Target="../notesSlides/notesSlide47.xml"/><Relationship Id="rId7" Type="http://schemas.openxmlformats.org/officeDocument/2006/relationships/oleObject" Target="../embeddings/oleObject276.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75.bin"/><Relationship Id="rId11" Type="http://schemas.openxmlformats.org/officeDocument/2006/relationships/oleObject" Target="../embeddings/oleObject280.bin"/><Relationship Id="rId5" Type="http://schemas.openxmlformats.org/officeDocument/2006/relationships/oleObject" Target="../embeddings/oleObject274.bin"/><Relationship Id="rId10" Type="http://schemas.openxmlformats.org/officeDocument/2006/relationships/oleObject" Target="../embeddings/oleObject279.bin"/><Relationship Id="rId4" Type="http://schemas.openxmlformats.org/officeDocument/2006/relationships/oleObject" Target="../embeddings/oleObject273.bin"/><Relationship Id="rId9" Type="http://schemas.openxmlformats.org/officeDocument/2006/relationships/oleObject" Target="../embeddings/oleObject27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83.bin"/><Relationship Id="rId5" Type="http://schemas.openxmlformats.org/officeDocument/2006/relationships/oleObject" Target="../embeddings/oleObject282.bin"/><Relationship Id="rId4" Type="http://schemas.openxmlformats.org/officeDocument/2006/relationships/oleObject" Target="../embeddings/oleObject281.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88.bin"/><Relationship Id="rId3" Type="http://schemas.openxmlformats.org/officeDocument/2006/relationships/notesSlide" Target="../notesSlides/notesSlide49.xml"/><Relationship Id="rId7"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86.bin"/><Relationship Id="rId5" Type="http://schemas.openxmlformats.org/officeDocument/2006/relationships/oleObject" Target="../embeddings/oleObject285.bin"/><Relationship Id="rId4" Type="http://schemas.openxmlformats.org/officeDocument/2006/relationships/oleObject" Target="../embeddings/oleObject284.bin"/><Relationship Id="rId9" Type="http://schemas.openxmlformats.org/officeDocument/2006/relationships/oleObject" Target="../embeddings/oleObject28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94.bin"/><Relationship Id="rId3" Type="http://schemas.openxmlformats.org/officeDocument/2006/relationships/notesSlide" Target="../notesSlides/notesSlide50.xml"/><Relationship Id="rId7"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92.bin"/><Relationship Id="rId5" Type="http://schemas.openxmlformats.org/officeDocument/2006/relationships/oleObject" Target="../embeddings/oleObject291.bin"/><Relationship Id="rId4" Type="http://schemas.openxmlformats.org/officeDocument/2006/relationships/oleObject" Target="../embeddings/oleObject290.bin"/><Relationship Id="rId9" Type="http://schemas.openxmlformats.org/officeDocument/2006/relationships/oleObject" Target="../embeddings/oleObject295.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oleObject" Target="../embeddings/oleObject299.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98.bin"/><Relationship Id="rId5" Type="http://schemas.openxmlformats.org/officeDocument/2006/relationships/oleObject" Target="../embeddings/oleObject297.bin"/><Relationship Id="rId4" Type="http://schemas.openxmlformats.org/officeDocument/2006/relationships/oleObject" Target="../embeddings/oleObject29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oleObject" Target="../embeddings/oleObject301.bin"/><Relationship Id="rId4" Type="http://schemas.openxmlformats.org/officeDocument/2006/relationships/oleObject" Target="../embeddings/oleObject300.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305.bin"/><Relationship Id="rId3" Type="http://schemas.openxmlformats.org/officeDocument/2006/relationships/notesSlide" Target="../notesSlides/notesSlide53.xml"/><Relationship Id="rId7" Type="http://schemas.openxmlformats.org/officeDocument/2006/relationships/oleObject" Target="../embeddings/oleObject304.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303.bin"/><Relationship Id="rId5" Type="http://schemas.openxmlformats.org/officeDocument/2006/relationships/image" Target="../media/image266.wmf"/><Relationship Id="rId10" Type="http://schemas.openxmlformats.org/officeDocument/2006/relationships/oleObject" Target="../embeddings/oleObject307.bin"/><Relationship Id="rId4" Type="http://schemas.openxmlformats.org/officeDocument/2006/relationships/oleObject" Target="../embeddings/oleObject302.bin"/><Relationship Id="rId9" Type="http://schemas.openxmlformats.org/officeDocument/2006/relationships/oleObject" Target="../embeddings/oleObject306.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310.bin"/><Relationship Id="rId5" Type="http://schemas.openxmlformats.org/officeDocument/2006/relationships/oleObject" Target="../embeddings/oleObject309.bin"/><Relationship Id="rId4" Type="http://schemas.openxmlformats.org/officeDocument/2006/relationships/oleObject" Target="../embeddings/oleObject308.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315.bin"/><Relationship Id="rId13" Type="http://schemas.openxmlformats.org/officeDocument/2006/relationships/oleObject" Target="../embeddings/oleObject320.bin"/><Relationship Id="rId3" Type="http://schemas.openxmlformats.org/officeDocument/2006/relationships/notesSlide" Target="../notesSlides/notesSlide55.xml"/><Relationship Id="rId7" Type="http://schemas.openxmlformats.org/officeDocument/2006/relationships/oleObject" Target="../embeddings/oleObject314.bin"/><Relationship Id="rId12" Type="http://schemas.openxmlformats.org/officeDocument/2006/relationships/oleObject" Target="../embeddings/oleObject319.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313.bin"/><Relationship Id="rId11" Type="http://schemas.openxmlformats.org/officeDocument/2006/relationships/oleObject" Target="../embeddings/oleObject318.bin"/><Relationship Id="rId5" Type="http://schemas.openxmlformats.org/officeDocument/2006/relationships/oleObject" Target="../embeddings/oleObject312.bin"/><Relationship Id="rId10" Type="http://schemas.openxmlformats.org/officeDocument/2006/relationships/oleObject" Target="../embeddings/oleObject317.bin"/><Relationship Id="rId4" Type="http://schemas.openxmlformats.org/officeDocument/2006/relationships/oleObject" Target="../embeddings/oleObject311.bin"/><Relationship Id="rId9" Type="http://schemas.openxmlformats.org/officeDocument/2006/relationships/oleObject" Target="../embeddings/oleObject316.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25.bin"/><Relationship Id="rId13" Type="http://schemas.openxmlformats.org/officeDocument/2006/relationships/oleObject" Target="../embeddings/oleObject330.bin"/><Relationship Id="rId3" Type="http://schemas.openxmlformats.org/officeDocument/2006/relationships/notesSlide" Target="../notesSlides/notesSlide56.xml"/><Relationship Id="rId7" Type="http://schemas.openxmlformats.org/officeDocument/2006/relationships/oleObject" Target="../embeddings/oleObject324.bin"/><Relationship Id="rId12" Type="http://schemas.openxmlformats.org/officeDocument/2006/relationships/oleObject" Target="../embeddings/oleObject329.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323.bin"/><Relationship Id="rId11" Type="http://schemas.openxmlformats.org/officeDocument/2006/relationships/oleObject" Target="../embeddings/oleObject328.bin"/><Relationship Id="rId5" Type="http://schemas.openxmlformats.org/officeDocument/2006/relationships/oleObject" Target="../embeddings/oleObject322.bin"/><Relationship Id="rId15" Type="http://schemas.openxmlformats.org/officeDocument/2006/relationships/oleObject" Target="../embeddings/oleObject332.bin"/><Relationship Id="rId10" Type="http://schemas.openxmlformats.org/officeDocument/2006/relationships/oleObject" Target="../embeddings/oleObject327.bin"/><Relationship Id="rId4" Type="http://schemas.openxmlformats.org/officeDocument/2006/relationships/oleObject" Target="../embeddings/oleObject321.bin"/><Relationship Id="rId9" Type="http://schemas.openxmlformats.org/officeDocument/2006/relationships/oleObject" Target="../embeddings/oleObject326.bin"/><Relationship Id="rId14" Type="http://schemas.openxmlformats.org/officeDocument/2006/relationships/oleObject" Target="../embeddings/oleObject331.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37.bin"/><Relationship Id="rId3" Type="http://schemas.openxmlformats.org/officeDocument/2006/relationships/notesSlide" Target="../notesSlides/notesSlide57.xml"/><Relationship Id="rId7" Type="http://schemas.openxmlformats.org/officeDocument/2006/relationships/oleObject" Target="../embeddings/oleObject336.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335.bin"/><Relationship Id="rId5" Type="http://schemas.openxmlformats.org/officeDocument/2006/relationships/oleObject" Target="../embeddings/oleObject334.bin"/><Relationship Id="rId10" Type="http://schemas.openxmlformats.org/officeDocument/2006/relationships/oleObject" Target="../embeddings/oleObject339.bin"/><Relationship Id="rId4" Type="http://schemas.openxmlformats.org/officeDocument/2006/relationships/oleObject" Target="../embeddings/oleObject333.bin"/><Relationship Id="rId9" Type="http://schemas.openxmlformats.org/officeDocument/2006/relationships/oleObject" Target="../embeddings/oleObject338.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44.bin"/><Relationship Id="rId3" Type="http://schemas.openxmlformats.org/officeDocument/2006/relationships/notesSlide" Target="../notesSlides/notesSlide58.xml"/><Relationship Id="rId7" Type="http://schemas.openxmlformats.org/officeDocument/2006/relationships/oleObject" Target="../embeddings/oleObject343.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oleObject" Target="../embeddings/oleObject342.bin"/><Relationship Id="rId5" Type="http://schemas.openxmlformats.org/officeDocument/2006/relationships/oleObject" Target="../embeddings/oleObject341.bin"/><Relationship Id="rId4" Type="http://schemas.openxmlformats.org/officeDocument/2006/relationships/oleObject" Target="../embeddings/oleObject340.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oleObject" Target="../embeddings/oleObject348.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347.bin"/><Relationship Id="rId5" Type="http://schemas.openxmlformats.org/officeDocument/2006/relationships/oleObject" Target="../embeddings/oleObject346.bin"/><Relationship Id="rId4" Type="http://schemas.openxmlformats.org/officeDocument/2006/relationships/oleObject" Target="../embeddings/oleObject34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18" Type="http://schemas.openxmlformats.org/officeDocument/2006/relationships/oleObject" Target="../embeddings/oleObject29.bin"/><Relationship Id="rId3" Type="http://schemas.openxmlformats.org/officeDocument/2006/relationships/notesSlide" Target="../notesSlides/notesSlide8.xml"/><Relationship Id="rId7" Type="http://schemas.openxmlformats.org/officeDocument/2006/relationships/oleObject" Target="../embeddings/oleObject18.bin"/><Relationship Id="rId12" Type="http://schemas.openxmlformats.org/officeDocument/2006/relationships/oleObject" Target="../embeddings/oleObject23.bin"/><Relationship Id="rId17"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oleObject" Target="../embeddings/oleObject27.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5" Type="http://schemas.openxmlformats.org/officeDocument/2006/relationships/oleObject" Target="../embeddings/oleObject26.bin"/><Relationship Id="rId10" Type="http://schemas.openxmlformats.org/officeDocument/2006/relationships/oleObject" Target="../embeddings/oleObject21.bin"/><Relationship Id="rId19" Type="http://schemas.openxmlformats.org/officeDocument/2006/relationships/oleObject" Target="../embeddings/oleObject30.bin"/><Relationship Id="rId4" Type="http://schemas.openxmlformats.org/officeDocument/2006/relationships/oleObject" Target="../embeddings/oleObject15.bin"/><Relationship Id="rId9" Type="http://schemas.openxmlformats.org/officeDocument/2006/relationships/oleObject" Target="../embeddings/oleObject20.bin"/><Relationship Id="rId14" Type="http://schemas.openxmlformats.org/officeDocument/2006/relationships/oleObject" Target="../embeddings/oleObject25.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53.bin"/><Relationship Id="rId3" Type="http://schemas.openxmlformats.org/officeDocument/2006/relationships/notesSlide" Target="../notesSlides/notesSlide60.xml"/><Relationship Id="rId7" Type="http://schemas.openxmlformats.org/officeDocument/2006/relationships/oleObject" Target="../embeddings/oleObject352.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351.bin"/><Relationship Id="rId5" Type="http://schemas.openxmlformats.org/officeDocument/2006/relationships/oleObject" Target="../embeddings/oleObject350.bin"/><Relationship Id="rId4" Type="http://schemas.openxmlformats.org/officeDocument/2006/relationships/oleObject" Target="../embeddings/oleObject349.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58.bin"/><Relationship Id="rId3" Type="http://schemas.openxmlformats.org/officeDocument/2006/relationships/notesSlide" Target="../notesSlides/notesSlide61.xml"/><Relationship Id="rId7" Type="http://schemas.openxmlformats.org/officeDocument/2006/relationships/oleObject" Target="../embeddings/oleObject357.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356.bin"/><Relationship Id="rId5" Type="http://schemas.openxmlformats.org/officeDocument/2006/relationships/oleObject" Target="../embeddings/oleObject355.bin"/><Relationship Id="rId4" Type="http://schemas.openxmlformats.org/officeDocument/2006/relationships/oleObject" Target="../embeddings/oleObject354.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63.bin"/><Relationship Id="rId3" Type="http://schemas.openxmlformats.org/officeDocument/2006/relationships/notesSlide" Target="../notesSlides/notesSlide62.xml"/><Relationship Id="rId7" Type="http://schemas.openxmlformats.org/officeDocument/2006/relationships/oleObject" Target="../embeddings/oleObject362.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oleObject" Target="../embeddings/oleObject361.bin"/><Relationship Id="rId5" Type="http://schemas.openxmlformats.org/officeDocument/2006/relationships/oleObject" Target="../embeddings/oleObject360.bin"/><Relationship Id="rId10" Type="http://schemas.openxmlformats.org/officeDocument/2006/relationships/oleObject" Target="../embeddings/oleObject365.bin"/><Relationship Id="rId4" Type="http://schemas.openxmlformats.org/officeDocument/2006/relationships/oleObject" Target="../embeddings/oleObject359.bin"/><Relationship Id="rId9" Type="http://schemas.openxmlformats.org/officeDocument/2006/relationships/oleObject" Target="../embeddings/oleObject364.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oleObject" Target="../embeddings/oleObject369.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368.bin"/><Relationship Id="rId5" Type="http://schemas.openxmlformats.org/officeDocument/2006/relationships/oleObject" Target="../embeddings/oleObject367.bin"/><Relationship Id="rId4" Type="http://schemas.openxmlformats.org/officeDocument/2006/relationships/oleObject" Target="../embeddings/oleObject366.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71.vml"/><Relationship Id="rId4" Type="http://schemas.openxmlformats.org/officeDocument/2006/relationships/oleObject" Target="../embeddings/oleObject370.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75.bin"/><Relationship Id="rId3" Type="http://schemas.openxmlformats.org/officeDocument/2006/relationships/notesSlide" Target="../notesSlides/notesSlide65.xml"/><Relationship Id="rId7" Type="http://schemas.openxmlformats.org/officeDocument/2006/relationships/oleObject" Target="../embeddings/oleObject374.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373.bin"/><Relationship Id="rId5" Type="http://schemas.openxmlformats.org/officeDocument/2006/relationships/oleObject" Target="../embeddings/oleObject372.bin"/><Relationship Id="rId4" Type="http://schemas.openxmlformats.org/officeDocument/2006/relationships/oleObject" Target="../embeddings/oleObject371.bin"/><Relationship Id="rId9" Type="http://schemas.openxmlformats.org/officeDocument/2006/relationships/oleObject" Target="../embeddings/oleObject376.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73.vml"/><Relationship Id="rId5" Type="http://schemas.openxmlformats.org/officeDocument/2006/relationships/oleObject" Target="../embeddings/oleObject378.bin"/><Relationship Id="rId4" Type="http://schemas.openxmlformats.org/officeDocument/2006/relationships/oleObject" Target="../embeddings/oleObject377.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79.bin"/><Relationship Id="rId2" Type="http://schemas.openxmlformats.org/officeDocument/2006/relationships/slideLayout" Target="../slideLayouts/slideLayout2.xml"/><Relationship Id="rId1" Type="http://schemas.openxmlformats.org/officeDocument/2006/relationships/vmlDrawing" Target="../drawings/vmlDrawing74.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9.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oleObject" Target="../embeddings/oleObject38.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80.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oleObject" Target="../embeddings/oleObject383.bin"/><Relationship Id="rId5" Type="http://schemas.openxmlformats.org/officeDocument/2006/relationships/oleObject" Target="../embeddings/oleObject382.bin"/><Relationship Id="rId4" Type="http://schemas.openxmlformats.org/officeDocument/2006/relationships/oleObject" Target="../embeddings/oleObject381.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84.bin"/><Relationship Id="rId2" Type="http://schemas.openxmlformats.org/officeDocument/2006/relationships/slideLayout" Target="../slideLayouts/slideLayout2.xml"/><Relationship Id="rId1" Type="http://schemas.openxmlformats.org/officeDocument/2006/relationships/vmlDrawing" Target="../drawings/vmlDrawing76.vml"/><Relationship Id="rId5" Type="http://schemas.openxmlformats.org/officeDocument/2006/relationships/oleObject" Target="../embeddings/oleObject386.bin"/><Relationship Id="rId4" Type="http://schemas.openxmlformats.org/officeDocument/2006/relationships/oleObject" Target="../embeddings/oleObject385.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87.bin"/><Relationship Id="rId2" Type="http://schemas.openxmlformats.org/officeDocument/2006/relationships/slideLayout" Target="../slideLayouts/slideLayout2.xml"/><Relationship Id="rId1" Type="http://schemas.openxmlformats.org/officeDocument/2006/relationships/vmlDrawing" Target="../drawings/vmlDrawing77.vml"/><Relationship Id="rId5" Type="http://schemas.openxmlformats.org/officeDocument/2006/relationships/oleObject" Target="../embeddings/oleObject389.bin"/><Relationship Id="rId4" Type="http://schemas.openxmlformats.org/officeDocument/2006/relationships/oleObject" Target="../embeddings/oleObject388.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395.bin"/><Relationship Id="rId3" Type="http://schemas.openxmlformats.org/officeDocument/2006/relationships/oleObject" Target="../embeddings/oleObject390.bin"/><Relationship Id="rId7" Type="http://schemas.openxmlformats.org/officeDocument/2006/relationships/oleObject" Target="../embeddings/oleObject394.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393.bin"/><Relationship Id="rId11" Type="http://schemas.openxmlformats.org/officeDocument/2006/relationships/oleObject" Target="../embeddings/oleObject398.bin"/><Relationship Id="rId5" Type="http://schemas.openxmlformats.org/officeDocument/2006/relationships/oleObject" Target="../embeddings/oleObject392.bin"/><Relationship Id="rId10" Type="http://schemas.openxmlformats.org/officeDocument/2006/relationships/oleObject" Target="../embeddings/oleObject397.bin"/><Relationship Id="rId4" Type="http://schemas.openxmlformats.org/officeDocument/2006/relationships/oleObject" Target="../embeddings/oleObject391.bin"/><Relationship Id="rId9" Type="http://schemas.openxmlformats.org/officeDocument/2006/relationships/oleObject" Target="../embeddings/oleObject396.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99.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oleObject" Target="../embeddings/oleObject402.bin"/><Relationship Id="rId5" Type="http://schemas.openxmlformats.org/officeDocument/2006/relationships/oleObject" Target="../embeddings/oleObject401.bin"/><Relationship Id="rId4" Type="http://schemas.openxmlformats.org/officeDocument/2006/relationships/oleObject" Target="../embeddings/oleObject400.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03.bin"/><Relationship Id="rId7" Type="http://schemas.openxmlformats.org/officeDocument/2006/relationships/oleObject" Target="../embeddings/oleObject407.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oleObject" Target="../embeddings/oleObject406.bin"/><Relationship Id="rId5" Type="http://schemas.openxmlformats.org/officeDocument/2006/relationships/oleObject" Target="../embeddings/oleObject405.bin"/><Relationship Id="rId4" Type="http://schemas.openxmlformats.org/officeDocument/2006/relationships/oleObject" Target="../embeddings/oleObject404.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08.bin"/><Relationship Id="rId2" Type="http://schemas.openxmlformats.org/officeDocument/2006/relationships/slideLayout" Target="../slideLayouts/slideLayout7.xml"/><Relationship Id="rId1" Type="http://schemas.openxmlformats.org/officeDocument/2006/relationships/vmlDrawing" Target="../drawings/vmlDrawing81.vml"/><Relationship Id="rId4" Type="http://schemas.openxmlformats.org/officeDocument/2006/relationships/oleObject" Target="../embeddings/oleObject409.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10.bin"/><Relationship Id="rId2" Type="http://schemas.openxmlformats.org/officeDocument/2006/relationships/slideLayout" Target="../slideLayouts/slideLayout7.xml"/><Relationship Id="rId1" Type="http://schemas.openxmlformats.org/officeDocument/2006/relationships/vmlDrawing" Target="../drawings/vmlDrawing82.v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11.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414.bin"/><Relationship Id="rId5" Type="http://schemas.openxmlformats.org/officeDocument/2006/relationships/oleObject" Target="../embeddings/oleObject413.bin"/><Relationship Id="rId4" Type="http://schemas.openxmlformats.org/officeDocument/2006/relationships/oleObject" Target="../embeddings/oleObject412.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15.bin"/><Relationship Id="rId2" Type="http://schemas.openxmlformats.org/officeDocument/2006/relationships/slideLayout" Target="../slideLayouts/slideLayout2.xml"/><Relationship Id="rId1" Type="http://schemas.openxmlformats.org/officeDocument/2006/relationships/vmlDrawing" Target="../drawings/vmlDrawing84.v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Text Box 1026"/>
          <p:cNvSpPr txBox="1">
            <a:spLocks noChangeArrowheads="1"/>
          </p:cNvSpPr>
          <p:nvPr/>
        </p:nvSpPr>
        <p:spPr bwMode="auto">
          <a:xfrm>
            <a:off x="395288" y="1844675"/>
            <a:ext cx="8353425" cy="1736725"/>
          </a:xfrm>
          <a:prstGeom prst="rect">
            <a:avLst/>
          </a:prstGeom>
          <a:noFill/>
          <a:ln w="9525">
            <a:noFill/>
            <a:miter lim="800000"/>
            <a:headEnd/>
            <a:tailEnd/>
          </a:ln>
          <a:effectLst/>
        </p:spPr>
        <p:txBody>
          <a:bodyPr>
            <a:spAutoFit/>
          </a:bodyPr>
          <a:lstStyle/>
          <a:p>
            <a:pPr algn="ctr"/>
            <a:r>
              <a:rPr kumimoji="0" lang="en-AU" altLang="zh-CN" sz="5400" b="1">
                <a:solidFill>
                  <a:srgbClr val="339933"/>
                </a:solidFill>
                <a:ea typeface="宋体" pitchFamily="2" charset="-122"/>
              </a:rPr>
              <a:t>Chapter 4</a:t>
            </a:r>
          </a:p>
          <a:p>
            <a:pPr algn="ctr"/>
            <a:r>
              <a:rPr kumimoji="0" lang="zh-CN" altLang="en-AU" sz="5400" b="1">
                <a:solidFill>
                  <a:srgbClr val="0000CC"/>
                </a:solidFill>
                <a:ea typeface="宋体" pitchFamily="2" charset="-122"/>
              </a:rPr>
              <a:t>随机变量</a:t>
            </a:r>
            <a:r>
              <a:rPr kumimoji="0" lang="zh-CN" altLang="en-AU" sz="5400" b="1">
                <a:solidFill>
                  <a:schemeClr val="tx2"/>
                </a:solidFill>
                <a:ea typeface="宋体" pitchFamily="2" charset="-122"/>
              </a:rPr>
              <a:t>的</a:t>
            </a:r>
            <a:r>
              <a:rPr kumimoji="0" lang="zh-CN" altLang="en-AU" sz="5400" b="1">
                <a:solidFill>
                  <a:srgbClr val="FF0000"/>
                </a:solidFill>
                <a:ea typeface="宋体" pitchFamily="2" charset="-122"/>
              </a:rPr>
              <a:t>数字特征</a:t>
            </a:r>
            <a:endParaRPr lang="en-US" altLang="zh-CN" sz="5400" b="1">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8"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一维随机变量的数学期望</a:t>
            </a:r>
            <a:r>
              <a:rPr lang="en-US" altLang="zh-CN" sz="3600" b="1">
                <a:latin typeface="楷体_GB2312" pitchFamily="49" charset="-122"/>
                <a:ea typeface="楷体_GB2312" pitchFamily="49" charset="-122"/>
              </a:rPr>
              <a:t>(Cont.)</a:t>
            </a:r>
          </a:p>
        </p:txBody>
      </p:sp>
      <p:sp>
        <p:nvSpPr>
          <p:cNvPr id="1255429" name="Rectangle 5"/>
          <p:cNvSpPr>
            <a:spLocks noChangeArrowheads="1"/>
          </p:cNvSpPr>
          <p:nvPr/>
        </p:nvSpPr>
        <p:spPr bwMode="auto">
          <a:xfrm>
            <a:off x="973138" y="1747838"/>
            <a:ext cx="6705600" cy="609600"/>
          </a:xfrm>
          <a:prstGeom prst="rect">
            <a:avLst/>
          </a:prstGeom>
          <a:noFill/>
          <a:ln w="9525">
            <a:noFill/>
            <a:miter lim="800000"/>
            <a:headEnd/>
            <a:tailEnd/>
          </a:ln>
        </p:spPr>
        <p:txBody>
          <a:bodyPr/>
          <a:lstStyle/>
          <a:p>
            <a:r>
              <a:rPr lang="zh-CN" altLang="en-US" sz="3200" b="1">
                <a:solidFill>
                  <a:srgbClr val="0000CC"/>
                </a:solidFill>
                <a:ea typeface="楷体_GB2312" pitchFamily="49" charset="-122"/>
              </a:rPr>
              <a:t>几个重要随机变量的期望</a:t>
            </a:r>
            <a:endParaRPr lang="zh-CN" altLang="en-US" sz="2400">
              <a:solidFill>
                <a:srgbClr val="0000CC"/>
              </a:solidFill>
              <a:ea typeface="楷体_GB2312" pitchFamily="49" charset="-122"/>
            </a:endParaRPr>
          </a:p>
        </p:txBody>
      </p:sp>
      <p:sp>
        <p:nvSpPr>
          <p:cNvPr id="1255430" name="Text Box 6"/>
          <p:cNvSpPr txBox="1">
            <a:spLocks noChangeArrowheads="1"/>
          </p:cNvSpPr>
          <p:nvPr/>
        </p:nvSpPr>
        <p:spPr bwMode="auto">
          <a:xfrm>
            <a:off x="1187450" y="2492375"/>
            <a:ext cx="3562350" cy="519113"/>
          </a:xfrm>
          <a:prstGeom prst="rect">
            <a:avLst/>
          </a:prstGeom>
          <a:noFill/>
          <a:ln w="9525">
            <a:noFill/>
            <a:miter lim="800000"/>
            <a:headEnd/>
            <a:tailEnd/>
          </a:ln>
          <a:effectLst/>
        </p:spPr>
        <p:txBody>
          <a:bodyPr wrap="none" anchor="ctr">
            <a:spAutoFit/>
            <a:flatTx/>
          </a:bodyPr>
          <a:lstStyle/>
          <a:p>
            <a:pPr algn="ctr" eaLnBrk="0" hangingPunct="0">
              <a:spcBef>
                <a:spcPct val="50000"/>
              </a:spcBef>
            </a:pPr>
            <a:r>
              <a:rPr lang="en-US" altLang="zh-CN">
                <a:latin typeface="楷体_GB2312" pitchFamily="49" charset="-122"/>
                <a:ea typeface="楷体_GB2312" pitchFamily="49" charset="-122"/>
              </a:rPr>
              <a:t>1.0-1</a:t>
            </a:r>
            <a:r>
              <a:rPr lang="zh-CN" altLang="en-US">
                <a:latin typeface="楷体_GB2312" pitchFamily="49" charset="-122"/>
                <a:ea typeface="楷体_GB2312" pitchFamily="49" charset="-122"/>
              </a:rPr>
              <a:t>分布的数学期望</a:t>
            </a:r>
          </a:p>
        </p:txBody>
      </p:sp>
      <p:graphicFrame>
        <p:nvGraphicFramePr>
          <p:cNvPr id="1255431" name="Object 7"/>
          <p:cNvGraphicFramePr>
            <a:graphicFrameLocks noChangeAspect="1"/>
          </p:cNvGraphicFramePr>
          <p:nvPr/>
        </p:nvGraphicFramePr>
        <p:xfrm>
          <a:off x="1284288" y="3251200"/>
          <a:ext cx="3386137" cy="1100138"/>
        </p:xfrm>
        <a:graphic>
          <a:graphicData uri="http://schemas.openxmlformats.org/presentationml/2006/ole">
            <p:oleObj spid="_x0000_s1255431" name="Equation" r:id="rId4" imgW="1320480" imgH="431640" progId="Equation.3">
              <p:embed/>
            </p:oleObj>
          </a:graphicData>
        </a:graphic>
      </p:graphicFrame>
      <p:sp>
        <p:nvSpPr>
          <p:cNvPr id="1255432" name="Text Box 8"/>
          <p:cNvSpPr txBox="1">
            <a:spLocks noChangeArrowheads="1"/>
          </p:cNvSpPr>
          <p:nvPr/>
        </p:nvSpPr>
        <p:spPr bwMode="auto">
          <a:xfrm>
            <a:off x="4067175" y="4076700"/>
            <a:ext cx="4391025" cy="579438"/>
          </a:xfrm>
          <a:prstGeom prst="rect">
            <a:avLst/>
          </a:prstGeom>
          <a:noFill/>
          <a:ln w="9525">
            <a:noFill/>
            <a:miter lim="800000"/>
            <a:headEnd/>
            <a:tailEnd/>
          </a:ln>
          <a:effectLst/>
        </p:spPr>
        <p:txBody>
          <a:bodyPr anchor="ctr">
            <a:spAutoFit/>
            <a:flatTx/>
          </a:bodyPr>
          <a:lstStyle/>
          <a:p>
            <a:pPr algn="ctr" eaLnBrk="0" hangingPunct="0">
              <a:spcBef>
                <a:spcPct val="50000"/>
              </a:spcBef>
            </a:pPr>
            <a:r>
              <a:rPr lang="en-US" altLang="zh-CN" sz="3200" b="1" i="1">
                <a:solidFill>
                  <a:srgbClr val="0000CC"/>
                </a:solidFill>
                <a:ea typeface="楷体_GB2312" pitchFamily="49" charset="-122"/>
              </a:rPr>
              <a:t>E</a:t>
            </a:r>
            <a:r>
              <a:rPr lang="en-US" altLang="zh-CN" sz="3200" b="1">
                <a:solidFill>
                  <a:srgbClr val="0000CC"/>
                </a:solidFill>
                <a:ea typeface="楷体_GB2312" pitchFamily="49" charset="-122"/>
              </a:rPr>
              <a:t>(X)</a:t>
            </a:r>
            <a:r>
              <a:rPr lang="en-US" altLang="zh-CN" sz="3200">
                <a:ea typeface="楷体_GB2312" pitchFamily="49" charset="-122"/>
              </a:rPr>
              <a:t> </a:t>
            </a:r>
            <a:r>
              <a:rPr lang="en-US" altLang="zh-CN" sz="3200">
                <a:latin typeface="楷体_GB2312" pitchFamily="49" charset="-122"/>
                <a:ea typeface="楷体_GB2312" pitchFamily="49" charset="-122"/>
              </a:rPr>
              <a:t>=1*</a:t>
            </a:r>
            <a:r>
              <a:rPr lang="en-US" altLang="zh-CN" sz="3200" i="1">
                <a:latin typeface="楷体_GB2312" pitchFamily="49" charset="-122"/>
                <a:ea typeface="楷体_GB2312" pitchFamily="49" charset="-122"/>
              </a:rPr>
              <a:t>p</a:t>
            </a:r>
            <a:r>
              <a:rPr lang="en-US" altLang="zh-CN" sz="3200">
                <a:latin typeface="楷体_GB2312" pitchFamily="49" charset="-122"/>
                <a:ea typeface="楷体_GB2312" pitchFamily="49" charset="-122"/>
              </a:rPr>
              <a:t>+0*(1-</a:t>
            </a:r>
            <a:r>
              <a:rPr lang="en-US" altLang="zh-CN" sz="3200" i="1">
                <a:latin typeface="楷体_GB2312" pitchFamily="49" charset="-122"/>
                <a:ea typeface="楷体_GB2312" pitchFamily="49" charset="-122"/>
              </a:rPr>
              <a:t>p</a:t>
            </a:r>
            <a:r>
              <a:rPr lang="en-US" altLang="zh-CN" sz="3200">
                <a:latin typeface="楷体_GB2312" pitchFamily="49" charset="-122"/>
                <a:ea typeface="楷体_GB2312" pitchFamily="49" charset="-122"/>
              </a:rPr>
              <a:t>)=</a:t>
            </a:r>
            <a:r>
              <a:rPr lang="en-US" altLang="zh-CN" sz="3200" b="1" i="1">
                <a:solidFill>
                  <a:srgbClr val="0000CC"/>
                </a:solidFill>
                <a:latin typeface="楷体_GB2312" pitchFamily="49" charset="-122"/>
                <a:ea typeface="楷体_GB2312" pitchFamily="49" charset="-122"/>
              </a:rPr>
              <a:t>p</a:t>
            </a:r>
          </a:p>
        </p:txBody>
      </p:sp>
      <p:sp>
        <p:nvSpPr>
          <p:cNvPr id="1255436" name="Line 12"/>
          <p:cNvSpPr>
            <a:spLocks noChangeShapeType="1"/>
          </p:cNvSpPr>
          <p:nvPr/>
        </p:nvSpPr>
        <p:spPr bwMode="auto">
          <a:xfrm>
            <a:off x="1430338" y="3729038"/>
            <a:ext cx="1905000" cy="0"/>
          </a:xfrm>
          <a:prstGeom prst="line">
            <a:avLst/>
          </a:prstGeom>
          <a:noFill/>
          <a:ln w="3175">
            <a:solidFill>
              <a:schemeClr val="tx1"/>
            </a:solidFill>
            <a:round/>
            <a:headEnd/>
            <a:tailEnd/>
          </a:ln>
          <a:effectLst/>
        </p:spPr>
        <p:txBody>
          <a:bodyPr/>
          <a:lstStyle/>
          <a:p>
            <a:endParaRPr lang="zh-CN" altLang="en-US"/>
          </a:p>
        </p:txBody>
      </p:sp>
      <p:sp>
        <p:nvSpPr>
          <p:cNvPr id="1255437" name="Line 13"/>
          <p:cNvSpPr>
            <a:spLocks noChangeShapeType="1"/>
          </p:cNvSpPr>
          <p:nvPr/>
        </p:nvSpPr>
        <p:spPr bwMode="auto">
          <a:xfrm>
            <a:off x="1887538" y="3271838"/>
            <a:ext cx="0" cy="990600"/>
          </a:xfrm>
          <a:prstGeom prst="line">
            <a:avLst/>
          </a:prstGeom>
          <a:noFill/>
          <a:ln w="3175">
            <a:solidFill>
              <a:schemeClr val="tx1"/>
            </a:solidFill>
            <a:round/>
            <a:headEnd/>
            <a:tailEnd/>
          </a:ln>
          <a:effectLst/>
        </p:spPr>
        <p:txBody>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55428"/>
                                        </p:tgtEl>
                                        <p:attrNameLst>
                                          <p:attrName>style.visibility</p:attrName>
                                        </p:attrNameLst>
                                      </p:cBhvr>
                                      <p:to>
                                        <p:strVal val="visible"/>
                                      </p:to>
                                    </p:set>
                                    <p:anim calcmode="lin" valueType="num">
                                      <p:cBhvr additive="base">
                                        <p:cTn id="7" dur="500" fill="hold"/>
                                        <p:tgtEl>
                                          <p:spTgt spid="1255428"/>
                                        </p:tgtEl>
                                        <p:attrNameLst>
                                          <p:attrName>ppt_x</p:attrName>
                                        </p:attrNameLst>
                                      </p:cBhvr>
                                      <p:tavLst>
                                        <p:tav tm="0">
                                          <p:val>
                                            <p:strVal val="1+#ppt_w/2"/>
                                          </p:val>
                                        </p:tav>
                                        <p:tav tm="100000">
                                          <p:val>
                                            <p:strVal val="#ppt_x"/>
                                          </p:val>
                                        </p:tav>
                                      </p:tavLst>
                                    </p:anim>
                                    <p:anim calcmode="lin" valueType="num">
                                      <p:cBhvr additive="base">
                                        <p:cTn id="8" dur="500" fill="hold"/>
                                        <p:tgtEl>
                                          <p:spTgt spid="12554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1255429"/>
                                        </p:tgtEl>
                                        <p:attrNameLst>
                                          <p:attrName>style.visibility</p:attrName>
                                        </p:attrNameLst>
                                      </p:cBhvr>
                                      <p:to>
                                        <p:strVal val="visible"/>
                                      </p:to>
                                    </p:set>
                                    <p:anim calcmode="lin" valueType="num">
                                      <p:cBhvr>
                                        <p:cTn id="13" dur="500" fill="hold"/>
                                        <p:tgtEl>
                                          <p:spTgt spid="1255429"/>
                                        </p:tgtEl>
                                        <p:attrNameLst>
                                          <p:attrName>ppt_w</p:attrName>
                                        </p:attrNameLst>
                                      </p:cBhvr>
                                      <p:tavLst>
                                        <p:tav tm="0">
                                          <p:val>
                                            <p:fltVal val="0"/>
                                          </p:val>
                                        </p:tav>
                                        <p:tav tm="100000">
                                          <p:val>
                                            <p:strVal val="#ppt_w"/>
                                          </p:val>
                                        </p:tav>
                                      </p:tavLst>
                                    </p:anim>
                                    <p:anim calcmode="lin" valueType="num">
                                      <p:cBhvr>
                                        <p:cTn id="14" dur="500" fill="hold"/>
                                        <p:tgtEl>
                                          <p:spTgt spid="1255429"/>
                                        </p:tgtEl>
                                        <p:attrNameLst>
                                          <p:attrName>ppt_h</p:attrName>
                                        </p:attrNameLst>
                                      </p:cBhvr>
                                      <p:tavLst>
                                        <p:tav tm="0">
                                          <p:val>
                                            <p:fltVal val="0"/>
                                          </p:val>
                                        </p:tav>
                                        <p:tav tm="100000">
                                          <p:val>
                                            <p:strVal val="#ppt_h"/>
                                          </p:val>
                                        </p:tav>
                                      </p:tavLst>
                                    </p:anim>
                                    <p:anim calcmode="lin" valueType="num">
                                      <p:cBhvr>
                                        <p:cTn id="15" dur="500" fill="hold"/>
                                        <p:tgtEl>
                                          <p:spTgt spid="1255429"/>
                                        </p:tgtEl>
                                        <p:attrNameLst>
                                          <p:attrName>ppt_x</p:attrName>
                                        </p:attrNameLst>
                                      </p:cBhvr>
                                      <p:tavLst>
                                        <p:tav tm="0">
                                          <p:val>
                                            <p:fltVal val="0.5"/>
                                          </p:val>
                                        </p:tav>
                                        <p:tav tm="100000">
                                          <p:val>
                                            <p:strVal val="#ppt_x"/>
                                          </p:val>
                                        </p:tav>
                                      </p:tavLst>
                                    </p:anim>
                                    <p:anim calcmode="lin" valueType="num">
                                      <p:cBhvr>
                                        <p:cTn id="16" dur="500" fill="hold"/>
                                        <p:tgtEl>
                                          <p:spTgt spid="1255429"/>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55430"/>
                                        </p:tgtEl>
                                        <p:attrNameLst>
                                          <p:attrName>style.visibility</p:attrName>
                                        </p:attrNameLst>
                                      </p:cBhvr>
                                      <p:to>
                                        <p:strVal val="visible"/>
                                      </p:to>
                                    </p:set>
                                    <p:animEffect transition="in" filter="wipe(up)">
                                      <p:cBhvr>
                                        <p:cTn id="21" dur="500"/>
                                        <p:tgtEl>
                                          <p:spTgt spid="12554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55431"/>
                                        </p:tgtEl>
                                        <p:attrNameLst>
                                          <p:attrName>style.visibility</p:attrName>
                                        </p:attrNameLst>
                                      </p:cBhvr>
                                      <p:to>
                                        <p:strVal val="visible"/>
                                      </p:to>
                                    </p:set>
                                    <p:animEffect transition="in" filter="wipe(up)">
                                      <p:cBhvr>
                                        <p:cTn id="26" dur="500"/>
                                        <p:tgtEl>
                                          <p:spTgt spid="12554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55432"/>
                                        </p:tgtEl>
                                        <p:attrNameLst>
                                          <p:attrName>style.visibility</p:attrName>
                                        </p:attrNameLst>
                                      </p:cBhvr>
                                      <p:to>
                                        <p:strVal val="visible"/>
                                      </p:to>
                                    </p:set>
                                    <p:animEffect transition="in" filter="wipe(up)">
                                      <p:cBhvr>
                                        <p:cTn id="31" dur="500"/>
                                        <p:tgtEl>
                                          <p:spTgt spid="1255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8" grpId="0" autoUpdateAnimBg="0"/>
      <p:bldP spid="1255429" grpId="0" autoUpdateAnimBg="0"/>
      <p:bldP spid="1255430" grpId="0" autoUpdateAnimBg="0"/>
      <p:bldP spid="125543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652" name="Group 4"/>
          <p:cNvGrpSpPr>
            <a:grpSpLocks/>
          </p:cNvGrpSpPr>
          <p:nvPr/>
        </p:nvGrpSpPr>
        <p:grpSpPr bwMode="auto">
          <a:xfrm>
            <a:off x="957263" y="4873625"/>
            <a:ext cx="2667000" cy="1466850"/>
            <a:chOff x="816" y="2640"/>
            <a:chExt cx="1680" cy="924"/>
          </a:xfrm>
        </p:grpSpPr>
        <p:sp>
          <p:nvSpPr>
            <p:cNvPr id="1435653" name="Text Box 5"/>
            <p:cNvSpPr txBox="1">
              <a:spLocks noChangeArrowheads="1"/>
            </p:cNvSpPr>
            <p:nvPr/>
          </p:nvSpPr>
          <p:spPr bwMode="auto">
            <a:xfrm>
              <a:off x="1632" y="2657"/>
              <a:ext cx="692"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en-US" altLang="zh-CN" b="1">
                  <a:ea typeface="楷体_GB2312" pitchFamily="49" charset="-122"/>
                </a:rPr>
                <a:t>1    0</a:t>
              </a:r>
            </a:p>
          </p:txBody>
        </p:sp>
        <p:sp>
          <p:nvSpPr>
            <p:cNvPr id="1435654" name="Text Box 6"/>
            <p:cNvSpPr txBox="1">
              <a:spLocks noChangeArrowheads="1"/>
            </p:cNvSpPr>
            <p:nvPr/>
          </p:nvSpPr>
          <p:spPr bwMode="auto">
            <a:xfrm>
              <a:off x="1632" y="3168"/>
              <a:ext cx="692" cy="365"/>
            </a:xfrm>
            <a:prstGeom prst="rect">
              <a:avLst/>
            </a:prstGeom>
            <a:noFill/>
            <a:ln w="9525">
              <a:noFill/>
              <a:miter lim="800000"/>
              <a:headEnd/>
              <a:tailEnd/>
            </a:ln>
            <a:effectLst/>
          </p:spPr>
          <p:txBody>
            <a:bodyPr wrap="none">
              <a:spAutoFit/>
            </a:bodyPr>
            <a:lstStyle/>
            <a:p>
              <a:r>
                <a:rPr lang="zh-CN" altLang="en-US" sz="3200" i="1">
                  <a:ea typeface="楷体_GB2312" pitchFamily="49" charset="-122"/>
                </a:rPr>
                <a:t>  </a:t>
              </a:r>
              <a:r>
                <a:rPr lang="en-US" altLang="zh-CN" b="1" i="1">
                  <a:ea typeface="楷体_GB2312" pitchFamily="49" charset="-122"/>
                </a:rPr>
                <a:t>p    q</a:t>
              </a:r>
            </a:p>
          </p:txBody>
        </p:sp>
        <p:sp>
          <p:nvSpPr>
            <p:cNvPr id="1435655" name="Line 7"/>
            <p:cNvSpPr>
              <a:spLocks noChangeShapeType="1"/>
            </p:cNvSpPr>
            <p:nvPr/>
          </p:nvSpPr>
          <p:spPr bwMode="auto">
            <a:xfrm>
              <a:off x="1488" y="2640"/>
              <a:ext cx="0" cy="912"/>
            </a:xfrm>
            <a:prstGeom prst="line">
              <a:avLst/>
            </a:prstGeom>
            <a:noFill/>
            <a:ln w="9525">
              <a:solidFill>
                <a:schemeClr val="tx1"/>
              </a:solidFill>
              <a:miter lim="800000"/>
              <a:headEnd/>
              <a:tailEnd/>
            </a:ln>
            <a:effectLst/>
          </p:spPr>
          <p:txBody>
            <a:bodyPr wrap="none"/>
            <a:lstStyle/>
            <a:p>
              <a:endParaRPr lang="zh-CN" altLang="en-US"/>
            </a:p>
          </p:txBody>
        </p:sp>
        <p:sp>
          <p:nvSpPr>
            <p:cNvPr id="1435656" name="Text Box 8"/>
            <p:cNvSpPr txBox="1">
              <a:spLocks noChangeArrowheads="1"/>
            </p:cNvSpPr>
            <p:nvPr/>
          </p:nvSpPr>
          <p:spPr bwMode="auto">
            <a:xfrm>
              <a:off x="998" y="2682"/>
              <a:ext cx="321" cy="327"/>
            </a:xfrm>
            <a:prstGeom prst="rect">
              <a:avLst/>
            </a:prstGeom>
            <a:noFill/>
            <a:ln w="9525">
              <a:noFill/>
              <a:miter lim="800000"/>
              <a:headEnd/>
              <a:tailEnd/>
            </a:ln>
            <a:effectLst/>
          </p:spPr>
          <p:txBody>
            <a:bodyPr wrap="none">
              <a:spAutoFit/>
            </a:bodyPr>
            <a:lstStyle/>
            <a:p>
              <a:r>
                <a:rPr lang="en-US" altLang="zh-CN" b="1" i="1">
                  <a:ea typeface="楷体_GB2312" pitchFamily="49" charset="-122"/>
                </a:rPr>
                <a:t>X </a:t>
              </a:r>
            </a:p>
          </p:txBody>
        </p:sp>
        <p:sp>
          <p:nvSpPr>
            <p:cNvPr id="1435657" name="Text Box 9"/>
            <p:cNvSpPr txBox="1">
              <a:spLocks noChangeArrowheads="1"/>
            </p:cNvSpPr>
            <p:nvPr/>
          </p:nvSpPr>
          <p:spPr bwMode="auto">
            <a:xfrm>
              <a:off x="1004" y="3199"/>
              <a:ext cx="317" cy="365"/>
            </a:xfrm>
            <a:prstGeom prst="rect">
              <a:avLst/>
            </a:prstGeom>
            <a:noFill/>
            <a:ln w="9525">
              <a:noFill/>
              <a:miter lim="800000"/>
              <a:headEnd/>
              <a:tailEnd/>
            </a:ln>
            <a:effectLst/>
          </p:spPr>
          <p:txBody>
            <a:bodyPr wrap="none">
              <a:spAutoFit/>
            </a:bodyPr>
            <a:lstStyle/>
            <a:p>
              <a:r>
                <a:rPr lang="en-US" altLang="zh-CN" b="1" i="1">
                  <a:ea typeface="楷体_GB2312" pitchFamily="49" charset="-122"/>
                </a:rPr>
                <a:t>P</a:t>
              </a:r>
              <a:r>
                <a:rPr lang="en-US" altLang="zh-CN" sz="3200" i="1">
                  <a:ea typeface="楷体_GB2312" pitchFamily="49" charset="-122"/>
                </a:rPr>
                <a:t> </a:t>
              </a:r>
            </a:p>
          </p:txBody>
        </p:sp>
        <p:sp>
          <p:nvSpPr>
            <p:cNvPr id="1435658" name="Line 10"/>
            <p:cNvSpPr>
              <a:spLocks noChangeShapeType="1"/>
            </p:cNvSpPr>
            <p:nvPr/>
          </p:nvSpPr>
          <p:spPr bwMode="auto">
            <a:xfrm>
              <a:off x="816" y="3072"/>
              <a:ext cx="1680" cy="0"/>
            </a:xfrm>
            <a:prstGeom prst="line">
              <a:avLst/>
            </a:prstGeom>
            <a:noFill/>
            <a:ln w="9525">
              <a:solidFill>
                <a:schemeClr val="tx1"/>
              </a:solidFill>
              <a:miter lim="800000"/>
              <a:headEnd/>
              <a:tailEnd/>
            </a:ln>
            <a:effectLst/>
          </p:spPr>
          <p:txBody>
            <a:bodyPr wrap="none"/>
            <a:lstStyle/>
            <a:p>
              <a:endParaRPr lang="zh-CN" altLang="en-US"/>
            </a:p>
          </p:txBody>
        </p:sp>
      </p:grpSp>
      <p:grpSp>
        <p:nvGrpSpPr>
          <p:cNvPr id="1435659" name="Group 11"/>
          <p:cNvGrpSpPr>
            <a:grpSpLocks/>
          </p:cNvGrpSpPr>
          <p:nvPr/>
        </p:nvGrpSpPr>
        <p:grpSpPr bwMode="auto">
          <a:xfrm>
            <a:off x="3671888" y="4873625"/>
            <a:ext cx="2667000" cy="1454150"/>
            <a:chOff x="816" y="2640"/>
            <a:chExt cx="1680" cy="916"/>
          </a:xfrm>
        </p:grpSpPr>
        <p:sp>
          <p:nvSpPr>
            <p:cNvPr id="1435660" name="Text Box 12"/>
            <p:cNvSpPr txBox="1">
              <a:spLocks noChangeArrowheads="1"/>
            </p:cNvSpPr>
            <p:nvPr/>
          </p:nvSpPr>
          <p:spPr bwMode="auto">
            <a:xfrm>
              <a:off x="1632" y="2657"/>
              <a:ext cx="692"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en-US" altLang="zh-CN" b="1">
                  <a:ea typeface="楷体_GB2312" pitchFamily="49" charset="-122"/>
                </a:rPr>
                <a:t>1    0</a:t>
              </a:r>
            </a:p>
          </p:txBody>
        </p:sp>
        <p:sp>
          <p:nvSpPr>
            <p:cNvPr id="1435661" name="Text Box 13"/>
            <p:cNvSpPr txBox="1">
              <a:spLocks noChangeArrowheads="1"/>
            </p:cNvSpPr>
            <p:nvPr/>
          </p:nvSpPr>
          <p:spPr bwMode="auto">
            <a:xfrm>
              <a:off x="1632" y="3198"/>
              <a:ext cx="676" cy="327"/>
            </a:xfrm>
            <a:prstGeom prst="rect">
              <a:avLst/>
            </a:prstGeom>
            <a:noFill/>
            <a:ln w="9525">
              <a:noFill/>
              <a:miter lim="800000"/>
              <a:headEnd/>
              <a:tailEnd/>
            </a:ln>
            <a:effectLst/>
          </p:spPr>
          <p:txBody>
            <a:bodyPr wrap="none">
              <a:spAutoFit/>
            </a:bodyPr>
            <a:lstStyle/>
            <a:p>
              <a:r>
                <a:rPr lang="zh-CN" altLang="en-US" b="1" i="1">
                  <a:ea typeface="楷体_GB2312" pitchFamily="49" charset="-122"/>
                </a:rPr>
                <a:t>  </a:t>
              </a:r>
              <a:r>
                <a:rPr lang="en-US" altLang="zh-CN" b="1" i="1">
                  <a:ea typeface="楷体_GB2312" pitchFamily="49" charset="-122"/>
                </a:rPr>
                <a:t>p    q</a:t>
              </a:r>
            </a:p>
          </p:txBody>
        </p:sp>
        <p:sp>
          <p:nvSpPr>
            <p:cNvPr id="1435662" name="Line 14"/>
            <p:cNvSpPr>
              <a:spLocks noChangeShapeType="1"/>
            </p:cNvSpPr>
            <p:nvPr/>
          </p:nvSpPr>
          <p:spPr bwMode="auto">
            <a:xfrm>
              <a:off x="1488" y="2640"/>
              <a:ext cx="0" cy="912"/>
            </a:xfrm>
            <a:prstGeom prst="line">
              <a:avLst/>
            </a:prstGeom>
            <a:noFill/>
            <a:ln w="9525">
              <a:solidFill>
                <a:schemeClr val="tx1"/>
              </a:solidFill>
              <a:miter lim="800000"/>
              <a:headEnd/>
              <a:tailEnd/>
            </a:ln>
            <a:effectLst/>
          </p:spPr>
          <p:txBody>
            <a:bodyPr wrap="none"/>
            <a:lstStyle/>
            <a:p>
              <a:endParaRPr lang="zh-CN" altLang="en-US"/>
            </a:p>
          </p:txBody>
        </p:sp>
        <p:sp>
          <p:nvSpPr>
            <p:cNvPr id="1435663" name="Text Box 15"/>
            <p:cNvSpPr txBox="1">
              <a:spLocks noChangeArrowheads="1"/>
            </p:cNvSpPr>
            <p:nvPr/>
          </p:nvSpPr>
          <p:spPr bwMode="auto">
            <a:xfrm>
              <a:off x="998" y="2682"/>
              <a:ext cx="365" cy="327"/>
            </a:xfrm>
            <a:prstGeom prst="rect">
              <a:avLst/>
            </a:prstGeom>
            <a:noFill/>
            <a:ln w="9525">
              <a:noFill/>
              <a:miter lim="800000"/>
              <a:headEnd/>
              <a:tailEnd/>
            </a:ln>
            <a:effectLst/>
          </p:spPr>
          <p:txBody>
            <a:bodyPr wrap="none">
              <a:spAutoFit/>
            </a:bodyPr>
            <a:lstStyle/>
            <a:p>
              <a:r>
                <a:rPr lang="en-US" altLang="zh-CN" b="1" i="1">
                  <a:ea typeface="楷体_GB2312" pitchFamily="49" charset="-122"/>
                </a:rPr>
                <a:t>Y  </a:t>
              </a:r>
            </a:p>
          </p:txBody>
        </p:sp>
        <p:sp>
          <p:nvSpPr>
            <p:cNvPr id="1435664" name="Text Box 16"/>
            <p:cNvSpPr txBox="1">
              <a:spLocks noChangeArrowheads="1"/>
            </p:cNvSpPr>
            <p:nvPr/>
          </p:nvSpPr>
          <p:spPr bwMode="auto">
            <a:xfrm>
              <a:off x="1004" y="3229"/>
              <a:ext cx="309" cy="327"/>
            </a:xfrm>
            <a:prstGeom prst="rect">
              <a:avLst/>
            </a:prstGeom>
            <a:noFill/>
            <a:ln w="9525">
              <a:noFill/>
              <a:miter lim="800000"/>
              <a:headEnd/>
              <a:tailEnd/>
            </a:ln>
            <a:effectLst/>
          </p:spPr>
          <p:txBody>
            <a:bodyPr wrap="none">
              <a:spAutoFit/>
            </a:bodyPr>
            <a:lstStyle/>
            <a:p>
              <a:r>
                <a:rPr lang="en-US" altLang="zh-CN" b="1" i="1">
                  <a:ea typeface="楷体_GB2312" pitchFamily="49" charset="-122"/>
                </a:rPr>
                <a:t>P </a:t>
              </a:r>
            </a:p>
          </p:txBody>
        </p:sp>
        <p:sp>
          <p:nvSpPr>
            <p:cNvPr id="1435665" name="Line 17"/>
            <p:cNvSpPr>
              <a:spLocks noChangeShapeType="1"/>
            </p:cNvSpPr>
            <p:nvPr/>
          </p:nvSpPr>
          <p:spPr bwMode="auto">
            <a:xfrm>
              <a:off x="816" y="3072"/>
              <a:ext cx="1680" cy="0"/>
            </a:xfrm>
            <a:prstGeom prst="line">
              <a:avLst/>
            </a:prstGeom>
            <a:noFill/>
            <a:ln w="9525">
              <a:solidFill>
                <a:schemeClr val="tx1"/>
              </a:solidFill>
              <a:miter lim="800000"/>
              <a:headEnd/>
              <a:tailEnd/>
            </a:ln>
            <a:effectLst/>
          </p:spPr>
          <p:txBody>
            <a:bodyPr wrap="none"/>
            <a:lstStyle/>
            <a:p>
              <a:endParaRPr lang="zh-CN" altLang="en-US"/>
            </a:p>
          </p:txBody>
        </p:sp>
      </p:grpSp>
      <p:grpSp>
        <p:nvGrpSpPr>
          <p:cNvPr id="1435666" name="Group 18"/>
          <p:cNvGrpSpPr>
            <a:grpSpLocks/>
          </p:cNvGrpSpPr>
          <p:nvPr/>
        </p:nvGrpSpPr>
        <p:grpSpPr bwMode="auto">
          <a:xfrm>
            <a:off x="1193800" y="914400"/>
            <a:ext cx="7662863" cy="3379788"/>
            <a:chOff x="452" y="164"/>
            <a:chExt cx="4827" cy="2129"/>
          </a:xfrm>
        </p:grpSpPr>
        <p:sp>
          <p:nvSpPr>
            <p:cNvPr id="1435667" name="Text Box 19"/>
            <p:cNvSpPr txBox="1">
              <a:spLocks noChangeArrowheads="1"/>
            </p:cNvSpPr>
            <p:nvPr/>
          </p:nvSpPr>
          <p:spPr bwMode="auto">
            <a:xfrm>
              <a:off x="452" y="1928"/>
              <a:ext cx="3168" cy="365"/>
            </a:xfrm>
            <a:prstGeom prst="rect">
              <a:avLst/>
            </a:prstGeom>
            <a:noFill/>
            <a:ln w="9525">
              <a:noFill/>
              <a:miter lim="800000"/>
              <a:headEnd/>
              <a:tailEnd/>
            </a:ln>
            <a:effectLst/>
          </p:spPr>
          <p:txBody>
            <a:bodyPr>
              <a:spAutoFit/>
            </a:bodyPr>
            <a:lstStyle/>
            <a:p>
              <a:r>
                <a:rPr lang="zh-CN" altLang="en-US" b="1">
                  <a:ea typeface="楷体_GB2312" pitchFamily="49" charset="-122"/>
                </a:rPr>
                <a:t>求 </a:t>
              </a:r>
              <a:r>
                <a:rPr lang="en-US" altLang="zh-CN" b="1">
                  <a:ea typeface="楷体_GB2312" pitchFamily="49" charset="-122"/>
                </a:rPr>
                <a:t>Cov (</a:t>
              </a:r>
              <a:r>
                <a:rPr lang="en-US" altLang="zh-CN" b="1" i="1">
                  <a:ea typeface="楷体_GB2312" pitchFamily="49" charset="-122"/>
                </a:rPr>
                <a:t>X ,Y </a:t>
              </a:r>
              <a:r>
                <a:rPr lang="en-US" altLang="zh-CN" b="1">
                  <a:ea typeface="楷体_GB2312" pitchFamily="49" charset="-122"/>
                </a:rPr>
                <a:t>),  </a:t>
              </a:r>
              <a:r>
                <a:rPr lang="en-US" altLang="zh-CN" b="1" i="1">
                  <a:ea typeface="楷体_GB2312" pitchFamily="49" charset="-122"/>
                  <a:sym typeface="Symbol" pitchFamily="18" charset="2"/>
                </a:rPr>
                <a:t></a:t>
              </a:r>
              <a:r>
                <a:rPr lang="en-US" altLang="zh-CN" b="1" i="1" baseline="-25000">
                  <a:ea typeface="楷体_GB2312" pitchFamily="49" charset="-122"/>
                  <a:sym typeface="Symbol" pitchFamily="18" charset="2"/>
                </a:rPr>
                <a:t>XY</a:t>
              </a:r>
              <a:r>
                <a:rPr lang="en-US" altLang="zh-CN" sz="3200" b="1" i="1" baseline="-25000">
                  <a:ea typeface="楷体_GB2312" pitchFamily="49" charset="-122"/>
                  <a:sym typeface="Symbol" pitchFamily="18" charset="2"/>
                </a:rPr>
                <a:t> </a:t>
              </a:r>
              <a:endParaRPr lang="en-US" altLang="zh-CN" sz="3200" b="1" i="1">
                <a:ea typeface="楷体_GB2312" pitchFamily="49" charset="-122"/>
              </a:endParaRPr>
            </a:p>
          </p:txBody>
        </p:sp>
        <p:grpSp>
          <p:nvGrpSpPr>
            <p:cNvPr id="1435668" name="Group 20"/>
            <p:cNvGrpSpPr>
              <a:grpSpLocks/>
            </p:cNvGrpSpPr>
            <p:nvPr/>
          </p:nvGrpSpPr>
          <p:grpSpPr bwMode="auto">
            <a:xfrm>
              <a:off x="635" y="164"/>
              <a:ext cx="4644" cy="1863"/>
              <a:chOff x="336" y="350"/>
              <a:chExt cx="4644" cy="1863"/>
            </a:xfrm>
          </p:grpSpPr>
          <p:sp>
            <p:nvSpPr>
              <p:cNvPr id="1435669" name="Text Box 21"/>
              <p:cNvSpPr txBox="1">
                <a:spLocks noChangeArrowheads="1"/>
              </p:cNvSpPr>
              <p:nvPr/>
            </p:nvSpPr>
            <p:spPr bwMode="auto">
              <a:xfrm>
                <a:off x="336" y="350"/>
                <a:ext cx="3034" cy="327"/>
              </a:xfrm>
              <a:prstGeom prst="rect">
                <a:avLst/>
              </a:prstGeom>
              <a:noFill/>
              <a:ln w="9525">
                <a:noFill/>
                <a:miter lim="800000"/>
                <a:headEnd/>
                <a:tailEnd/>
              </a:ln>
              <a:effectLst/>
            </p:spPr>
            <p:txBody>
              <a:bodyPr wrap="none">
                <a:spAutoFit/>
              </a:bodyPr>
              <a:lstStyle/>
              <a:p>
                <a:r>
                  <a:rPr lang="zh-CN" altLang="en-US" b="1">
                    <a:ea typeface="楷体_GB2312" pitchFamily="49" charset="-122"/>
                  </a:rPr>
                  <a:t>           已知</a:t>
                </a:r>
                <a:r>
                  <a:rPr lang="zh-CN" altLang="en-US" b="1" i="1">
                    <a:ea typeface="楷体_GB2312" pitchFamily="49" charset="-122"/>
                  </a:rPr>
                  <a:t> </a:t>
                </a:r>
                <a:r>
                  <a:rPr lang="en-US" altLang="zh-CN" b="1" i="1">
                    <a:ea typeface="楷体_GB2312" pitchFamily="49" charset="-122"/>
                  </a:rPr>
                  <a:t>X ,Y </a:t>
                </a:r>
                <a:r>
                  <a:rPr lang="zh-CN" altLang="en-US" b="1">
                    <a:ea typeface="楷体_GB2312" pitchFamily="49" charset="-122"/>
                  </a:rPr>
                  <a:t>的联合分布为</a:t>
                </a:r>
              </a:p>
            </p:txBody>
          </p:sp>
          <p:sp>
            <p:nvSpPr>
              <p:cNvPr id="1435670" name="Line 22"/>
              <p:cNvSpPr>
                <a:spLocks noChangeShapeType="1"/>
              </p:cNvSpPr>
              <p:nvPr/>
            </p:nvSpPr>
            <p:spPr bwMode="auto">
              <a:xfrm>
                <a:off x="778" y="1311"/>
                <a:ext cx="2736" cy="1"/>
              </a:xfrm>
              <a:prstGeom prst="line">
                <a:avLst/>
              </a:prstGeom>
              <a:noFill/>
              <a:ln w="9525">
                <a:solidFill>
                  <a:schemeClr val="tx1"/>
                </a:solidFill>
                <a:miter lim="800000"/>
                <a:headEnd/>
                <a:tailEnd/>
              </a:ln>
              <a:effectLst/>
            </p:spPr>
            <p:txBody>
              <a:bodyPr wrap="none"/>
              <a:lstStyle/>
              <a:p>
                <a:endParaRPr lang="zh-CN" altLang="en-US"/>
              </a:p>
            </p:txBody>
          </p:sp>
          <p:sp>
            <p:nvSpPr>
              <p:cNvPr id="1435671" name="Line 23"/>
              <p:cNvSpPr>
                <a:spLocks noChangeShapeType="1"/>
              </p:cNvSpPr>
              <p:nvPr/>
            </p:nvSpPr>
            <p:spPr bwMode="auto">
              <a:xfrm>
                <a:off x="1738" y="760"/>
                <a:ext cx="1" cy="1453"/>
              </a:xfrm>
              <a:prstGeom prst="line">
                <a:avLst/>
              </a:prstGeom>
              <a:noFill/>
              <a:ln w="9525">
                <a:solidFill>
                  <a:schemeClr val="tx1"/>
                </a:solidFill>
                <a:miter lim="800000"/>
                <a:headEnd/>
                <a:tailEnd/>
              </a:ln>
              <a:effectLst/>
            </p:spPr>
            <p:txBody>
              <a:bodyPr wrap="none"/>
              <a:lstStyle/>
              <a:p>
                <a:endParaRPr lang="zh-CN" altLang="en-US"/>
              </a:p>
            </p:txBody>
          </p:sp>
          <p:sp>
            <p:nvSpPr>
              <p:cNvPr id="1435672" name="Line 24"/>
              <p:cNvSpPr>
                <a:spLocks noChangeShapeType="1"/>
              </p:cNvSpPr>
              <p:nvPr/>
            </p:nvSpPr>
            <p:spPr bwMode="auto">
              <a:xfrm>
                <a:off x="912" y="864"/>
                <a:ext cx="816" cy="432"/>
              </a:xfrm>
              <a:prstGeom prst="line">
                <a:avLst/>
              </a:prstGeom>
              <a:noFill/>
              <a:ln w="9525">
                <a:solidFill>
                  <a:schemeClr val="tx1"/>
                </a:solidFill>
                <a:miter lim="800000"/>
                <a:headEnd/>
                <a:tailEnd/>
              </a:ln>
              <a:effectLst/>
            </p:spPr>
            <p:txBody>
              <a:bodyPr wrap="none"/>
              <a:lstStyle/>
              <a:p>
                <a:endParaRPr lang="zh-CN" altLang="en-US"/>
              </a:p>
            </p:txBody>
          </p:sp>
          <p:sp>
            <p:nvSpPr>
              <p:cNvPr id="1435673" name="Text Box 25"/>
              <p:cNvSpPr txBox="1">
                <a:spLocks noChangeArrowheads="1"/>
              </p:cNvSpPr>
              <p:nvPr/>
            </p:nvSpPr>
            <p:spPr bwMode="auto">
              <a:xfrm>
                <a:off x="1440" y="752"/>
                <a:ext cx="265" cy="327"/>
              </a:xfrm>
              <a:prstGeom prst="rect">
                <a:avLst/>
              </a:prstGeom>
              <a:noFill/>
              <a:ln w="9525">
                <a:noFill/>
                <a:miter lim="800000"/>
                <a:headEnd/>
                <a:tailEnd/>
              </a:ln>
              <a:effectLst/>
            </p:spPr>
            <p:txBody>
              <a:bodyPr wrap="none">
                <a:spAutoFit/>
              </a:bodyPr>
              <a:lstStyle/>
              <a:p>
                <a:r>
                  <a:rPr lang="en-US" altLang="zh-CN" b="1" i="1">
                    <a:ea typeface="楷体_GB2312" pitchFamily="49" charset="-122"/>
                  </a:rPr>
                  <a:t>X</a:t>
                </a:r>
              </a:p>
            </p:txBody>
          </p:sp>
          <p:sp>
            <p:nvSpPr>
              <p:cNvPr id="1435674" name="Text Box 26"/>
              <p:cNvSpPr txBox="1">
                <a:spLocks noChangeArrowheads="1"/>
              </p:cNvSpPr>
              <p:nvPr/>
            </p:nvSpPr>
            <p:spPr bwMode="auto">
              <a:xfrm>
                <a:off x="874" y="990"/>
                <a:ext cx="253" cy="327"/>
              </a:xfrm>
              <a:prstGeom prst="rect">
                <a:avLst/>
              </a:prstGeom>
              <a:noFill/>
              <a:ln w="9525">
                <a:noFill/>
                <a:miter lim="800000"/>
                <a:headEnd/>
                <a:tailEnd/>
              </a:ln>
              <a:effectLst/>
            </p:spPr>
            <p:txBody>
              <a:bodyPr wrap="none">
                <a:spAutoFit/>
              </a:bodyPr>
              <a:lstStyle/>
              <a:p>
                <a:r>
                  <a:rPr lang="en-US" altLang="zh-CN" b="1" i="1">
                    <a:ea typeface="楷体_GB2312" pitchFamily="49" charset="-122"/>
                  </a:rPr>
                  <a:t>Y</a:t>
                </a:r>
              </a:p>
            </p:txBody>
          </p:sp>
          <p:sp>
            <p:nvSpPr>
              <p:cNvPr id="1435675" name="Text Box 27"/>
              <p:cNvSpPr txBox="1">
                <a:spLocks noChangeArrowheads="1"/>
              </p:cNvSpPr>
              <p:nvPr/>
            </p:nvSpPr>
            <p:spPr bwMode="auto">
              <a:xfrm>
                <a:off x="1920" y="722"/>
                <a:ext cx="1196"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en-US" altLang="zh-CN" b="1">
                    <a:ea typeface="楷体_GB2312" pitchFamily="49" charset="-122"/>
                  </a:rPr>
                  <a:t>1             0</a:t>
                </a:r>
              </a:p>
            </p:txBody>
          </p:sp>
          <p:sp>
            <p:nvSpPr>
              <p:cNvPr id="1435676" name="Text Box 28"/>
              <p:cNvSpPr txBox="1">
                <a:spLocks noChangeArrowheads="1"/>
              </p:cNvSpPr>
              <p:nvPr/>
            </p:nvSpPr>
            <p:spPr bwMode="auto">
              <a:xfrm>
                <a:off x="885" y="1408"/>
                <a:ext cx="228" cy="731"/>
              </a:xfrm>
              <a:prstGeom prst="rect">
                <a:avLst/>
              </a:prstGeom>
              <a:noFill/>
              <a:ln w="9525">
                <a:noFill/>
                <a:miter lim="800000"/>
                <a:headEnd/>
                <a:tailEnd/>
              </a:ln>
              <a:effectLst/>
            </p:spPr>
            <p:txBody>
              <a:bodyPr wrap="none">
                <a:spAutoFit/>
              </a:bodyPr>
              <a:lstStyle/>
              <a:p>
                <a:r>
                  <a:rPr lang="en-US" altLang="zh-CN" b="1">
                    <a:ea typeface="楷体_GB2312" pitchFamily="49" charset="-122"/>
                  </a:rPr>
                  <a:t>1</a:t>
                </a:r>
              </a:p>
              <a:p>
                <a:pPr>
                  <a:lnSpc>
                    <a:spcPct val="150000"/>
                  </a:lnSpc>
                </a:pPr>
                <a:r>
                  <a:rPr lang="en-US" altLang="zh-CN" b="1">
                    <a:ea typeface="楷体_GB2312" pitchFamily="49" charset="-122"/>
                  </a:rPr>
                  <a:t>0</a:t>
                </a:r>
              </a:p>
            </p:txBody>
          </p:sp>
          <p:sp>
            <p:nvSpPr>
              <p:cNvPr id="1435677" name="Text Box 29"/>
              <p:cNvSpPr txBox="1">
                <a:spLocks noChangeArrowheads="1"/>
              </p:cNvSpPr>
              <p:nvPr/>
            </p:nvSpPr>
            <p:spPr bwMode="auto">
              <a:xfrm>
                <a:off x="1920" y="1324"/>
                <a:ext cx="1196" cy="365"/>
              </a:xfrm>
              <a:prstGeom prst="rect">
                <a:avLst/>
              </a:prstGeom>
              <a:noFill/>
              <a:ln w="9525">
                <a:noFill/>
                <a:miter lim="800000"/>
                <a:headEnd/>
                <a:tailEnd/>
              </a:ln>
              <a:effectLst/>
            </p:spPr>
            <p:txBody>
              <a:bodyPr wrap="none">
                <a:spAutoFit/>
              </a:bodyPr>
              <a:lstStyle/>
              <a:p>
                <a:r>
                  <a:rPr lang="zh-CN" altLang="en-US" sz="3200" i="1">
                    <a:ea typeface="楷体_GB2312" pitchFamily="49" charset="-122"/>
                  </a:rPr>
                  <a:t>  </a:t>
                </a:r>
                <a:r>
                  <a:rPr lang="en-US" altLang="zh-CN" b="1" i="1">
                    <a:ea typeface="楷体_GB2312" pitchFamily="49" charset="-122"/>
                  </a:rPr>
                  <a:t>p             </a:t>
                </a:r>
                <a:r>
                  <a:rPr lang="en-US" altLang="zh-CN" b="1">
                    <a:ea typeface="楷体_GB2312" pitchFamily="49" charset="-122"/>
                  </a:rPr>
                  <a:t>0</a:t>
                </a:r>
                <a:endParaRPr lang="en-US" altLang="zh-CN" b="1" i="1">
                  <a:ea typeface="楷体_GB2312" pitchFamily="49" charset="-122"/>
                </a:endParaRPr>
              </a:p>
            </p:txBody>
          </p:sp>
          <p:sp>
            <p:nvSpPr>
              <p:cNvPr id="1435678" name="Text Box 30"/>
              <p:cNvSpPr txBox="1">
                <a:spLocks noChangeArrowheads="1"/>
              </p:cNvSpPr>
              <p:nvPr/>
            </p:nvSpPr>
            <p:spPr bwMode="auto">
              <a:xfrm>
                <a:off x="1882" y="1812"/>
                <a:ext cx="1196" cy="365"/>
              </a:xfrm>
              <a:prstGeom prst="rect">
                <a:avLst/>
              </a:prstGeom>
              <a:noFill/>
              <a:ln w="9525">
                <a:noFill/>
                <a:miter lim="800000"/>
                <a:headEnd/>
                <a:tailEnd/>
              </a:ln>
              <a:effectLst/>
            </p:spPr>
            <p:txBody>
              <a:bodyPr wrap="none">
                <a:spAutoFit/>
              </a:bodyPr>
              <a:lstStyle/>
              <a:p>
                <a:r>
                  <a:rPr lang="zh-CN" altLang="en-US" sz="3200" i="1">
                    <a:ea typeface="楷体_GB2312" pitchFamily="49" charset="-122"/>
                  </a:rPr>
                  <a:t>  </a:t>
                </a:r>
                <a:r>
                  <a:rPr lang="en-US" altLang="zh-CN" b="1">
                    <a:ea typeface="楷体_GB2312" pitchFamily="49" charset="-122"/>
                  </a:rPr>
                  <a:t>0</a:t>
                </a:r>
                <a:r>
                  <a:rPr lang="en-US" altLang="zh-CN" b="1" i="1">
                    <a:ea typeface="楷体_GB2312" pitchFamily="49" charset="-122"/>
                  </a:rPr>
                  <a:t>             q</a:t>
                </a:r>
              </a:p>
            </p:txBody>
          </p:sp>
          <p:sp>
            <p:nvSpPr>
              <p:cNvPr id="1435679" name="Text Box 31"/>
              <p:cNvSpPr txBox="1">
                <a:spLocks noChangeArrowheads="1"/>
              </p:cNvSpPr>
              <p:nvPr/>
            </p:nvSpPr>
            <p:spPr bwMode="auto">
              <a:xfrm>
                <a:off x="3878" y="1086"/>
                <a:ext cx="1102" cy="596"/>
              </a:xfrm>
              <a:prstGeom prst="rect">
                <a:avLst/>
              </a:prstGeom>
              <a:noFill/>
              <a:ln w="9525">
                <a:noFill/>
                <a:miter lim="800000"/>
                <a:headEnd/>
                <a:tailEnd/>
              </a:ln>
              <a:effectLst/>
            </p:spPr>
            <p:txBody>
              <a:bodyPr>
                <a:spAutoFit/>
              </a:bodyPr>
              <a:lstStyle/>
              <a:p>
                <a:r>
                  <a:rPr lang="en-US" altLang="zh-CN" b="1">
                    <a:ea typeface="楷体_GB2312" pitchFamily="49" charset="-122"/>
                  </a:rPr>
                  <a:t>0 &lt; </a:t>
                </a:r>
                <a:r>
                  <a:rPr lang="en-US" altLang="zh-CN" b="1" i="1">
                    <a:ea typeface="楷体_GB2312" pitchFamily="49" charset="-122"/>
                  </a:rPr>
                  <a:t>p &lt;</a:t>
                </a:r>
                <a:r>
                  <a:rPr lang="en-US" altLang="zh-CN" b="1">
                    <a:ea typeface="楷体_GB2312" pitchFamily="49" charset="-122"/>
                  </a:rPr>
                  <a:t>1</a:t>
                </a:r>
              </a:p>
              <a:p>
                <a:r>
                  <a:rPr lang="en-US" altLang="zh-CN" b="1" i="1">
                    <a:ea typeface="楷体_GB2312" pitchFamily="49" charset="-122"/>
                  </a:rPr>
                  <a:t>p + q =</a:t>
                </a:r>
                <a:r>
                  <a:rPr lang="en-US" altLang="zh-CN" b="1">
                    <a:ea typeface="楷体_GB2312" pitchFamily="49" charset="-122"/>
                  </a:rPr>
                  <a:t> 1</a:t>
                </a:r>
                <a:endParaRPr lang="en-US" altLang="zh-CN" b="1" i="1">
                  <a:ea typeface="楷体_GB2312" pitchFamily="49" charset="-122"/>
                </a:endParaRPr>
              </a:p>
            </p:txBody>
          </p:sp>
        </p:grpSp>
      </p:grpSp>
      <p:sp>
        <p:nvSpPr>
          <p:cNvPr id="1435680" name="Text Box 32"/>
          <p:cNvSpPr txBox="1">
            <a:spLocks noChangeArrowheads="1"/>
          </p:cNvSpPr>
          <p:nvPr/>
        </p:nvSpPr>
        <p:spPr bwMode="auto">
          <a:xfrm>
            <a:off x="900113" y="4365625"/>
            <a:ext cx="719137" cy="519113"/>
          </a:xfrm>
          <a:prstGeom prst="rect">
            <a:avLst/>
          </a:prstGeom>
          <a:noFill/>
          <a:ln w="9525">
            <a:noFill/>
            <a:miter lim="800000"/>
            <a:headEnd/>
            <a:tailEnd/>
          </a:ln>
          <a:effectLst/>
        </p:spPr>
        <p:txBody>
          <a:bodyPr>
            <a:spAutoFit/>
          </a:bodyPr>
          <a:lstStyle/>
          <a:p>
            <a:r>
              <a:rPr lang="zh-CN" altLang="en-US" b="1">
                <a:solidFill>
                  <a:srgbClr val="3333FF"/>
                </a:solidFill>
                <a:ea typeface="楷体_GB2312" pitchFamily="49" charset="-122"/>
              </a:rPr>
              <a:t>解</a:t>
            </a:r>
            <a:r>
              <a:rPr lang="en-US" altLang="zh-CN" b="1">
                <a:solidFill>
                  <a:srgbClr val="3333FF"/>
                </a:solidFill>
                <a:ea typeface="楷体_GB2312" pitchFamily="49" charset="-122"/>
              </a:rPr>
              <a:t>:</a:t>
            </a:r>
          </a:p>
        </p:txBody>
      </p:sp>
      <p:grpSp>
        <p:nvGrpSpPr>
          <p:cNvPr id="1435681" name="Group 33"/>
          <p:cNvGrpSpPr>
            <a:grpSpLocks/>
          </p:cNvGrpSpPr>
          <p:nvPr/>
        </p:nvGrpSpPr>
        <p:grpSpPr bwMode="auto">
          <a:xfrm>
            <a:off x="6480175" y="4873625"/>
            <a:ext cx="3021013" cy="1466850"/>
            <a:chOff x="833" y="1248"/>
            <a:chExt cx="1903" cy="924"/>
          </a:xfrm>
        </p:grpSpPr>
        <p:sp>
          <p:nvSpPr>
            <p:cNvPr id="1435682" name="Text Box 34"/>
            <p:cNvSpPr txBox="1">
              <a:spLocks noChangeArrowheads="1"/>
            </p:cNvSpPr>
            <p:nvPr/>
          </p:nvSpPr>
          <p:spPr bwMode="auto">
            <a:xfrm>
              <a:off x="1649" y="1265"/>
              <a:ext cx="86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en-US" altLang="zh-CN" b="1">
                  <a:ea typeface="楷体_GB2312" pitchFamily="49" charset="-122"/>
                </a:rPr>
                <a:t>1       0</a:t>
              </a:r>
            </a:p>
          </p:txBody>
        </p:sp>
        <p:sp>
          <p:nvSpPr>
            <p:cNvPr id="1435683" name="Text Box 35"/>
            <p:cNvSpPr txBox="1">
              <a:spLocks noChangeArrowheads="1"/>
            </p:cNvSpPr>
            <p:nvPr/>
          </p:nvSpPr>
          <p:spPr bwMode="auto">
            <a:xfrm>
              <a:off x="1649" y="1776"/>
              <a:ext cx="804" cy="365"/>
            </a:xfrm>
            <a:prstGeom prst="rect">
              <a:avLst/>
            </a:prstGeom>
            <a:noFill/>
            <a:ln w="9525">
              <a:noFill/>
              <a:miter lim="800000"/>
              <a:headEnd/>
              <a:tailEnd/>
            </a:ln>
            <a:effectLst/>
          </p:spPr>
          <p:txBody>
            <a:bodyPr wrap="none">
              <a:spAutoFit/>
            </a:bodyPr>
            <a:lstStyle/>
            <a:p>
              <a:r>
                <a:rPr lang="zh-CN" altLang="en-US" sz="3200" i="1">
                  <a:ea typeface="楷体_GB2312" pitchFamily="49" charset="-122"/>
                </a:rPr>
                <a:t>  </a:t>
              </a:r>
              <a:r>
                <a:rPr lang="en-US" altLang="zh-CN" b="1" i="1">
                  <a:ea typeface="楷体_GB2312" pitchFamily="49" charset="-122"/>
                </a:rPr>
                <a:t>p      q</a:t>
              </a:r>
            </a:p>
          </p:txBody>
        </p:sp>
        <p:sp>
          <p:nvSpPr>
            <p:cNvPr id="1435684" name="Line 36"/>
            <p:cNvSpPr>
              <a:spLocks noChangeShapeType="1"/>
            </p:cNvSpPr>
            <p:nvPr/>
          </p:nvSpPr>
          <p:spPr bwMode="auto">
            <a:xfrm>
              <a:off x="1505" y="1248"/>
              <a:ext cx="0" cy="912"/>
            </a:xfrm>
            <a:prstGeom prst="line">
              <a:avLst/>
            </a:prstGeom>
            <a:noFill/>
            <a:ln w="9525">
              <a:solidFill>
                <a:schemeClr val="tx1"/>
              </a:solidFill>
              <a:miter lim="800000"/>
              <a:headEnd/>
              <a:tailEnd/>
            </a:ln>
            <a:effectLst/>
          </p:spPr>
          <p:txBody>
            <a:bodyPr wrap="none"/>
            <a:lstStyle/>
            <a:p>
              <a:endParaRPr lang="zh-CN" altLang="en-US"/>
            </a:p>
          </p:txBody>
        </p:sp>
        <p:sp>
          <p:nvSpPr>
            <p:cNvPr id="1435685" name="Text Box 37"/>
            <p:cNvSpPr txBox="1">
              <a:spLocks noChangeArrowheads="1"/>
            </p:cNvSpPr>
            <p:nvPr/>
          </p:nvSpPr>
          <p:spPr bwMode="auto">
            <a:xfrm>
              <a:off x="1015" y="1290"/>
              <a:ext cx="570" cy="327"/>
            </a:xfrm>
            <a:prstGeom prst="rect">
              <a:avLst/>
            </a:prstGeom>
            <a:noFill/>
            <a:ln w="9525">
              <a:noFill/>
              <a:miter lim="800000"/>
              <a:headEnd/>
              <a:tailEnd/>
            </a:ln>
            <a:effectLst/>
          </p:spPr>
          <p:txBody>
            <a:bodyPr wrap="none">
              <a:spAutoFit/>
            </a:bodyPr>
            <a:lstStyle/>
            <a:p>
              <a:r>
                <a:rPr lang="en-US" altLang="zh-CN" b="1" i="1">
                  <a:ea typeface="楷体_GB2312" pitchFamily="49" charset="-122"/>
                </a:rPr>
                <a:t>X Y  </a:t>
              </a:r>
            </a:p>
          </p:txBody>
        </p:sp>
        <p:sp>
          <p:nvSpPr>
            <p:cNvPr id="1435686" name="Text Box 38"/>
            <p:cNvSpPr txBox="1">
              <a:spLocks noChangeArrowheads="1"/>
            </p:cNvSpPr>
            <p:nvPr/>
          </p:nvSpPr>
          <p:spPr bwMode="auto">
            <a:xfrm>
              <a:off x="1021" y="1807"/>
              <a:ext cx="317" cy="365"/>
            </a:xfrm>
            <a:prstGeom prst="rect">
              <a:avLst/>
            </a:prstGeom>
            <a:noFill/>
            <a:ln w="9525">
              <a:noFill/>
              <a:miter lim="800000"/>
              <a:headEnd/>
              <a:tailEnd/>
            </a:ln>
            <a:effectLst/>
          </p:spPr>
          <p:txBody>
            <a:bodyPr wrap="none">
              <a:spAutoFit/>
            </a:bodyPr>
            <a:lstStyle/>
            <a:p>
              <a:r>
                <a:rPr lang="en-US" altLang="zh-CN" b="1" i="1">
                  <a:ea typeface="楷体_GB2312" pitchFamily="49" charset="-122"/>
                </a:rPr>
                <a:t>P</a:t>
              </a:r>
              <a:r>
                <a:rPr lang="en-US" altLang="zh-CN" sz="3200" i="1">
                  <a:ea typeface="楷体_GB2312" pitchFamily="49" charset="-122"/>
                </a:rPr>
                <a:t> </a:t>
              </a:r>
            </a:p>
          </p:txBody>
        </p:sp>
        <p:sp>
          <p:nvSpPr>
            <p:cNvPr id="1435687" name="Line 39"/>
            <p:cNvSpPr>
              <a:spLocks noChangeShapeType="1"/>
            </p:cNvSpPr>
            <p:nvPr/>
          </p:nvSpPr>
          <p:spPr bwMode="auto">
            <a:xfrm>
              <a:off x="833" y="1680"/>
              <a:ext cx="1903" cy="0"/>
            </a:xfrm>
            <a:prstGeom prst="line">
              <a:avLst/>
            </a:prstGeom>
            <a:noFill/>
            <a:ln w="9525">
              <a:solidFill>
                <a:schemeClr val="tx1"/>
              </a:solidFill>
              <a:miter lim="800000"/>
              <a:headEnd/>
              <a:tailEnd/>
            </a:ln>
            <a:effectLst/>
          </p:spPr>
          <p:txBody>
            <a:bodyPr wrap="none"/>
            <a:lstStyle/>
            <a:p>
              <a:endParaRPr lang="zh-CN" altLang="en-US"/>
            </a:p>
          </p:txBody>
        </p:sp>
      </p:grpSp>
      <p:sp>
        <p:nvSpPr>
          <p:cNvPr id="1435688" name="Text Box 40"/>
          <p:cNvSpPr txBox="1">
            <a:spLocks noChangeArrowheads="1"/>
          </p:cNvSpPr>
          <p:nvPr/>
        </p:nvSpPr>
        <p:spPr bwMode="auto">
          <a:xfrm>
            <a:off x="827088" y="966788"/>
            <a:ext cx="1800225"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3333FF"/>
                </a:solidFill>
                <a:latin typeface="楷体_GB2312" pitchFamily="49" charset="-122"/>
                <a:ea typeface="楷体_GB2312" pitchFamily="49" charset="-122"/>
              </a:rPr>
              <a:t>例</a:t>
            </a:r>
            <a:endParaRPr lang="en-US" altLang="zh-CN" b="1">
              <a:solidFill>
                <a:srgbClr val="99CCFF"/>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5688"/>
                                        </p:tgtEl>
                                        <p:attrNameLst>
                                          <p:attrName>style.visibility</p:attrName>
                                        </p:attrNameLst>
                                      </p:cBhvr>
                                      <p:to>
                                        <p:strVal val="visible"/>
                                      </p:to>
                                    </p:set>
                                    <p:animEffect transition="in" filter="wipe(left)">
                                      <p:cBhvr>
                                        <p:cTn id="7" dur="500"/>
                                        <p:tgtEl>
                                          <p:spTgt spid="14356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5666"/>
                                        </p:tgtEl>
                                        <p:attrNameLst>
                                          <p:attrName>style.visibility</p:attrName>
                                        </p:attrNameLst>
                                      </p:cBhvr>
                                      <p:to>
                                        <p:strVal val="visible"/>
                                      </p:to>
                                    </p:set>
                                    <p:animEffect transition="in" filter="wipe(left)">
                                      <p:cBhvr>
                                        <p:cTn id="12" dur="500"/>
                                        <p:tgtEl>
                                          <p:spTgt spid="14356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5680"/>
                                        </p:tgtEl>
                                        <p:attrNameLst>
                                          <p:attrName>style.visibility</p:attrName>
                                        </p:attrNameLst>
                                      </p:cBhvr>
                                      <p:to>
                                        <p:strVal val="visible"/>
                                      </p:to>
                                    </p:set>
                                    <p:animEffect transition="in" filter="wipe(left)">
                                      <p:cBhvr>
                                        <p:cTn id="17" dur="500"/>
                                        <p:tgtEl>
                                          <p:spTgt spid="14356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5652"/>
                                        </p:tgtEl>
                                        <p:attrNameLst>
                                          <p:attrName>style.visibility</p:attrName>
                                        </p:attrNameLst>
                                      </p:cBhvr>
                                      <p:to>
                                        <p:strVal val="visible"/>
                                      </p:to>
                                    </p:set>
                                    <p:animEffect transition="in" filter="wipe(left)">
                                      <p:cBhvr>
                                        <p:cTn id="22" dur="500"/>
                                        <p:tgtEl>
                                          <p:spTgt spid="14356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5659"/>
                                        </p:tgtEl>
                                        <p:attrNameLst>
                                          <p:attrName>style.visibility</p:attrName>
                                        </p:attrNameLst>
                                      </p:cBhvr>
                                      <p:to>
                                        <p:strVal val="visible"/>
                                      </p:to>
                                    </p:set>
                                    <p:animEffect transition="in" filter="wipe(left)">
                                      <p:cBhvr>
                                        <p:cTn id="27" dur="500"/>
                                        <p:tgtEl>
                                          <p:spTgt spid="14356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5681"/>
                                        </p:tgtEl>
                                        <p:attrNameLst>
                                          <p:attrName>style.visibility</p:attrName>
                                        </p:attrNameLst>
                                      </p:cBhvr>
                                      <p:to>
                                        <p:strVal val="visible"/>
                                      </p:to>
                                    </p:set>
                                    <p:animEffect transition="in" filter="wipe(left)">
                                      <p:cBhvr>
                                        <p:cTn id="32" dur="500"/>
                                        <p:tgtEl>
                                          <p:spTgt spid="1435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80" grpId="0" autoUpdateAnimBg="0"/>
      <p:bldP spid="143568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6676" name="Object 4"/>
          <p:cNvGraphicFramePr>
            <a:graphicFrameLocks noChangeAspect="1"/>
          </p:cNvGraphicFramePr>
          <p:nvPr/>
        </p:nvGraphicFramePr>
        <p:xfrm>
          <a:off x="1763713" y="1701800"/>
          <a:ext cx="3313112" cy="1065213"/>
        </p:xfrm>
        <a:graphic>
          <a:graphicData uri="http://schemas.openxmlformats.org/presentationml/2006/ole">
            <p:oleObj spid="_x0000_s1436676" name="公式" r:id="rId3" imgW="1307880" imgH="431640" progId="Equation.3">
              <p:embed/>
            </p:oleObj>
          </a:graphicData>
        </a:graphic>
      </p:graphicFrame>
      <p:graphicFrame>
        <p:nvGraphicFramePr>
          <p:cNvPr id="1436677" name="Object 5"/>
          <p:cNvGraphicFramePr>
            <a:graphicFrameLocks noChangeAspect="1"/>
          </p:cNvGraphicFramePr>
          <p:nvPr/>
        </p:nvGraphicFramePr>
        <p:xfrm>
          <a:off x="1835150" y="2925763"/>
          <a:ext cx="1655763" cy="479425"/>
        </p:xfrm>
        <a:graphic>
          <a:graphicData uri="http://schemas.openxmlformats.org/presentationml/2006/ole">
            <p:oleObj spid="_x0000_s1436677" name="公式" r:id="rId4" imgW="761760" imgH="203040" progId="Equation.3">
              <p:embed/>
            </p:oleObj>
          </a:graphicData>
        </a:graphic>
      </p:graphicFrame>
      <p:sp>
        <p:nvSpPr>
          <p:cNvPr id="1436678" name="AutoShape 6"/>
          <p:cNvSpPr>
            <a:spLocks/>
          </p:cNvSpPr>
          <p:nvPr/>
        </p:nvSpPr>
        <p:spPr bwMode="auto">
          <a:xfrm>
            <a:off x="5435600" y="1628775"/>
            <a:ext cx="73025" cy="1584325"/>
          </a:xfrm>
          <a:prstGeom prst="rightBrace">
            <a:avLst>
              <a:gd name="adj1" fmla="val 205406"/>
              <a:gd name="adj2" fmla="val 50000"/>
            </a:avLst>
          </a:prstGeom>
          <a:noFill/>
          <a:ln w="28575">
            <a:solidFill>
              <a:schemeClr val="tx1"/>
            </a:solidFill>
            <a:miter lim="800000"/>
            <a:headEnd/>
            <a:tailEnd/>
          </a:ln>
          <a:effectLst/>
        </p:spPr>
        <p:txBody>
          <a:bodyPr wrap="none" anchor="ctr"/>
          <a:lstStyle/>
          <a:p>
            <a:endParaRPr lang="zh-CN" altLang="en-US"/>
          </a:p>
        </p:txBody>
      </p:sp>
      <p:sp>
        <p:nvSpPr>
          <p:cNvPr id="1436679" name="AutoShape 7"/>
          <p:cNvSpPr>
            <a:spLocks noChangeArrowheads="1"/>
          </p:cNvSpPr>
          <p:nvPr/>
        </p:nvSpPr>
        <p:spPr bwMode="auto">
          <a:xfrm>
            <a:off x="5724525" y="2349500"/>
            <a:ext cx="914400" cy="152400"/>
          </a:xfrm>
          <a:prstGeom prst="rightArrow">
            <a:avLst>
              <a:gd name="adj1" fmla="val 50000"/>
              <a:gd name="adj2" fmla="val 150000"/>
            </a:avLst>
          </a:prstGeom>
          <a:solidFill>
            <a:schemeClr val="tx2"/>
          </a:solidFill>
          <a:ln w="9525">
            <a:solidFill>
              <a:schemeClr val="tx1"/>
            </a:solidFill>
            <a:miter lim="800000"/>
            <a:headEnd/>
            <a:tailEnd/>
          </a:ln>
          <a:effectLst/>
        </p:spPr>
        <p:txBody>
          <a:bodyPr wrap="none" anchor="ctr"/>
          <a:lstStyle/>
          <a:p>
            <a:endParaRPr lang="zh-CN" altLang="en-US"/>
          </a:p>
        </p:txBody>
      </p:sp>
      <p:graphicFrame>
        <p:nvGraphicFramePr>
          <p:cNvPr id="1436680" name="Object 8"/>
          <p:cNvGraphicFramePr>
            <a:graphicFrameLocks noChangeAspect="1"/>
          </p:cNvGraphicFramePr>
          <p:nvPr/>
        </p:nvGraphicFramePr>
        <p:xfrm>
          <a:off x="1763713" y="3860800"/>
          <a:ext cx="5545137" cy="1595438"/>
        </p:xfrm>
        <a:graphic>
          <a:graphicData uri="http://schemas.openxmlformats.org/presentationml/2006/ole">
            <p:oleObj spid="_x0000_s1436680" name="公式" r:id="rId5" imgW="2260440" imgH="6602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6676"/>
                                        </p:tgtEl>
                                        <p:attrNameLst>
                                          <p:attrName>style.visibility</p:attrName>
                                        </p:attrNameLst>
                                      </p:cBhvr>
                                      <p:to>
                                        <p:strVal val="visible"/>
                                      </p:to>
                                    </p:set>
                                    <p:animEffect transition="in" filter="wipe(left)">
                                      <p:cBhvr>
                                        <p:cTn id="7" dur="500"/>
                                        <p:tgtEl>
                                          <p:spTgt spid="1436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6677"/>
                                        </p:tgtEl>
                                        <p:attrNameLst>
                                          <p:attrName>style.visibility</p:attrName>
                                        </p:attrNameLst>
                                      </p:cBhvr>
                                      <p:to>
                                        <p:strVal val="visible"/>
                                      </p:to>
                                    </p:set>
                                    <p:animEffect transition="in" filter="wipe(left)">
                                      <p:cBhvr>
                                        <p:cTn id="12" dur="500"/>
                                        <p:tgtEl>
                                          <p:spTgt spid="1436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6678"/>
                                        </p:tgtEl>
                                        <p:attrNameLst>
                                          <p:attrName>style.visibility</p:attrName>
                                        </p:attrNameLst>
                                      </p:cBhvr>
                                      <p:to>
                                        <p:strVal val="visible"/>
                                      </p:to>
                                    </p:set>
                                    <p:animEffect transition="in" filter="wipe(left)">
                                      <p:cBhvr>
                                        <p:cTn id="17" dur="500"/>
                                        <p:tgtEl>
                                          <p:spTgt spid="14366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6679"/>
                                        </p:tgtEl>
                                        <p:attrNameLst>
                                          <p:attrName>style.visibility</p:attrName>
                                        </p:attrNameLst>
                                      </p:cBhvr>
                                      <p:to>
                                        <p:strVal val="visible"/>
                                      </p:to>
                                    </p:set>
                                    <p:animEffect transition="in" filter="wipe(left)">
                                      <p:cBhvr>
                                        <p:cTn id="22" dur="500"/>
                                        <p:tgtEl>
                                          <p:spTgt spid="14366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6680"/>
                                        </p:tgtEl>
                                        <p:attrNameLst>
                                          <p:attrName>style.visibility</p:attrName>
                                        </p:attrNameLst>
                                      </p:cBhvr>
                                      <p:to>
                                        <p:strVal val="visible"/>
                                      </p:to>
                                    </p:set>
                                    <p:animEffect transition="in" filter="wipe(left)">
                                      <p:cBhvr>
                                        <p:cTn id="27" dur="500"/>
                                        <p:tgtEl>
                                          <p:spTgt spid="143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8" grpId="0" animBg="1"/>
      <p:bldP spid="143667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7700" name="Object 4"/>
          <p:cNvGraphicFramePr>
            <a:graphicFrameLocks noChangeAspect="1"/>
          </p:cNvGraphicFramePr>
          <p:nvPr/>
        </p:nvGraphicFramePr>
        <p:xfrm>
          <a:off x="1055688" y="1412875"/>
          <a:ext cx="8140700" cy="1200150"/>
        </p:xfrm>
        <a:graphic>
          <a:graphicData uri="http://schemas.openxmlformats.org/presentationml/2006/ole">
            <p:oleObj spid="_x0000_s1437700" name="Equation" r:id="rId3" imgW="3555720" imgH="545760" progId="Equation.3">
              <p:embed/>
            </p:oleObj>
          </a:graphicData>
        </a:graphic>
      </p:graphicFrame>
      <p:graphicFrame>
        <p:nvGraphicFramePr>
          <p:cNvPr id="1437701" name="Object 5"/>
          <p:cNvGraphicFramePr>
            <a:graphicFrameLocks noChangeAspect="1"/>
          </p:cNvGraphicFramePr>
          <p:nvPr/>
        </p:nvGraphicFramePr>
        <p:xfrm>
          <a:off x="1125538" y="2647950"/>
          <a:ext cx="3341687" cy="1093788"/>
        </p:xfrm>
        <a:graphic>
          <a:graphicData uri="http://schemas.openxmlformats.org/presentationml/2006/ole">
            <p:oleObj spid="_x0000_s1437701" name="Equation" r:id="rId4" imgW="1587240" imgH="520560" progId="Equation.3">
              <p:embed/>
            </p:oleObj>
          </a:graphicData>
        </a:graphic>
      </p:graphicFrame>
      <p:graphicFrame>
        <p:nvGraphicFramePr>
          <p:cNvPr id="1437702" name="Object 6"/>
          <p:cNvGraphicFramePr>
            <a:graphicFrameLocks noChangeAspect="1"/>
          </p:cNvGraphicFramePr>
          <p:nvPr/>
        </p:nvGraphicFramePr>
        <p:xfrm>
          <a:off x="4721225" y="2724150"/>
          <a:ext cx="3300413" cy="1065213"/>
        </p:xfrm>
        <a:graphic>
          <a:graphicData uri="http://schemas.openxmlformats.org/presentationml/2006/ole">
            <p:oleObj spid="_x0000_s1437702" name="Equation" r:id="rId5" imgW="1612800" imgH="520560" progId="Equation.3">
              <p:embed/>
            </p:oleObj>
          </a:graphicData>
        </a:graphic>
      </p:graphicFrame>
      <p:sp>
        <p:nvSpPr>
          <p:cNvPr id="1437703" name="Rectangle 7"/>
          <p:cNvSpPr>
            <a:spLocks noChangeArrowheads="1"/>
          </p:cNvSpPr>
          <p:nvPr/>
        </p:nvSpPr>
        <p:spPr bwMode="auto">
          <a:xfrm>
            <a:off x="655638" y="896938"/>
            <a:ext cx="7831137" cy="457200"/>
          </a:xfrm>
          <a:prstGeom prst="rect">
            <a:avLst/>
          </a:prstGeom>
          <a:noFill/>
          <a:ln w="9525">
            <a:noFill/>
            <a:miter lim="800000"/>
            <a:headEnd/>
            <a:tailEnd/>
          </a:ln>
          <a:effectLst/>
        </p:spPr>
        <p:txBody>
          <a:bodyPr wrap="none">
            <a:spAutoFit/>
          </a:bodyPr>
          <a:lstStyle/>
          <a:p>
            <a:pPr eaLnBrk="0" hangingPunct="0"/>
            <a:r>
              <a:rPr lang="zh-CN" altLang="en-US" sz="2400" b="1">
                <a:ea typeface="宋体" pitchFamily="2" charset="-122"/>
              </a:rPr>
              <a:t>    </a:t>
            </a:r>
            <a:r>
              <a:rPr lang="zh-CN" altLang="en-US" sz="2400" b="1">
                <a:solidFill>
                  <a:srgbClr val="FF0000"/>
                </a:solidFill>
                <a:ea typeface="宋体" pitchFamily="2" charset="-122"/>
              </a:rPr>
              <a:t>解</a:t>
            </a:r>
            <a:r>
              <a:rPr lang="zh-CN" altLang="en-US" sz="2400" b="1">
                <a:ea typeface="宋体" pitchFamily="2" charset="-122"/>
              </a:rPr>
              <a:t>  </a:t>
            </a:r>
            <a:r>
              <a:rPr lang="en-US" altLang="zh-CN" sz="2400" b="1" i="1">
                <a:ea typeface="宋体" pitchFamily="2" charset="-122"/>
              </a:rPr>
              <a:t>X</a:t>
            </a:r>
            <a:r>
              <a:rPr lang="zh-CN" altLang="en-US" sz="2400" b="1" i="1">
                <a:ea typeface="宋体" pitchFamily="2" charset="-122"/>
              </a:rPr>
              <a:t>，</a:t>
            </a:r>
            <a:r>
              <a:rPr lang="en-US" altLang="zh-CN" sz="2400" b="1" i="1">
                <a:ea typeface="宋体" pitchFamily="2" charset="-122"/>
              </a:rPr>
              <a:t>Y</a:t>
            </a:r>
            <a:r>
              <a:rPr lang="zh-CN" altLang="en-US" sz="2400" b="1">
                <a:ea typeface="宋体" pitchFamily="2" charset="-122"/>
              </a:rPr>
              <a:t>的联合密度</a:t>
            </a:r>
            <a:r>
              <a:rPr lang="en-US" altLang="zh-CN" sz="2400" b="1" i="1">
                <a:ea typeface="宋体" pitchFamily="2" charset="-122"/>
              </a:rPr>
              <a:t>f</a:t>
            </a:r>
            <a:r>
              <a:rPr lang="en-US" altLang="zh-CN" sz="2400" b="1">
                <a:ea typeface="宋体" pitchFamily="2" charset="-122"/>
              </a:rPr>
              <a:t>(</a:t>
            </a:r>
            <a:r>
              <a:rPr lang="en-US" altLang="zh-CN" sz="2400" b="1" i="1">
                <a:ea typeface="宋体" pitchFamily="2" charset="-122"/>
              </a:rPr>
              <a:t>x,y</a:t>
            </a:r>
            <a:r>
              <a:rPr lang="en-US" altLang="zh-CN" sz="2400" b="1">
                <a:ea typeface="宋体" pitchFamily="2" charset="-122"/>
              </a:rPr>
              <a:t>)</a:t>
            </a:r>
            <a:r>
              <a:rPr lang="zh-CN" altLang="en-US" sz="2400" b="1">
                <a:ea typeface="宋体" pitchFamily="2" charset="-122"/>
              </a:rPr>
              <a:t>及边缘密度 </a:t>
            </a:r>
            <a:r>
              <a:rPr lang="en-US" altLang="zh-CN" sz="2400" b="1" i="1">
                <a:ea typeface="宋体" pitchFamily="2" charset="-122"/>
              </a:rPr>
              <a:t>f</a:t>
            </a:r>
            <a:r>
              <a:rPr lang="en-US" altLang="zh-CN" sz="2400" b="1" i="1" baseline="-25000">
                <a:ea typeface="宋体" pitchFamily="2" charset="-122"/>
              </a:rPr>
              <a:t>X</a:t>
            </a:r>
            <a:r>
              <a:rPr lang="en-US" altLang="zh-CN" sz="2400" b="1">
                <a:ea typeface="宋体" pitchFamily="2" charset="-122"/>
              </a:rPr>
              <a:t>(</a:t>
            </a:r>
            <a:r>
              <a:rPr lang="en-US" altLang="zh-CN" sz="2400" b="1" i="1">
                <a:ea typeface="宋体" pitchFamily="2" charset="-122"/>
              </a:rPr>
              <a:t>x</a:t>
            </a:r>
            <a:r>
              <a:rPr lang="en-US" altLang="zh-CN" sz="2400" b="1">
                <a:ea typeface="宋体" pitchFamily="2" charset="-122"/>
              </a:rPr>
              <a:t>),  </a:t>
            </a:r>
            <a:r>
              <a:rPr lang="en-US" altLang="zh-CN" sz="2400" b="1" i="1">
                <a:ea typeface="宋体" pitchFamily="2" charset="-122"/>
              </a:rPr>
              <a:t>f</a:t>
            </a:r>
            <a:r>
              <a:rPr lang="en-US" altLang="zh-CN" sz="2400" b="1" i="1" baseline="-25000">
                <a:ea typeface="宋体" pitchFamily="2" charset="-122"/>
              </a:rPr>
              <a:t>Y</a:t>
            </a:r>
            <a:r>
              <a:rPr lang="en-US" altLang="zh-CN" sz="2400" b="1">
                <a:ea typeface="宋体" pitchFamily="2" charset="-122"/>
              </a:rPr>
              <a:t>(</a:t>
            </a:r>
            <a:r>
              <a:rPr lang="en-US" altLang="zh-CN" sz="2400" b="1" i="1">
                <a:ea typeface="宋体" pitchFamily="2" charset="-122"/>
              </a:rPr>
              <a:t>y</a:t>
            </a:r>
            <a:r>
              <a:rPr lang="en-US" altLang="zh-CN" sz="2400" b="1">
                <a:ea typeface="宋体" pitchFamily="2" charset="-122"/>
              </a:rPr>
              <a:t>) </a:t>
            </a:r>
            <a:r>
              <a:rPr lang="zh-CN" altLang="en-US" sz="2400" b="1">
                <a:ea typeface="宋体" pitchFamily="2" charset="-122"/>
              </a:rPr>
              <a:t>如下：</a:t>
            </a:r>
          </a:p>
        </p:txBody>
      </p:sp>
      <p:graphicFrame>
        <p:nvGraphicFramePr>
          <p:cNvPr id="1437704" name="Object 8"/>
          <p:cNvGraphicFramePr>
            <a:graphicFrameLocks noChangeAspect="1"/>
          </p:cNvGraphicFramePr>
          <p:nvPr/>
        </p:nvGraphicFramePr>
        <p:xfrm>
          <a:off x="1128713" y="3865563"/>
          <a:ext cx="5468937" cy="622300"/>
        </p:xfrm>
        <a:graphic>
          <a:graphicData uri="http://schemas.openxmlformats.org/presentationml/2006/ole">
            <p:oleObj spid="_x0000_s1437704" name="Equation" r:id="rId6" imgW="2882880" imgH="330120" progId="Equation.3">
              <p:embed/>
            </p:oleObj>
          </a:graphicData>
        </a:graphic>
      </p:graphicFrame>
      <p:graphicFrame>
        <p:nvGraphicFramePr>
          <p:cNvPr id="1437705" name="Object 9"/>
          <p:cNvGraphicFramePr>
            <a:graphicFrameLocks noChangeAspect="1"/>
          </p:cNvGraphicFramePr>
          <p:nvPr/>
        </p:nvGraphicFramePr>
        <p:xfrm>
          <a:off x="6623050" y="3994150"/>
          <a:ext cx="1306513" cy="514350"/>
        </p:xfrm>
        <a:graphic>
          <a:graphicData uri="http://schemas.openxmlformats.org/presentationml/2006/ole">
            <p:oleObj spid="_x0000_s1437705" name="公式" r:id="rId7" imgW="545760" imgH="215640" progId="Equation.3">
              <p:embed/>
            </p:oleObj>
          </a:graphicData>
        </a:graphic>
      </p:graphicFrame>
      <p:graphicFrame>
        <p:nvGraphicFramePr>
          <p:cNvPr id="1437706" name="Object 10"/>
          <p:cNvGraphicFramePr>
            <a:graphicFrameLocks noChangeAspect="1"/>
          </p:cNvGraphicFramePr>
          <p:nvPr/>
        </p:nvGraphicFramePr>
        <p:xfrm>
          <a:off x="1147763" y="4527550"/>
          <a:ext cx="5105400" cy="1030288"/>
        </p:xfrm>
        <a:graphic>
          <a:graphicData uri="http://schemas.openxmlformats.org/presentationml/2006/ole">
            <p:oleObj spid="_x0000_s1437706" name="公式" r:id="rId8" imgW="2311400" imgH="469900" progId="Equation.3">
              <p:embed/>
            </p:oleObj>
          </a:graphicData>
        </a:graphic>
      </p:graphicFrame>
      <p:grpSp>
        <p:nvGrpSpPr>
          <p:cNvPr id="1437707" name="Group 11"/>
          <p:cNvGrpSpPr>
            <a:grpSpLocks/>
          </p:cNvGrpSpPr>
          <p:nvPr/>
        </p:nvGrpSpPr>
        <p:grpSpPr bwMode="auto">
          <a:xfrm>
            <a:off x="627063" y="5646744"/>
            <a:ext cx="8793162" cy="461963"/>
            <a:chOff x="104" y="3463"/>
            <a:chExt cx="5539" cy="291"/>
          </a:xfrm>
        </p:grpSpPr>
        <p:sp>
          <p:nvSpPr>
            <p:cNvPr id="1437708" name="Text Box 12"/>
            <p:cNvSpPr txBox="1">
              <a:spLocks noChangeArrowheads="1"/>
            </p:cNvSpPr>
            <p:nvPr/>
          </p:nvSpPr>
          <p:spPr bwMode="auto">
            <a:xfrm>
              <a:off x="104" y="3463"/>
              <a:ext cx="5539" cy="291"/>
            </a:xfrm>
            <a:prstGeom prst="rect">
              <a:avLst/>
            </a:prstGeom>
            <a:noFill/>
            <a:ln w="9525">
              <a:noFill/>
              <a:miter lim="800000"/>
              <a:headEnd/>
              <a:tailEnd/>
            </a:ln>
            <a:effectLst/>
          </p:spPr>
          <p:txBody>
            <a:bodyPr>
              <a:spAutoFit/>
            </a:bodyPr>
            <a:lstStyle/>
            <a:p>
              <a:pPr>
                <a:spcBef>
                  <a:spcPct val="50000"/>
                </a:spcBef>
              </a:pPr>
              <a:r>
                <a:rPr lang="zh-CN" altLang="en-US" sz="2400" dirty="0">
                  <a:ea typeface="宋体" pitchFamily="2" charset="-122"/>
                </a:rPr>
                <a:t>     </a:t>
              </a:r>
              <a:r>
                <a:rPr lang="zh-CN" altLang="en-US" sz="2400" b="1" dirty="0">
                  <a:solidFill>
                    <a:srgbClr val="3366CC"/>
                  </a:solidFill>
                  <a:ea typeface="宋体" pitchFamily="2" charset="-122"/>
                </a:rPr>
                <a:t>从而说明二维正态分布随机变量</a:t>
              </a:r>
              <a:r>
                <a:rPr lang="en-US" altLang="zh-CN" sz="2400" b="1" i="1" dirty="0">
                  <a:solidFill>
                    <a:srgbClr val="3366CC"/>
                  </a:solidFill>
                  <a:ea typeface="宋体" pitchFamily="2" charset="-122"/>
                </a:rPr>
                <a:t>X</a:t>
              </a:r>
              <a:r>
                <a:rPr lang="zh-CN" altLang="en-US" sz="2400" b="1" dirty="0">
                  <a:solidFill>
                    <a:srgbClr val="3366CC"/>
                  </a:solidFill>
                  <a:ea typeface="宋体" pitchFamily="2" charset="-122"/>
                </a:rPr>
                <a:t>、</a:t>
              </a:r>
              <a:r>
                <a:rPr lang="en-US" altLang="zh-CN" sz="2400" b="1" i="1" dirty="0">
                  <a:solidFill>
                    <a:srgbClr val="3366CC"/>
                  </a:solidFill>
                  <a:ea typeface="宋体" pitchFamily="2" charset="-122"/>
                </a:rPr>
                <a:t>Y</a:t>
              </a:r>
              <a:r>
                <a:rPr lang="zh-CN" altLang="en-US" sz="2400" b="1" dirty="0">
                  <a:solidFill>
                    <a:srgbClr val="3366CC"/>
                  </a:solidFill>
                  <a:ea typeface="宋体" pitchFamily="2" charset="-122"/>
                </a:rPr>
                <a:t>相互独立             </a:t>
              </a:r>
              <a:r>
                <a:rPr lang="en-US" altLang="zh-CN" sz="2400" b="1" i="1" dirty="0" smtClean="0">
                  <a:solidFill>
                    <a:srgbClr val="3366CC"/>
                  </a:solidFill>
                  <a:ea typeface="宋体" pitchFamily="2" charset="-122"/>
                </a:rPr>
                <a:t>ρ</a:t>
              </a:r>
              <a:r>
                <a:rPr lang="en-US" altLang="zh-CN" sz="2400" b="1" dirty="0" smtClean="0">
                  <a:solidFill>
                    <a:srgbClr val="3366CC"/>
                  </a:solidFill>
                  <a:ea typeface="宋体" pitchFamily="2" charset="-122"/>
                </a:rPr>
                <a:t>=0</a:t>
              </a:r>
              <a:endParaRPr lang="zh-CN" altLang="en-US" sz="2400" b="1" dirty="0">
                <a:solidFill>
                  <a:srgbClr val="3366CC"/>
                </a:solidFill>
                <a:ea typeface="宋体" pitchFamily="2" charset="-122"/>
              </a:endParaRPr>
            </a:p>
          </p:txBody>
        </p:sp>
        <p:sp>
          <p:nvSpPr>
            <p:cNvPr id="1437709" name="Line 13"/>
            <p:cNvSpPr>
              <a:spLocks noChangeShapeType="1"/>
            </p:cNvSpPr>
            <p:nvPr/>
          </p:nvSpPr>
          <p:spPr bwMode="auto">
            <a:xfrm>
              <a:off x="4369" y="3571"/>
              <a:ext cx="52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437710" name="Line 14"/>
            <p:cNvSpPr>
              <a:spLocks noChangeShapeType="1"/>
            </p:cNvSpPr>
            <p:nvPr/>
          </p:nvSpPr>
          <p:spPr bwMode="auto">
            <a:xfrm>
              <a:off x="4364" y="3632"/>
              <a:ext cx="52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grpSp>
      <p:sp>
        <p:nvSpPr>
          <p:cNvPr id="1437711" name="Text Box 15"/>
          <p:cNvSpPr txBox="1">
            <a:spLocks noChangeArrowheads="1"/>
          </p:cNvSpPr>
          <p:nvPr/>
        </p:nvSpPr>
        <p:spPr bwMode="auto">
          <a:xfrm>
            <a:off x="666750" y="304800"/>
            <a:ext cx="8618538" cy="469900"/>
          </a:xfrm>
          <a:prstGeom prst="rect">
            <a:avLst/>
          </a:prstGeom>
          <a:noFill/>
          <a:ln w="9525">
            <a:noFill/>
            <a:miter lim="800000"/>
            <a:headEnd/>
            <a:tailEnd/>
          </a:ln>
          <a:effectLst/>
        </p:spPr>
        <p:txBody>
          <a:bodyPr lIns="0" tIns="0" rIns="0" bIns="0">
            <a:spAutoFit/>
          </a:bodyPr>
          <a:lstStyle/>
          <a:p>
            <a:pPr>
              <a:lnSpc>
                <a:spcPct val="110000"/>
              </a:lnSpc>
              <a:spcBef>
                <a:spcPct val="50000"/>
              </a:spcBef>
            </a:pPr>
            <a:r>
              <a:rPr lang="zh-CN" altLang="en-US" b="1">
                <a:solidFill>
                  <a:srgbClr val="FF0000"/>
                </a:solidFill>
                <a:ea typeface="宋体" pitchFamily="2" charset="-122"/>
              </a:rPr>
              <a:t>    例 </a:t>
            </a:r>
            <a:r>
              <a:rPr lang="zh-CN" altLang="en-US" b="1">
                <a:ea typeface="宋体" pitchFamily="2" charset="-122"/>
              </a:rPr>
              <a:t>设</a:t>
            </a:r>
            <a:r>
              <a:rPr lang="en-US" altLang="zh-CN" b="1">
                <a:ea typeface="宋体" pitchFamily="2" charset="-122"/>
              </a:rPr>
              <a:t>(</a:t>
            </a:r>
            <a:r>
              <a:rPr lang="en-US" altLang="zh-CN" b="1" i="1">
                <a:ea typeface="宋体" pitchFamily="2" charset="-122"/>
              </a:rPr>
              <a:t>X</a:t>
            </a:r>
            <a:r>
              <a:rPr lang="en-US" altLang="zh-CN" b="1">
                <a:ea typeface="宋体" pitchFamily="2" charset="-122"/>
              </a:rPr>
              <a:t>, </a:t>
            </a:r>
            <a:r>
              <a:rPr lang="en-US" altLang="zh-CN" b="1" i="1">
                <a:ea typeface="宋体" pitchFamily="2" charset="-122"/>
              </a:rPr>
              <a:t>Y</a:t>
            </a:r>
            <a:r>
              <a:rPr lang="en-US" altLang="zh-CN" b="1">
                <a:ea typeface="宋体" pitchFamily="2" charset="-122"/>
              </a:rPr>
              <a:t>)</a:t>
            </a:r>
            <a:r>
              <a:rPr lang="zh-CN" altLang="en-US" b="1">
                <a:ea typeface="宋体" pitchFamily="2" charset="-122"/>
              </a:rPr>
              <a:t>服从二维正态分布，求</a:t>
            </a:r>
            <a:r>
              <a:rPr lang="en-US" altLang="zh-CN" b="1" i="1">
                <a:ea typeface="宋体" pitchFamily="2" charset="-122"/>
              </a:rPr>
              <a:t>X</a:t>
            </a:r>
            <a:r>
              <a:rPr lang="en-US" altLang="zh-CN" b="1">
                <a:ea typeface="宋体" pitchFamily="2" charset="-122"/>
              </a:rPr>
              <a:t>, </a:t>
            </a:r>
            <a:r>
              <a:rPr lang="en-US" altLang="zh-CN" b="1" i="1">
                <a:ea typeface="宋体" pitchFamily="2" charset="-122"/>
              </a:rPr>
              <a:t>Y</a:t>
            </a:r>
            <a:r>
              <a:rPr lang="zh-CN" altLang="en-US" b="1">
                <a:ea typeface="宋体" pitchFamily="2" charset="-122"/>
              </a:rPr>
              <a:t>的相关系数。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7703"/>
                                        </p:tgtEl>
                                        <p:attrNameLst>
                                          <p:attrName>style.visibility</p:attrName>
                                        </p:attrNameLst>
                                      </p:cBhvr>
                                      <p:to>
                                        <p:strVal val="visible"/>
                                      </p:to>
                                    </p:set>
                                    <p:anim calcmode="lin" valueType="num">
                                      <p:cBhvr additive="base">
                                        <p:cTn id="7" dur="500" fill="hold"/>
                                        <p:tgtEl>
                                          <p:spTgt spid="1437703"/>
                                        </p:tgtEl>
                                        <p:attrNameLst>
                                          <p:attrName>ppt_x</p:attrName>
                                        </p:attrNameLst>
                                      </p:cBhvr>
                                      <p:tavLst>
                                        <p:tav tm="0">
                                          <p:val>
                                            <p:strVal val="0-#ppt_w/2"/>
                                          </p:val>
                                        </p:tav>
                                        <p:tav tm="100000">
                                          <p:val>
                                            <p:strVal val="#ppt_x"/>
                                          </p:val>
                                        </p:tav>
                                      </p:tavLst>
                                    </p:anim>
                                    <p:anim calcmode="lin" valueType="num">
                                      <p:cBhvr additive="base">
                                        <p:cTn id="8" dur="500" fill="hold"/>
                                        <p:tgtEl>
                                          <p:spTgt spid="14377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37700"/>
                                        </p:tgtEl>
                                        <p:attrNameLst>
                                          <p:attrName>style.visibility</p:attrName>
                                        </p:attrNameLst>
                                      </p:cBhvr>
                                      <p:to>
                                        <p:strVal val="visible"/>
                                      </p:to>
                                    </p:set>
                                    <p:animEffect transition="in" filter="dissolve">
                                      <p:cBhvr>
                                        <p:cTn id="13" dur="500"/>
                                        <p:tgtEl>
                                          <p:spTgt spid="143770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37701"/>
                                        </p:tgtEl>
                                        <p:attrNameLst>
                                          <p:attrName>style.visibility</p:attrName>
                                        </p:attrNameLst>
                                      </p:cBhvr>
                                      <p:to>
                                        <p:strVal val="visible"/>
                                      </p:to>
                                    </p:set>
                                    <p:animEffect transition="in" filter="dissolve">
                                      <p:cBhvr>
                                        <p:cTn id="18" dur="500"/>
                                        <p:tgtEl>
                                          <p:spTgt spid="143770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437702"/>
                                        </p:tgtEl>
                                        <p:attrNameLst>
                                          <p:attrName>style.visibility</p:attrName>
                                        </p:attrNameLst>
                                      </p:cBhvr>
                                      <p:to>
                                        <p:strVal val="visible"/>
                                      </p:to>
                                    </p:set>
                                    <p:animEffect transition="in" filter="dissolve">
                                      <p:cBhvr>
                                        <p:cTn id="23" dur="500"/>
                                        <p:tgtEl>
                                          <p:spTgt spid="14377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37704"/>
                                        </p:tgtEl>
                                        <p:attrNameLst>
                                          <p:attrName>style.visibility</p:attrName>
                                        </p:attrNameLst>
                                      </p:cBhvr>
                                      <p:to>
                                        <p:strVal val="visible"/>
                                      </p:to>
                                    </p:set>
                                    <p:animEffect transition="in" filter="wipe(up)">
                                      <p:cBhvr>
                                        <p:cTn id="28" dur="500"/>
                                        <p:tgtEl>
                                          <p:spTgt spid="143770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770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437706"/>
                                        </p:tgtEl>
                                        <p:attrNameLst>
                                          <p:attrName>style.visibility</p:attrName>
                                        </p:attrNameLst>
                                      </p:cBhvr>
                                      <p:to>
                                        <p:strVal val="visible"/>
                                      </p:to>
                                    </p:set>
                                    <p:anim calcmode="lin" valueType="num">
                                      <p:cBhvr>
                                        <p:cTn id="37" dur="500" fill="hold"/>
                                        <p:tgtEl>
                                          <p:spTgt spid="1437706"/>
                                        </p:tgtEl>
                                        <p:attrNameLst>
                                          <p:attrName>ppt_w</p:attrName>
                                        </p:attrNameLst>
                                      </p:cBhvr>
                                      <p:tavLst>
                                        <p:tav tm="0">
                                          <p:val>
                                            <p:fltVal val="0"/>
                                          </p:val>
                                        </p:tav>
                                        <p:tav tm="100000">
                                          <p:val>
                                            <p:strVal val="#ppt_w"/>
                                          </p:val>
                                        </p:tav>
                                      </p:tavLst>
                                    </p:anim>
                                    <p:anim calcmode="lin" valueType="num">
                                      <p:cBhvr>
                                        <p:cTn id="38" dur="500" fill="hold"/>
                                        <p:tgtEl>
                                          <p:spTgt spid="143770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7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3"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4" name="Text Box 4"/>
          <p:cNvSpPr txBox="1">
            <a:spLocks noChangeArrowheads="1"/>
          </p:cNvSpPr>
          <p:nvPr/>
        </p:nvSpPr>
        <p:spPr bwMode="auto">
          <a:xfrm>
            <a:off x="1042988" y="765175"/>
            <a:ext cx="5213350" cy="641350"/>
          </a:xfrm>
          <a:prstGeom prst="rect">
            <a:avLst/>
          </a:prstGeom>
          <a:noFill/>
          <a:ln w="9525">
            <a:noFill/>
            <a:miter lim="800000"/>
            <a:headEnd/>
            <a:tailEnd/>
          </a:ln>
          <a:effectLst/>
        </p:spPr>
        <p:txBody>
          <a:bodyPr wrap="none">
            <a:spAutoFit/>
          </a:bodyPr>
          <a:lstStyle/>
          <a:p>
            <a:r>
              <a:rPr lang="zh-CN" altLang="en-US" sz="3600">
                <a:solidFill>
                  <a:srgbClr val="0000CC"/>
                </a:solidFill>
                <a:ea typeface="黑体" pitchFamily="49" charset="-122"/>
              </a:rPr>
              <a:t>随机变量的其它数字特征</a:t>
            </a:r>
          </a:p>
        </p:txBody>
      </p:sp>
      <p:sp>
        <p:nvSpPr>
          <p:cNvPr id="1372165" name="Rectangle 5"/>
          <p:cNvSpPr>
            <a:spLocks noChangeArrowheads="1"/>
          </p:cNvSpPr>
          <p:nvPr/>
        </p:nvSpPr>
        <p:spPr bwMode="auto">
          <a:xfrm>
            <a:off x="2555875" y="2276475"/>
            <a:ext cx="4464050" cy="2520950"/>
          </a:xfrm>
          <a:prstGeom prst="rect">
            <a:avLst/>
          </a:prstGeom>
          <a:solidFill>
            <a:srgbClr val="0000CC"/>
          </a:solidFill>
          <a:ln w="9525">
            <a:solidFill>
              <a:schemeClr val="tx1"/>
            </a:solidFill>
            <a:miter lim="800000"/>
            <a:headEnd/>
            <a:tailEnd/>
          </a:ln>
          <a:effectLst/>
        </p:spPr>
        <p:txBody>
          <a:bodyPr wrap="none" anchor="ctr"/>
          <a:lstStyle/>
          <a:p>
            <a:pPr>
              <a:buFont typeface="Wingdings" pitchFamily="2" charset="2"/>
              <a:buChar char="Ø"/>
            </a:pPr>
            <a:r>
              <a:rPr lang="zh-CN" altLang="en-US" sz="3200">
                <a:solidFill>
                  <a:srgbClr val="FFFF00"/>
                </a:solidFill>
                <a:latin typeface="宋体" pitchFamily="2" charset="-122"/>
                <a:ea typeface="宋体" pitchFamily="2" charset="-122"/>
              </a:rPr>
              <a:t>矩：</a:t>
            </a:r>
          </a:p>
          <a:p>
            <a:pPr>
              <a:buFont typeface="Wingdings" pitchFamily="2" charset="2"/>
              <a:buNone/>
            </a:pPr>
            <a:r>
              <a:rPr lang="en-US" altLang="zh-CN" sz="3200">
                <a:solidFill>
                  <a:srgbClr val="FFFF00"/>
                </a:solidFill>
                <a:latin typeface="宋体" pitchFamily="2" charset="-122"/>
                <a:ea typeface="宋体" pitchFamily="2" charset="-122"/>
              </a:rPr>
              <a:t>    </a:t>
            </a:r>
            <a:r>
              <a:rPr lang="en-US" altLang="zh-CN" sz="3200" i="1">
                <a:solidFill>
                  <a:srgbClr val="FFFF00"/>
                </a:solidFill>
                <a:latin typeface="宋体" pitchFamily="2" charset="-122"/>
                <a:ea typeface="宋体" pitchFamily="2" charset="-122"/>
              </a:rPr>
              <a:t>k</a:t>
            </a:r>
            <a:r>
              <a:rPr lang="zh-CN" altLang="en-US" sz="3200">
                <a:solidFill>
                  <a:srgbClr val="FFFF00"/>
                </a:solidFill>
                <a:latin typeface="宋体" pitchFamily="2" charset="-122"/>
                <a:ea typeface="宋体" pitchFamily="2" charset="-122"/>
              </a:rPr>
              <a:t>阶原点矩</a:t>
            </a:r>
          </a:p>
          <a:p>
            <a:pPr>
              <a:buFont typeface="Wingdings" pitchFamily="2" charset="2"/>
              <a:buNone/>
            </a:pPr>
            <a:r>
              <a:rPr lang="en-US" altLang="zh-CN" sz="3200">
                <a:solidFill>
                  <a:srgbClr val="FFFF00"/>
                </a:solidFill>
                <a:latin typeface="宋体" pitchFamily="2" charset="-122"/>
                <a:ea typeface="宋体" pitchFamily="2" charset="-122"/>
              </a:rPr>
              <a:t>    </a:t>
            </a:r>
            <a:r>
              <a:rPr lang="en-US" altLang="zh-CN" sz="3200" i="1">
                <a:solidFill>
                  <a:srgbClr val="FFFF00"/>
                </a:solidFill>
                <a:latin typeface="宋体" pitchFamily="2" charset="-122"/>
                <a:ea typeface="宋体" pitchFamily="2" charset="-122"/>
              </a:rPr>
              <a:t>k</a:t>
            </a:r>
            <a:r>
              <a:rPr lang="zh-CN" altLang="en-US" sz="3200">
                <a:solidFill>
                  <a:srgbClr val="FFFF00"/>
                </a:solidFill>
                <a:latin typeface="宋体" pitchFamily="2" charset="-122"/>
                <a:ea typeface="宋体" pitchFamily="2" charset="-122"/>
              </a:rPr>
              <a:t>阶中心矩</a:t>
            </a:r>
          </a:p>
          <a:p>
            <a:pPr>
              <a:buFont typeface="Wingdings" pitchFamily="2" charset="2"/>
              <a:buChar char="Ø"/>
            </a:pPr>
            <a:r>
              <a:rPr lang="en-US" altLang="zh-CN" sz="3200">
                <a:solidFill>
                  <a:srgbClr val="FFFF00"/>
                </a:solidFill>
                <a:latin typeface="宋体" pitchFamily="2" charset="-122"/>
                <a:ea typeface="宋体" pitchFamily="2" charset="-122"/>
              </a:rPr>
              <a:t>p</a:t>
            </a:r>
            <a:r>
              <a:rPr lang="zh-CN" altLang="en-US" sz="3200">
                <a:solidFill>
                  <a:srgbClr val="FFFF00"/>
                </a:solidFill>
                <a:latin typeface="宋体" pitchFamily="2" charset="-122"/>
                <a:ea typeface="宋体" pitchFamily="2" charset="-122"/>
              </a:rPr>
              <a:t>分位数</a:t>
            </a:r>
          </a:p>
          <a:p>
            <a:pPr>
              <a:buFont typeface="Wingdings" pitchFamily="2" charset="2"/>
              <a:buChar char="Ø"/>
            </a:pPr>
            <a:r>
              <a:rPr lang="zh-CN" altLang="en-US" sz="3200">
                <a:solidFill>
                  <a:srgbClr val="FFFF00"/>
                </a:solidFill>
                <a:latin typeface="宋体" pitchFamily="2" charset="-122"/>
                <a:ea typeface="宋体" pitchFamily="2" charset="-122"/>
              </a:rPr>
              <a:t>众数</a:t>
            </a:r>
          </a:p>
        </p:txBody>
      </p:sp>
    </p:spTree>
  </p:cSld>
  <p:clrMapOvr>
    <a:masterClrMapping/>
  </p:clrMapOvr>
  <p:transition spd="slow">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3"/>
          <p:cNvSpPr txBox="1">
            <a:spLocks noChangeArrowheads="1"/>
          </p:cNvSpPr>
          <p:nvPr/>
        </p:nvSpPr>
        <p:spPr bwMode="auto">
          <a:xfrm>
            <a:off x="684213" y="3035300"/>
            <a:ext cx="8077200" cy="488950"/>
          </a:xfrm>
          <a:prstGeom prst="rect">
            <a:avLst/>
          </a:prstGeom>
          <a:noFill/>
          <a:ln w="9525">
            <a:noFill/>
            <a:miter lim="800000"/>
            <a:headEnd/>
            <a:tailEnd/>
          </a:ln>
          <a:effectLst/>
        </p:spPr>
        <p:txBody>
          <a:bodyPr anchor="b">
            <a:spAutoFit/>
          </a:bodyPr>
          <a:lstStyle/>
          <a:p>
            <a:pPr eaLnBrk="0" hangingPunct="0">
              <a:spcBef>
                <a:spcPct val="50000"/>
              </a:spcBef>
              <a:buFontTx/>
              <a:buChar char="•"/>
            </a:pPr>
            <a:endParaRPr lang="zh-CN" altLang="zh-CN" sz="2600" b="1">
              <a:solidFill>
                <a:schemeClr val="tx2"/>
              </a:solidFill>
            </a:endParaRPr>
          </a:p>
        </p:txBody>
      </p:sp>
      <p:sp>
        <p:nvSpPr>
          <p:cNvPr id="122887" name="Rectangle 7"/>
          <p:cNvSpPr>
            <a:spLocks noChangeArrowheads="1"/>
          </p:cNvSpPr>
          <p:nvPr/>
        </p:nvSpPr>
        <p:spPr bwMode="auto">
          <a:xfrm>
            <a:off x="685800" y="1703388"/>
            <a:ext cx="8207375" cy="3813175"/>
          </a:xfrm>
          <a:prstGeom prst="rect">
            <a:avLst/>
          </a:prstGeom>
          <a:noFill/>
          <a:ln w="9525">
            <a:noFill/>
            <a:miter lim="800000"/>
            <a:headEnd/>
            <a:tailEnd/>
          </a:ln>
        </p:spPr>
        <p:txBody>
          <a:bodyPr/>
          <a:lstStyle/>
          <a:p>
            <a:pPr marL="342900" indent="-342900">
              <a:spcBef>
                <a:spcPct val="20000"/>
              </a:spcBef>
            </a:pPr>
            <a:r>
              <a:rPr lang="zh-CN" altLang="en-US" sz="2600" b="1" dirty="0" smtClean="0"/>
              <a:t>设</a:t>
            </a:r>
            <a:r>
              <a:rPr lang="en-US" altLang="zh-CN" sz="2600" b="1" dirty="0"/>
              <a:t>X</a:t>
            </a:r>
            <a:r>
              <a:rPr lang="zh-CN" altLang="en-US" sz="2600" b="1" dirty="0"/>
              <a:t>和</a:t>
            </a:r>
            <a:r>
              <a:rPr lang="en-US" altLang="zh-CN" sz="2600" b="1" dirty="0"/>
              <a:t>Y</a:t>
            </a:r>
            <a:r>
              <a:rPr lang="zh-CN" altLang="en-US" sz="2600" b="1" dirty="0"/>
              <a:t>是随机变量</a:t>
            </a:r>
            <a:r>
              <a:rPr lang="en-US" altLang="zh-CN" sz="2600" b="1" dirty="0"/>
              <a:t>,</a:t>
            </a:r>
          </a:p>
          <a:p>
            <a:pPr marL="342900" indent="-342900">
              <a:spcBef>
                <a:spcPct val="20000"/>
              </a:spcBef>
            </a:pPr>
            <a:r>
              <a:rPr lang="en-US" altLang="zh-CN" sz="2600" b="1" dirty="0"/>
              <a:t>(1)</a:t>
            </a:r>
            <a:r>
              <a:rPr lang="zh-CN" altLang="en-US" sz="2600" b="1" dirty="0"/>
              <a:t>若</a:t>
            </a:r>
            <a:r>
              <a:rPr lang="en-US" altLang="zh-CN" sz="2600" b="1" dirty="0"/>
              <a:t>E(</a:t>
            </a:r>
            <a:r>
              <a:rPr lang="en-US" altLang="zh-CN" sz="2600" b="1" dirty="0" err="1"/>
              <a:t>X</a:t>
            </a:r>
            <a:r>
              <a:rPr lang="en-US" altLang="zh-CN" sz="2600" b="1" baseline="30000" dirty="0" err="1"/>
              <a:t>k</a:t>
            </a:r>
            <a:r>
              <a:rPr lang="en-US" altLang="zh-CN" sz="2600" b="1" dirty="0"/>
              <a:t>)(k=1,2,…)</a:t>
            </a:r>
            <a:r>
              <a:rPr lang="zh-CN" altLang="en-US" sz="2600" b="1" dirty="0"/>
              <a:t>存在</a:t>
            </a:r>
            <a:r>
              <a:rPr lang="en-US" altLang="zh-CN" sz="2600" b="1" dirty="0"/>
              <a:t>,</a:t>
            </a:r>
            <a:r>
              <a:rPr lang="zh-CN" altLang="en-US" sz="2600" b="1" dirty="0"/>
              <a:t>则称它为</a:t>
            </a:r>
            <a:r>
              <a:rPr lang="en-US" altLang="zh-CN" sz="2600" b="1" dirty="0"/>
              <a:t>X</a:t>
            </a:r>
            <a:r>
              <a:rPr lang="zh-CN" altLang="en-US" sz="2600" b="1" dirty="0"/>
              <a:t>的</a:t>
            </a:r>
            <a:r>
              <a:rPr lang="en-US" altLang="zh-CN" sz="2600" b="1" dirty="0">
                <a:solidFill>
                  <a:srgbClr val="FF0000"/>
                </a:solidFill>
              </a:rPr>
              <a:t>k</a:t>
            </a:r>
            <a:r>
              <a:rPr lang="zh-CN" altLang="en-US" sz="2600" b="1" dirty="0">
                <a:solidFill>
                  <a:srgbClr val="FF0000"/>
                </a:solidFill>
              </a:rPr>
              <a:t>阶原点矩</a:t>
            </a:r>
            <a:r>
              <a:rPr lang="en-US" altLang="zh-CN" sz="2600" b="1" dirty="0"/>
              <a:t>.</a:t>
            </a:r>
          </a:p>
          <a:p>
            <a:pPr marL="342900" indent="-342900">
              <a:spcBef>
                <a:spcPct val="20000"/>
              </a:spcBef>
            </a:pPr>
            <a:r>
              <a:rPr lang="en-US" altLang="zh-CN" sz="2600" b="1" dirty="0"/>
              <a:t>(2)</a:t>
            </a:r>
            <a:r>
              <a:rPr lang="zh-CN" altLang="en-US" sz="2600" b="1" dirty="0"/>
              <a:t>若</a:t>
            </a:r>
            <a:r>
              <a:rPr lang="en-US" altLang="zh-CN" sz="2600" b="1" dirty="0"/>
              <a:t>E{[X-E(X)] </a:t>
            </a:r>
            <a:r>
              <a:rPr lang="en-US" altLang="zh-CN" sz="2600" b="1" baseline="30000" dirty="0"/>
              <a:t>k</a:t>
            </a:r>
            <a:r>
              <a:rPr lang="en-US" altLang="zh-CN" sz="2600" b="1" dirty="0"/>
              <a:t>} (k=1,2,…)</a:t>
            </a:r>
            <a:r>
              <a:rPr lang="zh-CN" altLang="en-US" sz="2600" b="1" dirty="0"/>
              <a:t>存在</a:t>
            </a:r>
            <a:r>
              <a:rPr lang="en-US" altLang="zh-CN" sz="2600" b="1" dirty="0"/>
              <a:t>,</a:t>
            </a:r>
            <a:r>
              <a:rPr lang="zh-CN" altLang="en-US" sz="2600" b="1" dirty="0"/>
              <a:t>则称它为</a:t>
            </a:r>
            <a:r>
              <a:rPr lang="en-US" altLang="zh-CN" sz="2600" b="1" dirty="0"/>
              <a:t>X</a:t>
            </a:r>
            <a:r>
              <a:rPr lang="zh-CN" altLang="en-US" sz="2600" b="1" dirty="0"/>
              <a:t>的</a:t>
            </a:r>
            <a:r>
              <a:rPr lang="en-US" altLang="zh-CN" sz="2600" b="1" dirty="0">
                <a:solidFill>
                  <a:srgbClr val="FF0000"/>
                </a:solidFill>
              </a:rPr>
              <a:t>k</a:t>
            </a:r>
            <a:r>
              <a:rPr lang="zh-CN" altLang="en-US" sz="2600" b="1" dirty="0">
                <a:solidFill>
                  <a:srgbClr val="FF0000"/>
                </a:solidFill>
              </a:rPr>
              <a:t>阶中心矩</a:t>
            </a:r>
            <a:r>
              <a:rPr lang="en-US" altLang="zh-CN" sz="2600" b="1" dirty="0">
                <a:solidFill>
                  <a:srgbClr val="FF0000"/>
                </a:solidFill>
              </a:rPr>
              <a:t>.</a:t>
            </a:r>
          </a:p>
          <a:p>
            <a:pPr marL="342900" indent="-342900">
              <a:spcBef>
                <a:spcPct val="20000"/>
              </a:spcBef>
            </a:pPr>
            <a:r>
              <a:rPr lang="en-US" altLang="zh-CN" sz="2600" b="1" dirty="0"/>
              <a:t>(3)</a:t>
            </a:r>
            <a:r>
              <a:rPr lang="zh-CN" altLang="en-US" sz="2600" b="1" dirty="0"/>
              <a:t>若</a:t>
            </a:r>
            <a:r>
              <a:rPr lang="en-US" altLang="zh-CN" sz="2600" b="1" dirty="0"/>
              <a:t>E(</a:t>
            </a:r>
            <a:r>
              <a:rPr lang="en-US" altLang="zh-CN" sz="2600" b="1" dirty="0" err="1"/>
              <a:t>X</a:t>
            </a:r>
            <a:r>
              <a:rPr lang="en-US" altLang="zh-CN" sz="2600" b="1" baseline="30000" dirty="0" err="1"/>
              <a:t>k</a:t>
            </a:r>
            <a:r>
              <a:rPr lang="en-US" altLang="zh-CN" sz="2600" b="1" dirty="0" err="1"/>
              <a:t>Y</a:t>
            </a:r>
            <a:r>
              <a:rPr lang="en-US" altLang="zh-CN" sz="2600" b="1" baseline="30000" dirty="0" err="1"/>
              <a:t>l</a:t>
            </a:r>
            <a:r>
              <a:rPr lang="en-US" altLang="zh-CN" sz="2600" b="1" dirty="0"/>
              <a:t>) (</a:t>
            </a:r>
            <a:r>
              <a:rPr lang="en-US" altLang="zh-CN" sz="2600" b="1" dirty="0" err="1"/>
              <a:t>k,l</a:t>
            </a:r>
            <a:r>
              <a:rPr lang="en-US" altLang="zh-CN" sz="2600" b="1" dirty="0"/>
              <a:t>=1,2,…)</a:t>
            </a:r>
            <a:r>
              <a:rPr lang="zh-CN" altLang="en-US" sz="2600" b="1" dirty="0"/>
              <a:t>存在</a:t>
            </a:r>
            <a:r>
              <a:rPr lang="en-US" altLang="zh-CN" sz="2600" b="1" dirty="0"/>
              <a:t>,</a:t>
            </a:r>
            <a:r>
              <a:rPr lang="zh-CN" altLang="en-US" sz="2600" b="1" dirty="0"/>
              <a:t>则称它为</a:t>
            </a:r>
            <a:r>
              <a:rPr lang="en-US" altLang="zh-CN" sz="2600" b="1" dirty="0"/>
              <a:t>X</a:t>
            </a:r>
            <a:r>
              <a:rPr lang="zh-CN" altLang="en-US" sz="2600" b="1" dirty="0"/>
              <a:t>和</a:t>
            </a:r>
            <a:r>
              <a:rPr lang="en-US" altLang="zh-CN" sz="2600" b="1" dirty="0"/>
              <a:t>Y</a:t>
            </a:r>
            <a:r>
              <a:rPr lang="zh-CN" altLang="en-US" sz="2600" b="1" dirty="0"/>
              <a:t>的</a:t>
            </a:r>
            <a:r>
              <a:rPr lang="en-US" altLang="zh-CN" sz="2600" b="1" dirty="0" err="1">
                <a:solidFill>
                  <a:srgbClr val="FF0000"/>
                </a:solidFill>
              </a:rPr>
              <a:t>k+l</a:t>
            </a:r>
            <a:r>
              <a:rPr lang="zh-CN" altLang="en-US" sz="2600" b="1" dirty="0">
                <a:solidFill>
                  <a:srgbClr val="FF0000"/>
                </a:solidFill>
              </a:rPr>
              <a:t>阶混合矩</a:t>
            </a:r>
            <a:r>
              <a:rPr lang="en-US" altLang="zh-CN" sz="2600" b="1" dirty="0">
                <a:solidFill>
                  <a:srgbClr val="FF0000"/>
                </a:solidFill>
              </a:rPr>
              <a:t>.</a:t>
            </a:r>
          </a:p>
          <a:p>
            <a:pPr marL="342900" indent="-342900">
              <a:spcBef>
                <a:spcPct val="20000"/>
              </a:spcBef>
            </a:pPr>
            <a:r>
              <a:rPr lang="en-US" altLang="zh-CN" sz="2600" b="1" dirty="0"/>
              <a:t>(4)</a:t>
            </a:r>
            <a:r>
              <a:rPr lang="zh-CN" altLang="en-US" sz="2600" b="1" dirty="0"/>
              <a:t>若</a:t>
            </a:r>
            <a:r>
              <a:rPr lang="en-US" altLang="zh-CN" sz="2600" b="1" dirty="0"/>
              <a:t>E{[X-E(X)] </a:t>
            </a:r>
            <a:r>
              <a:rPr lang="en-US" altLang="zh-CN" sz="2600" b="1" baseline="30000" dirty="0"/>
              <a:t>k</a:t>
            </a:r>
            <a:r>
              <a:rPr lang="en-US" altLang="zh-CN" sz="2600" b="1" dirty="0"/>
              <a:t>[Y-E(Y)] </a:t>
            </a:r>
            <a:r>
              <a:rPr lang="en-US" altLang="zh-CN" sz="2600" b="1" baseline="30000" dirty="0"/>
              <a:t>l</a:t>
            </a:r>
            <a:r>
              <a:rPr lang="en-US" altLang="zh-CN" sz="2600" b="1" dirty="0"/>
              <a:t>} (</a:t>
            </a:r>
            <a:r>
              <a:rPr lang="en-US" altLang="zh-CN" sz="2600" b="1" dirty="0" err="1"/>
              <a:t>k,l</a:t>
            </a:r>
            <a:r>
              <a:rPr lang="en-US" altLang="zh-CN" sz="2600" b="1" dirty="0"/>
              <a:t>=1,2,…)</a:t>
            </a:r>
            <a:r>
              <a:rPr lang="zh-CN" altLang="en-US" sz="2600" b="1" dirty="0"/>
              <a:t>存在</a:t>
            </a:r>
            <a:r>
              <a:rPr lang="en-US" altLang="zh-CN" sz="2600" b="1" dirty="0"/>
              <a:t>,</a:t>
            </a:r>
            <a:r>
              <a:rPr lang="zh-CN" altLang="en-US" sz="2600" b="1" dirty="0"/>
              <a:t>则称它为</a:t>
            </a:r>
            <a:r>
              <a:rPr lang="en-US" altLang="zh-CN" sz="2600" b="1" dirty="0"/>
              <a:t>X</a:t>
            </a:r>
            <a:r>
              <a:rPr lang="zh-CN" altLang="en-US" sz="2600" b="1" dirty="0"/>
              <a:t>和</a:t>
            </a:r>
            <a:r>
              <a:rPr lang="en-US" altLang="zh-CN" sz="2600" b="1" dirty="0"/>
              <a:t>Y</a:t>
            </a:r>
            <a:r>
              <a:rPr lang="zh-CN" altLang="en-US" sz="2600" b="1" dirty="0"/>
              <a:t>的</a:t>
            </a:r>
            <a:r>
              <a:rPr lang="en-US" altLang="zh-CN" sz="2600" b="1" dirty="0" err="1">
                <a:solidFill>
                  <a:srgbClr val="FF0000"/>
                </a:solidFill>
              </a:rPr>
              <a:t>k+l</a:t>
            </a:r>
            <a:r>
              <a:rPr lang="zh-CN" altLang="en-US" sz="2600" b="1" dirty="0">
                <a:solidFill>
                  <a:srgbClr val="FF0000"/>
                </a:solidFill>
              </a:rPr>
              <a:t>阶混合中心矩</a:t>
            </a:r>
            <a:r>
              <a:rPr lang="en-US" altLang="zh-CN" sz="2600" b="1" dirty="0"/>
              <a:t>.</a:t>
            </a:r>
          </a:p>
        </p:txBody>
      </p:sp>
      <p:sp>
        <p:nvSpPr>
          <p:cNvPr id="5" name="标题 4"/>
          <p:cNvSpPr>
            <a:spLocks noGrp="1"/>
          </p:cNvSpPr>
          <p:nvPr>
            <p:ph type="title"/>
          </p:nvPr>
        </p:nvSpPr>
        <p:spPr/>
        <p:txBody>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87"/>
                                        </p:tgtEl>
                                        <p:attrNameLst>
                                          <p:attrName>style.visibility</p:attrName>
                                        </p:attrNameLst>
                                      </p:cBhvr>
                                      <p:to>
                                        <p:strVal val="visible"/>
                                      </p:to>
                                    </p:set>
                                    <p:animEffect transition="in" filter="dissolve">
                                      <p:cBhvr>
                                        <p:cTn id="12"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Object 2"/>
          <p:cNvGraphicFramePr>
            <a:graphicFrameLocks noChangeAspect="1"/>
          </p:cNvGraphicFramePr>
          <p:nvPr/>
        </p:nvGraphicFramePr>
        <p:xfrm>
          <a:off x="1171575" y="1214422"/>
          <a:ext cx="7972425" cy="1731963"/>
        </p:xfrm>
        <a:graphic>
          <a:graphicData uri="http://schemas.openxmlformats.org/presentationml/2006/ole">
            <p:oleObj spid="_x0000_s1516546" name="Equation" r:id="rId3" imgW="4330440" imgH="939600" progId="">
              <p:embed/>
            </p:oleObj>
          </a:graphicData>
        </a:graphic>
      </p:graphicFrame>
      <p:graphicFrame>
        <p:nvGraphicFramePr>
          <p:cNvPr id="123909" name="Object 5"/>
          <p:cNvGraphicFramePr>
            <a:graphicFrameLocks noChangeAspect="1"/>
          </p:cNvGraphicFramePr>
          <p:nvPr/>
        </p:nvGraphicFramePr>
        <p:xfrm>
          <a:off x="1142976" y="3857628"/>
          <a:ext cx="7224712" cy="1755775"/>
        </p:xfrm>
        <a:graphic>
          <a:graphicData uri="http://schemas.openxmlformats.org/presentationml/2006/ole">
            <p:oleObj spid="_x0000_s1516547" name="Equation" r:id="rId4" imgW="3924000" imgH="95220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dissolve">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dissolve">
                                      <p:cBhvr>
                                        <p:cTn id="12" dur="5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2" name="Text Box 4"/>
          <p:cNvSpPr txBox="1">
            <a:spLocks noChangeArrowheads="1"/>
          </p:cNvSpPr>
          <p:nvPr/>
        </p:nvSpPr>
        <p:spPr bwMode="auto">
          <a:xfrm>
            <a:off x="1331913" y="765175"/>
            <a:ext cx="1200150" cy="701675"/>
          </a:xfrm>
          <a:prstGeom prst="rect">
            <a:avLst/>
          </a:prstGeom>
          <a:noFill/>
          <a:ln w="9525">
            <a:noFill/>
            <a:miter lim="800000"/>
            <a:headEnd/>
            <a:tailEnd/>
          </a:ln>
          <a:effectLst/>
        </p:spPr>
        <p:txBody>
          <a:bodyPr wrap="none">
            <a:spAutoFit/>
          </a:bodyPr>
          <a:lstStyle/>
          <a:p>
            <a:r>
              <a:rPr lang="zh-CN" altLang="en-US" sz="4000">
                <a:solidFill>
                  <a:srgbClr val="FF0000"/>
                </a:solidFill>
                <a:ea typeface="黑体" pitchFamily="49" charset="-122"/>
              </a:rPr>
              <a:t>作业</a:t>
            </a:r>
          </a:p>
        </p:txBody>
      </p:sp>
      <p:sp>
        <p:nvSpPr>
          <p:cNvPr id="1374213" name="Text Box 5"/>
          <p:cNvSpPr txBox="1">
            <a:spLocks noChangeArrowheads="1"/>
          </p:cNvSpPr>
          <p:nvPr/>
        </p:nvSpPr>
        <p:spPr bwMode="auto">
          <a:xfrm>
            <a:off x="2195513" y="2492375"/>
            <a:ext cx="4700587" cy="519113"/>
          </a:xfrm>
          <a:prstGeom prst="rect">
            <a:avLst/>
          </a:prstGeom>
          <a:noFill/>
          <a:ln w="9525">
            <a:noFill/>
            <a:miter lim="800000"/>
            <a:headEnd/>
            <a:tailEnd/>
          </a:ln>
          <a:effectLst/>
        </p:spPr>
        <p:txBody>
          <a:bodyPr>
            <a:spAutoFit/>
          </a:bodyPr>
          <a:lstStyle/>
          <a:p>
            <a:r>
              <a:rPr lang="en-US" altLang="zh-CN" b="1" dirty="0">
                <a:solidFill>
                  <a:srgbClr val="FF0000"/>
                </a:solidFill>
              </a:rPr>
              <a:t>Exes</a:t>
            </a:r>
            <a:r>
              <a:rPr lang="en-US" altLang="zh-CN" dirty="0"/>
              <a:t>. </a:t>
            </a:r>
            <a:r>
              <a:rPr lang="en-US" altLang="zh-CN" b="1" dirty="0">
                <a:solidFill>
                  <a:srgbClr val="0000CC"/>
                </a:solidFill>
              </a:rPr>
              <a:t>8</a:t>
            </a:r>
            <a:r>
              <a:rPr lang="en-US" altLang="zh-CN" dirty="0"/>
              <a:t>, </a:t>
            </a:r>
            <a:r>
              <a:rPr lang="en-US" altLang="zh-CN" b="1" dirty="0" smtClean="0">
                <a:solidFill>
                  <a:srgbClr val="0000CC"/>
                </a:solidFill>
              </a:rPr>
              <a:t>14</a:t>
            </a:r>
            <a:r>
              <a:rPr lang="en-US" altLang="zh-CN" b="1">
                <a:solidFill>
                  <a:srgbClr val="0000CC"/>
                </a:solidFill>
              </a:rPr>
              <a:t>,</a:t>
            </a:r>
            <a:r>
              <a:rPr lang="en-US" altLang="zh-CN"/>
              <a:t> </a:t>
            </a:r>
            <a:r>
              <a:rPr lang="en-US" altLang="zh-CN" b="1" smtClean="0">
                <a:solidFill>
                  <a:srgbClr val="0000CC"/>
                </a:solidFill>
              </a:rPr>
              <a:t>23,</a:t>
            </a:r>
            <a:r>
              <a:rPr lang="en-US" altLang="zh-CN" smtClean="0"/>
              <a:t> </a:t>
            </a:r>
            <a:r>
              <a:rPr lang="en-US" altLang="zh-CN" b="1" dirty="0">
                <a:solidFill>
                  <a:srgbClr val="0000CC"/>
                </a:solidFill>
              </a:rPr>
              <a:t>32</a:t>
            </a:r>
            <a:endParaRPr lang="en-US" altLang="zh-CN" dirty="0"/>
          </a:p>
        </p:txBody>
      </p:sp>
    </p:spTree>
  </p:cSld>
  <p:clrMapOvr>
    <a:masterClrMapping/>
  </p:clrMapOvr>
  <p:transition spd="slow">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143248"/>
            <a:ext cx="8229600" cy="1143000"/>
          </a:xfrm>
        </p:spPr>
        <p:txBody>
          <a:bodyPr/>
          <a:lstStyle/>
          <a:p>
            <a:pPr algn="ctr"/>
            <a:r>
              <a:rPr lang="zh-CN" altLang="en-US" dirty="0" smtClean="0"/>
              <a:t>典型例题</a:t>
            </a:r>
            <a:endParaRPr lang="zh-CN" altLang="en-US" dirty="0"/>
          </a:p>
        </p:txBody>
      </p:sp>
    </p:spTree>
  </p:cSld>
  <p:clrMapOvr>
    <a:masterClrMapping/>
  </p:clrMapOvr>
  <p:transition spd="slow">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371475" y="620713"/>
            <a:ext cx="8077200" cy="1630362"/>
          </a:xfrm>
          <a:prstGeom prst="rect">
            <a:avLst/>
          </a:prstGeom>
          <a:noFill/>
          <a:ln w="9525">
            <a:noFill/>
            <a:miter lim="800000"/>
            <a:headEnd/>
            <a:tailEnd/>
          </a:ln>
        </p:spPr>
        <p:txBody>
          <a:bodyPr>
            <a:spAutoFit/>
          </a:bodyPr>
          <a:lstStyle/>
          <a:p>
            <a:pPr algn="just">
              <a:lnSpc>
                <a:spcPct val="120000"/>
              </a:lnSpc>
            </a:pPr>
            <a:r>
              <a:rPr lang="zh-CN" altLang="en-US" b="1" dirty="0" smtClean="0"/>
              <a:t>把</a:t>
            </a:r>
            <a:r>
              <a:rPr lang="zh-CN" altLang="en-US" b="1" dirty="0"/>
              <a:t>数字</a:t>
            </a:r>
            <a:r>
              <a:rPr lang="en-US" altLang="zh-CN" b="1" dirty="0"/>
              <a:t>1,2,…,</a:t>
            </a:r>
            <a:r>
              <a:rPr lang="en-US" altLang="zh-CN" b="1" i="1" dirty="0"/>
              <a:t>n</a:t>
            </a:r>
            <a:r>
              <a:rPr lang="zh-CN" altLang="en-US" b="1" dirty="0"/>
              <a:t>任意地排成一列，如果数字</a:t>
            </a:r>
            <a:r>
              <a:rPr lang="en-US" altLang="zh-CN" b="1" i="1" dirty="0"/>
              <a:t>k</a:t>
            </a:r>
            <a:r>
              <a:rPr lang="zh-CN" altLang="en-US" b="1" dirty="0"/>
              <a:t>恰好出现在第</a:t>
            </a:r>
            <a:r>
              <a:rPr lang="en-US" altLang="zh-CN" b="1" i="1" dirty="0"/>
              <a:t>k</a:t>
            </a:r>
            <a:r>
              <a:rPr lang="zh-CN" altLang="en-US" b="1" dirty="0"/>
              <a:t>个位置上，则称为一个巧合，求巧合个数的数学期望</a:t>
            </a:r>
            <a:r>
              <a:rPr lang="en-US" altLang="zh-CN" b="1" dirty="0"/>
              <a:t>.</a:t>
            </a:r>
          </a:p>
        </p:txBody>
      </p:sp>
      <p:sp>
        <p:nvSpPr>
          <p:cNvPr id="89093" name="Rectangle 5"/>
          <p:cNvSpPr>
            <a:spLocks noChangeArrowheads="1"/>
          </p:cNvSpPr>
          <p:nvPr/>
        </p:nvSpPr>
        <p:spPr bwMode="auto">
          <a:xfrm>
            <a:off x="1187450" y="4984750"/>
            <a:ext cx="3838575" cy="519113"/>
          </a:xfrm>
          <a:prstGeom prst="rect">
            <a:avLst/>
          </a:prstGeom>
          <a:noFill/>
          <a:ln w="9525">
            <a:noFill/>
            <a:miter lim="800000"/>
            <a:headEnd/>
            <a:tailEnd/>
          </a:ln>
          <a:effectLst/>
        </p:spPr>
        <p:txBody>
          <a:bodyPr wrap="none" anchor="ctr">
            <a:spAutoFit/>
          </a:bodyPr>
          <a:lstStyle/>
          <a:p>
            <a:pPr eaLnBrk="1" hangingPunct="1"/>
            <a:r>
              <a:rPr lang="zh-CN" altLang="en-US" b="1"/>
              <a:t>由于    </a:t>
            </a:r>
            <a:r>
              <a:rPr lang="en-US" altLang="zh-CN" b="1" i="1"/>
              <a:t>E</a:t>
            </a:r>
            <a:r>
              <a:rPr lang="en-US" altLang="zh-CN" b="1"/>
              <a:t>(</a:t>
            </a:r>
            <a:r>
              <a:rPr lang="en-US" altLang="zh-CN" b="1" i="1"/>
              <a:t>X</a:t>
            </a:r>
            <a:r>
              <a:rPr lang="en-US" altLang="zh-CN" b="1" i="1" baseline="-25000"/>
              <a:t>k</a:t>
            </a:r>
            <a:r>
              <a:rPr lang="en-US" altLang="zh-CN" b="1"/>
              <a:t>)=</a:t>
            </a:r>
            <a:r>
              <a:rPr lang="en-US" altLang="zh-CN" b="1" i="1"/>
              <a:t>P</a:t>
            </a:r>
            <a:r>
              <a:rPr lang="en-US" altLang="zh-CN" b="1"/>
              <a:t>(</a:t>
            </a:r>
            <a:r>
              <a:rPr lang="en-US" altLang="zh-CN" b="1" i="1"/>
              <a:t>X</a:t>
            </a:r>
            <a:r>
              <a:rPr lang="en-US" altLang="zh-CN" b="1" i="1" baseline="-25000"/>
              <a:t>k</a:t>
            </a:r>
            <a:r>
              <a:rPr lang="en-US" altLang="zh-CN" b="1"/>
              <a:t> =1)   </a:t>
            </a:r>
          </a:p>
        </p:txBody>
      </p:sp>
      <p:sp>
        <p:nvSpPr>
          <p:cNvPr id="89094" name="Rectangle 6"/>
          <p:cNvSpPr>
            <a:spLocks noChangeArrowheads="1"/>
          </p:cNvSpPr>
          <p:nvPr/>
        </p:nvSpPr>
        <p:spPr bwMode="auto">
          <a:xfrm>
            <a:off x="1116013" y="2349500"/>
            <a:ext cx="3217862" cy="519113"/>
          </a:xfrm>
          <a:prstGeom prst="rect">
            <a:avLst/>
          </a:prstGeom>
          <a:noFill/>
          <a:ln w="9525">
            <a:noFill/>
            <a:miter lim="800000"/>
            <a:headEnd/>
            <a:tailEnd/>
          </a:ln>
          <a:effectLst/>
        </p:spPr>
        <p:txBody>
          <a:bodyPr wrap="none" anchor="ctr">
            <a:spAutoFit/>
          </a:bodyPr>
          <a:lstStyle/>
          <a:p>
            <a:r>
              <a:rPr lang="zh-CN" altLang="en-US" b="1"/>
              <a:t>解</a:t>
            </a:r>
            <a:r>
              <a:rPr lang="en-US" altLang="zh-CN" b="1"/>
              <a:t>: </a:t>
            </a:r>
            <a:r>
              <a:rPr lang="zh-CN" altLang="en-US" b="1"/>
              <a:t>设巧合个数为</a:t>
            </a:r>
            <a:r>
              <a:rPr lang="en-US" altLang="zh-CN" b="1" i="1"/>
              <a:t>X</a:t>
            </a:r>
            <a:r>
              <a:rPr lang="en-US" altLang="zh-CN" b="1"/>
              <a:t>,</a:t>
            </a:r>
          </a:p>
        </p:txBody>
      </p:sp>
      <p:graphicFrame>
        <p:nvGraphicFramePr>
          <p:cNvPr id="89095" name="Object 7"/>
          <p:cNvGraphicFramePr>
            <a:graphicFrameLocks noChangeAspect="1"/>
          </p:cNvGraphicFramePr>
          <p:nvPr/>
        </p:nvGraphicFramePr>
        <p:xfrm>
          <a:off x="371475" y="3068638"/>
          <a:ext cx="6248400" cy="1123950"/>
        </p:xfrm>
        <a:graphic>
          <a:graphicData uri="http://schemas.openxmlformats.org/presentationml/2006/ole">
            <p:oleObj spid="_x0000_s1599490" name="公式" r:id="rId3" imgW="2679480" imgH="482400" progId="Equation.3">
              <p:embed/>
            </p:oleObj>
          </a:graphicData>
        </a:graphic>
      </p:graphicFrame>
      <p:sp>
        <p:nvSpPr>
          <p:cNvPr id="89096" name="Text Box 8"/>
          <p:cNvSpPr txBox="1">
            <a:spLocks noChangeArrowheads="1"/>
          </p:cNvSpPr>
          <p:nvPr/>
        </p:nvSpPr>
        <p:spPr bwMode="auto">
          <a:xfrm>
            <a:off x="6613525" y="3292475"/>
            <a:ext cx="1919288" cy="519113"/>
          </a:xfrm>
          <a:prstGeom prst="rect">
            <a:avLst/>
          </a:prstGeom>
          <a:noFill/>
          <a:ln w="9525">
            <a:noFill/>
            <a:miter lim="800000"/>
            <a:headEnd/>
            <a:tailEnd/>
          </a:ln>
          <a:effectLst/>
        </p:spPr>
        <p:txBody>
          <a:bodyPr wrap="none" anchor="ctr">
            <a:spAutoFit/>
          </a:bodyPr>
          <a:lstStyle/>
          <a:p>
            <a:pPr eaLnBrk="1" hangingPunct="1">
              <a:spcBef>
                <a:spcPct val="50000"/>
              </a:spcBef>
            </a:pPr>
            <a:r>
              <a:rPr lang="en-US" altLang="zh-CN" i="1"/>
              <a:t> </a:t>
            </a:r>
            <a:r>
              <a:rPr lang="en-US" altLang="zh-CN" b="1" i="1"/>
              <a:t>k</a:t>
            </a:r>
            <a:r>
              <a:rPr lang="en-US" altLang="zh-CN" b="1"/>
              <a:t>=1,2, …,</a:t>
            </a:r>
            <a:r>
              <a:rPr lang="en-US" altLang="zh-CN" b="1" i="1"/>
              <a:t>n</a:t>
            </a:r>
            <a:endParaRPr lang="en-US" altLang="zh-CN"/>
          </a:p>
        </p:txBody>
      </p:sp>
      <p:grpSp>
        <p:nvGrpSpPr>
          <p:cNvPr id="2" name="Group 9"/>
          <p:cNvGrpSpPr>
            <a:grpSpLocks/>
          </p:cNvGrpSpPr>
          <p:nvPr/>
        </p:nvGrpSpPr>
        <p:grpSpPr bwMode="auto">
          <a:xfrm>
            <a:off x="395288" y="3949700"/>
            <a:ext cx="2908300" cy="1081088"/>
            <a:chOff x="472" y="1968"/>
            <a:chExt cx="1832" cy="681"/>
          </a:xfrm>
        </p:grpSpPr>
        <p:graphicFrame>
          <p:nvGraphicFramePr>
            <p:cNvPr id="89098" name="Object 10"/>
            <p:cNvGraphicFramePr>
              <a:graphicFrameLocks noChangeAspect="1"/>
            </p:cNvGraphicFramePr>
            <p:nvPr/>
          </p:nvGraphicFramePr>
          <p:xfrm>
            <a:off x="1177" y="1968"/>
            <a:ext cx="1127" cy="681"/>
          </p:xfrm>
          <a:graphic>
            <a:graphicData uri="http://schemas.openxmlformats.org/presentationml/2006/ole">
              <p:oleObj spid="_x0000_s1599495" name="公式" r:id="rId4" imgW="711000" imgH="431640" progId="Equation.3">
                <p:embed/>
              </p:oleObj>
            </a:graphicData>
          </a:graphic>
        </p:graphicFrame>
        <p:sp>
          <p:nvSpPr>
            <p:cNvPr id="89099" name="Rectangle 11"/>
            <p:cNvSpPr>
              <a:spLocks noChangeArrowheads="1"/>
            </p:cNvSpPr>
            <p:nvPr/>
          </p:nvSpPr>
          <p:spPr bwMode="auto">
            <a:xfrm>
              <a:off x="472" y="2097"/>
              <a:ext cx="342" cy="327"/>
            </a:xfrm>
            <a:prstGeom prst="rect">
              <a:avLst/>
            </a:prstGeom>
            <a:noFill/>
            <a:ln w="9525">
              <a:noFill/>
              <a:miter lim="800000"/>
              <a:headEnd/>
              <a:tailEnd/>
            </a:ln>
            <a:effectLst/>
          </p:spPr>
          <p:txBody>
            <a:bodyPr wrap="none" anchor="ctr">
              <a:spAutoFit/>
            </a:bodyPr>
            <a:lstStyle/>
            <a:p>
              <a:pPr eaLnBrk="1" hangingPunct="1"/>
              <a:r>
                <a:rPr lang="zh-CN" altLang="en-US" b="1"/>
                <a:t>则</a:t>
              </a:r>
            </a:p>
          </p:txBody>
        </p:sp>
      </p:grpSp>
      <p:graphicFrame>
        <p:nvGraphicFramePr>
          <p:cNvPr id="89100" name="Object 12"/>
          <p:cNvGraphicFramePr>
            <a:graphicFrameLocks noChangeAspect="1"/>
          </p:cNvGraphicFramePr>
          <p:nvPr/>
        </p:nvGraphicFramePr>
        <p:xfrm>
          <a:off x="4924425" y="4675188"/>
          <a:ext cx="1768475" cy="1117600"/>
        </p:xfrm>
        <a:graphic>
          <a:graphicData uri="http://schemas.openxmlformats.org/presentationml/2006/ole">
            <p:oleObj spid="_x0000_s1599491" name="公式" r:id="rId5" imgW="622080" imgH="393480" progId="Equation.3">
              <p:embed/>
            </p:oleObj>
          </a:graphicData>
        </a:graphic>
      </p:graphicFrame>
      <p:graphicFrame>
        <p:nvGraphicFramePr>
          <p:cNvPr id="89101" name="Object 13"/>
          <p:cNvGraphicFramePr>
            <a:graphicFrameLocks noChangeAspect="1"/>
          </p:cNvGraphicFramePr>
          <p:nvPr/>
        </p:nvGraphicFramePr>
        <p:xfrm>
          <a:off x="6692900" y="4649788"/>
          <a:ext cx="815975" cy="1143000"/>
        </p:xfrm>
        <a:graphic>
          <a:graphicData uri="http://schemas.openxmlformats.org/presentationml/2006/ole">
            <p:oleObj spid="_x0000_s1599492" name="公式" r:id="rId6" imgW="279360" imgH="393480" progId="Equation.3">
              <p:embed/>
            </p:oleObj>
          </a:graphicData>
        </a:graphic>
      </p:graphicFrame>
      <p:graphicFrame>
        <p:nvGraphicFramePr>
          <p:cNvPr id="89102" name="Object 14"/>
          <p:cNvGraphicFramePr>
            <a:graphicFrameLocks noChangeAspect="1"/>
          </p:cNvGraphicFramePr>
          <p:nvPr/>
        </p:nvGraphicFramePr>
        <p:xfrm>
          <a:off x="1052513" y="5559425"/>
          <a:ext cx="3135312" cy="1154113"/>
        </p:xfrm>
        <a:graphic>
          <a:graphicData uri="http://schemas.openxmlformats.org/presentationml/2006/ole">
            <p:oleObj spid="_x0000_s1599493" name="公式" r:id="rId7" imgW="1168200" imgH="431640" progId="Equation.3">
              <p:embed/>
            </p:oleObj>
          </a:graphicData>
        </a:graphic>
      </p:graphicFrame>
      <p:sp>
        <p:nvSpPr>
          <p:cNvPr id="89103" name="Rectangle 15"/>
          <p:cNvSpPr>
            <a:spLocks noChangeArrowheads="1"/>
          </p:cNvSpPr>
          <p:nvPr/>
        </p:nvSpPr>
        <p:spPr bwMode="auto">
          <a:xfrm>
            <a:off x="395288" y="5783263"/>
            <a:ext cx="542925" cy="519112"/>
          </a:xfrm>
          <a:prstGeom prst="rect">
            <a:avLst/>
          </a:prstGeom>
          <a:noFill/>
          <a:ln w="9525">
            <a:noFill/>
            <a:miter lim="800000"/>
            <a:headEnd/>
            <a:tailEnd/>
          </a:ln>
          <a:effectLst/>
        </p:spPr>
        <p:txBody>
          <a:bodyPr wrap="none" anchor="ctr">
            <a:spAutoFit/>
          </a:bodyPr>
          <a:lstStyle/>
          <a:p>
            <a:pPr eaLnBrk="1" hangingPunct="1"/>
            <a:r>
              <a:rPr lang="zh-CN" altLang="en-US" b="1"/>
              <a:t>故</a:t>
            </a:r>
          </a:p>
        </p:txBody>
      </p:sp>
      <p:graphicFrame>
        <p:nvGraphicFramePr>
          <p:cNvPr id="89104" name="Object 16"/>
          <p:cNvGraphicFramePr>
            <a:graphicFrameLocks noChangeAspect="1"/>
          </p:cNvGraphicFramePr>
          <p:nvPr/>
        </p:nvGraphicFramePr>
        <p:xfrm>
          <a:off x="4087813" y="5570538"/>
          <a:ext cx="1765300" cy="1066800"/>
        </p:xfrm>
        <a:graphic>
          <a:graphicData uri="http://schemas.openxmlformats.org/presentationml/2006/ole">
            <p:oleObj spid="_x0000_s1599494" name="公式" r:id="rId8" imgW="647640" imgH="393480" progId="Equation.3">
              <p:embed/>
            </p:oleObj>
          </a:graphicData>
        </a:graphic>
      </p:graphicFrame>
      <p:sp>
        <p:nvSpPr>
          <p:cNvPr id="89105" name="Rectangle 17"/>
          <p:cNvSpPr>
            <a:spLocks noChangeArrowheads="1"/>
          </p:cNvSpPr>
          <p:nvPr/>
        </p:nvSpPr>
        <p:spPr bwMode="auto">
          <a:xfrm>
            <a:off x="4740275" y="2349500"/>
            <a:ext cx="898525" cy="519113"/>
          </a:xfrm>
          <a:prstGeom prst="rect">
            <a:avLst/>
          </a:prstGeom>
          <a:noFill/>
          <a:ln w="9525">
            <a:noFill/>
            <a:miter lim="800000"/>
            <a:headEnd/>
            <a:tailEnd/>
          </a:ln>
          <a:effectLst/>
        </p:spPr>
        <p:txBody>
          <a:bodyPr wrap="none" anchor="ctr">
            <a:spAutoFit/>
          </a:bodyPr>
          <a:lstStyle/>
          <a:p>
            <a:r>
              <a:rPr lang="zh-CN" altLang="en-US" b="1"/>
              <a:t>引入</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105"/>
                                        </p:tgtEl>
                                        <p:attrNameLst>
                                          <p:attrName>style.visibility</p:attrName>
                                        </p:attrNameLst>
                                      </p:cBhvr>
                                      <p:to>
                                        <p:strVal val="visible"/>
                                      </p:to>
                                    </p:set>
                                    <p:anim calcmode="lin" valueType="num">
                                      <p:cBhvr additive="base">
                                        <p:cTn id="13" dur="500" fill="hold"/>
                                        <p:tgtEl>
                                          <p:spTgt spid="89105"/>
                                        </p:tgtEl>
                                        <p:attrNameLst>
                                          <p:attrName>ppt_x</p:attrName>
                                        </p:attrNameLst>
                                      </p:cBhvr>
                                      <p:tavLst>
                                        <p:tav tm="0">
                                          <p:val>
                                            <p:strVal val="0-#ppt_w/2"/>
                                          </p:val>
                                        </p:tav>
                                        <p:tav tm="100000">
                                          <p:val>
                                            <p:strVal val="#ppt_x"/>
                                          </p:val>
                                        </p:tav>
                                      </p:tavLst>
                                    </p:anim>
                                    <p:anim calcmode="lin" valueType="num">
                                      <p:cBhvr additive="base">
                                        <p:cTn id="14" dur="500" fill="hold"/>
                                        <p:tgtEl>
                                          <p:spTgt spid="8910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89095"/>
                                        </p:tgtEl>
                                        <p:attrNameLst>
                                          <p:attrName>style.visibility</p:attrName>
                                        </p:attrNameLst>
                                      </p:cBhvr>
                                      <p:to>
                                        <p:strVal val="visible"/>
                                      </p:to>
                                    </p:set>
                                    <p:anim calcmode="lin" valueType="num">
                                      <p:cBhvr additive="base">
                                        <p:cTn id="18" dur="500" fill="hold"/>
                                        <p:tgtEl>
                                          <p:spTgt spid="89095"/>
                                        </p:tgtEl>
                                        <p:attrNameLst>
                                          <p:attrName>ppt_x</p:attrName>
                                        </p:attrNameLst>
                                      </p:cBhvr>
                                      <p:tavLst>
                                        <p:tav tm="0">
                                          <p:val>
                                            <p:strVal val="0-#ppt_w/2"/>
                                          </p:val>
                                        </p:tav>
                                        <p:tav tm="100000">
                                          <p:val>
                                            <p:strVal val="#ppt_x"/>
                                          </p:val>
                                        </p:tav>
                                      </p:tavLst>
                                    </p:anim>
                                    <p:anim calcmode="lin" valueType="num">
                                      <p:cBhvr additive="base">
                                        <p:cTn id="19" dur="500" fill="hold"/>
                                        <p:tgtEl>
                                          <p:spTgt spid="8909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89096"/>
                                        </p:tgtEl>
                                        <p:attrNameLst>
                                          <p:attrName>style.visibility</p:attrName>
                                        </p:attrNameLst>
                                      </p:cBhvr>
                                      <p:to>
                                        <p:strVal val="visible"/>
                                      </p:to>
                                    </p:set>
                                    <p:anim calcmode="lin" valueType="num">
                                      <p:cBhvr additive="base">
                                        <p:cTn id="23" dur="500" fill="hold"/>
                                        <p:tgtEl>
                                          <p:spTgt spid="89096"/>
                                        </p:tgtEl>
                                        <p:attrNameLst>
                                          <p:attrName>ppt_x</p:attrName>
                                        </p:attrNameLst>
                                      </p:cBhvr>
                                      <p:tavLst>
                                        <p:tav tm="0">
                                          <p:val>
                                            <p:strVal val="0-#ppt_w/2"/>
                                          </p:val>
                                        </p:tav>
                                        <p:tav tm="100000">
                                          <p:val>
                                            <p:strVal val="#ppt_x"/>
                                          </p:val>
                                        </p:tav>
                                      </p:tavLst>
                                    </p:anim>
                                    <p:anim calcmode="lin" valueType="num">
                                      <p:cBhvr additive="base">
                                        <p:cTn id="24"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9093"/>
                                        </p:tgtEl>
                                        <p:attrNameLst>
                                          <p:attrName>style.visibility</p:attrName>
                                        </p:attrNameLst>
                                      </p:cBhvr>
                                      <p:to>
                                        <p:strVal val="visible"/>
                                      </p:to>
                                    </p:set>
                                    <p:anim calcmode="lin" valueType="num">
                                      <p:cBhvr additive="base">
                                        <p:cTn id="35" dur="500" fill="hold"/>
                                        <p:tgtEl>
                                          <p:spTgt spid="89093"/>
                                        </p:tgtEl>
                                        <p:attrNameLst>
                                          <p:attrName>ppt_x</p:attrName>
                                        </p:attrNameLst>
                                      </p:cBhvr>
                                      <p:tavLst>
                                        <p:tav tm="0">
                                          <p:val>
                                            <p:strVal val="0-#ppt_w/2"/>
                                          </p:val>
                                        </p:tav>
                                        <p:tav tm="100000">
                                          <p:val>
                                            <p:strVal val="#ppt_x"/>
                                          </p:val>
                                        </p:tav>
                                      </p:tavLst>
                                    </p:anim>
                                    <p:anim calcmode="lin" valueType="num">
                                      <p:cBhvr additive="base">
                                        <p:cTn id="36"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9100"/>
                                        </p:tgtEl>
                                        <p:attrNameLst>
                                          <p:attrName>style.visibility</p:attrName>
                                        </p:attrNameLst>
                                      </p:cBhvr>
                                      <p:to>
                                        <p:strVal val="visible"/>
                                      </p:to>
                                    </p:set>
                                    <p:anim calcmode="lin" valueType="num">
                                      <p:cBhvr additive="base">
                                        <p:cTn id="41" dur="500" fill="hold"/>
                                        <p:tgtEl>
                                          <p:spTgt spid="89100"/>
                                        </p:tgtEl>
                                        <p:attrNameLst>
                                          <p:attrName>ppt_x</p:attrName>
                                        </p:attrNameLst>
                                      </p:cBhvr>
                                      <p:tavLst>
                                        <p:tav tm="0">
                                          <p:val>
                                            <p:strVal val="0-#ppt_w/2"/>
                                          </p:val>
                                        </p:tav>
                                        <p:tav tm="100000">
                                          <p:val>
                                            <p:strVal val="#ppt_x"/>
                                          </p:val>
                                        </p:tav>
                                      </p:tavLst>
                                    </p:anim>
                                    <p:anim calcmode="lin" valueType="num">
                                      <p:cBhvr additive="base">
                                        <p:cTn id="42" dur="500" fill="hold"/>
                                        <p:tgtEl>
                                          <p:spTgt spid="8910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89101"/>
                                        </p:tgtEl>
                                        <p:attrNameLst>
                                          <p:attrName>style.visibility</p:attrName>
                                        </p:attrNameLst>
                                      </p:cBhvr>
                                      <p:to>
                                        <p:strVal val="visible"/>
                                      </p:to>
                                    </p:set>
                                    <p:anim calcmode="lin" valueType="num">
                                      <p:cBhvr additive="base">
                                        <p:cTn id="47" dur="500" fill="hold"/>
                                        <p:tgtEl>
                                          <p:spTgt spid="89101"/>
                                        </p:tgtEl>
                                        <p:attrNameLst>
                                          <p:attrName>ppt_x</p:attrName>
                                        </p:attrNameLst>
                                      </p:cBhvr>
                                      <p:tavLst>
                                        <p:tav tm="0">
                                          <p:val>
                                            <p:strVal val="0-#ppt_w/2"/>
                                          </p:val>
                                        </p:tav>
                                        <p:tav tm="100000">
                                          <p:val>
                                            <p:strVal val="#ppt_x"/>
                                          </p:val>
                                        </p:tav>
                                      </p:tavLst>
                                    </p:anim>
                                    <p:anim calcmode="lin" valueType="num">
                                      <p:cBhvr additive="base">
                                        <p:cTn id="48" dur="500" fill="hold"/>
                                        <p:tgtEl>
                                          <p:spTgt spid="8910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89103"/>
                                        </p:tgtEl>
                                        <p:attrNameLst>
                                          <p:attrName>style.visibility</p:attrName>
                                        </p:attrNameLst>
                                      </p:cBhvr>
                                      <p:to>
                                        <p:strVal val="visible"/>
                                      </p:to>
                                    </p:set>
                                    <p:anim calcmode="lin" valueType="num">
                                      <p:cBhvr additive="base">
                                        <p:cTn id="53" dur="500" fill="hold"/>
                                        <p:tgtEl>
                                          <p:spTgt spid="89103"/>
                                        </p:tgtEl>
                                        <p:attrNameLst>
                                          <p:attrName>ppt_x</p:attrName>
                                        </p:attrNameLst>
                                      </p:cBhvr>
                                      <p:tavLst>
                                        <p:tav tm="0">
                                          <p:val>
                                            <p:strVal val="0-#ppt_w/2"/>
                                          </p:val>
                                        </p:tav>
                                        <p:tav tm="100000">
                                          <p:val>
                                            <p:strVal val="#ppt_x"/>
                                          </p:val>
                                        </p:tav>
                                      </p:tavLst>
                                    </p:anim>
                                    <p:anim calcmode="lin" valueType="num">
                                      <p:cBhvr additive="base">
                                        <p:cTn id="54" dur="500" fill="hold"/>
                                        <p:tgtEl>
                                          <p:spTgt spid="8910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 presetClass="entr" presetSubtype="8" fill="hold" nodeType="afterEffect">
                                  <p:stCondLst>
                                    <p:cond delay="0"/>
                                  </p:stCondLst>
                                  <p:childTnLst>
                                    <p:set>
                                      <p:cBhvr>
                                        <p:cTn id="57" dur="1" fill="hold">
                                          <p:stCondLst>
                                            <p:cond delay="0"/>
                                          </p:stCondLst>
                                        </p:cTn>
                                        <p:tgtEl>
                                          <p:spTgt spid="89102"/>
                                        </p:tgtEl>
                                        <p:attrNameLst>
                                          <p:attrName>style.visibility</p:attrName>
                                        </p:attrNameLst>
                                      </p:cBhvr>
                                      <p:to>
                                        <p:strVal val="visible"/>
                                      </p:to>
                                    </p:set>
                                    <p:anim calcmode="lin" valueType="num">
                                      <p:cBhvr additive="base">
                                        <p:cTn id="58" dur="500" fill="hold"/>
                                        <p:tgtEl>
                                          <p:spTgt spid="89102"/>
                                        </p:tgtEl>
                                        <p:attrNameLst>
                                          <p:attrName>ppt_x</p:attrName>
                                        </p:attrNameLst>
                                      </p:cBhvr>
                                      <p:tavLst>
                                        <p:tav tm="0">
                                          <p:val>
                                            <p:strVal val="0-#ppt_w/2"/>
                                          </p:val>
                                        </p:tav>
                                        <p:tav tm="100000">
                                          <p:val>
                                            <p:strVal val="#ppt_x"/>
                                          </p:val>
                                        </p:tav>
                                      </p:tavLst>
                                    </p:anim>
                                    <p:anim calcmode="lin" valueType="num">
                                      <p:cBhvr additive="base">
                                        <p:cTn id="59" dur="500" fill="hold"/>
                                        <p:tgtEl>
                                          <p:spTgt spid="89102"/>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89104"/>
                                        </p:tgtEl>
                                        <p:attrNameLst>
                                          <p:attrName>style.visibility</p:attrName>
                                        </p:attrNameLst>
                                      </p:cBhvr>
                                      <p:to>
                                        <p:strVal val="visible"/>
                                      </p:to>
                                    </p:set>
                                    <p:anim calcmode="lin" valueType="num">
                                      <p:cBhvr additive="base">
                                        <p:cTn id="64" dur="500" fill="hold"/>
                                        <p:tgtEl>
                                          <p:spTgt spid="89104"/>
                                        </p:tgtEl>
                                        <p:attrNameLst>
                                          <p:attrName>ppt_x</p:attrName>
                                        </p:attrNameLst>
                                      </p:cBhvr>
                                      <p:tavLst>
                                        <p:tav tm="0">
                                          <p:val>
                                            <p:strVal val="0-#ppt_w/2"/>
                                          </p:val>
                                        </p:tav>
                                        <p:tav tm="100000">
                                          <p:val>
                                            <p:strVal val="#ppt_x"/>
                                          </p:val>
                                        </p:tav>
                                      </p:tavLst>
                                    </p:anim>
                                    <p:anim calcmode="lin" valueType="num">
                                      <p:cBhvr additive="base">
                                        <p:cTn id="65" dur="500" fill="hold"/>
                                        <p:tgtEl>
                                          <p:spTgt spid="89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6" grpId="0" autoUpdateAnimBg="0"/>
      <p:bldP spid="89103" grpId="0" autoUpdateAnimBg="0"/>
      <p:bldP spid="8910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9" name="Text Box 9"/>
          <p:cNvSpPr txBox="1">
            <a:spLocks noChangeArrowheads="1"/>
          </p:cNvSpPr>
          <p:nvPr/>
        </p:nvSpPr>
        <p:spPr bwMode="auto">
          <a:xfrm>
            <a:off x="428596" y="1357298"/>
            <a:ext cx="8077200" cy="2784475"/>
          </a:xfrm>
          <a:prstGeom prst="rect">
            <a:avLst/>
          </a:prstGeom>
          <a:noFill/>
          <a:ln w="9525">
            <a:noFill/>
            <a:miter lim="800000"/>
            <a:headEnd/>
            <a:tailEnd/>
          </a:ln>
          <a:effectLst/>
        </p:spPr>
        <p:txBody>
          <a:bodyPr>
            <a:spAutoFit/>
          </a:bodyPr>
          <a:lstStyle/>
          <a:p>
            <a:pPr algn="just">
              <a:lnSpc>
                <a:spcPct val="120000"/>
              </a:lnSpc>
            </a:pPr>
            <a:r>
              <a:rPr lang="zh-CN" altLang="en-US" b="1" dirty="0" smtClean="0"/>
              <a:t>       某人</a:t>
            </a:r>
            <a:r>
              <a:rPr lang="zh-CN" altLang="en-US" b="1" dirty="0"/>
              <a:t>的一串钥匙上有</a:t>
            </a:r>
            <a:r>
              <a:rPr lang="en-US" altLang="zh-CN" b="1" i="1" dirty="0"/>
              <a:t>n</a:t>
            </a:r>
            <a:r>
              <a:rPr lang="zh-CN" altLang="en-US" b="1" dirty="0"/>
              <a:t>把钥匙</a:t>
            </a:r>
            <a:r>
              <a:rPr lang="en-US" altLang="zh-CN" b="1" dirty="0"/>
              <a:t>,</a:t>
            </a:r>
            <a:r>
              <a:rPr lang="zh-CN" altLang="en-US" b="1" dirty="0"/>
              <a:t>其中只有一把能打开自己的家门</a:t>
            </a:r>
            <a:r>
              <a:rPr lang="en-US" altLang="zh-CN" b="1" dirty="0"/>
              <a:t>,</a:t>
            </a:r>
            <a:r>
              <a:rPr lang="zh-CN" altLang="en-US" b="1" dirty="0"/>
              <a:t>他随意地试用这串钥匙中的某一把去开门</a:t>
            </a:r>
            <a:r>
              <a:rPr lang="en-US" altLang="zh-CN" b="1" dirty="0"/>
              <a:t>,</a:t>
            </a:r>
            <a:r>
              <a:rPr lang="zh-CN" altLang="en-US" b="1" dirty="0"/>
              <a:t>若每把钥匙试开一次后除去</a:t>
            </a:r>
            <a:r>
              <a:rPr lang="en-US" altLang="zh-CN" b="1" dirty="0"/>
              <a:t>,</a:t>
            </a:r>
            <a:r>
              <a:rPr lang="zh-CN" altLang="en-US" b="1" dirty="0"/>
              <a:t>求打开门时试开次数的数学期望</a:t>
            </a:r>
            <a:r>
              <a:rPr lang="en-US" altLang="zh-CN" b="1" dirty="0"/>
              <a:t>.</a:t>
            </a:r>
            <a:endParaRPr lang="en-US" altLang="zh-CN" b="1" dirty="0">
              <a:solidFill>
                <a:schemeClr val="tx2"/>
              </a:solidFill>
            </a:endParaRPr>
          </a:p>
          <a:p>
            <a:pPr>
              <a:spcBef>
                <a:spcPct val="50000"/>
              </a:spcBef>
            </a:pPr>
            <a:endParaRPr lang="en-US" altLang="zh-CN" b="1" dirty="0">
              <a:effectLst>
                <a:outerShdw blurRad="38100" dist="38100" dir="2700000" algn="tl">
                  <a:srgbClr val="000000"/>
                </a:outerShdw>
              </a:effectLst>
            </a:endParaRPr>
          </a:p>
        </p:txBody>
      </p:sp>
    </p:spTree>
  </p:cSld>
  <p:clrMapOvr>
    <a:masterClrMapping/>
  </p:clrMapOvr>
  <p:transition spd="slow">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6"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一维随机变量的数学期望</a:t>
            </a:r>
            <a:r>
              <a:rPr lang="en-US" altLang="zh-CN" sz="3600" b="1">
                <a:latin typeface="楷体_GB2312" pitchFamily="49" charset="-122"/>
                <a:ea typeface="楷体_GB2312" pitchFamily="49" charset="-122"/>
              </a:rPr>
              <a:t>(Cont.)</a:t>
            </a:r>
          </a:p>
        </p:txBody>
      </p:sp>
      <p:sp>
        <p:nvSpPr>
          <p:cNvPr id="1257477" name="Text Box 5"/>
          <p:cNvSpPr txBox="1">
            <a:spLocks noChangeArrowheads="1"/>
          </p:cNvSpPr>
          <p:nvPr/>
        </p:nvSpPr>
        <p:spPr bwMode="auto">
          <a:xfrm>
            <a:off x="1258888" y="1700213"/>
            <a:ext cx="3070225" cy="519112"/>
          </a:xfrm>
          <a:prstGeom prst="rect">
            <a:avLst/>
          </a:prstGeom>
          <a:noFill/>
          <a:ln w="9525">
            <a:noFill/>
            <a:miter lim="800000"/>
            <a:headEnd/>
            <a:tailEnd/>
          </a:ln>
          <a:effectLst/>
        </p:spPr>
        <p:txBody>
          <a:bodyPr wrap="none" anchor="ctr">
            <a:spAutoFit/>
            <a:flatTx/>
          </a:bodyPr>
          <a:lstStyle/>
          <a:p>
            <a:pPr algn="ctr" eaLnBrk="0" hangingPunct="0">
              <a:spcBef>
                <a:spcPct val="50000"/>
              </a:spcBef>
            </a:pPr>
            <a:r>
              <a:rPr lang="en-US" altLang="zh-CN">
                <a:latin typeface="Arial" charset="0"/>
                <a:ea typeface="楷体_GB2312" pitchFamily="49" charset="-122"/>
              </a:rPr>
              <a:t>2. </a:t>
            </a:r>
            <a:r>
              <a:rPr lang="zh-CN" altLang="zh-CN">
                <a:latin typeface="Arial" charset="0"/>
                <a:ea typeface="楷体_GB2312" pitchFamily="49" charset="-122"/>
              </a:rPr>
              <a:t>二项分布</a:t>
            </a:r>
            <a:r>
              <a:rPr lang="en-US" altLang="zh-CN" i="1">
                <a:latin typeface="Arial" charset="0"/>
                <a:ea typeface="楷体_GB2312" pitchFamily="49" charset="-122"/>
              </a:rPr>
              <a:t>B(n, p)</a:t>
            </a:r>
            <a:endParaRPr lang="en-US" altLang="zh-CN">
              <a:latin typeface="楷体_GB2312" pitchFamily="49" charset="-122"/>
              <a:ea typeface="楷体_GB2312" pitchFamily="49" charset="-122"/>
            </a:endParaRPr>
          </a:p>
        </p:txBody>
      </p:sp>
      <p:graphicFrame>
        <p:nvGraphicFramePr>
          <p:cNvPr id="1257478" name="Object 6"/>
          <p:cNvGraphicFramePr>
            <a:graphicFrameLocks noChangeAspect="1"/>
          </p:cNvGraphicFramePr>
          <p:nvPr/>
        </p:nvGraphicFramePr>
        <p:xfrm>
          <a:off x="2005013" y="3255963"/>
          <a:ext cx="5030787" cy="1114425"/>
        </p:xfrm>
        <a:graphic>
          <a:graphicData uri="http://schemas.openxmlformats.org/presentationml/2006/ole">
            <p:oleObj spid="_x0000_s1257478" name="Equation" r:id="rId4" imgW="2158920" imgH="431640" progId="Equation.3">
              <p:embed/>
            </p:oleObj>
          </a:graphicData>
        </a:graphic>
      </p:graphicFrame>
      <p:graphicFrame>
        <p:nvGraphicFramePr>
          <p:cNvPr id="1257479" name="Object 7"/>
          <p:cNvGraphicFramePr>
            <a:graphicFrameLocks noChangeAspect="1"/>
          </p:cNvGraphicFramePr>
          <p:nvPr/>
        </p:nvGraphicFramePr>
        <p:xfrm>
          <a:off x="1168400" y="2462213"/>
          <a:ext cx="7315200" cy="676275"/>
        </p:xfrm>
        <a:graphic>
          <a:graphicData uri="http://schemas.openxmlformats.org/presentationml/2006/ole">
            <p:oleObj spid="_x0000_s1257479" name="公式" r:id="rId5" imgW="2730240" imgH="253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57476"/>
                                        </p:tgtEl>
                                        <p:attrNameLst>
                                          <p:attrName>style.visibility</p:attrName>
                                        </p:attrNameLst>
                                      </p:cBhvr>
                                      <p:to>
                                        <p:strVal val="visible"/>
                                      </p:to>
                                    </p:set>
                                    <p:anim calcmode="lin" valueType="num">
                                      <p:cBhvr additive="base">
                                        <p:cTn id="7" dur="500" fill="hold"/>
                                        <p:tgtEl>
                                          <p:spTgt spid="1257476"/>
                                        </p:tgtEl>
                                        <p:attrNameLst>
                                          <p:attrName>ppt_x</p:attrName>
                                        </p:attrNameLst>
                                      </p:cBhvr>
                                      <p:tavLst>
                                        <p:tav tm="0">
                                          <p:val>
                                            <p:strVal val="1+#ppt_w/2"/>
                                          </p:val>
                                        </p:tav>
                                        <p:tav tm="100000">
                                          <p:val>
                                            <p:strVal val="#ppt_x"/>
                                          </p:val>
                                        </p:tav>
                                      </p:tavLst>
                                    </p:anim>
                                    <p:anim calcmode="lin" valueType="num">
                                      <p:cBhvr additive="base">
                                        <p:cTn id="8" dur="500" fill="hold"/>
                                        <p:tgtEl>
                                          <p:spTgt spid="125747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57477"/>
                                        </p:tgtEl>
                                        <p:attrNameLst>
                                          <p:attrName>style.visibility</p:attrName>
                                        </p:attrNameLst>
                                      </p:cBhvr>
                                      <p:to>
                                        <p:strVal val="visible"/>
                                      </p:to>
                                    </p:set>
                                    <p:animEffect transition="in" filter="wipe(up)">
                                      <p:cBhvr>
                                        <p:cTn id="13" dur="500"/>
                                        <p:tgtEl>
                                          <p:spTgt spid="12574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57479"/>
                                        </p:tgtEl>
                                        <p:attrNameLst>
                                          <p:attrName>style.visibility</p:attrName>
                                        </p:attrNameLst>
                                      </p:cBhvr>
                                      <p:to>
                                        <p:strVal val="visible"/>
                                      </p:to>
                                    </p:set>
                                    <p:animEffect transition="in" filter="wipe(up)">
                                      <p:cBhvr>
                                        <p:cTn id="18" dur="500"/>
                                        <p:tgtEl>
                                          <p:spTgt spid="125747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57478"/>
                                        </p:tgtEl>
                                        <p:attrNameLst>
                                          <p:attrName>style.visibility</p:attrName>
                                        </p:attrNameLst>
                                      </p:cBhvr>
                                      <p:to>
                                        <p:strVal val="visible"/>
                                      </p:to>
                                    </p:set>
                                    <p:animEffect transition="in" filter="wipe(left)">
                                      <p:cBhvr>
                                        <p:cTn id="23" dur="500"/>
                                        <p:tgtEl>
                                          <p:spTgt spid="1257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6" grpId="0" autoUpdateAnimBg="0"/>
      <p:bldP spid="125747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ChangeArrowheads="1"/>
          </p:cNvSpPr>
          <p:nvPr/>
        </p:nvSpPr>
        <p:spPr bwMode="auto">
          <a:xfrm>
            <a:off x="1071563" y="893763"/>
            <a:ext cx="5257800" cy="519112"/>
          </a:xfrm>
          <a:prstGeom prst="rect">
            <a:avLst/>
          </a:prstGeom>
          <a:noFill/>
          <a:ln w="9525">
            <a:noFill/>
            <a:miter lim="800000"/>
            <a:headEnd/>
            <a:tailEnd/>
          </a:ln>
          <a:effectLst/>
        </p:spPr>
        <p:txBody>
          <a:bodyPr>
            <a:spAutoFit/>
          </a:bodyPr>
          <a:lstStyle/>
          <a:p>
            <a:pPr algn="l" eaLnBrk="1" hangingPunct="1"/>
            <a:r>
              <a:rPr lang="en-US" altLang="zh-CN" b="1" dirty="0" smtClean="0"/>
              <a:t> </a:t>
            </a:r>
            <a:r>
              <a:rPr lang="zh-CN" altLang="en-US" b="1" dirty="0"/>
              <a:t>解</a:t>
            </a:r>
            <a:r>
              <a:rPr lang="zh-CN" altLang="en-US" b="1" dirty="0">
                <a:solidFill>
                  <a:srgbClr val="CCFFFF"/>
                </a:solidFill>
              </a:rPr>
              <a:t>   </a:t>
            </a:r>
            <a:r>
              <a:rPr lang="zh-CN" altLang="en-US" b="1" dirty="0"/>
              <a:t>设试开次数为</a:t>
            </a:r>
            <a:r>
              <a:rPr lang="en-US" altLang="zh-CN" b="1" i="1" dirty="0"/>
              <a:t>X</a:t>
            </a:r>
            <a:r>
              <a:rPr lang="en-US" altLang="zh-CN" b="1" dirty="0"/>
              <a:t>,</a:t>
            </a:r>
          </a:p>
        </p:txBody>
      </p:sp>
      <p:graphicFrame>
        <p:nvGraphicFramePr>
          <p:cNvPr id="93190" name="Object 6"/>
          <p:cNvGraphicFramePr>
            <a:graphicFrameLocks noChangeAspect="1"/>
          </p:cNvGraphicFramePr>
          <p:nvPr/>
        </p:nvGraphicFramePr>
        <p:xfrm>
          <a:off x="1071563" y="1762125"/>
          <a:ext cx="5372100" cy="406400"/>
        </p:xfrm>
        <a:graphic>
          <a:graphicData uri="http://schemas.openxmlformats.org/presentationml/2006/ole">
            <p:oleObj spid="_x0000_s1600514" name="Equation" r:id="rId3" imgW="5371920" imgH="406080" progId="Equation.3">
              <p:embed/>
            </p:oleObj>
          </a:graphicData>
        </a:graphic>
      </p:graphicFrame>
      <p:sp>
        <p:nvSpPr>
          <p:cNvPr id="93191" name="Rectangle 7"/>
          <p:cNvSpPr>
            <a:spLocks noChangeArrowheads="1"/>
          </p:cNvSpPr>
          <p:nvPr/>
        </p:nvSpPr>
        <p:spPr bwMode="auto">
          <a:xfrm>
            <a:off x="1066800" y="2219325"/>
            <a:ext cx="7772400" cy="1143000"/>
          </a:xfrm>
          <a:prstGeom prst="rect">
            <a:avLst/>
          </a:prstGeom>
          <a:noFill/>
          <a:ln w="9525">
            <a:noFill/>
            <a:miter lim="800000"/>
            <a:headEnd/>
            <a:tailEnd/>
          </a:ln>
          <a:effectLst/>
        </p:spPr>
        <p:txBody>
          <a:bodyPr/>
          <a:lstStyle/>
          <a:p>
            <a:pPr algn="l" eaLnBrk="1" hangingPunct="1"/>
            <a:endParaRPr lang="zh-CN" altLang="zh-CN" b="1" i="1">
              <a:solidFill>
                <a:schemeClr val="tx2"/>
              </a:solidFill>
            </a:endParaRPr>
          </a:p>
        </p:txBody>
      </p:sp>
      <p:sp>
        <p:nvSpPr>
          <p:cNvPr id="93192" name="Rectangle 8"/>
          <p:cNvSpPr>
            <a:spLocks noChangeArrowheads="1"/>
          </p:cNvSpPr>
          <p:nvPr/>
        </p:nvSpPr>
        <p:spPr bwMode="auto">
          <a:xfrm>
            <a:off x="323850" y="3216275"/>
            <a:ext cx="898525" cy="519113"/>
          </a:xfrm>
          <a:prstGeom prst="rect">
            <a:avLst/>
          </a:prstGeom>
          <a:noFill/>
          <a:ln w="9525">
            <a:noFill/>
            <a:miter lim="800000"/>
            <a:headEnd/>
            <a:tailEnd/>
          </a:ln>
          <a:effectLst/>
        </p:spPr>
        <p:txBody>
          <a:bodyPr wrap="none">
            <a:spAutoFit/>
          </a:bodyPr>
          <a:lstStyle/>
          <a:p>
            <a:r>
              <a:rPr lang="zh-CN" altLang="en-US" b="1"/>
              <a:t>于是</a:t>
            </a:r>
          </a:p>
        </p:txBody>
      </p:sp>
      <p:sp>
        <p:nvSpPr>
          <p:cNvPr id="93193" name="Rectangle 9"/>
          <p:cNvSpPr>
            <a:spLocks noChangeArrowheads="1"/>
          </p:cNvSpPr>
          <p:nvPr/>
        </p:nvSpPr>
        <p:spPr bwMode="auto">
          <a:xfrm>
            <a:off x="1989138" y="3287713"/>
            <a:ext cx="450850" cy="519112"/>
          </a:xfrm>
          <a:prstGeom prst="rect">
            <a:avLst/>
          </a:prstGeom>
          <a:noFill/>
          <a:ln w="9525">
            <a:noFill/>
            <a:miter lim="800000"/>
            <a:headEnd/>
            <a:tailEnd/>
          </a:ln>
          <a:effectLst/>
        </p:spPr>
        <p:txBody>
          <a:bodyPr wrap="none">
            <a:spAutoFit/>
          </a:bodyPr>
          <a:lstStyle/>
          <a:p>
            <a:pPr eaLnBrk="1" hangingPunct="1"/>
            <a:r>
              <a:rPr lang="en-US" altLang="zh-CN" b="1"/>
              <a:t>   </a:t>
            </a:r>
          </a:p>
        </p:txBody>
      </p:sp>
      <p:grpSp>
        <p:nvGrpSpPr>
          <p:cNvPr id="2" name="Group 10"/>
          <p:cNvGrpSpPr>
            <a:grpSpLocks/>
          </p:cNvGrpSpPr>
          <p:nvPr/>
        </p:nvGrpSpPr>
        <p:grpSpPr bwMode="auto">
          <a:xfrm>
            <a:off x="1484313" y="3240088"/>
            <a:ext cx="2538412" cy="1125537"/>
            <a:chOff x="1185" y="2400"/>
            <a:chExt cx="1599" cy="709"/>
          </a:xfrm>
        </p:grpSpPr>
        <p:sp>
          <p:nvSpPr>
            <p:cNvPr id="93195" name="Rectangle 11"/>
            <p:cNvSpPr>
              <a:spLocks noChangeArrowheads="1"/>
            </p:cNvSpPr>
            <p:nvPr/>
          </p:nvSpPr>
          <p:spPr bwMode="auto">
            <a:xfrm>
              <a:off x="1185" y="2563"/>
              <a:ext cx="732" cy="327"/>
            </a:xfrm>
            <a:prstGeom prst="rect">
              <a:avLst/>
            </a:prstGeom>
            <a:noFill/>
            <a:ln w="9525">
              <a:noFill/>
              <a:miter lim="800000"/>
              <a:headEnd/>
              <a:tailEnd/>
            </a:ln>
            <a:effectLst/>
          </p:spPr>
          <p:txBody>
            <a:bodyPr wrap="none" anchor="ctr">
              <a:spAutoFit/>
            </a:bodyPr>
            <a:lstStyle/>
            <a:p>
              <a:pPr eaLnBrk="1" hangingPunct="1"/>
              <a:r>
                <a:rPr lang="en-US" altLang="zh-CN" b="1" i="1"/>
                <a:t>E</a:t>
              </a:r>
              <a:r>
                <a:rPr lang="en-US" altLang="zh-CN" b="1"/>
                <a:t>(</a:t>
              </a:r>
              <a:r>
                <a:rPr lang="en-US" altLang="zh-CN" b="1" i="1"/>
                <a:t>X</a:t>
              </a:r>
              <a:r>
                <a:rPr lang="en-US" altLang="zh-CN" b="1"/>
                <a:t>)   </a:t>
              </a:r>
            </a:p>
          </p:txBody>
        </p:sp>
        <p:graphicFrame>
          <p:nvGraphicFramePr>
            <p:cNvPr id="93196" name="Object 12"/>
            <p:cNvGraphicFramePr>
              <a:graphicFrameLocks noChangeAspect="1"/>
            </p:cNvGraphicFramePr>
            <p:nvPr/>
          </p:nvGraphicFramePr>
          <p:xfrm>
            <a:off x="1761" y="2400"/>
            <a:ext cx="1023" cy="709"/>
          </p:xfrm>
          <a:graphic>
            <a:graphicData uri="http://schemas.openxmlformats.org/presentationml/2006/ole">
              <p:oleObj spid="_x0000_s1600517" name="公式" r:id="rId4" imgW="622080" imgH="431640" progId="Equation.3">
                <p:embed/>
              </p:oleObj>
            </a:graphicData>
          </a:graphic>
        </p:graphicFrame>
      </p:grpSp>
      <p:graphicFrame>
        <p:nvGraphicFramePr>
          <p:cNvPr id="93197" name="Object 13"/>
          <p:cNvGraphicFramePr>
            <a:graphicFrameLocks noChangeAspect="1"/>
          </p:cNvGraphicFramePr>
          <p:nvPr/>
        </p:nvGraphicFramePr>
        <p:xfrm>
          <a:off x="4005263" y="3240088"/>
          <a:ext cx="2249487" cy="1035050"/>
        </p:xfrm>
        <a:graphic>
          <a:graphicData uri="http://schemas.openxmlformats.org/presentationml/2006/ole">
            <p:oleObj spid="_x0000_s1600515" name="公式" r:id="rId5" imgW="850680" imgH="393480" progId="Equation.3">
              <p:embed/>
            </p:oleObj>
          </a:graphicData>
        </a:graphic>
      </p:graphicFrame>
      <p:graphicFrame>
        <p:nvGraphicFramePr>
          <p:cNvPr id="93198" name="Object 14"/>
          <p:cNvGraphicFramePr>
            <a:graphicFrameLocks noChangeAspect="1"/>
          </p:cNvGraphicFramePr>
          <p:nvPr/>
        </p:nvGraphicFramePr>
        <p:xfrm>
          <a:off x="6215063" y="3240088"/>
          <a:ext cx="1241425" cy="1035050"/>
        </p:xfrm>
        <a:graphic>
          <a:graphicData uri="http://schemas.openxmlformats.org/presentationml/2006/ole">
            <p:oleObj spid="_x0000_s1600516" name="公式" r:id="rId6" imgW="469800" imgH="393480" progId="Equation.3">
              <p:embed/>
            </p:oleObj>
          </a:graphicData>
        </a:graphic>
      </p:graphicFrame>
      <p:sp>
        <p:nvSpPr>
          <p:cNvPr id="93202" name="Rectangle 18"/>
          <p:cNvSpPr>
            <a:spLocks noChangeArrowheads="1"/>
          </p:cNvSpPr>
          <p:nvPr/>
        </p:nvSpPr>
        <p:spPr bwMode="auto">
          <a:xfrm>
            <a:off x="1519238" y="2478088"/>
            <a:ext cx="5068887" cy="579437"/>
          </a:xfrm>
          <a:prstGeom prst="rect">
            <a:avLst/>
          </a:prstGeom>
          <a:noFill/>
          <a:ln w="9525">
            <a:noFill/>
            <a:miter lim="800000"/>
            <a:headEnd/>
            <a:tailEnd/>
          </a:ln>
          <a:effectLst/>
        </p:spPr>
        <p:txBody>
          <a:bodyPr>
            <a:spAutoFit/>
          </a:bodyPr>
          <a:lstStyle/>
          <a:p>
            <a:pPr eaLnBrk="1" hangingPunct="1"/>
            <a:r>
              <a:rPr lang="en-US" altLang="zh-CN" sz="3200" b="1">
                <a:solidFill>
                  <a:schemeClr val="tx2"/>
                </a:solidFill>
              </a:rPr>
              <a:t>P(X=k)=1/n, </a:t>
            </a:r>
            <a:r>
              <a:rPr lang="en-US" altLang="zh-CN" sz="3200" b="1" i="1">
                <a:solidFill>
                  <a:schemeClr val="tx2"/>
                </a:solidFill>
              </a:rPr>
              <a:t>k</a:t>
            </a:r>
            <a:r>
              <a:rPr lang="en-US" altLang="zh-CN" sz="3200" b="1">
                <a:solidFill>
                  <a:schemeClr val="tx2"/>
                </a:solidFill>
              </a:rPr>
              <a:t>=1, 2, …, </a:t>
            </a:r>
            <a:r>
              <a:rPr lang="en-US" altLang="zh-CN" sz="3200" b="1" i="1">
                <a:solidFill>
                  <a:schemeClr val="tx2"/>
                </a:solidFill>
              </a:rPr>
              <a:t>n</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3190"/>
                                        </p:tgtEl>
                                        <p:attrNameLst>
                                          <p:attrName>style.visibility</p:attrName>
                                        </p:attrNameLst>
                                      </p:cBhvr>
                                      <p:to>
                                        <p:strVal val="visible"/>
                                      </p:to>
                                    </p:set>
                                    <p:anim calcmode="lin" valueType="num">
                                      <p:cBhvr additive="base">
                                        <p:cTn id="7" dur="500" fill="hold"/>
                                        <p:tgtEl>
                                          <p:spTgt spid="93190"/>
                                        </p:tgtEl>
                                        <p:attrNameLst>
                                          <p:attrName>ppt_x</p:attrName>
                                        </p:attrNameLst>
                                      </p:cBhvr>
                                      <p:tavLst>
                                        <p:tav tm="0">
                                          <p:val>
                                            <p:strVal val="0-#ppt_w/2"/>
                                          </p:val>
                                        </p:tav>
                                        <p:tav tm="100000">
                                          <p:val>
                                            <p:strVal val="#ppt_x"/>
                                          </p:val>
                                        </p:tav>
                                      </p:tavLst>
                                    </p:anim>
                                    <p:anim calcmode="lin" valueType="num">
                                      <p:cBhvr additive="base">
                                        <p:cTn id="8" dur="500" fill="hold"/>
                                        <p:tgtEl>
                                          <p:spTgt spid="931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93191"/>
                                        </p:tgtEl>
                                        <p:attrNameLst>
                                          <p:attrName>style.visibility</p:attrName>
                                        </p:attrNameLst>
                                      </p:cBhvr>
                                      <p:to>
                                        <p:strVal val="visible"/>
                                      </p:to>
                                    </p:set>
                                    <p:anim calcmode="lin" valueType="num">
                                      <p:cBhvr additive="base">
                                        <p:cTn id="13" dur="500" fill="hold"/>
                                        <p:tgtEl>
                                          <p:spTgt spid="93191"/>
                                        </p:tgtEl>
                                        <p:attrNameLst>
                                          <p:attrName>ppt_x</p:attrName>
                                        </p:attrNameLst>
                                      </p:cBhvr>
                                      <p:tavLst>
                                        <p:tav tm="0">
                                          <p:val>
                                            <p:strVal val="0-#ppt_w/2"/>
                                          </p:val>
                                        </p:tav>
                                        <p:tav tm="100000">
                                          <p:val>
                                            <p:strVal val="#ppt_x"/>
                                          </p:val>
                                        </p:tav>
                                      </p:tavLst>
                                    </p:anim>
                                    <p:anim calcmode="lin" valueType="num">
                                      <p:cBhvr additive="base">
                                        <p:cTn id="14" dur="500" fill="hold"/>
                                        <p:tgtEl>
                                          <p:spTgt spid="9319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3202"/>
                                        </p:tgtEl>
                                        <p:attrNameLst>
                                          <p:attrName>style.visibility</p:attrName>
                                        </p:attrNameLst>
                                      </p:cBhvr>
                                      <p:to>
                                        <p:strVal val="visible"/>
                                      </p:to>
                                    </p:set>
                                    <p:animEffect transition="in" filter="wipe(left)">
                                      <p:cBhvr>
                                        <p:cTn id="19" dur="500"/>
                                        <p:tgtEl>
                                          <p:spTgt spid="9320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3192"/>
                                        </p:tgtEl>
                                        <p:attrNameLst>
                                          <p:attrName>style.visibility</p:attrName>
                                        </p:attrNameLst>
                                      </p:cBhvr>
                                      <p:to>
                                        <p:strVal val="visible"/>
                                      </p:to>
                                    </p:set>
                                    <p:anim calcmode="lin" valueType="num">
                                      <p:cBhvr additive="base">
                                        <p:cTn id="24" dur="500" fill="hold"/>
                                        <p:tgtEl>
                                          <p:spTgt spid="93192"/>
                                        </p:tgtEl>
                                        <p:attrNameLst>
                                          <p:attrName>ppt_x</p:attrName>
                                        </p:attrNameLst>
                                      </p:cBhvr>
                                      <p:tavLst>
                                        <p:tav tm="0">
                                          <p:val>
                                            <p:strVal val="0-#ppt_w/2"/>
                                          </p:val>
                                        </p:tav>
                                        <p:tav tm="100000">
                                          <p:val>
                                            <p:strVal val="#ppt_x"/>
                                          </p:val>
                                        </p:tav>
                                      </p:tavLst>
                                    </p:anim>
                                    <p:anim calcmode="lin" valueType="num">
                                      <p:cBhvr additive="base">
                                        <p:cTn id="25" dur="500" fill="hold"/>
                                        <p:tgtEl>
                                          <p:spTgt spid="9319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3193"/>
                                        </p:tgtEl>
                                        <p:attrNameLst>
                                          <p:attrName>style.visibility</p:attrName>
                                        </p:attrNameLst>
                                      </p:cBhvr>
                                      <p:to>
                                        <p:strVal val="visible"/>
                                      </p:to>
                                    </p:set>
                                    <p:anim calcmode="lin" valueType="num">
                                      <p:cBhvr additive="base">
                                        <p:cTn id="35" dur="500" fill="hold"/>
                                        <p:tgtEl>
                                          <p:spTgt spid="93193"/>
                                        </p:tgtEl>
                                        <p:attrNameLst>
                                          <p:attrName>ppt_x</p:attrName>
                                        </p:attrNameLst>
                                      </p:cBhvr>
                                      <p:tavLst>
                                        <p:tav tm="0">
                                          <p:val>
                                            <p:strVal val="0-#ppt_w/2"/>
                                          </p:val>
                                        </p:tav>
                                        <p:tav tm="100000">
                                          <p:val>
                                            <p:strVal val="#ppt_x"/>
                                          </p:val>
                                        </p:tav>
                                      </p:tavLst>
                                    </p:anim>
                                    <p:anim calcmode="lin" valueType="num">
                                      <p:cBhvr additive="base">
                                        <p:cTn id="36" dur="500" fill="hold"/>
                                        <p:tgtEl>
                                          <p:spTgt spid="9319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93197"/>
                                        </p:tgtEl>
                                        <p:attrNameLst>
                                          <p:attrName>style.visibility</p:attrName>
                                        </p:attrNameLst>
                                      </p:cBhvr>
                                      <p:to>
                                        <p:strVal val="visible"/>
                                      </p:to>
                                    </p:set>
                                    <p:anim calcmode="lin" valueType="num">
                                      <p:cBhvr additive="base">
                                        <p:cTn id="41" dur="500" fill="hold"/>
                                        <p:tgtEl>
                                          <p:spTgt spid="93197"/>
                                        </p:tgtEl>
                                        <p:attrNameLst>
                                          <p:attrName>ppt_x</p:attrName>
                                        </p:attrNameLst>
                                      </p:cBhvr>
                                      <p:tavLst>
                                        <p:tav tm="0">
                                          <p:val>
                                            <p:strVal val="0-#ppt_w/2"/>
                                          </p:val>
                                        </p:tav>
                                        <p:tav tm="100000">
                                          <p:val>
                                            <p:strVal val="#ppt_x"/>
                                          </p:val>
                                        </p:tav>
                                      </p:tavLst>
                                    </p:anim>
                                    <p:anim calcmode="lin" valueType="num">
                                      <p:cBhvr additive="base">
                                        <p:cTn id="42" dur="500" fill="hold"/>
                                        <p:tgtEl>
                                          <p:spTgt spid="9319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3198"/>
                                        </p:tgtEl>
                                        <p:attrNameLst>
                                          <p:attrName>style.visibility</p:attrName>
                                        </p:attrNameLst>
                                      </p:cBhvr>
                                      <p:to>
                                        <p:strVal val="visible"/>
                                      </p:to>
                                    </p:set>
                                    <p:anim calcmode="lin" valueType="num">
                                      <p:cBhvr additive="base">
                                        <p:cTn id="47" dur="500" fill="hold"/>
                                        <p:tgtEl>
                                          <p:spTgt spid="93198"/>
                                        </p:tgtEl>
                                        <p:attrNameLst>
                                          <p:attrName>ppt_x</p:attrName>
                                        </p:attrNameLst>
                                      </p:cBhvr>
                                      <p:tavLst>
                                        <p:tav tm="0">
                                          <p:val>
                                            <p:strVal val="0-#ppt_w/2"/>
                                          </p:val>
                                        </p:tav>
                                        <p:tav tm="100000">
                                          <p:val>
                                            <p:strVal val="#ppt_x"/>
                                          </p:val>
                                        </p:tav>
                                      </p:tavLst>
                                    </p:anim>
                                    <p:anim calcmode="lin" valueType="num">
                                      <p:cBhvr additive="base">
                                        <p:cTn id="48" dur="500" fill="hold"/>
                                        <p:tgtEl>
                                          <p:spTgt spid="93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2" grpId="0" autoUpdateAnimBg="0"/>
      <p:bldP spid="93193" grpId="0" autoUpdateAnimBg="0"/>
      <p:bldP spid="9320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17513" y="76200"/>
            <a:ext cx="8763000" cy="1719263"/>
          </a:xfrm>
          <a:prstGeom prst="rect">
            <a:avLst/>
          </a:prstGeom>
          <a:noFill/>
          <a:ln w="12700">
            <a:noFill/>
            <a:miter lim="800000"/>
            <a:headEnd/>
            <a:tailEnd/>
          </a:ln>
          <a:effectLst/>
        </p:spPr>
        <p:txBody>
          <a:bodyPr>
            <a:spAutoFit/>
          </a:bodyPr>
          <a:lstStyle/>
          <a:p>
            <a:pPr eaLnBrk="0" hangingPunct="0">
              <a:lnSpc>
                <a:spcPct val="120000"/>
              </a:lnSpc>
              <a:spcBef>
                <a:spcPct val="50000"/>
              </a:spcBef>
            </a:pPr>
            <a:r>
              <a:rPr kumimoji="1" lang="zh-CN" altLang="en-US" sz="2600" b="1" dirty="0" smtClean="0">
                <a:solidFill>
                  <a:schemeClr val="accent2"/>
                </a:solidFill>
                <a:latin typeface="Times New Roman" pitchFamily="18" charset="0"/>
                <a:ea typeface="楷体_GB2312" pitchFamily="49" charset="-122"/>
              </a:rPr>
              <a:t>例</a:t>
            </a:r>
            <a:r>
              <a:rPr kumimoji="1" lang="en-US" altLang="zh-CN" sz="2600" b="1" dirty="0" smtClean="0">
                <a:solidFill>
                  <a:schemeClr val="accent2"/>
                </a:solidFill>
                <a:latin typeface="Times New Roman" pitchFamily="18" charset="0"/>
                <a:ea typeface="楷体_GB2312" pitchFamily="49" charset="-122"/>
              </a:rPr>
              <a:t>:</a:t>
            </a:r>
            <a:r>
              <a:rPr kumimoji="1" lang="en-US" altLang="zh-CN" sz="2600" b="1" dirty="0" smtClean="0">
                <a:latin typeface="Times New Roman" pitchFamily="18" charset="0"/>
                <a:ea typeface="楷体_GB2312" pitchFamily="49" charset="-122"/>
              </a:rPr>
              <a:t>  </a:t>
            </a:r>
            <a:r>
              <a:rPr kumimoji="1" lang="zh-CN" altLang="en-US" sz="2600" b="1" dirty="0">
                <a:latin typeface="Times New Roman" pitchFamily="18" charset="0"/>
                <a:ea typeface="楷体_GB2312" pitchFamily="49" charset="-122"/>
              </a:rPr>
              <a:t>设</a:t>
            </a:r>
            <a:r>
              <a:rPr kumimoji="1" lang="en-US" altLang="zh-CN" sz="2600" b="1" dirty="0">
                <a:latin typeface="Times New Roman" pitchFamily="18" charset="0"/>
                <a:ea typeface="楷体_GB2312" pitchFamily="49" charset="-122"/>
              </a:rPr>
              <a:t>(</a:t>
            </a:r>
            <a:r>
              <a:rPr kumimoji="1" lang="en-US" altLang="zh-CN" sz="2600" b="1" i="1" dirty="0">
                <a:latin typeface="Times New Roman" pitchFamily="18" charset="0"/>
                <a:ea typeface="楷体_GB2312" pitchFamily="49" charset="-122"/>
              </a:rPr>
              <a:t>X</a:t>
            </a:r>
            <a:r>
              <a:rPr kumimoji="1" lang="en-US" altLang="zh-CN" sz="2600" b="1" dirty="0">
                <a:latin typeface="Times New Roman" pitchFamily="18" charset="0"/>
                <a:ea typeface="楷体_GB2312" pitchFamily="49" charset="-122"/>
              </a:rPr>
              <a:t>, </a:t>
            </a:r>
            <a:r>
              <a:rPr kumimoji="1" lang="en-US" altLang="zh-CN" sz="2600" b="1" i="1" dirty="0">
                <a:latin typeface="Times New Roman" pitchFamily="18" charset="0"/>
                <a:ea typeface="楷体_GB2312" pitchFamily="49" charset="-122"/>
              </a:rPr>
              <a:t>Y</a:t>
            </a:r>
            <a:r>
              <a:rPr kumimoji="1" lang="en-US" altLang="zh-CN" sz="2600" b="1" dirty="0">
                <a:latin typeface="Times New Roman" pitchFamily="18" charset="0"/>
                <a:ea typeface="楷体_GB2312" pitchFamily="49" charset="-122"/>
              </a:rPr>
              <a:t>)</a:t>
            </a:r>
            <a:r>
              <a:rPr kumimoji="1" lang="zh-CN" altLang="en-US" sz="2600" b="1" dirty="0">
                <a:latin typeface="Times New Roman" pitchFamily="18" charset="0"/>
                <a:ea typeface="楷体_GB2312" pitchFamily="49" charset="-122"/>
              </a:rPr>
              <a:t>在</a:t>
            </a:r>
            <a:r>
              <a:rPr kumimoji="1" lang="en-US" altLang="zh-CN" sz="2600" b="1" i="1" dirty="0">
                <a:latin typeface="Times New Roman" pitchFamily="18" charset="0"/>
                <a:ea typeface="楷体_GB2312" pitchFamily="49" charset="-122"/>
              </a:rPr>
              <a:t>D</a:t>
            </a:r>
            <a:r>
              <a:rPr kumimoji="1" lang="en-US" altLang="zh-CN" sz="2600" b="1" dirty="0">
                <a:latin typeface="Times New Roman" pitchFamily="18" charset="0"/>
                <a:ea typeface="楷体_GB2312" pitchFamily="49" charset="-122"/>
              </a:rPr>
              <a:t>={(</a:t>
            </a:r>
            <a:r>
              <a:rPr kumimoji="1" lang="en-US" altLang="zh-CN" sz="2600" b="1" i="1" dirty="0" err="1">
                <a:latin typeface="Times New Roman" pitchFamily="18" charset="0"/>
                <a:ea typeface="楷体_GB2312" pitchFamily="49" charset="-122"/>
              </a:rPr>
              <a:t>x</a:t>
            </a:r>
            <a:r>
              <a:rPr kumimoji="1" lang="en-US" altLang="zh-CN" sz="2600" b="1" dirty="0" err="1">
                <a:latin typeface="Times New Roman" pitchFamily="18" charset="0"/>
                <a:ea typeface="楷体_GB2312" pitchFamily="49" charset="-122"/>
              </a:rPr>
              <a:t>,</a:t>
            </a:r>
            <a:r>
              <a:rPr kumimoji="1" lang="en-US" altLang="zh-CN" sz="2600" b="1" i="1" dirty="0" err="1">
                <a:latin typeface="Times New Roman" pitchFamily="18" charset="0"/>
                <a:ea typeface="楷体_GB2312" pitchFamily="49" charset="-122"/>
              </a:rPr>
              <a:t>y</a:t>
            </a:r>
            <a:r>
              <a:rPr kumimoji="1" lang="en-US" altLang="zh-CN" sz="2600" b="1" dirty="0">
                <a:latin typeface="Times New Roman" pitchFamily="18" charset="0"/>
                <a:ea typeface="楷体_GB2312" pitchFamily="49" charset="-122"/>
              </a:rPr>
              <a:t>)|</a:t>
            </a:r>
            <a:r>
              <a:rPr kumimoji="1" lang="en-US" altLang="zh-CN" sz="2600" b="1" i="1" dirty="0">
                <a:latin typeface="Times New Roman" pitchFamily="18" charset="0"/>
                <a:ea typeface="楷体_GB2312" pitchFamily="49" charset="-122"/>
              </a:rPr>
              <a:t>x</a:t>
            </a:r>
            <a:r>
              <a:rPr kumimoji="1" lang="en-US" altLang="zh-CN" sz="2600" b="1" baseline="30000" dirty="0">
                <a:latin typeface="Times New Roman" pitchFamily="18" charset="0"/>
                <a:ea typeface="楷体_GB2312" pitchFamily="49" charset="-122"/>
              </a:rPr>
              <a:t>2</a:t>
            </a:r>
            <a:r>
              <a:rPr kumimoji="1" lang="en-US" altLang="zh-CN" sz="2600" b="1" dirty="0">
                <a:latin typeface="Times New Roman" pitchFamily="18" charset="0"/>
                <a:ea typeface="楷体_GB2312" pitchFamily="49" charset="-122"/>
              </a:rPr>
              <a:t>+</a:t>
            </a:r>
            <a:r>
              <a:rPr kumimoji="1" lang="en-US" altLang="zh-CN" sz="2600" b="1" i="1" dirty="0">
                <a:latin typeface="Times New Roman" pitchFamily="18" charset="0"/>
                <a:ea typeface="楷体_GB2312" pitchFamily="49" charset="-122"/>
              </a:rPr>
              <a:t>y</a:t>
            </a:r>
            <a:r>
              <a:rPr kumimoji="1" lang="en-US" altLang="zh-CN" sz="2600" b="1" baseline="30000" dirty="0">
                <a:latin typeface="Times New Roman" pitchFamily="18" charset="0"/>
                <a:ea typeface="楷体_GB2312" pitchFamily="49" charset="-122"/>
              </a:rPr>
              <a:t>2</a:t>
            </a:r>
            <a:r>
              <a:rPr kumimoji="1" lang="en-US" altLang="zh-CN" sz="2600" b="1" dirty="0">
                <a:latin typeface="Times New Roman" pitchFamily="18" charset="0"/>
                <a:ea typeface="楷体_GB2312" pitchFamily="49" charset="-122"/>
                <a:sym typeface="Symbol" pitchFamily="18" charset="2"/>
              </a:rPr>
              <a:t></a:t>
            </a:r>
            <a:r>
              <a:rPr kumimoji="1" lang="en-US" altLang="zh-CN" sz="2600" b="1" i="1" dirty="0">
                <a:latin typeface="Times New Roman" pitchFamily="18" charset="0"/>
                <a:ea typeface="楷体_GB2312" pitchFamily="49" charset="-122"/>
              </a:rPr>
              <a:t>r</a:t>
            </a:r>
            <a:r>
              <a:rPr kumimoji="1" lang="en-US" altLang="zh-CN" sz="2600" b="1" baseline="30000" dirty="0">
                <a:latin typeface="Times New Roman" pitchFamily="18" charset="0"/>
                <a:ea typeface="楷体_GB2312" pitchFamily="49" charset="-122"/>
              </a:rPr>
              <a:t>2</a:t>
            </a:r>
            <a:r>
              <a:rPr kumimoji="1" lang="en-US" altLang="zh-CN" sz="2600" b="1" dirty="0">
                <a:latin typeface="Times New Roman" pitchFamily="18" charset="0"/>
                <a:ea typeface="楷体_GB2312" pitchFamily="49" charset="-122"/>
              </a:rPr>
              <a:t>}</a:t>
            </a:r>
            <a:r>
              <a:rPr kumimoji="1" lang="zh-CN" altLang="en-US" sz="2600" b="1" dirty="0">
                <a:latin typeface="Times New Roman" pitchFamily="18" charset="0"/>
                <a:ea typeface="楷体_GB2312" pitchFamily="49" charset="-122"/>
              </a:rPr>
              <a:t>上服从均匀分布，</a:t>
            </a:r>
            <a:r>
              <a:rPr kumimoji="1" lang="en-US" altLang="zh-CN" sz="2600" b="1" dirty="0">
                <a:latin typeface="Times New Roman" pitchFamily="18" charset="0"/>
                <a:ea typeface="楷体_GB2312" pitchFamily="49" charset="-122"/>
              </a:rPr>
              <a:t>(1)</a:t>
            </a:r>
            <a:r>
              <a:rPr kumimoji="1" lang="zh-CN" altLang="en-US" sz="2600" b="1" dirty="0">
                <a:latin typeface="Times New Roman" pitchFamily="18" charset="0"/>
                <a:ea typeface="楷体_GB2312" pitchFamily="49" charset="-122"/>
              </a:rPr>
              <a:t>求</a:t>
            </a:r>
            <a:r>
              <a:rPr kumimoji="1" lang="en-US" altLang="zh-CN" sz="2600" b="1" i="1" dirty="0" err="1">
                <a:solidFill>
                  <a:schemeClr val="tx2"/>
                </a:solidFill>
                <a:latin typeface="Times New Roman" pitchFamily="18" charset="0"/>
                <a:ea typeface="楷体_GB2312" pitchFamily="49" charset="-122"/>
              </a:rPr>
              <a:t>ρ</a:t>
            </a:r>
            <a:r>
              <a:rPr kumimoji="1" lang="en-US" altLang="zh-CN" sz="2600" b="1" i="1" baseline="-25000" dirty="0" err="1">
                <a:solidFill>
                  <a:schemeClr val="tx2"/>
                </a:solidFill>
                <a:latin typeface="Times New Roman" pitchFamily="18" charset="0"/>
                <a:ea typeface="楷体_GB2312" pitchFamily="49" charset="-122"/>
              </a:rPr>
              <a:t>XY</a:t>
            </a:r>
            <a:r>
              <a:rPr kumimoji="1" lang="zh-CN" altLang="en-US" sz="2600" b="1" dirty="0">
                <a:latin typeface="Times New Roman" pitchFamily="18" charset="0"/>
                <a:ea typeface="楷体_GB2312" pitchFamily="49" charset="-122"/>
              </a:rPr>
              <a:t>；</a:t>
            </a:r>
            <a:r>
              <a:rPr kumimoji="1" lang="en-US" altLang="zh-CN" sz="2600" b="1" dirty="0">
                <a:latin typeface="Times New Roman" pitchFamily="18" charset="0"/>
                <a:ea typeface="楷体_GB2312" pitchFamily="49" charset="-122"/>
              </a:rPr>
              <a:t>(2)</a:t>
            </a:r>
            <a:r>
              <a:rPr kumimoji="1" lang="zh-CN" altLang="en-US" sz="2600" b="1" dirty="0">
                <a:latin typeface="Times New Roman" pitchFamily="18" charset="0"/>
                <a:ea typeface="楷体_GB2312" pitchFamily="49" charset="-122"/>
              </a:rPr>
              <a:t>讨论</a:t>
            </a:r>
            <a:r>
              <a:rPr kumimoji="1" lang="en-US" altLang="zh-CN" sz="2600" b="1" i="1" dirty="0">
                <a:latin typeface="Times New Roman" pitchFamily="18" charset="0"/>
                <a:ea typeface="楷体_GB2312" pitchFamily="49" charset="-122"/>
              </a:rPr>
              <a:t>X</a:t>
            </a:r>
            <a:r>
              <a:rPr kumimoji="1" lang="zh-CN" altLang="en-US" sz="2600" b="1" dirty="0">
                <a:latin typeface="Times New Roman" pitchFamily="18" charset="0"/>
                <a:ea typeface="楷体_GB2312" pitchFamily="49" charset="-122"/>
              </a:rPr>
              <a:t>与</a:t>
            </a:r>
            <a:r>
              <a:rPr kumimoji="1" lang="en-US" altLang="zh-CN" sz="2600" b="1" i="1" dirty="0">
                <a:latin typeface="Times New Roman" pitchFamily="18" charset="0"/>
                <a:ea typeface="楷体_GB2312" pitchFamily="49" charset="-122"/>
              </a:rPr>
              <a:t>Y</a:t>
            </a:r>
            <a:r>
              <a:rPr kumimoji="1" lang="zh-CN" altLang="en-US" sz="2600" b="1" dirty="0">
                <a:latin typeface="Times New Roman" pitchFamily="18" charset="0"/>
                <a:ea typeface="楷体_GB2312" pitchFamily="49" charset="-122"/>
              </a:rPr>
              <a:t>的独立性。</a:t>
            </a:r>
          </a:p>
          <a:p>
            <a:pPr eaLnBrk="0" hangingPunct="0">
              <a:lnSpc>
                <a:spcPct val="120000"/>
              </a:lnSpc>
              <a:spcBef>
                <a:spcPct val="50000"/>
              </a:spcBef>
            </a:pPr>
            <a:r>
              <a:rPr kumimoji="1" lang="zh-CN" altLang="en-US" sz="2600" b="1" dirty="0">
                <a:solidFill>
                  <a:schemeClr val="accent2"/>
                </a:solidFill>
                <a:latin typeface="Times New Roman" pitchFamily="18" charset="0"/>
                <a:ea typeface="楷体_GB2312" pitchFamily="49" charset="-122"/>
              </a:rPr>
              <a:t> 解</a:t>
            </a:r>
            <a:r>
              <a:rPr kumimoji="1" lang="en-US" altLang="zh-CN" sz="2600" b="1" dirty="0">
                <a:solidFill>
                  <a:schemeClr val="accent2"/>
                </a:solidFill>
                <a:latin typeface="Times New Roman" pitchFamily="18" charset="0"/>
                <a:ea typeface="楷体_GB2312" pitchFamily="49" charset="-122"/>
              </a:rPr>
              <a:t>:</a:t>
            </a:r>
            <a:r>
              <a:rPr kumimoji="1" lang="en-US" altLang="zh-CN" sz="2600" b="1" dirty="0">
                <a:latin typeface="Times New Roman" pitchFamily="18" charset="0"/>
                <a:ea typeface="楷体_GB2312" pitchFamily="49" charset="-122"/>
              </a:rPr>
              <a:t>  (1)</a:t>
            </a:r>
          </a:p>
        </p:txBody>
      </p:sp>
      <p:graphicFrame>
        <p:nvGraphicFramePr>
          <p:cNvPr id="71683" name="Object 3"/>
          <p:cNvGraphicFramePr>
            <a:graphicFrameLocks noChangeAspect="1"/>
          </p:cNvGraphicFramePr>
          <p:nvPr/>
        </p:nvGraphicFramePr>
        <p:xfrm>
          <a:off x="1625600" y="1196975"/>
          <a:ext cx="3594100" cy="703263"/>
        </p:xfrm>
        <a:graphic>
          <a:graphicData uri="http://schemas.openxmlformats.org/presentationml/2006/ole">
            <p:oleObj spid="_x0000_s1527810" name="Equation" r:id="rId4" imgW="1701720" imgH="330120" progId="Equation.3">
              <p:embed/>
            </p:oleObj>
          </a:graphicData>
        </a:graphic>
      </p:graphicFrame>
      <p:graphicFrame>
        <p:nvGraphicFramePr>
          <p:cNvPr id="71684" name="Object 4"/>
          <p:cNvGraphicFramePr>
            <a:graphicFrameLocks noChangeAspect="1"/>
          </p:cNvGraphicFramePr>
          <p:nvPr/>
        </p:nvGraphicFramePr>
        <p:xfrm>
          <a:off x="5160963" y="1125538"/>
          <a:ext cx="3514725" cy="865187"/>
        </p:xfrm>
        <a:graphic>
          <a:graphicData uri="http://schemas.openxmlformats.org/presentationml/2006/ole">
            <p:oleObj spid="_x0000_s1527811" name="Equation" r:id="rId5" imgW="1663560" imgH="406080" progId="Equation.3">
              <p:embed/>
            </p:oleObj>
          </a:graphicData>
        </a:graphic>
      </p:graphicFrame>
      <p:graphicFrame>
        <p:nvGraphicFramePr>
          <p:cNvPr id="71685" name="Object 5"/>
          <p:cNvGraphicFramePr>
            <a:graphicFrameLocks noChangeAspect="1"/>
          </p:cNvGraphicFramePr>
          <p:nvPr/>
        </p:nvGraphicFramePr>
        <p:xfrm>
          <a:off x="1609725" y="2060575"/>
          <a:ext cx="3538538" cy="709613"/>
        </p:xfrm>
        <a:graphic>
          <a:graphicData uri="http://schemas.openxmlformats.org/presentationml/2006/ole">
            <p:oleObj spid="_x0000_s1527812" name="Equation" r:id="rId6" imgW="1663560" imgH="330120" progId="Equation.3">
              <p:embed/>
            </p:oleObj>
          </a:graphicData>
        </a:graphic>
      </p:graphicFrame>
      <p:graphicFrame>
        <p:nvGraphicFramePr>
          <p:cNvPr id="71686" name="Object 6"/>
          <p:cNvGraphicFramePr>
            <a:graphicFrameLocks noChangeAspect="1"/>
          </p:cNvGraphicFramePr>
          <p:nvPr/>
        </p:nvGraphicFramePr>
        <p:xfrm>
          <a:off x="5129213" y="1989138"/>
          <a:ext cx="3619500" cy="873125"/>
        </p:xfrm>
        <a:graphic>
          <a:graphicData uri="http://schemas.openxmlformats.org/presentationml/2006/ole">
            <p:oleObj spid="_x0000_s1527813" name="Equation" r:id="rId7" imgW="1701720" imgH="406080" progId="Equation.3">
              <p:embed/>
            </p:oleObj>
          </a:graphicData>
        </a:graphic>
      </p:graphicFrame>
      <p:sp>
        <p:nvSpPr>
          <p:cNvPr id="71687" name="Rectangle 7"/>
          <p:cNvSpPr>
            <a:spLocks noChangeArrowheads="1"/>
          </p:cNvSpPr>
          <p:nvPr/>
        </p:nvSpPr>
        <p:spPr bwMode="auto">
          <a:xfrm>
            <a:off x="812800" y="3365500"/>
            <a:ext cx="4695825" cy="568325"/>
          </a:xfrm>
          <a:prstGeom prst="rect">
            <a:avLst/>
          </a:prstGeom>
          <a:noFill/>
          <a:ln w="9525">
            <a:noFill/>
            <a:miter lim="800000"/>
            <a:headEnd/>
            <a:tailEnd/>
          </a:ln>
          <a:effectLst/>
        </p:spPr>
        <p:txBody>
          <a:bodyPr wrap="none">
            <a:spAutoFit/>
          </a:bodyPr>
          <a:lstStyle/>
          <a:p>
            <a:pPr>
              <a:lnSpc>
                <a:spcPct val="120000"/>
              </a:lnSpc>
            </a:pPr>
            <a:r>
              <a:rPr kumimoji="1" lang="en-US" altLang="zh-CN" sz="2600" b="1">
                <a:latin typeface="Times New Roman" pitchFamily="18" charset="0"/>
                <a:ea typeface="楷体_GB2312" pitchFamily="49" charset="-122"/>
              </a:rPr>
              <a:t>Cov(</a:t>
            </a:r>
            <a:r>
              <a:rPr kumimoji="1" lang="en-US" altLang="zh-CN" sz="2600" b="1" i="1">
                <a:latin typeface="Times New Roman" pitchFamily="18" charset="0"/>
                <a:ea typeface="楷体_GB2312" pitchFamily="49" charset="-122"/>
              </a:rPr>
              <a:t>X</a:t>
            </a:r>
            <a:r>
              <a:rPr kumimoji="1" lang="en-US" altLang="zh-CN" sz="2600" b="1">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Y</a:t>
            </a:r>
            <a:r>
              <a:rPr kumimoji="1" lang="en-US" altLang="zh-CN" sz="2600" b="1">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E</a:t>
            </a:r>
            <a:r>
              <a:rPr kumimoji="1" lang="en-US" altLang="zh-CN" sz="2600" b="1">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XY</a:t>
            </a:r>
            <a:r>
              <a:rPr kumimoji="1" lang="en-US" altLang="zh-CN" sz="2600" b="1">
                <a:latin typeface="Times New Roman" pitchFamily="18" charset="0"/>
                <a:ea typeface="楷体_GB2312" pitchFamily="49" charset="-122"/>
              </a:rPr>
              <a:t>)</a:t>
            </a:r>
            <a:r>
              <a:rPr kumimoji="1" lang="en-US" altLang="zh-CN" sz="2600" b="1">
                <a:latin typeface="Times New Roman" pitchFamily="18" charset="0"/>
                <a:ea typeface="楷体_GB2312" pitchFamily="49" charset="-122"/>
                <a:sym typeface="Symbol" pitchFamily="18" charset="2"/>
              </a:rPr>
              <a:t></a:t>
            </a:r>
            <a:r>
              <a:rPr kumimoji="1" lang="en-US" altLang="zh-CN" sz="2600" b="1" i="1">
                <a:latin typeface="Times New Roman" pitchFamily="18" charset="0"/>
                <a:ea typeface="楷体_GB2312" pitchFamily="49" charset="-122"/>
              </a:rPr>
              <a:t>E</a:t>
            </a:r>
            <a:r>
              <a:rPr kumimoji="1" lang="en-US" altLang="zh-CN" sz="2600" b="1">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X</a:t>
            </a:r>
            <a:r>
              <a:rPr kumimoji="1" lang="en-US" altLang="zh-CN" sz="2600" b="1">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E</a:t>
            </a:r>
            <a:r>
              <a:rPr kumimoji="1" lang="en-US" altLang="zh-CN" sz="2600" b="1">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Y</a:t>
            </a:r>
            <a:r>
              <a:rPr kumimoji="1" lang="en-US" altLang="zh-CN" sz="2600" b="1">
                <a:latin typeface="Times New Roman" pitchFamily="18" charset="0"/>
                <a:ea typeface="楷体_GB2312" pitchFamily="49" charset="-122"/>
              </a:rPr>
              <a:t>)=0</a:t>
            </a:r>
            <a:r>
              <a:rPr kumimoji="1" lang="zh-CN" altLang="en-US" sz="2600" b="1">
                <a:latin typeface="Times New Roman" pitchFamily="18" charset="0"/>
                <a:ea typeface="楷体_GB2312" pitchFamily="49" charset="-122"/>
              </a:rPr>
              <a:t>，</a:t>
            </a:r>
          </a:p>
        </p:txBody>
      </p:sp>
      <p:graphicFrame>
        <p:nvGraphicFramePr>
          <p:cNvPr id="71688" name="Object 8"/>
          <p:cNvGraphicFramePr>
            <a:graphicFrameLocks noChangeAspect="1"/>
          </p:cNvGraphicFramePr>
          <p:nvPr/>
        </p:nvGraphicFramePr>
        <p:xfrm>
          <a:off x="1433513" y="2781300"/>
          <a:ext cx="3786187" cy="684213"/>
        </p:xfrm>
        <a:graphic>
          <a:graphicData uri="http://schemas.openxmlformats.org/presentationml/2006/ole">
            <p:oleObj spid="_x0000_s1527814" name="Equation" r:id="rId8" imgW="1841400" imgH="330120" progId="Equation.3">
              <p:embed/>
            </p:oleObj>
          </a:graphicData>
        </a:graphic>
      </p:graphicFrame>
      <p:graphicFrame>
        <p:nvGraphicFramePr>
          <p:cNvPr id="71689" name="Object 9"/>
          <p:cNvGraphicFramePr>
            <a:graphicFrameLocks noChangeAspect="1"/>
          </p:cNvGraphicFramePr>
          <p:nvPr/>
        </p:nvGraphicFramePr>
        <p:xfrm>
          <a:off x="5119688" y="2708275"/>
          <a:ext cx="3629025" cy="841375"/>
        </p:xfrm>
        <a:graphic>
          <a:graphicData uri="http://schemas.openxmlformats.org/presentationml/2006/ole">
            <p:oleObj spid="_x0000_s1527815" name="Equation" r:id="rId9" imgW="1765080" imgH="406080" progId="Equation.3">
              <p:embed/>
            </p:oleObj>
          </a:graphicData>
        </a:graphic>
      </p:graphicFrame>
      <p:sp>
        <p:nvSpPr>
          <p:cNvPr id="71690" name="Rectangle 10"/>
          <p:cNvSpPr>
            <a:spLocks noChangeArrowheads="1"/>
          </p:cNvSpPr>
          <p:nvPr/>
        </p:nvSpPr>
        <p:spPr bwMode="auto">
          <a:xfrm>
            <a:off x="5148263" y="3433763"/>
            <a:ext cx="4208462" cy="528637"/>
          </a:xfrm>
          <a:prstGeom prst="rect">
            <a:avLst/>
          </a:prstGeom>
          <a:noFill/>
          <a:ln w="9525">
            <a:noFill/>
            <a:miter lim="800000"/>
            <a:headEnd/>
            <a:tailEnd/>
          </a:ln>
          <a:effectLst/>
        </p:spPr>
        <p:txBody>
          <a:bodyPr wrap="none">
            <a:spAutoFit/>
          </a:bodyPr>
          <a:lstStyle/>
          <a:p>
            <a:pPr>
              <a:lnSpc>
                <a:spcPct val="110000"/>
              </a:lnSpc>
            </a:pPr>
            <a:r>
              <a:rPr kumimoji="1" lang="zh-CN" altLang="en-US" sz="2600" b="1">
                <a:solidFill>
                  <a:schemeClr val="tx2"/>
                </a:solidFill>
                <a:latin typeface="Times New Roman" pitchFamily="18" charset="0"/>
                <a:ea typeface="楷体_GB2312" pitchFamily="49" charset="-122"/>
              </a:rPr>
              <a:t>所以</a:t>
            </a:r>
            <a:r>
              <a:rPr kumimoji="1" lang="en-US" altLang="zh-CN" sz="2600" b="1" i="1">
                <a:solidFill>
                  <a:schemeClr val="tx2"/>
                </a:solidFill>
                <a:latin typeface="Times New Roman" pitchFamily="18" charset="0"/>
                <a:ea typeface="楷体_GB2312" pitchFamily="49" charset="-122"/>
              </a:rPr>
              <a:t>ρ</a:t>
            </a:r>
            <a:r>
              <a:rPr kumimoji="1" lang="en-US" altLang="zh-CN" sz="2600" b="1" i="1" baseline="-25000">
                <a:solidFill>
                  <a:schemeClr val="tx2"/>
                </a:solidFill>
                <a:latin typeface="Times New Roman" pitchFamily="18" charset="0"/>
                <a:ea typeface="楷体_GB2312" pitchFamily="49" charset="-122"/>
              </a:rPr>
              <a:t>XY</a:t>
            </a:r>
            <a:r>
              <a:rPr kumimoji="1" lang="en-US" altLang="zh-CN" sz="2600" b="1">
                <a:solidFill>
                  <a:schemeClr val="tx2"/>
                </a:solidFill>
                <a:latin typeface="Times New Roman" pitchFamily="18" charset="0"/>
                <a:ea typeface="楷体_GB2312" pitchFamily="49" charset="-122"/>
              </a:rPr>
              <a:t>=0</a:t>
            </a:r>
            <a:r>
              <a:rPr kumimoji="1" lang="zh-CN" altLang="en-US" sz="2600" b="1">
                <a:solidFill>
                  <a:schemeClr val="tx2"/>
                </a:solidFill>
                <a:latin typeface="Times New Roman" pitchFamily="18" charset="0"/>
                <a:ea typeface="楷体_GB2312" pitchFamily="49" charset="-122"/>
              </a:rPr>
              <a:t>，</a:t>
            </a:r>
            <a:r>
              <a:rPr kumimoji="1" lang="en-US" altLang="zh-CN" sz="2600" b="1" i="1">
                <a:latin typeface="Times New Roman" pitchFamily="18" charset="0"/>
                <a:ea typeface="楷体_GB2312" pitchFamily="49" charset="-122"/>
              </a:rPr>
              <a:t>X</a:t>
            </a:r>
            <a:r>
              <a:rPr kumimoji="1" lang="zh-CN" altLang="en-US" sz="2600" b="1">
                <a:latin typeface="Times New Roman" pitchFamily="18" charset="0"/>
                <a:ea typeface="楷体_GB2312" pitchFamily="49" charset="-122"/>
              </a:rPr>
              <a:t>与</a:t>
            </a:r>
            <a:r>
              <a:rPr kumimoji="1" lang="en-US" altLang="zh-CN" sz="2600" b="1" i="1">
                <a:latin typeface="Times New Roman" pitchFamily="18" charset="0"/>
                <a:ea typeface="楷体_GB2312" pitchFamily="49" charset="-122"/>
              </a:rPr>
              <a:t>Y</a:t>
            </a:r>
            <a:r>
              <a:rPr kumimoji="1" lang="zh-CN" altLang="en-US" sz="2600" b="1">
                <a:solidFill>
                  <a:schemeClr val="tx2"/>
                </a:solidFill>
                <a:latin typeface="Times New Roman" pitchFamily="18" charset="0"/>
                <a:ea typeface="楷体_GB2312" pitchFamily="49" charset="-122"/>
              </a:rPr>
              <a:t>不相关。</a:t>
            </a:r>
          </a:p>
        </p:txBody>
      </p:sp>
      <p:sp>
        <p:nvSpPr>
          <p:cNvPr id="71691" name="Text Box 11"/>
          <p:cNvSpPr txBox="1">
            <a:spLocks noChangeArrowheads="1"/>
          </p:cNvSpPr>
          <p:nvPr/>
        </p:nvSpPr>
        <p:spPr bwMode="auto">
          <a:xfrm>
            <a:off x="973138" y="4221163"/>
            <a:ext cx="1295400" cy="409575"/>
          </a:xfrm>
          <a:prstGeom prst="rect">
            <a:avLst/>
          </a:prstGeom>
          <a:noFill/>
          <a:ln w="9525">
            <a:noFill/>
            <a:miter lim="800000"/>
            <a:headEnd/>
            <a:tailEnd/>
          </a:ln>
          <a:effectLst/>
        </p:spPr>
        <p:txBody>
          <a:bodyPr>
            <a:spAutoFit/>
          </a:bodyPr>
          <a:lstStyle/>
          <a:p>
            <a:pPr>
              <a:lnSpc>
                <a:spcPct val="80000"/>
              </a:lnSpc>
              <a:spcBef>
                <a:spcPct val="50000"/>
              </a:spcBef>
            </a:pPr>
            <a:r>
              <a:rPr kumimoji="1" lang="en-US" altLang="zh-CN" sz="2600" b="1">
                <a:solidFill>
                  <a:schemeClr val="tx2"/>
                </a:solidFill>
                <a:latin typeface="Times New Roman" pitchFamily="18" charset="0"/>
                <a:ea typeface="楷体_GB2312" pitchFamily="49" charset="-122"/>
              </a:rPr>
              <a:t>(2)</a:t>
            </a:r>
          </a:p>
        </p:txBody>
      </p:sp>
      <p:graphicFrame>
        <p:nvGraphicFramePr>
          <p:cNvPr id="71692" name="Object 12"/>
          <p:cNvGraphicFramePr>
            <a:graphicFrameLocks noChangeAspect="1"/>
          </p:cNvGraphicFramePr>
          <p:nvPr/>
        </p:nvGraphicFramePr>
        <p:xfrm>
          <a:off x="1381125" y="3933825"/>
          <a:ext cx="6070600" cy="1343025"/>
        </p:xfrm>
        <a:graphic>
          <a:graphicData uri="http://schemas.openxmlformats.org/presentationml/2006/ole">
            <p:oleObj spid="_x0000_s1527816" name="Equation" r:id="rId10" imgW="2971800" imgH="660240" progId="Equation.3">
              <p:embed/>
            </p:oleObj>
          </a:graphicData>
        </a:graphic>
      </p:graphicFrame>
      <p:graphicFrame>
        <p:nvGraphicFramePr>
          <p:cNvPr id="71693" name="Object 13"/>
          <p:cNvGraphicFramePr>
            <a:graphicFrameLocks noChangeAspect="1"/>
          </p:cNvGraphicFramePr>
          <p:nvPr/>
        </p:nvGraphicFramePr>
        <p:xfrm>
          <a:off x="0" y="5229225"/>
          <a:ext cx="5940425" cy="1314450"/>
        </p:xfrm>
        <a:graphic>
          <a:graphicData uri="http://schemas.openxmlformats.org/presentationml/2006/ole">
            <p:oleObj spid="_x0000_s1527817" name="Equation" r:id="rId11" imgW="2971800" imgH="660240" progId="Equation.3">
              <p:embed/>
            </p:oleObj>
          </a:graphicData>
        </a:graphic>
      </p:graphicFrame>
      <p:sp>
        <p:nvSpPr>
          <p:cNvPr id="71694" name="Text Box 14"/>
          <p:cNvSpPr txBox="1">
            <a:spLocks noChangeArrowheads="1"/>
          </p:cNvSpPr>
          <p:nvPr/>
        </p:nvSpPr>
        <p:spPr bwMode="auto">
          <a:xfrm>
            <a:off x="7551738" y="4868863"/>
            <a:ext cx="2133600" cy="409575"/>
          </a:xfrm>
          <a:prstGeom prst="rect">
            <a:avLst/>
          </a:prstGeom>
          <a:noFill/>
          <a:ln w="9525">
            <a:noFill/>
            <a:miter lim="800000"/>
            <a:headEnd/>
            <a:tailEnd/>
          </a:ln>
          <a:effectLst/>
        </p:spPr>
        <p:txBody>
          <a:bodyPr>
            <a:spAutoFit/>
          </a:bodyPr>
          <a:lstStyle/>
          <a:p>
            <a:pPr>
              <a:lnSpc>
                <a:spcPct val="80000"/>
              </a:lnSpc>
              <a:spcBef>
                <a:spcPct val="50000"/>
              </a:spcBef>
            </a:pPr>
            <a:r>
              <a:rPr kumimoji="1" lang="zh-CN" altLang="en-US" sz="2600" b="1">
                <a:solidFill>
                  <a:schemeClr val="tx2"/>
                </a:solidFill>
                <a:latin typeface="Times New Roman" pitchFamily="18" charset="0"/>
                <a:ea typeface="楷体_GB2312" pitchFamily="49" charset="-122"/>
              </a:rPr>
              <a:t>显然</a:t>
            </a:r>
          </a:p>
        </p:txBody>
      </p:sp>
      <p:graphicFrame>
        <p:nvGraphicFramePr>
          <p:cNvPr id="71695" name="Object 15"/>
          <p:cNvGraphicFramePr>
            <a:graphicFrameLocks noChangeAspect="1"/>
          </p:cNvGraphicFramePr>
          <p:nvPr/>
        </p:nvGraphicFramePr>
        <p:xfrm>
          <a:off x="5867400" y="5373688"/>
          <a:ext cx="3313113" cy="498475"/>
        </p:xfrm>
        <a:graphic>
          <a:graphicData uri="http://schemas.openxmlformats.org/presentationml/2006/ole">
            <p:oleObj spid="_x0000_s1527818" r:id="rId12" imgW="1459866" imgH="215806" progId="Equation.3">
              <p:embed/>
            </p:oleObj>
          </a:graphicData>
        </a:graphic>
      </p:graphicFrame>
      <p:sp>
        <p:nvSpPr>
          <p:cNvPr id="71696" name="Rectangle 16"/>
          <p:cNvSpPr>
            <a:spLocks noChangeArrowheads="1"/>
          </p:cNvSpPr>
          <p:nvPr/>
        </p:nvSpPr>
        <p:spPr bwMode="auto">
          <a:xfrm>
            <a:off x="6778625" y="6029325"/>
            <a:ext cx="2257425" cy="568325"/>
          </a:xfrm>
          <a:prstGeom prst="rect">
            <a:avLst/>
          </a:prstGeom>
          <a:noFill/>
          <a:ln w="9525">
            <a:noFill/>
            <a:miter lim="800000"/>
            <a:headEnd/>
            <a:tailEnd/>
          </a:ln>
          <a:effectLst/>
        </p:spPr>
        <p:txBody>
          <a:bodyPr wrap="none">
            <a:spAutoFit/>
          </a:bodyPr>
          <a:lstStyle/>
          <a:p>
            <a:pPr>
              <a:lnSpc>
                <a:spcPct val="120000"/>
              </a:lnSpc>
            </a:pPr>
            <a:r>
              <a:rPr kumimoji="1" lang="en-US" altLang="zh-CN" sz="2600" b="1" i="1">
                <a:latin typeface="Times New Roman" pitchFamily="18" charset="0"/>
                <a:ea typeface="楷体_GB2312" pitchFamily="49" charset="-122"/>
              </a:rPr>
              <a:t>X</a:t>
            </a:r>
            <a:r>
              <a:rPr kumimoji="1" lang="zh-CN" altLang="en-US" sz="2600" b="1">
                <a:latin typeface="Times New Roman" pitchFamily="18" charset="0"/>
                <a:ea typeface="楷体_GB2312" pitchFamily="49" charset="-122"/>
              </a:rPr>
              <a:t>与</a:t>
            </a:r>
            <a:r>
              <a:rPr kumimoji="1" lang="en-US" altLang="zh-CN" sz="2600" b="1" i="1">
                <a:latin typeface="Times New Roman" pitchFamily="18" charset="0"/>
                <a:ea typeface="楷体_GB2312" pitchFamily="49" charset="-122"/>
              </a:rPr>
              <a:t>Y</a:t>
            </a:r>
            <a:r>
              <a:rPr kumimoji="1" lang="zh-CN" altLang="en-US" sz="2600" b="1">
                <a:latin typeface="Times New Roman" pitchFamily="18" charset="0"/>
                <a:ea typeface="楷体_GB2312" pitchFamily="49" charset="-122"/>
              </a:rPr>
              <a:t>不独立。</a:t>
            </a:r>
          </a:p>
        </p:txBody>
      </p:sp>
    </p:spTree>
  </p:cSld>
  <p:clrMapOvr>
    <a:masterClrMapping/>
  </p:clrMapOvr>
  <p:transition advTm="10000">
    <p:zoom/>
    <p:sndAc>
      <p:stSnd>
        <p:snd r:embed="rId3"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wipe(left)">
                                      <p:cBhvr>
                                        <p:cTn id="7" dur="75"/>
                                        <p:tgtEl>
                                          <p:spTgt spid="71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wipe(left)">
                                      <p:cBhvr>
                                        <p:cTn id="12" dur="75"/>
                                        <p:tgtEl>
                                          <p:spTgt spid="716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683"/>
                                        </p:tgtEl>
                                        <p:attrNameLst>
                                          <p:attrName>style.visibility</p:attrName>
                                        </p:attrNameLst>
                                      </p:cBhvr>
                                      <p:to>
                                        <p:strVal val="visible"/>
                                      </p:to>
                                    </p:set>
                                    <p:animEffect transition="in" filter="wipe(left)">
                                      <p:cBhvr>
                                        <p:cTn id="17" dur="500"/>
                                        <p:tgtEl>
                                          <p:spTgt spid="716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4"/>
                                        </p:tgtEl>
                                        <p:attrNameLst>
                                          <p:attrName>style.visibility</p:attrName>
                                        </p:attrNameLst>
                                      </p:cBhvr>
                                      <p:to>
                                        <p:strVal val="visible"/>
                                      </p:to>
                                    </p:set>
                                    <p:animEffect transition="in" filter="wipe(left)">
                                      <p:cBhvr>
                                        <p:cTn id="22" dur="500"/>
                                        <p:tgtEl>
                                          <p:spTgt spid="716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5"/>
                                        </p:tgtEl>
                                        <p:attrNameLst>
                                          <p:attrName>style.visibility</p:attrName>
                                        </p:attrNameLst>
                                      </p:cBhvr>
                                      <p:to>
                                        <p:strVal val="visible"/>
                                      </p:to>
                                    </p:set>
                                    <p:animEffect transition="in" filter="wipe(left)">
                                      <p:cBhvr>
                                        <p:cTn id="27" dur="500"/>
                                        <p:tgtEl>
                                          <p:spTgt spid="716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86"/>
                                        </p:tgtEl>
                                        <p:attrNameLst>
                                          <p:attrName>style.visibility</p:attrName>
                                        </p:attrNameLst>
                                      </p:cBhvr>
                                      <p:to>
                                        <p:strVal val="visible"/>
                                      </p:to>
                                    </p:set>
                                    <p:animEffect transition="in" filter="wipe(left)">
                                      <p:cBhvr>
                                        <p:cTn id="32" dur="500"/>
                                        <p:tgtEl>
                                          <p:spTgt spid="716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688"/>
                                        </p:tgtEl>
                                        <p:attrNameLst>
                                          <p:attrName>style.visibility</p:attrName>
                                        </p:attrNameLst>
                                      </p:cBhvr>
                                      <p:to>
                                        <p:strVal val="visible"/>
                                      </p:to>
                                    </p:set>
                                    <p:animEffect transition="in" filter="wipe(left)">
                                      <p:cBhvr>
                                        <p:cTn id="37" dur="500"/>
                                        <p:tgtEl>
                                          <p:spTgt spid="716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689"/>
                                        </p:tgtEl>
                                        <p:attrNameLst>
                                          <p:attrName>style.visibility</p:attrName>
                                        </p:attrNameLst>
                                      </p:cBhvr>
                                      <p:to>
                                        <p:strVal val="visible"/>
                                      </p:to>
                                    </p:set>
                                    <p:animEffect transition="in" filter="wipe(left)">
                                      <p:cBhvr>
                                        <p:cTn id="42" dur="500"/>
                                        <p:tgtEl>
                                          <p:spTgt spid="716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87"/>
                                        </p:tgtEl>
                                        <p:attrNameLst>
                                          <p:attrName>style.visibility</p:attrName>
                                        </p:attrNameLst>
                                      </p:cBhvr>
                                      <p:to>
                                        <p:strVal val="visible"/>
                                      </p:to>
                                    </p:set>
                                    <p:animEffect transition="in" filter="wipe(left)">
                                      <p:cBhvr>
                                        <p:cTn id="47" dur="500"/>
                                        <p:tgtEl>
                                          <p:spTgt spid="716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690"/>
                                        </p:tgtEl>
                                        <p:attrNameLst>
                                          <p:attrName>style.visibility</p:attrName>
                                        </p:attrNameLst>
                                      </p:cBhvr>
                                      <p:to>
                                        <p:strVal val="visible"/>
                                      </p:to>
                                    </p:set>
                                    <p:animEffect transition="in" filter="wipe(left)">
                                      <p:cBhvr>
                                        <p:cTn id="52" dur="500"/>
                                        <p:tgtEl>
                                          <p:spTgt spid="716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691"/>
                                        </p:tgtEl>
                                        <p:attrNameLst>
                                          <p:attrName>style.visibility</p:attrName>
                                        </p:attrNameLst>
                                      </p:cBhvr>
                                      <p:to>
                                        <p:strVal val="visible"/>
                                      </p:to>
                                    </p:set>
                                    <p:animEffect transition="in" filter="wipe(left)">
                                      <p:cBhvr>
                                        <p:cTn id="57" dur="500"/>
                                        <p:tgtEl>
                                          <p:spTgt spid="7169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692"/>
                                        </p:tgtEl>
                                        <p:attrNameLst>
                                          <p:attrName>style.visibility</p:attrName>
                                        </p:attrNameLst>
                                      </p:cBhvr>
                                      <p:to>
                                        <p:strVal val="visible"/>
                                      </p:to>
                                    </p:set>
                                    <p:animEffect transition="in" filter="wipe(left)">
                                      <p:cBhvr>
                                        <p:cTn id="62" dur="500"/>
                                        <p:tgtEl>
                                          <p:spTgt spid="716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1693"/>
                                        </p:tgtEl>
                                        <p:attrNameLst>
                                          <p:attrName>style.visibility</p:attrName>
                                        </p:attrNameLst>
                                      </p:cBhvr>
                                      <p:to>
                                        <p:strVal val="visible"/>
                                      </p:to>
                                    </p:set>
                                    <p:animEffect transition="in" filter="wipe(left)">
                                      <p:cBhvr>
                                        <p:cTn id="67" dur="500"/>
                                        <p:tgtEl>
                                          <p:spTgt spid="716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1694"/>
                                        </p:tgtEl>
                                        <p:attrNameLst>
                                          <p:attrName>style.visibility</p:attrName>
                                        </p:attrNameLst>
                                      </p:cBhvr>
                                      <p:to>
                                        <p:strVal val="visible"/>
                                      </p:to>
                                    </p:set>
                                    <p:animEffect transition="in" filter="wipe(left)">
                                      <p:cBhvr>
                                        <p:cTn id="72" dur="500"/>
                                        <p:tgtEl>
                                          <p:spTgt spid="7169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1695"/>
                                        </p:tgtEl>
                                        <p:attrNameLst>
                                          <p:attrName>style.visibility</p:attrName>
                                        </p:attrNameLst>
                                      </p:cBhvr>
                                      <p:to>
                                        <p:strVal val="visible"/>
                                      </p:to>
                                    </p:set>
                                    <p:animEffect transition="in" filter="wipe(left)">
                                      <p:cBhvr>
                                        <p:cTn id="77" dur="500"/>
                                        <p:tgtEl>
                                          <p:spTgt spid="7169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1696"/>
                                        </p:tgtEl>
                                        <p:attrNameLst>
                                          <p:attrName>style.visibility</p:attrName>
                                        </p:attrNameLst>
                                      </p:cBhvr>
                                      <p:to>
                                        <p:strVal val="visible"/>
                                      </p:to>
                                    </p:set>
                                    <p:animEffect transition="in" filter="wipe(left)">
                                      <p:cBhvr>
                                        <p:cTn id="82" dur="500"/>
                                        <p:tgtEl>
                                          <p:spTgt spid="71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P spid="71687" grpId="0" autoUpdateAnimBg="0"/>
      <p:bldP spid="71690" grpId="0" autoUpdateAnimBg="0"/>
      <p:bldP spid="71691" grpId="0" autoUpdateAnimBg="0"/>
      <p:bldP spid="71694" grpId="0" autoUpdateAnimBg="0"/>
      <p:bldP spid="7169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Text Box 5"/>
          <p:cNvSpPr txBox="1">
            <a:spLocks noChangeArrowheads="1"/>
          </p:cNvSpPr>
          <p:nvPr/>
        </p:nvSpPr>
        <p:spPr bwMode="auto">
          <a:xfrm>
            <a:off x="928688" y="196850"/>
            <a:ext cx="8107362" cy="946150"/>
          </a:xfrm>
          <a:prstGeom prst="rect">
            <a:avLst/>
          </a:prstGeom>
          <a:noFill/>
          <a:ln w="9525">
            <a:noFill/>
            <a:miter lim="800000"/>
            <a:headEnd/>
            <a:tailEnd/>
          </a:ln>
          <a:effectLst/>
        </p:spPr>
        <p:txBody>
          <a:bodyPr>
            <a:spAutoFit/>
          </a:bodyPr>
          <a:lstStyle/>
          <a:p>
            <a:pPr>
              <a:lnSpc>
                <a:spcPct val="100000"/>
              </a:lnSpc>
              <a:spcBef>
                <a:spcPct val="50000"/>
              </a:spcBef>
            </a:pPr>
            <a:r>
              <a:rPr lang="zh-CN" altLang="en-US" dirty="0" smtClean="0">
                <a:solidFill>
                  <a:schemeClr val="folHlink"/>
                </a:solidFill>
                <a:ea typeface="宋体" pitchFamily="2" charset="-122"/>
              </a:rPr>
              <a:t>例</a:t>
            </a:r>
            <a:r>
              <a:rPr lang="en-US" altLang="zh-CN" dirty="0" smtClean="0">
                <a:solidFill>
                  <a:schemeClr val="folHlink"/>
                </a:solidFill>
                <a:ea typeface="宋体" pitchFamily="2" charset="-122"/>
              </a:rPr>
              <a:t>: </a:t>
            </a:r>
            <a:r>
              <a:rPr lang="zh-CN" altLang="en-US" dirty="0">
                <a:solidFill>
                  <a:schemeClr val="tx1"/>
                </a:solidFill>
                <a:ea typeface="宋体" pitchFamily="2" charset="-122"/>
              </a:rPr>
              <a:t>设</a:t>
            </a:r>
            <a:r>
              <a:rPr lang="en-US" altLang="zh-CN" dirty="0">
                <a:solidFill>
                  <a:schemeClr val="tx1"/>
                </a:solidFill>
                <a:ea typeface="宋体" pitchFamily="2" charset="-122"/>
              </a:rPr>
              <a:t>(</a:t>
            </a:r>
            <a:r>
              <a:rPr lang="en-US" altLang="zh-CN" dirty="0">
                <a:solidFill>
                  <a:schemeClr val="tx1"/>
                </a:solidFill>
                <a:ea typeface="宋体" pitchFamily="2" charset="-122"/>
                <a:sym typeface="Symbol" pitchFamily="18" charset="2"/>
              </a:rPr>
              <a:t> ,  )</a:t>
            </a:r>
            <a:r>
              <a:rPr lang="zh-CN" altLang="en-US" dirty="0">
                <a:solidFill>
                  <a:schemeClr val="tx1"/>
                </a:solidFill>
                <a:ea typeface="宋体" pitchFamily="2" charset="-122"/>
                <a:sym typeface="Symbol" pitchFamily="18" charset="2"/>
              </a:rPr>
              <a:t>在以</a:t>
            </a:r>
            <a:r>
              <a:rPr lang="en-US" altLang="zh-CN" dirty="0">
                <a:solidFill>
                  <a:schemeClr val="tx1"/>
                </a:solidFill>
                <a:ea typeface="宋体" pitchFamily="2" charset="-122"/>
                <a:sym typeface="Symbol" pitchFamily="18" charset="2"/>
              </a:rPr>
              <a:t>(0,1),(1,0),(1,1)</a:t>
            </a:r>
            <a:r>
              <a:rPr lang="zh-CN" altLang="en-US" dirty="0">
                <a:solidFill>
                  <a:schemeClr val="tx1"/>
                </a:solidFill>
                <a:ea typeface="宋体" pitchFamily="2" charset="-122"/>
                <a:sym typeface="Symbol" pitchFamily="18" charset="2"/>
              </a:rPr>
              <a:t>为顶点的三角形区域上服从均匀分布，求</a:t>
            </a:r>
          </a:p>
        </p:txBody>
      </p:sp>
      <p:graphicFrame>
        <p:nvGraphicFramePr>
          <p:cNvPr id="310278" name="Object 6"/>
          <p:cNvGraphicFramePr>
            <a:graphicFrameLocks noChangeAspect="1"/>
          </p:cNvGraphicFramePr>
          <p:nvPr/>
        </p:nvGraphicFramePr>
        <p:xfrm>
          <a:off x="4800600" y="685800"/>
          <a:ext cx="2171700" cy="495300"/>
        </p:xfrm>
        <a:graphic>
          <a:graphicData uri="http://schemas.openxmlformats.org/presentationml/2006/ole">
            <p:oleObj spid="_x0000_s1528834" name="Equation" r:id="rId3" imgW="2171520" imgH="495000" progId="Equation.3">
              <p:embed/>
            </p:oleObj>
          </a:graphicData>
        </a:graphic>
      </p:graphicFrame>
      <p:sp>
        <p:nvSpPr>
          <p:cNvPr id="310279" name="Text Box 7"/>
          <p:cNvSpPr txBox="1">
            <a:spLocks noChangeArrowheads="1"/>
          </p:cNvSpPr>
          <p:nvPr/>
        </p:nvSpPr>
        <p:spPr bwMode="auto">
          <a:xfrm>
            <a:off x="971550" y="1254125"/>
            <a:ext cx="5045075" cy="519113"/>
          </a:xfrm>
          <a:prstGeom prst="rect">
            <a:avLst/>
          </a:prstGeom>
          <a:noFill/>
          <a:ln w="9525">
            <a:noFill/>
            <a:miter lim="800000"/>
            <a:headEnd/>
            <a:tailEnd/>
          </a:ln>
          <a:effectLst/>
        </p:spPr>
        <p:txBody>
          <a:bodyPr>
            <a:spAutoFit/>
          </a:bodyPr>
          <a:lstStyle/>
          <a:p>
            <a:pPr>
              <a:lnSpc>
                <a:spcPct val="100000"/>
              </a:lnSpc>
            </a:pPr>
            <a:r>
              <a:rPr lang="zh-CN" altLang="en-US">
                <a:solidFill>
                  <a:schemeClr val="tx1"/>
                </a:solidFill>
                <a:ea typeface="宋体" pitchFamily="2" charset="-122"/>
              </a:rPr>
              <a:t>并判断</a:t>
            </a:r>
            <a:r>
              <a:rPr lang="zh-CN" altLang="en-US">
                <a:solidFill>
                  <a:schemeClr val="tx1"/>
                </a:solidFill>
                <a:ea typeface="宋体" pitchFamily="2" charset="-122"/>
                <a:sym typeface="Symbol" pitchFamily="18" charset="2"/>
              </a:rPr>
              <a:t> 与  的独立性。</a:t>
            </a:r>
          </a:p>
        </p:txBody>
      </p:sp>
      <p:sp>
        <p:nvSpPr>
          <p:cNvPr id="310280" name="Text Box 8"/>
          <p:cNvSpPr txBox="1">
            <a:spLocks noChangeArrowheads="1"/>
          </p:cNvSpPr>
          <p:nvPr/>
        </p:nvSpPr>
        <p:spPr bwMode="auto">
          <a:xfrm>
            <a:off x="304800" y="1828800"/>
            <a:ext cx="1219200" cy="519113"/>
          </a:xfrm>
          <a:prstGeom prst="rect">
            <a:avLst/>
          </a:prstGeom>
          <a:noFill/>
          <a:ln w="9525">
            <a:noFill/>
            <a:miter lim="800000"/>
            <a:headEnd/>
            <a:tailEnd/>
          </a:ln>
          <a:effectLst/>
        </p:spPr>
        <p:txBody>
          <a:bodyPr>
            <a:spAutoFit/>
          </a:bodyPr>
          <a:lstStyle/>
          <a:p>
            <a:pPr>
              <a:lnSpc>
                <a:spcPct val="100000"/>
              </a:lnSpc>
              <a:spcBef>
                <a:spcPct val="50000"/>
              </a:spcBef>
            </a:pPr>
            <a:r>
              <a:rPr lang="zh-CN" altLang="en-US">
                <a:solidFill>
                  <a:schemeClr val="folHlink"/>
                </a:solidFill>
                <a:ea typeface="宋体" pitchFamily="2" charset="-122"/>
              </a:rPr>
              <a:t>解</a:t>
            </a:r>
            <a:r>
              <a:rPr lang="en-US" altLang="zh-CN">
                <a:solidFill>
                  <a:schemeClr val="folHlink"/>
                </a:solidFill>
                <a:ea typeface="宋体" pitchFamily="2" charset="-122"/>
              </a:rPr>
              <a:t>:</a:t>
            </a:r>
          </a:p>
        </p:txBody>
      </p:sp>
      <p:graphicFrame>
        <p:nvGraphicFramePr>
          <p:cNvPr id="310281" name="Object 9"/>
          <p:cNvGraphicFramePr>
            <a:graphicFrameLocks noChangeAspect="1"/>
          </p:cNvGraphicFramePr>
          <p:nvPr/>
        </p:nvGraphicFramePr>
        <p:xfrm>
          <a:off x="971550" y="1916113"/>
          <a:ext cx="6337300" cy="406400"/>
        </p:xfrm>
        <a:graphic>
          <a:graphicData uri="http://schemas.openxmlformats.org/presentationml/2006/ole">
            <p:oleObj spid="_x0000_s1528835" name="Equation" r:id="rId4" imgW="6337080" imgH="406080" progId="Equation.3">
              <p:embed/>
            </p:oleObj>
          </a:graphicData>
        </a:graphic>
      </p:graphicFrame>
      <p:grpSp>
        <p:nvGrpSpPr>
          <p:cNvPr id="2" name="Group 10"/>
          <p:cNvGrpSpPr>
            <a:grpSpLocks/>
          </p:cNvGrpSpPr>
          <p:nvPr/>
        </p:nvGrpSpPr>
        <p:grpSpPr bwMode="auto">
          <a:xfrm>
            <a:off x="611188" y="2420938"/>
            <a:ext cx="5156200" cy="1041400"/>
            <a:chOff x="624" y="1536"/>
            <a:chExt cx="3248" cy="656"/>
          </a:xfrm>
        </p:grpSpPr>
        <p:graphicFrame>
          <p:nvGraphicFramePr>
            <p:cNvPr id="310283" name="Object 11"/>
            <p:cNvGraphicFramePr>
              <a:graphicFrameLocks noChangeAspect="1"/>
            </p:cNvGraphicFramePr>
            <p:nvPr/>
          </p:nvGraphicFramePr>
          <p:xfrm>
            <a:off x="624" y="1536"/>
            <a:ext cx="3248" cy="656"/>
          </p:xfrm>
          <a:graphic>
            <a:graphicData uri="http://schemas.openxmlformats.org/presentationml/2006/ole">
              <p:oleObj spid="_x0000_s1528848" name="Equation" r:id="rId5" imgW="5155920" imgH="1041120" progId="Equation.3">
                <p:embed/>
              </p:oleObj>
            </a:graphicData>
          </a:graphic>
        </p:graphicFrame>
        <p:sp>
          <p:nvSpPr>
            <p:cNvPr id="310284" name="Text Box 12"/>
            <p:cNvSpPr txBox="1">
              <a:spLocks noChangeArrowheads="1"/>
            </p:cNvSpPr>
            <p:nvPr/>
          </p:nvSpPr>
          <p:spPr bwMode="auto">
            <a:xfrm>
              <a:off x="1200" y="1680"/>
              <a:ext cx="432" cy="327"/>
            </a:xfrm>
            <a:prstGeom prst="rect">
              <a:avLst/>
            </a:prstGeom>
            <a:noFill/>
            <a:ln w="9525">
              <a:noFill/>
              <a:miter lim="800000"/>
              <a:headEnd/>
              <a:tailEnd/>
            </a:ln>
            <a:effectLst/>
          </p:spPr>
          <p:txBody>
            <a:bodyPr>
              <a:spAutoFit/>
            </a:bodyPr>
            <a:lstStyle/>
            <a:p>
              <a:pPr>
                <a:lnSpc>
                  <a:spcPct val="100000"/>
                </a:lnSpc>
                <a:spcBef>
                  <a:spcPct val="50000"/>
                </a:spcBef>
              </a:pPr>
              <a:r>
                <a:rPr lang="en-US" altLang="zh-CN">
                  <a:solidFill>
                    <a:schemeClr val="tx1"/>
                  </a:solidFill>
                  <a:ea typeface="宋体" pitchFamily="2" charset="-122"/>
                  <a:cs typeface="Times New Roman" pitchFamily="18" charset="0"/>
                </a:rPr>
                <a:t>~</a:t>
              </a:r>
              <a:endParaRPr lang="en-US" altLang="zh-CN">
                <a:solidFill>
                  <a:schemeClr val="tx1"/>
                </a:solidFill>
                <a:ea typeface="宋体" pitchFamily="2" charset="-122"/>
              </a:endParaRPr>
            </a:p>
          </p:txBody>
        </p:sp>
      </p:grpSp>
      <p:grpSp>
        <p:nvGrpSpPr>
          <p:cNvPr id="3" name="Group 13"/>
          <p:cNvGrpSpPr>
            <a:grpSpLocks/>
          </p:cNvGrpSpPr>
          <p:nvPr/>
        </p:nvGrpSpPr>
        <p:grpSpPr bwMode="auto">
          <a:xfrm>
            <a:off x="6400800" y="2362200"/>
            <a:ext cx="2667000" cy="2298700"/>
            <a:chOff x="3936" y="1488"/>
            <a:chExt cx="1680" cy="1448"/>
          </a:xfrm>
        </p:grpSpPr>
        <p:sp>
          <p:nvSpPr>
            <p:cNvPr id="310286" name="Line 14"/>
            <p:cNvSpPr>
              <a:spLocks noChangeShapeType="1"/>
            </p:cNvSpPr>
            <p:nvPr/>
          </p:nvSpPr>
          <p:spPr bwMode="auto">
            <a:xfrm>
              <a:off x="3984" y="2736"/>
              <a:ext cx="1632" cy="0"/>
            </a:xfrm>
            <a:prstGeom prst="line">
              <a:avLst/>
            </a:prstGeom>
            <a:noFill/>
            <a:ln w="9525">
              <a:solidFill>
                <a:schemeClr val="tx1"/>
              </a:solidFill>
              <a:round/>
              <a:headEnd/>
              <a:tailEnd type="triangle" w="med" len="med"/>
            </a:ln>
            <a:effectLst/>
          </p:spPr>
          <p:txBody>
            <a:bodyPr/>
            <a:lstStyle/>
            <a:p>
              <a:endParaRPr lang="zh-CN" altLang="en-US"/>
            </a:p>
          </p:txBody>
        </p:sp>
        <p:sp>
          <p:nvSpPr>
            <p:cNvPr id="310287" name="Line 15"/>
            <p:cNvSpPr>
              <a:spLocks noChangeShapeType="1"/>
            </p:cNvSpPr>
            <p:nvPr/>
          </p:nvSpPr>
          <p:spPr bwMode="auto">
            <a:xfrm flipV="1">
              <a:off x="4080" y="1488"/>
              <a:ext cx="0" cy="1344"/>
            </a:xfrm>
            <a:prstGeom prst="line">
              <a:avLst/>
            </a:prstGeom>
            <a:noFill/>
            <a:ln w="9525">
              <a:solidFill>
                <a:schemeClr val="tx1"/>
              </a:solidFill>
              <a:round/>
              <a:headEnd/>
              <a:tailEnd type="triangle" w="med" len="med"/>
            </a:ln>
            <a:effectLst/>
          </p:spPr>
          <p:txBody>
            <a:bodyPr/>
            <a:lstStyle/>
            <a:p>
              <a:endParaRPr lang="zh-CN" altLang="en-US"/>
            </a:p>
          </p:txBody>
        </p:sp>
        <p:sp>
          <p:nvSpPr>
            <p:cNvPr id="310288" name="Line 16"/>
            <p:cNvSpPr>
              <a:spLocks noChangeShapeType="1"/>
            </p:cNvSpPr>
            <p:nvPr/>
          </p:nvSpPr>
          <p:spPr bwMode="auto">
            <a:xfrm>
              <a:off x="4080" y="1776"/>
              <a:ext cx="1056" cy="0"/>
            </a:xfrm>
            <a:prstGeom prst="line">
              <a:avLst/>
            </a:prstGeom>
            <a:noFill/>
            <a:ln w="9525">
              <a:solidFill>
                <a:schemeClr val="tx1"/>
              </a:solidFill>
              <a:round/>
              <a:headEnd/>
              <a:tailEnd/>
            </a:ln>
            <a:effectLst/>
          </p:spPr>
          <p:txBody>
            <a:bodyPr/>
            <a:lstStyle/>
            <a:p>
              <a:endParaRPr lang="zh-CN" altLang="en-US"/>
            </a:p>
          </p:txBody>
        </p:sp>
        <p:sp>
          <p:nvSpPr>
            <p:cNvPr id="310289" name="Line 17"/>
            <p:cNvSpPr>
              <a:spLocks noChangeShapeType="1"/>
            </p:cNvSpPr>
            <p:nvPr/>
          </p:nvSpPr>
          <p:spPr bwMode="auto">
            <a:xfrm>
              <a:off x="5136" y="1776"/>
              <a:ext cx="0" cy="960"/>
            </a:xfrm>
            <a:prstGeom prst="line">
              <a:avLst/>
            </a:prstGeom>
            <a:noFill/>
            <a:ln w="9525">
              <a:solidFill>
                <a:schemeClr val="tx1"/>
              </a:solidFill>
              <a:round/>
              <a:headEnd/>
              <a:tailEnd/>
            </a:ln>
            <a:effectLst/>
          </p:spPr>
          <p:txBody>
            <a:bodyPr/>
            <a:lstStyle/>
            <a:p>
              <a:endParaRPr lang="zh-CN" altLang="en-US"/>
            </a:p>
          </p:txBody>
        </p:sp>
        <p:sp>
          <p:nvSpPr>
            <p:cNvPr id="310290" name="Line 18"/>
            <p:cNvSpPr>
              <a:spLocks noChangeShapeType="1"/>
            </p:cNvSpPr>
            <p:nvPr/>
          </p:nvSpPr>
          <p:spPr bwMode="auto">
            <a:xfrm>
              <a:off x="4080" y="1776"/>
              <a:ext cx="1056" cy="960"/>
            </a:xfrm>
            <a:prstGeom prst="line">
              <a:avLst/>
            </a:prstGeom>
            <a:noFill/>
            <a:ln w="9525">
              <a:solidFill>
                <a:schemeClr val="tx1"/>
              </a:solidFill>
              <a:round/>
              <a:headEnd/>
              <a:tailEnd/>
            </a:ln>
            <a:effectLst/>
          </p:spPr>
          <p:txBody>
            <a:bodyPr/>
            <a:lstStyle/>
            <a:p>
              <a:endParaRPr lang="zh-CN" altLang="en-US"/>
            </a:p>
          </p:txBody>
        </p:sp>
        <p:graphicFrame>
          <p:nvGraphicFramePr>
            <p:cNvPr id="310291" name="Object 19"/>
            <p:cNvGraphicFramePr>
              <a:graphicFrameLocks noChangeAspect="1"/>
            </p:cNvGraphicFramePr>
            <p:nvPr/>
          </p:nvGraphicFramePr>
          <p:xfrm>
            <a:off x="3936" y="2720"/>
            <a:ext cx="136" cy="208"/>
          </p:xfrm>
          <a:graphic>
            <a:graphicData uri="http://schemas.openxmlformats.org/presentationml/2006/ole">
              <p:oleObj spid="_x0000_s1528843" name="Equation" r:id="rId6" imgW="215640" imgH="330120" progId="Equation.3">
                <p:embed/>
              </p:oleObj>
            </a:graphicData>
          </a:graphic>
        </p:graphicFrame>
        <p:graphicFrame>
          <p:nvGraphicFramePr>
            <p:cNvPr id="310292" name="Object 20"/>
            <p:cNvGraphicFramePr>
              <a:graphicFrameLocks noChangeAspect="1"/>
            </p:cNvGraphicFramePr>
            <p:nvPr/>
          </p:nvGraphicFramePr>
          <p:xfrm>
            <a:off x="3936" y="1680"/>
            <a:ext cx="120" cy="200"/>
          </p:xfrm>
          <a:graphic>
            <a:graphicData uri="http://schemas.openxmlformats.org/presentationml/2006/ole">
              <p:oleObj spid="_x0000_s1528844" name="Equation" r:id="rId7" imgW="190440" imgH="317160" progId="Equation.3">
                <p:embed/>
              </p:oleObj>
            </a:graphicData>
          </a:graphic>
        </p:graphicFrame>
        <p:graphicFrame>
          <p:nvGraphicFramePr>
            <p:cNvPr id="310293" name="Object 21"/>
            <p:cNvGraphicFramePr>
              <a:graphicFrameLocks noChangeAspect="1"/>
            </p:cNvGraphicFramePr>
            <p:nvPr/>
          </p:nvGraphicFramePr>
          <p:xfrm>
            <a:off x="5040" y="2736"/>
            <a:ext cx="120" cy="200"/>
          </p:xfrm>
          <a:graphic>
            <a:graphicData uri="http://schemas.openxmlformats.org/presentationml/2006/ole">
              <p:oleObj spid="_x0000_s1528845" name="Equation" r:id="rId8" imgW="190440" imgH="317160" progId="Equation.3">
                <p:embed/>
              </p:oleObj>
            </a:graphicData>
          </a:graphic>
        </p:graphicFrame>
        <p:graphicFrame>
          <p:nvGraphicFramePr>
            <p:cNvPr id="310294" name="Object 22"/>
            <p:cNvGraphicFramePr>
              <a:graphicFrameLocks noChangeAspect="1"/>
            </p:cNvGraphicFramePr>
            <p:nvPr/>
          </p:nvGraphicFramePr>
          <p:xfrm>
            <a:off x="5168" y="1632"/>
            <a:ext cx="448" cy="256"/>
          </p:xfrm>
          <a:graphic>
            <a:graphicData uri="http://schemas.openxmlformats.org/presentationml/2006/ole">
              <p:oleObj spid="_x0000_s1528846" name="Equation" r:id="rId9" imgW="711000" imgH="406080" progId="Equation.3">
                <p:embed/>
              </p:oleObj>
            </a:graphicData>
          </a:graphic>
        </p:graphicFrame>
        <p:sp>
          <p:nvSpPr>
            <p:cNvPr id="310295" name="Line 23"/>
            <p:cNvSpPr>
              <a:spLocks noChangeShapeType="1"/>
            </p:cNvSpPr>
            <p:nvPr/>
          </p:nvSpPr>
          <p:spPr bwMode="auto">
            <a:xfrm flipH="1">
              <a:off x="4320" y="1776"/>
              <a:ext cx="240" cy="192"/>
            </a:xfrm>
            <a:prstGeom prst="line">
              <a:avLst/>
            </a:prstGeom>
            <a:noFill/>
            <a:ln w="9525">
              <a:solidFill>
                <a:schemeClr val="tx1"/>
              </a:solidFill>
              <a:round/>
              <a:headEnd/>
              <a:tailEnd/>
            </a:ln>
            <a:effectLst/>
          </p:spPr>
          <p:txBody>
            <a:bodyPr/>
            <a:lstStyle/>
            <a:p>
              <a:endParaRPr lang="zh-CN" altLang="en-US"/>
            </a:p>
          </p:txBody>
        </p:sp>
        <p:sp>
          <p:nvSpPr>
            <p:cNvPr id="310296" name="Line 24"/>
            <p:cNvSpPr>
              <a:spLocks noChangeShapeType="1"/>
            </p:cNvSpPr>
            <p:nvPr/>
          </p:nvSpPr>
          <p:spPr bwMode="auto">
            <a:xfrm flipH="1">
              <a:off x="4512" y="1776"/>
              <a:ext cx="384" cy="384"/>
            </a:xfrm>
            <a:prstGeom prst="line">
              <a:avLst/>
            </a:prstGeom>
            <a:noFill/>
            <a:ln w="9525">
              <a:solidFill>
                <a:schemeClr val="tx1"/>
              </a:solidFill>
              <a:round/>
              <a:headEnd/>
              <a:tailEnd/>
            </a:ln>
            <a:effectLst/>
          </p:spPr>
          <p:txBody>
            <a:bodyPr/>
            <a:lstStyle/>
            <a:p>
              <a:endParaRPr lang="zh-CN" altLang="en-US"/>
            </a:p>
          </p:txBody>
        </p:sp>
        <p:sp>
          <p:nvSpPr>
            <p:cNvPr id="310297" name="Line 25"/>
            <p:cNvSpPr>
              <a:spLocks noChangeShapeType="1"/>
            </p:cNvSpPr>
            <p:nvPr/>
          </p:nvSpPr>
          <p:spPr bwMode="auto">
            <a:xfrm flipH="1">
              <a:off x="4656" y="1776"/>
              <a:ext cx="480" cy="528"/>
            </a:xfrm>
            <a:prstGeom prst="line">
              <a:avLst/>
            </a:prstGeom>
            <a:noFill/>
            <a:ln w="9525">
              <a:solidFill>
                <a:schemeClr val="tx1"/>
              </a:solidFill>
              <a:round/>
              <a:headEnd/>
              <a:tailEnd/>
            </a:ln>
            <a:effectLst/>
          </p:spPr>
          <p:txBody>
            <a:bodyPr/>
            <a:lstStyle/>
            <a:p>
              <a:endParaRPr lang="zh-CN" altLang="en-US"/>
            </a:p>
          </p:txBody>
        </p:sp>
        <p:sp>
          <p:nvSpPr>
            <p:cNvPr id="310298" name="Line 26"/>
            <p:cNvSpPr>
              <a:spLocks noChangeShapeType="1"/>
            </p:cNvSpPr>
            <p:nvPr/>
          </p:nvSpPr>
          <p:spPr bwMode="auto">
            <a:xfrm flipH="1">
              <a:off x="4848" y="2112"/>
              <a:ext cx="288" cy="336"/>
            </a:xfrm>
            <a:prstGeom prst="line">
              <a:avLst/>
            </a:prstGeom>
            <a:noFill/>
            <a:ln w="9525">
              <a:solidFill>
                <a:schemeClr val="tx1"/>
              </a:solidFill>
              <a:round/>
              <a:headEnd/>
              <a:tailEnd/>
            </a:ln>
            <a:effectLst/>
          </p:spPr>
          <p:txBody>
            <a:bodyPr/>
            <a:lstStyle/>
            <a:p>
              <a:endParaRPr lang="zh-CN" altLang="en-US"/>
            </a:p>
          </p:txBody>
        </p:sp>
        <p:sp>
          <p:nvSpPr>
            <p:cNvPr id="310299" name="Line 27"/>
            <p:cNvSpPr>
              <a:spLocks noChangeShapeType="1"/>
            </p:cNvSpPr>
            <p:nvPr/>
          </p:nvSpPr>
          <p:spPr bwMode="auto">
            <a:xfrm flipH="1">
              <a:off x="4992" y="2400"/>
              <a:ext cx="144" cy="192"/>
            </a:xfrm>
            <a:prstGeom prst="line">
              <a:avLst/>
            </a:prstGeom>
            <a:noFill/>
            <a:ln w="9525">
              <a:solidFill>
                <a:schemeClr val="tx1"/>
              </a:solidFill>
              <a:round/>
              <a:headEnd/>
              <a:tailEnd/>
            </a:ln>
            <a:effectLst/>
          </p:spPr>
          <p:txBody>
            <a:bodyPr/>
            <a:lstStyle/>
            <a:p>
              <a:endParaRPr lang="zh-CN" altLang="en-US"/>
            </a:p>
          </p:txBody>
        </p:sp>
        <p:graphicFrame>
          <p:nvGraphicFramePr>
            <p:cNvPr id="310300" name="Object 28"/>
            <p:cNvGraphicFramePr>
              <a:graphicFrameLocks noChangeAspect="1"/>
            </p:cNvGraphicFramePr>
            <p:nvPr/>
          </p:nvGraphicFramePr>
          <p:xfrm>
            <a:off x="4704" y="1968"/>
            <a:ext cx="200" cy="208"/>
          </p:xfrm>
          <a:graphic>
            <a:graphicData uri="http://schemas.openxmlformats.org/presentationml/2006/ole">
              <p:oleObj spid="_x0000_s1528847" name="Equation" r:id="rId10" imgW="317160" imgH="330120" progId="Equation.3">
                <p:embed/>
              </p:oleObj>
            </a:graphicData>
          </a:graphic>
        </p:graphicFrame>
      </p:grpSp>
      <p:grpSp>
        <p:nvGrpSpPr>
          <p:cNvPr id="4" name="Group 29"/>
          <p:cNvGrpSpPr>
            <a:grpSpLocks/>
          </p:cNvGrpSpPr>
          <p:nvPr/>
        </p:nvGrpSpPr>
        <p:grpSpPr bwMode="auto">
          <a:xfrm>
            <a:off x="6832600" y="3962400"/>
            <a:ext cx="1397000" cy="1092200"/>
            <a:chOff x="4176" y="2496"/>
            <a:chExt cx="880" cy="688"/>
          </a:xfrm>
        </p:grpSpPr>
        <p:graphicFrame>
          <p:nvGraphicFramePr>
            <p:cNvPr id="310302" name="Object 30"/>
            <p:cNvGraphicFramePr>
              <a:graphicFrameLocks noChangeAspect="1"/>
            </p:cNvGraphicFramePr>
            <p:nvPr/>
          </p:nvGraphicFramePr>
          <p:xfrm>
            <a:off x="4176" y="2928"/>
            <a:ext cx="880" cy="256"/>
          </p:xfrm>
          <a:graphic>
            <a:graphicData uri="http://schemas.openxmlformats.org/presentationml/2006/ole">
              <p:oleObj spid="_x0000_s1528842" name="Equation" r:id="rId11" imgW="1396800" imgH="406080" progId="Equation.3">
                <p:embed/>
              </p:oleObj>
            </a:graphicData>
          </a:graphic>
        </p:graphicFrame>
        <p:sp>
          <p:nvSpPr>
            <p:cNvPr id="310303" name="Line 31"/>
            <p:cNvSpPr>
              <a:spLocks noChangeShapeType="1"/>
            </p:cNvSpPr>
            <p:nvPr/>
          </p:nvSpPr>
          <p:spPr bwMode="auto">
            <a:xfrm flipV="1">
              <a:off x="4608" y="2496"/>
              <a:ext cx="288" cy="432"/>
            </a:xfrm>
            <a:prstGeom prst="line">
              <a:avLst/>
            </a:prstGeom>
            <a:noFill/>
            <a:ln w="9525">
              <a:solidFill>
                <a:schemeClr val="tx1"/>
              </a:solidFill>
              <a:round/>
              <a:headEnd/>
              <a:tailEnd type="triangle" w="med" len="med"/>
            </a:ln>
            <a:effectLst/>
          </p:spPr>
          <p:txBody>
            <a:bodyPr/>
            <a:lstStyle/>
            <a:p>
              <a:endParaRPr lang="zh-CN" altLang="en-US"/>
            </a:p>
          </p:txBody>
        </p:sp>
      </p:grpSp>
      <p:graphicFrame>
        <p:nvGraphicFramePr>
          <p:cNvPr id="310304" name="Object 32"/>
          <p:cNvGraphicFramePr>
            <a:graphicFrameLocks noChangeAspect="1"/>
          </p:cNvGraphicFramePr>
          <p:nvPr/>
        </p:nvGraphicFramePr>
        <p:xfrm>
          <a:off x="468313" y="3573463"/>
          <a:ext cx="1549400" cy="495300"/>
        </p:xfrm>
        <a:graphic>
          <a:graphicData uri="http://schemas.openxmlformats.org/presentationml/2006/ole">
            <p:oleObj spid="_x0000_s1528836" name="Equation" r:id="rId12" imgW="1549080" imgH="495000" progId="Equation.3">
              <p:embed/>
            </p:oleObj>
          </a:graphicData>
        </a:graphic>
      </p:graphicFrame>
      <p:graphicFrame>
        <p:nvGraphicFramePr>
          <p:cNvPr id="310305" name="Object 33"/>
          <p:cNvGraphicFramePr>
            <a:graphicFrameLocks noChangeAspect="1"/>
          </p:cNvGraphicFramePr>
          <p:nvPr/>
        </p:nvGraphicFramePr>
        <p:xfrm>
          <a:off x="2195513" y="3500438"/>
          <a:ext cx="3302000" cy="711200"/>
        </p:xfrm>
        <a:graphic>
          <a:graphicData uri="http://schemas.openxmlformats.org/presentationml/2006/ole">
            <p:oleObj spid="_x0000_s1528837" name="Equation" r:id="rId13" imgW="3301920" imgH="711000" progId="Equation.3">
              <p:embed/>
            </p:oleObj>
          </a:graphicData>
        </a:graphic>
      </p:graphicFrame>
      <p:graphicFrame>
        <p:nvGraphicFramePr>
          <p:cNvPr id="310306" name="Object 34"/>
          <p:cNvGraphicFramePr>
            <a:graphicFrameLocks noChangeAspect="1"/>
          </p:cNvGraphicFramePr>
          <p:nvPr/>
        </p:nvGraphicFramePr>
        <p:xfrm>
          <a:off x="395288" y="4221163"/>
          <a:ext cx="4749800" cy="711200"/>
        </p:xfrm>
        <a:graphic>
          <a:graphicData uri="http://schemas.openxmlformats.org/presentationml/2006/ole">
            <p:oleObj spid="_x0000_s1528838" name="Equation" r:id="rId14" imgW="4749480" imgH="711000" progId="Equation.3">
              <p:embed/>
            </p:oleObj>
          </a:graphicData>
        </a:graphic>
      </p:graphicFrame>
      <p:graphicFrame>
        <p:nvGraphicFramePr>
          <p:cNvPr id="310307" name="Object 35"/>
          <p:cNvGraphicFramePr>
            <a:graphicFrameLocks noChangeAspect="1"/>
          </p:cNvGraphicFramePr>
          <p:nvPr/>
        </p:nvGraphicFramePr>
        <p:xfrm>
          <a:off x="5257800" y="4495800"/>
          <a:ext cx="774700" cy="330200"/>
        </p:xfrm>
        <a:graphic>
          <a:graphicData uri="http://schemas.openxmlformats.org/presentationml/2006/ole">
            <p:oleObj spid="_x0000_s1528839" name="Equation" r:id="rId15" imgW="774360" imgH="330120" progId="Equation.3">
              <p:embed/>
            </p:oleObj>
          </a:graphicData>
        </a:graphic>
      </p:graphicFrame>
      <p:graphicFrame>
        <p:nvGraphicFramePr>
          <p:cNvPr id="310308" name="Object 36"/>
          <p:cNvGraphicFramePr>
            <a:graphicFrameLocks noChangeAspect="1"/>
          </p:cNvGraphicFramePr>
          <p:nvPr/>
        </p:nvGraphicFramePr>
        <p:xfrm>
          <a:off x="381000" y="4876800"/>
          <a:ext cx="2578100" cy="495300"/>
        </p:xfrm>
        <a:graphic>
          <a:graphicData uri="http://schemas.openxmlformats.org/presentationml/2006/ole">
            <p:oleObj spid="_x0000_s1528840" name="Equation" r:id="rId16" imgW="2577960" imgH="495000" progId="Equation.3">
              <p:embed/>
            </p:oleObj>
          </a:graphicData>
        </a:graphic>
      </p:graphicFrame>
      <p:sp>
        <p:nvSpPr>
          <p:cNvPr id="310309" name="Text Box 37"/>
          <p:cNvSpPr txBox="1">
            <a:spLocks noChangeArrowheads="1"/>
          </p:cNvSpPr>
          <p:nvPr/>
        </p:nvSpPr>
        <p:spPr bwMode="auto">
          <a:xfrm>
            <a:off x="381000" y="5715000"/>
            <a:ext cx="990600" cy="519113"/>
          </a:xfrm>
          <a:prstGeom prst="rect">
            <a:avLst/>
          </a:prstGeom>
          <a:noFill/>
          <a:ln w="9525">
            <a:noFill/>
            <a:miter lim="800000"/>
            <a:headEnd/>
            <a:tailEnd/>
          </a:ln>
          <a:effectLst/>
        </p:spPr>
        <p:txBody>
          <a:bodyPr>
            <a:spAutoFit/>
          </a:bodyPr>
          <a:lstStyle/>
          <a:p>
            <a:pPr>
              <a:lnSpc>
                <a:spcPct val="100000"/>
              </a:lnSpc>
              <a:spcBef>
                <a:spcPct val="50000"/>
              </a:spcBef>
            </a:pPr>
            <a:r>
              <a:rPr lang="zh-CN" altLang="en-US">
                <a:solidFill>
                  <a:schemeClr val="tx1"/>
                </a:solidFill>
                <a:ea typeface="宋体" pitchFamily="2" charset="-122"/>
              </a:rPr>
              <a:t>故</a:t>
            </a:r>
          </a:p>
        </p:txBody>
      </p:sp>
      <p:graphicFrame>
        <p:nvGraphicFramePr>
          <p:cNvPr id="310310" name="Object 38"/>
          <p:cNvGraphicFramePr>
            <a:graphicFrameLocks noChangeAspect="1"/>
          </p:cNvGraphicFramePr>
          <p:nvPr/>
        </p:nvGraphicFramePr>
        <p:xfrm>
          <a:off x="1676400" y="5334000"/>
          <a:ext cx="3746500" cy="1041400"/>
        </p:xfrm>
        <a:graphic>
          <a:graphicData uri="http://schemas.openxmlformats.org/presentationml/2006/ole">
            <p:oleObj spid="_x0000_s1528841" name="Equation" r:id="rId17" imgW="3746160" imgH="1041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0280"/>
                                        </p:tgtEl>
                                        <p:attrNameLst>
                                          <p:attrName>style.visibility</p:attrName>
                                        </p:attrNameLst>
                                      </p:cBhvr>
                                      <p:to>
                                        <p:strVal val="visible"/>
                                      </p:to>
                                    </p:set>
                                    <p:animEffect transition="in" filter="wipe(down)">
                                      <p:cBhvr>
                                        <p:cTn id="7" dur="500"/>
                                        <p:tgtEl>
                                          <p:spTgt spid="3102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10281"/>
                                        </p:tgtEl>
                                        <p:attrNameLst>
                                          <p:attrName>style.visibility</p:attrName>
                                        </p:attrNameLst>
                                      </p:cBhvr>
                                      <p:to>
                                        <p:strVal val="visible"/>
                                      </p:to>
                                    </p:set>
                                    <p:animEffect transition="in" filter="wipe(down)">
                                      <p:cBhvr>
                                        <p:cTn id="20" dur="500"/>
                                        <p:tgtEl>
                                          <p:spTgt spid="31028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10304"/>
                                        </p:tgtEl>
                                        <p:attrNameLst>
                                          <p:attrName>style.visibility</p:attrName>
                                        </p:attrNameLst>
                                      </p:cBhvr>
                                      <p:to>
                                        <p:strVal val="visible"/>
                                      </p:to>
                                    </p:set>
                                    <p:animEffect transition="in" filter="wipe(down)">
                                      <p:cBhvr>
                                        <p:cTn id="30" dur="500"/>
                                        <p:tgtEl>
                                          <p:spTgt spid="31030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0305"/>
                                        </p:tgtEl>
                                        <p:attrNameLst>
                                          <p:attrName>style.visibility</p:attrName>
                                        </p:attrNameLst>
                                      </p:cBhvr>
                                      <p:to>
                                        <p:strVal val="visible"/>
                                      </p:to>
                                    </p:set>
                                    <p:animEffect transition="in" filter="wipe(down)">
                                      <p:cBhvr>
                                        <p:cTn id="35" dur="500"/>
                                        <p:tgtEl>
                                          <p:spTgt spid="31030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10306"/>
                                        </p:tgtEl>
                                        <p:attrNameLst>
                                          <p:attrName>style.visibility</p:attrName>
                                        </p:attrNameLst>
                                      </p:cBhvr>
                                      <p:to>
                                        <p:strVal val="visible"/>
                                      </p:to>
                                    </p:set>
                                    <p:animEffect transition="in" filter="wipe(down)">
                                      <p:cBhvr>
                                        <p:cTn id="40" dur="500"/>
                                        <p:tgtEl>
                                          <p:spTgt spid="310306"/>
                                        </p:tgtEl>
                                      </p:cBhvr>
                                    </p:animEffect>
                                  </p:childTnLst>
                                </p:cTn>
                              </p:par>
                              <p:par>
                                <p:cTn id="41" presetID="22" presetClass="entr" presetSubtype="4" fill="hold" nodeType="withEffect">
                                  <p:stCondLst>
                                    <p:cond delay="0"/>
                                  </p:stCondLst>
                                  <p:childTnLst>
                                    <p:set>
                                      <p:cBhvr>
                                        <p:cTn id="42" dur="1" fill="hold">
                                          <p:stCondLst>
                                            <p:cond delay="0"/>
                                          </p:stCondLst>
                                        </p:cTn>
                                        <p:tgtEl>
                                          <p:spTgt spid="310307"/>
                                        </p:tgtEl>
                                        <p:attrNameLst>
                                          <p:attrName>style.visibility</p:attrName>
                                        </p:attrNameLst>
                                      </p:cBhvr>
                                      <p:to>
                                        <p:strVal val="visible"/>
                                      </p:to>
                                    </p:set>
                                    <p:animEffect transition="in" filter="wipe(down)">
                                      <p:cBhvr>
                                        <p:cTn id="43" dur="500"/>
                                        <p:tgtEl>
                                          <p:spTgt spid="310307"/>
                                        </p:tgtEl>
                                      </p:cBhvr>
                                    </p:animEffect>
                                  </p:childTnLst>
                                </p:cTn>
                              </p:par>
                              <p:par>
                                <p:cTn id="44" presetID="22" presetClass="entr" presetSubtype="4" fill="hold" nodeType="withEffect">
                                  <p:stCondLst>
                                    <p:cond delay="0"/>
                                  </p:stCondLst>
                                  <p:childTnLst>
                                    <p:set>
                                      <p:cBhvr>
                                        <p:cTn id="45" dur="1" fill="hold">
                                          <p:stCondLst>
                                            <p:cond delay="0"/>
                                          </p:stCondLst>
                                        </p:cTn>
                                        <p:tgtEl>
                                          <p:spTgt spid="310308"/>
                                        </p:tgtEl>
                                        <p:attrNameLst>
                                          <p:attrName>style.visibility</p:attrName>
                                        </p:attrNameLst>
                                      </p:cBhvr>
                                      <p:to>
                                        <p:strVal val="visible"/>
                                      </p:to>
                                    </p:set>
                                    <p:animEffect transition="in" filter="wipe(down)">
                                      <p:cBhvr>
                                        <p:cTn id="46" dur="500"/>
                                        <p:tgtEl>
                                          <p:spTgt spid="31030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10309"/>
                                        </p:tgtEl>
                                        <p:attrNameLst>
                                          <p:attrName>style.visibility</p:attrName>
                                        </p:attrNameLst>
                                      </p:cBhvr>
                                      <p:to>
                                        <p:strVal val="visible"/>
                                      </p:to>
                                    </p:set>
                                    <p:animEffect transition="in" filter="wipe(down)">
                                      <p:cBhvr>
                                        <p:cTn id="51" dur="500"/>
                                        <p:tgtEl>
                                          <p:spTgt spid="310309"/>
                                        </p:tgtEl>
                                      </p:cBhvr>
                                    </p:animEffect>
                                  </p:childTnLst>
                                </p:cTn>
                              </p:par>
                              <p:par>
                                <p:cTn id="52" presetID="22" presetClass="entr" presetSubtype="4" fill="hold" nodeType="withEffect">
                                  <p:stCondLst>
                                    <p:cond delay="0"/>
                                  </p:stCondLst>
                                  <p:childTnLst>
                                    <p:set>
                                      <p:cBhvr>
                                        <p:cTn id="53" dur="1" fill="hold">
                                          <p:stCondLst>
                                            <p:cond delay="0"/>
                                          </p:stCondLst>
                                        </p:cTn>
                                        <p:tgtEl>
                                          <p:spTgt spid="310310"/>
                                        </p:tgtEl>
                                        <p:attrNameLst>
                                          <p:attrName>style.visibility</p:attrName>
                                        </p:attrNameLst>
                                      </p:cBhvr>
                                      <p:to>
                                        <p:strVal val="visible"/>
                                      </p:to>
                                    </p:set>
                                    <p:animEffect transition="in" filter="wipe(down)">
                                      <p:cBhvr>
                                        <p:cTn id="54" dur="500"/>
                                        <p:tgtEl>
                                          <p:spTgt spid="310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0" grpId="0"/>
      <p:bldP spid="31030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01" name="Object 5"/>
          <p:cNvGraphicFramePr>
            <a:graphicFrameLocks noChangeAspect="1"/>
          </p:cNvGraphicFramePr>
          <p:nvPr/>
        </p:nvGraphicFramePr>
        <p:xfrm>
          <a:off x="2743200" y="228600"/>
          <a:ext cx="3733800" cy="1041400"/>
        </p:xfrm>
        <a:graphic>
          <a:graphicData uri="http://schemas.openxmlformats.org/presentationml/2006/ole">
            <p:oleObj spid="_x0000_s1529858" name="Equation" r:id="rId3" imgW="3733560" imgH="1041120" progId="Equation.3">
              <p:embed/>
            </p:oleObj>
          </a:graphicData>
        </a:graphic>
      </p:graphicFrame>
      <p:sp>
        <p:nvSpPr>
          <p:cNvPr id="311302" name="Text Box 6"/>
          <p:cNvSpPr txBox="1">
            <a:spLocks noChangeArrowheads="1"/>
          </p:cNvSpPr>
          <p:nvPr/>
        </p:nvSpPr>
        <p:spPr bwMode="auto">
          <a:xfrm>
            <a:off x="774700" y="461963"/>
            <a:ext cx="3581400" cy="519112"/>
          </a:xfrm>
          <a:prstGeom prst="rect">
            <a:avLst/>
          </a:prstGeom>
          <a:noFill/>
          <a:ln w="9525">
            <a:noFill/>
            <a:miter lim="800000"/>
            <a:headEnd/>
            <a:tailEnd/>
          </a:ln>
          <a:effectLst/>
        </p:spPr>
        <p:txBody>
          <a:bodyPr>
            <a:spAutoFit/>
          </a:bodyPr>
          <a:lstStyle/>
          <a:p>
            <a:pPr>
              <a:lnSpc>
                <a:spcPct val="100000"/>
              </a:lnSpc>
              <a:spcBef>
                <a:spcPct val="50000"/>
              </a:spcBef>
            </a:pPr>
            <a:r>
              <a:rPr lang="zh-CN" altLang="en-US">
                <a:solidFill>
                  <a:schemeClr val="tx1"/>
                </a:solidFill>
                <a:ea typeface="宋体" pitchFamily="2" charset="-122"/>
              </a:rPr>
              <a:t>类似可得</a:t>
            </a:r>
          </a:p>
        </p:txBody>
      </p:sp>
      <p:graphicFrame>
        <p:nvGraphicFramePr>
          <p:cNvPr id="311303" name="Object 7"/>
          <p:cNvGraphicFramePr>
            <a:graphicFrameLocks noChangeAspect="1"/>
          </p:cNvGraphicFramePr>
          <p:nvPr/>
        </p:nvGraphicFramePr>
        <p:xfrm>
          <a:off x="755650" y="1268413"/>
          <a:ext cx="3162300" cy="889000"/>
        </p:xfrm>
        <a:graphic>
          <a:graphicData uri="http://schemas.openxmlformats.org/presentationml/2006/ole">
            <p:oleObj spid="_x0000_s1529859" name="Equation" r:id="rId4" imgW="3162240" imgH="888840" progId="Equation.3">
              <p:embed/>
            </p:oleObj>
          </a:graphicData>
        </a:graphic>
      </p:graphicFrame>
      <p:graphicFrame>
        <p:nvGraphicFramePr>
          <p:cNvPr id="311304" name="Object 8"/>
          <p:cNvGraphicFramePr>
            <a:graphicFrameLocks noChangeAspect="1"/>
          </p:cNvGraphicFramePr>
          <p:nvPr/>
        </p:nvGraphicFramePr>
        <p:xfrm>
          <a:off x="4356100" y="1268413"/>
          <a:ext cx="3568700" cy="889000"/>
        </p:xfrm>
        <a:graphic>
          <a:graphicData uri="http://schemas.openxmlformats.org/presentationml/2006/ole">
            <p:oleObj spid="_x0000_s1529860" name="Equation" r:id="rId5" imgW="3568680" imgH="888840" progId="Equation.3">
              <p:embed/>
            </p:oleObj>
          </a:graphicData>
        </a:graphic>
      </p:graphicFrame>
      <p:graphicFrame>
        <p:nvGraphicFramePr>
          <p:cNvPr id="311305" name="Object 9"/>
          <p:cNvGraphicFramePr>
            <a:graphicFrameLocks noChangeAspect="1"/>
          </p:cNvGraphicFramePr>
          <p:nvPr/>
        </p:nvGraphicFramePr>
        <p:xfrm>
          <a:off x="827088" y="2060575"/>
          <a:ext cx="3822700" cy="889000"/>
        </p:xfrm>
        <a:graphic>
          <a:graphicData uri="http://schemas.openxmlformats.org/presentationml/2006/ole">
            <p:oleObj spid="_x0000_s1529861" name="Equation" r:id="rId6" imgW="3822480" imgH="888840" progId="Equation.3">
              <p:embed/>
            </p:oleObj>
          </a:graphicData>
        </a:graphic>
      </p:graphicFrame>
      <p:grpSp>
        <p:nvGrpSpPr>
          <p:cNvPr id="2" name="Group 10"/>
          <p:cNvGrpSpPr>
            <a:grpSpLocks/>
          </p:cNvGrpSpPr>
          <p:nvPr/>
        </p:nvGrpSpPr>
        <p:grpSpPr bwMode="auto">
          <a:xfrm>
            <a:off x="457200" y="2895600"/>
            <a:ext cx="5410200" cy="889000"/>
            <a:chOff x="288" y="2208"/>
            <a:chExt cx="3408" cy="560"/>
          </a:xfrm>
        </p:grpSpPr>
        <p:sp>
          <p:nvSpPr>
            <p:cNvPr id="311307" name="Text Box 11"/>
            <p:cNvSpPr txBox="1">
              <a:spLocks noChangeArrowheads="1"/>
            </p:cNvSpPr>
            <p:nvPr/>
          </p:nvSpPr>
          <p:spPr bwMode="auto">
            <a:xfrm>
              <a:off x="288" y="2304"/>
              <a:ext cx="2256" cy="327"/>
            </a:xfrm>
            <a:prstGeom prst="rect">
              <a:avLst/>
            </a:prstGeom>
            <a:noFill/>
            <a:ln w="9525">
              <a:noFill/>
              <a:miter lim="800000"/>
              <a:headEnd/>
              <a:tailEnd/>
            </a:ln>
            <a:effectLst/>
          </p:spPr>
          <p:txBody>
            <a:bodyPr>
              <a:spAutoFit/>
            </a:bodyPr>
            <a:lstStyle/>
            <a:p>
              <a:pPr>
                <a:lnSpc>
                  <a:spcPct val="100000"/>
                </a:lnSpc>
                <a:spcBef>
                  <a:spcPct val="50000"/>
                </a:spcBef>
              </a:pPr>
              <a:r>
                <a:rPr lang="zh-CN" altLang="en-US">
                  <a:solidFill>
                    <a:schemeClr val="tx1"/>
                  </a:solidFill>
                  <a:ea typeface="宋体" pitchFamily="2" charset="-122"/>
                </a:rPr>
                <a:t>类似可得</a:t>
              </a:r>
            </a:p>
          </p:txBody>
        </p:sp>
        <p:graphicFrame>
          <p:nvGraphicFramePr>
            <p:cNvPr id="311308" name="Object 12"/>
            <p:cNvGraphicFramePr>
              <a:graphicFrameLocks noChangeAspect="1"/>
            </p:cNvGraphicFramePr>
            <p:nvPr/>
          </p:nvGraphicFramePr>
          <p:xfrm>
            <a:off x="1736" y="2208"/>
            <a:ext cx="1960" cy="560"/>
          </p:xfrm>
          <a:graphic>
            <a:graphicData uri="http://schemas.openxmlformats.org/presentationml/2006/ole">
              <p:oleObj spid="_x0000_s1529874" name="Equation" r:id="rId7" imgW="3111480" imgH="888840" progId="Equation.3">
                <p:embed/>
              </p:oleObj>
            </a:graphicData>
          </a:graphic>
        </p:graphicFrame>
      </p:grpSp>
      <p:sp>
        <p:nvSpPr>
          <p:cNvPr id="311309" name="Text Box 13"/>
          <p:cNvSpPr txBox="1">
            <a:spLocks noChangeArrowheads="1"/>
          </p:cNvSpPr>
          <p:nvPr/>
        </p:nvSpPr>
        <p:spPr bwMode="auto">
          <a:xfrm>
            <a:off x="381000" y="3886200"/>
            <a:ext cx="990600" cy="519113"/>
          </a:xfrm>
          <a:prstGeom prst="rect">
            <a:avLst/>
          </a:prstGeom>
          <a:noFill/>
          <a:ln w="9525">
            <a:noFill/>
            <a:miter lim="800000"/>
            <a:headEnd/>
            <a:tailEnd/>
          </a:ln>
          <a:effectLst/>
        </p:spPr>
        <p:txBody>
          <a:bodyPr>
            <a:spAutoFit/>
          </a:bodyPr>
          <a:lstStyle/>
          <a:p>
            <a:pPr>
              <a:lnSpc>
                <a:spcPct val="100000"/>
              </a:lnSpc>
              <a:spcBef>
                <a:spcPct val="50000"/>
              </a:spcBef>
            </a:pPr>
            <a:r>
              <a:rPr lang="zh-CN" altLang="en-US">
                <a:solidFill>
                  <a:schemeClr val="tx1"/>
                </a:solidFill>
                <a:ea typeface="宋体" pitchFamily="2" charset="-122"/>
              </a:rPr>
              <a:t>而</a:t>
            </a:r>
          </a:p>
        </p:txBody>
      </p:sp>
      <p:graphicFrame>
        <p:nvGraphicFramePr>
          <p:cNvPr id="311310" name="Object 14"/>
          <p:cNvGraphicFramePr>
            <a:graphicFrameLocks noChangeAspect="1"/>
          </p:cNvGraphicFramePr>
          <p:nvPr/>
        </p:nvGraphicFramePr>
        <p:xfrm>
          <a:off x="1524000" y="3886200"/>
          <a:ext cx="3149600" cy="825500"/>
        </p:xfrm>
        <a:graphic>
          <a:graphicData uri="http://schemas.openxmlformats.org/presentationml/2006/ole">
            <p:oleObj spid="_x0000_s1529862" name="Equation" r:id="rId8" imgW="3149280" imgH="825480" progId="Equation.3">
              <p:embed/>
            </p:oleObj>
          </a:graphicData>
        </a:graphic>
      </p:graphicFrame>
      <p:grpSp>
        <p:nvGrpSpPr>
          <p:cNvPr id="3" name="Group 15"/>
          <p:cNvGrpSpPr>
            <a:grpSpLocks/>
          </p:cNvGrpSpPr>
          <p:nvPr/>
        </p:nvGrpSpPr>
        <p:grpSpPr bwMode="auto">
          <a:xfrm>
            <a:off x="6400800" y="2032000"/>
            <a:ext cx="2667000" cy="2298700"/>
            <a:chOff x="3936" y="1488"/>
            <a:chExt cx="1680" cy="1448"/>
          </a:xfrm>
        </p:grpSpPr>
        <p:sp>
          <p:nvSpPr>
            <p:cNvPr id="311312" name="Line 16"/>
            <p:cNvSpPr>
              <a:spLocks noChangeShapeType="1"/>
            </p:cNvSpPr>
            <p:nvPr/>
          </p:nvSpPr>
          <p:spPr bwMode="auto">
            <a:xfrm>
              <a:off x="3984" y="2736"/>
              <a:ext cx="1632" cy="0"/>
            </a:xfrm>
            <a:prstGeom prst="line">
              <a:avLst/>
            </a:prstGeom>
            <a:noFill/>
            <a:ln w="9525">
              <a:solidFill>
                <a:schemeClr val="tx1"/>
              </a:solidFill>
              <a:round/>
              <a:headEnd/>
              <a:tailEnd type="triangle" w="med" len="med"/>
            </a:ln>
            <a:effectLst/>
          </p:spPr>
          <p:txBody>
            <a:bodyPr/>
            <a:lstStyle/>
            <a:p>
              <a:endParaRPr lang="zh-CN" altLang="en-US"/>
            </a:p>
          </p:txBody>
        </p:sp>
        <p:sp>
          <p:nvSpPr>
            <p:cNvPr id="311313" name="Line 17"/>
            <p:cNvSpPr>
              <a:spLocks noChangeShapeType="1"/>
            </p:cNvSpPr>
            <p:nvPr/>
          </p:nvSpPr>
          <p:spPr bwMode="auto">
            <a:xfrm flipV="1">
              <a:off x="4080" y="1488"/>
              <a:ext cx="0" cy="1344"/>
            </a:xfrm>
            <a:prstGeom prst="line">
              <a:avLst/>
            </a:prstGeom>
            <a:noFill/>
            <a:ln w="9525">
              <a:solidFill>
                <a:schemeClr val="tx1"/>
              </a:solidFill>
              <a:round/>
              <a:headEnd/>
              <a:tailEnd type="triangle" w="med" len="med"/>
            </a:ln>
            <a:effectLst/>
          </p:spPr>
          <p:txBody>
            <a:bodyPr/>
            <a:lstStyle/>
            <a:p>
              <a:endParaRPr lang="zh-CN" altLang="en-US"/>
            </a:p>
          </p:txBody>
        </p:sp>
        <p:sp>
          <p:nvSpPr>
            <p:cNvPr id="311314" name="Line 18"/>
            <p:cNvSpPr>
              <a:spLocks noChangeShapeType="1"/>
            </p:cNvSpPr>
            <p:nvPr/>
          </p:nvSpPr>
          <p:spPr bwMode="auto">
            <a:xfrm>
              <a:off x="4080" y="1776"/>
              <a:ext cx="1056" cy="0"/>
            </a:xfrm>
            <a:prstGeom prst="line">
              <a:avLst/>
            </a:prstGeom>
            <a:noFill/>
            <a:ln w="9525">
              <a:solidFill>
                <a:schemeClr val="tx1"/>
              </a:solidFill>
              <a:round/>
              <a:headEnd/>
              <a:tailEnd/>
            </a:ln>
            <a:effectLst/>
          </p:spPr>
          <p:txBody>
            <a:bodyPr/>
            <a:lstStyle/>
            <a:p>
              <a:endParaRPr lang="zh-CN" altLang="en-US"/>
            </a:p>
          </p:txBody>
        </p:sp>
        <p:sp>
          <p:nvSpPr>
            <p:cNvPr id="311315" name="Line 19"/>
            <p:cNvSpPr>
              <a:spLocks noChangeShapeType="1"/>
            </p:cNvSpPr>
            <p:nvPr/>
          </p:nvSpPr>
          <p:spPr bwMode="auto">
            <a:xfrm>
              <a:off x="5136" y="1776"/>
              <a:ext cx="0" cy="960"/>
            </a:xfrm>
            <a:prstGeom prst="line">
              <a:avLst/>
            </a:prstGeom>
            <a:noFill/>
            <a:ln w="9525">
              <a:solidFill>
                <a:schemeClr val="tx1"/>
              </a:solidFill>
              <a:round/>
              <a:headEnd/>
              <a:tailEnd/>
            </a:ln>
            <a:effectLst/>
          </p:spPr>
          <p:txBody>
            <a:bodyPr/>
            <a:lstStyle/>
            <a:p>
              <a:endParaRPr lang="zh-CN" altLang="en-US"/>
            </a:p>
          </p:txBody>
        </p:sp>
        <p:sp>
          <p:nvSpPr>
            <p:cNvPr id="311316" name="Line 20"/>
            <p:cNvSpPr>
              <a:spLocks noChangeShapeType="1"/>
            </p:cNvSpPr>
            <p:nvPr/>
          </p:nvSpPr>
          <p:spPr bwMode="auto">
            <a:xfrm>
              <a:off x="4080" y="1776"/>
              <a:ext cx="1056" cy="960"/>
            </a:xfrm>
            <a:prstGeom prst="line">
              <a:avLst/>
            </a:prstGeom>
            <a:noFill/>
            <a:ln w="9525">
              <a:solidFill>
                <a:schemeClr val="tx1"/>
              </a:solidFill>
              <a:round/>
              <a:headEnd/>
              <a:tailEnd/>
            </a:ln>
            <a:effectLst/>
          </p:spPr>
          <p:txBody>
            <a:bodyPr/>
            <a:lstStyle/>
            <a:p>
              <a:endParaRPr lang="zh-CN" altLang="en-US"/>
            </a:p>
          </p:txBody>
        </p:sp>
        <p:graphicFrame>
          <p:nvGraphicFramePr>
            <p:cNvPr id="311317" name="Object 21"/>
            <p:cNvGraphicFramePr>
              <a:graphicFrameLocks noChangeAspect="1"/>
            </p:cNvGraphicFramePr>
            <p:nvPr/>
          </p:nvGraphicFramePr>
          <p:xfrm>
            <a:off x="3936" y="2720"/>
            <a:ext cx="136" cy="208"/>
          </p:xfrm>
          <a:graphic>
            <a:graphicData uri="http://schemas.openxmlformats.org/presentationml/2006/ole">
              <p:oleObj spid="_x0000_s1529869" name="Equation" r:id="rId9" imgW="215640" imgH="330120" progId="Equation.3">
                <p:embed/>
              </p:oleObj>
            </a:graphicData>
          </a:graphic>
        </p:graphicFrame>
        <p:graphicFrame>
          <p:nvGraphicFramePr>
            <p:cNvPr id="311318" name="Object 22"/>
            <p:cNvGraphicFramePr>
              <a:graphicFrameLocks noChangeAspect="1"/>
            </p:cNvGraphicFramePr>
            <p:nvPr/>
          </p:nvGraphicFramePr>
          <p:xfrm>
            <a:off x="3936" y="1680"/>
            <a:ext cx="120" cy="200"/>
          </p:xfrm>
          <a:graphic>
            <a:graphicData uri="http://schemas.openxmlformats.org/presentationml/2006/ole">
              <p:oleObj spid="_x0000_s1529870" name="Equation" r:id="rId10" imgW="190440" imgH="317160" progId="Equation.3">
                <p:embed/>
              </p:oleObj>
            </a:graphicData>
          </a:graphic>
        </p:graphicFrame>
        <p:graphicFrame>
          <p:nvGraphicFramePr>
            <p:cNvPr id="311319" name="Object 23"/>
            <p:cNvGraphicFramePr>
              <a:graphicFrameLocks noChangeAspect="1"/>
            </p:cNvGraphicFramePr>
            <p:nvPr/>
          </p:nvGraphicFramePr>
          <p:xfrm>
            <a:off x="5040" y="2736"/>
            <a:ext cx="120" cy="200"/>
          </p:xfrm>
          <a:graphic>
            <a:graphicData uri="http://schemas.openxmlformats.org/presentationml/2006/ole">
              <p:oleObj spid="_x0000_s1529871" name="Equation" r:id="rId11" imgW="190440" imgH="317160" progId="Equation.3">
                <p:embed/>
              </p:oleObj>
            </a:graphicData>
          </a:graphic>
        </p:graphicFrame>
        <p:graphicFrame>
          <p:nvGraphicFramePr>
            <p:cNvPr id="311320" name="Object 24"/>
            <p:cNvGraphicFramePr>
              <a:graphicFrameLocks noChangeAspect="1"/>
            </p:cNvGraphicFramePr>
            <p:nvPr/>
          </p:nvGraphicFramePr>
          <p:xfrm>
            <a:off x="5168" y="1632"/>
            <a:ext cx="448" cy="256"/>
          </p:xfrm>
          <a:graphic>
            <a:graphicData uri="http://schemas.openxmlformats.org/presentationml/2006/ole">
              <p:oleObj spid="_x0000_s1529872" name="Equation" r:id="rId12" imgW="711000" imgH="406080" progId="Equation.3">
                <p:embed/>
              </p:oleObj>
            </a:graphicData>
          </a:graphic>
        </p:graphicFrame>
        <p:sp>
          <p:nvSpPr>
            <p:cNvPr id="311321" name="Line 25"/>
            <p:cNvSpPr>
              <a:spLocks noChangeShapeType="1"/>
            </p:cNvSpPr>
            <p:nvPr/>
          </p:nvSpPr>
          <p:spPr bwMode="auto">
            <a:xfrm flipH="1">
              <a:off x="4320" y="1776"/>
              <a:ext cx="240" cy="192"/>
            </a:xfrm>
            <a:prstGeom prst="line">
              <a:avLst/>
            </a:prstGeom>
            <a:noFill/>
            <a:ln w="9525">
              <a:solidFill>
                <a:schemeClr val="tx1"/>
              </a:solidFill>
              <a:round/>
              <a:headEnd/>
              <a:tailEnd/>
            </a:ln>
            <a:effectLst/>
          </p:spPr>
          <p:txBody>
            <a:bodyPr/>
            <a:lstStyle/>
            <a:p>
              <a:endParaRPr lang="zh-CN" altLang="en-US"/>
            </a:p>
          </p:txBody>
        </p:sp>
        <p:sp>
          <p:nvSpPr>
            <p:cNvPr id="311322" name="Line 26"/>
            <p:cNvSpPr>
              <a:spLocks noChangeShapeType="1"/>
            </p:cNvSpPr>
            <p:nvPr/>
          </p:nvSpPr>
          <p:spPr bwMode="auto">
            <a:xfrm flipH="1">
              <a:off x="4512" y="1776"/>
              <a:ext cx="384" cy="384"/>
            </a:xfrm>
            <a:prstGeom prst="line">
              <a:avLst/>
            </a:prstGeom>
            <a:noFill/>
            <a:ln w="9525">
              <a:solidFill>
                <a:schemeClr val="tx1"/>
              </a:solidFill>
              <a:round/>
              <a:headEnd/>
              <a:tailEnd/>
            </a:ln>
            <a:effectLst/>
          </p:spPr>
          <p:txBody>
            <a:bodyPr/>
            <a:lstStyle/>
            <a:p>
              <a:endParaRPr lang="zh-CN" altLang="en-US"/>
            </a:p>
          </p:txBody>
        </p:sp>
        <p:sp>
          <p:nvSpPr>
            <p:cNvPr id="311323" name="Line 27"/>
            <p:cNvSpPr>
              <a:spLocks noChangeShapeType="1"/>
            </p:cNvSpPr>
            <p:nvPr/>
          </p:nvSpPr>
          <p:spPr bwMode="auto">
            <a:xfrm flipH="1">
              <a:off x="4656" y="1776"/>
              <a:ext cx="480" cy="528"/>
            </a:xfrm>
            <a:prstGeom prst="line">
              <a:avLst/>
            </a:prstGeom>
            <a:noFill/>
            <a:ln w="9525">
              <a:solidFill>
                <a:schemeClr val="tx1"/>
              </a:solidFill>
              <a:round/>
              <a:headEnd/>
              <a:tailEnd/>
            </a:ln>
            <a:effectLst/>
          </p:spPr>
          <p:txBody>
            <a:bodyPr/>
            <a:lstStyle/>
            <a:p>
              <a:endParaRPr lang="zh-CN" altLang="en-US"/>
            </a:p>
          </p:txBody>
        </p:sp>
        <p:sp>
          <p:nvSpPr>
            <p:cNvPr id="311324" name="Line 28"/>
            <p:cNvSpPr>
              <a:spLocks noChangeShapeType="1"/>
            </p:cNvSpPr>
            <p:nvPr/>
          </p:nvSpPr>
          <p:spPr bwMode="auto">
            <a:xfrm flipH="1">
              <a:off x="4848" y="2112"/>
              <a:ext cx="288" cy="336"/>
            </a:xfrm>
            <a:prstGeom prst="line">
              <a:avLst/>
            </a:prstGeom>
            <a:noFill/>
            <a:ln w="9525">
              <a:solidFill>
                <a:schemeClr val="tx1"/>
              </a:solidFill>
              <a:round/>
              <a:headEnd/>
              <a:tailEnd/>
            </a:ln>
            <a:effectLst/>
          </p:spPr>
          <p:txBody>
            <a:bodyPr/>
            <a:lstStyle/>
            <a:p>
              <a:endParaRPr lang="zh-CN" altLang="en-US"/>
            </a:p>
          </p:txBody>
        </p:sp>
        <p:sp>
          <p:nvSpPr>
            <p:cNvPr id="311325" name="Line 29"/>
            <p:cNvSpPr>
              <a:spLocks noChangeShapeType="1"/>
            </p:cNvSpPr>
            <p:nvPr/>
          </p:nvSpPr>
          <p:spPr bwMode="auto">
            <a:xfrm flipH="1">
              <a:off x="4992" y="2400"/>
              <a:ext cx="144" cy="192"/>
            </a:xfrm>
            <a:prstGeom prst="line">
              <a:avLst/>
            </a:prstGeom>
            <a:noFill/>
            <a:ln w="9525">
              <a:solidFill>
                <a:schemeClr val="tx1"/>
              </a:solidFill>
              <a:round/>
              <a:headEnd/>
              <a:tailEnd/>
            </a:ln>
            <a:effectLst/>
          </p:spPr>
          <p:txBody>
            <a:bodyPr/>
            <a:lstStyle/>
            <a:p>
              <a:endParaRPr lang="zh-CN" altLang="en-US"/>
            </a:p>
          </p:txBody>
        </p:sp>
        <p:graphicFrame>
          <p:nvGraphicFramePr>
            <p:cNvPr id="311326" name="Object 30"/>
            <p:cNvGraphicFramePr>
              <a:graphicFrameLocks noChangeAspect="1"/>
            </p:cNvGraphicFramePr>
            <p:nvPr/>
          </p:nvGraphicFramePr>
          <p:xfrm>
            <a:off x="4704" y="1968"/>
            <a:ext cx="200" cy="208"/>
          </p:xfrm>
          <a:graphic>
            <a:graphicData uri="http://schemas.openxmlformats.org/presentationml/2006/ole">
              <p:oleObj spid="_x0000_s1529873" name="Equation" r:id="rId13" imgW="317160" imgH="330120" progId="Equation.3">
                <p:embed/>
              </p:oleObj>
            </a:graphicData>
          </a:graphic>
        </p:graphicFrame>
      </p:grpSp>
      <p:grpSp>
        <p:nvGrpSpPr>
          <p:cNvPr id="4" name="Group 31"/>
          <p:cNvGrpSpPr>
            <a:grpSpLocks/>
          </p:cNvGrpSpPr>
          <p:nvPr/>
        </p:nvGrpSpPr>
        <p:grpSpPr bwMode="auto">
          <a:xfrm>
            <a:off x="6832600" y="3632200"/>
            <a:ext cx="1397000" cy="1092200"/>
            <a:chOff x="4176" y="2496"/>
            <a:chExt cx="880" cy="688"/>
          </a:xfrm>
        </p:grpSpPr>
        <p:graphicFrame>
          <p:nvGraphicFramePr>
            <p:cNvPr id="311328" name="Object 32"/>
            <p:cNvGraphicFramePr>
              <a:graphicFrameLocks noChangeAspect="1"/>
            </p:cNvGraphicFramePr>
            <p:nvPr/>
          </p:nvGraphicFramePr>
          <p:xfrm>
            <a:off x="4176" y="2928"/>
            <a:ext cx="880" cy="256"/>
          </p:xfrm>
          <a:graphic>
            <a:graphicData uri="http://schemas.openxmlformats.org/presentationml/2006/ole">
              <p:oleObj spid="_x0000_s1529868" name="Equation" r:id="rId14" imgW="1396800" imgH="406080" progId="Equation.3">
                <p:embed/>
              </p:oleObj>
            </a:graphicData>
          </a:graphic>
        </p:graphicFrame>
        <p:sp>
          <p:nvSpPr>
            <p:cNvPr id="311329" name="Line 33"/>
            <p:cNvSpPr>
              <a:spLocks noChangeShapeType="1"/>
            </p:cNvSpPr>
            <p:nvPr/>
          </p:nvSpPr>
          <p:spPr bwMode="auto">
            <a:xfrm flipV="1">
              <a:off x="4608" y="2496"/>
              <a:ext cx="288" cy="432"/>
            </a:xfrm>
            <a:prstGeom prst="line">
              <a:avLst/>
            </a:prstGeom>
            <a:noFill/>
            <a:ln w="9525">
              <a:solidFill>
                <a:schemeClr val="tx1"/>
              </a:solidFill>
              <a:round/>
              <a:headEnd/>
              <a:tailEnd type="triangle" w="med" len="med"/>
            </a:ln>
            <a:effectLst/>
          </p:spPr>
          <p:txBody>
            <a:bodyPr/>
            <a:lstStyle/>
            <a:p>
              <a:endParaRPr lang="zh-CN" altLang="en-US"/>
            </a:p>
          </p:txBody>
        </p:sp>
      </p:grpSp>
      <p:graphicFrame>
        <p:nvGraphicFramePr>
          <p:cNvPr id="311330" name="Object 34"/>
          <p:cNvGraphicFramePr>
            <a:graphicFrameLocks noChangeAspect="1"/>
          </p:cNvGraphicFramePr>
          <p:nvPr/>
        </p:nvGraphicFramePr>
        <p:xfrm>
          <a:off x="2501900" y="4622800"/>
          <a:ext cx="2527300" cy="711200"/>
        </p:xfrm>
        <a:graphic>
          <a:graphicData uri="http://schemas.openxmlformats.org/presentationml/2006/ole">
            <p:oleObj spid="_x0000_s1529863" name="Equation" r:id="rId15" imgW="2527200" imgH="711000" progId="Equation.3">
              <p:embed/>
            </p:oleObj>
          </a:graphicData>
        </a:graphic>
      </p:graphicFrame>
      <p:graphicFrame>
        <p:nvGraphicFramePr>
          <p:cNvPr id="311331" name="Object 35"/>
          <p:cNvGraphicFramePr>
            <a:graphicFrameLocks noChangeAspect="1"/>
          </p:cNvGraphicFramePr>
          <p:nvPr/>
        </p:nvGraphicFramePr>
        <p:xfrm>
          <a:off x="5181600" y="4495800"/>
          <a:ext cx="723900" cy="889000"/>
        </p:xfrm>
        <a:graphic>
          <a:graphicData uri="http://schemas.openxmlformats.org/presentationml/2006/ole">
            <p:oleObj spid="_x0000_s1529864" name="Equation" r:id="rId16" imgW="723600" imgH="888840" progId="Equation.3">
              <p:embed/>
            </p:oleObj>
          </a:graphicData>
        </a:graphic>
      </p:graphicFrame>
      <p:sp>
        <p:nvSpPr>
          <p:cNvPr id="311332" name="Text Box 36"/>
          <p:cNvSpPr txBox="1">
            <a:spLocks noChangeArrowheads="1"/>
          </p:cNvSpPr>
          <p:nvPr/>
        </p:nvSpPr>
        <p:spPr bwMode="auto">
          <a:xfrm>
            <a:off x="304800" y="5486400"/>
            <a:ext cx="990600" cy="519113"/>
          </a:xfrm>
          <a:prstGeom prst="rect">
            <a:avLst/>
          </a:prstGeom>
          <a:noFill/>
          <a:ln w="9525">
            <a:noFill/>
            <a:miter lim="800000"/>
            <a:headEnd/>
            <a:tailEnd/>
          </a:ln>
          <a:effectLst/>
        </p:spPr>
        <p:txBody>
          <a:bodyPr>
            <a:spAutoFit/>
          </a:bodyPr>
          <a:lstStyle/>
          <a:p>
            <a:pPr>
              <a:lnSpc>
                <a:spcPct val="100000"/>
              </a:lnSpc>
              <a:spcBef>
                <a:spcPct val="50000"/>
              </a:spcBef>
            </a:pPr>
            <a:r>
              <a:rPr lang="zh-CN" altLang="en-US">
                <a:solidFill>
                  <a:schemeClr val="tx1"/>
                </a:solidFill>
                <a:ea typeface="宋体" pitchFamily="2" charset="-122"/>
              </a:rPr>
              <a:t>故</a:t>
            </a:r>
          </a:p>
        </p:txBody>
      </p:sp>
      <p:graphicFrame>
        <p:nvGraphicFramePr>
          <p:cNvPr id="311333" name="Object 37"/>
          <p:cNvGraphicFramePr>
            <a:graphicFrameLocks noChangeAspect="1"/>
          </p:cNvGraphicFramePr>
          <p:nvPr/>
        </p:nvGraphicFramePr>
        <p:xfrm>
          <a:off x="1219200" y="5638800"/>
          <a:ext cx="4495800" cy="406400"/>
        </p:xfrm>
        <a:graphic>
          <a:graphicData uri="http://schemas.openxmlformats.org/presentationml/2006/ole">
            <p:oleObj spid="_x0000_s1529865" name="Equation" r:id="rId17" imgW="4495680" imgH="406080" progId="Equation.3">
              <p:embed/>
            </p:oleObj>
          </a:graphicData>
        </a:graphic>
      </p:graphicFrame>
      <p:graphicFrame>
        <p:nvGraphicFramePr>
          <p:cNvPr id="311334" name="Object 38"/>
          <p:cNvGraphicFramePr>
            <a:graphicFrameLocks noChangeAspect="1"/>
          </p:cNvGraphicFramePr>
          <p:nvPr/>
        </p:nvGraphicFramePr>
        <p:xfrm>
          <a:off x="5791200" y="5334000"/>
          <a:ext cx="1816100" cy="889000"/>
        </p:xfrm>
        <a:graphic>
          <a:graphicData uri="http://schemas.openxmlformats.org/presentationml/2006/ole">
            <p:oleObj spid="_x0000_s1529866" name="Equation" r:id="rId18" imgW="1815840" imgH="888840" progId="Equation.3">
              <p:embed/>
            </p:oleObj>
          </a:graphicData>
        </a:graphic>
      </p:graphicFrame>
      <p:graphicFrame>
        <p:nvGraphicFramePr>
          <p:cNvPr id="311335" name="Object 39"/>
          <p:cNvGraphicFramePr>
            <a:graphicFrameLocks noChangeAspect="1"/>
          </p:cNvGraphicFramePr>
          <p:nvPr/>
        </p:nvGraphicFramePr>
        <p:xfrm>
          <a:off x="7772400" y="5334000"/>
          <a:ext cx="1016000" cy="889000"/>
        </p:xfrm>
        <a:graphic>
          <a:graphicData uri="http://schemas.openxmlformats.org/presentationml/2006/ole">
            <p:oleObj spid="_x0000_s1529867" name="Equation" r:id="rId19" imgW="1015920" imgH="8888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11301"/>
                                        </p:tgtEl>
                                        <p:attrNameLst>
                                          <p:attrName>style.visibility</p:attrName>
                                        </p:attrNameLst>
                                      </p:cBhvr>
                                      <p:to>
                                        <p:strVal val="visible"/>
                                      </p:to>
                                    </p:set>
                                    <p:animEffect transition="in" filter="wipe(down)">
                                      <p:cBhvr>
                                        <p:cTn id="15" dur="500"/>
                                        <p:tgtEl>
                                          <p:spTgt spid="31130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11302"/>
                                        </p:tgtEl>
                                        <p:attrNameLst>
                                          <p:attrName>style.visibility</p:attrName>
                                        </p:attrNameLst>
                                      </p:cBhvr>
                                      <p:to>
                                        <p:strVal val="visible"/>
                                      </p:to>
                                    </p:set>
                                    <p:animEffect transition="in" filter="wipe(down)">
                                      <p:cBhvr>
                                        <p:cTn id="18" dur="500"/>
                                        <p:tgtEl>
                                          <p:spTgt spid="3113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11303"/>
                                        </p:tgtEl>
                                        <p:attrNameLst>
                                          <p:attrName>style.visibility</p:attrName>
                                        </p:attrNameLst>
                                      </p:cBhvr>
                                      <p:to>
                                        <p:strVal val="visible"/>
                                      </p:to>
                                    </p:set>
                                    <p:animEffect transition="in" filter="wipe(down)">
                                      <p:cBhvr>
                                        <p:cTn id="23" dur="500"/>
                                        <p:tgtEl>
                                          <p:spTgt spid="31130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1304"/>
                                        </p:tgtEl>
                                        <p:attrNameLst>
                                          <p:attrName>style.visibility</p:attrName>
                                        </p:attrNameLst>
                                      </p:cBhvr>
                                      <p:to>
                                        <p:strVal val="visible"/>
                                      </p:to>
                                    </p:set>
                                    <p:animEffect transition="in" filter="wipe(down)">
                                      <p:cBhvr>
                                        <p:cTn id="28" dur="500"/>
                                        <p:tgtEl>
                                          <p:spTgt spid="31130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11305"/>
                                        </p:tgtEl>
                                        <p:attrNameLst>
                                          <p:attrName>style.visibility</p:attrName>
                                        </p:attrNameLst>
                                      </p:cBhvr>
                                      <p:to>
                                        <p:strVal val="visible"/>
                                      </p:to>
                                    </p:set>
                                    <p:animEffect transition="in" filter="wipe(down)">
                                      <p:cBhvr>
                                        <p:cTn id="33" dur="500"/>
                                        <p:tgtEl>
                                          <p:spTgt spid="31130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11309"/>
                                        </p:tgtEl>
                                        <p:attrNameLst>
                                          <p:attrName>style.visibility</p:attrName>
                                        </p:attrNameLst>
                                      </p:cBhvr>
                                      <p:to>
                                        <p:strVal val="visible"/>
                                      </p:to>
                                    </p:set>
                                    <p:animEffect transition="in" filter="wipe(down)">
                                      <p:cBhvr>
                                        <p:cTn id="43" dur="500"/>
                                        <p:tgtEl>
                                          <p:spTgt spid="311309"/>
                                        </p:tgtEl>
                                      </p:cBhvr>
                                    </p:animEffect>
                                  </p:childTnLst>
                                </p:cTn>
                              </p:par>
                              <p:par>
                                <p:cTn id="44" presetID="22" presetClass="entr" presetSubtype="4" fill="hold" nodeType="withEffect">
                                  <p:stCondLst>
                                    <p:cond delay="0"/>
                                  </p:stCondLst>
                                  <p:childTnLst>
                                    <p:set>
                                      <p:cBhvr>
                                        <p:cTn id="45" dur="1" fill="hold">
                                          <p:stCondLst>
                                            <p:cond delay="0"/>
                                          </p:stCondLst>
                                        </p:cTn>
                                        <p:tgtEl>
                                          <p:spTgt spid="311310"/>
                                        </p:tgtEl>
                                        <p:attrNameLst>
                                          <p:attrName>style.visibility</p:attrName>
                                        </p:attrNameLst>
                                      </p:cBhvr>
                                      <p:to>
                                        <p:strVal val="visible"/>
                                      </p:to>
                                    </p:set>
                                    <p:animEffect transition="in" filter="wipe(down)">
                                      <p:cBhvr>
                                        <p:cTn id="46" dur="500"/>
                                        <p:tgtEl>
                                          <p:spTgt spid="311310"/>
                                        </p:tgtEl>
                                      </p:cBhvr>
                                    </p:animEffect>
                                  </p:childTnLst>
                                </p:cTn>
                              </p:par>
                              <p:par>
                                <p:cTn id="47" presetID="22" presetClass="entr" presetSubtype="4" fill="hold" nodeType="withEffect">
                                  <p:stCondLst>
                                    <p:cond delay="0"/>
                                  </p:stCondLst>
                                  <p:childTnLst>
                                    <p:set>
                                      <p:cBhvr>
                                        <p:cTn id="48" dur="1" fill="hold">
                                          <p:stCondLst>
                                            <p:cond delay="0"/>
                                          </p:stCondLst>
                                        </p:cTn>
                                        <p:tgtEl>
                                          <p:spTgt spid="311330"/>
                                        </p:tgtEl>
                                        <p:attrNameLst>
                                          <p:attrName>style.visibility</p:attrName>
                                        </p:attrNameLst>
                                      </p:cBhvr>
                                      <p:to>
                                        <p:strVal val="visible"/>
                                      </p:to>
                                    </p:set>
                                    <p:animEffect transition="in" filter="wipe(down)">
                                      <p:cBhvr>
                                        <p:cTn id="49" dur="500"/>
                                        <p:tgtEl>
                                          <p:spTgt spid="311330"/>
                                        </p:tgtEl>
                                      </p:cBhvr>
                                    </p:animEffect>
                                  </p:childTnLst>
                                </p:cTn>
                              </p:par>
                              <p:par>
                                <p:cTn id="50" presetID="22" presetClass="entr" presetSubtype="4" fill="hold" nodeType="withEffect">
                                  <p:stCondLst>
                                    <p:cond delay="0"/>
                                  </p:stCondLst>
                                  <p:childTnLst>
                                    <p:set>
                                      <p:cBhvr>
                                        <p:cTn id="51" dur="1" fill="hold">
                                          <p:stCondLst>
                                            <p:cond delay="0"/>
                                          </p:stCondLst>
                                        </p:cTn>
                                        <p:tgtEl>
                                          <p:spTgt spid="311331"/>
                                        </p:tgtEl>
                                        <p:attrNameLst>
                                          <p:attrName>style.visibility</p:attrName>
                                        </p:attrNameLst>
                                      </p:cBhvr>
                                      <p:to>
                                        <p:strVal val="visible"/>
                                      </p:to>
                                    </p:set>
                                    <p:animEffect transition="in" filter="wipe(down)">
                                      <p:cBhvr>
                                        <p:cTn id="52" dur="500"/>
                                        <p:tgtEl>
                                          <p:spTgt spid="3113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11332"/>
                                        </p:tgtEl>
                                        <p:attrNameLst>
                                          <p:attrName>style.visibility</p:attrName>
                                        </p:attrNameLst>
                                      </p:cBhvr>
                                      <p:to>
                                        <p:strVal val="visible"/>
                                      </p:to>
                                    </p:set>
                                    <p:animEffect transition="in" filter="wipe(down)">
                                      <p:cBhvr>
                                        <p:cTn id="57" dur="500"/>
                                        <p:tgtEl>
                                          <p:spTgt spid="311332"/>
                                        </p:tgtEl>
                                      </p:cBhvr>
                                    </p:animEffect>
                                  </p:childTnLst>
                                </p:cTn>
                              </p:par>
                              <p:par>
                                <p:cTn id="58" presetID="22" presetClass="entr" presetSubtype="4" fill="hold" nodeType="withEffect">
                                  <p:stCondLst>
                                    <p:cond delay="0"/>
                                  </p:stCondLst>
                                  <p:childTnLst>
                                    <p:set>
                                      <p:cBhvr>
                                        <p:cTn id="59" dur="1" fill="hold">
                                          <p:stCondLst>
                                            <p:cond delay="0"/>
                                          </p:stCondLst>
                                        </p:cTn>
                                        <p:tgtEl>
                                          <p:spTgt spid="311333"/>
                                        </p:tgtEl>
                                        <p:attrNameLst>
                                          <p:attrName>style.visibility</p:attrName>
                                        </p:attrNameLst>
                                      </p:cBhvr>
                                      <p:to>
                                        <p:strVal val="visible"/>
                                      </p:to>
                                    </p:set>
                                    <p:animEffect transition="in" filter="wipe(down)">
                                      <p:cBhvr>
                                        <p:cTn id="60" dur="500"/>
                                        <p:tgtEl>
                                          <p:spTgt spid="311333"/>
                                        </p:tgtEl>
                                      </p:cBhvr>
                                    </p:animEffect>
                                  </p:childTnLst>
                                </p:cTn>
                              </p:par>
                              <p:par>
                                <p:cTn id="61" presetID="22" presetClass="entr" presetSubtype="4" fill="hold" nodeType="withEffect">
                                  <p:stCondLst>
                                    <p:cond delay="0"/>
                                  </p:stCondLst>
                                  <p:childTnLst>
                                    <p:set>
                                      <p:cBhvr>
                                        <p:cTn id="62" dur="1" fill="hold">
                                          <p:stCondLst>
                                            <p:cond delay="0"/>
                                          </p:stCondLst>
                                        </p:cTn>
                                        <p:tgtEl>
                                          <p:spTgt spid="311334"/>
                                        </p:tgtEl>
                                        <p:attrNameLst>
                                          <p:attrName>style.visibility</p:attrName>
                                        </p:attrNameLst>
                                      </p:cBhvr>
                                      <p:to>
                                        <p:strVal val="visible"/>
                                      </p:to>
                                    </p:set>
                                    <p:animEffect transition="in" filter="wipe(down)">
                                      <p:cBhvr>
                                        <p:cTn id="63" dur="500"/>
                                        <p:tgtEl>
                                          <p:spTgt spid="311334"/>
                                        </p:tgtEl>
                                      </p:cBhvr>
                                    </p:animEffect>
                                  </p:childTnLst>
                                </p:cTn>
                              </p:par>
                              <p:par>
                                <p:cTn id="64" presetID="22" presetClass="entr" presetSubtype="4" fill="hold" nodeType="withEffect">
                                  <p:stCondLst>
                                    <p:cond delay="0"/>
                                  </p:stCondLst>
                                  <p:childTnLst>
                                    <p:set>
                                      <p:cBhvr>
                                        <p:cTn id="65" dur="1" fill="hold">
                                          <p:stCondLst>
                                            <p:cond delay="0"/>
                                          </p:stCondLst>
                                        </p:cTn>
                                        <p:tgtEl>
                                          <p:spTgt spid="311335"/>
                                        </p:tgtEl>
                                        <p:attrNameLst>
                                          <p:attrName>style.visibility</p:attrName>
                                        </p:attrNameLst>
                                      </p:cBhvr>
                                      <p:to>
                                        <p:strVal val="visible"/>
                                      </p:to>
                                    </p:set>
                                    <p:animEffect transition="in" filter="wipe(down)">
                                      <p:cBhvr>
                                        <p:cTn id="66" dur="500"/>
                                        <p:tgtEl>
                                          <p:spTgt spid="31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p:bldP spid="311309" grpId="0"/>
      <p:bldP spid="31133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5" name="Object 5"/>
          <p:cNvGraphicFramePr>
            <a:graphicFrameLocks noChangeAspect="1"/>
          </p:cNvGraphicFramePr>
          <p:nvPr/>
        </p:nvGraphicFramePr>
        <p:xfrm>
          <a:off x="827088" y="476250"/>
          <a:ext cx="4699000" cy="1854200"/>
        </p:xfrm>
        <a:graphic>
          <a:graphicData uri="http://schemas.openxmlformats.org/presentationml/2006/ole">
            <p:oleObj spid="_x0000_s1530882" name="Equation" r:id="rId3" imgW="4698720" imgH="1854000" progId="Equation.3">
              <p:embed/>
            </p:oleObj>
          </a:graphicData>
        </a:graphic>
      </p:graphicFrame>
      <p:graphicFrame>
        <p:nvGraphicFramePr>
          <p:cNvPr id="312326" name="Object 6"/>
          <p:cNvGraphicFramePr>
            <a:graphicFrameLocks noChangeAspect="1"/>
          </p:cNvGraphicFramePr>
          <p:nvPr/>
        </p:nvGraphicFramePr>
        <p:xfrm>
          <a:off x="5795963" y="955675"/>
          <a:ext cx="825500" cy="889000"/>
        </p:xfrm>
        <a:graphic>
          <a:graphicData uri="http://schemas.openxmlformats.org/presentationml/2006/ole">
            <p:oleObj spid="_x0000_s1530883" name="Equation" r:id="rId4" imgW="825480" imgH="888840" progId="Equation.3">
              <p:embed/>
            </p:oleObj>
          </a:graphicData>
        </a:graphic>
      </p:graphicFrame>
      <p:graphicFrame>
        <p:nvGraphicFramePr>
          <p:cNvPr id="312327" name="Object 7"/>
          <p:cNvGraphicFramePr>
            <a:graphicFrameLocks noChangeAspect="1"/>
          </p:cNvGraphicFramePr>
          <p:nvPr/>
        </p:nvGraphicFramePr>
        <p:xfrm>
          <a:off x="6948488" y="1222375"/>
          <a:ext cx="787400" cy="406400"/>
        </p:xfrm>
        <a:graphic>
          <a:graphicData uri="http://schemas.openxmlformats.org/presentationml/2006/ole">
            <p:oleObj spid="_x0000_s1530884" name="Equation" r:id="rId5" imgW="787320" imgH="406080" progId="Equation.3">
              <p:embed/>
            </p:oleObj>
          </a:graphicData>
        </a:graphic>
      </p:graphicFrame>
      <p:graphicFrame>
        <p:nvGraphicFramePr>
          <p:cNvPr id="312328" name="Object 8"/>
          <p:cNvGraphicFramePr>
            <a:graphicFrameLocks noChangeAspect="1"/>
          </p:cNvGraphicFramePr>
          <p:nvPr/>
        </p:nvGraphicFramePr>
        <p:xfrm>
          <a:off x="4932363" y="3436938"/>
          <a:ext cx="203200" cy="444500"/>
        </p:xfrm>
        <a:graphic>
          <a:graphicData uri="http://schemas.openxmlformats.org/presentationml/2006/ole">
            <p:oleObj spid="_x0000_s1530885" name="Equation" r:id="rId6" imgW="203040" imgH="444240" progId="Equation.3">
              <p:embed/>
            </p:oleObj>
          </a:graphicData>
        </a:graphic>
      </p:graphicFrame>
      <p:graphicFrame>
        <p:nvGraphicFramePr>
          <p:cNvPr id="312329" name="Object 9"/>
          <p:cNvGraphicFramePr>
            <a:graphicFrameLocks noChangeAspect="1"/>
          </p:cNvGraphicFramePr>
          <p:nvPr/>
        </p:nvGraphicFramePr>
        <p:xfrm>
          <a:off x="1071563" y="2744788"/>
          <a:ext cx="5257800" cy="406400"/>
        </p:xfrm>
        <a:graphic>
          <a:graphicData uri="http://schemas.openxmlformats.org/presentationml/2006/ole">
            <p:oleObj spid="_x0000_s1530886" name="Equation" r:id="rId7" imgW="5257800" imgH="406080" progId="Equation.3">
              <p:embed/>
            </p:oleObj>
          </a:graphicData>
        </a:graphic>
      </p:graphicFrame>
      <p:graphicFrame>
        <p:nvGraphicFramePr>
          <p:cNvPr id="312330" name="Object 10"/>
          <p:cNvGraphicFramePr>
            <a:graphicFrameLocks noChangeAspect="1"/>
          </p:cNvGraphicFramePr>
          <p:nvPr/>
        </p:nvGraphicFramePr>
        <p:xfrm>
          <a:off x="2443163" y="3201988"/>
          <a:ext cx="2222500" cy="889000"/>
        </p:xfrm>
        <a:graphic>
          <a:graphicData uri="http://schemas.openxmlformats.org/presentationml/2006/ole">
            <p:oleObj spid="_x0000_s1530887" name="Equation" r:id="rId8" imgW="2222280" imgH="888840" progId="Equation.3">
              <p:embed/>
            </p:oleObj>
          </a:graphicData>
        </a:graphic>
      </p:graphicFrame>
      <p:graphicFrame>
        <p:nvGraphicFramePr>
          <p:cNvPr id="312331" name="Object 11"/>
          <p:cNvGraphicFramePr>
            <a:graphicFrameLocks noChangeAspect="1"/>
          </p:cNvGraphicFramePr>
          <p:nvPr/>
        </p:nvGraphicFramePr>
        <p:xfrm>
          <a:off x="4767263" y="3214688"/>
          <a:ext cx="723900" cy="889000"/>
        </p:xfrm>
        <a:graphic>
          <a:graphicData uri="http://schemas.openxmlformats.org/presentationml/2006/ole">
            <p:oleObj spid="_x0000_s1530888" name="Equation" r:id="rId9" imgW="723600" imgH="888840" progId="Equation.3">
              <p:embed/>
            </p:oleObj>
          </a:graphicData>
        </a:graphic>
      </p:graphicFrame>
      <p:graphicFrame>
        <p:nvGraphicFramePr>
          <p:cNvPr id="312332" name="Object 12"/>
          <p:cNvGraphicFramePr>
            <a:graphicFrameLocks noChangeAspect="1"/>
          </p:cNvGraphicFramePr>
          <p:nvPr/>
        </p:nvGraphicFramePr>
        <p:xfrm>
          <a:off x="1147763" y="4268788"/>
          <a:ext cx="2387600" cy="889000"/>
        </p:xfrm>
        <a:graphic>
          <a:graphicData uri="http://schemas.openxmlformats.org/presentationml/2006/ole">
            <p:oleObj spid="_x0000_s1530889" name="Equation" r:id="rId10" imgW="2387520" imgH="888840" progId="Equation.3">
              <p:embed/>
            </p:oleObj>
          </a:graphicData>
        </a:graphic>
      </p:graphicFrame>
      <p:graphicFrame>
        <p:nvGraphicFramePr>
          <p:cNvPr id="312333" name="Object 13"/>
          <p:cNvGraphicFramePr>
            <a:graphicFrameLocks noChangeAspect="1"/>
          </p:cNvGraphicFramePr>
          <p:nvPr/>
        </p:nvGraphicFramePr>
        <p:xfrm>
          <a:off x="3967163" y="4497388"/>
          <a:ext cx="2692400" cy="444500"/>
        </p:xfrm>
        <a:graphic>
          <a:graphicData uri="http://schemas.openxmlformats.org/presentationml/2006/ole">
            <p:oleObj spid="_x0000_s1530890" name="Equation" r:id="rId11" imgW="2692080" imgH="4442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2325"/>
                                        </p:tgtEl>
                                        <p:attrNameLst>
                                          <p:attrName>style.visibility</p:attrName>
                                        </p:attrNameLst>
                                      </p:cBhvr>
                                      <p:to>
                                        <p:strVal val="visible"/>
                                      </p:to>
                                    </p:set>
                                    <p:animEffect transition="in" filter="wipe(down)">
                                      <p:cBhvr>
                                        <p:cTn id="7" dur="500"/>
                                        <p:tgtEl>
                                          <p:spTgt spid="312325"/>
                                        </p:tgtEl>
                                      </p:cBhvr>
                                    </p:animEffect>
                                  </p:childTnLst>
                                </p:cTn>
                              </p:par>
                              <p:par>
                                <p:cTn id="8" presetID="22" presetClass="entr" presetSubtype="4" fill="hold" nodeType="withEffect">
                                  <p:stCondLst>
                                    <p:cond delay="0"/>
                                  </p:stCondLst>
                                  <p:childTnLst>
                                    <p:set>
                                      <p:cBhvr>
                                        <p:cTn id="9" dur="1" fill="hold">
                                          <p:stCondLst>
                                            <p:cond delay="0"/>
                                          </p:stCondLst>
                                        </p:cTn>
                                        <p:tgtEl>
                                          <p:spTgt spid="312326"/>
                                        </p:tgtEl>
                                        <p:attrNameLst>
                                          <p:attrName>style.visibility</p:attrName>
                                        </p:attrNameLst>
                                      </p:cBhvr>
                                      <p:to>
                                        <p:strVal val="visible"/>
                                      </p:to>
                                    </p:set>
                                    <p:animEffect transition="in" filter="wipe(down)">
                                      <p:cBhvr>
                                        <p:cTn id="10" dur="500"/>
                                        <p:tgtEl>
                                          <p:spTgt spid="312326"/>
                                        </p:tgtEl>
                                      </p:cBhvr>
                                    </p:animEffect>
                                  </p:childTnLst>
                                </p:cTn>
                              </p:par>
                              <p:par>
                                <p:cTn id="11" presetID="22" presetClass="entr" presetSubtype="4" fill="hold" nodeType="withEffect">
                                  <p:stCondLst>
                                    <p:cond delay="0"/>
                                  </p:stCondLst>
                                  <p:childTnLst>
                                    <p:set>
                                      <p:cBhvr>
                                        <p:cTn id="12" dur="1" fill="hold">
                                          <p:stCondLst>
                                            <p:cond delay="0"/>
                                          </p:stCondLst>
                                        </p:cTn>
                                        <p:tgtEl>
                                          <p:spTgt spid="312327"/>
                                        </p:tgtEl>
                                        <p:attrNameLst>
                                          <p:attrName>style.visibility</p:attrName>
                                        </p:attrNameLst>
                                      </p:cBhvr>
                                      <p:to>
                                        <p:strVal val="visible"/>
                                      </p:to>
                                    </p:set>
                                    <p:animEffect transition="in" filter="wipe(down)">
                                      <p:cBhvr>
                                        <p:cTn id="13" dur="500"/>
                                        <p:tgtEl>
                                          <p:spTgt spid="3123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12328"/>
                                        </p:tgtEl>
                                        <p:attrNameLst>
                                          <p:attrName>style.visibility</p:attrName>
                                        </p:attrNameLst>
                                      </p:cBhvr>
                                      <p:to>
                                        <p:strVal val="visible"/>
                                      </p:to>
                                    </p:set>
                                    <p:animEffect transition="in" filter="wipe(down)">
                                      <p:cBhvr>
                                        <p:cTn id="18" dur="500"/>
                                        <p:tgtEl>
                                          <p:spTgt spid="312328"/>
                                        </p:tgtEl>
                                      </p:cBhvr>
                                    </p:animEffect>
                                  </p:childTnLst>
                                </p:cTn>
                              </p:par>
                              <p:par>
                                <p:cTn id="19" presetID="22" presetClass="entr" presetSubtype="4" fill="hold" nodeType="withEffect">
                                  <p:stCondLst>
                                    <p:cond delay="0"/>
                                  </p:stCondLst>
                                  <p:childTnLst>
                                    <p:set>
                                      <p:cBhvr>
                                        <p:cTn id="20" dur="1" fill="hold">
                                          <p:stCondLst>
                                            <p:cond delay="0"/>
                                          </p:stCondLst>
                                        </p:cTn>
                                        <p:tgtEl>
                                          <p:spTgt spid="312329"/>
                                        </p:tgtEl>
                                        <p:attrNameLst>
                                          <p:attrName>style.visibility</p:attrName>
                                        </p:attrNameLst>
                                      </p:cBhvr>
                                      <p:to>
                                        <p:strVal val="visible"/>
                                      </p:to>
                                    </p:set>
                                    <p:animEffect transition="in" filter="wipe(down)">
                                      <p:cBhvr>
                                        <p:cTn id="21" dur="500"/>
                                        <p:tgtEl>
                                          <p:spTgt spid="312329"/>
                                        </p:tgtEl>
                                      </p:cBhvr>
                                    </p:animEffect>
                                  </p:childTnLst>
                                </p:cTn>
                              </p:par>
                              <p:par>
                                <p:cTn id="22" presetID="22" presetClass="entr" presetSubtype="4" fill="hold" nodeType="withEffect">
                                  <p:stCondLst>
                                    <p:cond delay="0"/>
                                  </p:stCondLst>
                                  <p:childTnLst>
                                    <p:set>
                                      <p:cBhvr>
                                        <p:cTn id="23" dur="1" fill="hold">
                                          <p:stCondLst>
                                            <p:cond delay="0"/>
                                          </p:stCondLst>
                                        </p:cTn>
                                        <p:tgtEl>
                                          <p:spTgt spid="312330"/>
                                        </p:tgtEl>
                                        <p:attrNameLst>
                                          <p:attrName>style.visibility</p:attrName>
                                        </p:attrNameLst>
                                      </p:cBhvr>
                                      <p:to>
                                        <p:strVal val="visible"/>
                                      </p:to>
                                    </p:set>
                                    <p:animEffect transition="in" filter="wipe(down)">
                                      <p:cBhvr>
                                        <p:cTn id="24" dur="500"/>
                                        <p:tgtEl>
                                          <p:spTgt spid="312330"/>
                                        </p:tgtEl>
                                      </p:cBhvr>
                                    </p:animEffect>
                                  </p:childTnLst>
                                </p:cTn>
                              </p:par>
                              <p:par>
                                <p:cTn id="25" presetID="22" presetClass="entr" presetSubtype="4" fill="hold" nodeType="withEffect">
                                  <p:stCondLst>
                                    <p:cond delay="0"/>
                                  </p:stCondLst>
                                  <p:childTnLst>
                                    <p:set>
                                      <p:cBhvr>
                                        <p:cTn id="26" dur="1" fill="hold">
                                          <p:stCondLst>
                                            <p:cond delay="0"/>
                                          </p:stCondLst>
                                        </p:cTn>
                                        <p:tgtEl>
                                          <p:spTgt spid="312331"/>
                                        </p:tgtEl>
                                        <p:attrNameLst>
                                          <p:attrName>style.visibility</p:attrName>
                                        </p:attrNameLst>
                                      </p:cBhvr>
                                      <p:to>
                                        <p:strVal val="visible"/>
                                      </p:to>
                                    </p:set>
                                    <p:animEffect transition="in" filter="wipe(down)">
                                      <p:cBhvr>
                                        <p:cTn id="27" dur="500"/>
                                        <p:tgtEl>
                                          <p:spTgt spid="312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2332"/>
                                        </p:tgtEl>
                                        <p:attrNameLst>
                                          <p:attrName>style.visibility</p:attrName>
                                        </p:attrNameLst>
                                      </p:cBhvr>
                                      <p:to>
                                        <p:strVal val="visible"/>
                                      </p:to>
                                    </p:set>
                                    <p:animEffect transition="in" filter="wipe(down)">
                                      <p:cBhvr>
                                        <p:cTn id="32" dur="500"/>
                                        <p:tgtEl>
                                          <p:spTgt spid="312332"/>
                                        </p:tgtEl>
                                      </p:cBhvr>
                                    </p:animEffect>
                                  </p:childTnLst>
                                </p:cTn>
                              </p:par>
                              <p:par>
                                <p:cTn id="33" presetID="22" presetClass="entr" presetSubtype="4" fill="hold" nodeType="withEffect">
                                  <p:stCondLst>
                                    <p:cond delay="0"/>
                                  </p:stCondLst>
                                  <p:childTnLst>
                                    <p:set>
                                      <p:cBhvr>
                                        <p:cTn id="34" dur="1" fill="hold">
                                          <p:stCondLst>
                                            <p:cond delay="0"/>
                                          </p:stCondLst>
                                        </p:cTn>
                                        <p:tgtEl>
                                          <p:spTgt spid="312333"/>
                                        </p:tgtEl>
                                        <p:attrNameLst>
                                          <p:attrName>style.visibility</p:attrName>
                                        </p:attrNameLst>
                                      </p:cBhvr>
                                      <p:to>
                                        <p:strVal val="visible"/>
                                      </p:to>
                                    </p:set>
                                    <p:animEffect transition="in" filter="wipe(down)">
                                      <p:cBhvr>
                                        <p:cTn id="35" dur="500"/>
                                        <p:tgtEl>
                                          <p:spTgt spid="31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7" name="Object 5"/>
          <p:cNvGraphicFramePr>
            <a:graphicFrameLocks noChangeAspect="1"/>
          </p:cNvGraphicFramePr>
          <p:nvPr/>
        </p:nvGraphicFramePr>
        <p:xfrm>
          <a:off x="966788" y="2786063"/>
          <a:ext cx="7778750" cy="1062037"/>
        </p:xfrm>
        <a:graphic>
          <a:graphicData uri="http://schemas.openxmlformats.org/presentationml/2006/ole">
            <p:oleObj spid="_x0000_s1577986" name="公式" r:id="rId3" imgW="2933640" imgH="457200" progId="Equation.3">
              <p:embed/>
            </p:oleObj>
          </a:graphicData>
        </a:graphic>
      </p:graphicFrame>
    </p:spTree>
  </p:cSld>
  <p:clrMapOvr>
    <a:masterClrMapping/>
  </p:clrMapOvr>
  <p:transition spd="slow">
    <p:pull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7" name="Object 5"/>
          <p:cNvGraphicFramePr>
            <a:graphicFrameLocks noChangeAspect="1"/>
          </p:cNvGraphicFramePr>
          <p:nvPr/>
        </p:nvGraphicFramePr>
        <p:xfrm>
          <a:off x="1365385" y="2786058"/>
          <a:ext cx="7778615" cy="1062040"/>
        </p:xfrm>
        <a:graphic>
          <a:graphicData uri="http://schemas.openxmlformats.org/presentationml/2006/ole">
            <p:oleObj spid="_x0000_s1579010" name="公式" r:id="rId3" imgW="2933640" imgH="457200" progId="Equation.3">
              <p:embed/>
            </p:oleObj>
          </a:graphicData>
        </a:graphic>
      </p:graphicFrame>
      <p:graphicFrame>
        <p:nvGraphicFramePr>
          <p:cNvPr id="187398" name="Object 6"/>
          <p:cNvGraphicFramePr>
            <a:graphicFrameLocks noChangeAspect="1"/>
          </p:cNvGraphicFramePr>
          <p:nvPr/>
        </p:nvGraphicFramePr>
        <p:xfrm>
          <a:off x="1357290" y="4286256"/>
          <a:ext cx="4724400" cy="1498600"/>
        </p:xfrm>
        <a:graphic>
          <a:graphicData uri="http://schemas.openxmlformats.org/presentationml/2006/ole">
            <p:oleObj spid="_x0000_s1579011" name="Equation" r:id="rId4" imgW="4724280" imgH="1498320" progId="">
              <p:embed/>
            </p:oleObj>
          </a:graphicData>
        </a:graphic>
      </p:graphicFrame>
    </p:spTree>
  </p:cSld>
  <p:clrMapOvr>
    <a:masterClrMapping/>
  </p:clrMapOvr>
  <p:transition spd="slow">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24" name="Object 4"/>
          <p:cNvGraphicFramePr>
            <a:graphicFrameLocks noChangeAspect="1"/>
          </p:cNvGraphicFramePr>
          <p:nvPr/>
        </p:nvGraphicFramePr>
        <p:xfrm>
          <a:off x="1492250" y="1473200"/>
          <a:ext cx="5715000" cy="1279525"/>
        </p:xfrm>
        <a:graphic>
          <a:graphicData uri="http://schemas.openxmlformats.org/presentationml/2006/ole">
            <p:oleObj spid="_x0000_s1259524" name="Equation" r:id="rId4" imgW="1930320" imgH="431640" progId="Equation.3">
              <p:embed/>
            </p:oleObj>
          </a:graphicData>
        </a:graphic>
      </p:graphicFrame>
      <p:graphicFrame>
        <p:nvGraphicFramePr>
          <p:cNvPr id="1259525" name="Object 5"/>
          <p:cNvGraphicFramePr>
            <a:graphicFrameLocks noChangeAspect="1"/>
          </p:cNvGraphicFramePr>
          <p:nvPr/>
        </p:nvGraphicFramePr>
        <p:xfrm>
          <a:off x="1187450" y="2997200"/>
          <a:ext cx="7010400" cy="1249363"/>
        </p:xfrm>
        <a:graphic>
          <a:graphicData uri="http://schemas.openxmlformats.org/presentationml/2006/ole">
            <p:oleObj spid="_x0000_s1259525" name="Equation" r:id="rId5" imgW="2425680" imgH="431640" progId="Equation.3">
              <p:embed/>
            </p:oleObj>
          </a:graphicData>
        </a:graphic>
      </p:graphicFrame>
      <p:graphicFrame>
        <p:nvGraphicFramePr>
          <p:cNvPr id="1259526" name="Object 6"/>
          <p:cNvGraphicFramePr>
            <a:graphicFrameLocks noChangeAspect="1"/>
          </p:cNvGraphicFramePr>
          <p:nvPr/>
        </p:nvGraphicFramePr>
        <p:xfrm>
          <a:off x="1873250" y="5892800"/>
          <a:ext cx="1066800" cy="554038"/>
        </p:xfrm>
        <a:graphic>
          <a:graphicData uri="http://schemas.openxmlformats.org/presentationml/2006/ole">
            <p:oleObj spid="_x0000_s1259526" name="Equation" r:id="rId6" imgW="317160" imgH="164880" progId="Equation.3">
              <p:embed/>
            </p:oleObj>
          </a:graphicData>
        </a:graphic>
      </p:graphicFrame>
      <p:graphicFrame>
        <p:nvGraphicFramePr>
          <p:cNvPr id="1259527" name="Object 7"/>
          <p:cNvGraphicFramePr>
            <a:graphicFrameLocks noChangeAspect="1"/>
          </p:cNvGraphicFramePr>
          <p:nvPr/>
        </p:nvGraphicFramePr>
        <p:xfrm>
          <a:off x="1530350" y="4368800"/>
          <a:ext cx="6019800" cy="1249363"/>
        </p:xfrm>
        <a:graphic>
          <a:graphicData uri="http://schemas.openxmlformats.org/presentationml/2006/ole">
            <p:oleObj spid="_x0000_s1259527" name="Equation" r:id="rId7" imgW="2082600" imgH="431640" progId="Equation.3">
              <p:embed/>
            </p:oleObj>
          </a:graphicData>
        </a:graphic>
      </p:graphicFrame>
      <p:sp>
        <p:nvSpPr>
          <p:cNvPr id="1259528" name="Text Box 8"/>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一维随机变量的数学期望</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9524"/>
                                        </p:tgtEl>
                                        <p:attrNameLst>
                                          <p:attrName>style.visibility</p:attrName>
                                        </p:attrNameLst>
                                      </p:cBhvr>
                                      <p:to>
                                        <p:strVal val="visible"/>
                                      </p:to>
                                    </p:set>
                                    <p:animEffect transition="in" filter="wipe(left)">
                                      <p:cBhvr>
                                        <p:cTn id="7" dur="500"/>
                                        <p:tgtEl>
                                          <p:spTgt spid="1259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25"/>
                                        </p:tgtEl>
                                        <p:attrNameLst>
                                          <p:attrName>style.visibility</p:attrName>
                                        </p:attrNameLst>
                                      </p:cBhvr>
                                      <p:to>
                                        <p:strVal val="visible"/>
                                      </p:to>
                                    </p:set>
                                    <p:animEffect transition="in" filter="wipe(left)">
                                      <p:cBhvr>
                                        <p:cTn id="12" dur="500"/>
                                        <p:tgtEl>
                                          <p:spTgt spid="12595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59527"/>
                                        </p:tgtEl>
                                        <p:attrNameLst>
                                          <p:attrName>style.visibility</p:attrName>
                                        </p:attrNameLst>
                                      </p:cBhvr>
                                      <p:to>
                                        <p:strVal val="visible"/>
                                      </p:to>
                                    </p:set>
                                    <p:animEffect transition="in" filter="wipe(left)">
                                      <p:cBhvr>
                                        <p:cTn id="17" dur="500"/>
                                        <p:tgtEl>
                                          <p:spTgt spid="12595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9526"/>
                                        </p:tgtEl>
                                        <p:attrNameLst>
                                          <p:attrName>style.visibility</p:attrName>
                                        </p:attrNameLst>
                                      </p:cBhvr>
                                      <p:to>
                                        <p:strVal val="visible"/>
                                      </p:to>
                                    </p:set>
                                    <p:animEffect transition="in" filter="wipe(left)">
                                      <p:cBhvr>
                                        <p:cTn id="22" dur="500"/>
                                        <p:tgtEl>
                                          <p:spTgt spid="12595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259528"/>
                                        </p:tgtEl>
                                        <p:attrNameLst>
                                          <p:attrName>style.visibility</p:attrName>
                                        </p:attrNameLst>
                                      </p:cBhvr>
                                      <p:to>
                                        <p:strVal val="visible"/>
                                      </p:to>
                                    </p:set>
                                    <p:anim calcmode="lin" valueType="num">
                                      <p:cBhvr additive="base">
                                        <p:cTn id="27" dur="500" fill="hold"/>
                                        <p:tgtEl>
                                          <p:spTgt spid="1259528"/>
                                        </p:tgtEl>
                                        <p:attrNameLst>
                                          <p:attrName>ppt_x</p:attrName>
                                        </p:attrNameLst>
                                      </p:cBhvr>
                                      <p:tavLst>
                                        <p:tav tm="0">
                                          <p:val>
                                            <p:strVal val="1+#ppt_w/2"/>
                                          </p:val>
                                        </p:tav>
                                        <p:tav tm="100000">
                                          <p:val>
                                            <p:strVal val="#ppt_x"/>
                                          </p:val>
                                        </p:tav>
                                      </p:tavLst>
                                    </p:anim>
                                    <p:anim calcmode="lin" valueType="num">
                                      <p:cBhvr additive="base">
                                        <p:cTn id="28" dur="500" fill="hold"/>
                                        <p:tgtEl>
                                          <p:spTgt spid="12595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2"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一维随机变量的数学期望</a:t>
            </a:r>
            <a:r>
              <a:rPr lang="en-US" altLang="zh-CN" sz="3600" b="1">
                <a:latin typeface="楷体_GB2312" pitchFamily="49" charset="-122"/>
                <a:ea typeface="楷体_GB2312" pitchFamily="49" charset="-122"/>
              </a:rPr>
              <a:t>(Cont.)</a:t>
            </a:r>
          </a:p>
        </p:txBody>
      </p:sp>
      <p:sp>
        <p:nvSpPr>
          <p:cNvPr id="1261573" name="Text Box 5"/>
          <p:cNvSpPr txBox="1">
            <a:spLocks noChangeArrowheads="1"/>
          </p:cNvSpPr>
          <p:nvPr/>
        </p:nvSpPr>
        <p:spPr bwMode="auto">
          <a:xfrm>
            <a:off x="1027113" y="1676400"/>
            <a:ext cx="2667000" cy="519113"/>
          </a:xfrm>
          <a:prstGeom prst="rect">
            <a:avLst/>
          </a:prstGeom>
          <a:noFill/>
          <a:ln w="9525">
            <a:noFill/>
            <a:miter lim="800000"/>
            <a:headEnd/>
            <a:tailEnd/>
          </a:ln>
          <a:effectLst/>
        </p:spPr>
        <p:txBody>
          <a:bodyPr anchor="ctr">
            <a:spAutoFit/>
            <a:flatTx/>
          </a:bodyPr>
          <a:lstStyle/>
          <a:p>
            <a:pPr algn="ctr" eaLnBrk="0" hangingPunct="0">
              <a:spcBef>
                <a:spcPct val="50000"/>
              </a:spcBef>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泊松分布</a:t>
            </a:r>
          </a:p>
        </p:txBody>
      </p:sp>
      <p:graphicFrame>
        <p:nvGraphicFramePr>
          <p:cNvPr id="1261574" name="Object 6"/>
          <p:cNvGraphicFramePr>
            <a:graphicFrameLocks noChangeAspect="1"/>
          </p:cNvGraphicFramePr>
          <p:nvPr/>
        </p:nvGraphicFramePr>
        <p:xfrm>
          <a:off x="1331913" y="2438400"/>
          <a:ext cx="5435600" cy="923925"/>
        </p:xfrm>
        <a:graphic>
          <a:graphicData uri="http://schemas.openxmlformats.org/presentationml/2006/ole">
            <p:oleObj spid="_x0000_s1261574" name="公式" r:id="rId4" imgW="2463480" imgH="419040" progId="Equation.3">
              <p:embed/>
            </p:oleObj>
          </a:graphicData>
        </a:graphic>
      </p:graphicFrame>
      <p:graphicFrame>
        <p:nvGraphicFramePr>
          <p:cNvPr id="1261575" name="Object 7"/>
          <p:cNvGraphicFramePr>
            <a:graphicFrameLocks noChangeAspect="1"/>
          </p:cNvGraphicFramePr>
          <p:nvPr/>
        </p:nvGraphicFramePr>
        <p:xfrm>
          <a:off x="1331913" y="3429000"/>
          <a:ext cx="5856287" cy="1008063"/>
        </p:xfrm>
        <a:graphic>
          <a:graphicData uri="http://schemas.openxmlformats.org/presentationml/2006/ole">
            <p:oleObj spid="_x0000_s1261575" name="公式" r:id="rId5" imgW="2654280" imgH="457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61572"/>
                                        </p:tgtEl>
                                        <p:attrNameLst>
                                          <p:attrName>style.visibility</p:attrName>
                                        </p:attrNameLst>
                                      </p:cBhvr>
                                      <p:to>
                                        <p:strVal val="visible"/>
                                      </p:to>
                                    </p:set>
                                    <p:anim calcmode="lin" valueType="num">
                                      <p:cBhvr additive="base">
                                        <p:cTn id="7" dur="500" fill="hold"/>
                                        <p:tgtEl>
                                          <p:spTgt spid="1261572"/>
                                        </p:tgtEl>
                                        <p:attrNameLst>
                                          <p:attrName>ppt_x</p:attrName>
                                        </p:attrNameLst>
                                      </p:cBhvr>
                                      <p:tavLst>
                                        <p:tav tm="0">
                                          <p:val>
                                            <p:strVal val="1+#ppt_w/2"/>
                                          </p:val>
                                        </p:tav>
                                        <p:tav tm="100000">
                                          <p:val>
                                            <p:strVal val="#ppt_x"/>
                                          </p:val>
                                        </p:tav>
                                      </p:tavLst>
                                    </p:anim>
                                    <p:anim calcmode="lin" valueType="num">
                                      <p:cBhvr additive="base">
                                        <p:cTn id="8" dur="500" fill="hold"/>
                                        <p:tgtEl>
                                          <p:spTgt spid="12615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261574"/>
                                        </p:tgtEl>
                                        <p:attrNameLst>
                                          <p:attrName>style.visibility</p:attrName>
                                        </p:attrNameLst>
                                      </p:cBhvr>
                                      <p:to>
                                        <p:strVal val="visible"/>
                                      </p:to>
                                    </p:set>
                                    <p:animEffect transition="in" filter="wipe(up)">
                                      <p:cBhvr>
                                        <p:cTn id="13" dur="500"/>
                                        <p:tgtEl>
                                          <p:spTgt spid="126157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61575"/>
                                        </p:tgtEl>
                                        <p:attrNameLst>
                                          <p:attrName>style.visibility</p:attrName>
                                        </p:attrNameLst>
                                      </p:cBhvr>
                                      <p:to>
                                        <p:strVal val="visible"/>
                                      </p:to>
                                    </p:set>
                                    <p:animEffect transition="in" filter="wipe(up)">
                                      <p:cBhvr>
                                        <p:cTn id="18" dur="500"/>
                                        <p:tgtEl>
                                          <p:spTgt spid="1261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57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41" name="Text Box 25"/>
          <p:cNvSpPr txBox="1">
            <a:spLocks noChangeArrowheads="1"/>
          </p:cNvSpPr>
          <p:nvPr/>
        </p:nvSpPr>
        <p:spPr bwMode="auto">
          <a:xfrm>
            <a:off x="998538" y="971550"/>
            <a:ext cx="7775575" cy="641350"/>
          </a:xfrm>
          <a:prstGeom prst="rect">
            <a:avLst/>
          </a:prstGeom>
          <a:noFill/>
          <a:ln w="9525">
            <a:noFill/>
            <a:miter lim="800000"/>
            <a:headEnd/>
            <a:tailEnd/>
          </a:ln>
        </p:spPr>
        <p:txBody>
          <a:bodyPr>
            <a:spAutoFit/>
          </a:bodyPr>
          <a:lstStyle/>
          <a:p>
            <a:pPr>
              <a:spcBef>
                <a:spcPct val="50000"/>
              </a:spcBef>
            </a:pPr>
            <a:r>
              <a:rPr lang="zh-CN" altLang="en-US" sz="3600" b="1">
                <a:solidFill>
                  <a:schemeClr val="tx2"/>
                </a:solidFill>
                <a:ea typeface="黑体" pitchFamily="49" charset="-122"/>
              </a:rPr>
              <a:t>一维连续型随机变量的数学期望</a:t>
            </a:r>
          </a:p>
        </p:txBody>
      </p:sp>
      <p:sp>
        <p:nvSpPr>
          <p:cNvPr id="1263642" name="Rectangle 26"/>
          <p:cNvSpPr>
            <a:spLocks noChangeArrowheads="1"/>
          </p:cNvSpPr>
          <p:nvPr/>
        </p:nvSpPr>
        <p:spPr bwMode="auto">
          <a:xfrm>
            <a:off x="1009650" y="1673225"/>
            <a:ext cx="8086725" cy="1554163"/>
          </a:xfrm>
          <a:prstGeom prst="rect">
            <a:avLst/>
          </a:prstGeom>
          <a:noFill/>
          <a:ln w="9525">
            <a:noFill/>
            <a:miter lim="800000"/>
            <a:headEnd/>
            <a:tailEnd/>
          </a:ln>
          <a:effectLst/>
        </p:spPr>
        <p:txBody>
          <a:bodyPr anchor="ctr">
            <a:spAutoFit/>
          </a:bodyPr>
          <a:lstStyle/>
          <a:p>
            <a:r>
              <a:rPr lang="zh-CN" altLang="en-US" sz="3200" b="1" dirty="0">
                <a:ea typeface="宋体" pitchFamily="2" charset="-122"/>
              </a:rPr>
              <a:t>       </a:t>
            </a:r>
            <a:r>
              <a:rPr lang="zh-CN" altLang="en-US" b="1" dirty="0">
                <a:ea typeface="宋体" pitchFamily="2" charset="-122"/>
              </a:rPr>
              <a:t>设</a:t>
            </a:r>
            <a:r>
              <a:rPr lang="en-US" altLang="zh-CN" sz="3200" b="1" i="1" dirty="0">
                <a:ea typeface="宋体" pitchFamily="2" charset="-122"/>
              </a:rPr>
              <a:t>X</a:t>
            </a:r>
            <a:r>
              <a:rPr lang="zh-CN" altLang="en-US" b="1" dirty="0">
                <a:ea typeface="宋体" pitchFamily="2" charset="-122"/>
              </a:rPr>
              <a:t>是连续型随机变量，其密度函数为</a:t>
            </a:r>
            <a:r>
              <a:rPr lang="en-US" altLang="zh-CN" sz="3200" b="1" i="1" dirty="0">
                <a:ea typeface="宋体" pitchFamily="2" charset="-122"/>
              </a:rPr>
              <a:t>f </a:t>
            </a:r>
            <a:r>
              <a:rPr lang="en-US" altLang="zh-CN" sz="3200" b="1" dirty="0">
                <a:ea typeface="宋体" pitchFamily="2" charset="-122"/>
              </a:rPr>
              <a:t>(</a:t>
            </a:r>
            <a:r>
              <a:rPr lang="en-US" altLang="zh-CN" sz="3200" b="1" i="1" dirty="0">
                <a:ea typeface="宋体" pitchFamily="2" charset="-122"/>
              </a:rPr>
              <a:t>x</a:t>
            </a:r>
            <a:r>
              <a:rPr lang="en-US" altLang="zh-CN" sz="3200" b="1" dirty="0">
                <a:ea typeface="宋体" pitchFamily="2" charset="-122"/>
              </a:rPr>
              <a:t>),</a:t>
            </a:r>
            <a:r>
              <a:rPr lang="zh-CN" altLang="en-US" b="1" dirty="0">
                <a:ea typeface="宋体" pitchFamily="2" charset="-122"/>
              </a:rPr>
              <a:t>在数轴上取很密的分点</a:t>
            </a:r>
            <a:r>
              <a:rPr lang="en-US" altLang="zh-CN" sz="3200" b="1" i="1" dirty="0">
                <a:solidFill>
                  <a:schemeClr val="tx2"/>
                </a:solidFill>
                <a:ea typeface="宋体" pitchFamily="2" charset="-122"/>
              </a:rPr>
              <a:t>x</a:t>
            </a:r>
            <a:r>
              <a:rPr lang="en-US" altLang="zh-CN" sz="3200" b="1" baseline="-25000" dirty="0">
                <a:solidFill>
                  <a:schemeClr val="tx2"/>
                </a:solidFill>
                <a:ea typeface="宋体" pitchFamily="2" charset="-122"/>
              </a:rPr>
              <a:t>0</a:t>
            </a:r>
            <a:r>
              <a:rPr lang="en-US" altLang="zh-CN" sz="3200" b="1" dirty="0">
                <a:ea typeface="宋体" pitchFamily="2" charset="-122"/>
              </a:rPr>
              <a:t> &lt;</a:t>
            </a:r>
            <a:r>
              <a:rPr lang="en-US" altLang="zh-CN" sz="3200" b="1" i="1" dirty="0">
                <a:solidFill>
                  <a:schemeClr val="tx2"/>
                </a:solidFill>
                <a:ea typeface="宋体" pitchFamily="2" charset="-122"/>
              </a:rPr>
              <a:t>x</a:t>
            </a:r>
            <a:r>
              <a:rPr lang="en-US" altLang="zh-CN" sz="3200" b="1" baseline="-25000" dirty="0">
                <a:solidFill>
                  <a:schemeClr val="tx2"/>
                </a:solidFill>
                <a:ea typeface="宋体" pitchFamily="2" charset="-122"/>
              </a:rPr>
              <a:t>1</a:t>
            </a:r>
            <a:r>
              <a:rPr lang="en-US" altLang="zh-CN" sz="3200" b="1" dirty="0">
                <a:solidFill>
                  <a:schemeClr val="tx2"/>
                </a:solidFill>
                <a:ea typeface="宋体" pitchFamily="2" charset="-122"/>
              </a:rPr>
              <a:t>&lt;</a:t>
            </a:r>
            <a:r>
              <a:rPr lang="en-US" altLang="zh-CN" sz="3200" b="1" i="1" dirty="0">
                <a:solidFill>
                  <a:schemeClr val="tx2"/>
                </a:solidFill>
                <a:ea typeface="宋体" pitchFamily="2" charset="-122"/>
              </a:rPr>
              <a:t>x</a:t>
            </a:r>
            <a:r>
              <a:rPr lang="en-US" altLang="zh-CN" sz="3200" b="1" baseline="-25000" dirty="0">
                <a:solidFill>
                  <a:schemeClr val="tx2"/>
                </a:solidFill>
                <a:ea typeface="宋体" pitchFamily="2" charset="-122"/>
              </a:rPr>
              <a:t>2</a:t>
            </a:r>
            <a:r>
              <a:rPr lang="en-US" altLang="zh-CN" sz="3200" b="1" dirty="0">
                <a:solidFill>
                  <a:schemeClr val="tx2"/>
                </a:solidFill>
                <a:ea typeface="宋体" pitchFamily="2" charset="-122"/>
              </a:rPr>
              <a:t>&lt; …,</a:t>
            </a:r>
          </a:p>
          <a:p>
            <a:r>
              <a:rPr lang="zh-CN" altLang="en-US" b="1" dirty="0">
                <a:solidFill>
                  <a:schemeClr val="tx2"/>
                </a:solidFill>
                <a:ea typeface="宋体" pitchFamily="2" charset="-122"/>
              </a:rPr>
              <a:t>则</a:t>
            </a:r>
            <a:r>
              <a:rPr lang="en-US" altLang="zh-CN" b="1" i="1" dirty="0">
                <a:solidFill>
                  <a:schemeClr val="tx2"/>
                </a:solidFill>
                <a:ea typeface="宋体" pitchFamily="2" charset="-122"/>
              </a:rPr>
              <a:t>X</a:t>
            </a:r>
            <a:r>
              <a:rPr lang="zh-CN" altLang="en-US" b="1" dirty="0">
                <a:solidFill>
                  <a:schemeClr val="tx2"/>
                </a:solidFill>
                <a:ea typeface="宋体" pitchFamily="2" charset="-122"/>
              </a:rPr>
              <a:t>落在小区间</a:t>
            </a:r>
            <a:r>
              <a:rPr lang="en-US" altLang="zh-CN" sz="3200" b="1" dirty="0">
                <a:solidFill>
                  <a:schemeClr val="tx2"/>
                </a:solidFill>
                <a:ea typeface="宋体" pitchFamily="2" charset="-122"/>
              </a:rPr>
              <a:t>[</a:t>
            </a:r>
            <a:r>
              <a:rPr lang="en-US" altLang="zh-CN" sz="3200" b="1" i="1" dirty="0">
                <a:solidFill>
                  <a:schemeClr val="tx2"/>
                </a:solidFill>
                <a:ea typeface="宋体" pitchFamily="2" charset="-122"/>
              </a:rPr>
              <a:t>x</a:t>
            </a:r>
            <a:r>
              <a:rPr lang="en-US" altLang="zh-CN" sz="3200" b="1" i="1" baseline="-25000" dirty="0">
                <a:solidFill>
                  <a:schemeClr val="tx2"/>
                </a:solidFill>
                <a:ea typeface="宋体" pitchFamily="2" charset="-122"/>
              </a:rPr>
              <a:t>i</a:t>
            </a:r>
            <a:r>
              <a:rPr lang="en-US" altLang="zh-CN" sz="3200" b="1" dirty="0">
                <a:solidFill>
                  <a:schemeClr val="tx2"/>
                </a:solidFill>
                <a:ea typeface="宋体" pitchFamily="2" charset="-122"/>
              </a:rPr>
              <a:t>, </a:t>
            </a:r>
            <a:r>
              <a:rPr lang="en-US" altLang="zh-CN" sz="3200" b="1" i="1" dirty="0">
                <a:solidFill>
                  <a:schemeClr val="tx2"/>
                </a:solidFill>
                <a:ea typeface="宋体" pitchFamily="2" charset="-122"/>
              </a:rPr>
              <a:t>x</a:t>
            </a:r>
            <a:r>
              <a:rPr lang="en-US" altLang="zh-CN" sz="3200" b="1" i="1" baseline="-25000" dirty="0">
                <a:solidFill>
                  <a:schemeClr val="tx2"/>
                </a:solidFill>
                <a:ea typeface="宋体" pitchFamily="2" charset="-122"/>
              </a:rPr>
              <a:t>i</a:t>
            </a:r>
            <a:r>
              <a:rPr lang="en-US" altLang="zh-CN" sz="3200" b="1" baseline="-25000" dirty="0">
                <a:solidFill>
                  <a:schemeClr val="tx2"/>
                </a:solidFill>
                <a:ea typeface="宋体" pitchFamily="2" charset="-122"/>
              </a:rPr>
              <a:t>+1</a:t>
            </a:r>
            <a:r>
              <a:rPr lang="en-US" altLang="zh-CN" sz="3200" b="1" dirty="0">
                <a:solidFill>
                  <a:schemeClr val="tx2"/>
                </a:solidFill>
                <a:ea typeface="宋体" pitchFamily="2" charset="-122"/>
              </a:rPr>
              <a:t>)</a:t>
            </a:r>
            <a:r>
              <a:rPr lang="zh-CN" altLang="zh-CN" b="1" dirty="0">
                <a:solidFill>
                  <a:schemeClr val="tx2"/>
                </a:solidFill>
                <a:ea typeface="宋体" pitchFamily="2" charset="-122"/>
              </a:rPr>
              <a:t>的概率是</a:t>
            </a:r>
            <a:endParaRPr lang="zh-CN" altLang="en-US" b="1" baseline="-25000" dirty="0">
              <a:solidFill>
                <a:schemeClr val="tx2"/>
              </a:solidFill>
              <a:ea typeface="宋体" pitchFamily="2" charset="-122"/>
            </a:endParaRPr>
          </a:p>
        </p:txBody>
      </p:sp>
      <p:graphicFrame>
        <p:nvGraphicFramePr>
          <p:cNvPr id="1263643" name="Object 27"/>
          <p:cNvGraphicFramePr>
            <a:graphicFrameLocks noChangeAspect="1"/>
          </p:cNvGraphicFramePr>
          <p:nvPr/>
        </p:nvGraphicFramePr>
        <p:xfrm>
          <a:off x="1116013" y="3284538"/>
          <a:ext cx="2303462" cy="1065212"/>
        </p:xfrm>
        <a:graphic>
          <a:graphicData uri="http://schemas.openxmlformats.org/presentationml/2006/ole">
            <p:oleObj spid="_x0000_s1263643" name="公式" r:id="rId4" imgW="761760" imgH="355320" progId="Equation.3">
              <p:embed/>
            </p:oleObj>
          </a:graphicData>
        </a:graphic>
      </p:graphicFrame>
      <p:graphicFrame>
        <p:nvGraphicFramePr>
          <p:cNvPr id="1263644" name="Object 28"/>
          <p:cNvGraphicFramePr>
            <a:graphicFrameLocks noChangeAspect="1"/>
          </p:cNvGraphicFramePr>
          <p:nvPr/>
        </p:nvGraphicFramePr>
        <p:xfrm>
          <a:off x="1042988" y="5516563"/>
          <a:ext cx="1905000" cy="600075"/>
        </p:xfrm>
        <a:graphic>
          <a:graphicData uri="http://schemas.openxmlformats.org/presentationml/2006/ole">
            <p:oleObj spid="_x0000_s1263644" name="公式" r:id="rId5" imgW="723600" imgH="228600" progId="Equation.3">
              <p:embed/>
            </p:oleObj>
          </a:graphicData>
        </a:graphic>
      </p:graphicFrame>
      <p:pic>
        <p:nvPicPr>
          <p:cNvPr id="1263645" name="Picture 29" descr="ZHEN2"/>
          <p:cNvPicPr>
            <a:picLocks noChangeAspect="1" noChangeArrowheads="1"/>
          </p:cNvPicPr>
          <p:nvPr/>
        </p:nvPicPr>
        <p:blipFill>
          <a:blip r:embed="rId6"/>
          <a:srcRect/>
          <a:stretch>
            <a:fillRect/>
          </a:stretch>
        </p:blipFill>
        <p:spPr bwMode="auto">
          <a:xfrm>
            <a:off x="3851275" y="3213100"/>
            <a:ext cx="3119438" cy="2511425"/>
          </a:xfrm>
          <a:prstGeom prst="rect">
            <a:avLst/>
          </a:prstGeom>
          <a:noFill/>
        </p:spPr>
      </p:pic>
      <p:sp>
        <p:nvSpPr>
          <p:cNvPr id="1263646" name="AutoShape 30"/>
          <p:cNvSpPr>
            <a:spLocks noChangeArrowheads="1"/>
          </p:cNvSpPr>
          <p:nvPr/>
        </p:nvSpPr>
        <p:spPr bwMode="auto">
          <a:xfrm>
            <a:off x="3563938" y="6021388"/>
            <a:ext cx="2286000" cy="554037"/>
          </a:xfrm>
          <a:prstGeom prst="wedgeRectCallout">
            <a:avLst>
              <a:gd name="adj1" fmla="val 19097"/>
              <a:gd name="adj2" fmla="val -202148"/>
            </a:avLst>
          </a:prstGeom>
          <a:solidFill>
            <a:srgbClr val="800080"/>
          </a:solidFill>
          <a:ln w="9525">
            <a:solidFill>
              <a:schemeClr val="tx1"/>
            </a:solidFill>
            <a:miter lim="800000"/>
            <a:headEnd/>
            <a:tailEnd/>
          </a:ln>
          <a:effectLst/>
        </p:spPr>
        <p:txBody>
          <a:bodyPr wrap="none" anchor="ctr"/>
          <a:lstStyle/>
          <a:p>
            <a:pPr algn="ctr"/>
            <a:r>
              <a:rPr lang="zh-CN" altLang="en-US" sz="2400" b="1">
                <a:solidFill>
                  <a:srgbClr val="FFFF00"/>
                </a:solidFill>
                <a:ea typeface="宋体" pitchFamily="2" charset="-122"/>
              </a:rPr>
              <a:t>小区间</a:t>
            </a:r>
            <a:r>
              <a:rPr lang="en-US" altLang="zh-CN" sz="2400" b="1">
                <a:solidFill>
                  <a:srgbClr val="FFFF00"/>
                </a:solidFill>
                <a:ea typeface="宋体" pitchFamily="2" charset="-122"/>
              </a:rPr>
              <a:t>[</a:t>
            </a:r>
            <a:r>
              <a:rPr lang="en-US" altLang="zh-CN" sz="2400" b="1" i="1">
                <a:solidFill>
                  <a:srgbClr val="FFFF00"/>
                </a:solidFill>
                <a:ea typeface="宋体" pitchFamily="2" charset="-122"/>
              </a:rPr>
              <a:t>x</a:t>
            </a:r>
            <a:r>
              <a:rPr lang="en-US" altLang="zh-CN" sz="2400" b="1" i="1" baseline="-25000">
                <a:solidFill>
                  <a:srgbClr val="FFFF00"/>
                </a:solidFill>
                <a:ea typeface="宋体" pitchFamily="2" charset="-122"/>
              </a:rPr>
              <a:t>i</a:t>
            </a:r>
            <a:r>
              <a:rPr lang="en-US" altLang="zh-CN" sz="2400" b="1">
                <a:solidFill>
                  <a:srgbClr val="FFFF00"/>
                </a:solidFill>
                <a:ea typeface="宋体" pitchFamily="2" charset="-122"/>
              </a:rPr>
              <a:t>, </a:t>
            </a:r>
            <a:r>
              <a:rPr lang="en-US" altLang="zh-CN" sz="2400" b="1" i="1">
                <a:solidFill>
                  <a:srgbClr val="FFFF00"/>
                </a:solidFill>
                <a:ea typeface="宋体" pitchFamily="2" charset="-122"/>
              </a:rPr>
              <a:t>x</a:t>
            </a:r>
            <a:r>
              <a:rPr lang="en-US" altLang="zh-CN" sz="2400" b="1" i="1" baseline="-25000">
                <a:solidFill>
                  <a:srgbClr val="FFFF00"/>
                </a:solidFill>
                <a:ea typeface="宋体" pitchFamily="2" charset="-122"/>
              </a:rPr>
              <a:t>i+1</a:t>
            </a:r>
            <a:r>
              <a:rPr lang="en-US" altLang="zh-CN" sz="2400" b="1">
                <a:solidFill>
                  <a:srgbClr val="FFFF00"/>
                </a:solidFill>
                <a:ea typeface="宋体" pitchFamily="2" charset="-122"/>
              </a:rPr>
              <a:t>)</a:t>
            </a:r>
            <a:endParaRPr lang="en-US" altLang="zh-CN" sz="3200" b="1">
              <a:solidFill>
                <a:srgbClr val="FFFF00"/>
              </a:solidFill>
              <a:ea typeface="宋体" pitchFamily="2" charset="-122"/>
            </a:endParaRPr>
          </a:p>
        </p:txBody>
      </p:sp>
      <p:grpSp>
        <p:nvGrpSpPr>
          <p:cNvPr id="1263647" name="Group 31"/>
          <p:cNvGrpSpPr>
            <a:grpSpLocks/>
          </p:cNvGrpSpPr>
          <p:nvPr/>
        </p:nvGrpSpPr>
        <p:grpSpPr bwMode="auto">
          <a:xfrm>
            <a:off x="6227763" y="2276475"/>
            <a:ext cx="2736850" cy="936625"/>
            <a:chOff x="4134" y="1979"/>
            <a:chExt cx="1558" cy="686"/>
          </a:xfrm>
        </p:grpSpPr>
        <p:sp>
          <p:nvSpPr>
            <p:cNvPr id="1263648" name="AutoShape 32"/>
            <p:cNvSpPr>
              <a:spLocks noChangeArrowheads="1"/>
            </p:cNvSpPr>
            <p:nvPr/>
          </p:nvSpPr>
          <p:spPr bwMode="auto">
            <a:xfrm>
              <a:off x="4134" y="1979"/>
              <a:ext cx="1558" cy="686"/>
            </a:xfrm>
            <a:prstGeom prst="wedgeRoundRectCallout">
              <a:avLst>
                <a:gd name="adj1" fmla="val -88574"/>
                <a:gd name="adj2" fmla="val 94171"/>
                <a:gd name="adj3" fmla="val 16667"/>
              </a:avLst>
            </a:prstGeom>
            <a:solidFill>
              <a:srgbClr val="660033">
                <a:alpha val="59000"/>
              </a:srgbClr>
            </a:solidFill>
            <a:ln w="9525">
              <a:solidFill>
                <a:schemeClr val="tx1"/>
              </a:solidFill>
              <a:miter lim="800000"/>
              <a:headEnd/>
              <a:tailEnd/>
            </a:ln>
            <a:effectLst/>
          </p:spPr>
          <p:txBody>
            <a:bodyPr wrap="none" anchor="ctr"/>
            <a:lstStyle/>
            <a:p>
              <a:r>
                <a:rPr lang="zh-CN" altLang="en-US" sz="2400" b="1" dirty="0">
                  <a:solidFill>
                    <a:srgbClr val="FFFF00"/>
                  </a:solidFill>
                  <a:ea typeface="宋体" pitchFamily="2" charset="-122"/>
                </a:rPr>
                <a:t>阴影面积近似为</a:t>
              </a:r>
            </a:p>
            <a:p>
              <a:endParaRPr lang="zh-CN" altLang="en-US" sz="2400" dirty="0">
                <a:solidFill>
                  <a:srgbClr val="FFFF00"/>
                </a:solidFill>
                <a:ea typeface="宋体" pitchFamily="2" charset="-122"/>
              </a:endParaRPr>
            </a:p>
          </p:txBody>
        </p:sp>
        <p:graphicFrame>
          <p:nvGraphicFramePr>
            <p:cNvPr id="1263649" name="Object 33"/>
            <p:cNvGraphicFramePr>
              <a:graphicFrameLocks noChangeAspect="1"/>
            </p:cNvGraphicFramePr>
            <p:nvPr/>
          </p:nvGraphicFramePr>
          <p:xfrm>
            <a:off x="4238" y="2302"/>
            <a:ext cx="955" cy="326"/>
          </p:xfrm>
          <a:graphic>
            <a:graphicData uri="http://schemas.openxmlformats.org/presentationml/2006/ole">
              <p:oleObj spid="_x0000_s1263649" name="Equation" r:id="rId7" imgW="609480" imgH="228600" progId="">
                <p:embed/>
              </p:oleObj>
            </a:graphicData>
          </a:graphic>
        </p:graphicFrame>
      </p:grpSp>
      <p:graphicFrame>
        <p:nvGraphicFramePr>
          <p:cNvPr id="1263650" name="Object 34"/>
          <p:cNvGraphicFramePr>
            <a:graphicFrameLocks noChangeAspect="1"/>
          </p:cNvGraphicFramePr>
          <p:nvPr/>
        </p:nvGraphicFramePr>
        <p:xfrm>
          <a:off x="971550" y="4581525"/>
          <a:ext cx="2949575" cy="601663"/>
        </p:xfrm>
        <a:graphic>
          <a:graphicData uri="http://schemas.openxmlformats.org/presentationml/2006/ole">
            <p:oleObj spid="_x0000_s1263650" name="公式" r:id="rId8" imgW="111744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3642"/>
                                        </p:tgtEl>
                                        <p:attrNameLst>
                                          <p:attrName>style.visibility</p:attrName>
                                        </p:attrNameLst>
                                      </p:cBhvr>
                                      <p:to>
                                        <p:strVal val="visible"/>
                                      </p:to>
                                    </p:set>
                                    <p:anim calcmode="lin" valueType="num">
                                      <p:cBhvr additive="base">
                                        <p:cTn id="7" dur="500" fill="hold"/>
                                        <p:tgtEl>
                                          <p:spTgt spid="1263642"/>
                                        </p:tgtEl>
                                        <p:attrNameLst>
                                          <p:attrName>ppt_x</p:attrName>
                                        </p:attrNameLst>
                                      </p:cBhvr>
                                      <p:tavLst>
                                        <p:tav tm="0">
                                          <p:val>
                                            <p:strVal val="0-#ppt_w/2"/>
                                          </p:val>
                                        </p:tav>
                                        <p:tav tm="100000">
                                          <p:val>
                                            <p:strVal val="#ppt_x"/>
                                          </p:val>
                                        </p:tav>
                                      </p:tavLst>
                                    </p:anim>
                                    <p:anim calcmode="lin" valueType="num">
                                      <p:cBhvr additive="base">
                                        <p:cTn id="8" dur="500" fill="hold"/>
                                        <p:tgtEl>
                                          <p:spTgt spid="1263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63643"/>
                                        </p:tgtEl>
                                        <p:attrNameLst>
                                          <p:attrName>style.visibility</p:attrName>
                                        </p:attrNameLst>
                                      </p:cBhvr>
                                      <p:to>
                                        <p:strVal val="visible"/>
                                      </p:to>
                                    </p:set>
                                    <p:anim calcmode="lin" valueType="num">
                                      <p:cBhvr additive="base">
                                        <p:cTn id="13" dur="500" fill="hold"/>
                                        <p:tgtEl>
                                          <p:spTgt spid="1263643"/>
                                        </p:tgtEl>
                                        <p:attrNameLst>
                                          <p:attrName>ppt_x</p:attrName>
                                        </p:attrNameLst>
                                      </p:cBhvr>
                                      <p:tavLst>
                                        <p:tav tm="0">
                                          <p:val>
                                            <p:strVal val="0-#ppt_w/2"/>
                                          </p:val>
                                        </p:tav>
                                        <p:tav tm="100000">
                                          <p:val>
                                            <p:strVal val="#ppt_x"/>
                                          </p:val>
                                        </p:tav>
                                      </p:tavLst>
                                    </p:anim>
                                    <p:anim calcmode="lin" valueType="num">
                                      <p:cBhvr additive="base">
                                        <p:cTn id="14" dur="500" fill="hold"/>
                                        <p:tgtEl>
                                          <p:spTgt spid="12636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63650"/>
                                        </p:tgtEl>
                                        <p:attrNameLst>
                                          <p:attrName>style.visibility</p:attrName>
                                        </p:attrNameLst>
                                      </p:cBhvr>
                                      <p:to>
                                        <p:strVal val="visible"/>
                                      </p:to>
                                    </p:set>
                                    <p:anim calcmode="lin" valueType="num">
                                      <p:cBhvr additive="base">
                                        <p:cTn id="19" dur="500" fill="hold"/>
                                        <p:tgtEl>
                                          <p:spTgt spid="1263650"/>
                                        </p:tgtEl>
                                        <p:attrNameLst>
                                          <p:attrName>ppt_x</p:attrName>
                                        </p:attrNameLst>
                                      </p:cBhvr>
                                      <p:tavLst>
                                        <p:tav tm="0">
                                          <p:val>
                                            <p:strVal val="0-#ppt_w/2"/>
                                          </p:val>
                                        </p:tav>
                                        <p:tav tm="100000">
                                          <p:val>
                                            <p:strVal val="#ppt_x"/>
                                          </p:val>
                                        </p:tav>
                                      </p:tavLst>
                                    </p:anim>
                                    <p:anim calcmode="lin" valueType="num">
                                      <p:cBhvr additive="base">
                                        <p:cTn id="20" dur="500" fill="hold"/>
                                        <p:tgtEl>
                                          <p:spTgt spid="126365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63644"/>
                                        </p:tgtEl>
                                        <p:attrNameLst>
                                          <p:attrName>style.visibility</p:attrName>
                                        </p:attrNameLst>
                                      </p:cBhvr>
                                      <p:to>
                                        <p:strVal val="visible"/>
                                      </p:to>
                                    </p:set>
                                    <p:anim calcmode="lin" valueType="num">
                                      <p:cBhvr additive="base">
                                        <p:cTn id="25" dur="500" fill="hold"/>
                                        <p:tgtEl>
                                          <p:spTgt spid="1263644"/>
                                        </p:tgtEl>
                                        <p:attrNameLst>
                                          <p:attrName>ppt_x</p:attrName>
                                        </p:attrNameLst>
                                      </p:cBhvr>
                                      <p:tavLst>
                                        <p:tav tm="0">
                                          <p:val>
                                            <p:strVal val="0-#ppt_w/2"/>
                                          </p:val>
                                        </p:tav>
                                        <p:tav tm="100000">
                                          <p:val>
                                            <p:strVal val="#ppt_x"/>
                                          </p:val>
                                        </p:tav>
                                      </p:tavLst>
                                    </p:anim>
                                    <p:anim calcmode="lin" valueType="num">
                                      <p:cBhvr additive="base">
                                        <p:cTn id="26" dur="500" fill="hold"/>
                                        <p:tgtEl>
                                          <p:spTgt spid="126364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1263645"/>
                                        </p:tgtEl>
                                        <p:attrNameLst>
                                          <p:attrName>style.visibility</p:attrName>
                                        </p:attrNameLst>
                                      </p:cBhvr>
                                      <p:to>
                                        <p:strVal val="visible"/>
                                      </p:to>
                                    </p:set>
                                    <p:anim calcmode="lin" valueType="num">
                                      <p:cBhvr additive="base">
                                        <p:cTn id="30" dur="500" fill="hold"/>
                                        <p:tgtEl>
                                          <p:spTgt spid="1263645"/>
                                        </p:tgtEl>
                                        <p:attrNameLst>
                                          <p:attrName>ppt_x</p:attrName>
                                        </p:attrNameLst>
                                      </p:cBhvr>
                                      <p:tavLst>
                                        <p:tav tm="0">
                                          <p:val>
                                            <p:strVal val="0-#ppt_w/2"/>
                                          </p:val>
                                        </p:tav>
                                        <p:tav tm="100000">
                                          <p:val>
                                            <p:strVal val="#ppt_x"/>
                                          </p:val>
                                        </p:tav>
                                      </p:tavLst>
                                    </p:anim>
                                    <p:anim calcmode="lin" valueType="num">
                                      <p:cBhvr additive="base">
                                        <p:cTn id="31" dur="500" fill="hold"/>
                                        <p:tgtEl>
                                          <p:spTgt spid="1263645"/>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1263646"/>
                                        </p:tgtEl>
                                        <p:attrNameLst>
                                          <p:attrName>style.visibility</p:attrName>
                                        </p:attrNameLst>
                                      </p:cBhvr>
                                      <p:to>
                                        <p:strVal val="visible"/>
                                      </p:to>
                                    </p:set>
                                    <p:anim calcmode="lin" valueType="num">
                                      <p:cBhvr additive="base">
                                        <p:cTn id="35" dur="500" fill="hold"/>
                                        <p:tgtEl>
                                          <p:spTgt spid="1263646"/>
                                        </p:tgtEl>
                                        <p:attrNameLst>
                                          <p:attrName>ppt_x</p:attrName>
                                        </p:attrNameLst>
                                      </p:cBhvr>
                                      <p:tavLst>
                                        <p:tav tm="0">
                                          <p:val>
                                            <p:strVal val="0-#ppt_w/2"/>
                                          </p:val>
                                        </p:tav>
                                        <p:tav tm="100000">
                                          <p:val>
                                            <p:strVal val="#ppt_x"/>
                                          </p:val>
                                        </p:tav>
                                      </p:tavLst>
                                    </p:anim>
                                    <p:anim calcmode="lin" valueType="num">
                                      <p:cBhvr additive="base">
                                        <p:cTn id="36" dur="500" fill="hold"/>
                                        <p:tgtEl>
                                          <p:spTgt spid="126364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263647"/>
                                        </p:tgtEl>
                                        <p:attrNameLst>
                                          <p:attrName>style.visibility</p:attrName>
                                        </p:attrNameLst>
                                      </p:cBhvr>
                                      <p:to>
                                        <p:strVal val="visible"/>
                                      </p:to>
                                    </p:set>
                                    <p:animEffect transition="in" filter="wipe(right)">
                                      <p:cBhvr>
                                        <p:cTn id="41" dur="500"/>
                                        <p:tgtEl>
                                          <p:spTgt spid="1263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42" grpId="0" autoUpdateAnimBg="0"/>
      <p:bldP spid="126364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8" name="Text Box 4"/>
          <p:cNvSpPr txBox="1">
            <a:spLocks noChangeArrowheads="1"/>
          </p:cNvSpPr>
          <p:nvPr/>
        </p:nvSpPr>
        <p:spPr bwMode="auto">
          <a:xfrm>
            <a:off x="998538" y="971550"/>
            <a:ext cx="7775575" cy="579438"/>
          </a:xfrm>
          <a:prstGeom prst="rect">
            <a:avLst/>
          </a:prstGeom>
          <a:noFill/>
          <a:ln w="9525">
            <a:noFill/>
            <a:miter lim="800000"/>
            <a:headEnd/>
            <a:tailEnd/>
          </a:ln>
        </p:spPr>
        <p:txBody>
          <a:bodyPr>
            <a:spAutoFit/>
          </a:bodyPr>
          <a:lstStyle/>
          <a:p>
            <a:pPr>
              <a:spcBef>
                <a:spcPct val="50000"/>
              </a:spcBef>
            </a:pPr>
            <a:r>
              <a:rPr lang="zh-CN" altLang="zh-CN" sz="3200" b="1">
                <a:solidFill>
                  <a:schemeClr val="tx2"/>
                </a:solidFill>
                <a:ea typeface="黑体" pitchFamily="49" charset="-122"/>
              </a:rPr>
              <a:t>一维</a:t>
            </a:r>
            <a:r>
              <a:rPr lang="zh-CN" altLang="en-US" sz="3200" b="1">
                <a:solidFill>
                  <a:schemeClr val="tx2"/>
                </a:solidFill>
                <a:ea typeface="黑体" pitchFamily="49" charset="-122"/>
              </a:rPr>
              <a:t>连续型随机变量的数学期望</a:t>
            </a:r>
            <a:r>
              <a:rPr lang="en-US" altLang="zh-CN" sz="3200" b="1">
                <a:solidFill>
                  <a:schemeClr val="tx2"/>
                </a:solidFill>
                <a:ea typeface="黑体" pitchFamily="49" charset="-122"/>
              </a:rPr>
              <a:t>(Cont.)</a:t>
            </a:r>
          </a:p>
        </p:txBody>
      </p:sp>
      <p:sp>
        <p:nvSpPr>
          <p:cNvPr id="1265669" name="Text Box 5"/>
          <p:cNvSpPr txBox="1">
            <a:spLocks noChangeArrowheads="1"/>
          </p:cNvSpPr>
          <p:nvPr/>
        </p:nvSpPr>
        <p:spPr bwMode="auto">
          <a:xfrm>
            <a:off x="971550" y="1562100"/>
            <a:ext cx="8153400" cy="1165225"/>
          </a:xfrm>
          <a:prstGeom prst="rect">
            <a:avLst/>
          </a:prstGeom>
          <a:noFill/>
          <a:ln w="9525">
            <a:noFill/>
            <a:miter lim="800000"/>
            <a:headEnd/>
            <a:tailEnd/>
          </a:ln>
        </p:spPr>
        <p:txBody>
          <a:bodyPr>
            <a:spAutoFit/>
          </a:bodyPr>
          <a:lstStyle/>
          <a:p>
            <a:pPr>
              <a:lnSpc>
                <a:spcPct val="110000"/>
              </a:lnSpc>
              <a:spcBef>
                <a:spcPct val="50000"/>
              </a:spcBef>
            </a:pPr>
            <a:r>
              <a:rPr lang="zh-CN" altLang="en-US" sz="3200" b="1">
                <a:ea typeface="宋体" pitchFamily="2" charset="-122"/>
              </a:rPr>
              <a:t>        </a:t>
            </a:r>
            <a:r>
              <a:rPr lang="zh-CN" altLang="en-US" b="1">
                <a:ea typeface="宋体" pitchFamily="2" charset="-122"/>
              </a:rPr>
              <a:t>由于</a:t>
            </a:r>
            <a:r>
              <a:rPr lang="en-US" altLang="zh-CN" sz="3200" b="1" i="1">
                <a:solidFill>
                  <a:schemeClr val="tx2"/>
                </a:solidFill>
                <a:ea typeface="宋体" pitchFamily="2" charset="-122"/>
              </a:rPr>
              <a:t>x</a:t>
            </a:r>
            <a:r>
              <a:rPr lang="en-US" altLang="zh-CN" sz="3200" b="1" baseline="-25000">
                <a:solidFill>
                  <a:schemeClr val="tx2"/>
                </a:solidFill>
                <a:ea typeface="宋体" pitchFamily="2" charset="-122"/>
              </a:rPr>
              <a:t>i</a:t>
            </a:r>
            <a:r>
              <a:rPr lang="zh-CN" altLang="en-US" b="1">
                <a:solidFill>
                  <a:schemeClr val="tx2"/>
                </a:solidFill>
                <a:ea typeface="宋体" pitchFamily="2" charset="-122"/>
              </a:rPr>
              <a:t>与</a:t>
            </a:r>
            <a:r>
              <a:rPr lang="en-US" altLang="zh-CN" sz="3200" b="1" i="1">
                <a:solidFill>
                  <a:schemeClr val="tx2"/>
                </a:solidFill>
                <a:ea typeface="宋体" pitchFamily="2" charset="-122"/>
              </a:rPr>
              <a:t>x</a:t>
            </a:r>
            <a:r>
              <a:rPr lang="en-US" altLang="zh-CN" sz="3200" b="1" i="1" baseline="-25000">
                <a:solidFill>
                  <a:schemeClr val="tx2"/>
                </a:solidFill>
                <a:ea typeface="宋体" pitchFamily="2" charset="-122"/>
              </a:rPr>
              <a:t>i</a:t>
            </a:r>
            <a:r>
              <a:rPr lang="en-US" altLang="zh-CN" sz="3200" b="1" baseline="-25000">
                <a:solidFill>
                  <a:schemeClr val="tx2"/>
                </a:solidFill>
                <a:ea typeface="宋体" pitchFamily="2" charset="-122"/>
              </a:rPr>
              <a:t>+1</a:t>
            </a:r>
            <a:r>
              <a:rPr lang="zh-CN" altLang="en-US" b="1">
                <a:solidFill>
                  <a:schemeClr val="tx2"/>
                </a:solidFill>
                <a:ea typeface="宋体" pitchFamily="2" charset="-122"/>
              </a:rPr>
              <a:t>很接近</a:t>
            </a:r>
            <a:r>
              <a:rPr lang="en-US" altLang="zh-CN" b="1">
                <a:ea typeface="宋体" pitchFamily="2" charset="-122"/>
              </a:rPr>
              <a:t>, </a:t>
            </a:r>
            <a:r>
              <a:rPr lang="zh-CN" altLang="en-US" b="1">
                <a:ea typeface="宋体" pitchFamily="2" charset="-122"/>
              </a:rPr>
              <a:t>所以区间</a:t>
            </a:r>
            <a:r>
              <a:rPr lang="en-US" altLang="zh-CN" sz="3200" b="1">
                <a:solidFill>
                  <a:schemeClr val="tx2"/>
                </a:solidFill>
                <a:ea typeface="宋体" pitchFamily="2" charset="-122"/>
              </a:rPr>
              <a:t>[</a:t>
            </a:r>
            <a:r>
              <a:rPr lang="en-US" altLang="zh-CN" sz="3200" b="1" i="1">
                <a:solidFill>
                  <a:schemeClr val="tx2"/>
                </a:solidFill>
                <a:ea typeface="宋体" pitchFamily="2" charset="-122"/>
              </a:rPr>
              <a:t>x</a:t>
            </a:r>
            <a:r>
              <a:rPr lang="en-US" altLang="zh-CN" sz="3200" b="1" i="1" baseline="-25000">
                <a:solidFill>
                  <a:schemeClr val="tx2"/>
                </a:solidFill>
                <a:ea typeface="宋体" pitchFamily="2" charset="-122"/>
              </a:rPr>
              <a:t>i</a:t>
            </a:r>
            <a:r>
              <a:rPr lang="en-US" altLang="zh-CN" sz="3200" b="1">
                <a:solidFill>
                  <a:schemeClr val="tx2"/>
                </a:solidFill>
                <a:ea typeface="宋体" pitchFamily="2" charset="-122"/>
              </a:rPr>
              <a:t>, </a:t>
            </a:r>
            <a:r>
              <a:rPr lang="en-US" altLang="zh-CN" sz="3200" b="1" i="1">
                <a:solidFill>
                  <a:schemeClr val="tx2"/>
                </a:solidFill>
                <a:ea typeface="宋体" pitchFamily="2" charset="-122"/>
              </a:rPr>
              <a:t>x</a:t>
            </a:r>
            <a:r>
              <a:rPr lang="en-US" altLang="zh-CN" sz="3200" b="1" i="1" baseline="-25000">
                <a:solidFill>
                  <a:schemeClr val="tx2"/>
                </a:solidFill>
                <a:ea typeface="宋体" pitchFamily="2" charset="-122"/>
              </a:rPr>
              <a:t>i</a:t>
            </a:r>
            <a:r>
              <a:rPr lang="en-US" altLang="zh-CN" sz="3200" b="1" baseline="-25000">
                <a:solidFill>
                  <a:schemeClr val="tx2"/>
                </a:solidFill>
                <a:ea typeface="宋体" pitchFamily="2" charset="-122"/>
              </a:rPr>
              <a:t>+1</a:t>
            </a:r>
            <a:r>
              <a:rPr lang="en-US" altLang="zh-CN" sz="3200" b="1">
                <a:solidFill>
                  <a:schemeClr val="tx2"/>
                </a:solidFill>
                <a:ea typeface="宋体" pitchFamily="2" charset="-122"/>
              </a:rPr>
              <a:t>)</a:t>
            </a:r>
            <a:r>
              <a:rPr lang="zh-CN" altLang="en-US" b="1">
                <a:ea typeface="宋体" pitchFamily="2" charset="-122"/>
              </a:rPr>
              <a:t>中的值可以用</a:t>
            </a:r>
            <a:r>
              <a:rPr lang="en-US" altLang="zh-CN" sz="3200" b="1" i="1">
                <a:solidFill>
                  <a:schemeClr val="tx2"/>
                </a:solidFill>
                <a:ea typeface="宋体" pitchFamily="2" charset="-122"/>
              </a:rPr>
              <a:t>x</a:t>
            </a:r>
            <a:r>
              <a:rPr lang="en-US" altLang="zh-CN" sz="3200" b="1" i="1" baseline="-25000">
                <a:solidFill>
                  <a:schemeClr val="tx2"/>
                </a:solidFill>
                <a:ea typeface="宋体" pitchFamily="2" charset="-122"/>
              </a:rPr>
              <a:t>i</a:t>
            </a:r>
            <a:r>
              <a:rPr lang="zh-CN" altLang="en-US" b="1">
                <a:solidFill>
                  <a:schemeClr val="tx2"/>
                </a:solidFill>
                <a:ea typeface="宋体" pitchFamily="2" charset="-122"/>
              </a:rPr>
              <a:t>来近似代替</a:t>
            </a:r>
            <a:r>
              <a:rPr lang="en-US" altLang="zh-CN" sz="3200" b="1">
                <a:solidFill>
                  <a:schemeClr val="tx2"/>
                </a:solidFill>
                <a:ea typeface="宋体" pitchFamily="2" charset="-122"/>
              </a:rPr>
              <a:t>.</a:t>
            </a:r>
            <a:endParaRPr lang="en-US" altLang="zh-CN" sz="3200" b="1">
              <a:ea typeface="宋体" pitchFamily="2" charset="-122"/>
            </a:endParaRPr>
          </a:p>
        </p:txBody>
      </p:sp>
      <p:graphicFrame>
        <p:nvGraphicFramePr>
          <p:cNvPr id="1265690" name="Object 26"/>
          <p:cNvGraphicFramePr>
            <a:graphicFrameLocks noChangeAspect="1"/>
          </p:cNvGraphicFramePr>
          <p:nvPr/>
        </p:nvGraphicFramePr>
        <p:xfrm>
          <a:off x="2771775" y="5445125"/>
          <a:ext cx="5545138" cy="873125"/>
        </p:xfrm>
        <a:graphic>
          <a:graphicData uri="http://schemas.openxmlformats.org/presentationml/2006/ole">
            <p:oleObj spid="_x0000_s1265690" name="公式" r:id="rId4" imgW="2082600" imgH="330120" progId="Equation.3">
              <p:embed/>
            </p:oleObj>
          </a:graphicData>
        </a:graphic>
      </p:graphicFrame>
      <p:sp>
        <p:nvSpPr>
          <p:cNvPr id="1265694" name="Text Box 30"/>
          <p:cNvSpPr txBox="1">
            <a:spLocks noChangeArrowheads="1"/>
          </p:cNvSpPr>
          <p:nvPr/>
        </p:nvSpPr>
        <p:spPr bwMode="auto">
          <a:xfrm>
            <a:off x="1258888" y="5013325"/>
            <a:ext cx="3763962" cy="438150"/>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2400" b="1">
                <a:solidFill>
                  <a:srgbClr val="0000CC"/>
                </a:solidFill>
                <a:ea typeface="宋体" pitchFamily="2" charset="-122"/>
              </a:rPr>
              <a:t>它的数学期望</a:t>
            </a:r>
            <a:r>
              <a:rPr lang="zh-CN" altLang="zh-CN" sz="2400" b="1">
                <a:solidFill>
                  <a:srgbClr val="0000CC"/>
                </a:solidFill>
                <a:ea typeface="宋体" pitchFamily="2" charset="-122"/>
              </a:rPr>
              <a:t>是</a:t>
            </a:r>
            <a:endParaRPr lang="zh-CN" altLang="en-US" sz="2400" b="1">
              <a:solidFill>
                <a:srgbClr val="0000CC"/>
              </a:solidFill>
              <a:ea typeface="宋体" pitchFamily="2" charset="-122"/>
            </a:endParaRPr>
          </a:p>
        </p:txBody>
      </p:sp>
      <p:graphicFrame>
        <p:nvGraphicFramePr>
          <p:cNvPr id="1265695" name="Object 31"/>
          <p:cNvGraphicFramePr>
            <a:graphicFrameLocks noChangeAspect="1"/>
          </p:cNvGraphicFramePr>
          <p:nvPr/>
        </p:nvGraphicFramePr>
        <p:xfrm>
          <a:off x="3492500" y="5661025"/>
          <a:ext cx="2303463" cy="700088"/>
        </p:xfrm>
        <a:graphic>
          <a:graphicData uri="http://schemas.openxmlformats.org/presentationml/2006/ole">
            <p:oleObj spid="_x0000_s1265695" name="Equation" r:id="rId5" imgW="952200" imgH="291960" progId="Equation.3">
              <p:embed/>
            </p:oleObj>
          </a:graphicData>
        </a:graphic>
      </p:graphicFrame>
      <p:grpSp>
        <p:nvGrpSpPr>
          <p:cNvPr id="1265696" name="Group 32"/>
          <p:cNvGrpSpPr>
            <a:grpSpLocks/>
          </p:cNvGrpSpPr>
          <p:nvPr/>
        </p:nvGrpSpPr>
        <p:grpSpPr bwMode="auto">
          <a:xfrm>
            <a:off x="2051050" y="3573463"/>
            <a:ext cx="6410325" cy="1295400"/>
            <a:chOff x="893" y="1949"/>
            <a:chExt cx="3715" cy="496"/>
          </a:xfrm>
        </p:grpSpPr>
        <p:grpSp>
          <p:nvGrpSpPr>
            <p:cNvPr id="1265697" name="Group 33"/>
            <p:cNvGrpSpPr>
              <a:grpSpLocks/>
            </p:cNvGrpSpPr>
            <p:nvPr/>
          </p:nvGrpSpPr>
          <p:grpSpPr bwMode="auto">
            <a:xfrm>
              <a:off x="893" y="1949"/>
              <a:ext cx="3715" cy="496"/>
              <a:chOff x="893" y="1949"/>
              <a:chExt cx="3715" cy="496"/>
            </a:xfrm>
          </p:grpSpPr>
          <p:sp>
            <p:nvSpPr>
              <p:cNvPr id="1265698" name="Rectangle 34"/>
              <p:cNvSpPr>
                <a:spLocks noChangeArrowheads="1"/>
              </p:cNvSpPr>
              <p:nvPr/>
            </p:nvSpPr>
            <p:spPr bwMode="auto">
              <a:xfrm rot="10800000" flipV="1">
                <a:off x="1279" y="1968"/>
                <a:ext cx="3329" cy="121"/>
              </a:xfrm>
              <a:prstGeom prst="rect">
                <a:avLst/>
              </a:prstGeom>
              <a:noFill/>
              <a:ln w="9525">
                <a:noFill/>
                <a:miter lim="800000"/>
                <a:headEnd/>
                <a:tailEnd/>
              </a:ln>
              <a:effectLst/>
            </p:spPr>
            <p:txBody>
              <a:bodyPr lIns="71676" tIns="35838" rIns="71676" bIns="35838">
                <a:spAutoFit/>
              </a:bodyPr>
              <a:lstStyle/>
              <a:p>
                <a:pPr defTabSz="717550"/>
                <a:r>
                  <a:rPr lang="zh-CN" altLang="en-US" sz="1600" b="1">
                    <a:solidFill>
                      <a:srgbClr val="000099"/>
                    </a:solidFill>
                    <a:ea typeface="宋体" pitchFamily="2" charset="-122"/>
                  </a:rPr>
                  <a:t>     </a:t>
                </a:r>
                <a:r>
                  <a:rPr lang="en-US" altLang="zh-CN" sz="1600" b="1" i="1">
                    <a:solidFill>
                      <a:srgbClr val="000099"/>
                    </a:solidFill>
                    <a:ea typeface="宋体" pitchFamily="2" charset="-122"/>
                  </a:rPr>
                  <a:t>x</a:t>
                </a:r>
                <a:r>
                  <a:rPr lang="en-US" altLang="zh-CN" sz="1600" b="1" baseline="-16000">
                    <a:solidFill>
                      <a:srgbClr val="000099"/>
                    </a:solidFill>
                    <a:ea typeface="宋体" pitchFamily="2" charset="-122"/>
                  </a:rPr>
                  <a:t>1</a:t>
                </a:r>
                <a:r>
                  <a:rPr lang="en-US" altLang="zh-CN" sz="1600" b="1" baseline="-25000">
                    <a:solidFill>
                      <a:srgbClr val="000099"/>
                    </a:solidFill>
                    <a:ea typeface="宋体" pitchFamily="2" charset="-122"/>
                  </a:rPr>
                  <a:t> </a:t>
                </a:r>
                <a:r>
                  <a:rPr lang="en-US" altLang="zh-CN" sz="1600" b="1">
                    <a:solidFill>
                      <a:srgbClr val="000099"/>
                    </a:solidFill>
                    <a:ea typeface="宋体" pitchFamily="2" charset="-122"/>
                  </a:rPr>
                  <a:t>                </a:t>
                </a:r>
                <a:r>
                  <a:rPr lang="en-US" altLang="zh-CN" sz="1600" b="1" i="1">
                    <a:solidFill>
                      <a:srgbClr val="000099"/>
                    </a:solidFill>
                    <a:ea typeface="宋体" pitchFamily="2" charset="-122"/>
                  </a:rPr>
                  <a:t>x</a:t>
                </a:r>
                <a:r>
                  <a:rPr lang="en-US" altLang="zh-CN" sz="1600" b="1" baseline="-16000">
                    <a:solidFill>
                      <a:srgbClr val="000099"/>
                    </a:solidFill>
                    <a:ea typeface="宋体" pitchFamily="2" charset="-122"/>
                  </a:rPr>
                  <a:t>2</a:t>
                </a:r>
                <a:r>
                  <a:rPr lang="en-US" altLang="zh-CN" sz="1600" b="1">
                    <a:solidFill>
                      <a:srgbClr val="000099"/>
                    </a:solidFill>
                    <a:ea typeface="宋体" pitchFamily="2" charset="-122"/>
                  </a:rPr>
                  <a:t>           </a:t>
                </a:r>
                <a:r>
                  <a:rPr lang="en-US" altLang="zh-CN" sz="1600">
                    <a:solidFill>
                      <a:srgbClr val="000099"/>
                    </a:solidFill>
                    <a:latin typeface="宋体"/>
                    <a:ea typeface="宋体" pitchFamily="2" charset="-122"/>
                  </a:rPr>
                  <a:t>…</a:t>
                </a:r>
                <a:r>
                  <a:rPr lang="en-US" altLang="zh-CN" sz="1600" b="1">
                    <a:solidFill>
                      <a:srgbClr val="000099"/>
                    </a:solidFill>
                    <a:ea typeface="宋体" pitchFamily="2" charset="-122"/>
                  </a:rPr>
                  <a:t>          </a:t>
                </a:r>
                <a:r>
                  <a:rPr lang="en-US" altLang="zh-CN" sz="1600" b="1" i="1">
                    <a:solidFill>
                      <a:srgbClr val="000099"/>
                    </a:solidFill>
                    <a:ea typeface="宋体" pitchFamily="2" charset="-122"/>
                  </a:rPr>
                  <a:t>x</a:t>
                </a:r>
                <a:r>
                  <a:rPr lang="en-US" altLang="zh-CN" sz="1600" b="1" i="1" baseline="-16000">
                    <a:solidFill>
                      <a:srgbClr val="000099"/>
                    </a:solidFill>
                    <a:ea typeface="宋体" pitchFamily="2" charset="-122"/>
                  </a:rPr>
                  <a:t>k</a:t>
                </a:r>
                <a:r>
                  <a:rPr lang="en-US" altLang="zh-CN" sz="1600" b="1" i="1" baseline="-25000">
                    <a:solidFill>
                      <a:srgbClr val="000099"/>
                    </a:solidFill>
                    <a:ea typeface="宋体" pitchFamily="2" charset="-122"/>
                  </a:rPr>
                  <a:t>            </a:t>
                </a:r>
                <a:r>
                  <a:rPr lang="en-US" altLang="zh-CN" sz="1600">
                    <a:solidFill>
                      <a:srgbClr val="000099"/>
                    </a:solidFill>
                    <a:latin typeface="宋体"/>
                    <a:ea typeface="宋体" pitchFamily="2" charset="-122"/>
                  </a:rPr>
                  <a:t>…</a:t>
                </a:r>
                <a:endParaRPr lang="en-US" altLang="zh-CN" sz="1600">
                  <a:solidFill>
                    <a:srgbClr val="000099"/>
                  </a:solidFill>
                  <a:ea typeface="宋体" pitchFamily="2" charset="-122"/>
                </a:endParaRPr>
              </a:p>
            </p:txBody>
          </p:sp>
          <p:sp>
            <p:nvSpPr>
              <p:cNvPr id="1265699" name="Line 35"/>
              <p:cNvSpPr>
                <a:spLocks noChangeShapeType="1"/>
              </p:cNvSpPr>
              <p:nvPr/>
            </p:nvSpPr>
            <p:spPr bwMode="auto">
              <a:xfrm>
                <a:off x="893" y="2194"/>
                <a:ext cx="3266" cy="0"/>
              </a:xfrm>
              <a:prstGeom prst="line">
                <a:avLst/>
              </a:prstGeom>
              <a:noFill/>
              <a:ln w="9525">
                <a:solidFill>
                  <a:srgbClr val="FF6600"/>
                </a:solidFill>
                <a:round/>
                <a:headEnd/>
                <a:tailEnd/>
              </a:ln>
              <a:effectLst/>
            </p:spPr>
            <p:txBody>
              <a:bodyPr wrap="none"/>
              <a:lstStyle/>
              <a:p>
                <a:endParaRPr lang="zh-CN" altLang="en-US"/>
              </a:p>
            </p:txBody>
          </p:sp>
          <p:sp>
            <p:nvSpPr>
              <p:cNvPr id="1265700" name="Line 36"/>
              <p:cNvSpPr>
                <a:spLocks noChangeShapeType="1"/>
              </p:cNvSpPr>
              <p:nvPr/>
            </p:nvSpPr>
            <p:spPr bwMode="auto">
              <a:xfrm flipV="1">
                <a:off x="1211" y="2000"/>
                <a:ext cx="0" cy="445"/>
              </a:xfrm>
              <a:prstGeom prst="line">
                <a:avLst/>
              </a:prstGeom>
              <a:noFill/>
              <a:ln w="9525">
                <a:solidFill>
                  <a:srgbClr val="FF6600"/>
                </a:solidFill>
                <a:round/>
                <a:headEnd/>
                <a:tailEnd/>
              </a:ln>
              <a:effectLst/>
            </p:spPr>
            <p:txBody>
              <a:bodyPr wrap="none"/>
              <a:lstStyle/>
              <a:p>
                <a:endParaRPr lang="zh-CN" altLang="en-US"/>
              </a:p>
            </p:txBody>
          </p:sp>
          <p:sp>
            <p:nvSpPr>
              <p:cNvPr id="1265701" name="Rectangle 37"/>
              <p:cNvSpPr>
                <a:spLocks noChangeArrowheads="1"/>
              </p:cNvSpPr>
              <p:nvPr/>
            </p:nvSpPr>
            <p:spPr bwMode="auto">
              <a:xfrm>
                <a:off x="938" y="1949"/>
                <a:ext cx="246" cy="139"/>
              </a:xfrm>
              <a:prstGeom prst="rect">
                <a:avLst/>
              </a:prstGeom>
              <a:noFill/>
              <a:ln w="9525">
                <a:noFill/>
                <a:miter lim="800000"/>
                <a:headEnd/>
                <a:tailEnd/>
              </a:ln>
              <a:effectLst/>
            </p:spPr>
            <p:txBody>
              <a:bodyPr wrap="none" lIns="71676" tIns="35838" rIns="71676" bIns="35838">
                <a:spAutoFit/>
              </a:bodyPr>
              <a:lstStyle/>
              <a:p>
                <a:pPr defTabSz="717550"/>
                <a:r>
                  <a:rPr lang="en-US" altLang="zh-CN" sz="1900" b="1" i="1">
                    <a:solidFill>
                      <a:srgbClr val="000099"/>
                    </a:solidFill>
                    <a:ea typeface="宋体" pitchFamily="2" charset="-122"/>
                  </a:rPr>
                  <a:t>X  </a:t>
                </a:r>
                <a:endParaRPr lang="en-US" altLang="zh-CN" sz="1900" b="1" baseline="-25000">
                  <a:solidFill>
                    <a:srgbClr val="000099"/>
                  </a:solidFill>
                  <a:ea typeface="宋体" pitchFamily="2" charset="-122"/>
                </a:endParaRPr>
              </a:p>
            </p:txBody>
          </p:sp>
          <p:sp>
            <p:nvSpPr>
              <p:cNvPr id="1265702" name="Rectangle 38"/>
              <p:cNvSpPr>
                <a:spLocks noChangeArrowheads="1"/>
              </p:cNvSpPr>
              <p:nvPr/>
            </p:nvSpPr>
            <p:spPr bwMode="auto">
              <a:xfrm>
                <a:off x="910" y="2138"/>
                <a:ext cx="385" cy="139"/>
              </a:xfrm>
              <a:prstGeom prst="rect">
                <a:avLst/>
              </a:prstGeom>
              <a:noFill/>
              <a:ln w="9525">
                <a:noFill/>
                <a:miter lim="800000"/>
                <a:headEnd/>
                <a:tailEnd/>
              </a:ln>
              <a:effectLst/>
            </p:spPr>
            <p:txBody>
              <a:bodyPr lIns="71676" tIns="35838" rIns="71676" bIns="35838">
                <a:spAutoFit/>
              </a:bodyPr>
              <a:lstStyle/>
              <a:p>
                <a:pPr defTabSz="717550"/>
                <a:r>
                  <a:rPr lang="en-US" altLang="zh-CN" sz="1900" b="1" i="1">
                    <a:solidFill>
                      <a:srgbClr val="000099"/>
                    </a:solidFill>
                    <a:ea typeface="宋体" pitchFamily="2" charset="-122"/>
                  </a:rPr>
                  <a:t>p</a:t>
                </a:r>
                <a:r>
                  <a:rPr lang="en-US" altLang="zh-CN" sz="1900" b="1" i="1" baseline="-25000">
                    <a:solidFill>
                      <a:srgbClr val="000099"/>
                    </a:solidFill>
                    <a:ea typeface="宋体" pitchFamily="2" charset="-122"/>
                  </a:rPr>
                  <a:t>k</a:t>
                </a:r>
              </a:p>
            </p:txBody>
          </p:sp>
        </p:grpSp>
        <p:sp>
          <p:nvSpPr>
            <p:cNvPr id="1265703" name="Text Box 39"/>
            <p:cNvSpPr txBox="1">
              <a:spLocks noChangeArrowheads="1"/>
            </p:cNvSpPr>
            <p:nvPr/>
          </p:nvSpPr>
          <p:spPr bwMode="auto">
            <a:xfrm>
              <a:off x="1211" y="2190"/>
              <a:ext cx="3038" cy="121"/>
            </a:xfrm>
            <a:prstGeom prst="rect">
              <a:avLst/>
            </a:prstGeom>
            <a:noFill/>
            <a:ln w="9525">
              <a:noFill/>
              <a:miter lim="800000"/>
              <a:headEnd/>
              <a:tailEnd/>
            </a:ln>
            <a:effectLst/>
          </p:spPr>
          <p:txBody>
            <a:bodyPr lIns="71676" tIns="35838" rIns="71676" bIns="35838">
              <a:spAutoFit/>
            </a:bodyPr>
            <a:lstStyle/>
            <a:p>
              <a:pPr defTabSz="717550"/>
              <a:r>
                <a:rPr lang="en-US" altLang="zh-CN" sz="1600" b="1" i="1">
                  <a:solidFill>
                    <a:srgbClr val="000099"/>
                  </a:solidFill>
                  <a:ea typeface="宋体" pitchFamily="2" charset="-122"/>
                </a:rPr>
                <a:t>f </a:t>
              </a:r>
              <a:r>
                <a:rPr lang="en-US" altLang="zh-CN" sz="1600" b="1">
                  <a:solidFill>
                    <a:srgbClr val="000099"/>
                  </a:solidFill>
                  <a:ea typeface="宋体" pitchFamily="2" charset="-122"/>
                </a:rPr>
                <a:t>(</a:t>
              </a:r>
              <a:r>
                <a:rPr lang="en-US" altLang="zh-CN" sz="1600" b="1" i="1">
                  <a:solidFill>
                    <a:srgbClr val="000099"/>
                  </a:solidFill>
                  <a:ea typeface="宋体" pitchFamily="2" charset="-122"/>
                </a:rPr>
                <a:t>x</a:t>
              </a:r>
              <a:r>
                <a:rPr lang="en-US" altLang="zh-CN" sz="1600" b="1" baseline="-16000">
                  <a:solidFill>
                    <a:srgbClr val="000099"/>
                  </a:solidFill>
                  <a:ea typeface="宋体" pitchFamily="2" charset="-122"/>
                </a:rPr>
                <a:t>1</a:t>
              </a:r>
              <a:r>
                <a:rPr lang="en-US" altLang="zh-CN" sz="1600" b="1">
                  <a:solidFill>
                    <a:srgbClr val="000099"/>
                  </a:solidFill>
                  <a:ea typeface="宋体" pitchFamily="2" charset="-122"/>
                </a:rPr>
                <a:t>)</a:t>
              </a:r>
              <a:r>
                <a:rPr lang="el-GR" altLang="zh-CN" sz="1600" b="1">
                  <a:solidFill>
                    <a:srgbClr val="000099"/>
                  </a:solidFill>
                  <a:ea typeface="宋体" pitchFamily="2" charset="-122"/>
                  <a:cs typeface="Times New Roman" pitchFamily="18" charset="0"/>
                  <a:sym typeface="Symbol" pitchFamily="18" charset="2"/>
                </a:rPr>
                <a:t></a:t>
              </a:r>
              <a:r>
                <a:rPr lang="en-US" altLang="zh-CN" sz="1600" b="1" i="1">
                  <a:solidFill>
                    <a:srgbClr val="000099"/>
                  </a:solidFill>
                  <a:ea typeface="宋体" pitchFamily="2" charset="-122"/>
                </a:rPr>
                <a:t>x</a:t>
              </a:r>
              <a:r>
                <a:rPr lang="en-US" altLang="zh-CN" sz="1600" b="1" baseline="-16000">
                  <a:solidFill>
                    <a:srgbClr val="000099"/>
                  </a:solidFill>
                  <a:ea typeface="宋体" pitchFamily="2" charset="-122"/>
                </a:rPr>
                <a:t>1            </a:t>
              </a:r>
              <a:r>
                <a:rPr lang="en-US" altLang="zh-CN" sz="1600" b="1">
                  <a:solidFill>
                    <a:srgbClr val="000099"/>
                  </a:solidFill>
                  <a:ea typeface="宋体" pitchFamily="2" charset="-122"/>
                </a:rPr>
                <a:t> </a:t>
              </a:r>
              <a:r>
                <a:rPr lang="en-US" altLang="zh-CN" sz="1600" b="1" i="1">
                  <a:solidFill>
                    <a:srgbClr val="000099"/>
                  </a:solidFill>
                  <a:ea typeface="宋体" pitchFamily="2" charset="-122"/>
                </a:rPr>
                <a:t>f </a:t>
              </a:r>
              <a:r>
                <a:rPr lang="en-US" altLang="zh-CN" sz="1600" b="1">
                  <a:solidFill>
                    <a:srgbClr val="000099"/>
                  </a:solidFill>
                  <a:ea typeface="宋体" pitchFamily="2" charset="-122"/>
                </a:rPr>
                <a:t>(</a:t>
              </a:r>
              <a:r>
                <a:rPr lang="en-US" altLang="zh-CN" sz="1600" b="1" i="1">
                  <a:solidFill>
                    <a:srgbClr val="000099"/>
                  </a:solidFill>
                  <a:ea typeface="宋体" pitchFamily="2" charset="-122"/>
                </a:rPr>
                <a:t>x</a:t>
              </a:r>
              <a:r>
                <a:rPr lang="en-US" altLang="zh-CN" sz="1600" b="1" baseline="-16000">
                  <a:solidFill>
                    <a:srgbClr val="000099"/>
                  </a:solidFill>
                  <a:ea typeface="宋体" pitchFamily="2" charset="-122"/>
                </a:rPr>
                <a:t>2</a:t>
              </a:r>
              <a:r>
                <a:rPr lang="en-US" altLang="zh-CN" sz="1600" b="1">
                  <a:solidFill>
                    <a:srgbClr val="000099"/>
                  </a:solidFill>
                  <a:ea typeface="宋体" pitchFamily="2" charset="-122"/>
                </a:rPr>
                <a:t>)</a:t>
              </a:r>
              <a:r>
                <a:rPr lang="el-GR" altLang="zh-CN" sz="1600" b="1">
                  <a:solidFill>
                    <a:srgbClr val="000099"/>
                  </a:solidFill>
                  <a:ea typeface="宋体" pitchFamily="2" charset="-122"/>
                  <a:sym typeface="Symbol" pitchFamily="18" charset="2"/>
                </a:rPr>
                <a:t></a:t>
              </a:r>
              <a:r>
                <a:rPr lang="en-US" altLang="zh-CN" sz="1600" b="1" i="1">
                  <a:solidFill>
                    <a:srgbClr val="000099"/>
                  </a:solidFill>
                  <a:ea typeface="宋体" pitchFamily="2" charset="-122"/>
                </a:rPr>
                <a:t>x</a:t>
              </a:r>
              <a:r>
                <a:rPr lang="en-US" altLang="zh-CN" sz="1600" b="1" baseline="-16000">
                  <a:solidFill>
                    <a:srgbClr val="000099"/>
                  </a:solidFill>
                  <a:ea typeface="宋体" pitchFamily="2" charset="-122"/>
                </a:rPr>
                <a:t>2</a:t>
              </a:r>
              <a:r>
                <a:rPr lang="en-US" altLang="zh-CN" sz="1600" b="1">
                  <a:solidFill>
                    <a:srgbClr val="000099"/>
                  </a:solidFill>
                  <a:ea typeface="宋体" pitchFamily="2" charset="-122"/>
                </a:rPr>
                <a:t>    </a:t>
              </a:r>
              <a:r>
                <a:rPr lang="en-US" altLang="zh-CN" sz="1600">
                  <a:solidFill>
                    <a:srgbClr val="000099"/>
                  </a:solidFill>
                  <a:latin typeface="宋体"/>
                  <a:ea typeface="宋体" pitchFamily="2" charset="-122"/>
                </a:rPr>
                <a:t>…</a:t>
              </a:r>
              <a:r>
                <a:rPr lang="en-US" altLang="zh-CN" sz="1600" b="1">
                  <a:solidFill>
                    <a:srgbClr val="000099"/>
                  </a:solidFill>
                  <a:ea typeface="宋体" pitchFamily="2" charset="-122"/>
                </a:rPr>
                <a:t>     </a:t>
              </a:r>
              <a:r>
                <a:rPr lang="en-US" altLang="zh-CN" sz="1600" b="1" i="1">
                  <a:solidFill>
                    <a:srgbClr val="000099"/>
                  </a:solidFill>
                  <a:ea typeface="宋体" pitchFamily="2" charset="-122"/>
                </a:rPr>
                <a:t>f </a:t>
              </a:r>
              <a:r>
                <a:rPr lang="en-US" altLang="zh-CN" sz="1600" b="1">
                  <a:solidFill>
                    <a:srgbClr val="000099"/>
                  </a:solidFill>
                  <a:ea typeface="宋体" pitchFamily="2" charset="-122"/>
                </a:rPr>
                <a:t>(</a:t>
              </a:r>
              <a:r>
                <a:rPr lang="en-US" altLang="zh-CN" sz="1600" b="1" i="1">
                  <a:solidFill>
                    <a:srgbClr val="000099"/>
                  </a:solidFill>
                  <a:ea typeface="宋体" pitchFamily="2" charset="-122"/>
                </a:rPr>
                <a:t>x</a:t>
              </a:r>
              <a:r>
                <a:rPr lang="en-US" altLang="zh-CN" sz="1600" b="1" i="1" baseline="-16000">
                  <a:solidFill>
                    <a:srgbClr val="000099"/>
                  </a:solidFill>
                  <a:ea typeface="宋体" pitchFamily="2" charset="-122"/>
                </a:rPr>
                <a:t>k</a:t>
              </a:r>
              <a:r>
                <a:rPr lang="en-US" altLang="zh-CN" sz="1600" b="1">
                  <a:solidFill>
                    <a:srgbClr val="000099"/>
                  </a:solidFill>
                  <a:ea typeface="宋体" pitchFamily="2" charset="-122"/>
                </a:rPr>
                <a:t>)</a:t>
              </a:r>
              <a:r>
                <a:rPr lang="en-US" altLang="zh-CN" sz="1600" b="1" i="1" baseline="-25000">
                  <a:solidFill>
                    <a:srgbClr val="000099"/>
                  </a:solidFill>
                  <a:ea typeface="宋体" pitchFamily="2" charset="-122"/>
                </a:rPr>
                <a:t> </a:t>
              </a:r>
              <a:r>
                <a:rPr lang="el-GR" altLang="zh-CN" sz="1600" b="1">
                  <a:solidFill>
                    <a:srgbClr val="000099"/>
                  </a:solidFill>
                  <a:ea typeface="宋体" pitchFamily="2" charset="-122"/>
                  <a:sym typeface="Symbol" pitchFamily="18" charset="2"/>
                </a:rPr>
                <a:t></a:t>
              </a:r>
              <a:r>
                <a:rPr lang="en-US" altLang="zh-CN" sz="1600" b="1" i="1">
                  <a:solidFill>
                    <a:srgbClr val="000099"/>
                  </a:solidFill>
                  <a:ea typeface="宋体" pitchFamily="2" charset="-122"/>
                </a:rPr>
                <a:t>x</a:t>
              </a:r>
              <a:r>
                <a:rPr lang="en-US" altLang="zh-CN" sz="1600" b="1" i="1" baseline="-16000">
                  <a:solidFill>
                    <a:srgbClr val="000099"/>
                  </a:solidFill>
                  <a:ea typeface="宋体" pitchFamily="2" charset="-122"/>
                </a:rPr>
                <a:t>k</a:t>
              </a:r>
              <a:r>
                <a:rPr lang="en-US" altLang="zh-CN" sz="1600" b="1" i="1" baseline="-25000">
                  <a:solidFill>
                    <a:srgbClr val="000099"/>
                  </a:solidFill>
                  <a:ea typeface="宋体" pitchFamily="2" charset="-122"/>
                </a:rPr>
                <a:t>   </a:t>
              </a:r>
              <a:r>
                <a:rPr lang="en-US" altLang="zh-CN" sz="1600">
                  <a:solidFill>
                    <a:srgbClr val="000099"/>
                  </a:solidFill>
                  <a:latin typeface="宋体"/>
                  <a:ea typeface="宋体" pitchFamily="2" charset="-122"/>
                </a:rPr>
                <a:t>…</a:t>
              </a:r>
              <a:endParaRPr lang="en-US" altLang="zh-CN" sz="1600">
                <a:solidFill>
                  <a:srgbClr val="000099"/>
                </a:solidFill>
                <a:ea typeface="宋体" pitchFamily="2" charset="-122"/>
              </a:endParaRPr>
            </a:p>
          </p:txBody>
        </p:sp>
      </p:grpSp>
      <p:sp>
        <p:nvSpPr>
          <p:cNvPr id="1265704" name="Rectangle 40"/>
          <p:cNvSpPr>
            <a:spLocks noChangeArrowheads="1"/>
          </p:cNvSpPr>
          <p:nvPr/>
        </p:nvSpPr>
        <p:spPr bwMode="auto">
          <a:xfrm>
            <a:off x="1077913" y="2781300"/>
            <a:ext cx="8066087" cy="946150"/>
          </a:xfrm>
          <a:prstGeom prst="rect">
            <a:avLst/>
          </a:prstGeom>
          <a:noFill/>
          <a:ln w="9525">
            <a:noFill/>
            <a:miter lim="800000"/>
            <a:headEnd/>
            <a:tailEnd/>
          </a:ln>
          <a:effectLst/>
        </p:spPr>
        <p:txBody>
          <a:bodyPr>
            <a:spAutoFit/>
          </a:bodyPr>
          <a:lstStyle/>
          <a:p>
            <a:r>
              <a:rPr lang="zh-CN" altLang="en-US" b="1">
                <a:ea typeface="宋体" pitchFamily="2" charset="-122"/>
              </a:rPr>
              <a:t>因此 </a:t>
            </a:r>
            <a:r>
              <a:rPr lang="en-US" altLang="zh-CN" b="1" i="1">
                <a:solidFill>
                  <a:srgbClr val="0000CC"/>
                </a:solidFill>
                <a:ea typeface="宋体" pitchFamily="2" charset="-122"/>
              </a:rPr>
              <a:t>X  </a:t>
            </a:r>
            <a:r>
              <a:rPr lang="en-US" altLang="zh-CN" b="1">
                <a:solidFill>
                  <a:srgbClr val="0000CC"/>
                </a:solidFill>
                <a:ea typeface="宋体" pitchFamily="2" charset="-122"/>
              </a:rPr>
              <a:t>≈</a:t>
            </a:r>
            <a:r>
              <a:rPr lang="en-US" altLang="zh-CN" b="1" i="1">
                <a:solidFill>
                  <a:srgbClr val="0000CC"/>
                </a:solidFill>
                <a:ea typeface="宋体" pitchFamily="2" charset="-122"/>
              </a:rPr>
              <a:t> </a:t>
            </a:r>
            <a:r>
              <a:rPr lang="zh-CN" altLang="en-US" b="1">
                <a:solidFill>
                  <a:srgbClr val="0000CC"/>
                </a:solidFill>
                <a:ea typeface="宋体" pitchFamily="2" charset="-122"/>
              </a:rPr>
              <a:t>取值 </a:t>
            </a:r>
            <a:r>
              <a:rPr lang="en-US" altLang="zh-CN" b="1" i="1">
                <a:solidFill>
                  <a:srgbClr val="0000CC"/>
                </a:solidFill>
                <a:ea typeface="宋体" pitchFamily="2" charset="-122"/>
              </a:rPr>
              <a:t>x</a:t>
            </a:r>
            <a:r>
              <a:rPr lang="en-US" altLang="zh-CN" sz="1800" b="1" i="1">
                <a:solidFill>
                  <a:srgbClr val="0000CC"/>
                </a:solidFill>
                <a:ea typeface="宋体" pitchFamily="2" charset="-122"/>
              </a:rPr>
              <a:t>k</a:t>
            </a:r>
            <a:r>
              <a:rPr lang="zh-CN" altLang="en-US" b="1">
                <a:solidFill>
                  <a:srgbClr val="0000CC"/>
                </a:solidFill>
                <a:ea typeface="宋体" pitchFamily="2" charset="-122"/>
              </a:rPr>
              <a:t>、概率为                 的离散型随机变量</a:t>
            </a:r>
            <a:r>
              <a:rPr lang="en-US" altLang="zh-CN" b="1">
                <a:ea typeface="宋体" pitchFamily="2" charset="-122"/>
              </a:rPr>
              <a:t>,</a:t>
            </a:r>
          </a:p>
        </p:txBody>
      </p:sp>
      <p:graphicFrame>
        <p:nvGraphicFramePr>
          <p:cNvPr id="1265705" name="Object 41"/>
          <p:cNvGraphicFramePr>
            <a:graphicFrameLocks noChangeAspect="1"/>
          </p:cNvGraphicFramePr>
          <p:nvPr/>
        </p:nvGraphicFramePr>
        <p:xfrm>
          <a:off x="5364163" y="2781300"/>
          <a:ext cx="1511300" cy="566738"/>
        </p:xfrm>
        <a:graphic>
          <a:graphicData uri="http://schemas.openxmlformats.org/presentationml/2006/ole">
            <p:oleObj spid="_x0000_s1265705" name="Equation" r:id="rId6" imgW="6094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5669"/>
                                        </p:tgtEl>
                                        <p:attrNameLst>
                                          <p:attrName>style.visibility</p:attrName>
                                        </p:attrNameLst>
                                      </p:cBhvr>
                                      <p:to>
                                        <p:strVal val="visible"/>
                                      </p:to>
                                    </p:set>
                                    <p:animEffect transition="in" filter="wipe(left)">
                                      <p:cBhvr>
                                        <p:cTn id="7" dur="500"/>
                                        <p:tgtEl>
                                          <p:spTgt spid="12656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65696"/>
                                        </p:tgtEl>
                                        <p:attrNameLst>
                                          <p:attrName>style.visibility</p:attrName>
                                        </p:attrNameLst>
                                      </p:cBhvr>
                                      <p:to>
                                        <p:strVal val="visible"/>
                                      </p:to>
                                    </p:set>
                                    <p:animEffect transition="in" filter="dissolve">
                                      <p:cBhvr>
                                        <p:cTn id="12" dur="1000"/>
                                        <p:tgtEl>
                                          <p:spTgt spid="126569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65694"/>
                                        </p:tgtEl>
                                        <p:attrNameLst>
                                          <p:attrName>style.visibility</p:attrName>
                                        </p:attrNameLst>
                                      </p:cBhvr>
                                      <p:to>
                                        <p:strVal val="visible"/>
                                      </p:to>
                                    </p:set>
                                    <p:animEffect transition="in" filter="slide(fromLeft)">
                                      <p:cBhvr>
                                        <p:cTn id="17" dur="500"/>
                                        <p:tgtEl>
                                          <p:spTgt spid="1265694"/>
                                        </p:tgtEl>
                                      </p:cBhvr>
                                    </p:animEffect>
                                  </p:childTnLst>
                                </p:cTn>
                              </p:par>
                            </p:childTnLst>
                          </p:cTn>
                        </p:par>
                        <p:par>
                          <p:cTn id="18" fill="hold">
                            <p:stCondLst>
                              <p:cond delay="500"/>
                            </p:stCondLst>
                            <p:childTnLst>
                              <p:par>
                                <p:cTn id="19" presetID="23" presetClass="entr" presetSubtype="36" fill="hold" nodeType="afterEffect">
                                  <p:stCondLst>
                                    <p:cond delay="0"/>
                                  </p:stCondLst>
                                  <p:childTnLst>
                                    <p:set>
                                      <p:cBhvr>
                                        <p:cTn id="20" dur="1" fill="hold">
                                          <p:stCondLst>
                                            <p:cond delay="0"/>
                                          </p:stCondLst>
                                        </p:cTn>
                                        <p:tgtEl>
                                          <p:spTgt spid="1265695"/>
                                        </p:tgtEl>
                                        <p:attrNameLst>
                                          <p:attrName>style.visibility</p:attrName>
                                        </p:attrNameLst>
                                      </p:cBhvr>
                                      <p:to>
                                        <p:strVal val="visible"/>
                                      </p:to>
                                    </p:set>
                                    <p:anim calcmode="lin" valueType="num">
                                      <p:cBhvr>
                                        <p:cTn id="21" dur="500" fill="hold"/>
                                        <p:tgtEl>
                                          <p:spTgt spid="1265695"/>
                                        </p:tgtEl>
                                        <p:attrNameLst>
                                          <p:attrName>ppt_w</p:attrName>
                                        </p:attrNameLst>
                                      </p:cBhvr>
                                      <p:tavLst>
                                        <p:tav tm="0">
                                          <p:val>
                                            <p:strVal val="(6*min(max(#ppt_w*#ppt_h,.3),1)-7.4)/-.7*#ppt_w"/>
                                          </p:val>
                                        </p:tav>
                                        <p:tav tm="100000">
                                          <p:val>
                                            <p:strVal val="#ppt_w"/>
                                          </p:val>
                                        </p:tav>
                                      </p:tavLst>
                                    </p:anim>
                                    <p:anim calcmode="lin" valueType="num">
                                      <p:cBhvr>
                                        <p:cTn id="22" dur="500" fill="hold"/>
                                        <p:tgtEl>
                                          <p:spTgt spid="1265695"/>
                                        </p:tgtEl>
                                        <p:attrNameLst>
                                          <p:attrName>ppt_h</p:attrName>
                                        </p:attrNameLst>
                                      </p:cBhvr>
                                      <p:tavLst>
                                        <p:tav tm="0">
                                          <p:val>
                                            <p:strVal val="(6*min(max(#ppt_w*#ppt_h,.3),1)-7.4)/-.7*#ppt_h"/>
                                          </p:val>
                                        </p:tav>
                                        <p:tav tm="100000">
                                          <p:val>
                                            <p:strVal val="#ppt_h"/>
                                          </p:val>
                                        </p:tav>
                                      </p:tavLst>
                                    </p:anim>
                                    <p:anim calcmode="lin" valueType="num">
                                      <p:cBhvr>
                                        <p:cTn id="23" dur="500" fill="hold"/>
                                        <p:tgtEl>
                                          <p:spTgt spid="1265695"/>
                                        </p:tgtEl>
                                        <p:attrNameLst>
                                          <p:attrName>ppt_x</p:attrName>
                                        </p:attrNameLst>
                                      </p:cBhvr>
                                      <p:tavLst>
                                        <p:tav tm="0">
                                          <p:val>
                                            <p:fltVal val="0.5"/>
                                          </p:val>
                                        </p:tav>
                                        <p:tav tm="100000">
                                          <p:val>
                                            <p:strVal val="#ppt_x"/>
                                          </p:val>
                                        </p:tav>
                                      </p:tavLst>
                                    </p:anim>
                                    <p:anim calcmode="lin" valueType="num">
                                      <p:cBhvr>
                                        <p:cTn id="24" dur="500" fill="hold"/>
                                        <p:tgtEl>
                                          <p:spTgt spid="1265695"/>
                                        </p:tgtEl>
                                        <p:attrNameLst>
                                          <p:attrName>ppt_y</p:attrName>
                                        </p:attrNameLst>
                                      </p:cBhvr>
                                      <p:tavLst>
                                        <p:tav tm="0">
                                          <p:val>
                                            <p:strVal val="1+(6*min(max(#ppt_w*#ppt_h,.3),1)-7.4)/-.7*#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65690"/>
                                        </p:tgtEl>
                                        <p:attrNameLst>
                                          <p:attrName>style.visibility</p:attrName>
                                        </p:attrNameLst>
                                      </p:cBhvr>
                                      <p:to>
                                        <p:strVal val="visible"/>
                                      </p:to>
                                    </p:set>
                                    <p:animEffect transition="in" filter="wipe(left)">
                                      <p:cBhvr>
                                        <p:cTn id="29" dur="3000"/>
                                        <p:tgtEl>
                                          <p:spTgt spid="126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69" grpId="0"/>
      <p:bldP spid="12656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7" name="Text Box 5"/>
          <p:cNvSpPr txBox="1">
            <a:spLocks noChangeArrowheads="1"/>
          </p:cNvSpPr>
          <p:nvPr/>
        </p:nvSpPr>
        <p:spPr bwMode="auto">
          <a:xfrm>
            <a:off x="946150" y="1712913"/>
            <a:ext cx="8382000" cy="1117600"/>
          </a:xfrm>
          <a:prstGeom prst="rect">
            <a:avLst/>
          </a:prstGeom>
          <a:noFill/>
          <a:ln w="9525">
            <a:noFill/>
            <a:miter lim="800000"/>
            <a:headEnd/>
            <a:tailEnd/>
          </a:ln>
        </p:spPr>
        <p:txBody>
          <a:bodyPr>
            <a:spAutoFit/>
          </a:bodyPr>
          <a:lstStyle/>
          <a:p>
            <a:pPr>
              <a:lnSpc>
                <a:spcPct val="120000"/>
              </a:lnSpc>
              <a:spcBef>
                <a:spcPct val="50000"/>
              </a:spcBef>
            </a:pPr>
            <a:r>
              <a:rPr lang="zh-CN" altLang="en-US" b="1">
                <a:solidFill>
                  <a:schemeClr val="hlink"/>
                </a:solidFill>
                <a:ea typeface="宋体" pitchFamily="2" charset="-122"/>
              </a:rPr>
              <a:t>定义</a:t>
            </a:r>
            <a:r>
              <a:rPr lang="en-US" altLang="zh-CN" b="1">
                <a:solidFill>
                  <a:schemeClr val="hlink"/>
                </a:solidFill>
                <a:ea typeface="宋体" pitchFamily="2" charset="-122"/>
              </a:rPr>
              <a:t>2</a:t>
            </a:r>
            <a:r>
              <a:rPr lang="en-US" altLang="zh-CN" b="1">
                <a:ea typeface="宋体" pitchFamily="2" charset="-122"/>
              </a:rPr>
              <a:t>   </a:t>
            </a:r>
            <a:r>
              <a:rPr lang="zh-CN" altLang="en-US" b="1">
                <a:ea typeface="宋体" pitchFamily="2" charset="-122"/>
              </a:rPr>
              <a:t>设</a:t>
            </a:r>
            <a:r>
              <a:rPr lang="en-US" altLang="zh-CN" b="1" i="1">
                <a:ea typeface="宋体" pitchFamily="2" charset="-122"/>
              </a:rPr>
              <a:t>X</a:t>
            </a:r>
            <a:r>
              <a:rPr lang="zh-CN" altLang="en-US" b="1">
                <a:ea typeface="宋体" pitchFamily="2" charset="-122"/>
              </a:rPr>
              <a:t>是连续型随机变量，其密度函数为 </a:t>
            </a:r>
            <a:r>
              <a:rPr lang="en-US" altLang="zh-CN" b="1" i="1">
                <a:ea typeface="宋体" pitchFamily="2" charset="-122"/>
              </a:rPr>
              <a:t>f </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zh-CN" altLang="en-US" b="1">
                <a:ea typeface="宋体" pitchFamily="2" charset="-122"/>
              </a:rPr>
              <a:t>如果积分</a:t>
            </a:r>
          </a:p>
        </p:txBody>
      </p:sp>
      <p:graphicFrame>
        <p:nvGraphicFramePr>
          <p:cNvPr id="1267718" name="Object 6"/>
          <p:cNvGraphicFramePr>
            <a:graphicFrameLocks noChangeAspect="1"/>
          </p:cNvGraphicFramePr>
          <p:nvPr/>
        </p:nvGraphicFramePr>
        <p:xfrm>
          <a:off x="2927350" y="2779713"/>
          <a:ext cx="2530475" cy="698500"/>
        </p:xfrm>
        <a:graphic>
          <a:graphicData uri="http://schemas.openxmlformats.org/presentationml/2006/ole">
            <p:oleObj spid="_x0000_s1267718" name="Equation" r:id="rId4" imgW="1511280" imgH="419040" progId="Equation.3">
              <p:embed/>
            </p:oleObj>
          </a:graphicData>
        </a:graphic>
      </p:graphicFrame>
      <p:sp>
        <p:nvSpPr>
          <p:cNvPr id="1267719" name="Rectangle 7"/>
          <p:cNvSpPr>
            <a:spLocks noChangeArrowheads="1"/>
          </p:cNvSpPr>
          <p:nvPr/>
        </p:nvSpPr>
        <p:spPr bwMode="auto">
          <a:xfrm>
            <a:off x="1044575" y="3644900"/>
            <a:ext cx="8229600" cy="519113"/>
          </a:xfrm>
          <a:prstGeom prst="rect">
            <a:avLst/>
          </a:prstGeom>
          <a:noFill/>
          <a:ln w="9525">
            <a:noFill/>
            <a:miter lim="800000"/>
            <a:headEnd/>
            <a:tailEnd/>
          </a:ln>
          <a:effectLst/>
        </p:spPr>
        <p:txBody>
          <a:bodyPr anchor="ctr">
            <a:spAutoFit/>
          </a:bodyPr>
          <a:lstStyle/>
          <a:p>
            <a:r>
              <a:rPr lang="zh-CN" altLang="en-US" b="1">
                <a:ea typeface="宋体" pitchFamily="2" charset="-122"/>
              </a:rPr>
              <a:t>绝对收敛</a:t>
            </a:r>
            <a:r>
              <a:rPr lang="en-US" altLang="zh-CN" b="1">
                <a:ea typeface="宋体" pitchFamily="2" charset="-122"/>
              </a:rPr>
              <a:t>,</a:t>
            </a:r>
            <a:r>
              <a:rPr lang="zh-CN" altLang="en-US" b="1">
                <a:ea typeface="宋体" pitchFamily="2" charset="-122"/>
              </a:rPr>
              <a:t>则称此积分值为</a:t>
            </a:r>
            <a:r>
              <a:rPr lang="en-US" altLang="zh-CN" b="1" i="1">
                <a:solidFill>
                  <a:schemeClr val="accent2"/>
                </a:solidFill>
                <a:ea typeface="宋体" pitchFamily="2" charset="-122"/>
              </a:rPr>
              <a:t>X</a:t>
            </a:r>
            <a:r>
              <a:rPr lang="zh-CN" altLang="en-US" b="1">
                <a:solidFill>
                  <a:schemeClr val="accent2"/>
                </a:solidFill>
                <a:ea typeface="宋体" pitchFamily="2" charset="-122"/>
              </a:rPr>
              <a:t>的数学期望</a:t>
            </a:r>
            <a:r>
              <a:rPr lang="en-US" altLang="zh-CN" b="1">
                <a:ea typeface="宋体" pitchFamily="2" charset="-122"/>
              </a:rPr>
              <a:t>, </a:t>
            </a:r>
            <a:r>
              <a:rPr lang="zh-CN" altLang="en-US" b="1">
                <a:ea typeface="宋体" pitchFamily="2" charset="-122"/>
              </a:rPr>
              <a:t>即</a:t>
            </a:r>
          </a:p>
        </p:txBody>
      </p:sp>
      <p:sp>
        <p:nvSpPr>
          <p:cNvPr id="1267721" name="Text Box 9"/>
          <p:cNvSpPr txBox="1">
            <a:spLocks noChangeArrowheads="1"/>
          </p:cNvSpPr>
          <p:nvPr/>
        </p:nvSpPr>
        <p:spPr bwMode="auto">
          <a:xfrm>
            <a:off x="869950" y="5478463"/>
            <a:ext cx="7805738" cy="1117600"/>
          </a:xfrm>
          <a:prstGeom prst="rect">
            <a:avLst/>
          </a:prstGeom>
          <a:noFill/>
          <a:ln w="9525">
            <a:noFill/>
            <a:miter lim="800000"/>
            <a:headEnd/>
            <a:tailEnd/>
          </a:ln>
        </p:spPr>
        <p:txBody>
          <a:bodyPr>
            <a:spAutoFit/>
          </a:bodyPr>
          <a:lstStyle/>
          <a:p>
            <a:pPr>
              <a:lnSpc>
                <a:spcPct val="120000"/>
              </a:lnSpc>
              <a:spcBef>
                <a:spcPct val="50000"/>
              </a:spcBef>
            </a:pPr>
            <a:r>
              <a:rPr lang="zh-CN" altLang="en-US" b="1">
                <a:solidFill>
                  <a:schemeClr val="hlink"/>
                </a:solidFill>
                <a:ea typeface="宋体" pitchFamily="2" charset="-122"/>
              </a:rPr>
              <a:t>请注意 </a:t>
            </a:r>
            <a:r>
              <a:rPr lang="en-US" altLang="zh-CN" b="1">
                <a:solidFill>
                  <a:schemeClr val="hlink"/>
                </a:solidFill>
                <a:ea typeface="宋体" pitchFamily="2" charset="-122"/>
              </a:rPr>
              <a:t>:</a:t>
            </a:r>
            <a:r>
              <a:rPr lang="en-US" altLang="zh-CN" b="1">
                <a:solidFill>
                  <a:schemeClr val="tx2"/>
                </a:solidFill>
                <a:ea typeface="宋体" pitchFamily="2" charset="-122"/>
              </a:rPr>
              <a:t> </a:t>
            </a:r>
            <a:r>
              <a:rPr lang="zh-CN" altLang="en-US" b="1">
                <a:solidFill>
                  <a:schemeClr val="tx2"/>
                </a:solidFill>
                <a:ea typeface="宋体" pitchFamily="2" charset="-122"/>
              </a:rPr>
              <a:t>连续型随机变量的数学期望是一个绝对收敛的积分</a:t>
            </a:r>
            <a:r>
              <a:rPr lang="en-US" altLang="zh-CN" b="1">
                <a:solidFill>
                  <a:schemeClr val="tx2"/>
                </a:solidFill>
                <a:ea typeface="宋体" pitchFamily="2" charset="-122"/>
              </a:rPr>
              <a:t>.</a:t>
            </a:r>
          </a:p>
        </p:txBody>
      </p:sp>
      <p:sp>
        <p:nvSpPr>
          <p:cNvPr id="1267723" name="Rectangle 11"/>
          <p:cNvSpPr>
            <a:spLocks noChangeArrowheads="1"/>
          </p:cNvSpPr>
          <p:nvPr/>
        </p:nvSpPr>
        <p:spPr bwMode="auto">
          <a:xfrm>
            <a:off x="2987675" y="4292600"/>
            <a:ext cx="4319588" cy="10795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1267724" name="Object 12"/>
          <p:cNvGraphicFramePr>
            <a:graphicFrameLocks noChangeAspect="1"/>
          </p:cNvGraphicFramePr>
          <p:nvPr/>
        </p:nvGraphicFramePr>
        <p:xfrm>
          <a:off x="2916238" y="4221163"/>
          <a:ext cx="4249737" cy="1116012"/>
        </p:xfrm>
        <a:graphic>
          <a:graphicData uri="http://schemas.openxmlformats.org/presentationml/2006/ole">
            <p:oleObj spid="_x0000_s1267724" name="Equation" r:id="rId5" imgW="1257120" imgH="330120" progId="Equation.3">
              <p:embed/>
            </p:oleObj>
          </a:graphicData>
        </a:graphic>
      </p:graphicFrame>
      <p:sp>
        <p:nvSpPr>
          <p:cNvPr id="1267725" name="Text Box 13"/>
          <p:cNvSpPr txBox="1">
            <a:spLocks noChangeArrowheads="1"/>
          </p:cNvSpPr>
          <p:nvPr/>
        </p:nvSpPr>
        <p:spPr bwMode="auto">
          <a:xfrm>
            <a:off x="998538" y="971550"/>
            <a:ext cx="7775575" cy="579438"/>
          </a:xfrm>
          <a:prstGeom prst="rect">
            <a:avLst/>
          </a:prstGeom>
          <a:noFill/>
          <a:ln w="9525">
            <a:noFill/>
            <a:miter lim="800000"/>
            <a:headEnd/>
            <a:tailEnd/>
          </a:ln>
        </p:spPr>
        <p:txBody>
          <a:bodyPr>
            <a:spAutoFit/>
          </a:bodyPr>
          <a:lstStyle/>
          <a:p>
            <a:pPr>
              <a:spcBef>
                <a:spcPct val="50000"/>
              </a:spcBef>
            </a:pPr>
            <a:r>
              <a:rPr lang="zh-CN" altLang="zh-CN" sz="3200" b="1">
                <a:solidFill>
                  <a:schemeClr val="tx2"/>
                </a:solidFill>
                <a:ea typeface="黑体" pitchFamily="49" charset="-122"/>
              </a:rPr>
              <a:t>一维</a:t>
            </a:r>
            <a:r>
              <a:rPr lang="zh-CN" altLang="en-US" sz="3200" b="1">
                <a:solidFill>
                  <a:schemeClr val="tx2"/>
                </a:solidFill>
                <a:ea typeface="黑体" pitchFamily="49" charset="-122"/>
              </a:rPr>
              <a:t>连续型随机变量的数学期望</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7717"/>
                                        </p:tgtEl>
                                        <p:attrNameLst>
                                          <p:attrName>style.visibility</p:attrName>
                                        </p:attrNameLst>
                                      </p:cBhvr>
                                      <p:to>
                                        <p:strVal val="visible"/>
                                      </p:to>
                                    </p:set>
                                    <p:anim calcmode="lin" valueType="num">
                                      <p:cBhvr additive="base">
                                        <p:cTn id="7" dur="500" fill="hold"/>
                                        <p:tgtEl>
                                          <p:spTgt spid="1267717"/>
                                        </p:tgtEl>
                                        <p:attrNameLst>
                                          <p:attrName>ppt_x</p:attrName>
                                        </p:attrNameLst>
                                      </p:cBhvr>
                                      <p:tavLst>
                                        <p:tav tm="0">
                                          <p:val>
                                            <p:strVal val="0-#ppt_w/2"/>
                                          </p:val>
                                        </p:tav>
                                        <p:tav tm="100000">
                                          <p:val>
                                            <p:strVal val="#ppt_x"/>
                                          </p:val>
                                        </p:tav>
                                      </p:tavLst>
                                    </p:anim>
                                    <p:anim calcmode="lin" valueType="num">
                                      <p:cBhvr additive="base">
                                        <p:cTn id="8" dur="500" fill="hold"/>
                                        <p:tgtEl>
                                          <p:spTgt spid="12677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67718"/>
                                        </p:tgtEl>
                                        <p:attrNameLst>
                                          <p:attrName>style.visibility</p:attrName>
                                        </p:attrNameLst>
                                      </p:cBhvr>
                                      <p:to>
                                        <p:strVal val="visible"/>
                                      </p:to>
                                    </p:set>
                                    <p:anim calcmode="lin" valueType="num">
                                      <p:cBhvr additive="base">
                                        <p:cTn id="12" dur="500" fill="hold"/>
                                        <p:tgtEl>
                                          <p:spTgt spid="1267718"/>
                                        </p:tgtEl>
                                        <p:attrNameLst>
                                          <p:attrName>ppt_x</p:attrName>
                                        </p:attrNameLst>
                                      </p:cBhvr>
                                      <p:tavLst>
                                        <p:tav tm="0">
                                          <p:val>
                                            <p:strVal val="0-#ppt_w/2"/>
                                          </p:val>
                                        </p:tav>
                                        <p:tav tm="100000">
                                          <p:val>
                                            <p:strVal val="#ppt_x"/>
                                          </p:val>
                                        </p:tav>
                                      </p:tavLst>
                                    </p:anim>
                                    <p:anim calcmode="lin" valueType="num">
                                      <p:cBhvr additive="base">
                                        <p:cTn id="13" dur="500" fill="hold"/>
                                        <p:tgtEl>
                                          <p:spTgt spid="12677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67719"/>
                                        </p:tgtEl>
                                        <p:attrNameLst>
                                          <p:attrName>style.visibility</p:attrName>
                                        </p:attrNameLst>
                                      </p:cBhvr>
                                      <p:to>
                                        <p:strVal val="visible"/>
                                      </p:to>
                                    </p:set>
                                    <p:anim calcmode="lin" valueType="num">
                                      <p:cBhvr additive="base">
                                        <p:cTn id="17" dur="500" fill="hold"/>
                                        <p:tgtEl>
                                          <p:spTgt spid="1267719"/>
                                        </p:tgtEl>
                                        <p:attrNameLst>
                                          <p:attrName>ppt_x</p:attrName>
                                        </p:attrNameLst>
                                      </p:cBhvr>
                                      <p:tavLst>
                                        <p:tav tm="0">
                                          <p:val>
                                            <p:strVal val="0-#ppt_w/2"/>
                                          </p:val>
                                        </p:tav>
                                        <p:tav tm="100000">
                                          <p:val>
                                            <p:strVal val="#ppt_x"/>
                                          </p:val>
                                        </p:tav>
                                      </p:tavLst>
                                    </p:anim>
                                    <p:anim calcmode="lin" valueType="num">
                                      <p:cBhvr additive="base">
                                        <p:cTn id="18" dur="500" fill="hold"/>
                                        <p:tgtEl>
                                          <p:spTgt spid="12677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67721"/>
                                        </p:tgtEl>
                                        <p:attrNameLst>
                                          <p:attrName>style.visibility</p:attrName>
                                        </p:attrNameLst>
                                      </p:cBhvr>
                                      <p:to>
                                        <p:strVal val="visible"/>
                                      </p:to>
                                    </p:set>
                                    <p:anim calcmode="lin" valueType="num">
                                      <p:cBhvr additive="base">
                                        <p:cTn id="23" dur="500" fill="hold"/>
                                        <p:tgtEl>
                                          <p:spTgt spid="1267721"/>
                                        </p:tgtEl>
                                        <p:attrNameLst>
                                          <p:attrName>ppt_x</p:attrName>
                                        </p:attrNameLst>
                                      </p:cBhvr>
                                      <p:tavLst>
                                        <p:tav tm="0">
                                          <p:val>
                                            <p:strVal val="0-#ppt_w/2"/>
                                          </p:val>
                                        </p:tav>
                                        <p:tav tm="100000">
                                          <p:val>
                                            <p:strVal val="#ppt_x"/>
                                          </p:val>
                                        </p:tav>
                                      </p:tavLst>
                                    </p:anim>
                                    <p:anim calcmode="lin" valueType="num">
                                      <p:cBhvr additive="base">
                                        <p:cTn id="24" dur="500" fill="hold"/>
                                        <p:tgtEl>
                                          <p:spTgt spid="12677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17" grpId="0" autoUpdateAnimBg="0"/>
      <p:bldP spid="1267719" grpId="0" autoUpdateAnimBg="0"/>
      <p:bldP spid="12677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2" name="Rectangle 4"/>
          <p:cNvSpPr>
            <a:spLocks noChangeArrowheads="1"/>
          </p:cNvSpPr>
          <p:nvPr/>
        </p:nvSpPr>
        <p:spPr bwMode="auto">
          <a:xfrm>
            <a:off x="971550" y="1700213"/>
            <a:ext cx="3960813" cy="504825"/>
          </a:xfrm>
          <a:prstGeom prst="rect">
            <a:avLst/>
          </a:prstGeom>
          <a:noFill/>
          <a:ln w="9525">
            <a:noFill/>
            <a:miter lim="800000"/>
            <a:headEnd/>
            <a:tailEnd/>
          </a:ln>
        </p:spPr>
        <p:txBody>
          <a:bodyPr lIns="71676" tIns="35838" rIns="71676" bIns="35838"/>
          <a:lstStyle/>
          <a:p>
            <a:pPr defTabSz="717550"/>
            <a:r>
              <a:rPr lang="zh-CN" altLang="en-US" sz="3300" b="1">
                <a:solidFill>
                  <a:srgbClr val="0000A4"/>
                </a:solidFill>
                <a:ea typeface="PMingLiU" pitchFamily="18" charset="-120"/>
              </a:rPr>
              <a:t>例 </a:t>
            </a:r>
            <a:r>
              <a:rPr lang="zh-CN" altLang="en-US" sz="2400" b="1">
                <a:solidFill>
                  <a:schemeClr val="tx2"/>
                </a:solidFill>
                <a:ea typeface="PMingLiU" pitchFamily="18" charset="-120"/>
              </a:rPr>
              <a:t>设随机变量 </a:t>
            </a:r>
            <a:r>
              <a:rPr lang="en-US" altLang="zh-CN" sz="2400" b="1" i="1">
                <a:solidFill>
                  <a:schemeClr val="tx2"/>
                </a:solidFill>
                <a:ea typeface="PMingLiU" pitchFamily="18" charset="-120"/>
              </a:rPr>
              <a:t>X </a:t>
            </a:r>
            <a:r>
              <a:rPr lang="zh-CN" altLang="en-US" sz="2400" b="1">
                <a:solidFill>
                  <a:schemeClr val="tx2"/>
                </a:solidFill>
                <a:ea typeface="PMingLiU" pitchFamily="18" charset="-120"/>
              </a:rPr>
              <a:t>密度为</a:t>
            </a:r>
          </a:p>
        </p:txBody>
      </p:sp>
      <p:graphicFrame>
        <p:nvGraphicFramePr>
          <p:cNvPr id="1312773" name="Object 5"/>
          <p:cNvGraphicFramePr>
            <a:graphicFrameLocks noChangeAspect="1"/>
          </p:cNvGraphicFramePr>
          <p:nvPr/>
        </p:nvGraphicFramePr>
        <p:xfrm>
          <a:off x="4427538" y="1700213"/>
          <a:ext cx="3482975" cy="666750"/>
        </p:xfrm>
        <a:graphic>
          <a:graphicData uri="http://schemas.openxmlformats.org/presentationml/2006/ole">
            <p:oleObj spid="_x0000_s1312773" name="公式" r:id="rId4" imgW="2222280" imgH="431640" progId="Equation.3">
              <p:embed/>
            </p:oleObj>
          </a:graphicData>
        </a:graphic>
      </p:graphicFrame>
      <p:sp>
        <p:nvSpPr>
          <p:cNvPr id="1312774" name="Text Box 6">
            <a:hlinkClick r:id="rId5" action="ppaction://hlinkfile"/>
          </p:cNvPr>
          <p:cNvSpPr txBox="1">
            <a:spLocks noChangeArrowheads="1"/>
          </p:cNvSpPr>
          <p:nvPr/>
        </p:nvSpPr>
        <p:spPr bwMode="auto">
          <a:xfrm>
            <a:off x="1547813" y="2349500"/>
            <a:ext cx="2582862" cy="407988"/>
          </a:xfrm>
          <a:prstGeom prst="rect">
            <a:avLst/>
          </a:prstGeom>
          <a:noFill/>
          <a:ln w="9525">
            <a:noFill/>
            <a:miter lim="800000"/>
            <a:headEnd/>
            <a:tailEnd/>
          </a:ln>
          <a:effectLst/>
        </p:spPr>
        <p:txBody>
          <a:bodyPr wrap="none" lIns="71676" tIns="35838" rIns="71676" bIns="35838">
            <a:spAutoFit/>
          </a:bodyPr>
          <a:lstStyle/>
          <a:p>
            <a:pPr defTabSz="717550"/>
            <a:r>
              <a:rPr lang="zh-CN" altLang="en-US" sz="2200" b="1">
                <a:ea typeface="宋体" pitchFamily="2" charset="-122"/>
              </a:rPr>
              <a:t>试证 </a:t>
            </a:r>
            <a:r>
              <a:rPr lang="en-US" altLang="zh-CN" sz="2200" b="1" i="1">
                <a:ea typeface="宋体" pitchFamily="2" charset="-122"/>
              </a:rPr>
              <a:t>E</a:t>
            </a:r>
            <a:r>
              <a:rPr lang="en-US" altLang="zh-CN" sz="2200" b="1">
                <a:latin typeface="宋体" pitchFamily="2" charset="-122"/>
                <a:ea typeface="宋体" pitchFamily="2" charset="-122"/>
              </a:rPr>
              <a:t>(</a:t>
            </a:r>
            <a:r>
              <a:rPr lang="en-US" altLang="zh-CN" sz="2200" b="1" i="1">
                <a:ea typeface="宋体" pitchFamily="2" charset="-122"/>
              </a:rPr>
              <a:t>X</a:t>
            </a:r>
            <a:r>
              <a:rPr lang="en-US" altLang="zh-CN" sz="2200" b="1">
                <a:latin typeface="宋体" pitchFamily="2" charset="-122"/>
                <a:ea typeface="宋体" pitchFamily="2" charset="-122"/>
              </a:rPr>
              <a:t>)</a:t>
            </a:r>
            <a:r>
              <a:rPr lang="zh-CN" altLang="en-US" sz="2200" b="1">
                <a:latin typeface="宋体" pitchFamily="2" charset="-122"/>
                <a:ea typeface="宋体" pitchFamily="2" charset="-122"/>
              </a:rPr>
              <a:t>不存在</a:t>
            </a:r>
            <a:r>
              <a:rPr lang="en-US" altLang="zh-CN" sz="2200" b="1">
                <a:ea typeface="宋体" pitchFamily="2" charset="-122"/>
              </a:rPr>
              <a:t>.</a:t>
            </a:r>
            <a:r>
              <a:rPr lang="en-US" altLang="zh-CN" sz="1900" b="1">
                <a:ea typeface="宋体" pitchFamily="2" charset="-122"/>
              </a:rPr>
              <a:t>    </a:t>
            </a:r>
          </a:p>
        </p:txBody>
      </p:sp>
      <p:sp>
        <p:nvSpPr>
          <p:cNvPr id="1312775" name="Text Box 7"/>
          <p:cNvSpPr txBox="1">
            <a:spLocks noChangeArrowheads="1"/>
          </p:cNvSpPr>
          <p:nvPr/>
        </p:nvSpPr>
        <p:spPr bwMode="auto">
          <a:xfrm>
            <a:off x="930275" y="2938463"/>
            <a:ext cx="774700" cy="407987"/>
          </a:xfrm>
          <a:prstGeom prst="rect">
            <a:avLst/>
          </a:prstGeom>
          <a:noFill/>
          <a:ln w="9525">
            <a:noFill/>
            <a:miter lim="800000"/>
            <a:headEnd/>
            <a:tailEnd/>
          </a:ln>
          <a:effectLst/>
        </p:spPr>
        <p:txBody>
          <a:bodyPr wrap="none" lIns="71676" tIns="35838" rIns="71676" bIns="35838">
            <a:spAutoFit/>
          </a:bodyPr>
          <a:lstStyle/>
          <a:p>
            <a:pPr defTabSz="717550"/>
            <a:r>
              <a:rPr lang="zh-CN" altLang="en-US" sz="2200" b="1">
                <a:solidFill>
                  <a:srgbClr val="0000A4"/>
                </a:solidFill>
                <a:ea typeface="宋体" pitchFamily="2" charset="-122"/>
              </a:rPr>
              <a:t>证明</a:t>
            </a:r>
            <a:r>
              <a:rPr lang="zh-CN" altLang="en-US" sz="2200" b="1">
                <a:solidFill>
                  <a:schemeClr val="accent2"/>
                </a:solidFill>
                <a:ea typeface="宋体" pitchFamily="2" charset="-122"/>
              </a:rPr>
              <a:t> </a:t>
            </a:r>
          </a:p>
        </p:txBody>
      </p:sp>
      <p:graphicFrame>
        <p:nvGraphicFramePr>
          <p:cNvPr id="1312776" name="Object 8"/>
          <p:cNvGraphicFramePr>
            <a:graphicFrameLocks noChangeAspect="1"/>
          </p:cNvGraphicFramePr>
          <p:nvPr/>
        </p:nvGraphicFramePr>
        <p:xfrm>
          <a:off x="3795713" y="2795588"/>
          <a:ext cx="2141537" cy="668337"/>
        </p:xfrm>
        <a:graphic>
          <a:graphicData uri="http://schemas.openxmlformats.org/presentationml/2006/ole">
            <p:oleObj spid="_x0000_s1312776" name="公式" r:id="rId6" imgW="1206360" imgH="431640" progId="Equation.3">
              <p:embed/>
            </p:oleObj>
          </a:graphicData>
        </a:graphic>
      </p:graphicFrame>
      <p:graphicFrame>
        <p:nvGraphicFramePr>
          <p:cNvPr id="1312777" name="Object 9"/>
          <p:cNvGraphicFramePr>
            <a:graphicFrameLocks noChangeAspect="1"/>
          </p:cNvGraphicFramePr>
          <p:nvPr/>
        </p:nvGraphicFramePr>
        <p:xfrm>
          <a:off x="1711325" y="2906713"/>
          <a:ext cx="2065338" cy="473075"/>
        </p:xfrm>
        <a:graphic>
          <a:graphicData uri="http://schemas.openxmlformats.org/presentationml/2006/ole">
            <p:oleObj spid="_x0000_s1312777" name="公式" r:id="rId7" imgW="1193760" imgH="304560" progId="Equation.3">
              <p:embed/>
            </p:oleObj>
          </a:graphicData>
        </a:graphic>
      </p:graphicFrame>
      <p:graphicFrame>
        <p:nvGraphicFramePr>
          <p:cNvPr id="1312778" name="Object 10"/>
          <p:cNvGraphicFramePr>
            <a:graphicFrameLocks noChangeAspect="1"/>
          </p:cNvGraphicFramePr>
          <p:nvPr/>
        </p:nvGraphicFramePr>
        <p:xfrm>
          <a:off x="3059113" y="3933825"/>
          <a:ext cx="1692275" cy="627063"/>
        </p:xfrm>
        <a:graphic>
          <a:graphicData uri="http://schemas.openxmlformats.org/presentationml/2006/ole">
            <p:oleObj spid="_x0000_s1312778" name="公式" r:id="rId8" imgW="1079280" imgH="406080" progId="Equation.3">
              <p:embed/>
            </p:oleObj>
          </a:graphicData>
        </a:graphic>
      </p:graphicFrame>
      <p:sp>
        <p:nvSpPr>
          <p:cNvPr id="1312779" name="AutoShape 11"/>
          <p:cNvSpPr>
            <a:spLocks noChangeArrowheads="1"/>
          </p:cNvSpPr>
          <p:nvPr/>
        </p:nvSpPr>
        <p:spPr bwMode="auto">
          <a:xfrm>
            <a:off x="5721350" y="2574925"/>
            <a:ext cx="1524000" cy="395288"/>
          </a:xfrm>
          <a:prstGeom prst="wedgeRoundRectCallout">
            <a:avLst>
              <a:gd name="adj1" fmla="val -43630"/>
              <a:gd name="adj2" fmla="val -93847"/>
              <a:gd name="adj3" fmla="val 16667"/>
            </a:avLst>
          </a:prstGeom>
          <a:solidFill>
            <a:srgbClr val="FFCCCC"/>
          </a:solidFill>
          <a:ln w="9525">
            <a:solidFill>
              <a:srgbClr val="0000FF"/>
            </a:solidFill>
            <a:miter lim="800000"/>
            <a:headEnd/>
            <a:tailEnd/>
          </a:ln>
          <a:effectLst/>
        </p:spPr>
        <p:txBody>
          <a:bodyPr lIns="71676" tIns="35838" rIns="71676" bIns="35838"/>
          <a:lstStyle/>
          <a:p>
            <a:pPr algn="ctr" defTabSz="717550"/>
            <a:r>
              <a:rPr lang="zh-CN" altLang="en-US" sz="1900" b="1">
                <a:solidFill>
                  <a:srgbClr val="0000A4"/>
                </a:solidFill>
                <a:ea typeface="宋体" pitchFamily="2" charset="-122"/>
              </a:rPr>
              <a:t>柯西分布</a:t>
            </a:r>
          </a:p>
        </p:txBody>
      </p:sp>
      <p:graphicFrame>
        <p:nvGraphicFramePr>
          <p:cNvPr id="1312780" name="Object 12"/>
          <p:cNvGraphicFramePr>
            <a:graphicFrameLocks noChangeAspect="1"/>
          </p:cNvGraphicFramePr>
          <p:nvPr/>
        </p:nvGraphicFramePr>
        <p:xfrm>
          <a:off x="3052763" y="4470400"/>
          <a:ext cx="1952625" cy="608013"/>
        </p:xfrm>
        <a:graphic>
          <a:graphicData uri="http://schemas.openxmlformats.org/presentationml/2006/ole">
            <p:oleObj spid="_x0000_s1312780" name="公式" r:id="rId9" imgW="1269720" imgH="393480" progId="Equation.3">
              <p:embed/>
            </p:oleObj>
          </a:graphicData>
        </a:graphic>
      </p:graphicFrame>
      <p:sp>
        <p:nvSpPr>
          <p:cNvPr id="1312781" name="Text Box 13"/>
          <p:cNvSpPr txBox="1">
            <a:spLocks noChangeArrowheads="1"/>
          </p:cNvSpPr>
          <p:nvPr/>
        </p:nvSpPr>
        <p:spPr bwMode="auto">
          <a:xfrm>
            <a:off x="4922838" y="4579938"/>
            <a:ext cx="1257300" cy="361950"/>
          </a:xfrm>
          <a:prstGeom prst="rect">
            <a:avLst/>
          </a:prstGeom>
          <a:noFill/>
          <a:ln w="9525">
            <a:noFill/>
            <a:miter lim="800000"/>
            <a:headEnd/>
            <a:tailEnd/>
          </a:ln>
          <a:effectLst/>
        </p:spPr>
        <p:txBody>
          <a:bodyPr lIns="71676" tIns="35838" rIns="71676" bIns="35838">
            <a:spAutoFit/>
          </a:bodyPr>
          <a:lstStyle/>
          <a:p>
            <a:pPr defTabSz="717550"/>
            <a:r>
              <a:rPr lang="en-US" altLang="zh-CN" sz="1900">
                <a:ea typeface="宋体" pitchFamily="2" charset="-122"/>
              </a:rPr>
              <a:t>=</a:t>
            </a:r>
            <a:r>
              <a:rPr lang="en-US" altLang="zh-CN" sz="1900" b="1">
                <a:ea typeface="宋体" pitchFamily="2" charset="-122"/>
              </a:rPr>
              <a:t>  + </a:t>
            </a:r>
            <a:r>
              <a:rPr lang="en-US" altLang="zh-CN" sz="1900" b="1">
                <a:ea typeface="宋体" pitchFamily="2" charset="-122"/>
                <a:sym typeface="Symbol" pitchFamily="18" charset="2"/>
              </a:rPr>
              <a:t> ,  </a:t>
            </a:r>
          </a:p>
        </p:txBody>
      </p:sp>
      <p:sp>
        <p:nvSpPr>
          <p:cNvPr id="1312782" name="Text Box 14">
            <a:hlinkClick r:id="rId5" action="ppaction://hlinkfile"/>
          </p:cNvPr>
          <p:cNvSpPr txBox="1">
            <a:spLocks noChangeArrowheads="1"/>
          </p:cNvSpPr>
          <p:nvPr/>
        </p:nvSpPr>
        <p:spPr bwMode="auto">
          <a:xfrm>
            <a:off x="2268538" y="6021388"/>
            <a:ext cx="2162175" cy="361950"/>
          </a:xfrm>
          <a:prstGeom prst="rect">
            <a:avLst/>
          </a:prstGeom>
          <a:noFill/>
          <a:ln w="9525">
            <a:noFill/>
            <a:miter lim="800000"/>
            <a:headEnd/>
            <a:tailEnd/>
          </a:ln>
          <a:effectLst/>
        </p:spPr>
        <p:txBody>
          <a:bodyPr wrap="none" lIns="71676" tIns="35838" rIns="71676" bIns="35838">
            <a:spAutoFit/>
          </a:bodyPr>
          <a:lstStyle/>
          <a:p>
            <a:pPr defTabSz="717550"/>
            <a:r>
              <a:rPr lang="en-US" altLang="zh-CN" sz="1900">
                <a:latin typeface="宋体" pitchFamily="2" charset="-122"/>
                <a:ea typeface="宋体" pitchFamily="2" charset="-122"/>
              </a:rPr>
              <a:t>∴</a:t>
            </a:r>
            <a:r>
              <a:rPr lang="en-US" altLang="zh-CN" sz="1900" b="1">
                <a:latin typeface="宋体" pitchFamily="2" charset="-122"/>
                <a:ea typeface="宋体" pitchFamily="2" charset="-122"/>
              </a:rPr>
              <a:t> </a:t>
            </a:r>
            <a:r>
              <a:rPr lang="en-US" altLang="zh-CN" sz="1900" b="1">
                <a:ea typeface="宋体" pitchFamily="2" charset="-122"/>
              </a:rPr>
              <a:t> </a:t>
            </a:r>
            <a:r>
              <a:rPr lang="en-US" altLang="zh-CN" sz="1900" b="1" i="1">
                <a:ea typeface="宋体" pitchFamily="2" charset="-122"/>
              </a:rPr>
              <a:t>E</a:t>
            </a:r>
            <a:r>
              <a:rPr lang="en-US" altLang="zh-CN" sz="1900" b="1">
                <a:latin typeface="宋体" pitchFamily="2" charset="-122"/>
                <a:ea typeface="宋体" pitchFamily="2" charset="-122"/>
              </a:rPr>
              <a:t>(</a:t>
            </a:r>
            <a:r>
              <a:rPr lang="en-US" altLang="zh-CN" sz="1900" b="1" i="1">
                <a:ea typeface="宋体" pitchFamily="2" charset="-122"/>
              </a:rPr>
              <a:t>X</a:t>
            </a:r>
            <a:r>
              <a:rPr lang="en-US" altLang="zh-CN" sz="1900" b="1">
                <a:latin typeface="宋体" pitchFamily="2" charset="-122"/>
                <a:ea typeface="宋体" pitchFamily="2" charset="-122"/>
              </a:rPr>
              <a:t>)</a:t>
            </a:r>
            <a:r>
              <a:rPr lang="zh-CN" altLang="en-US" sz="1900" b="1">
                <a:latin typeface="宋体" pitchFamily="2" charset="-122"/>
                <a:ea typeface="宋体" pitchFamily="2" charset="-122"/>
              </a:rPr>
              <a:t>不存在</a:t>
            </a:r>
            <a:r>
              <a:rPr lang="en-US" altLang="zh-CN" sz="1900" b="1">
                <a:ea typeface="宋体" pitchFamily="2" charset="-122"/>
              </a:rPr>
              <a:t>.    </a:t>
            </a:r>
          </a:p>
        </p:txBody>
      </p:sp>
      <p:graphicFrame>
        <p:nvGraphicFramePr>
          <p:cNvPr id="1312783" name="Object 15"/>
          <p:cNvGraphicFramePr>
            <a:graphicFrameLocks noChangeAspect="1"/>
          </p:cNvGraphicFramePr>
          <p:nvPr/>
        </p:nvGraphicFramePr>
        <p:xfrm>
          <a:off x="3044825" y="3373438"/>
          <a:ext cx="2074863" cy="668337"/>
        </p:xfrm>
        <a:graphic>
          <a:graphicData uri="http://schemas.openxmlformats.org/presentationml/2006/ole">
            <p:oleObj spid="_x0000_s1312783" name="公式" r:id="rId10" imgW="1168200" imgH="431640" progId="Equation.3">
              <p:embed/>
            </p:oleObj>
          </a:graphicData>
        </a:graphic>
      </p:graphicFrame>
      <p:sp>
        <p:nvSpPr>
          <p:cNvPr id="1312784" name="Rectangle 16"/>
          <p:cNvSpPr>
            <a:spLocks noChangeArrowheads="1"/>
          </p:cNvSpPr>
          <p:nvPr/>
        </p:nvSpPr>
        <p:spPr bwMode="auto">
          <a:xfrm>
            <a:off x="900113" y="765175"/>
            <a:ext cx="7419975" cy="450850"/>
          </a:xfrm>
          <a:prstGeom prst="rect">
            <a:avLst/>
          </a:prstGeom>
          <a:noFill/>
          <a:ln w="9525">
            <a:noFill/>
            <a:miter lim="800000"/>
            <a:headEnd/>
            <a:tailEnd/>
          </a:ln>
        </p:spPr>
        <p:txBody>
          <a:bodyPr lIns="71676" tIns="35838" rIns="71676" bIns="35838"/>
          <a:lstStyle/>
          <a:p>
            <a:r>
              <a:rPr lang="zh-CN" altLang="en-US" sz="3400" b="1">
                <a:solidFill>
                  <a:srgbClr val="FF3300"/>
                </a:solidFill>
                <a:ea typeface="PMingLiU" pitchFamily="18" charset="-120"/>
              </a:rPr>
              <a:t>数学期望不存在的随机变量</a:t>
            </a:r>
            <a:endParaRPr lang="zh-CN" altLang="en-US" sz="2400" b="1">
              <a:solidFill>
                <a:schemeClr val="tx2"/>
              </a:solidFill>
              <a:ea typeface="PMingLiU" pitchFamily="18" charset="-120"/>
            </a:endParaRPr>
          </a:p>
        </p:txBody>
      </p:sp>
      <p:graphicFrame>
        <p:nvGraphicFramePr>
          <p:cNvPr id="1312785" name="Object 17"/>
          <p:cNvGraphicFramePr>
            <a:graphicFrameLocks noChangeAspect="1"/>
          </p:cNvGraphicFramePr>
          <p:nvPr/>
        </p:nvGraphicFramePr>
        <p:xfrm>
          <a:off x="2339975" y="5013325"/>
          <a:ext cx="3675063" cy="673100"/>
        </p:xfrm>
        <a:graphic>
          <a:graphicData uri="http://schemas.openxmlformats.org/presentationml/2006/ole">
            <p:oleObj spid="_x0000_s1312785" name="公式" r:id="rId11" imgW="1803240" imgH="330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2772"/>
                                        </p:tgtEl>
                                        <p:attrNameLst>
                                          <p:attrName>style.visibility</p:attrName>
                                        </p:attrNameLst>
                                      </p:cBhvr>
                                      <p:to>
                                        <p:strVal val="visible"/>
                                      </p:to>
                                    </p:set>
                                    <p:animEffect transition="in" filter="wipe(left)">
                                      <p:cBhvr>
                                        <p:cTn id="7" dur="500"/>
                                        <p:tgtEl>
                                          <p:spTgt spid="1312772"/>
                                        </p:tgtEl>
                                      </p:cBhvr>
                                    </p:animEffect>
                                  </p:childTnLst>
                                </p:cTn>
                              </p:par>
                              <p:par>
                                <p:cTn id="8" presetID="9" presetClass="entr" presetSubtype="0" fill="hold" nodeType="withEffect">
                                  <p:stCondLst>
                                    <p:cond delay="0"/>
                                  </p:stCondLst>
                                  <p:childTnLst>
                                    <p:set>
                                      <p:cBhvr>
                                        <p:cTn id="9" dur="1" fill="hold">
                                          <p:stCondLst>
                                            <p:cond delay="0"/>
                                          </p:stCondLst>
                                        </p:cTn>
                                        <p:tgtEl>
                                          <p:spTgt spid="1312773"/>
                                        </p:tgtEl>
                                        <p:attrNameLst>
                                          <p:attrName>style.visibility</p:attrName>
                                        </p:attrNameLst>
                                      </p:cBhvr>
                                      <p:to>
                                        <p:strVal val="visible"/>
                                      </p:to>
                                    </p:set>
                                    <p:animEffect transition="in" filter="dissolve">
                                      <p:cBhvr>
                                        <p:cTn id="10" dur="500"/>
                                        <p:tgtEl>
                                          <p:spTgt spid="131277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312779"/>
                                        </p:tgtEl>
                                        <p:attrNameLst>
                                          <p:attrName>style.visibility</p:attrName>
                                        </p:attrNameLst>
                                      </p:cBhvr>
                                      <p:to>
                                        <p:strVal val="visible"/>
                                      </p:to>
                                    </p:set>
                                    <p:animEffect transition="in" filter="strips(downRight)">
                                      <p:cBhvr>
                                        <p:cTn id="15" dur="1000"/>
                                        <p:tgtEl>
                                          <p:spTgt spid="131277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12774"/>
                                        </p:tgtEl>
                                        <p:attrNameLst>
                                          <p:attrName>style.visibility</p:attrName>
                                        </p:attrNameLst>
                                      </p:cBhvr>
                                      <p:to>
                                        <p:strVal val="visible"/>
                                      </p:to>
                                    </p:set>
                                    <p:animEffect transition="in" filter="wipe(left)">
                                      <p:cBhvr>
                                        <p:cTn id="20" dur="500"/>
                                        <p:tgtEl>
                                          <p:spTgt spid="131277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312775"/>
                                        </p:tgtEl>
                                        <p:attrNameLst>
                                          <p:attrName>style.visibility</p:attrName>
                                        </p:attrNameLst>
                                      </p:cBhvr>
                                      <p:to>
                                        <p:strVal val="visible"/>
                                      </p:to>
                                    </p:set>
                                    <p:animEffect transition="in" filter="slide(fromBottom)">
                                      <p:cBhvr>
                                        <p:cTn id="25" dur="500"/>
                                        <p:tgtEl>
                                          <p:spTgt spid="131277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312777"/>
                                        </p:tgtEl>
                                        <p:attrNameLst>
                                          <p:attrName>style.visibility</p:attrName>
                                        </p:attrNameLst>
                                      </p:cBhvr>
                                      <p:to>
                                        <p:strVal val="visible"/>
                                      </p:to>
                                    </p:set>
                                    <p:animEffect transition="in" filter="dissolve">
                                      <p:cBhvr>
                                        <p:cTn id="30" dur="500"/>
                                        <p:tgtEl>
                                          <p:spTgt spid="13127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12776"/>
                                        </p:tgtEl>
                                        <p:attrNameLst>
                                          <p:attrName>style.visibility</p:attrName>
                                        </p:attrNameLst>
                                      </p:cBhvr>
                                      <p:to>
                                        <p:strVal val="visible"/>
                                      </p:to>
                                    </p:set>
                                    <p:animEffect transition="in" filter="wipe(left)">
                                      <p:cBhvr>
                                        <p:cTn id="35" dur="2000"/>
                                        <p:tgtEl>
                                          <p:spTgt spid="131277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12783"/>
                                        </p:tgtEl>
                                        <p:attrNameLst>
                                          <p:attrName>style.visibility</p:attrName>
                                        </p:attrNameLst>
                                      </p:cBhvr>
                                      <p:to>
                                        <p:strVal val="visible"/>
                                      </p:to>
                                    </p:set>
                                    <p:animEffect transition="in" filter="wipe(left)">
                                      <p:cBhvr>
                                        <p:cTn id="40" dur="2000"/>
                                        <p:tgtEl>
                                          <p:spTgt spid="1312783"/>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1312778"/>
                                        </p:tgtEl>
                                        <p:attrNameLst>
                                          <p:attrName>style.visibility</p:attrName>
                                        </p:attrNameLst>
                                      </p:cBhvr>
                                      <p:to>
                                        <p:strVal val="visible"/>
                                      </p:to>
                                    </p:set>
                                    <p:anim calcmode="lin" valueType="num">
                                      <p:cBhvr>
                                        <p:cTn id="45" dur="500" fill="hold"/>
                                        <p:tgtEl>
                                          <p:spTgt spid="1312778"/>
                                        </p:tgtEl>
                                        <p:attrNameLst>
                                          <p:attrName>ppt_x</p:attrName>
                                        </p:attrNameLst>
                                      </p:cBhvr>
                                      <p:tavLst>
                                        <p:tav tm="0">
                                          <p:val>
                                            <p:strVal val="#ppt_x-#ppt_w/2"/>
                                          </p:val>
                                        </p:tav>
                                        <p:tav tm="100000">
                                          <p:val>
                                            <p:strVal val="#ppt_x"/>
                                          </p:val>
                                        </p:tav>
                                      </p:tavLst>
                                    </p:anim>
                                    <p:anim calcmode="lin" valueType="num">
                                      <p:cBhvr>
                                        <p:cTn id="46" dur="500" fill="hold"/>
                                        <p:tgtEl>
                                          <p:spTgt spid="1312778"/>
                                        </p:tgtEl>
                                        <p:attrNameLst>
                                          <p:attrName>ppt_y</p:attrName>
                                        </p:attrNameLst>
                                      </p:cBhvr>
                                      <p:tavLst>
                                        <p:tav tm="0">
                                          <p:val>
                                            <p:strVal val="#ppt_y"/>
                                          </p:val>
                                        </p:tav>
                                        <p:tav tm="100000">
                                          <p:val>
                                            <p:strVal val="#ppt_y"/>
                                          </p:val>
                                        </p:tav>
                                      </p:tavLst>
                                    </p:anim>
                                    <p:anim calcmode="lin" valueType="num">
                                      <p:cBhvr>
                                        <p:cTn id="47" dur="500" fill="hold"/>
                                        <p:tgtEl>
                                          <p:spTgt spid="1312778"/>
                                        </p:tgtEl>
                                        <p:attrNameLst>
                                          <p:attrName>ppt_w</p:attrName>
                                        </p:attrNameLst>
                                      </p:cBhvr>
                                      <p:tavLst>
                                        <p:tav tm="0">
                                          <p:val>
                                            <p:fltVal val="0"/>
                                          </p:val>
                                        </p:tav>
                                        <p:tav tm="100000">
                                          <p:val>
                                            <p:strVal val="#ppt_w"/>
                                          </p:val>
                                        </p:tav>
                                      </p:tavLst>
                                    </p:anim>
                                    <p:anim calcmode="lin" valueType="num">
                                      <p:cBhvr>
                                        <p:cTn id="48" dur="500" fill="hold"/>
                                        <p:tgtEl>
                                          <p:spTgt spid="1312778"/>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312780"/>
                                        </p:tgtEl>
                                        <p:attrNameLst>
                                          <p:attrName>style.visibility</p:attrName>
                                        </p:attrNameLst>
                                      </p:cBhvr>
                                      <p:to>
                                        <p:strVal val="visible"/>
                                      </p:to>
                                    </p:set>
                                    <p:animEffect transition="in" filter="wipe(left)">
                                      <p:cBhvr>
                                        <p:cTn id="53" dur="500"/>
                                        <p:tgtEl>
                                          <p:spTgt spid="131278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12781"/>
                                        </p:tgtEl>
                                        <p:attrNameLst>
                                          <p:attrName>style.visibility</p:attrName>
                                        </p:attrNameLst>
                                      </p:cBhvr>
                                      <p:to>
                                        <p:strVal val="visible"/>
                                      </p:to>
                                    </p:set>
                                    <p:animEffect transition="in" filter="wipe(left)">
                                      <p:cBhvr>
                                        <p:cTn id="58" dur="500"/>
                                        <p:tgtEl>
                                          <p:spTgt spid="131278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12785"/>
                                        </p:tgtEl>
                                        <p:attrNameLst>
                                          <p:attrName>style.visibility</p:attrName>
                                        </p:attrNameLst>
                                      </p:cBhvr>
                                      <p:to>
                                        <p:strVal val="visible"/>
                                      </p:to>
                                    </p:set>
                                    <p:animEffect transition="in" filter="wipe(left)">
                                      <p:cBhvr>
                                        <p:cTn id="63" dur="500"/>
                                        <p:tgtEl>
                                          <p:spTgt spid="131278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6" fill="hold" grpId="0" nodeType="clickEffect">
                                  <p:stCondLst>
                                    <p:cond delay="0"/>
                                  </p:stCondLst>
                                  <p:childTnLst>
                                    <p:set>
                                      <p:cBhvr>
                                        <p:cTn id="67" dur="1" fill="hold">
                                          <p:stCondLst>
                                            <p:cond delay="0"/>
                                          </p:stCondLst>
                                        </p:cTn>
                                        <p:tgtEl>
                                          <p:spTgt spid="1312782"/>
                                        </p:tgtEl>
                                        <p:attrNameLst>
                                          <p:attrName>style.visibility</p:attrName>
                                        </p:attrNameLst>
                                      </p:cBhvr>
                                      <p:to>
                                        <p:strVal val="visible"/>
                                      </p:to>
                                    </p:set>
                                    <p:anim calcmode="lin" valueType="num">
                                      <p:cBhvr additive="base">
                                        <p:cTn id="68" dur="500" fill="hold"/>
                                        <p:tgtEl>
                                          <p:spTgt spid="1312782"/>
                                        </p:tgtEl>
                                        <p:attrNameLst>
                                          <p:attrName>ppt_x</p:attrName>
                                        </p:attrNameLst>
                                      </p:cBhvr>
                                      <p:tavLst>
                                        <p:tav tm="0">
                                          <p:val>
                                            <p:strVal val="1+#ppt_w/2"/>
                                          </p:val>
                                        </p:tav>
                                        <p:tav tm="100000">
                                          <p:val>
                                            <p:strVal val="#ppt_x"/>
                                          </p:val>
                                        </p:tav>
                                      </p:tavLst>
                                    </p:anim>
                                    <p:anim calcmode="lin" valueType="num">
                                      <p:cBhvr additive="base">
                                        <p:cTn id="69" dur="500" fill="hold"/>
                                        <p:tgtEl>
                                          <p:spTgt spid="1312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2" grpId="0"/>
      <p:bldP spid="1312774" grpId="0"/>
      <p:bldP spid="1312775" grpId="0" autoUpdateAnimBg="0"/>
      <p:bldP spid="1312779" grpId="0" animBg="1"/>
      <p:bldP spid="1312781" grpId="0"/>
      <p:bldP spid="131278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5" name="Text Box 5"/>
          <p:cNvSpPr txBox="1">
            <a:spLocks noChangeArrowheads="1"/>
          </p:cNvSpPr>
          <p:nvPr/>
        </p:nvSpPr>
        <p:spPr bwMode="auto">
          <a:xfrm>
            <a:off x="1116013" y="1989138"/>
            <a:ext cx="6477000" cy="519112"/>
          </a:xfrm>
          <a:prstGeom prst="rect">
            <a:avLst/>
          </a:prstGeom>
          <a:noFill/>
          <a:ln w="12700">
            <a:noFill/>
            <a:miter lim="800000"/>
            <a:headEnd/>
            <a:tailEnd/>
          </a:ln>
          <a:effectLst/>
        </p:spPr>
        <p:txBody>
          <a:bodyPr>
            <a:spAutoFit/>
          </a:bodyPr>
          <a:lstStyle/>
          <a:p>
            <a:pPr eaLnBrk="0" hangingPunct="0">
              <a:spcBef>
                <a:spcPct val="50000"/>
              </a:spcBef>
            </a:pPr>
            <a:r>
              <a:rPr lang="zh-CN" altLang="en-US" b="1">
                <a:solidFill>
                  <a:srgbClr val="FF0000"/>
                </a:solidFill>
                <a:latin typeface="Arial" charset="0"/>
                <a:ea typeface="楷体_GB2312" pitchFamily="49" charset="-122"/>
              </a:rPr>
              <a:t>均匀</a:t>
            </a:r>
            <a:r>
              <a:rPr lang="zh-CN" altLang="zh-CN" b="1">
                <a:solidFill>
                  <a:srgbClr val="FF0000"/>
                </a:solidFill>
                <a:latin typeface="Arial" charset="0"/>
                <a:ea typeface="楷体_GB2312" pitchFamily="49" charset="-122"/>
              </a:rPr>
              <a:t>分布</a:t>
            </a:r>
            <a:r>
              <a:rPr lang="en-US" altLang="zh-CN" i="1">
                <a:latin typeface="Arial" charset="0"/>
                <a:ea typeface="楷体_GB2312" pitchFamily="49" charset="-122"/>
              </a:rPr>
              <a:t>U(a, b)</a:t>
            </a:r>
            <a:endParaRPr lang="en-US" altLang="zh-CN" sz="2400" i="1">
              <a:effectLst>
                <a:outerShdw blurRad="38100" dist="38100" dir="2700000" algn="tl">
                  <a:srgbClr val="000000"/>
                </a:outerShdw>
              </a:effectLst>
              <a:latin typeface="Arial" charset="0"/>
              <a:ea typeface="楷体_GB2312" pitchFamily="49" charset="-122"/>
            </a:endParaRPr>
          </a:p>
        </p:txBody>
      </p:sp>
      <p:graphicFrame>
        <p:nvGraphicFramePr>
          <p:cNvPr id="1269766" name="Object 6"/>
          <p:cNvGraphicFramePr>
            <a:graphicFrameLocks noChangeAspect="1"/>
          </p:cNvGraphicFramePr>
          <p:nvPr/>
        </p:nvGraphicFramePr>
        <p:xfrm>
          <a:off x="2227263" y="2743200"/>
          <a:ext cx="4406900" cy="1447800"/>
        </p:xfrm>
        <a:graphic>
          <a:graphicData uri="http://schemas.openxmlformats.org/presentationml/2006/ole">
            <p:oleObj spid="_x0000_s1269766" name="Equation" r:id="rId4" imgW="1854000" imgH="609480" progId="Equation.3">
              <p:embed/>
            </p:oleObj>
          </a:graphicData>
        </a:graphic>
      </p:graphicFrame>
      <p:graphicFrame>
        <p:nvGraphicFramePr>
          <p:cNvPr id="1269767" name="Object 7"/>
          <p:cNvGraphicFramePr>
            <a:graphicFrameLocks noChangeAspect="1"/>
          </p:cNvGraphicFramePr>
          <p:nvPr/>
        </p:nvGraphicFramePr>
        <p:xfrm>
          <a:off x="2339975" y="4365625"/>
          <a:ext cx="5616575" cy="1162050"/>
        </p:xfrm>
        <a:graphic>
          <a:graphicData uri="http://schemas.openxmlformats.org/presentationml/2006/ole">
            <p:oleObj spid="_x0000_s1269767" name="公式" r:id="rId5" imgW="1892160" imgH="393480" progId="Equation.3">
              <p:embed/>
            </p:oleObj>
          </a:graphicData>
        </a:graphic>
      </p:graphicFrame>
      <p:sp>
        <p:nvSpPr>
          <p:cNvPr id="1269768" name="Text Box 8"/>
          <p:cNvSpPr txBox="1">
            <a:spLocks noChangeArrowheads="1"/>
          </p:cNvSpPr>
          <p:nvPr/>
        </p:nvSpPr>
        <p:spPr bwMode="auto">
          <a:xfrm>
            <a:off x="998538" y="971550"/>
            <a:ext cx="7775575" cy="579438"/>
          </a:xfrm>
          <a:prstGeom prst="rect">
            <a:avLst/>
          </a:prstGeom>
          <a:noFill/>
          <a:ln w="9525">
            <a:noFill/>
            <a:miter lim="800000"/>
            <a:headEnd/>
            <a:tailEnd/>
          </a:ln>
        </p:spPr>
        <p:txBody>
          <a:bodyPr>
            <a:spAutoFit/>
          </a:bodyPr>
          <a:lstStyle/>
          <a:p>
            <a:pPr>
              <a:spcBef>
                <a:spcPct val="50000"/>
              </a:spcBef>
            </a:pPr>
            <a:r>
              <a:rPr lang="zh-CN" altLang="zh-CN" sz="3200" b="1">
                <a:solidFill>
                  <a:schemeClr val="tx2"/>
                </a:solidFill>
                <a:ea typeface="黑体" pitchFamily="49" charset="-122"/>
              </a:rPr>
              <a:t>一维</a:t>
            </a:r>
            <a:r>
              <a:rPr lang="zh-CN" altLang="en-US" sz="3200" b="1">
                <a:solidFill>
                  <a:schemeClr val="tx2"/>
                </a:solidFill>
                <a:ea typeface="黑体" pitchFamily="49" charset="-122"/>
              </a:rPr>
              <a:t>连续型随机变量的数学期望</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9765"/>
                                        </p:tgtEl>
                                        <p:attrNameLst>
                                          <p:attrName>style.visibility</p:attrName>
                                        </p:attrNameLst>
                                      </p:cBhvr>
                                      <p:to>
                                        <p:strVal val="visible"/>
                                      </p:to>
                                    </p:set>
                                    <p:animEffect transition="in" filter="wipe(up)">
                                      <p:cBhvr>
                                        <p:cTn id="7" dur="500"/>
                                        <p:tgtEl>
                                          <p:spTgt spid="12697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69766"/>
                                        </p:tgtEl>
                                        <p:attrNameLst>
                                          <p:attrName>style.visibility</p:attrName>
                                        </p:attrNameLst>
                                      </p:cBhvr>
                                      <p:to>
                                        <p:strVal val="visible"/>
                                      </p:to>
                                    </p:set>
                                    <p:animEffect transition="in" filter="wipe(up)">
                                      <p:cBhvr>
                                        <p:cTn id="12" dur="500"/>
                                        <p:tgtEl>
                                          <p:spTgt spid="12697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69767"/>
                                        </p:tgtEl>
                                        <p:attrNameLst>
                                          <p:attrName>style.visibility</p:attrName>
                                        </p:attrNameLst>
                                      </p:cBhvr>
                                      <p:to>
                                        <p:strVal val="visible"/>
                                      </p:to>
                                    </p:set>
                                    <p:animEffect transition="in" filter="wipe(up)">
                                      <p:cBhvr>
                                        <p:cTn id="17" dur="500"/>
                                        <p:tgtEl>
                                          <p:spTgt spid="1269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3" name="Text Box 5"/>
          <p:cNvSpPr txBox="1">
            <a:spLocks noChangeArrowheads="1"/>
          </p:cNvSpPr>
          <p:nvPr/>
        </p:nvSpPr>
        <p:spPr bwMode="auto">
          <a:xfrm>
            <a:off x="1042988" y="1700213"/>
            <a:ext cx="1606550" cy="519112"/>
          </a:xfrm>
          <a:prstGeom prst="rect">
            <a:avLst/>
          </a:prstGeom>
          <a:noFill/>
          <a:ln w="9525">
            <a:noFill/>
            <a:miter lim="800000"/>
            <a:headEnd/>
            <a:tailEnd/>
          </a:ln>
          <a:effectLst/>
        </p:spPr>
        <p:txBody>
          <a:bodyPr wrap="none" anchor="ctr">
            <a:spAutoFit/>
            <a:flatTx/>
          </a:bodyPr>
          <a:lstStyle/>
          <a:p>
            <a:pPr algn="ctr" eaLnBrk="0" hangingPunct="0">
              <a:spcBef>
                <a:spcPct val="50000"/>
              </a:spcBef>
            </a:pPr>
            <a:r>
              <a:rPr lang="zh-CN" altLang="en-US" b="1">
                <a:solidFill>
                  <a:srgbClr val="FF0000"/>
                </a:solidFill>
                <a:latin typeface="楷体_GB2312" pitchFamily="49" charset="-122"/>
                <a:ea typeface="楷体_GB2312" pitchFamily="49" charset="-122"/>
              </a:rPr>
              <a:t>指数分布</a:t>
            </a:r>
          </a:p>
        </p:txBody>
      </p:sp>
      <p:graphicFrame>
        <p:nvGraphicFramePr>
          <p:cNvPr id="1271814" name="Object 6"/>
          <p:cNvGraphicFramePr>
            <a:graphicFrameLocks noChangeAspect="1"/>
          </p:cNvGraphicFramePr>
          <p:nvPr/>
        </p:nvGraphicFramePr>
        <p:xfrm>
          <a:off x="2063750" y="2057400"/>
          <a:ext cx="3962400" cy="1441450"/>
        </p:xfrm>
        <a:graphic>
          <a:graphicData uri="http://schemas.openxmlformats.org/presentationml/2006/ole">
            <p:oleObj spid="_x0000_s1271814" name="公式" r:id="rId4" imgW="1396800" imgH="507960" progId="Equation.3">
              <p:embed/>
            </p:oleObj>
          </a:graphicData>
        </a:graphic>
      </p:graphicFrame>
      <p:graphicFrame>
        <p:nvGraphicFramePr>
          <p:cNvPr id="1271815" name="Object 7"/>
          <p:cNvGraphicFramePr>
            <a:graphicFrameLocks noChangeAspect="1"/>
          </p:cNvGraphicFramePr>
          <p:nvPr/>
        </p:nvGraphicFramePr>
        <p:xfrm>
          <a:off x="6102350" y="5175250"/>
          <a:ext cx="1031875" cy="1447800"/>
        </p:xfrm>
        <a:graphic>
          <a:graphicData uri="http://schemas.openxmlformats.org/presentationml/2006/ole">
            <p:oleObj spid="_x0000_s1271815" name="Equation" r:id="rId5" imgW="279360" imgH="393480" progId="Equation.3">
              <p:embed/>
            </p:oleObj>
          </a:graphicData>
        </a:graphic>
      </p:graphicFrame>
      <p:graphicFrame>
        <p:nvGraphicFramePr>
          <p:cNvPr id="1271816" name="Object 8"/>
          <p:cNvGraphicFramePr>
            <a:graphicFrameLocks noChangeAspect="1"/>
          </p:cNvGraphicFramePr>
          <p:nvPr/>
        </p:nvGraphicFramePr>
        <p:xfrm>
          <a:off x="1606550" y="3879850"/>
          <a:ext cx="3505200" cy="1446213"/>
        </p:xfrm>
        <a:graphic>
          <a:graphicData uri="http://schemas.openxmlformats.org/presentationml/2006/ole">
            <p:oleObj spid="_x0000_s1271816" name="Equation" r:id="rId6" imgW="1168200" imgH="482400" progId="Equation.3">
              <p:embed/>
            </p:oleObj>
          </a:graphicData>
        </a:graphic>
      </p:graphicFrame>
      <p:graphicFrame>
        <p:nvGraphicFramePr>
          <p:cNvPr id="1271817" name="Object 9"/>
          <p:cNvGraphicFramePr>
            <a:graphicFrameLocks noChangeAspect="1"/>
          </p:cNvGraphicFramePr>
          <p:nvPr/>
        </p:nvGraphicFramePr>
        <p:xfrm>
          <a:off x="5187950" y="3879850"/>
          <a:ext cx="2171700" cy="1446213"/>
        </p:xfrm>
        <a:graphic>
          <a:graphicData uri="http://schemas.openxmlformats.org/presentationml/2006/ole">
            <p:oleObj spid="_x0000_s1271817" name="Equation" r:id="rId7" imgW="723600" imgH="482400" progId="Equation.3">
              <p:embed/>
            </p:oleObj>
          </a:graphicData>
        </a:graphic>
      </p:graphicFrame>
      <p:graphicFrame>
        <p:nvGraphicFramePr>
          <p:cNvPr id="1271818" name="Object 10"/>
          <p:cNvGraphicFramePr>
            <a:graphicFrameLocks noChangeAspect="1"/>
          </p:cNvGraphicFramePr>
          <p:nvPr/>
        </p:nvGraphicFramePr>
        <p:xfrm>
          <a:off x="2063750" y="5251450"/>
          <a:ext cx="3810000" cy="1446213"/>
        </p:xfrm>
        <a:graphic>
          <a:graphicData uri="http://schemas.openxmlformats.org/presentationml/2006/ole">
            <p:oleObj spid="_x0000_s1271818" name="Equation" r:id="rId8" imgW="1269720" imgH="482400" progId="Equation.3">
              <p:embed/>
            </p:oleObj>
          </a:graphicData>
        </a:graphic>
      </p:graphicFrame>
      <p:sp>
        <p:nvSpPr>
          <p:cNvPr id="1271819" name="Text Box 11"/>
          <p:cNvSpPr txBox="1">
            <a:spLocks noChangeArrowheads="1"/>
          </p:cNvSpPr>
          <p:nvPr/>
        </p:nvSpPr>
        <p:spPr bwMode="auto">
          <a:xfrm>
            <a:off x="998538" y="971550"/>
            <a:ext cx="7775575" cy="579438"/>
          </a:xfrm>
          <a:prstGeom prst="rect">
            <a:avLst/>
          </a:prstGeom>
          <a:noFill/>
          <a:ln w="9525">
            <a:noFill/>
            <a:miter lim="800000"/>
            <a:headEnd/>
            <a:tailEnd/>
          </a:ln>
        </p:spPr>
        <p:txBody>
          <a:bodyPr>
            <a:spAutoFit/>
          </a:bodyPr>
          <a:lstStyle/>
          <a:p>
            <a:pPr>
              <a:spcBef>
                <a:spcPct val="50000"/>
              </a:spcBef>
            </a:pPr>
            <a:r>
              <a:rPr lang="zh-CN" altLang="zh-CN" sz="3200" b="1">
                <a:solidFill>
                  <a:schemeClr val="tx2"/>
                </a:solidFill>
                <a:ea typeface="黑体" pitchFamily="49" charset="-122"/>
              </a:rPr>
              <a:t>一维</a:t>
            </a:r>
            <a:r>
              <a:rPr lang="zh-CN" altLang="en-US" sz="3200" b="1">
                <a:solidFill>
                  <a:schemeClr val="tx2"/>
                </a:solidFill>
                <a:ea typeface="黑体" pitchFamily="49" charset="-122"/>
              </a:rPr>
              <a:t>连续型随机变量的数学期望</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100000"/>
                                  </p:iterate>
                                  <p:childTnLst>
                                    <p:set>
                                      <p:cBhvr>
                                        <p:cTn id="6" dur="1" fill="hold">
                                          <p:stCondLst>
                                            <p:cond delay="0"/>
                                          </p:stCondLst>
                                        </p:cTn>
                                        <p:tgtEl>
                                          <p:spTgt spid="1271813"/>
                                        </p:tgtEl>
                                        <p:attrNameLst>
                                          <p:attrName>style.visibility</p:attrName>
                                        </p:attrNameLst>
                                      </p:cBhvr>
                                      <p:to>
                                        <p:strVal val="visible"/>
                                      </p:to>
                                    </p:set>
                                    <p:anim calcmode="lin" valueType="num">
                                      <p:cBhvr>
                                        <p:cTn id="7" dur="75" fill="hold"/>
                                        <p:tgtEl>
                                          <p:spTgt spid="1271813"/>
                                        </p:tgtEl>
                                        <p:attrNameLst>
                                          <p:attrName>ppt_w</p:attrName>
                                        </p:attrNameLst>
                                      </p:cBhvr>
                                      <p:tavLst>
                                        <p:tav tm="0">
                                          <p:val>
                                            <p:fltVal val="0"/>
                                          </p:val>
                                        </p:tav>
                                        <p:tav tm="100000">
                                          <p:val>
                                            <p:strVal val="#ppt_w"/>
                                          </p:val>
                                        </p:tav>
                                      </p:tavLst>
                                    </p:anim>
                                    <p:anim calcmode="lin" valueType="num">
                                      <p:cBhvr>
                                        <p:cTn id="8" dur="75" fill="hold"/>
                                        <p:tgtEl>
                                          <p:spTgt spid="127181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71814"/>
                                        </p:tgtEl>
                                        <p:attrNameLst>
                                          <p:attrName>style.visibility</p:attrName>
                                        </p:attrNameLst>
                                      </p:cBhvr>
                                      <p:to>
                                        <p:strVal val="visible"/>
                                      </p:to>
                                    </p:set>
                                    <p:anim calcmode="lin" valueType="num">
                                      <p:cBhvr>
                                        <p:cTn id="13" dur="500" fill="hold"/>
                                        <p:tgtEl>
                                          <p:spTgt spid="1271814"/>
                                        </p:tgtEl>
                                        <p:attrNameLst>
                                          <p:attrName>ppt_w</p:attrName>
                                        </p:attrNameLst>
                                      </p:cBhvr>
                                      <p:tavLst>
                                        <p:tav tm="0">
                                          <p:val>
                                            <p:fltVal val="0"/>
                                          </p:val>
                                        </p:tav>
                                        <p:tav tm="100000">
                                          <p:val>
                                            <p:strVal val="#ppt_w"/>
                                          </p:val>
                                        </p:tav>
                                      </p:tavLst>
                                    </p:anim>
                                    <p:anim calcmode="lin" valueType="num">
                                      <p:cBhvr>
                                        <p:cTn id="14" dur="500" fill="hold"/>
                                        <p:tgtEl>
                                          <p:spTgt spid="127181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271816"/>
                                        </p:tgtEl>
                                        <p:attrNameLst>
                                          <p:attrName>style.visibility</p:attrName>
                                        </p:attrNameLst>
                                      </p:cBhvr>
                                      <p:to>
                                        <p:strVal val="visible"/>
                                      </p:to>
                                    </p:set>
                                    <p:anim calcmode="lin" valueType="num">
                                      <p:cBhvr>
                                        <p:cTn id="19" dur="500" fill="hold"/>
                                        <p:tgtEl>
                                          <p:spTgt spid="1271816"/>
                                        </p:tgtEl>
                                        <p:attrNameLst>
                                          <p:attrName>ppt_w</p:attrName>
                                        </p:attrNameLst>
                                      </p:cBhvr>
                                      <p:tavLst>
                                        <p:tav tm="0">
                                          <p:val>
                                            <p:fltVal val="0"/>
                                          </p:val>
                                        </p:tav>
                                        <p:tav tm="100000">
                                          <p:val>
                                            <p:strVal val="#ppt_w"/>
                                          </p:val>
                                        </p:tav>
                                      </p:tavLst>
                                    </p:anim>
                                    <p:anim calcmode="lin" valueType="num">
                                      <p:cBhvr>
                                        <p:cTn id="20" dur="500" fill="hold"/>
                                        <p:tgtEl>
                                          <p:spTgt spid="127181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271817"/>
                                        </p:tgtEl>
                                        <p:attrNameLst>
                                          <p:attrName>style.visibility</p:attrName>
                                        </p:attrNameLst>
                                      </p:cBhvr>
                                      <p:to>
                                        <p:strVal val="visible"/>
                                      </p:to>
                                    </p:set>
                                    <p:anim calcmode="lin" valueType="num">
                                      <p:cBhvr>
                                        <p:cTn id="25" dur="500" fill="hold"/>
                                        <p:tgtEl>
                                          <p:spTgt spid="1271817"/>
                                        </p:tgtEl>
                                        <p:attrNameLst>
                                          <p:attrName>ppt_w</p:attrName>
                                        </p:attrNameLst>
                                      </p:cBhvr>
                                      <p:tavLst>
                                        <p:tav tm="0">
                                          <p:val>
                                            <p:fltVal val="0"/>
                                          </p:val>
                                        </p:tav>
                                        <p:tav tm="100000">
                                          <p:val>
                                            <p:strVal val="#ppt_w"/>
                                          </p:val>
                                        </p:tav>
                                      </p:tavLst>
                                    </p:anim>
                                    <p:anim calcmode="lin" valueType="num">
                                      <p:cBhvr>
                                        <p:cTn id="26" dur="500" fill="hold"/>
                                        <p:tgtEl>
                                          <p:spTgt spid="127181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271818"/>
                                        </p:tgtEl>
                                        <p:attrNameLst>
                                          <p:attrName>style.visibility</p:attrName>
                                        </p:attrNameLst>
                                      </p:cBhvr>
                                      <p:to>
                                        <p:strVal val="visible"/>
                                      </p:to>
                                    </p:set>
                                    <p:anim calcmode="lin" valueType="num">
                                      <p:cBhvr>
                                        <p:cTn id="31" dur="500" fill="hold"/>
                                        <p:tgtEl>
                                          <p:spTgt spid="1271818"/>
                                        </p:tgtEl>
                                        <p:attrNameLst>
                                          <p:attrName>ppt_w</p:attrName>
                                        </p:attrNameLst>
                                      </p:cBhvr>
                                      <p:tavLst>
                                        <p:tav tm="0">
                                          <p:val>
                                            <p:fltVal val="0"/>
                                          </p:val>
                                        </p:tav>
                                        <p:tav tm="100000">
                                          <p:val>
                                            <p:strVal val="#ppt_w"/>
                                          </p:val>
                                        </p:tav>
                                      </p:tavLst>
                                    </p:anim>
                                    <p:anim calcmode="lin" valueType="num">
                                      <p:cBhvr>
                                        <p:cTn id="32" dur="500" fill="hold"/>
                                        <p:tgtEl>
                                          <p:spTgt spid="1271818"/>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271815"/>
                                        </p:tgtEl>
                                        <p:attrNameLst>
                                          <p:attrName>style.visibility</p:attrName>
                                        </p:attrNameLst>
                                      </p:cBhvr>
                                      <p:to>
                                        <p:strVal val="visible"/>
                                      </p:to>
                                    </p:set>
                                    <p:anim calcmode="lin" valueType="num">
                                      <p:cBhvr>
                                        <p:cTn id="37" dur="500" fill="hold"/>
                                        <p:tgtEl>
                                          <p:spTgt spid="1271815"/>
                                        </p:tgtEl>
                                        <p:attrNameLst>
                                          <p:attrName>ppt_w</p:attrName>
                                        </p:attrNameLst>
                                      </p:cBhvr>
                                      <p:tavLst>
                                        <p:tav tm="0">
                                          <p:val>
                                            <p:fltVal val="0"/>
                                          </p:val>
                                        </p:tav>
                                        <p:tav tm="100000">
                                          <p:val>
                                            <p:strVal val="#ppt_w"/>
                                          </p:val>
                                        </p:tav>
                                      </p:tavLst>
                                    </p:anim>
                                    <p:anim calcmode="lin" valueType="num">
                                      <p:cBhvr>
                                        <p:cTn id="38" dur="500" fill="hold"/>
                                        <p:tgtEl>
                                          <p:spTgt spid="12718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4"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随机变量的数学期望</a:t>
            </a:r>
            <a:endParaRPr lang="en-US" altLang="zh-CN" sz="3600" b="1">
              <a:latin typeface="楷体_GB2312" pitchFamily="49" charset="-122"/>
              <a:ea typeface="楷体_GB2312" pitchFamily="49" charset="-122"/>
            </a:endParaRPr>
          </a:p>
        </p:txBody>
      </p:sp>
      <p:grpSp>
        <p:nvGrpSpPr>
          <p:cNvPr id="1239045" name="Group 5"/>
          <p:cNvGrpSpPr>
            <a:grpSpLocks/>
          </p:cNvGrpSpPr>
          <p:nvPr/>
        </p:nvGrpSpPr>
        <p:grpSpPr bwMode="auto">
          <a:xfrm>
            <a:off x="1979613" y="3213100"/>
            <a:ext cx="4592637" cy="1217613"/>
            <a:chOff x="895" y="1496"/>
            <a:chExt cx="2893" cy="767"/>
          </a:xfrm>
        </p:grpSpPr>
        <p:grpSp>
          <p:nvGrpSpPr>
            <p:cNvPr id="1239046" name="Group 6"/>
            <p:cNvGrpSpPr>
              <a:grpSpLocks/>
            </p:cNvGrpSpPr>
            <p:nvPr/>
          </p:nvGrpSpPr>
          <p:grpSpPr bwMode="auto">
            <a:xfrm>
              <a:off x="895" y="1496"/>
              <a:ext cx="1199" cy="767"/>
              <a:chOff x="2156" y="576"/>
              <a:chExt cx="1207" cy="1119"/>
            </a:xfrm>
          </p:grpSpPr>
          <p:sp>
            <p:nvSpPr>
              <p:cNvPr id="1239047" name="Line 7"/>
              <p:cNvSpPr>
                <a:spLocks noChangeShapeType="1"/>
              </p:cNvSpPr>
              <p:nvPr/>
            </p:nvSpPr>
            <p:spPr bwMode="auto">
              <a:xfrm flipV="1">
                <a:off x="2352" y="657"/>
                <a:ext cx="0" cy="912"/>
              </a:xfrm>
              <a:prstGeom prst="line">
                <a:avLst/>
              </a:prstGeom>
              <a:noFill/>
              <a:ln w="9525">
                <a:solidFill>
                  <a:srgbClr val="000000"/>
                </a:solidFill>
                <a:round/>
                <a:headEnd/>
                <a:tailEnd type="stealth" w="sm" len="med"/>
              </a:ln>
              <a:effectLst/>
            </p:spPr>
            <p:txBody>
              <a:bodyPr wrap="none" anchor="ctr"/>
              <a:lstStyle/>
              <a:p>
                <a:endParaRPr lang="zh-CN" altLang="en-US"/>
              </a:p>
            </p:txBody>
          </p:sp>
          <p:sp>
            <p:nvSpPr>
              <p:cNvPr id="1239048" name="Line 8"/>
              <p:cNvSpPr>
                <a:spLocks noChangeShapeType="1"/>
              </p:cNvSpPr>
              <p:nvPr/>
            </p:nvSpPr>
            <p:spPr bwMode="auto">
              <a:xfrm>
                <a:off x="2544" y="1248"/>
                <a:ext cx="0" cy="192"/>
              </a:xfrm>
              <a:prstGeom prst="line">
                <a:avLst/>
              </a:prstGeom>
              <a:noFill/>
              <a:ln w="38100">
                <a:solidFill>
                  <a:srgbClr val="FF0066"/>
                </a:solidFill>
                <a:round/>
                <a:headEnd/>
                <a:tailEnd/>
              </a:ln>
              <a:effectLst/>
            </p:spPr>
            <p:txBody>
              <a:bodyPr wrap="none" anchor="ctr"/>
              <a:lstStyle/>
              <a:p>
                <a:endParaRPr lang="zh-CN" altLang="en-US"/>
              </a:p>
            </p:txBody>
          </p:sp>
          <p:sp>
            <p:nvSpPr>
              <p:cNvPr id="1239049" name="Line 9"/>
              <p:cNvSpPr>
                <a:spLocks noChangeShapeType="1"/>
              </p:cNvSpPr>
              <p:nvPr/>
            </p:nvSpPr>
            <p:spPr bwMode="auto">
              <a:xfrm>
                <a:off x="2688" y="960"/>
                <a:ext cx="0" cy="480"/>
              </a:xfrm>
              <a:prstGeom prst="line">
                <a:avLst/>
              </a:prstGeom>
              <a:noFill/>
              <a:ln w="38100">
                <a:solidFill>
                  <a:srgbClr val="FF0066"/>
                </a:solidFill>
                <a:round/>
                <a:headEnd/>
                <a:tailEnd/>
              </a:ln>
              <a:effectLst/>
            </p:spPr>
            <p:txBody>
              <a:bodyPr wrap="none" anchor="ctr"/>
              <a:lstStyle/>
              <a:p>
                <a:endParaRPr lang="zh-CN" altLang="en-US"/>
              </a:p>
            </p:txBody>
          </p:sp>
          <p:sp>
            <p:nvSpPr>
              <p:cNvPr id="1239050" name="Line 10"/>
              <p:cNvSpPr>
                <a:spLocks noChangeShapeType="1"/>
              </p:cNvSpPr>
              <p:nvPr/>
            </p:nvSpPr>
            <p:spPr bwMode="auto">
              <a:xfrm>
                <a:off x="2832" y="816"/>
                <a:ext cx="0" cy="624"/>
              </a:xfrm>
              <a:prstGeom prst="line">
                <a:avLst/>
              </a:prstGeom>
              <a:noFill/>
              <a:ln w="38100">
                <a:solidFill>
                  <a:srgbClr val="FF0066"/>
                </a:solidFill>
                <a:round/>
                <a:headEnd/>
                <a:tailEnd/>
              </a:ln>
              <a:effectLst/>
            </p:spPr>
            <p:txBody>
              <a:bodyPr wrap="none" anchor="ctr"/>
              <a:lstStyle/>
              <a:p>
                <a:endParaRPr lang="zh-CN" altLang="en-US"/>
              </a:p>
            </p:txBody>
          </p:sp>
          <p:sp>
            <p:nvSpPr>
              <p:cNvPr id="1239051" name="Line 11"/>
              <p:cNvSpPr>
                <a:spLocks noChangeShapeType="1"/>
              </p:cNvSpPr>
              <p:nvPr/>
            </p:nvSpPr>
            <p:spPr bwMode="auto">
              <a:xfrm>
                <a:off x="2976" y="1344"/>
                <a:ext cx="0" cy="96"/>
              </a:xfrm>
              <a:prstGeom prst="line">
                <a:avLst/>
              </a:prstGeom>
              <a:noFill/>
              <a:ln w="38100">
                <a:solidFill>
                  <a:srgbClr val="FF0066"/>
                </a:solidFill>
                <a:round/>
                <a:headEnd/>
                <a:tailEnd/>
              </a:ln>
              <a:effectLst/>
            </p:spPr>
            <p:txBody>
              <a:bodyPr wrap="none" anchor="ctr"/>
              <a:lstStyle/>
              <a:p>
                <a:endParaRPr lang="zh-CN" altLang="en-US"/>
              </a:p>
            </p:txBody>
          </p:sp>
          <p:sp>
            <p:nvSpPr>
              <p:cNvPr id="1239052" name="Rectangle 12"/>
              <p:cNvSpPr>
                <a:spLocks noChangeArrowheads="1"/>
              </p:cNvSpPr>
              <p:nvPr/>
            </p:nvSpPr>
            <p:spPr bwMode="auto">
              <a:xfrm>
                <a:off x="3216" y="1392"/>
                <a:ext cx="147" cy="262"/>
              </a:xfrm>
              <a:prstGeom prst="rect">
                <a:avLst/>
              </a:prstGeom>
              <a:noFill/>
              <a:ln w="9525">
                <a:noFill/>
                <a:miter lim="800000"/>
                <a:headEnd/>
                <a:tailEnd/>
              </a:ln>
              <a:effectLst/>
            </p:spPr>
            <p:txBody>
              <a:bodyPr wrap="none" lIns="71670" tIns="35835" rIns="71670" bIns="35835">
                <a:spAutoFit/>
              </a:bodyPr>
              <a:lstStyle/>
              <a:p>
                <a:pPr defTabSz="717550"/>
                <a:r>
                  <a:rPr kumimoji="0" lang="en-US" altLang="zh-CN" sz="1400" b="1" i="1">
                    <a:solidFill>
                      <a:srgbClr val="010000"/>
                    </a:solidFill>
                    <a:ea typeface="宋体" pitchFamily="2" charset="-122"/>
                  </a:rPr>
                  <a:t>x</a:t>
                </a:r>
              </a:p>
            </p:txBody>
          </p:sp>
          <p:sp>
            <p:nvSpPr>
              <p:cNvPr id="1239053" name="Rectangle 13"/>
              <p:cNvSpPr>
                <a:spLocks noChangeArrowheads="1"/>
              </p:cNvSpPr>
              <p:nvPr/>
            </p:nvSpPr>
            <p:spPr bwMode="auto">
              <a:xfrm>
                <a:off x="2304" y="576"/>
                <a:ext cx="432" cy="263"/>
              </a:xfrm>
              <a:prstGeom prst="rect">
                <a:avLst/>
              </a:prstGeom>
              <a:noFill/>
              <a:ln w="9525">
                <a:noFill/>
                <a:miter lim="800000"/>
                <a:headEnd/>
                <a:tailEnd/>
              </a:ln>
              <a:effectLst/>
            </p:spPr>
            <p:txBody>
              <a:bodyPr lIns="71670" tIns="35835" rIns="71670" bIns="35835">
                <a:spAutoFit/>
              </a:bodyPr>
              <a:lstStyle/>
              <a:p>
                <a:pPr defTabSz="717550"/>
                <a:r>
                  <a:rPr kumimoji="0" lang="zh-CN" altLang="en-US" sz="1400" b="1" i="1">
                    <a:solidFill>
                      <a:srgbClr val="010000"/>
                    </a:solidFill>
                    <a:ea typeface="宋体" pitchFamily="2" charset="-122"/>
                  </a:rPr>
                  <a:t> </a:t>
                </a:r>
                <a:r>
                  <a:rPr kumimoji="0" lang="en-US" altLang="zh-CN" sz="1400" b="1" i="1">
                    <a:solidFill>
                      <a:srgbClr val="010000"/>
                    </a:solidFill>
                    <a:ea typeface="宋体" pitchFamily="2" charset="-122"/>
                  </a:rPr>
                  <a:t>p</a:t>
                </a:r>
                <a:r>
                  <a:rPr kumimoji="0" lang="en-US" altLang="zh-CN" sz="1400" b="1">
                    <a:solidFill>
                      <a:srgbClr val="010000"/>
                    </a:solidFill>
                    <a:ea typeface="宋体" pitchFamily="2" charset="-122"/>
                  </a:rPr>
                  <a:t>(</a:t>
                </a:r>
                <a:r>
                  <a:rPr kumimoji="0" lang="en-US" altLang="zh-CN" sz="1400" b="1" i="1">
                    <a:solidFill>
                      <a:srgbClr val="010000"/>
                    </a:solidFill>
                    <a:ea typeface="宋体" pitchFamily="2" charset="-122"/>
                  </a:rPr>
                  <a:t>x</a:t>
                </a:r>
                <a:r>
                  <a:rPr kumimoji="0" lang="en-US" altLang="zh-CN" sz="1400" b="1">
                    <a:solidFill>
                      <a:srgbClr val="010000"/>
                    </a:solidFill>
                    <a:ea typeface="宋体" pitchFamily="2" charset="-122"/>
                  </a:rPr>
                  <a:t>)</a:t>
                </a:r>
              </a:p>
            </p:txBody>
          </p:sp>
          <p:sp>
            <p:nvSpPr>
              <p:cNvPr id="1239054" name="Rectangle 14"/>
              <p:cNvSpPr>
                <a:spLocks noChangeArrowheads="1"/>
              </p:cNvSpPr>
              <p:nvPr/>
            </p:nvSpPr>
            <p:spPr bwMode="auto">
              <a:xfrm>
                <a:off x="2156" y="1362"/>
                <a:ext cx="167" cy="333"/>
              </a:xfrm>
              <a:prstGeom prst="rect">
                <a:avLst/>
              </a:prstGeom>
              <a:noFill/>
              <a:ln w="9525">
                <a:noFill/>
                <a:miter lim="800000"/>
                <a:headEnd/>
                <a:tailEnd/>
              </a:ln>
              <a:effectLst/>
            </p:spPr>
            <p:txBody>
              <a:bodyPr wrap="none" lIns="71670" tIns="35835" rIns="71670" bIns="35835">
                <a:spAutoFit/>
              </a:bodyPr>
              <a:lstStyle/>
              <a:p>
                <a:pPr defTabSz="717550"/>
                <a:r>
                  <a:rPr kumimoji="0" lang="en-US" altLang="zh-CN" sz="1900" b="1">
                    <a:solidFill>
                      <a:srgbClr val="010000"/>
                    </a:solidFill>
                    <a:ea typeface="宋体" pitchFamily="2" charset="-122"/>
                  </a:rPr>
                  <a:t>o</a:t>
                </a:r>
              </a:p>
            </p:txBody>
          </p:sp>
          <p:sp>
            <p:nvSpPr>
              <p:cNvPr id="1239055" name="Line 15"/>
              <p:cNvSpPr>
                <a:spLocks noChangeShapeType="1"/>
              </p:cNvSpPr>
              <p:nvPr/>
            </p:nvSpPr>
            <p:spPr bwMode="auto">
              <a:xfrm>
                <a:off x="2160" y="1440"/>
                <a:ext cx="1200" cy="0"/>
              </a:xfrm>
              <a:prstGeom prst="line">
                <a:avLst/>
              </a:prstGeom>
              <a:noFill/>
              <a:ln w="9525" cap="sq">
                <a:solidFill>
                  <a:srgbClr val="000000"/>
                </a:solidFill>
                <a:round/>
                <a:headEnd type="none" w="sm" len="sm"/>
                <a:tailEnd type="stealth" w="sm" len="med"/>
              </a:ln>
              <a:effectLst/>
            </p:spPr>
            <p:txBody>
              <a:bodyPr wrap="none"/>
              <a:lstStyle/>
              <a:p>
                <a:endParaRPr lang="zh-CN" altLang="en-US"/>
              </a:p>
            </p:txBody>
          </p:sp>
        </p:grpSp>
        <p:grpSp>
          <p:nvGrpSpPr>
            <p:cNvPr id="1239056" name="Group 16"/>
            <p:cNvGrpSpPr>
              <a:grpSpLocks/>
            </p:cNvGrpSpPr>
            <p:nvPr/>
          </p:nvGrpSpPr>
          <p:grpSpPr bwMode="auto">
            <a:xfrm>
              <a:off x="2170" y="1529"/>
              <a:ext cx="1618" cy="726"/>
              <a:chOff x="1104" y="2688"/>
              <a:chExt cx="2064" cy="1059"/>
            </a:xfrm>
          </p:grpSpPr>
          <p:sp>
            <p:nvSpPr>
              <p:cNvPr id="1239057" name="Rectangle 17"/>
              <p:cNvSpPr>
                <a:spLocks noChangeArrowheads="1"/>
              </p:cNvSpPr>
              <p:nvPr/>
            </p:nvSpPr>
            <p:spPr bwMode="auto">
              <a:xfrm>
                <a:off x="1823" y="2688"/>
                <a:ext cx="384" cy="249"/>
              </a:xfrm>
              <a:prstGeom prst="rect">
                <a:avLst/>
              </a:prstGeom>
              <a:noFill/>
              <a:ln w="9525">
                <a:noFill/>
                <a:miter lim="800000"/>
                <a:headEnd/>
                <a:tailEnd/>
              </a:ln>
              <a:effectLst/>
            </p:spPr>
            <p:txBody>
              <a:bodyPr lIns="71670" tIns="35835" rIns="71670" bIns="35835">
                <a:spAutoFit/>
              </a:bodyPr>
              <a:lstStyle/>
              <a:p>
                <a:pPr defTabSz="717550"/>
                <a:r>
                  <a:rPr kumimoji="0" lang="zh-CN" altLang="en-US" sz="1300" b="1" i="1">
                    <a:solidFill>
                      <a:srgbClr val="010000"/>
                    </a:solidFill>
                    <a:ea typeface="宋体" pitchFamily="2" charset="-122"/>
                  </a:rPr>
                  <a:t> </a:t>
                </a:r>
                <a:r>
                  <a:rPr kumimoji="0" lang="en-US" altLang="zh-CN" sz="1300" b="1" i="1">
                    <a:solidFill>
                      <a:srgbClr val="010000"/>
                    </a:solidFill>
                    <a:ea typeface="宋体" pitchFamily="2" charset="-122"/>
                  </a:rPr>
                  <a:t>f </a:t>
                </a:r>
                <a:r>
                  <a:rPr kumimoji="0" lang="en-US" altLang="zh-CN" sz="1300" b="1">
                    <a:solidFill>
                      <a:srgbClr val="010000"/>
                    </a:solidFill>
                    <a:ea typeface="宋体" pitchFamily="2" charset="-122"/>
                  </a:rPr>
                  <a:t>(</a:t>
                </a:r>
                <a:r>
                  <a:rPr kumimoji="0" lang="en-US" altLang="zh-CN" sz="1300" b="1" i="1">
                    <a:solidFill>
                      <a:srgbClr val="010000"/>
                    </a:solidFill>
                    <a:ea typeface="宋体" pitchFamily="2" charset="-122"/>
                  </a:rPr>
                  <a:t>x</a:t>
                </a:r>
                <a:r>
                  <a:rPr kumimoji="0" lang="en-US" altLang="zh-CN" sz="1300" b="1">
                    <a:solidFill>
                      <a:srgbClr val="010000"/>
                    </a:solidFill>
                    <a:ea typeface="宋体" pitchFamily="2" charset="-122"/>
                  </a:rPr>
                  <a:t>)</a:t>
                </a:r>
                <a:endParaRPr kumimoji="0" lang="en-US" altLang="zh-CN" sz="1300" b="1" i="1">
                  <a:solidFill>
                    <a:srgbClr val="010000"/>
                  </a:solidFill>
                  <a:ea typeface="宋体" pitchFamily="2" charset="-122"/>
                </a:endParaRPr>
              </a:p>
            </p:txBody>
          </p:sp>
          <p:sp>
            <p:nvSpPr>
              <p:cNvPr id="1239058" name="Text Box 18"/>
              <p:cNvSpPr txBox="1">
                <a:spLocks noChangeArrowheads="1"/>
              </p:cNvSpPr>
              <p:nvPr/>
            </p:nvSpPr>
            <p:spPr bwMode="auto">
              <a:xfrm>
                <a:off x="2928" y="3455"/>
                <a:ext cx="188" cy="264"/>
              </a:xfrm>
              <a:prstGeom prst="rect">
                <a:avLst/>
              </a:prstGeom>
              <a:noFill/>
              <a:ln w="9525">
                <a:noFill/>
                <a:miter lim="800000"/>
                <a:headEnd/>
                <a:tailEnd/>
              </a:ln>
              <a:effectLst/>
            </p:spPr>
            <p:txBody>
              <a:bodyPr wrap="none" lIns="71670" tIns="35835" rIns="71670" bIns="35835">
                <a:spAutoFit/>
              </a:bodyPr>
              <a:lstStyle/>
              <a:p>
                <a:pPr defTabSz="717550"/>
                <a:r>
                  <a:rPr kumimoji="0" lang="en-US" altLang="zh-CN" sz="1400" b="1" i="1">
                    <a:solidFill>
                      <a:srgbClr val="010000"/>
                    </a:solidFill>
                    <a:ea typeface="宋体" pitchFamily="2" charset="-122"/>
                  </a:rPr>
                  <a:t>x</a:t>
                </a:r>
                <a:endParaRPr kumimoji="0" lang="en-US" altLang="zh-CN" sz="1600" b="1">
                  <a:solidFill>
                    <a:srgbClr val="010000"/>
                  </a:solidFill>
                  <a:ea typeface="宋体" pitchFamily="2" charset="-122"/>
                </a:endParaRPr>
              </a:p>
            </p:txBody>
          </p:sp>
          <p:sp>
            <p:nvSpPr>
              <p:cNvPr id="1239059" name="Text Box 19"/>
              <p:cNvSpPr txBox="1">
                <a:spLocks noChangeArrowheads="1"/>
              </p:cNvSpPr>
              <p:nvPr/>
            </p:nvSpPr>
            <p:spPr bwMode="auto">
              <a:xfrm>
                <a:off x="1681" y="3455"/>
                <a:ext cx="239" cy="292"/>
              </a:xfrm>
              <a:prstGeom prst="rect">
                <a:avLst/>
              </a:prstGeom>
              <a:noFill/>
              <a:ln w="9525">
                <a:noFill/>
                <a:miter lim="800000"/>
                <a:headEnd/>
                <a:tailEnd/>
              </a:ln>
              <a:effectLst/>
            </p:spPr>
            <p:txBody>
              <a:bodyPr lIns="71670" tIns="35835" rIns="71670" bIns="35835">
                <a:spAutoFit/>
              </a:bodyPr>
              <a:lstStyle/>
              <a:p>
                <a:pPr defTabSz="717550">
                  <a:spcBef>
                    <a:spcPct val="50000"/>
                  </a:spcBef>
                </a:pPr>
                <a:r>
                  <a:rPr kumimoji="0" lang="en-US" altLang="zh-CN" sz="1600" b="1">
                    <a:solidFill>
                      <a:srgbClr val="010000"/>
                    </a:solidFill>
                    <a:ea typeface="宋体" pitchFamily="2" charset="-122"/>
                  </a:rPr>
                  <a:t>o</a:t>
                </a:r>
              </a:p>
            </p:txBody>
          </p:sp>
          <p:sp>
            <p:nvSpPr>
              <p:cNvPr id="1239060" name="Freeform 20"/>
              <p:cNvSpPr>
                <a:spLocks/>
              </p:cNvSpPr>
              <p:nvPr/>
            </p:nvSpPr>
            <p:spPr bwMode="auto">
              <a:xfrm>
                <a:off x="1164" y="2930"/>
                <a:ext cx="1916" cy="573"/>
              </a:xfrm>
              <a:custGeom>
                <a:avLst/>
                <a:gdLst/>
                <a:ahLst/>
                <a:cxnLst>
                  <a:cxn ang="0">
                    <a:pos x="0" y="573"/>
                  </a:cxn>
                  <a:cxn ang="0">
                    <a:pos x="534" y="488"/>
                  </a:cxn>
                  <a:cxn ang="0">
                    <a:pos x="708" y="213"/>
                  </a:cxn>
                  <a:cxn ang="0">
                    <a:pos x="844" y="14"/>
                  </a:cxn>
                  <a:cxn ang="0">
                    <a:pos x="992" y="127"/>
                  </a:cxn>
                  <a:cxn ang="0">
                    <a:pos x="1121" y="254"/>
                  </a:cxn>
                  <a:cxn ang="0">
                    <a:pos x="1320" y="198"/>
                  </a:cxn>
                  <a:cxn ang="0">
                    <a:pos x="1561" y="476"/>
                  </a:cxn>
                  <a:cxn ang="0">
                    <a:pos x="1916" y="561"/>
                  </a:cxn>
                </a:cxnLst>
                <a:rect l="0" t="0" r="r" b="b"/>
                <a:pathLst>
                  <a:path w="1916" h="573">
                    <a:moveTo>
                      <a:pt x="0" y="573"/>
                    </a:moveTo>
                    <a:cubicBezTo>
                      <a:pt x="87" y="559"/>
                      <a:pt x="416" y="548"/>
                      <a:pt x="534" y="488"/>
                    </a:cubicBezTo>
                    <a:cubicBezTo>
                      <a:pt x="652" y="428"/>
                      <a:pt x="656" y="292"/>
                      <a:pt x="708" y="213"/>
                    </a:cubicBezTo>
                    <a:cubicBezTo>
                      <a:pt x="760" y="134"/>
                      <a:pt x="796" y="29"/>
                      <a:pt x="844" y="14"/>
                    </a:cubicBezTo>
                    <a:cubicBezTo>
                      <a:pt x="891" y="0"/>
                      <a:pt x="945" y="87"/>
                      <a:pt x="992" y="127"/>
                    </a:cubicBezTo>
                    <a:cubicBezTo>
                      <a:pt x="1038" y="167"/>
                      <a:pt x="1067" y="242"/>
                      <a:pt x="1121" y="254"/>
                    </a:cubicBezTo>
                    <a:cubicBezTo>
                      <a:pt x="1177" y="266"/>
                      <a:pt x="1246" y="161"/>
                      <a:pt x="1320" y="198"/>
                    </a:cubicBezTo>
                    <a:cubicBezTo>
                      <a:pt x="1394" y="235"/>
                      <a:pt x="1462" y="416"/>
                      <a:pt x="1561" y="476"/>
                    </a:cubicBezTo>
                    <a:cubicBezTo>
                      <a:pt x="1660" y="536"/>
                      <a:pt x="1842" y="543"/>
                      <a:pt x="1916" y="561"/>
                    </a:cubicBezTo>
                  </a:path>
                </a:pathLst>
              </a:custGeom>
              <a:solidFill>
                <a:srgbClr val="FFDFDF"/>
              </a:solidFill>
              <a:ln w="28575" cap="flat" cmpd="sng">
                <a:solidFill>
                  <a:srgbClr val="FF0066"/>
                </a:solidFill>
                <a:prstDash val="solid"/>
                <a:round/>
                <a:headEnd/>
                <a:tailEnd/>
              </a:ln>
              <a:effectLst/>
            </p:spPr>
            <p:txBody>
              <a:bodyPr wrap="none" anchor="ctr"/>
              <a:lstStyle/>
              <a:p>
                <a:endParaRPr lang="zh-CN" altLang="en-US"/>
              </a:p>
            </p:txBody>
          </p:sp>
          <p:sp>
            <p:nvSpPr>
              <p:cNvPr id="1239061" name="Line 21"/>
              <p:cNvSpPr>
                <a:spLocks noChangeShapeType="1"/>
              </p:cNvSpPr>
              <p:nvPr/>
            </p:nvSpPr>
            <p:spPr bwMode="auto">
              <a:xfrm>
                <a:off x="1104" y="3504"/>
                <a:ext cx="2064" cy="0"/>
              </a:xfrm>
              <a:prstGeom prst="line">
                <a:avLst/>
              </a:prstGeom>
              <a:noFill/>
              <a:ln w="9525">
                <a:solidFill>
                  <a:srgbClr val="000000"/>
                </a:solidFill>
                <a:round/>
                <a:headEnd/>
                <a:tailEnd type="stealth" w="sm" len="med"/>
              </a:ln>
              <a:effectLst/>
            </p:spPr>
            <p:txBody>
              <a:bodyPr wrap="none" anchor="ctr"/>
              <a:lstStyle/>
              <a:p>
                <a:endParaRPr lang="zh-CN" altLang="en-US"/>
              </a:p>
            </p:txBody>
          </p:sp>
          <p:sp>
            <p:nvSpPr>
              <p:cNvPr id="1239062" name="Line 22"/>
              <p:cNvSpPr>
                <a:spLocks noChangeShapeType="1"/>
              </p:cNvSpPr>
              <p:nvPr/>
            </p:nvSpPr>
            <p:spPr bwMode="auto">
              <a:xfrm flipV="1">
                <a:off x="1872" y="2736"/>
                <a:ext cx="0" cy="912"/>
              </a:xfrm>
              <a:prstGeom prst="line">
                <a:avLst/>
              </a:prstGeom>
              <a:noFill/>
              <a:ln w="9525">
                <a:solidFill>
                  <a:srgbClr val="000000"/>
                </a:solidFill>
                <a:round/>
                <a:headEnd/>
                <a:tailEnd type="stealth" w="sm" len="med"/>
              </a:ln>
            </p:spPr>
            <p:txBody>
              <a:bodyPr/>
              <a:lstStyle/>
              <a:p>
                <a:endParaRPr lang="zh-CN" altLang="en-US"/>
              </a:p>
            </p:txBody>
          </p:sp>
        </p:grpSp>
      </p:grpSp>
      <p:sp>
        <p:nvSpPr>
          <p:cNvPr id="1239063" name="Rectangle 23"/>
          <p:cNvSpPr>
            <a:spLocks noChangeArrowheads="1"/>
          </p:cNvSpPr>
          <p:nvPr/>
        </p:nvSpPr>
        <p:spPr bwMode="auto">
          <a:xfrm>
            <a:off x="1042988" y="1557338"/>
            <a:ext cx="7488237" cy="1611312"/>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1900" b="1">
                <a:ea typeface="宋体" pitchFamily="2" charset="-122"/>
              </a:rPr>
              <a:t>        </a:t>
            </a:r>
            <a:r>
              <a:rPr lang="zh-CN" altLang="en-US">
                <a:solidFill>
                  <a:srgbClr val="001010"/>
                </a:solidFill>
                <a:latin typeface="宋体" pitchFamily="2" charset="-122"/>
                <a:ea typeface="宋体" pitchFamily="2" charset="-122"/>
              </a:rPr>
              <a:t>前面的课程中，我们讨论了随机变量及其分布，如果知道了随机变量</a:t>
            </a:r>
            <a:r>
              <a:rPr lang="en-US" altLang="zh-CN" i="1">
                <a:solidFill>
                  <a:srgbClr val="001010"/>
                </a:solidFill>
                <a:latin typeface="宋体" pitchFamily="2" charset="-122"/>
                <a:ea typeface="宋体" pitchFamily="2" charset="-122"/>
              </a:rPr>
              <a:t>X </a:t>
            </a:r>
            <a:r>
              <a:rPr lang="zh-CN" altLang="en-US">
                <a:solidFill>
                  <a:srgbClr val="001010"/>
                </a:solidFill>
                <a:latin typeface="宋体" pitchFamily="2" charset="-122"/>
                <a:ea typeface="宋体" pitchFamily="2" charset="-122"/>
              </a:rPr>
              <a:t>的概率分布，那么</a:t>
            </a:r>
            <a:r>
              <a:rPr lang="en-US" altLang="zh-CN" i="1">
                <a:solidFill>
                  <a:srgbClr val="001010"/>
                </a:solidFill>
                <a:latin typeface="宋体" pitchFamily="2" charset="-122"/>
                <a:ea typeface="宋体" pitchFamily="2" charset="-122"/>
              </a:rPr>
              <a:t>X </a:t>
            </a:r>
            <a:r>
              <a:rPr lang="zh-CN" altLang="en-US">
                <a:solidFill>
                  <a:srgbClr val="001010"/>
                </a:solidFill>
                <a:latin typeface="宋体" pitchFamily="2" charset="-122"/>
                <a:ea typeface="宋体" pitchFamily="2" charset="-122"/>
              </a:rPr>
              <a:t>的全部概率特征也就知道了</a:t>
            </a:r>
            <a:r>
              <a:rPr lang="en-US" altLang="zh-CN">
                <a:solidFill>
                  <a:srgbClr val="001010"/>
                </a:solidFill>
                <a:latin typeface="宋体" pitchFamily="2" charset="-122"/>
                <a:ea typeface="宋体" pitchFamily="2" charset="-122"/>
              </a:rPr>
              <a:t>.</a:t>
            </a:r>
          </a:p>
        </p:txBody>
      </p:sp>
      <p:sp>
        <p:nvSpPr>
          <p:cNvPr id="1239064" name="Rectangle 24"/>
          <p:cNvSpPr>
            <a:spLocks noChangeArrowheads="1"/>
          </p:cNvSpPr>
          <p:nvPr/>
        </p:nvSpPr>
        <p:spPr bwMode="auto">
          <a:xfrm>
            <a:off x="1116013" y="4508500"/>
            <a:ext cx="7777162" cy="2124075"/>
          </a:xfrm>
          <a:prstGeom prst="rect">
            <a:avLst/>
          </a:prstGeom>
          <a:noFill/>
          <a:ln w="9525">
            <a:noFill/>
            <a:miter lim="800000"/>
            <a:headEnd/>
            <a:tailEnd/>
          </a:ln>
          <a:effectLst/>
        </p:spPr>
        <p:txBody>
          <a:bodyPr lIns="71670" tIns="35835" rIns="71670" bIns="35835" anchor="ctr">
            <a:spAutoFit/>
          </a:bodyPr>
          <a:lstStyle/>
          <a:p>
            <a:pPr defTabSz="717550">
              <a:lnSpc>
                <a:spcPct val="120000"/>
              </a:lnSpc>
              <a:spcBef>
                <a:spcPct val="50000"/>
              </a:spcBef>
            </a:pPr>
            <a:r>
              <a:rPr kumimoji="0" lang="zh-CN" altLang="en-US" sz="2200" b="1">
                <a:solidFill>
                  <a:srgbClr val="001010"/>
                </a:solidFill>
                <a:ea typeface="宋体" pitchFamily="2" charset="-122"/>
              </a:rPr>
              <a:t>　　</a:t>
            </a:r>
            <a:r>
              <a:rPr kumimoji="0" lang="zh-CN" altLang="en-US" b="1">
                <a:solidFill>
                  <a:srgbClr val="001010"/>
                </a:solidFill>
                <a:latin typeface="宋体" pitchFamily="2" charset="-122"/>
                <a:ea typeface="宋体" pitchFamily="2" charset="-122"/>
              </a:rPr>
              <a:t>但在实际问题中，概率分布一般是较难确定的</a:t>
            </a:r>
            <a:r>
              <a:rPr kumimoji="0" lang="en-US" altLang="zh-CN" b="1">
                <a:solidFill>
                  <a:srgbClr val="001010"/>
                </a:solidFill>
                <a:latin typeface="宋体" pitchFamily="2" charset="-122"/>
                <a:ea typeface="宋体" pitchFamily="2" charset="-122"/>
              </a:rPr>
              <a:t>.</a:t>
            </a:r>
            <a:r>
              <a:rPr lang="en-US" altLang="zh-CN" b="1">
                <a:solidFill>
                  <a:srgbClr val="001010"/>
                </a:solidFill>
                <a:latin typeface="宋体" pitchFamily="2" charset="-122"/>
                <a:ea typeface="宋体" pitchFamily="2" charset="-122"/>
              </a:rPr>
              <a:t> </a:t>
            </a:r>
            <a:r>
              <a:rPr lang="zh-CN" altLang="en-US" b="1">
                <a:solidFill>
                  <a:srgbClr val="001010"/>
                </a:solidFill>
                <a:latin typeface="宋体" pitchFamily="2" charset="-122"/>
                <a:ea typeface="宋体" pitchFamily="2" charset="-122"/>
              </a:rPr>
              <a:t>而且在一些实际应用中，人们并不需要知道随机变量的一切概率性质，只要知道它的某些</a:t>
            </a:r>
            <a:r>
              <a:rPr lang="zh-CN" altLang="en-US" b="1">
                <a:solidFill>
                  <a:srgbClr val="FF3300"/>
                </a:solidFill>
                <a:latin typeface="宋体" pitchFamily="2" charset="-122"/>
                <a:ea typeface="宋体" pitchFamily="2" charset="-122"/>
              </a:rPr>
              <a:t>数字特征</a:t>
            </a:r>
            <a:r>
              <a:rPr lang="zh-CN" altLang="en-US" b="1">
                <a:solidFill>
                  <a:srgbClr val="001010"/>
                </a:solidFill>
                <a:latin typeface="宋体" pitchFamily="2" charset="-122"/>
                <a:ea typeface="宋体" pitchFamily="2" charset="-122"/>
              </a:rPr>
              <a:t>就够了</a:t>
            </a:r>
            <a:r>
              <a:rPr lang="en-US" altLang="zh-CN" b="1">
                <a:solidFill>
                  <a:srgbClr val="001010"/>
                </a:solidFill>
                <a:latin typeface="宋体" pitchFamily="2" charset="-122"/>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39044"/>
                                        </p:tgtEl>
                                        <p:attrNameLst>
                                          <p:attrName>style.visibility</p:attrName>
                                        </p:attrNameLst>
                                      </p:cBhvr>
                                      <p:to>
                                        <p:strVal val="visible"/>
                                      </p:to>
                                    </p:set>
                                    <p:anim calcmode="lin" valueType="num">
                                      <p:cBhvr additive="base">
                                        <p:cTn id="7" dur="500" fill="hold"/>
                                        <p:tgtEl>
                                          <p:spTgt spid="1239044"/>
                                        </p:tgtEl>
                                        <p:attrNameLst>
                                          <p:attrName>ppt_x</p:attrName>
                                        </p:attrNameLst>
                                      </p:cBhvr>
                                      <p:tavLst>
                                        <p:tav tm="0">
                                          <p:val>
                                            <p:strVal val="1+#ppt_w/2"/>
                                          </p:val>
                                        </p:tav>
                                        <p:tav tm="100000">
                                          <p:val>
                                            <p:strVal val="#ppt_x"/>
                                          </p:val>
                                        </p:tav>
                                      </p:tavLst>
                                    </p:anim>
                                    <p:anim calcmode="lin" valueType="num">
                                      <p:cBhvr additive="base">
                                        <p:cTn id="8" dur="500" fill="hold"/>
                                        <p:tgtEl>
                                          <p:spTgt spid="12390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4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20" name="Rectangle 4"/>
          <p:cNvSpPr>
            <a:spLocks noChangeArrowheads="1"/>
          </p:cNvSpPr>
          <p:nvPr/>
        </p:nvSpPr>
        <p:spPr bwMode="auto">
          <a:xfrm>
            <a:off x="1087438" y="4751388"/>
            <a:ext cx="422275" cy="407987"/>
          </a:xfrm>
          <a:prstGeom prst="rect">
            <a:avLst/>
          </a:prstGeom>
          <a:noFill/>
          <a:ln w="9525">
            <a:noFill/>
            <a:miter lim="800000"/>
            <a:headEnd/>
            <a:tailEnd/>
          </a:ln>
          <a:effectLst/>
        </p:spPr>
        <p:txBody>
          <a:bodyPr wrap="none" lIns="71670" tIns="35835" rIns="71670" bIns="35835">
            <a:spAutoFit/>
          </a:bodyPr>
          <a:lstStyle/>
          <a:p>
            <a:pPr defTabSz="717550" eaLnBrk="0" hangingPunct="0"/>
            <a:r>
              <a:rPr kumimoji="0" lang="zh-CN" altLang="en-US" sz="2200" b="1">
                <a:solidFill>
                  <a:srgbClr val="0000D2"/>
                </a:solidFill>
                <a:ea typeface="黑体" pitchFamily="49" charset="-122"/>
              </a:rPr>
              <a:t>解</a:t>
            </a:r>
          </a:p>
        </p:txBody>
      </p:sp>
      <p:graphicFrame>
        <p:nvGraphicFramePr>
          <p:cNvPr id="1314821" name="Object 5"/>
          <p:cNvGraphicFramePr>
            <a:graphicFrameLocks noChangeAspect="1"/>
          </p:cNvGraphicFramePr>
          <p:nvPr/>
        </p:nvGraphicFramePr>
        <p:xfrm>
          <a:off x="1565275" y="4692650"/>
          <a:ext cx="2519363" cy="547688"/>
        </p:xfrm>
        <a:graphic>
          <a:graphicData uri="http://schemas.openxmlformats.org/presentationml/2006/ole">
            <p:oleObj spid="_x0000_s1314821" name="Equation" r:id="rId4" imgW="3213000" imgH="698400" progId="Equation.3">
              <p:embed/>
            </p:oleObj>
          </a:graphicData>
        </a:graphic>
      </p:graphicFrame>
      <p:graphicFrame>
        <p:nvGraphicFramePr>
          <p:cNvPr id="1314822" name="Object 6"/>
          <p:cNvGraphicFramePr>
            <a:graphicFrameLocks noChangeAspect="1"/>
          </p:cNvGraphicFramePr>
          <p:nvPr/>
        </p:nvGraphicFramePr>
        <p:xfrm>
          <a:off x="4041775" y="4594225"/>
          <a:ext cx="2327275" cy="809625"/>
        </p:xfrm>
        <a:graphic>
          <a:graphicData uri="http://schemas.openxmlformats.org/presentationml/2006/ole">
            <p:oleObj spid="_x0000_s1314822" name="公式" r:id="rId5" imgW="1168200" imgH="406080" progId="Equation.3">
              <p:embed/>
            </p:oleObj>
          </a:graphicData>
        </a:graphic>
      </p:graphicFrame>
      <p:graphicFrame>
        <p:nvGraphicFramePr>
          <p:cNvPr id="1314823" name="Object 7"/>
          <p:cNvGraphicFramePr>
            <a:graphicFrameLocks noChangeAspect="1"/>
          </p:cNvGraphicFramePr>
          <p:nvPr/>
        </p:nvGraphicFramePr>
        <p:xfrm>
          <a:off x="6346825" y="4856163"/>
          <a:ext cx="1104900" cy="298450"/>
        </p:xfrm>
        <a:graphic>
          <a:graphicData uri="http://schemas.openxmlformats.org/presentationml/2006/ole">
            <p:oleObj spid="_x0000_s1314823" name="公式" r:id="rId6" imgW="1409400" imgH="380880" progId="Equation.3">
              <p:embed/>
            </p:oleObj>
          </a:graphicData>
        </a:graphic>
      </p:graphicFrame>
      <p:sp>
        <p:nvSpPr>
          <p:cNvPr id="1314824" name="Rectangle 8"/>
          <p:cNvSpPr>
            <a:spLocks noChangeArrowheads="1"/>
          </p:cNvSpPr>
          <p:nvPr/>
        </p:nvSpPr>
        <p:spPr bwMode="auto">
          <a:xfrm>
            <a:off x="1042988" y="1673225"/>
            <a:ext cx="4659312" cy="407988"/>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00D2"/>
                </a:solidFill>
                <a:latin typeface="黑体" pitchFamily="49" charset="-122"/>
                <a:ea typeface="黑体" pitchFamily="49" charset="-122"/>
              </a:rPr>
              <a:t>例</a:t>
            </a:r>
            <a:r>
              <a:rPr kumimoji="0" lang="en-US" altLang="zh-CN" sz="2200" b="1">
                <a:solidFill>
                  <a:srgbClr val="0000D2"/>
                </a:solidFill>
                <a:latin typeface="黑体" pitchFamily="49" charset="-122"/>
                <a:ea typeface="黑体" pitchFamily="49" charset="-122"/>
              </a:rPr>
              <a:t> </a:t>
            </a:r>
            <a:r>
              <a:rPr kumimoji="0" lang="zh-CN" altLang="en-US" sz="2200" b="1">
                <a:solidFill>
                  <a:srgbClr val="0000D2"/>
                </a:solidFill>
                <a:latin typeface="宋体" pitchFamily="2" charset="-122"/>
                <a:ea typeface="宋体" pitchFamily="2" charset="-122"/>
              </a:rPr>
              <a:t>顾客平均等待多长时间</a:t>
            </a:r>
            <a:r>
              <a:rPr kumimoji="0" lang="en-US" altLang="zh-CN" sz="2200" b="1">
                <a:solidFill>
                  <a:srgbClr val="0000D2"/>
                </a:solidFill>
                <a:latin typeface="宋体" pitchFamily="2" charset="-122"/>
                <a:ea typeface="宋体" pitchFamily="2" charset="-122"/>
              </a:rPr>
              <a:t>?</a:t>
            </a:r>
          </a:p>
        </p:txBody>
      </p:sp>
      <p:graphicFrame>
        <p:nvGraphicFramePr>
          <p:cNvPr id="1314825" name="Object 9"/>
          <p:cNvGraphicFramePr>
            <a:graphicFrameLocks noChangeAspect="1"/>
          </p:cNvGraphicFramePr>
          <p:nvPr/>
        </p:nvGraphicFramePr>
        <p:xfrm>
          <a:off x="3895725" y="3582988"/>
          <a:ext cx="149225" cy="328612"/>
        </p:xfrm>
        <a:graphic>
          <a:graphicData uri="http://schemas.openxmlformats.org/presentationml/2006/ole">
            <p:oleObj spid="_x0000_s1314825" name="Equation" r:id="rId7" imgW="190440" imgH="419040" progId="Equation.3">
              <p:embed/>
            </p:oleObj>
          </a:graphicData>
        </a:graphic>
      </p:graphicFrame>
      <p:sp>
        <p:nvSpPr>
          <p:cNvPr id="1314826" name="Text Box 10"/>
          <p:cNvSpPr txBox="1">
            <a:spLocks noChangeArrowheads="1"/>
          </p:cNvSpPr>
          <p:nvPr/>
        </p:nvSpPr>
        <p:spPr bwMode="auto">
          <a:xfrm>
            <a:off x="1042988" y="2133600"/>
            <a:ext cx="5519737" cy="1344613"/>
          </a:xfrm>
          <a:prstGeom prst="rect">
            <a:avLst/>
          </a:prstGeom>
          <a:noFill/>
          <a:ln w="9525">
            <a:noFill/>
            <a:miter lim="800000"/>
            <a:headEnd/>
            <a:tailEnd/>
          </a:ln>
          <a:effectLst/>
        </p:spPr>
        <p:txBody>
          <a:bodyPr lIns="71670" tIns="35835" rIns="71670" bIns="35835">
            <a:spAutoFit/>
          </a:bodyPr>
          <a:lstStyle/>
          <a:p>
            <a:pPr defTabSz="717550" eaLnBrk="0" hangingPunct="0">
              <a:spcBef>
                <a:spcPct val="40000"/>
              </a:spcBef>
            </a:pPr>
            <a:r>
              <a:rPr kumimoji="0" lang="zh-CN" altLang="en-US" sz="2200" b="1">
                <a:solidFill>
                  <a:srgbClr val="001010"/>
                </a:solidFill>
                <a:latin typeface="黑体" pitchFamily="49" charset="-122"/>
                <a:ea typeface="黑体" pitchFamily="49" charset="-122"/>
              </a:rPr>
              <a:t>    </a:t>
            </a:r>
            <a:r>
              <a:rPr kumimoji="0" lang="zh-CN" altLang="en-US" sz="2200" b="1">
                <a:solidFill>
                  <a:srgbClr val="001010"/>
                </a:solidFill>
                <a:latin typeface="宋体" pitchFamily="2" charset="-122"/>
                <a:ea typeface="宋体" pitchFamily="2" charset="-122"/>
              </a:rPr>
              <a:t>设顾客在某银行的窗口等待服务的时间</a:t>
            </a:r>
          </a:p>
          <a:p>
            <a:pPr defTabSz="717550" eaLnBrk="0" hangingPunct="0">
              <a:spcBef>
                <a:spcPct val="40000"/>
              </a:spcBef>
            </a:pPr>
            <a:r>
              <a:rPr kumimoji="0" lang="zh-CN" altLang="en-US" sz="2200" b="1" i="1">
                <a:solidFill>
                  <a:srgbClr val="001010"/>
                </a:solidFill>
                <a:ea typeface="宋体" pitchFamily="2" charset="-122"/>
              </a:rPr>
              <a:t> </a:t>
            </a:r>
            <a:r>
              <a:rPr kumimoji="0" lang="en-US" altLang="zh-CN" sz="2200" b="1" i="1">
                <a:solidFill>
                  <a:srgbClr val="001010"/>
                </a:solidFill>
                <a:ea typeface="宋体" pitchFamily="2" charset="-122"/>
              </a:rPr>
              <a:t>X</a:t>
            </a:r>
            <a:r>
              <a:rPr kumimoji="0" lang="en-US" altLang="zh-CN" sz="2200" b="1">
                <a:solidFill>
                  <a:srgbClr val="001010"/>
                </a:solidFill>
                <a:ea typeface="宋体" pitchFamily="2" charset="-122"/>
              </a:rPr>
              <a:t>(</a:t>
            </a:r>
            <a:r>
              <a:rPr kumimoji="0" lang="zh-CN" altLang="en-US" sz="2200" b="1">
                <a:solidFill>
                  <a:srgbClr val="001010"/>
                </a:solidFill>
                <a:latin typeface="宋体" pitchFamily="2" charset="-122"/>
                <a:ea typeface="宋体" pitchFamily="2" charset="-122"/>
              </a:rPr>
              <a:t>以分计</a:t>
            </a:r>
            <a:r>
              <a:rPr kumimoji="0" lang="en-US" altLang="zh-CN" sz="2200" b="1">
                <a:solidFill>
                  <a:srgbClr val="001010"/>
                </a:solidFill>
                <a:ea typeface="宋体" pitchFamily="2" charset="-122"/>
              </a:rPr>
              <a:t>)</a:t>
            </a:r>
            <a:r>
              <a:rPr kumimoji="0" lang="zh-CN" altLang="en-US" sz="2200" b="1">
                <a:solidFill>
                  <a:srgbClr val="001010"/>
                </a:solidFill>
                <a:latin typeface="宋体" pitchFamily="2" charset="-122"/>
                <a:ea typeface="宋体" pitchFamily="2" charset="-122"/>
              </a:rPr>
              <a:t>服从参数为        的指数分布</a:t>
            </a:r>
            <a:r>
              <a:rPr kumimoji="0" lang="en-US" altLang="zh-CN" sz="2200" b="1">
                <a:solidFill>
                  <a:srgbClr val="001010"/>
                </a:solidFill>
                <a:ea typeface="宋体" pitchFamily="2" charset="-122"/>
              </a:rPr>
              <a:t>,</a:t>
            </a:r>
          </a:p>
          <a:p>
            <a:pPr defTabSz="717550" eaLnBrk="0" hangingPunct="0">
              <a:spcBef>
                <a:spcPct val="40000"/>
              </a:spcBef>
            </a:pPr>
            <a:r>
              <a:rPr kumimoji="0" lang="zh-CN" altLang="en-US" sz="2200" b="1">
                <a:solidFill>
                  <a:srgbClr val="001010"/>
                </a:solidFill>
                <a:latin typeface="宋体" pitchFamily="2" charset="-122"/>
                <a:ea typeface="宋体" pitchFamily="2" charset="-122"/>
              </a:rPr>
              <a:t>其概率密度为</a:t>
            </a:r>
          </a:p>
        </p:txBody>
      </p:sp>
      <p:sp>
        <p:nvSpPr>
          <p:cNvPr id="1314827" name="Rectangle 11"/>
          <p:cNvSpPr>
            <a:spLocks noChangeArrowheads="1"/>
          </p:cNvSpPr>
          <p:nvPr/>
        </p:nvSpPr>
        <p:spPr bwMode="auto">
          <a:xfrm>
            <a:off x="1090613" y="4105275"/>
            <a:ext cx="3935412" cy="407988"/>
          </a:xfrm>
          <a:prstGeom prst="rect">
            <a:avLst/>
          </a:prstGeom>
          <a:noFill/>
          <a:ln w="9525">
            <a:noFill/>
            <a:miter lim="800000"/>
            <a:headEnd/>
            <a:tailEnd/>
          </a:ln>
          <a:effectLst/>
        </p:spPr>
        <p:txBody>
          <a:bodyPr wrap="none" lIns="71670" tIns="35835" rIns="71670" bIns="35835">
            <a:spAutoFit/>
          </a:bodyPr>
          <a:lstStyle/>
          <a:p>
            <a:pPr defTabSz="717550" eaLnBrk="0" hangingPunct="0"/>
            <a:r>
              <a:rPr kumimoji="0" lang="zh-CN" altLang="en-US" sz="2200" b="1">
                <a:solidFill>
                  <a:srgbClr val="001010"/>
                </a:solidFill>
                <a:latin typeface="宋体" pitchFamily="2" charset="-122"/>
                <a:ea typeface="宋体" pitchFamily="2" charset="-122"/>
              </a:rPr>
              <a:t>试求顾客等待服务的平均时间</a:t>
            </a:r>
            <a:r>
              <a:rPr kumimoji="0" lang="en-US" altLang="zh-CN" sz="2200" b="1">
                <a:solidFill>
                  <a:srgbClr val="001010"/>
                </a:solidFill>
                <a:ea typeface="宋体" pitchFamily="2" charset="-122"/>
              </a:rPr>
              <a:t>?</a:t>
            </a:r>
          </a:p>
        </p:txBody>
      </p:sp>
      <p:graphicFrame>
        <p:nvGraphicFramePr>
          <p:cNvPr id="1314828" name="Object 12"/>
          <p:cNvGraphicFramePr>
            <a:graphicFrameLocks noChangeAspect="1"/>
          </p:cNvGraphicFramePr>
          <p:nvPr/>
        </p:nvGraphicFramePr>
        <p:xfrm>
          <a:off x="2619375" y="3074988"/>
          <a:ext cx="3005138" cy="974725"/>
        </p:xfrm>
        <a:graphic>
          <a:graphicData uri="http://schemas.openxmlformats.org/presentationml/2006/ole">
            <p:oleObj spid="_x0000_s1314828" name="公式" r:id="rId8" imgW="1879560" imgH="609480" progId="Equation.3">
              <p:embed/>
            </p:oleObj>
          </a:graphicData>
        </a:graphic>
      </p:graphicFrame>
      <p:graphicFrame>
        <p:nvGraphicFramePr>
          <p:cNvPr id="1314829" name="Object 13"/>
          <p:cNvGraphicFramePr>
            <a:graphicFrameLocks noChangeAspect="1"/>
          </p:cNvGraphicFramePr>
          <p:nvPr/>
        </p:nvGraphicFramePr>
        <p:xfrm>
          <a:off x="3884613" y="2679700"/>
          <a:ext cx="950912" cy="323850"/>
        </p:xfrm>
        <a:graphic>
          <a:graphicData uri="http://schemas.openxmlformats.org/presentationml/2006/ole">
            <p:oleObj spid="_x0000_s1314829" name="公式" r:id="rId9" imgW="596880" imgH="203040" progId="Equation.3">
              <p:embed/>
            </p:oleObj>
          </a:graphicData>
        </a:graphic>
      </p:graphicFrame>
      <p:grpSp>
        <p:nvGrpSpPr>
          <p:cNvPr id="1314830" name="Group 14"/>
          <p:cNvGrpSpPr>
            <a:grpSpLocks/>
          </p:cNvGrpSpPr>
          <p:nvPr/>
        </p:nvGrpSpPr>
        <p:grpSpPr bwMode="auto">
          <a:xfrm>
            <a:off x="1017588" y="5403850"/>
            <a:ext cx="5437187" cy="407988"/>
            <a:chOff x="521" y="3430"/>
            <a:chExt cx="4368" cy="327"/>
          </a:xfrm>
        </p:grpSpPr>
        <p:sp>
          <p:nvSpPr>
            <p:cNvPr id="1314831" name="Rectangle 15"/>
            <p:cNvSpPr>
              <a:spLocks noChangeArrowheads="1"/>
            </p:cNvSpPr>
            <p:nvPr/>
          </p:nvSpPr>
          <p:spPr bwMode="auto">
            <a:xfrm>
              <a:off x="521" y="3430"/>
              <a:ext cx="4368" cy="327"/>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1010"/>
                  </a:solidFill>
                  <a:latin typeface="宋体" pitchFamily="2" charset="-122"/>
                  <a:ea typeface="宋体" pitchFamily="2" charset="-122"/>
                </a:rPr>
                <a:t>因此</a:t>
              </a:r>
              <a:r>
                <a:rPr kumimoji="0" lang="en-US" altLang="zh-CN" sz="2200" b="1">
                  <a:solidFill>
                    <a:srgbClr val="001010"/>
                  </a:solidFill>
                  <a:ea typeface="宋体" pitchFamily="2" charset="-122"/>
                </a:rPr>
                <a:t>, </a:t>
              </a:r>
              <a:r>
                <a:rPr kumimoji="0" lang="zh-CN" altLang="en-US" sz="2200" b="1">
                  <a:solidFill>
                    <a:srgbClr val="001010"/>
                  </a:solidFill>
                  <a:latin typeface="宋体" pitchFamily="2" charset="-122"/>
                  <a:ea typeface="宋体" pitchFamily="2" charset="-122"/>
                </a:rPr>
                <a:t>顾客平均等待  分钟就可得到服务</a:t>
              </a:r>
              <a:r>
                <a:rPr kumimoji="0" lang="en-US" altLang="zh-CN" sz="2200" b="1">
                  <a:solidFill>
                    <a:srgbClr val="001010"/>
                  </a:solidFill>
                  <a:ea typeface="宋体" pitchFamily="2" charset="-122"/>
                </a:rPr>
                <a:t>.</a:t>
              </a:r>
            </a:p>
          </p:txBody>
        </p:sp>
        <p:graphicFrame>
          <p:nvGraphicFramePr>
            <p:cNvPr id="1314832" name="Object 16"/>
            <p:cNvGraphicFramePr>
              <a:graphicFrameLocks noChangeAspect="1"/>
            </p:cNvGraphicFramePr>
            <p:nvPr/>
          </p:nvGraphicFramePr>
          <p:xfrm>
            <a:off x="2517" y="3521"/>
            <a:ext cx="136" cy="184"/>
          </p:xfrm>
          <a:graphic>
            <a:graphicData uri="http://schemas.openxmlformats.org/presentationml/2006/ole">
              <p:oleObj spid="_x0000_s1314832" name="公式" r:id="rId10" imgW="215640" imgH="291960" progId="Equation.3">
                <p:embed/>
              </p:oleObj>
            </a:graphicData>
          </a:graphic>
        </p:graphicFrame>
      </p:grpSp>
      <p:sp>
        <p:nvSpPr>
          <p:cNvPr id="1314834" name="Text Box 18"/>
          <p:cNvSpPr txBox="1">
            <a:spLocks noChangeArrowheads="1"/>
          </p:cNvSpPr>
          <p:nvPr/>
        </p:nvSpPr>
        <p:spPr bwMode="auto">
          <a:xfrm>
            <a:off x="998538" y="971550"/>
            <a:ext cx="7775575" cy="579438"/>
          </a:xfrm>
          <a:prstGeom prst="rect">
            <a:avLst/>
          </a:prstGeom>
          <a:noFill/>
          <a:ln w="9525">
            <a:noFill/>
            <a:miter lim="800000"/>
            <a:headEnd/>
            <a:tailEnd/>
          </a:ln>
        </p:spPr>
        <p:txBody>
          <a:bodyPr>
            <a:spAutoFit/>
          </a:bodyPr>
          <a:lstStyle/>
          <a:p>
            <a:pPr>
              <a:spcBef>
                <a:spcPct val="50000"/>
              </a:spcBef>
            </a:pPr>
            <a:r>
              <a:rPr lang="zh-CN" altLang="zh-CN" sz="3200" b="1">
                <a:solidFill>
                  <a:schemeClr val="tx2"/>
                </a:solidFill>
                <a:ea typeface="黑体" pitchFamily="49" charset="-122"/>
              </a:rPr>
              <a:t>一维</a:t>
            </a:r>
            <a:r>
              <a:rPr lang="zh-CN" altLang="en-US" sz="3200" b="1">
                <a:solidFill>
                  <a:schemeClr val="tx2"/>
                </a:solidFill>
                <a:ea typeface="黑体" pitchFamily="49" charset="-122"/>
              </a:rPr>
              <a:t>连续型随机变量的数学期望</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4820"/>
                                        </p:tgtEl>
                                        <p:attrNameLst>
                                          <p:attrName>style.visibility</p:attrName>
                                        </p:attrNameLst>
                                      </p:cBhvr>
                                      <p:to>
                                        <p:strVal val="visible"/>
                                      </p:to>
                                    </p:set>
                                    <p:animEffect transition="in" filter="wipe(left)">
                                      <p:cBhvr>
                                        <p:cTn id="7" dur="500"/>
                                        <p:tgtEl>
                                          <p:spTgt spid="1314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14821"/>
                                        </p:tgtEl>
                                        <p:attrNameLst>
                                          <p:attrName>style.visibility</p:attrName>
                                        </p:attrNameLst>
                                      </p:cBhvr>
                                      <p:to>
                                        <p:strVal val="visible"/>
                                      </p:to>
                                    </p:set>
                                    <p:animEffect transition="in" filter="wipe(left)">
                                      <p:cBhvr>
                                        <p:cTn id="12" dur="500"/>
                                        <p:tgtEl>
                                          <p:spTgt spid="13148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14822"/>
                                        </p:tgtEl>
                                        <p:attrNameLst>
                                          <p:attrName>style.visibility</p:attrName>
                                        </p:attrNameLst>
                                      </p:cBhvr>
                                      <p:to>
                                        <p:strVal val="visible"/>
                                      </p:to>
                                    </p:set>
                                    <p:animEffect transition="in" filter="wipe(left)">
                                      <p:cBhvr>
                                        <p:cTn id="17" dur="500"/>
                                        <p:tgtEl>
                                          <p:spTgt spid="13148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14823"/>
                                        </p:tgtEl>
                                        <p:attrNameLst>
                                          <p:attrName>style.visibility</p:attrName>
                                        </p:attrNameLst>
                                      </p:cBhvr>
                                      <p:to>
                                        <p:strVal val="visible"/>
                                      </p:to>
                                    </p:set>
                                    <p:animEffect transition="in" filter="wipe(left)">
                                      <p:cBhvr>
                                        <p:cTn id="22" dur="500"/>
                                        <p:tgtEl>
                                          <p:spTgt spid="13148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14830"/>
                                        </p:tgtEl>
                                        <p:attrNameLst>
                                          <p:attrName>style.visibility</p:attrName>
                                        </p:attrNameLst>
                                      </p:cBhvr>
                                      <p:to>
                                        <p:strVal val="visible"/>
                                      </p:to>
                                    </p:set>
                                    <p:animEffect transition="in" filter="wipe(left)">
                                      <p:cBhvr>
                                        <p:cTn id="27" dur="500"/>
                                        <p:tgtEl>
                                          <p:spTgt spid="131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61" name="Text Box 5"/>
          <p:cNvSpPr txBox="1">
            <a:spLocks noChangeArrowheads="1"/>
          </p:cNvSpPr>
          <p:nvPr/>
        </p:nvSpPr>
        <p:spPr bwMode="auto">
          <a:xfrm>
            <a:off x="1012825" y="1749425"/>
            <a:ext cx="6553200" cy="519113"/>
          </a:xfrm>
          <a:prstGeom prst="rect">
            <a:avLst/>
          </a:prstGeom>
          <a:noFill/>
          <a:ln w="12700">
            <a:noFill/>
            <a:miter lim="800000"/>
            <a:headEnd/>
            <a:tailEnd/>
          </a:ln>
          <a:effectLst/>
        </p:spPr>
        <p:txBody>
          <a:bodyPr>
            <a:spAutoFit/>
          </a:bodyPr>
          <a:lstStyle/>
          <a:p>
            <a:pPr eaLnBrk="0" hangingPunct="0">
              <a:spcBef>
                <a:spcPct val="50000"/>
              </a:spcBef>
            </a:pPr>
            <a:r>
              <a:rPr lang="zh-CN" altLang="en-US" b="1">
                <a:solidFill>
                  <a:srgbClr val="FF0000"/>
                </a:solidFill>
                <a:latin typeface="Arial" charset="0"/>
                <a:ea typeface="楷体_GB2312" pitchFamily="49" charset="-122"/>
              </a:rPr>
              <a:t>正态</a:t>
            </a:r>
            <a:r>
              <a:rPr lang="zh-CN" altLang="zh-CN" b="1">
                <a:solidFill>
                  <a:srgbClr val="FF0000"/>
                </a:solidFill>
                <a:latin typeface="Arial" charset="0"/>
                <a:ea typeface="楷体_GB2312" pitchFamily="49" charset="-122"/>
              </a:rPr>
              <a:t>分布</a:t>
            </a:r>
            <a:r>
              <a:rPr lang="zh-CN" altLang="en-US" b="1">
                <a:solidFill>
                  <a:srgbClr val="FF0000"/>
                </a:solidFill>
                <a:latin typeface="Arial" charset="0"/>
                <a:ea typeface="楷体_GB2312" pitchFamily="49" charset="-122"/>
              </a:rPr>
              <a:t> </a:t>
            </a:r>
            <a:r>
              <a:rPr lang="en-US" altLang="zh-CN" b="1" i="1">
                <a:latin typeface="Arial" charset="0"/>
                <a:ea typeface="楷体_GB2312" pitchFamily="49" charset="-122"/>
              </a:rPr>
              <a:t>N</a:t>
            </a:r>
            <a:r>
              <a:rPr lang="en-US" altLang="zh-CN" b="1">
                <a:latin typeface="Arial" charset="0"/>
                <a:ea typeface="楷体_GB2312" pitchFamily="49" charset="-122"/>
              </a:rPr>
              <a:t>(</a:t>
            </a:r>
            <a:r>
              <a:rPr lang="en-US" altLang="zh-CN" b="1" i="1">
                <a:latin typeface="Arial" charset="0"/>
                <a:ea typeface="楷体_GB2312" pitchFamily="49" charset="-122"/>
                <a:sym typeface="Symbol" pitchFamily="18" charset="2"/>
              </a:rPr>
              <a:t></a:t>
            </a:r>
            <a:r>
              <a:rPr lang="en-US" altLang="zh-CN" b="1">
                <a:latin typeface="Arial" charset="0"/>
                <a:ea typeface="楷体_GB2312" pitchFamily="49" charset="-122"/>
              </a:rPr>
              <a:t>, </a:t>
            </a:r>
            <a:r>
              <a:rPr lang="en-US" altLang="zh-CN" b="1" i="1">
                <a:latin typeface="Arial" charset="0"/>
                <a:ea typeface="楷体_GB2312" pitchFamily="49" charset="-122"/>
                <a:sym typeface="Symbol" pitchFamily="18" charset="2"/>
              </a:rPr>
              <a:t></a:t>
            </a:r>
            <a:r>
              <a:rPr lang="en-US" altLang="zh-CN" sz="2000" b="1" baseline="50000">
                <a:latin typeface="Arial" charset="0"/>
                <a:ea typeface="楷体_GB2312" pitchFamily="49" charset="-122"/>
                <a:sym typeface="Symbol" pitchFamily="18" charset="2"/>
              </a:rPr>
              <a:t>2</a:t>
            </a:r>
            <a:r>
              <a:rPr lang="en-US" altLang="zh-CN" b="1">
                <a:latin typeface="Arial" charset="0"/>
                <a:ea typeface="楷体_GB2312" pitchFamily="49" charset="-122"/>
              </a:rPr>
              <a:t>)</a:t>
            </a:r>
          </a:p>
        </p:txBody>
      </p:sp>
      <p:graphicFrame>
        <p:nvGraphicFramePr>
          <p:cNvPr id="1273862" name="Object 6"/>
          <p:cNvGraphicFramePr>
            <a:graphicFrameLocks noChangeAspect="1"/>
          </p:cNvGraphicFramePr>
          <p:nvPr/>
        </p:nvGraphicFramePr>
        <p:xfrm>
          <a:off x="1290638" y="2359025"/>
          <a:ext cx="6305550" cy="1212850"/>
        </p:xfrm>
        <a:graphic>
          <a:graphicData uri="http://schemas.openxmlformats.org/presentationml/2006/ole">
            <p:oleObj spid="_x0000_s1273862" name="Equation" r:id="rId4" imgW="2565360" imgH="495000" progId="Equation.3">
              <p:embed/>
            </p:oleObj>
          </a:graphicData>
        </a:graphic>
      </p:graphicFrame>
      <p:graphicFrame>
        <p:nvGraphicFramePr>
          <p:cNvPr id="1273863" name="Object 7"/>
          <p:cNvGraphicFramePr>
            <a:graphicFrameLocks noChangeAspect="1"/>
          </p:cNvGraphicFramePr>
          <p:nvPr/>
        </p:nvGraphicFramePr>
        <p:xfrm>
          <a:off x="1547813" y="3500438"/>
          <a:ext cx="6192837" cy="1252537"/>
        </p:xfrm>
        <a:graphic>
          <a:graphicData uri="http://schemas.openxmlformats.org/presentationml/2006/ole">
            <p:oleObj spid="_x0000_s1273863" name="Equation" r:id="rId5" imgW="1714320" imgH="482400" progId="Equation.3">
              <p:embed/>
            </p:oleObj>
          </a:graphicData>
        </a:graphic>
      </p:graphicFrame>
      <p:graphicFrame>
        <p:nvGraphicFramePr>
          <p:cNvPr id="1273864" name="Object 8"/>
          <p:cNvGraphicFramePr>
            <a:graphicFrameLocks noChangeAspect="1"/>
          </p:cNvGraphicFramePr>
          <p:nvPr/>
        </p:nvGraphicFramePr>
        <p:xfrm>
          <a:off x="1295400" y="4767263"/>
          <a:ext cx="6216650" cy="1185862"/>
        </p:xfrm>
        <a:graphic>
          <a:graphicData uri="http://schemas.openxmlformats.org/presentationml/2006/ole">
            <p:oleObj spid="_x0000_s1273864" name="Equation" r:id="rId6" imgW="1917360" imgH="507960" progId="Equation.3">
              <p:embed/>
            </p:oleObj>
          </a:graphicData>
        </a:graphic>
      </p:graphicFrame>
      <p:graphicFrame>
        <p:nvGraphicFramePr>
          <p:cNvPr id="1273865" name="Object 9"/>
          <p:cNvGraphicFramePr>
            <a:graphicFrameLocks noChangeAspect="1"/>
          </p:cNvGraphicFramePr>
          <p:nvPr/>
        </p:nvGraphicFramePr>
        <p:xfrm>
          <a:off x="2841625" y="6245225"/>
          <a:ext cx="990600" cy="612775"/>
        </p:xfrm>
        <a:graphic>
          <a:graphicData uri="http://schemas.openxmlformats.org/presentationml/2006/ole">
            <p:oleObj spid="_x0000_s1273865" name="Equation" r:id="rId7" imgW="266400" imgH="164880" progId="Equation.3">
              <p:embed/>
            </p:oleObj>
          </a:graphicData>
        </a:graphic>
      </p:graphicFrame>
      <p:sp>
        <p:nvSpPr>
          <p:cNvPr id="1273866" name="Text Box 10"/>
          <p:cNvSpPr txBox="1">
            <a:spLocks noChangeArrowheads="1"/>
          </p:cNvSpPr>
          <p:nvPr/>
        </p:nvSpPr>
        <p:spPr bwMode="auto">
          <a:xfrm>
            <a:off x="998538" y="971550"/>
            <a:ext cx="7775575" cy="579438"/>
          </a:xfrm>
          <a:prstGeom prst="rect">
            <a:avLst/>
          </a:prstGeom>
          <a:noFill/>
          <a:ln w="9525">
            <a:noFill/>
            <a:miter lim="800000"/>
            <a:headEnd/>
            <a:tailEnd/>
          </a:ln>
        </p:spPr>
        <p:txBody>
          <a:bodyPr>
            <a:spAutoFit/>
          </a:bodyPr>
          <a:lstStyle/>
          <a:p>
            <a:pPr>
              <a:spcBef>
                <a:spcPct val="50000"/>
              </a:spcBef>
            </a:pPr>
            <a:r>
              <a:rPr lang="zh-CN" altLang="zh-CN" sz="3200" b="1">
                <a:solidFill>
                  <a:schemeClr val="tx2"/>
                </a:solidFill>
                <a:ea typeface="黑体" pitchFamily="49" charset="-122"/>
              </a:rPr>
              <a:t>一维</a:t>
            </a:r>
            <a:r>
              <a:rPr lang="zh-CN" altLang="en-US" sz="3200" b="1">
                <a:solidFill>
                  <a:schemeClr val="tx2"/>
                </a:solidFill>
                <a:ea typeface="黑体" pitchFamily="49" charset="-122"/>
              </a:rPr>
              <a:t>连续型随机变量的数学期望</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273861">
                                            <p:txEl>
                                              <p:pRg st="0" end="0"/>
                                            </p:txEl>
                                          </p:spTgt>
                                        </p:tgtEl>
                                        <p:attrNameLst>
                                          <p:attrName>style.visibility</p:attrName>
                                        </p:attrNameLst>
                                      </p:cBhvr>
                                      <p:to>
                                        <p:strVal val="visible"/>
                                      </p:to>
                                    </p:set>
                                    <p:animEffect transition="in" filter="wipe(up)">
                                      <p:cBhvr>
                                        <p:cTn id="7" dur="75"/>
                                        <p:tgtEl>
                                          <p:spTgt spid="12738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73862"/>
                                        </p:tgtEl>
                                        <p:attrNameLst>
                                          <p:attrName>style.visibility</p:attrName>
                                        </p:attrNameLst>
                                      </p:cBhvr>
                                      <p:to>
                                        <p:strVal val="visible"/>
                                      </p:to>
                                    </p:set>
                                    <p:animEffect transition="in" filter="wipe(left)">
                                      <p:cBhvr>
                                        <p:cTn id="12" dur="500"/>
                                        <p:tgtEl>
                                          <p:spTgt spid="127386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73863"/>
                                        </p:tgtEl>
                                        <p:attrNameLst>
                                          <p:attrName>style.visibility</p:attrName>
                                        </p:attrNameLst>
                                      </p:cBhvr>
                                      <p:to>
                                        <p:strVal val="visible"/>
                                      </p:to>
                                    </p:set>
                                    <p:anim calcmode="lin" valueType="num">
                                      <p:cBhvr additive="base">
                                        <p:cTn id="17" dur="500" fill="hold"/>
                                        <p:tgtEl>
                                          <p:spTgt spid="1273863"/>
                                        </p:tgtEl>
                                        <p:attrNameLst>
                                          <p:attrName>ppt_x</p:attrName>
                                        </p:attrNameLst>
                                      </p:cBhvr>
                                      <p:tavLst>
                                        <p:tav tm="0">
                                          <p:val>
                                            <p:strVal val="1+#ppt_w/2"/>
                                          </p:val>
                                        </p:tav>
                                        <p:tav tm="100000">
                                          <p:val>
                                            <p:strVal val="#ppt_x"/>
                                          </p:val>
                                        </p:tav>
                                      </p:tavLst>
                                    </p:anim>
                                    <p:anim calcmode="lin" valueType="num">
                                      <p:cBhvr additive="base">
                                        <p:cTn id="18" dur="500" fill="hold"/>
                                        <p:tgtEl>
                                          <p:spTgt spid="127386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273864"/>
                                        </p:tgtEl>
                                        <p:attrNameLst>
                                          <p:attrName>style.visibility</p:attrName>
                                        </p:attrNameLst>
                                      </p:cBhvr>
                                      <p:to>
                                        <p:strVal val="visible"/>
                                      </p:to>
                                    </p:set>
                                    <p:anim calcmode="lin" valueType="num">
                                      <p:cBhvr additive="base">
                                        <p:cTn id="23" dur="500" fill="hold"/>
                                        <p:tgtEl>
                                          <p:spTgt spid="1273864"/>
                                        </p:tgtEl>
                                        <p:attrNameLst>
                                          <p:attrName>ppt_x</p:attrName>
                                        </p:attrNameLst>
                                      </p:cBhvr>
                                      <p:tavLst>
                                        <p:tav tm="0">
                                          <p:val>
                                            <p:strVal val="1+#ppt_w/2"/>
                                          </p:val>
                                        </p:tav>
                                        <p:tav tm="100000">
                                          <p:val>
                                            <p:strVal val="#ppt_x"/>
                                          </p:val>
                                        </p:tav>
                                      </p:tavLst>
                                    </p:anim>
                                    <p:anim calcmode="lin" valueType="num">
                                      <p:cBhvr additive="base">
                                        <p:cTn id="24" dur="500" fill="hold"/>
                                        <p:tgtEl>
                                          <p:spTgt spid="127386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73865"/>
                                        </p:tgtEl>
                                        <p:attrNameLst>
                                          <p:attrName>style.visibility</p:attrName>
                                        </p:attrNameLst>
                                      </p:cBhvr>
                                      <p:to>
                                        <p:strVal val="visible"/>
                                      </p:to>
                                    </p:set>
                                    <p:animEffect transition="in" filter="dissolve">
                                      <p:cBhvr>
                                        <p:cTn id="29" dur="500"/>
                                        <p:tgtEl>
                                          <p:spTgt spid="1273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6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1223974" y="1836757"/>
            <a:ext cx="4572000" cy="1160463"/>
          </a:xfrm>
          <a:prstGeom prst="rect">
            <a:avLst/>
          </a:prstGeom>
          <a:noFill/>
          <a:ln w="9525">
            <a:noFill/>
            <a:miter lim="800000"/>
            <a:headEnd/>
            <a:tailEnd/>
          </a:ln>
        </p:spPr>
        <p:txBody>
          <a:bodyPr>
            <a:spAutoFit/>
          </a:bodyPr>
          <a:lstStyle/>
          <a:p>
            <a:pPr>
              <a:spcBef>
                <a:spcPct val="50000"/>
              </a:spcBef>
            </a:pPr>
            <a:r>
              <a:rPr kumimoji="1" lang="en-US" altLang="zh-CN" sz="2800" b="1" dirty="0">
                <a:ea typeface="楷体_GB2312" pitchFamily="1" charset="-122"/>
              </a:rPr>
              <a:t>1. E(c)=</a:t>
            </a:r>
            <a:r>
              <a:rPr kumimoji="1" lang="en-US" altLang="zh-CN" sz="2800" b="1" dirty="0" err="1">
                <a:ea typeface="楷体_GB2312" pitchFamily="1" charset="-122"/>
              </a:rPr>
              <a:t>c,c</a:t>
            </a:r>
            <a:r>
              <a:rPr kumimoji="1" lang="zh-CN" altLang="en-US" sz="2800" b="1" dirty="0">
                <a:ea typeface="楷体_GB2312" pitchFamily="1" charset="-122"/>
              </a:rPr>
              <a:t>为常数</a:t>
            </a:r>
            <a:r>
              <a:rPr kumimoji="1" lang="en-US" altLang="zh-CN" sz="2800" b="1" dirty="0">
                <a:ea typeface="楷体_GB2312" pitchFamily="1" charset="-122"/>
              </a:rPr>
              <a:t>;</a:t>
            </a:r>
          </a:p>
          <a:p>
            <a:pPr>
              <a:spcBef>
                <a:spcPct val="50000"/>
              </a:spcBef>
            </a:pPr>
            <a:r>
              <a:rPr kumimoji="1" lang="en-US" altLang="zh-CN" sz="2800" b="1" dirty="0">
                <a:ea typeface="楷体_GB2312" pitchFamily="1" charset="-122"/>
              </a:rPr>
              <a:t>2</a:t>
            </a:r>
            <a:r>
              <a:rPr kumimoji="1" lang="zh-CN" altLang="en-US" sz="2800" b="1" dirty="0">
                <a:ea typeface="楷体_GB2312" pitchFamily="1" charset="-122"/>
              </a:rPr>
              <a:t>。</a:t>
            </a:r>
            <a:r>
              <a:rPr kumimoji="1" lang="en-US" altLang="zh-CN" sz="2800" b="1" dirty="0">
                <a:ea typeface="楷体_GB2312" pitchFamily="1" charset="-122"/>
              </a:rPr>
              <a:t>E(</a:t>
            </a:r>
            <a:r>
              <a:rPr kumimoji="1" lang="en-US" altLang="zh-CN" sz="2800" b="1" dirty="0" err="1">
                <a:ea typeface="楷体_GB2312" pitchFamily="1" charset="-122"/>
              </a:rPr>
              <a:t>cX</a:t>
            </a:r>
            <a:r>
              <a:rPr kumimoji="1" lang="en-US" altLang="zh-CN" sz="2800" b="1" dirty="0">
                <a:ea typeface="楷体_GB2312" pitchFamily="1" charset="-122"/>
              </a:rPr>
              <a:t>)=</a:t>
            </a:r>
            <a:r>
              <a:rPr kumimoji="1" lang="en-US" altLang="zh-CN" sz="2800" b="1" dirty="0" err="1">
                <a:ea typeface="楷体_GB2312" pitchFamily="1" charset="-122"/>
              </a:rPr>
              <a:t>cE</a:t>
            </a:r>
            <a:r>
              <a:rPr kumimoji="1" lang="en-US" altLang="zh-CN" sz="2800" b="1" dirty="0">
                <a:ea typeface="楷体_GB2312" pitchFamily="1" charset="-122"/>
              </a:rPr>
              <a:t>(X),  c</a:t>
            </a:r>
            <a:r>
              <a:rPr kumimoji="1" lang="zh-CN" altLang="en-US" sz="2800" b="1" dirty="0">
                <a:ea typeface="楷体_GB2312" pitchFamily="1" charset="-122"/>
              </a:rPr>
              <a:t>为常数</a:t>
            </a:r>
            <a:r>
              <a:rPr kumimoji="1" lang="en-US" altLang="zh-CN" sz="2800" b="1" dirty="0">
                <a:ea typeface="楷体_GB2312" pitchFamily="1" charset="-122"/>
              </a:rPr>
              <a:t>;</a:t>
            </a:r>
          </a:p>
        </p:txBody>
      </p:sp>
      <p:sp>
        <p:nvSpPr>
          <p:cNvPr id="229379" name="Rectangle 3"/>
          <p:cNvSpPr>
            <a:spLocks noGrp="1" noChangeArrowheads="1"/>
          </p:cNvSpPr>
          <p:nvPr>
            <p:ph type="title" idx="4294967295"/>
          </p:nvPr>
        </p:nvSpPr>
        <p:spPr>
          <a:xfrm>
            <a:off x="304800" y="685800"/>
            <a:ext cx="4724400" cy="990600"/>
          </a:xfrm>
          <a:prstGeom prst="rect">
            <a:avLst/>
          </a:prstGeom>
        </p:spPr>
        <p:txBody>
          <a:bodyPr/>
          <a:lstStyle/>
          <a:p>
            <a:pPr eaLnBrk="1" hangingPunct="1"/>
            <a:r>
              <a:rPr kumimoji="0" lang="zh-CN" altLang="en-US" sz="3200" b="1" dirty="0" smtClean="0">
                <a:solidFill>
                  <a:schemeClr val="tx1"/>
                </a:solidFill>
                <a:ea typeface="楷体_GB2312" pitchFamily="1" charset="-122"/>
              </a:rPr>
              <a:t>数学期望的性质</a:t>
            </a:r>
            <a:endParaRPr kumimoji="0" lang="en-US" altLang="zh-CN" sz="2400" dirty="0" smtClean="0"/>
          </a:p>
        </p:txBody>
      </p:sp>
      <p:sp>
        <p:nvSpPr>
          <p:cNvPr id="229380" name="Rectangle 4"/>
          <p:cNvSpPr>
            <a:spLocks noChangeArrowheads="1"/>
          </p:cNvSpPr>
          <p:nvPr/>
        </p:nvSpPr>
        <p:spPr bwMode="auto">
          <a:xfrm>
            <a:off x="1376374" y="3132157"/>
            <a:ext cx="2819400"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华文楷体" pitchFamily="2" charset="-122"/>
              </a:rPr>
              <a:t>证明</a:t>
            </a:r>
            <a:r>
              <a:rPr kumimoji="1" lang="en-US" altLang="zh-CN" sz="2800" b="1">
                <a:latin typeface="Times New Roman" pitchFamily="18" charset="0"/>
                <a:ea typeface="华文楷体" pitchFamily="2" charset="-122"/>
              </a:rPr>
              <a:t>:</a:t>
            </a:r>
            <a:r>
              <a:rPr kumimoji="1" lang="zh-CN" altLang="en-US" sz="2800" b="1">
                <a:latin typeface="Times New Roman" pitchFamily="18" charset="0"/>
                <a:ea typeface="华文楷体" pitchFamily="2" charset="-122"/>
              </a:rPr>
              <a:t>设</a:t>
            </a:r>
            <a:r>
              <a:rPr kumimoji="1" lang="en-US" altLang="zh-CN" sz="2800" b="1">
                <a:latin typeface="Times New Roman" pitchFamily="18" charset="0"/>
                <a:ea typeface="华文楷体" pitchFamily="2" charset="-122"/>
              </a:rPr>
              <a:t>X~f(x),</a:t>
            </a:r>
            <a:r>
              <a:rPr kumimoji="1" lang="zh-CN" altLang="en-US" sz="2800" b="1">
                <a:latin typeface="Times New Roman" pitchFamily="18" charset="0"/>
                <a:ea typeface="华文楷体" pitchFamily="2" charset="-122"/>
              </a:rPr>
              <a:t>则</a:t>
            </a:r>
          </a:p>
        </p:txBody>
      </p:sp>
      <p:graphicFrame>
        <p:nvGraphicFramePr>
          <p:cNvPr id="229381" name="Object 5"/>
          <p:cNvGraphicFramePr>
            <a:graphicFrameLocks noChangeAspect="1"/>
          </p:cNvGraphicFramePr>
          <p:nvPr/>
        </p:nvGraphicFramePr>
        <p:xfrm>
          <a:off x="2671774" y="3741757"/>
          <a:ext cx="3352800" cy="1254125"/>
        </p:xfrm>
        <a:graphic>
          <a:graphicData uri="http://schemas.openxmlformats.org/presentationml/2006/ole">
            <p:oleObj spid="_x0000_s1605634" name="Equation" r:id="rId3" imgW="1257300" imgH="469900" progId="Equation.3">
              <p:embed/>
            </p:oleObj>
          </a:graphicData>
        </a:graphic>
      </p:graphicFrame>
      <p:graphicFrame>
        <p:nvGraphicFramePr>
          <p:cNvPr id="229382" name="Object 6"/>
          <p:cNvGraphicFramePr>
            <a:graphicFrameLocks noChangeAspect="1"/>
          </p:cNvGraphicFramePr>
          <p:nvPr/>
        </p:nvGraphicFramePr>
        <p:xfrm>
          <a:off x="2562237" y="4960957"/>
          <a:ext cx="3724275" cy="1254125"/>
        </p:xfrm>
        <a:graphic>
          <a:graphicData uri="http://schemas.openxmlformats.org/presentationml/2006/ole">
            <p:oleObj spid="_x0000_s1605635" name="Equation" r:id="rId4" imgW="1397000" imgH="469900" progId="Equation.3">
              <p:embed/>
            </p:oleObj>
          </a:graphicData>
        </a:graphic>
      </p:graphicFrame>
    </p:spTree>
  </p:cSld>
  <p:clrMapOvr>
    <a:masterClrMapping/>
  </p:clrMapOvr>
  <p:transition spd="slow" advTm="1000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wipe(left)">
                                      <p:cBhvr>
                                        <p:cTn id="7" dur="500"/>
                                        <p:tgtEl>
                                          <p:spTgt spid="229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29378">
                                            <p:txEl>
                                              <p:pRg st="0" end="0"/>
                                            </p:txEl>
                                          </p:spTgt>
                                        </p:tgtEl>
                                        <p:attrNameLst>
                                          <p:attrName>style.visibility</p:attrName>
                                        </p:attrNameLst>
                                      </p:cBhvr>
                                      <p:to>
                                        <p:strVal val="visible"/>
                                      </p:to>
                                    </p:set>
                                    <p:animEffect transition="in" filter="wipe(up)">
                                      <p:cBhvr>
                                        <p:cTn id="12" dur="75"/>
                                        <p:tgtEl>
                                          <p:spTgt spid="2293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29378">
                                            <p:txEl>
                                              <p:pRg st="1" end="1"/>
                                            </p:txEl>
                                          </p:spTgt>
                                        </p:tgtEl>
                                        <p:attrNameLst>
                                          <p:attrName>style.visibility</p:attrName>
                                        </p:attrNameLst>
                                      </p:cBhvr>
                                      <p:to>
                                        <p:strVal val="visible"/>
                                      </p:to>
                                    </p:set>
                                    <p:animEffect transition="in" filter="wipe(up)">
                                      <p:cBhvr>
                                        <p:cTn id="17" dur="75"/>
                                        <p:tgtEl>
                                          <p:spTgt spid="22937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29380"/>
                                        </p:tgtEl>
                                        <p:attrNameLst>
                                          <p:attrName>style.visibility</p:attrName>
                                        </p:attrNameLst>
                                      </p:cBhvr>
                                      <p:to>
                                        <p:strVal val="visible"/>
                                      </p:to>
                                    </p:set>
                                    <p:animEffect transition="in" filter="wipe(up)">
                                      <p:cBhvr>
                                        <p:cTn id="22" dur="75"/>
                                        <p:tgtEl>
                                          <p:spTgt spid="2293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9381"/>
                                        </p:tgtEl>
                                        <p:attrNameLst>
                                          <p:attrName>style.visibility</p:attrName>
                                        </p:attrNameLst>
                                      </p:cBhvr>
                                      <p:to>
                                        <p:strVal val="visible"/>
                                      </p:to>
                                    </p:set>
                                    <p:animEffect transition="in" filter="wipe(left)">
                                      <p:cBhvr>
                                        <p:cTn id="27" dur="500"/>
                                        <p:tgtEl>
                                          <p:spTgt spid="229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9382"/>
                                        </p:tgtEl>
                                        <p:attrNameLst>
                                          <p:attrName>style.visibility</p:attrName>
                                        </p:attrNameLst>
                                      </p:cBhvr>
                                      <p:to>
                                        <p:strVal val="visible"/>
                                      </p:to>
                                    </p:set>
                                    <p:animEffect transition="in" filter="wipe(left)">
                                      <p:cBhvr>
                                        <p:cTn id="32" dur="5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build="p" autoUpdateAnimBg="0"/>
      <p:bldP spid="229379" grpId="0" autoUpdateAnimBg="0"/>
      <p:bldP spid="22938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609600" y="533400"/>
            <a:ext cx="6172200" cy="519113"/>
          </a:xfrm>
          <a:prstGeom prst="rect">
            <a:avLst/>
          </a:prstGeom>
          <a:noFill/>
          <a:ln w="9525">
            <a:noFill/>
            <a:miter lim="800000"/>
            <a:headEnd/>
            <a:tailEnd/>
          </a:ln>
        </p:spPr>
        <p:txBody>
          <a:bodyPr>
            <a:spAutoFit/>
          </a:bodyPr>
          <a:lstStyle/>
          <a:p>
            <a:pPr>
              <a:spcBef>
                <a:spcPct val="50000"/>
              </a:spcBef>
            </a:pPr>
            <a:r>
              <a:rPr kumimoji="1" lang="en-US" altLang="zh-CN" sz="2800" b="1">
                <a:ea typeface="楷体_GB2312" pitchFamily="1" charset="-122"/>
              </a:rPr>
              <a:t>3. E(X+Y)=E(X)+E(Y);</a:t>
            </a:r>
          </a:p>
        </p:txBody>
      </p:sp>
      <p:sp>
        <p:nvSpPr>
          <p:cNvPr id="230403" name="Text Box 3"/>
          <p:cNvSpPr txBox="1">
            <a:spLocks noChangeArrowheads="1"/>
          </p:cNvSpPr>
          <p:nvPr/>
        </p:nvSpPr>
        <p:spPr bwMode="auto">
          <a:xfrm>
            <a:off x="685800" y="1143000"/>
            <a:ext cx="3352800"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华文楷体" pitchFamily="2" charset="-122"/>
              </a:rPr>
              <a:t>证明</a:t>
            </a:r>
            <a:r>
              <a:rPr kumimoji="1" lang="en-US" altLang="zh-CN" sz="2800" b="1">
                <a:latin typeface="Times New Roman" pitchFamily="18" charset="0"/>
                <a:ea typeface="华文楷体" pitchFamily="2" charset="-122"/>
              </a:rPr>
              <a:t>:</a:t>
            </a:r>
            <a:r>
              <a:rPr kumimoji="1" lang="zh-CN" altLang="en-US" sz="2800" b="1">
                <a:latin typeface="Times New Roman" pitchFamily="18" charset="0"/>
                <a:ea typeface="华文楷体" pitchFamily="2" charset="-122"/>
              </a:rPr>
              <a:t>设</a:t>
            </a:r>
            <a:r>
              <a:rPr kumimoji="1" lang="en-US" altLang="zh-CN" sz="2800" b="1">
                <a:latin typeface="Times New Roman" pitchFamily="18" charset="0"/>
                <a:ea typeface="华文楷体" pitchFamily="2" charset="-122"/>
              </a:rPr>
              <a:t>(X,Y)~f(x,y)</a:t>
            </a:r>
          </a:p>
        </p:txBody>
      </p:sp>
      <p:graphicFrame>
        <p:nvGraphicFramePr>
          <p:cNvPr id="230404" name="Object 4"/>
          <p:cNvGraphicFramePr>
            <a:graphicFrameLocks noChangeAspect="1"/>
          </p:cNvGraphicFramePr>
          <p:nvPr/>
        </p:nvGraphicFramePr>
        <p:xfrm>
          <a:off x="990600" y="1447800"/>
          <a:ext cx="5722938" cy="1254125"/>
        </p:xfrm>
        <a:graphic>
          <a:graphicData uri="http://schemas.openxmlformats.org/presentationml/2006/ole">
            <p:oleObj spid="_x0000_s1606658" name="Equation" r:id="rId3" imgW="2146300" imgH="469900" progId="Equation.3">
              <p:embed/>
            </p:oleObj>
          </a:graphicData>
        </a:graphic>
      </p:graphicFrame>
      <p:graphicFrame>
        <p:nvGraphicFramePr>
          <p:cNvPr id="230405" name="Object 5"/>
          <p:cNvGraphicFramePr>
            <a:graphicFrameLocks noChangeAspect="1"/>
          </p:cNvGraphicFramePr>
          <p:nvPr/>
        </p:nvGraphicFramePr>
        <p:xfrm>
          <a:off x="685800" y="2514600"/>
          <a:ext cx="3114675" cy="1254125"/>
        </p:xfrm>
        <a:graphic>
          <a:graphicData uri="http://schemas.openxmlformats.org/presentationml/2006/ole">
            <p:oleObj spid="_x0000_s1606659" name="Equation" r:id="rId4" imgW="1168400" imgH="469900" progId="Equation.3">
              <p:embed/>
            </p:oleObj>
          </a:graphicData>
        </a:graphic>
      </p:graphicFrame>
      <p:graphicFrame>
        <p:nvGraphicFramePr>
          <p:cNvPr id="230406" name="Object 6"/>
          <p:cNvGraphicFramePr>
            <a:graphicFrameLocks noChangeAspect="1"/>
          </p:cNvGraphicFramePr>
          <p:nvPr/>
        </p:nvGraphicFramePr>
        <p:xfrm>
          <a:off x="3886200" y="2438400"/>
          <a:ext cx="3114675" cy="1254125"/>
        </p:xfrm>
        <a:graphic>
          <a:graphicData uri="http://schemas.openxmlformats.org/presentationml/2006/ole">
            <p:oleObj spid="_x0000_s1606660" name="Equation" r:id="rId5" imgW="1168400" imgH="469900" progId="Equation.3">
              <p:embed/>
            </p:oleObj>
          </a:graphicData>
        </a:graphic>
      </p:graphicFrame>
      <p:graphicFrame>
        <p:nvGraphicFramePr>
          <p:cNvPr id="230407" name="Object 7"/>
          <p:cNvGraphicFramePr>
            <a:graphicFrameLocks noChangeAspect="1"/>
          </p:cNvGraphicFramePr>
          <p:nvPr/>
        </p:nvGraphicFramePr>
        <p:xfrm>
          <a:off x="684213" y="3733800"/>
          <a:ext cx="3487737" cy="1254125"/>
        </p:xfrm>
        <a:graphic>
          <a:graphicData uri="http://schemas.openxmlformats.org/presentationml/2006/ole">
            <p:oleObj spid="_x0000_s1606661" name="Equation" r:id="rId6" imgW="1308100" imgH="469900" progId="Equation.3">
              <p:embed/>
            </p:oleObj>
          </a:graphicData>
        </a:graphic>
      </p:graphicFrame>
      <p:graphicFrame>
        <p:nvGraphicFramePr>
          <p:cNvPr id="230408" name="Object 8"/>
          <p:cNvGraphicFramePr>
            <a:graphicFrameLocks noChangeAspect="1"/>
          </p:cNvGraphicFramePr>
          <p:nvPr/>
        </p:nvGraphicFramePr>
        <p:xfrm>
          <a:off x="4037013" y="3733800"/>
          <a:ext cx="3487737" cy="1254125"/>
        </p:xfrm>
        <a:graphic>
          <a:graphicData uri="http://schemas.openxmlformats.org/presentationml/2006/ole">
            <p:oleObj spid="_x0000_s1606662" name="Equation" r:id="rId7" imgW="1308100" imgH="469900" progId="Equation.3">
              <p:embed/>
            </p:oleObj>
          </a:graphicData>
        </a:graphic>
      </p:graphicFrame>
      <p:graphicFrame>
        <p:nvGraphicFramePr>
          <p:cNvPr id="230409" name="Object 9"/>
          <p:cNvGraphicFramePr>
            <a:graphicFrameLocks noChangeAspect="1"/>
          </p:cNvGraphicFramePr>
          <p:nvPr/>
        </p:nvGraphicFramePr>
        <p:xfrm>
          <a:off x="685800" y="4868863"/>
          <a:ext cx="2201863" cy="1254125"/>
        </p:xfrm>
        <a:graphic>
          <a:graphicData uri="http://schemas.openxmlformats.org/presentationml/2006/ole">
            <p:oleObj spid="_x0000_s1606663" name="Equation" r:id="rId8" imgW="825500" imgH="469900" progId="Equation.3">
              <p:embed/>
            </p:oleObj>
          </a:graphicData>
        </a:graphic>
      </p:graphicFrame>
      <p:graphicFrame>
        <p:nvGraphicFramePr>
          <p:cNvPr id="230410" name="Object 10"/>
          <p:cNvGraphicFramePr>
            <a:graphicFrameLocks noChangeAspect="1"/>
          </p:cNvGraphicFramePr>
          <p:nvPr/>
        </p:nvGraphicFramePr>
        <p:xfrm>
          <a:off x="2908300" y="4838700"/>
          <a:ext cx="2168525" cy="1254125"/>
        </p:xfrm>
        <a:graphic>
          <a:graphicData uri="http://schemas.openxmlformats.org/presentationml/2006/ole">
            <p:oleObj spid="_x0000_s1606664" name="Equation" r:id="rId9" imgW="812447" imgH="469696" progId="Equation.3">
              <p:embed/>
            </p:oleObj>
          </a:graphicData>
        </a:graphic>
      </p:graphicFrame>
      <p:graphicFrame>
        <p:nvGraphicFramePr>
          <p:cNvPr id="230411" name="Object 11"/>
          <p:cNvGraphicFramePr>
            <a:graphicFrameLocks noChangeAspect="1"/>
          </p:cNvGraphicFramePr>
          <p:nvPr/>
        </p:nvGraphicFramePr>
        <p:xfrm>
          <a:off x="5308600" y="5216525"/>
          <a:ext cx="2438400" cy="519113"/>
        </p:xfrm>
        <a:graphic>
          <a:graphicData uri="http://schemas.openxmlformats.org/presentationml/2006/ole">
            <p:oleObj spid="_x0000_s1606665" name="Equation" r:id="rId10" imgW="952087" imgH="203112" progId="Equation.3">
              <p:embed/>
            </p:oleObj>
          </a:graphicData>
        </a:graphic>
      </p:graphicFrame>
      <p:graphicFrame>
        <p:nvGraphicFramePr>
          <p:cNvPr id="1606666" name="Object 10"/>
          <p:cNvGraphicFramePr>
            <a:graphicFrameLocks noChangeAspect="1"/>
          </p:cNvGraphicFramePr>
          <p:nvPr/>
        </p:nvGraphicFramePr>
        <p:xfrm>
          <a:off x="4214810" y="5907087"/>
          <a:ext cx="4756150" cy="950913"/>
        </p:xfrm>
        <a:graphic>
          <a:graphicData uri="http://schemas.openxmlformats.org/presentationml/2006/ole">
            <p:oleObj spid="_x0000_s1606666" name="公式" r:id="rId11" imgW="1803240" imgH="431640" progId="Equation.3">
              <p:embed/>
            </p:oleObj>
          </a:graphicData>
        </a:graphic>
      </p:graphicFrame>
    </p:spTree>
  </p:cSld>
  <p:clrMapOvr>
    <a:masterClrMapping/>
  </p:clrMapOvr>
  <p:transition spd="slow" advTm="1000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30402"/>
                                        </p:tgtEl>
                                        <p:attrNameLst>
                                          <p:attrName>style.visibility</p:attrName>
                                        </p:attrNameLst>
                                      </p:cBhvr>
                                      <p:to>
                                        <p:strVal val="visible"/>
                                      </p:to>
                                    </p:set>
                                    <p:animEffect transition="in" filter="dissolve">
                                      <p:cBhvr>
                                        <p:cTn id="7" dur="75"/>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dissolve">
                                      <p:cBhvr>
                                        <p:cTn id="12" dur="500"/>
                                        <p:tgtEl>
                                          <p:spTgt spid="230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0404"/>
                                        </p:tgtEl>
                                        <p:attrNameLst>
                                          <p:attrName>style.visibility</p:attrName>
                                        </p:attrNameLst>
                                      </p:cBhvr>
                                      <p:to>
                                        <p:strVal val="visible"/>
                                      </p:to>
                                    </p:set>
                                    <p:animEffect transition="in" filter="dissolve">
                                      <p:cBhvr>
                                        <p:cTn id="17" dur="500"/>
                                        <p:tgtEl>
                                          <p:spTgt spid="230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0405"/>
                                        </p:tgtEl>
                                        <p:attrNameLst>
                                          <p:attrName>style.visibility</p:attrName>
                                        </p:attrNameLst>
                                      </p:cBhvr>
                                      <p:to>
                                        <p:strVal val="visible"/>
                                      </p:to>
                                    </p:set>
                                    <p:animEffect transition="in" filter="dissolve">
                                      <p:cBhvr>
                                        <p:cTn id="22" dur="500"/>
                                        <p:tgtEl>
                                          <p:spTgt spid="230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0406"/>
                                        </p:tgtEl>
                                        <p:attrNameLst>
                                          <p:attrName>style.visibility</p:attrName>
                                        </p:attrNameLst>
                                      </p:cBhvr>
                                      <p:to>
                                        <p:strVal val="visible"/>
                                      </p:to>
                                    </p:set>
                                    <p:animEffect transition="in" filter="dissolve">
                                      <p:cBhvr>
                                        <p:cTn id="27" dur="500"/>
                                        <p:tgtEl>
                                          <p:spTgt spid="2304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0407"/>
                                        </p:tgtEl>
                                        <p:attrNameLst>
                                          <p:attrName>style.visibility</p:attrName>
                                        </p:attrNameLst>
                                      </p:cBhvr>
                                      <p:to>
                                        <p:strVal val="visible"/>
                                      </p:to>
                                    </p:set>
                                    <p:animEffect transition="in" filter="dissolve">
                                      <p:cBhvr>
                                        <p:cTn id="32" dur="500"/>
                                        <p:tgtEl>
                                          <p:spTgt spid="230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0408"/>
                                        </p:tgtEl>
                                        <p:attrNameLst>
                                          <p:attrName>style.visibility</p:attrName>
                                        </p:attrNameLst>
                                      </p:cBhvr>
                                      <p:to>
                                        <p:strVal val="visible"/>
                                      </p:to>
                                    </p:set>
                                    <p:animEffect transition="in" filter="dissolve">
                                      <p:cBhvr>
                                        <p:cTn id="37" dur="500"/>
                                        <p:tgtEl>
                                          <p:spTgt spid="2304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30409"/>
                                        </p:tgtEl>
                                        <p:attrNameLst>
                                          <p:attrName>style.visibility</p:attrName>
                                        </p:attrNameLst>
                                      </p:cBhvr>
                                      <p:to>
                                        <p:strVal val="visible"/>
                                      </p:to>
                                    </p:set>
                                    <p:animEffect transition="in" filter="dissolve">
                                      <p:cBhvr>
                                        <p:cTn id="42" dur="500"/>
                                        <p:tgtEl>
                                          <p:spTgt spid="2304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30410"/>
                                        </p:tgtEl>
                                        <p:attrNameLst>
                                          <p:attrName>style.visibility</p:attrName>
                                        </p:attrNameLst>
                                      </p:cBhvr>
                                      <p:to>
                                        <p:strVal val="visible"/>
                                      </p:to>
                                    </p:set>
                                    <p:animEffect transition="in" filter="dissolve">
                                      <p:cBhvr>
                                        <p:cTn id="47" dur="500"/>
                                        <p:tgtEl>
                                          <p:spTgt spid="2304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30411"/>
                                        </p:tgtEl>
                                        <p:attrNameLst>
                                          <p:attrName>style.visibility</p:attrName>
                                        </p:attrNameLst>
                                      </p:cBhvr>
                                      <p:to>
                                        <p:strVal val="visible"/>
                                      </p:to>
                                    </p:set>
                                    <p:animEffect transition="in" filter="dissolve">
                                      <p:cBhvr>
                                        <p:cTn id="52" dur="500"/>
                                        <p:tgtEl>
                                          <p:spTgt spid="23041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606666"/>
                                        </p:tgtEl>
                                        <p:attrNameLst>
                                          <p:attrName>style.visibility</p:attrName>
                                        </p:attrNameLst>
                                      </p:cBhvr>
                                      <p:to>
                                        <p:strVal val="visible"/>
                                      </p:to>
                                    </p:set>
                                    <p:anim calcmode="lin" valueType="num">
                                      <p:cBhvr additive="base">
                                        <p:cTn id="57" dur="500" fill="hold"/>
                                        <p:tgtEl>
                                          <p:spTgt spid="1606666"/>
                                        </p:tgtEl>
                                        <p:attrNameLst>
                                          <p:attrName>ppt_x</p:attrName>
                                        </p:attrNameLst>
                                      </p:cBhvr>
                                      <p:tavLst>
                                        <p:tav tm="0">
                                          <p:val>
                                            <p:strVal val="0-#ppt_w/2"/>
                                          </p:val>
                                        </p:tav>
                                        <p:tav tm="100000">
                                          <p:val>
                                            <p:strVal val="#ppt_x"/>
                                          </p:val>
                                        </p:tav>
                                      </p:tavLst>
                                    </p:anim>
                                    <p:anim calcmode="lin" valueType="num">
                                      <p:cBhvr additive="base">
                                        <p:cTn id="58" dur="500" fill="hold"/>
                                        <p:tgtEl>
                                          <p:spTgt spid="1606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0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762000"/>
            <a:ext cx="5881688" cy="519113"/>
          </a:xfrm>
          <a:prstGeom prst="rect">
            <a:avLst/>
          </a:prstGeom>
          <a:noFill/>
          <a:ln w="9525">
            <a:noFill/>
            <a:miter lim="800000"/>
            <a:headEnd/>
            <a:tailEnd/>
          </a:ln>
        </p:spPr>
        <p:txBody>
          <a:bodyPr wrap="none">
            <a:spAutoFit/>
          </a:bodyPr>
          <a:lstStyle/>
          <a:p>
            <a:pPr>
              <a:spcBef>
                <a:spcPct val="50000"/>
              </a:spcBef>
            </a:pPr>
            <a:r>
              <a:rPr kumimoji="1" lang="en-US" altLang="zh-CN" sz="2800" b="1">
                <a:ea typeface="楷体_GB2312" pitchFamily="1" charset="-122"/>
              </a:rPr>
              <a:t>4. </a:t>
            </a:r>
            <a:r>
              <a:rPr kumimoji="1" lang="zh-CN" altLang="en-US" sz="2800" b="1">
                <a:ea typeface="楷体_GB2312" pitchFamily="1" charset="-122"/>
              </a:rPr>
              <a:t>若</a:t>
            </a:r>
            <a:r>
              <a:rPr kumimoji="1" lang="en-US" altLang="zh-CN" sz="2800" b="1">
                <a:ea typeface="楷体_GB2312" pitchFamily="1" charset="-122"/>
              </a:rPr>
              <a:t>X</a:t>
            </a:r>
            <a:r>
              <a:rPr kumimoji="1" lang="zh-CN" altLang="en-US" sz="2800" b="1">
                <a:ea typeface="楷体_GB2312" pitchFamily="1" charset="-122"/>
              </a:rPr>
              <a:t>与</a:t>
            </a:r>
            <a:r>
              <a:rPr kumimoji="1" lang="en-US" altLang="zh-CN" sz="2800" b="1">
                <a:ea typeface="楷体_GB2312" pitchFamily="1" charset="-122"/>
              </a:rPr>
              <a:t>Y</a:t>
            </a:r>
            <a:r>
              <a:rPr kumimoji="1" lang="zh-CN" altLang="en-US" sz="2800" b="1">
                <a:ea typeface="楷体_GB2312" pitchFamily="1" charset="-122"/>
              </a:rPr>
              <a:t>独立，则</a:t>
            </a:r>
            <a:r>
              <a:rPr kumimoji="1" lang="en-US" altLang="zh-CN" sz="2800" b="1">
                <a:ea typeface="楷体_GB2312" pitchFamily="1" charset="-122"/>
              </a:rPr>
              <a:t>E(XY)=E(X)E(Y).</a:t>
            </a:r>
          </a:p>
        </p:txBody>
      </p:sp>
      <p:sp>
        <p:nvSpPr>
          <p:cNvPr id="231427" name="Text Box 3"/>
          <p:cNvSpPr txBox="1">
            <a:spLocks noChangeArrowheads="1"/>
          </p:cNvSpPr>
          <p:nvPr/>
        </p:nvSpPr>
        <p:spPr bwMode="auto">
          <a:xfrm>
            <a:off x="685800" y="1447800"/>
            <a:ext cx="3352800"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华文楷体" pitchFamily="2" charset="-122"/>
              </a:rPr>
              <a:t>证明</a:t>
            </a:r>
            <a:r>
              <a:rPr kumimoji="1" lang="en-US" altLang="zh-CN" sz="2800" b="1">
                <a:latin typeface="Times New Roman" pitchFamily="18" charset="0"/>
                <a:ea typeface="华文楷体" pitchFamily="2" charset="-122"/>
              </a:rPr>
              <a:t>:</a:t>
            </a:r>
            <a:r>
              <a:rPr kumimoji="1" lang="zh-CN" altLang="en-US" sz="2800" b="1">
                <a:latin typeface="Times New Roman" pitchFamily="18" charset="0"/>
                <a:ea typeface="华文楷体" pitchFamily="2" charset="-122"/>
              </a:rPr>
              <a:t>设</a:t>
            </a:r>
            <a:r>
              <a:rPr kumimoji="1" lang="en-US" altLang="zh-CN" sz="2800" b="1">
                <a:latin typeface="Times New Roman" pitchFamily="18" charset="0"/>
                <a:ea typeface="华文楷体" pitchFamily="2" charset="-122"/>
              </a:rPr>
              <a:t>(X,Y)~f(x,y)</a:t>
            </a:r>
          </a:p>
        </p:txBody>
      </p:sp>
      <p:graphicFrame>
        <p:nvGraphicFramePr>
          <p:cNvPr id="231428" name="Object 4"/>
          <p:cNvGraphicFramePr>
            <a:graphicFrameLocks noChangeAspect="1"/>
          </p:cNvGraphicFramePr>
          <p:nvPr/>
        </p:nvGraphicFramePr>
        <p:xfrm>
          <a:off x="755650" y="2000250"/>
          <a:ext cx="4537075" cy="1254125"/>
        </p:xfrm>
        <a:graphic>
          <a:graphicData uri="http://schemas.openxmlformats.org/presentationml/2006/ole">
            <p:oleObj spid="_x0000_s1607682" name="Equation" r:id="rId3" imgW="1701800" imgH="469900" progId="Equation.3">
              <p:embed/>
            </p:oleObj>
          </a:graphicData>
        </a:graphic>
      </p:graphicFrame>
      <p:graphicFrame>
        <p:nvGraphicFramePr>
          <p:cNvPr id="231429" name="Object 5"/>
          <p:cNvGraphicFramePr>
            <a:graphicFrameLocks noChangeAspect="1"/>
          </p:cNvGraphicFramePr>
          <p:nvPr/>
        </p:nvGraphicFramePr>
        <p:xfrm>
          <a:off x="2006600" y="3352800"/>
          <a:ext cx="4029075" cy="1254125"/>
        </p:xfrm>
        <a:graphic>
          <a:graphicData uri="http://schemas.openxmlformats.org/presentationml/2006/ole">
            <p:oleObj spid="_x0000_s1607683" name="Equation" r:id="rId4" imgW="1511300" imgH="469900" progId="Equation.3">
              <p:embed/>
            </p:oleObj>
          </a:graphicData>
        </a:graphic>
      </p:graphicFrame>
      <p:graphicFrame>
        <p:nvGraphicFramePr>
          <p:cNvPr id="231430" name="Object 6"/>
          <p:cNvGraphicFramePr>
            <a:graphicFrameLocks noChangeAspect="1"/>
          </p:cNvGraphicFramePr>
          <p:nvPr/>
        </p:nvGraphicFramePr>
        <p:xfrm>
          <a:off x="2006600" y="4478338"/>
          <a:ext cx="4029075" cy="1254125"/>
        </p:xfrm>
        <a:graphic>
          <a:graphicData uri="http://schemas.openxmlformats.org/presentationml/2006/ole">
            <p:oleObj spid="_x0000_s1607684" name="Equation" r:id="rId5" imgW="1511300" imgH="469900" progId="Equation.3">
              <p:embed/>
            </p:oleObj>
          </a:graphicData>
        </a:graphic>
      </p:graphicFrame>
      <p:graphicFrame>
        <p:nvGraphicFramePr>
          <p:cNvPr id="231431" name="Object 7"/>
          <p:cNvGraphicFramePr>
            <a:graphicFrameLocks noChangeAspect="1"/>
          </p:cNvGraphicFramePr>
          <p:nvPr/>
        </p:nvGraphicFramePr>
        <p:xfrm>
          <a:off x="6046788" y="4822825"/>
          <a:ext cx="2286000" cy="563563"/>
        </p:xfrm>
        <a:graphic>
          <a:graphicData uri="http://schemas.openxmlformats.org/presentationml/2006/ole">
            <p:oleObj spid="_x0000_s1607685" name="Equation" r:id="rId6" imgW="825500" imgH="203200" progId="Equation.3">
              <p:embed/>
            </p:oleObj>
          </a:graphicData>
        </a:graphic>
      </p:graphicFrame>
    </p:spTree>
  </p:cSld>
  <p:clrMapOvr>
    <a:masterClrMapping/>
  </p:clrMapOvr>
  <p:transition spd="slow" advTm="1000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dissolve">
                                      <p:cBhvr>
                                        <p:cTn id="7" dur="500"/>
                                        <p:tgtEl>
                                          <p:spTgt spid="231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dissolve">
                                      <p:cBhvr>
                                        <p:cTn id="12" dur="500"/>
                                        <p:tgtEl>
                                          <p:spTgt spid="231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1429"/>
                                        </p:tgtEl>
                                        <p:attrNameLst>
                                          <p:attrName>style.visibility</p:attrName>
                                        </p:attrNameLst>
                                      </p:cBhvr>
                                      <p:to>
                                        <p:strVal val="visible"/>
                                      </p:to>
                                    </p:set>
                                    <p:animEffect transition="in" filter="dissolve">
                                      <p:cBhvr>
                                        <p:cTn id="17" dur="500"/>
                                        <p:tgtEl>
                                          <p:spTgt spid="231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1430"/>
                                        </p:tgtEl>
                                        <p:attrNameLst>
                                          <p:attrName>style.visibility</p:attrName>
                                        </p:attrNameLst>
                                      </p:cBhvr>
                                      <p:to>
                                        <p:strVal val="visible"/>
                                      </p:to>
                                    </p:set>
                                    <p:animEffect transition="in" filter="dissolve">
                                      <p:cBhvr>
                                        <p:cTn id="22" dur="500"/>
                                        <p:tgtEl>
                                          <p:spTgt spid="231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1431"/>
                                        </p:tgtEl>
                                        <p:attrNameLst>
                                          <p:attrName>style.visibility</p:attrName>
                                        </p:attrNameLst>
                                      </p:cBhvr>
                                      <p:to>
                                        <p:strVal val="visible"/>
                                      </p:to>
                                    </p:set>
                                    <p:animEffect transition="in" filter="dissolve">
                                      <p:cBhvr>
                                        <p:cTn id="27" dur="500"/>
                                        <p:tgtEl>
                                          <p:spTgt spid="23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Text Box 4"/>
          <p:cNvSpPr txBox="1">
            <a:spLocks noChangeArrowheads="1"/>
          </p:cNvSpPr>
          <p:nvPr/>
        </p:nvSpPr>
        <p:spPr bwMode="auto">
          <a:xfrm>
            <a:off x="900113" y="692150"/>
            <a:ext cx="74676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数学期望性质的应用</a:t>
            </a:r>
          </a:p>
        </p:txBody>
      </p:sp>
      <p:sp>
        <p:nvSpPr>
          <p:cNvPr id="1277957" name="Rectangle 5"/>
          <p:cNvSpPr>
            <a:spLocks noChangeArrowheads="1"/>
          </p:cNvSpPr>
          <p:nvPr/>
        </p:nvSpPr>
        <p:spPr bwMode="auto">
          <a:xfrm>
            <a:off x="968375" y="1743075"/>
            <a:ext cx="4202113" cy="519113"/>
          </a:xfrm>
          <a:prstGeom prst="rect">
            <a:avLst/>
          </a:prstGeom>
          <a:noFill/>
          <a:ln w="9525">
            <a:noFill/>
            <a:miter lim="800000"/>
            <a:headEnd/>
            <a:tailEnd/>
          </a:ln>
          <a:effectLst/>
        </p:spPr>
        <p:txBody>
          <a:bodyPr wrap="none" anchor="ctr">
            <a:spAutoFit/>
          </a:bodyPr>
          <a:lstStyle/>
          <a:p>
            <a:pPr algn="ctr"/>
            <a:r>
              <a:rPr lang="zh-CN" altLang="en-US" b="1">
                <a:solidFill>
                  <a:srgbClr val="0000CC"/>
                </a:solidFill>
                <a:ea typeface="宋体" pitchFamily="2" charset="-122"/>
              </a:rPr>
              <a:t>例</a:t>
            </a:r>
            <a:r>
              <a:rPr lang="en-US" altLang="zh-CN" b="1">
                <a:ea typeface="宋体" pitchFamily="2" charset="-122"/>
              </a:rPr>
              <a:t> </a:t>
            </a:r>
            <a:r>
              <a:rPr lang="zh-CN" altLang="en-US" b="1">
                <a:ea typeface="宋体" pitchFamily="2" charset="-122"/>
              </a:rPr>
              <a:t>求二项分布的数学期望</a:t>
            </a:r>
          </a:p>
        </p:txBody>
      </p:sp>
      <p:sp>
        <p:nvSpPr>
          <p:cNvPr id="1277961" name="Rectangle 9"/>
          <p:cNvSpPr>
            <a:spLocks noChangeArrowheads="1"/>
          </p:cNvSpPr>
          <p:nvPr/>
        </p:nvSpPr>
        <p:spPr bwMode="auto">
          <a:xfrm>
            <a:off x="636588" y="2222500"/>
            <a:ext cx="2144712" cy="579438"/>
          </a:xfrm>
          <a:prstGeom prst="rect">
            <a:avLst/>
          </a:prstGeom>
          <a:noFill/>
          <a:ln w="9525">
            <a:noFill/>
            <a:miter lim="800000"/>
            <a:headEnd/>
            <a:tailEnd/>
          </a:ln>
          <a:effectLst/>
        </p:spPr>
        <p:txBody>
          <a:bodyPr wrap="none" anchor="ctr">
            <a:spAutoFit/>
          </a:bodyPr>
          <a:lstStyle/>
          <a:p>
            <a:pPr algn="ctr"/>
            <a:r>
              <a:rPr lang="zh-CN" altLang="en-US" sz="3200" b="1">
                <a:solidFill>
                  <a:schemeClr val="accent2"/>
                </a:solidFill>
                <a:ea typeface="宋体" pitchFamily="2" charset="-122"/>
              </a:rPr>
              <a:t>  </a:t>
            </a:r>
            <a:r>
              <a:rPr lang="en-US" altLang="zh-CN" sz="3200" b="1" i="1">
                <a:solidFill>
                  <a:schemeClr val="accent2"/>
                </a:solidFill>
                <a:ea typeface="宋体" pitchFamily="2" charset="-122"/>
              </a:rPr>
              <a:t>X</a:t>
            </a:r>
            <a:r>
              <a:rPr lang="en-US" altLang="zh-CN" sz="3200" b="1">
                <a:solidFill>
                  <a:schemeClr val="accent2"/>
                </a:solidFill>
                <a:ea typeface="宋体" pitchFamily="2" charset="-122"/>
              </a:rPr>
              <a:t>~</a:t>
            </a:r>
            <a:r>
              <a:rPr lang="en-US" altLang="zh-CN" sz="3200" b="1" i="1">
                <a:solidFill>
                  <a:schemeClr val="accent2"/>
                </a:solidFill>
                <a:ea typeface="宋体" pitchFamily="2" charset="-122"/>
              </a:rPr>
              <a:t>B</a:t>
            </a:r>
            <a:r>
              <a:rPr lang="en-US" altLang="zh-CN" sz="3200" b="1">
                <a:solidFill>
                  <a:schemeClr val="accent2"/>
                </a:solidFill>
                <a:ea typeface="宋体" pitchFamily="2" charset="-122"/>
              </a:rPr>
              <a:t>(</a:t>
            </a:r>
            <a:r>
              <a:rPr lang="en-US" altLang="zh-CN" sz="3200" b="1" i="1">
                <a:solidFill>
                  <a:schemeClr val="accent2"/>
                </a:solidFill>
                <a:ea typeface="宋体" pitchFamily="2" charset="-122"/>
              </a:rPr>
              <a:t>n</a:t>
            </a:r>
            <a:r>
              <a:rPr lang="en-US" altLang="zh-CN" sz="3200" b="1">
                <a:solidFill>
                  <a:schemeClr val="accent2"/>
                </a:solidFill>
                <a:ea typeface="宋体" pitchFamily="2" charset="-122"/>
              </a:rPr>
              <a:t>,</a:t>
            </a:r>
            <a:r>
              <a:rPr lang="en-US" altLang="zh-CN" sz="3200" b="1" i="1">
                <a:solidFill>
                  <a:schemeClr val="accent2"/>
                </a:solidFill>
                <a:ea typeface="宋体" pitchFamily="2" charset="-122"/>
              </a:rPr>
              <a:t>p</a:t>
            </a:r>
            <a:r>
              <a:rPr lang="en-US" altLang="zh-CN" sz="3200" b="1">
                <a:solidFill>
                  <a:schemeClr val="accent2"/>
                </a:solidFill>
                <a:ea typeface="宋体" pitchFamily="2" charset="-122"/>
              </a:rPr>
              <a:t>), </a:t>
            </a:r>
          </a:p>
        </p:txBody>
      </p:sp>
      <p:sp>
        <p:nvSpPr>
          <p:cNvPr id="1277962" name="Rectangle 10"/>
          <p:cNvSpPr>
            <a:spLocks noChangeArrowheads="1"/>
          </p:cNvSpPr>
          <p:nvPr/>
        </p:nvSpPr>
        <p:spPr bwMode="auto">
          <a:xfrm>
            <a:off x="854075" y="3170238"/>
            <a:ext cx="901700" cy="519112"/>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若设</a:t>
            </a:r>
          </a:p>
        </p:txBody>
      </p:sp>
      <p:sp>
        <p:nvSpPr>
          <p:cNvPr id="1277963" name="Rectangle 11"/>
          <p:cNvSpPr>
            <a:spLocks noChangeArrowheads="1"/>
          </p:cNvSpPr>
          <p:nvPr/>
        </p:nvSpPr>
        <p:spPr bwMode="auto">
          <a:xfrm>
            <a:off x="854075" y="4149725"/>
            <a:ext cx="3567113" cy="519113"/>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则     </a:t>
            </a:r>
            <a:r>
              <a:rPr lang="en-US" altLang="zh-CN" b="1" i="1">
                <a:ea typeface="宋体" pitchFamily="2" charset="-122"/>
              </a:rPr>
              <a:t>X</a:t>
            </a:r>
            <a:r>
              <a:rPr lang="en-US" altLang="zh-CN" b="1">
                <a:ea typeface="宋体" pitchFamily="2" charset="-122"/>
              </a:rPr>
              <a:t>= </a:t>
            </a:r>
            <a:r>
              <a:rPr lang="en-US" altLang="zh-CN" b="1" i="1">
                <a:ea typeface="宋体" pitchFamily="2" charset="-122"/>
              </a:rPr>
              <a:t>X</a:t>
            </a:r>
            <a:r>
              <a:rPr lang="en-US" altLang="zh-CN" b="1" baseline="-25000">
                <a:ea typeface="宋体" pitchFamily="2" charset="-122"/>
              </a:rPr>
              <a:t>1</a:t>
            </a:r>
            <a:r>
              <a:rPr lang="en-US" altLang="zh-CN" b="1">
                <a:ea typeface="宋体" pitchFamily="2" charset="-122"/>
              </a:rPr>
              <a:t>+</a:t>
            </a:r>
            <a:r>
              <a:rPr lang="en-US" altLang="zh-CN" b="1" i="1">
                <a:ea typeface="宋体" pitchFamily="2" charset="-122"/>
              </a:rPr>
              <a:t>X</a:t>
            </a:r>
            <a:r>
              <a:rPr lang="en-US" altLang="zh-CN" b="1" baseline="-25000">
                <a:ea typeface="宋体" pitchFamily="2" charset="-122"/>
              </a:rPr>
              <a:t>2</a:t>
            </a:r>
            <a:r>
              <a:rPr lang="en-US" altLang="zh-CN" b="1">
                <a:ea typeface="宋体" pitchFamily="2" charset="-122"/>
              </a:rPr>
              <a:t>+…+</a:t>
            </a:r>
            <a:r>
              <a:rPr lang="en-US" altLang="zh-CN" b="1" i="1">
                <a:ea typeface="宋体" pitchFamily="2" charset="-122"/>
              </a:rPr>
              <a:t>X</a:t>
            </a:r>
            <a:r>
              <a:rPr lang="en-US" altLang="zh-CN" b="1" i="1" baseline="-25000">
                <a:ea typeface="宋体" pitchFamily="2" charset="-122"/>
              </a:rPr>
              <a:t>n</a:t>
            </a:r>
            <a:endParaRPr lang="en-US" altLang="zh-CN" b="1" baseline="-25000">
              <a:ea typeface="宋体" pitchFamily="2" charset="-122"/>
            </a:endParaRPr>
          </a:p>
        </p:txBody>
      </p:sp>
      <p:sp>
        <p:nvSpPr>
          <p:cNvPr id="1277964" name="Rectangle 12"/>
          <p:cNvSpPr>
            <a:spLocks noChangeArrowheads="1"/>
          </p:cNvSpPr>
          <p:nvPr/>
        </p:nvSpPr>
        <p:spPr bwMode="auto">
          <a:xfrm>
            <a:off x="4427538" y="6092825"/>
            <a:ext cx="946150" cy="579438"/>
          </a:xfrm>
          <a:prstGeom prst="rect">
            <a:avLst/>
          </a:prstGeom>
          <a:noFill/>
          <a:ln w="9525">
            <a:noFill/>
            <a:miter lim="800000"/>
            <a:headEnd/>
            <a:tailEnd/>
          </a:ln>
          <a:effectLst/>
        </p:spPr>
        <p:txBody>
          <a:bodyPr wrap="none" anchor="ctr">
            <a:spAutoFit/>
          </a:bodyPr>
          <a:lstStyle/>
          <a:p>
            <a:pPr algn="ctr"/>
            <a:r>
              <a:rPr lang="en-US" altLang="zh-CN" sz="3200" b="1">
                <a:ea typeface="宋体" pitchFamily="2" charset="-122"/>
              </a:rPr>
              <a:t>=</a:t>
            </a:r>
            <a:r>
              <a:rPr lang="en-US" altLang="zh-CN" sz="3200" b="1" i="1">
                <a:ea typeface="宋体" pitchFamily="2" charset="-122"/>
              </a:rPr>
              <a:t> np</a:t>
            </a:r>
            <a:endParaRPr lang="en-US" altLang="zh-CN" sz="3200" b="1">
              <a:ea typeface="宋体" pitchFamily="2" charset="-122"/>
            </a:endParaRPr>
          </a:p>
        </p:txBody>
      </p:sp>
      <p:graphicFrame>
        <p:nvGraphicFramePr>
          <p:cNvPr id="1277965" name="Object 13"/>
          <p:cNvGraphicFramePr>
            <a:graphicFrameLocks noChangeAspect="1"/>
          </p:cNvGraphicFramePr>
          <p:nvPr/>
        </p:nvGraphicFramePr>
        <p:xfrm>
          <a:off x="2005013" y="2911475"/>
          <a:ext cx="4297362" cy="1155700"/>
        </p:xfrm>
        <a:graphic>
          <a:graphicData uri="http://schemas.openxmlformats.org/presentationml/2006/ole">
            <p:oleObj spid="_x0000_s1277965" name="公式" r:id="rId4" imgW="1790640" imgH="482400" progId="Equation.3">
              <p:embed/>
            </p:oleObj>
          </a:graphicData>
        </a:graphic>
      </p:graphicFrame>
      <p:sp>
        <p:nvSpPr>
          <p:cNvPr id="1277966" name="Rectangle 14"/>
          <p:cNvSpPr>
            <a:spLocks noChangeArrowheads="1"/>
          </p:cNvSpPr>
          <p:nvPr/>
        </p:nvSpPr>
        <p:spPr bwMode="auto">
          <a:xfrm>
            <a:off x="6540500" y="3063875"/>
            <a:ext cx="2484438" cy="579438"/>
          </a:xfrm>
          <a:prstGeom prst="rect">
            <a:avLst/>
          </a:prstGeom>
          <a:noFill/>
          <a:ln w="9525">
            <a:noFill/>
            <a:miter lim="800000"/>
            <a:headEnd/>
            <a:tailEnd/>
          </a:ln>
          <a:effectLst/>
        </p:spPr>
        <p:txBody>
          <a:bodyPr wrap="none" anchor="ctr">
            <a:spAutoFit/>
          </a:bodyPr>
          <a:lstStyle/>
          <a:p>
            <a:pPr algn="ctr"/>
            <a:r>
              <a:rPr lang="en-US" altLang="zh-CN" sz="3200" b="1" i="1">
                <a:ea typeface="宋体" pitchFamily="2" charset="-122"/>
              </a:rPr>
              <a:t>i</a:t>
            </a:r>
            <a:r>
              <a:rPr lang="en-US" altLang="zh-CN" sz="3200" b="1">
                <a:ea typeface="宋体" pitchFamily="2" charset="-122"/>
              </a:rPr>
              <a:t>=1,2</a:t>
            </a:r>
            <a:r>
              <a:rPr lang="zh-CN" altLang="en-US" sz="3200" b="1">
                <a:ea typeface="宋体" pitchFamily="2" charset="-122"/>
              </a:rPr>
              <a:t>，</a:t>
            </a:r>
            <a:r>
              <a:rPr lang="en-US" altLang="zh-CN" sz="3200" b="1">
                <a:ea typeface="宋体" pitchFamily="2" charset="-122"/>
              </a:rPr>
              <a:t>…</a:t>
            </a:r>
            <a:r>
              <a:rPr lang="zh-CN" altLang="en-US" sz="3200" b="1">
                <a:ea typeface="宋体" pitchFamily="2" charset="-122"/>
              </a:rPr>
              <a:t>，</a:t>
            </a:r>
            <a:r>
              <a:rPr lang="en-US" altLang="zh-CN" sz="3200" b="1" i="1">
                <a:ea typeface="宋体" pitchFamily="2" charset="-122"/>
              </a:rPr>
              <a:t>n</a:t>
            </a:r>
            <a:endParaRPr lang="en-US" altLang="zh-CN" sz="3200" b="1">
              <a:ea typeface="宋体" pitchFamily="2" charset="-122"/>
            </a:endParaRPr>
          </a:p>
        </p:txBody>
      </p:sp>
      <p:sp>
        <p:nvSpPr>
          <p:cNvPr id="1277967" name="Rectangle 15"/>
          <p:cNvSpPr>
            <a:spLocks noChangeArrowheads="1"/>
          </p:cNvSpPr>
          <p:nvPr/>
        </p:nvSpPr>
        <p:spPr bwMode="auto">
          <a:xfrm>
            <a:off x="854075" y="4789488"/>
            <a:ext cx="2867025" cy="519112"/>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因为  </a:t>
            </a:r>
            <a:r>
              <a:rPr lang="en-US" altLang="zh-CN" b="1" i="1">
                <a:ea typeface="宋体" pitchFamily="2" charset="-122"/>
              </a:rPr>
              <a:t>P</a:t>
            </a:r>
            <a:r>
              <a:rPr lang="en-US" altLang="zh-CN" b="1">
                <a:ea typeface="宋体" pitchFamily="2" charset="-122"/>
              </a:rPr>
              <a:t>(</a:t>
            </a:r>
            <a:r>
              <a:rPr lang="en-US" altLang="zh-CN" b="1" i="1">
                <a:ea typeface="宋体" pitchFamily="2" charset="-122"/>
              </a:rPr>
              <a:t>X</a:t>
            </a:r>
            <a:r>
              <a:rPr lang="en-US" altLang="zh-CN" b="1" i="1" baseline="-25000">
                <a:ea typeface="宋体" pitchFamily="2" charset="-122"/>
              </a:rPr>
              <a:t>i</a:t>
            </a:r>
            <a:r>
              <a:rPr lang="en-US" altLang="zh-CN" b="1">
                <a:ea typeface="宋体" pitchFamily="2" charset="-122"/>
              </a:rPr>
              <a:t> =1)= </a:t>
            </a:r>
            <a:r>
              <a:rPr lang="en-US" altLang="zh-CN" b="1" i="1">
                <a:ea typeface="宋体" pitchFamily="2" charset="-122"/>
              </a:rPr>
              <a:t>p</a:t>
            </a:r>
            <a:r>
              <a:rPr lang="en-US" altLang="zh-CN" b="1">
                <a:ea typeface="宋体" pitchFamily="2" charset="-122"/>
              </a:rPr>
              <a:t>,</a:t>
            </a:r>
          </a:p>
        </p:txBody>
      </p:sp>
      <p:sp>
        <p:nvSpPr>
          <p:cNvPr id="1277968" name="Rectangle 16"/>
          <p:cNvSpPr>
            <a:spLocks noChangeArrowheads="1"/>
          </p:cNvSpPr>
          <p:nvPr/>
        </p:nvSpPr>
        <p:spPr bwMode="auto">
          <a:xfrm>
            <a:off x="4260850" y="4759325"/>
            <a:ext cx="2459038" cy="579438"/>
          </a:xfrm>
          <a:prstGeom prst="rect">
            <a:avLst/>
          </a:prstGeom>
          <a:noFill/>
          <a:ln w="9525">
            <a:noFill/>
            <a:miter lim="800000"/>
            <a:headEnd/>
            <a:tailEnd/>
          </a:ln>
          <a:effectLst/>
        </p:spPr>
        <p:txBody>
          <a:bodyPr wrap="none" anchor="ctr">
            <a:spAutoFit/>
          </a:bodyPr>
          <a:lstStyle/>
          <a:p>
            <a:pPr algn="ct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i="1" baseline="-25000">
                <a:ea typeface="宋体" pitchFamily="2" charset="-122"/>
              </a:rPr>
              <a:t>i</a:t>
            </a:r>
            <a:r>
              <a:rPr lang="en-US" altLang="zh-CN" sz="3200" b="1">
                <a:ea typeface="宋体" pitchFamily="2" charset="-122"/>
              </a:rPr>
              <a:t> =0)= 1-</a:t>
            </a:r>
            <a:r>
              <a:rPr lang="en-US" altLang="zh-CN" sz="3200" b="1" i="1">
                <a:ea typeface="宋体" pitchFamily="2" charset="-122"/>
              </a:rPr>
              <a:t>p</a:t>
            </a:r>
            <a:endParaRPr lang="en-US" altLang="zh-CN" sz="3200" b="1">
              <a:ea typeface="宋体" pitchFamily="2" charset="-122"/>
            </a:endParaRPr>
          </a:p>
        </p:txBody>
      </p:sp>
      <p:grpSp>
        <p:nvGrpSpPr>
          <p:cNvPr id="1277969" name="Group 17"/>
          <p:cNvGrpSpPr>
            <a:grpSpLocks/>
          </p:cNvGrpSpPr>
          <p:nvPr/>
        </p:nvGrpSpPr>
        <p:grpSpPr bwMode="auto">
          <a:xfrm>
            <a:off x="900113" y="5889625"/>
            <a:ext cx="3525837" cy="968375"/>
            <a:chOff x="667" y="2462"/>
            <a:chExt cx="2221" cy="610"/>
          </a:xfrm>
        </p:grpSpPr>
        <p:graphicFrame>
          <p:nvGraphicFramePr>
            <p:cNvPr id="1277970" name="Object 18"/>
            <p:cNvGraphicFramePr>
              <a:graphicFrameLocks noChangeAspect="1"/>
            </p:cNvGraphicFramePr>
            <p:nvPr/>
          </p:nvGraphicFramePr>
          <p:xfrm>
            <a:off x="2008" y="2462"/>
            <a:ext cx="880" cy="610"/>
          </p:xfrm>
          <a:graphic>
            <a:graphicData uri="http://schemas.openxmlformats.org/presentationml/2006/ole">
              <p:oleObj spid="_x0000_s1277970" name="公式" r:id="rId5" imgW="622080" imgH="431640" progId="Equation.3">
                <p:embed/>
              </p:oleObj>
            </a:graphicData>
          </a:graphic>
        </p:graphicFrame>
        <p:sp>
          <p:nvSpPr>
            <p:cNvPr id="1277971" name="Rectangle 19"/>
            <p:cNvSpPr>
              <a:spLocks noChangeArrowheads="1"/>
            </p:cNvSpPr>
            <p:nvPr/>
          </p:nvSpPr>
          <p:spPr bwMode="auto">
            <a:xfrm>
              <a:off x="667" y="2596"/>
              <a:ext cx="1310"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所以   </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p>
          </p:txBody>
        </p:sp>
      </p:grpSp>
      <p:sp>
        <p:nvSpPr>
          <p:cNvPr id="1277972" name="Rectangle 20"/>
          <p:cNvSpPr>
            <a:spLocks noChangeArrowheads="1"/>
          </p:cNvSpPr>
          <p:nvPr/>
        </p:nvSpPr>
        <p:spPr bwMode="auto">
          <a:xfrm>
            <a:off x="2795588" y="2282825"/>
            <a:ext cx="6153150" cy="519113"/>
          </a:xfrm>
          <a:prstGeom prst="rect">
            <a:avLst/>
          </a:prstGeom>
          <a:noFill/>
          <a:ln w="9525">
            <a:noFill/>
            <a:miter lim="800000"/>
            <a:headEnd/>
            <a:tailEnd/>
          </a:ln>
          <a:effectLst/>
        </p:spPr>
        <p:txBody>
          <a:bodyPr wrap="none" anchor="ctr">
            <a:spAutoFit/>
          </a:bodyPr>
          <a:lstStyle/>
          <a:p>
            <a:pPr algn="ctr"/>
            <a:r>
              <a:rPr lang="en-US" altLang="zh-CN" b="1" i="1">
                <a:solidFill>
                  <a:schemeClr val="accent2"/>
                </a:solidFill>
                <a:ea typeface="宋体" pitchFamily="2" charset="-122"/>
              </a:rPr>
              <a:t>X</a:t>
            </a:r>
            <a:r>
              <a:rPr lang="zh-CN" altLang="en-US" b="1">
                <a:solidFill>
                  <a:schemeClr val="accent2"/>
                </a:solidFill>
                <a:ea typeface="宋体" pitchFamily="2" charset="-122"/>
              </a:rPr>
              <a:t>表示</a:t>
            </a:r>
            <a:r>
              <a:rPr lang="en-US" altLang="zh-CN" b="1" i="1">
                <a:solidFill>
                  <a:schemeClr val="accent2"/>
                </a:solidFill>
                <a:ea typeface="宋体" pitchFamily="2" charset="-122"/>
              </a:rPr>
              <a:t>n</a:t>
            </a:r>
            <a:r>
              <a:rPr lang="zh-CN" altLang="en-US" b="1">
                <a:solidFill>
                  <a:schemeClr val="accent2"/>
                </a:solidFill>
                <a:ea typeface="宋体" pitchFamily="2" charset="-122"/>
              </a:rPr>
              <a:t>重伯努利试验中的“成功” 次数</a:t>
            </a:r>
            <a:r>
              <a:rPr lang="en-US" altLang="zh-CN" b="1">
                <a:solidFill>
                  <a:schemeClr val="accent2"/>
                </a:solidFill>
                <a:ea typeface="宋体" pitchFamily="2" charset="-122"/>
              </a:rPr>
              <a:t>.</a:t>
            </a:r>
          </a:p>
        </p:txBody>
      </p:sp>
      <p:grpSp>
        <p:nvGrpSpPr>
          <p:cNvPr id="1277973" name="Group 21"/>
          <p:cNvGrpSpPr>
            <a:grpSpLocks/>
          </p:cNvGrpSpPr>
          <p:nvPr/>
        </p:nvGrpSpPr>
        <p:grpSpPr bwMode="auto">
          <a:xfrm>
            <a:off x="2124075" y="5373688"/>
            <a:ext cx="4470400" cy="584200"/>
            <a:chOff x="921" y="2145"/>
            <a:chExt cx="2816" cy="368"/>
          </a:xfrm>
        </p:grpSpPr>
        <p:sp>
          <p:nvSpPr>
            <p:cNvPr id="1277974" name="Rectangle 22"/>
            <p:cNvSpPr>
              <a:spLocks noChangeArrowheads="1"/>
            </p:cNvSpPr>
            <p:nvPr/>
          </p:nvSpPr>
          <p:spPr bwMode="auto">
            <a:xfrm>
              <a:off x="921" y="2145"/>
              <a:ext cx="885" cy="365"/>
            </a:xfrm>
            <a:prstGeom prst="rect">
              <a:avLst/>
            </a:prstGeom>
            <a:noFill/>
            <a:ln w="9525">
              <a:noFill/>
              <a:miter lim="800000"/>
              <a:headEnd/>
              <a:tailEnd/>
            </a:ln>
            <a:effectLst/>
          </p:spPr>
          <p:txBody>
            <a:bodyPr wrap="none" anchor="ctr">
              <a:spAutoFit/>
            </a:bodyPr>
            <a:lstStyle/>
            <a:p>
              <a:pPr algn="ct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i="1" baseline="-25000">
                  <a:ea typeface="宋体" pitchFamily="2" charset="-122"/>
                </a:rPr>
                <a:t>i</a:t>
              </a:r>
              <a:r>
                <a:rPr lang="en-US" altLang="zh-CN" sz="3200" b="1">
                  <a:ea typeface="宋体" pitchFamily="2" charset="-122"/>
                </a:rPr>
                <a:t>)= </a:t>
              </a:r>
            </a:p>
          </p:txBody>
        </p:sp>
        <p:graphicFrame>
          <p:nvGraphicFramePr>
            <p:cNvPr id="1277975" name="Object 23"/>
            <p:cNvGraphicFramePr>
              <a:graphicFrameLocks noChangeAspect="1"/>
            </p:cNvGraphicFramePr>
            <p:nvPr/>
          </p:nvGraphicFramePr>
          <p:xfrm>
            <a:off x="1719" y="2174"/>
            <a:ext cx="1624" cy="339"/>
          </p:xfrm>
          <a:graphic>
            <a:graphicData uri="http://schemas.openxmlformats.org/presentationml/2006/ole">
              <p:oleObj spid="_x0000_s1277975" name="公式" r:id="rId6" imgW="965160" imgH="203040" progId="Equation.3">
                <p:embed/>
              </p:oleObj>
            </a:graphicData>
          </a:graphic>
        </p:graphicFrame>
        <p:sp>
          <p:nvSpPr>
            <p:cNvPr id="1277976" name="Rectangle 24"/>
            <p:cNvSpPr>
              <a:spLocks noChangeArrowheads="1"/>
            </p:cNvSpPr>
            <p:nvPr/>
          </p:nvSpPr>
          <p:spPr bwMode="auto">
            <a:xfrm>
              <a:off x="3283" y="2145"/>
              <a:ext cx="454" cy="365"/>
            </a:xfrm>
            <a:prstGeom prst="rect">
              <a:avLst/>
            </a:prstGeom>
            <a:noFill/>
            <a:ln w="9525">
              <a:noFill/>
              <a:miter lim="800000"/>
              <a:headEnd/>
              <a:tailEnd/>
            </a:ln>
            <a:effectLst/>
          </p:spPr>
          <p:txBody>
            <a:bodyPr wrap="none" anchor="ctr">
              <a:spAutoFit/>
            </a:bodyPr>
            <a:lstStyle/>
            <a:p>
              <a:pPr algn="ctr"/>
              <a:r>
                <a:rPr lang="en-US" altLang="zh-CN" sz="3200" b="1">
                  <a:ea typeface="宋体" pitchFamily="2" charset="-122"/>
                </a:rPr>
                <a:t>= </a:t>
              </a:r>
              <a:r>
                <a:rPr lang="en-US" altLang="zh-CN" sz="3200" b="1" i="1">
                  <a:ea typeface="宋体" pitchFamily="2" charset="-122"/>
                </a:rPr>
                <a:t>p</a:t>
              </a:r>
              <a:endParaRPr lang="en-US" altLang="zh-CN" sz="3200" b="1">
                <a:ea typeface="宋体" pitchFamily="2"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77957"/>
                                        </p:tgtEl>
                                        <p:attrNameLst>
                                          <p:attrName>style.visibility</p:attrName>
                                        </p:attrNameLst>
                                      </p:cBhvr>
                                      <p:to>
                                        <p:strVal val="visible"/>
                                      </p:to>
                                    </p:set>
                                    <p:anim calcmode="lin" valueType="num">
                                      <p:cBhvr additive="base">
                                        <p:cTn id="7" dur="500" fill="hold"/>
                                        <p:tgtEl>
                                          <p:spTgt spid="1277957"/>
                                        </p:tgtEl>
                                        <p:attrNameLst>
                                          <p:attrName>ppt_x</p:attrName>
                                        </p:attrNameLst>
                                      </p:cBhvr>
                                      <p:tavLst>
                                        <p:tav tm="0">
                                          <p:val>
                                            <p:strVal val="0-#ppt_w/2"/>
                                          </p:val>
                                        </p:tav>
                                        <p:tav tm="100000">
                                          <p:val>
                                            <p:strVal val="#ppt_x"/>
                                          </p:val>
                                        </p:tav>
                                      </p:tavLst>
                                    </p:anim>
                                    <p:anim calcmode="lin" valueType="num">
                                      <p:cBhvr additive="base">
                                        <p:cTn id="8" dur="500" fill="hold"/>
                                        <p:tgtEl>
                                          <p:spTgt spid="12779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77962"/>
                                        </p:tgtEl>
                                        <p:attrNameLst>
                                          <p:attrName>style.visibility</p:attrName>
                                        </p:attrNameLst>
                                      </p:cBhvr>
                                      <p:to>
                                        <p:strVal val="visible"/>
                                      </p:to>
                                    </p:set>
                                    <p:anim calcmode="lin" valueType="num">
                                      <p:cBhvr additive="base">
                                        <p:cTn id="13" dur="500" fill="hold"/>
                                        <p:tgtEl>
                                          <p:spTgt spid="1277962"/>
                                        </p:tgtEl>
                                        <p:attrNameLst>
                                          <p:attrName>ppt_x</p:attrName>
                                        </p:attrNameLst>
                                      </p:cBhvr>
                                      <p:tavLst>
                                        <p:tav tm="0">
                                          <p:val>
                                            <p:strVal val="0-#ppt_w/2"/>
                                          </p:val>
                                        </p:tav>
                                        <p:tav tm="100000">
                                          <p:val>
                                            <p:strVal val="#ppt_x"/>
                                          </p:val>
                                        </p:tav>
                                      </p:tavLst>
                                    </p:anim>
                                    <p:anim calcmode="lin" valueType="num">
                                      <p:cBhvr additive="base">
                                        <p:cTn id="14" dur="500" fill="hold"/>
                                        <p:tgtEl>
                                          <p:spTgt spid="127796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277965"/>
                                        </p:tgtEl>
                                        <p:attrNameLst>
                                          <p:attrName>style.visibility</p:attrName>
                                        </p:attrNameLst>
                                      </p:cBhvr>
                                      <p:to>
                                        <p:strVal val="visible"/>
                                      </p:to>
                                    </p:set>
                                    <p:anim calcmode="lin" valueType="num">
                                      <p:cBhvr additive="base">
                                        <p:cTn id="18" dur="500" fill="hold"/>
                                        <p:tgtEl>
                                          <p:spTgt spid="1277965"/>
                                        </p:tgtEl>
                                        <p:attrNameLst>
                                          <p:attrName>ppt_x</p:attrName>
                                        </p:attrNameLst>
                                      </p:cBhvr>
                                      <p:tavLst>
                                        <p:tav tm="0">
                                          <p:val>
                                            <p:strVal val="0-#ppt_w/2"/>
                                          </p:val>
                                        </p:tav>
                                        <p:tav tm="100000">
                                          <p:val>
                                            <p:strVal val="#ppt_x"/>
                                          </p:val>
                                        </p:tav>
                                      </p:tavLst>
                                    </p:anim>
                                    <p:anim calcmode="lin" valueType="num">
                                      <p:cBhvr additive="base">
                                        <p:cTn id="19" dur="500" fill="hold"/>
                                        <p:tgtEl>
                                          <p:spTgt spid="127796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277966"/>
                                        </p:tgtEl>
                                        <p:attrNameLst>
                                          <p:attrName>style.visibility</p:attrName>
                                        </p:attrNameLst>
                                      </p:cBhvr>
                                      <p:to>
                                        <p:strVal val="visible"/>
                                      </p:to>
                                    </p:set>
                                    <p:anim calcmode="lin" valueType="num">
                                      <p:cBhvr additive="base">
                                        <p:cTn id="23" dur="500" fill="hold"/>
                                        <p:tgtEl>
                                          <p:spTgt spid="1277966"/>
                                        </p:tgtEl>
                                        <p:attrNameLst>
                                          <p:attrName>ppt_x</p:attrName>
                                        </p:attrNameLst>
                                      </p:cBhvr>
                                      <p:tavLst>
                                        <p:tav tm="0">
                                          <p:val>
                                            <p:strVal val="0-#ppt_w/2"/>
                                          </p:val>
                                        </p:tav>
                                        <p:tav tm="100000">
                                          <p:val>
                                            <p:strVal val="#ppt_x"/>
                                          </p:val>
                                        </p:tav>
                                      </p:tavLst>
                                    </p:anim>
                                    <p:anim calcmode="lin" valueType="num">
                                      <p:cBhvr additive="base">
                                        <p:cTn id="24" dur="500" fill="hold"/>
                                        <p:tgtEl>
                                          <p:spTgt spid="127796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77963"/>
                                        </p:tgtEl>
                                        <p:attrNameLst>
                                          <p:attrName>style.visibility</p:attrName>
                                        </p:attrNameLst>
                                      </p:cBhvr>
                                      <p:to>
                                        <p:strVal val="visible"/>
                                      </p:to>
                                    </p:set>
                                    <p:anim calcmode="lin" valueType="num">
                                      <p:cBhvr additive="base">
                                        <p:cTn id="29" dur="500" fill="hold"/>
                                        <p:tgtEl>
                                          <p:spTgt spid="1277963"/>
                                        </p:tgtEl>
                                        <p:attrNameLst>
                                          <p:attrName>ppt_x</p:attrName>
                                        </p:attrNameLst>
                                      </p:cBhvr>
                                      <p:tavLst>
                                        <p:tav tm="0">
                                          <p:val>
                                            <p:strVal val="0-#ppt_w/2"/>
                                          </p:val>
                                        </p:tav>
                                        <p:tav tm="100000">
                                          <p:val>
                                            <p:strVal val="#ppt_x"/>
                                          </p:val>
                                        </p:tav>
                                      </p:tavLst>
                                    </p:anim>
                                    <p:anim calcmode="lin" valueType="num">
                                      <p:cBhvr additive="base">
                                        <p:cTn id="30" dur="500" fill="hold"/>
                                        <p:tgtEl>
                                          <p:spTgt spid="127796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77967"/>
                                        </p:tgtEl>
                                        <p:attrNameLst>
                                          <p:attrName>style.visibility</p:attrName>
                                        </p:attrNameLst>
                                      </p:cBhvr>
                                      <p:to>
                                        <p:strVal val="visible"/>
                                      </p:to>
                                    </p:set>
                                    <p:anim calcmode="lin" valueType="num">
                                      <p:cBhvr additive="base">
                                        <p:cTn id="35" dur="500" fill="hold"/>
                                        <p:tgtEl>
                                          <p:spTgt spid="1277967"/>
                                        </p:tgtEl>
                                        <p:attrNameLst>
                                          <p:attrName>ppt_x</p:attrName>
                                        </p:attrNameLst>
                                      </p:cBhvr>
                                      <p:tavLst>
                                        <p:tav tm="0">
                                          <p:val>
                                            <p:strVal val="0-#ppt_w/2"/>
                                          </p:val>
                                        </p:tav>
                                        <p:tav tm="100000">
                                          <p:val>
                                            <p:strVal val="#ppt_x"/>
                                          </p:val>
                                        </p:tav>
                                      </p:tavLst>
                                    </p:anim>
                                    <p:anim calcmode="lin" valueType="num">
                                      <p:cBhvr additive="base">
                                        <p:cTn id="36" dur="500" fill="hold"/>
                                        <p:tgtEl>
                                          <p:spTgt spid="127796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277968"/>
                                        </p:tgtEl>
                                        <p:attrNameLst>
                                          <p:attrName>style.visibility</p:attrName>
                                        </p:attrNameLst>
                                      </p:cBhvr>
                                      <p:to>
                                        <p:strVal val="visible"/>
                                      </p:to>
                                    </p:set>
                                    <p:anim calcmode="lin" valueType="num">
                                      <p:cBhvr additive="base">
                                        <p:cTn id="41" dur="500" fill="hold"/>
                                        <p:tgtEl>
                                          <p:spTgt spid="1277968"/>
                                        </p:tgtEl>
                                        <p:attrNameLst>
                                          <p:attrName>ppt_x</p:attrName>
                                        </p:attrNameLst>
                                      </p:cBhvr>
                                      <p:tavLst>
                                        <p:tav tm="0">
                                          <p:val>
                                            <p:strVal val="0-#ppt_w/2"/>
                                          </p:val>
                                        </p:tav>
                                        <p:tav tm="100000">
                                          <p:val>
                                            <p:strVal val="#ppt_x"/>
                                          </p:val>
                                        </p:tav>
                                      </p:tavLst>
                                    </p:anim>
                                    <p:anim calcmode="lin" valueType="num">
                                      <p:cBhvr additive="base">
                                        <p:cTn id="42" dur="500" fill="hold"/>
                                        <p:tgtEl>
                                          <p:spTgt spid="127796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277973"/>
                                        </p:tgtEl>
                                        <p:attrNameLst>
                                          <p:attrName>style.visibility</p:attrName>
                                        </p:attrNameLst>
                                      </p:cBhvr>
                                      <p:to>
                                        <p:strVal val="visible"/>
                                      </p:to>
                                    </p:set>
                                    <p:anim calcmode="lin" valueType="num">
                                      <p:cBhvr additive="base">
                                        <p:cTn id="47" dur="500" fill="hold"/>
                                        <p:tgtEl>
                                          <p:spTgt spid="1277973"/>
                                        </p:tgtEl>
                                        <p:attrNameLst>
                                          <p:attrName>ppt_x</p:attrName>
                                        </p:attrNameLst>
                                      </p:cBhvr>
                                      <p:tavLst>
                                        <p:tav tm="0">
                                          <p:val>
                                            <p:strVal val="0-#ppt_w/2"/>
                                          </p:val>
                                        </p:tav>
                                        <p:tav tm="100000">
                                          <p:val>
                                            <p:strVal val="#ppt_x"/>
                                          </p:val>
                                        </p:tav>
                                      </p:tavLst>
                                    </p:anim>
                                    <p:anim calcmode="lin" valueType="num">
                                      <p:cBhvr additive="base">
                                        <p:cTn id="48" dur="500" fill="hold"/>
                                        <p:tgtEl>
                                          <p:spTgt spid="127797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277969"/>
                                        </p:tgtEl>
                                        <p:attrNameLst>
                                          <p:attrName>style.visibility</p:attrName>
                                        </p:attrNameLst>
                                      </p:cBhvr>
                                      <p:to>
                                        <p:strVal val="visible"/>
                                      </p:to>
                                    </p:set>
                                    <p:anim calcmode="lin" valueType="num">
                                      <p:cBhvr additive="base">
                                        <p:cTn id="53" dur="500" fill="hold"/>
                                        <p:tgtEl>
                                          <p:spTgt spid="1277969"/>
                                        </p:tgtEl>
                                        <p:attrNameLst>
                                          <p:attrName>ppt_x</p:attrName>
                                        </p:attrNameLst>
                                      </p:cBhvr>
                                      <p:tavLst>
                                        <p:tav tm="0">
                                          <p:val>
                                            <p:strVal val="0-#ppt_w/2"/>
                                          </p:val>
                                        </p:tav>
                                        <p:tav tm="100000">
                                          <p:val>
                                            <p:strVal val="#ppt_x"/>
                                          </p:val>
                                        </p:tav>
                                      </p:tavLst>
                                    </p:anim>
                                    <p:anim calcmode="lin" valueType="num">
                                      <p:cBhvr additive="base">
                                        <p:cTn id="54" dur="500" fill="hold"/>
                                        <p:tgtEl>
                                          <p:spTgt spid="127796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77964"/>
                                        </p:tgtEl>
                                        <p:attrNameLst>
                                          <p:attrName>style.visibility</p:attrName>
                                        </p:attrNameLst>
                                      </p:cBhvr>
                                      <p:to>
                                        <p:strVal val="visible"/>
                                      </p:to>
                                    </p:set>
                                    <p:anim calcmode="lin" valueType="num">
                                      <p:cBhvr additive="base">
                                        <p:cTn id="59" dur="500" fill="hold"/>
                                        <p:tgtEl>
                                          <p:spTgt spid="1277964"/>
                                        </p:tgtEl>
                                        <p:attrNameLst>
                                          <p:attrName>ppt_x</p:attrName>
                                        </p:attrNameLst>
                                      </p:cBhvr>
                                      <p:tavLst>
                                        <p:tav tm="0">
                                          <p:val>
                                            <p:strVal val="0-#ppt_w/2"/>
                                          </p:val>
                                        </p:tav>
                                        <p:tav tm="100000">
                                          <p:val>
                                            <p:strVal val="#ppt_x"/>
                                          </p:val>
                                        </p:tav>
                                      </p:tavLst>
                                    </p:anim>
                                    <p:anim calcmode="lin" valueType="num">
                                      <p:cBhvr additive="base">
                                        <p:cTn id="60" dur="500" fill="hold"/>
                                        <p:tgtEl>
                                          <p:spTgt spid="1277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7" grpId="0" autoUpdateAnimBg="0"/>
      <p:bldP spid="1277962" grpId="0" autoUpdateAnimBg="0"/>
      <p:bldP spid="1277963" grpId="0" autoUpdateAnimBg="0"/>
      <p:bldP spid="1277964" grpId="0" autoUpdateAnimBg="0"/>
      <p:bldP spid="1277966" grpId="0" autoUpdateAnimBg="0"/>
      <p:bldP spid="1277967" grpId="0" autoUpdateAnimBg="0"/>
      <p:bldP spid="127796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4" name="Rectangle 4"/>
          <p:cNvSpPr>
            <a:spLocks noChangeArrowheads="1"/>
          </p:cNvSpPr>
          <p:nvPr/>
        </p:nvSpPr>
        <p:spPr bwMode="auto">
          <a:xfrm>
            <a:off x="969963" y="1557338"/>
            <a:ext cx="8174037" cy="3035300"/>
          </a:xfrm>
          <a:prstGeom prst="rect">
            <a:avLst/>
          </a:prstGeom>
          <a:noFill/>
          <a:ln w="9525">
            <a:noFill/>
            <a:miter lim="800000"/>
            <a:headEnd/>
            <a:tailEnd/>
          </a:ln>
          <a:effectLst/>
        </p:spPr>
        <p:txBody>
          <a:bodyPr anchor="ctr">
            <a:spAutoFit/>
          </a:bodyPr>
          <a:lstStyle/>
          <a:p>
            <a:pPr>
              <a:lnSpc>
                <a:spcPct val="115000"/>
              </a:lnSpc>
            </a:pPr>
            <a:r>
              <a:rPr lang="zh-CN" altLang="en-US" b="1">
                <a:solidFill>
                  <a:srgbClr val="0000CC"/>
                </a:solidFill>
                <a:ea typeface="宋体" pitchFamily="2" charset="-122"/>
              </a:rPr>
              <a:t>例</a:t>
            </a:r>
            <a:r>
              <a:rPr lang="zh-CN" altLang="en-US" b="1">
                <a:solidFill>
                  <a:srgbClr val="CCFFFF"/>
                </a:solidFill>
                <a:ea typeface="宋体" pitchFamily="2" charset="-122"/>
              </a:rPr>
              <a:t> </a:t>
            </a:r>
            <a:r>
              <a:rPr lang="zh-CN" altLang="en-US" b="1">
                <a:ea typeface="宋体" pitchFamily="2" charset="-122"/>
              </a:rPr>
              <a:t>一民航送客车载有</a:t>
            </a:r>
            <a:r>
              <a:rPr lang="en-US" altLang="zh-CN" b="1">
                <a:ea typeface="宋体" pitchFamily="2" charset="-122"/>
              </a:rPr>
              <a:t>20</a:t>
            </a:r>
            <a:r>
              <a:rPr lang="zh-CN" altLang="en-US" b="1">
                <a:ea typeface="宋体" pitchFamily="2" charset="-122"/>
              </a:rPr>
              <a:t>位旅客自机场开出</a:t>
            </a:r>
            <a:r>
              <a:rPr lang="en-US" altLang="zh-CN" b="1">
                <a:ea typeface="宋体" pitchFamily="2" charset="-122"/>
              </a:rPr>
              <a:t>,</a:t>
            </a:r>
            <a:r>
              <a:rPr lang="zh-CN" altLang="en-US" b="1">
                <a:ea typeface="宋体" pitchFamily="2" charset="-122"/>
              </a:rPr>
              <a:t>旅客有</a:t>
            </a:r>
            <a:r>
              <a:rPr lang="en-US" altLang="zh-CN" b="1">
                <a:ea typeface="宋体" pitchFamily="2" charset="-122"/>
              </a:rPr>
              <a:t>10</a:t>
            </a:r>
            <a:r>
              <a:rPr lang="zh-CN" altLang="en-US" b="1">
                <a:ea typeface="宋体" pitchFamily="2" charset="-122"/>
              </a:rPr>
              <a:t>个车站可以下车</a:t>
            </a:r>
            <a:r>
              <a:rPr lang="en-US" altLang="zh-CN" b="1">
                <a:ea typeface="宋体" pitchFamily="2" charset="-122"/>
              </a:rPr>
              <a:t>,</a:t>
            </a:r>
            <a:r>
              <a:rPr lang="zh-CN" altLang="en-US" b="1">
                <a:ea typeface="宋体" pitchFamily="2" charset="-122"/>
              </a:rPr>
              <a:t>如到达一个车站没有旅客下车就不停车</a:t>
            </a:r>
            <a:r>
              <a:rPr lang="en-US" altLang="zh-CN" b="1">
                <a:ea typeface="宋体" pitchFamily="2" charset="-122"/>
              </a:rPr>
              <a:t>.</a:t>
            </a:r>
            <a:r>
              <a:rPr lang="zh-CN" altLang="en-US" b="1">
                <a:ea typeface="宋体" pitchFamily="2" charset="-122"/>
              </a:rPr>
              <a:t>以</a:t>
            </a:r>
            <a:r>
              <a:rPr lang="en-US" altLang="zh-CN" b="1">
                <a:ea typeface="宋体" pitchFamily="2" charset="-122"/>
              </a:rPr>
              <a:t>X</a:t>
            </a:r>
            <a:r>
              <a:rPr lang="zh-CN" altLang="en-US" b="1">
                <a:ea typeface="宋体" pitchFamily="2" charset="-122"/>
              </a:rPr>
              <a:t>表示停车的次数，求</a:t>
            </a:r>
            <a:r>
              <a:rPr lang="en-US" altLang="zh-CN" b="1">
                <a:ea typeface="宋体" pitchFamily="2" charset="-122"/>
              </a:rPr>
              <a:t>E(X).(</a:t>
            </a:r>
            <a:r>
              <a:rPr lang="zh-CN" altLang="en-US" b="1">
                <a:ea typeface="宋体" pitchFamily="2" charset="-122"/>
              </a:rPr>
              <a:t>设每位旅客在各个车站下车是等可能的</a:t>
            </a:r>
            <a:r>
              <a:rPr lang="en-US" altLang="zh-CN" b="1">
                <a:ea typeface="宋体" pitchFamily="2" charset="-122"/>
              </a:rPr>
              <a:t>,</a:t>
            </a:r>
            <a:r>
              <a:rPr lang="zh-CN" altLang="en-US" b="1">
                <a:ea typeface="宋体" pitchFamily="2" charset="-122"/>
              </a:rPr>
              <a:t>并设各旅客是否下车相互独立</a:t>
            </a:r>
            <a:r>
              <a:rPr lang="en-US" altLang="zh-CN">
                <a:ea typeface="宋体" pitchFamily="2" charset="-122"/>
              </a:rPr>
              <a:t>)</a:t>
            </a:r>
          </a:p>
          <a:p>
            <a:pPr>
              <a:lnSpc>
                <a:spcPct val="115000"/>
              </a:lnSpc>
            </a:pPr>
            <a:endParaRPr lang="zh-CN" altLang="en-US">
              <a:ea typeface="宋体" pitchFamily="2" charset="-122"/>
            </a:endParaRPr>
          </a:p>
        </p:txBody>
      </p:sp>
      <p:graphicFrame>
        <p:nvGraphicFramePr>
          <p:cNvPr id="1280005" name="Object 5"/>
          <p:cNvGraphicFramePr>
            <a:graphicFrameLocks noChangeAspect="1"/>
          </p:cNvGraphicFramePr>
          <p:nvPr/>
        </p:nvGraphicFramePr>
        <p:xfrm>
          <a:off x="1087438" y="4292600"/>
          <a:ext cx="7696200" cy="1562100"/>
        </p:xfrm>
        <a:graphic>
          <a:graphicData uri="http://schemas.openxmlformats.org/presentationml/2006/ole">
            <p:oleObj spid="_x0000_s1280005" name="Equation" r:id="rId4" imgW="7696080" imgH="1562040" progId="Equation.3">
              <p:embed/>
            </p:oleObj>
          </a:graphicData>
        </a:graphic>
      </p:graphicFrame>
      <p:graphicFrame>
        <p:nvGraphicFramePr>
          <p:cNvPr id="1280006" name="Object 6"/>
          <p:cNvGraphicFramePr>
            <a:graphicFrameLocks noChangeAspect="1"/>
          </p:cNvGraphicFramePr>
          <p:nvPr/>
        </p:nvGraphicFramePr>
        <p:xfrm>
          <a:off x="971550" y="6092825"/>
          <a:ext cx="4775200" cy="444500"/>
        </p:xfrm>
        <a:graphic>
          <a:graphicData uri="http://schemas.openxmlformats.org/presentationml/2006/ole">
            <p:oleObj spid="_x0000_s1280006" name="公式" r:id="rId5" imgW="4775040" imgH="444240" progId="Equation.3">
              <p:embed/>
            </p:oleObj>
          </a:graphicData>
        </a:graphic>
      </p:graphicFrame>
      <p:sp>
        <p:nvSpPr>
          <p:cNvPr id="1280007" name="Text Box 7"/>
          <p:cNvSpPr txBox="1">
            <a:spLocks noChangeArrowheads="1"/>
          </p:cNvSpPr>
          <p:nvPr/>
        </p:nvSpPr>
        <p:spPr bwMode="auto">
          <a:xfrm>
            <a:off x="900113" y="692150"/>
            <a:ext cx="74676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数学期望性质的应用</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0004"/>
                                        </p:tgtEl>
                                        <p:attrNameLst>
                                          <p:attrName>style.visibility</p:attrName>
                                        </p:attrNameLst>
                                      </p:cBhvr>
                                      <p:to>
                                        <p:strVal val="visible"/>
                                      </p:to>
                                    </p:set>
                                    <p:anim calcmode="lin" valueType="num">
                                      <p:cBhvr additive="base">
                                        <p:cTn id="7" dur="500" fill="hold"/>
                                        <p:tgtEl>
                                          <p:spTgt spid="1280004"/>
                                        </p:tgtEl>
                                        <p:attrNameLst>
                                          <p:attrName>ppt_x</p:attrName>
                                        </p:attrNameLst>
                                      </p:cBhvr>
                                      <p:tavLst>
                                        <p:tav tm="0">
                                          <p:val>
                                            <p:strVal val="0-#ppt_w/2"/>
                                          </p:val>
                                        </p:tav>
                                        <p:tav tm="100000">
                                          <p:val>
                                            <p:strVal val="#ppt_x"/>
                                          </p:val>
                                        </p:tav>
                                      </p:tavLst>
                                    </p:anim>
                                    <p:anim calcmode="lin" valueType="num">
                                      <p:cBhvr additive="base">
                                        <p:cTn id="8" dur="500" fill="hold"/>
                                        <p:tgtEl>
                                          <p:spTgt spid="12800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80005"/>
                                        </p:tgtEl>
                                        <p:attrNameLst>
                                          <p:attrName>style.visibility</p:attrName>
                                        </p:attrNameLst>
                                      </p:cBhvr>
                                      <p:to>
                                        <p:strVal val="visible"/>
                                      </p:to>
                                    </p:set>
                                    <p:anim calcmode="lin" valueType="num">
                                      <p:cBhvr additive="base">
                                        <p:cTn id="13" dur="500" fill="hold"/>
                                        <p:tgtEl>
                                          <p:spTgt spid="1280005"/>
                                        </p:tgtEl>
                                        <p:attrNameLst>
                                          <p:attrName>ppt_x</p:attrName>
                                        </p:attrNameLst>
                                      </p:cBhvr>
                                      <p:tavLst>
                                        <p:tav tm="0">
                                          <p:val>
                                            <p:strVal val="0-#ppt_w/2"/>
                                          </p:val>
                                        </p:tav>
                                        <p:tav tm="100000">
                                          <p:val>
                                            <p:strVal val="#ppt_x"/>
                                          </p:val>
                                        </p:tav>
                                      </p:tavLst>
                                    </p:anim>
                                    <p:anim calcmode="lin" valueType="num">
                                      <p:cBhvr additive="base">
                                        <p:cTn id="14" dur="500" fill="hold"/>
                                        <p:tgtEl>
                                          <p:spTgt spid="12800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80006"/>
                                        </p:tgtEl>
                                        <p:attrNameLst>
                                          <p:attrName>style.visibility</p:attrName>
                                        </p:attrNameLst>
                                      </p:cBhvr>
                                      <p:to>
                                        <p:strVal val="visible"/>
                                      </p:to>
                                    </p:set>
                                    <p:anim calcmode="lin" valueType="num">
                                      <p:cBhvr additive="base">
                                        <p:cTn id="19" dur="500" fill="hold"/>
                                        <p:tgtEl>
                                          <p:spTgt spid="1280006"/>
                                        </p:tgtEl>
                                        <p:attrNameLst>
                                          <p:attrName>ppt_x</p:attrName>
                                        </p:attrNameLst>
                                      </p:cBhvr>
                                      <p:tavLst>
                                        <p:tav tm="0">
                                          <p:val>
                                            <p:strVal val="0-#ppt_w/2"/>
                                          </p:val>
                                        </p:tav>
                                        <p:tav tm="100000">
                                          <p:val>
                                            <p:strVal val="#ppt_x"/>
                                          </p:val>
                                        </p:tav>
                                      </p:tavLst>
                                    </p:anim>
                                    <p:anim calcmode="lin" valueType="num">
                                      <p:cBhvr additive="base">
                                        <p:cTn id="20" dur="500" fill="hold"/>
                                        <p:tgtEl>
                                          <p:spTgt spid="1280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2" name="Text Box 4"/>
          <p:cNvSpPr txBox="1">
            <a:spLocks noChangeArrowheads="1"/>
          </p:cNvSpPr>
          <p:nvPr/>
        </p:nvSpPr>
        <p:spPr bwMode="auto">
          <a:xfrm>
            <a:off x="900113" y="692150"/>
            <a:ext cx="74676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数学期望性质的应用</a:t>
            </a:r>
            <a:r>
              <a:rPr lang="en-US" altLang="zh-CN" sz="3200" b="1">
                <a:solidFill>
                  <a:schemeClr val="tx2"/>
                </a:solidFill>
                <a:ea typeface="黑体" pitchFamily="49" charset="-122"/>
              </a:rPr>
              <a:t>(Cont.)</a:t>
            </a:r>
          </a:p>
        </p:txBody>
      </p:sp>
      <p:sp>
        <p:nvSpPr>
          <p:cNvPr id="1282053" name="Text Box 5"/>
          <p:cNvSpPr txBox="1">
            <a:spLocks noChangeArrowheads="1"/>
          </p:cNvSpPr>
          <p:nvPr/>
        </p:nvSpPr>
        <p:spPr bwMode="auto">
          <a:xfrm>
            <a:off x="930275" y="1571625"/>
            <a:ext cx="1252538" cy="519113"/>
          </a:xfrm>
          <a:prstGeom prst="rect">
            <a:avLst/>
          </a:prstGeom>
          <a:noFill/>
          <a:ln w="9525">
            <a:noFill/>
            <a:miter lim="800000"/>
            <a:headEnd/>
            <a:tailEnd/>
          </a:ln>
          <a:effectLst/>
        </p:spPr>
        <p:txBody>
          <a:bodyPr wrap="none">
            <a:spAutoFit/>
          </a:bodyPr>
          <a:lstStyle/>
          <a:p>
            <a:pPr algn="ctr" eaLnBrk="0" hangingPunct="0"/>
            <a:r>
              <a:rPr lang="zh-CN" altLang="en-US" b="1">
                <a:ea typeface="宋体" pitchFamily="2" charset="-122"/>
              </a:rPr>
              <a:t>按题意</a:t>
            </a:r>
            <a:endParaRPr lang="zh-CN" altLang="en-US" sz="3200" b="1">
              <a:ea typeface="宋体" pitchFamily="2" charset="-122"/>
            </a:endParaRPr>
          </a:p>
        </p:txBody>
      </p:sp>
      <p:graphicFrame>
        <p:nvGraphicFramePr>
          <p:cNvPr id="1282054" name="Object 6"/>
          <p:cNvGraphicFramePr>
            <a:graphicFrameLocks noChangeAspect="1"/>
          </p:cNvGraphicFramePr>
          <p:nvPr/>
        </p:nvGraphicFramePr>
        <p:xfrm>
          <a:off x="1009650" y="1963738"/>
          <a:ext cx="8051800" cy="977900"/>
        </p:xfrm>
        <a:graphic>
          <a:graphicData uri="http://schemas.openxmlformats.org/presentationml/2006/ole">
            <p:oleObj spid="_x0000_s1282054" name="公式" r:id="rId4" imgW="8051760" imgH="977760" progId="Equation.3">
              <p:embed/>
            </p:oleObj>
          </a:graphicData>
        </a:graphic>
      </p:graphicFrame>
      <p:graphicFrame>
        <p:nvGraphicFramePr>
          <p:cNvPr id="1282055" name="Object 7"/>
          <p:cNvGraphicFramePr>
            <a:graphicFrameLocks noChangeAspect="1"/>
          </p:cNvGraphicFramePr>
          <p:nvPr/>
        </p:nvGraphicFramePr>
        <p:xfrm>
          <a:off x="923925" y="2954338"/>
          <a:ext cx="5970588" cy="977900"/>
        </p:xfrm>
        <a:graphic>
          <a:graphicData uri="http://schemas.openxmlformats.org/presentationml/2006/ole">
            <p:oleObj spid="_x0000_s1282055" name="公式" r:id="rId5" imgW="5968800" imgH="977760" progId="Equation.3">
              <p:embed/>
            </p:oleObj>
          </a:graphicData>
        </a:graphic>
      </p:graphicFrame>
      <p:graphicFrame>
        <p:nvGraphicFramePr>
          <p:cNvPr id="1282056" name="Object 8"/>
          <p:cNvGraphicFramePr>
            <a:graphicFrameLocks noChangeAspect="1"/>
          </p:cNvGraphicFramePr>
          <p:nvPr/>
        </p:nvGraphicFramePr>
        <p:xfrm>
          <a:off x="900113" y="4076700"/>
          <a:ext cx="6858000" cy="2082800"/>
        </p:xfrm>
        <a:graphic>
          <a:graphicData uri="http://schemas.openxmlformats.org/presentationml/2006/ole">
            <p:oleObj spid="_x0000_s1282056" name="公式" r:id="rId6" imgW="6858000" imgH="2082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2054"/>
                                        </p:tgtEl>
                                        <p:attrNameLst>
                                          <p:attrName>style.visibility</p:attrName>
                                        </p:attrNameLst>
                                      </p:cBhvr>
                                      <p:to>
                                        <p:strVal val="visible"/>
                                      </p:to>
                                    </p:set>
                                    <p:anim calcmode="lin" valueType="num">
                                      <p:cBhvr additive="base">
                                        <p:cTn id="7" dur="500" fill="hold"/>
                                        <p:tgtEl>
                                          <p:spTgt spid="1282054"/>
                                        </p:tgtEl>
                                        <p:attrNameLst>
                                          <p:attrName>ppt_x</p:attrName>
                                        </p:attrNameLst>
                                      </p:cBhvr>
                                      <p:tavLst>
                                        <p:tav tm="0">
                                          <p:val>
                                            <p:strVal val="0-#ppt_w/2"/>
                                          </p:val>
                                        </p:tav>
                                        <p:tav tm="100000">
                                          <p:val>
                                            <p:strVal val="#ppt_x"/>
                                          </p:val>
                                        </p:tav>
                                      </p:tavLst>
                                    </p:anim>
                                    <p:anim calcmode="lin" valueType="num">
                                      <p:cBhvr additive="base">
                                        <p:cTn id="8" dur="500" fill="hold"/>
                                        <p:tgtEl>
                                          <p:spTgt spid="12820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82055"/>
                                        </p:tgtEl>
                                        <p:attrNameLst>
                                          <p:attrName>style.visibility</p:attrName>
                                        </p:attrNameLst>
                                      </p:cBhvr>
                                      <p:to>
                                        <p:strVal val="visible"/>
                                      </p:to>
                                    </p:set>
                                    <p:anim calcmode="lin" valueType="num">
                                      <p:cBhvr additive="base">
                                        <p:cTn id="13" dur="500" fill="hold"/>
                                        <p:tgtEl>
                                          <p:spTgt spid="1282055"/>
                                        </p:tgtEl>
                                        <p:attrNameLst>
                                          <p:attrName>ppt_x</p:attrName>
                                        </p:attrNameLst>
                                      </p:cBhvr>
                                      <p:tavLst>
                                        <p:tav tm="0">
                                          <p:val>
                                            <p:strVal val="0-#ppt_w/2"/>
                                          </p:val>
                                        </p:tav>
                                        <p:tav tm="100000">
                                          <p:val>
                                            <p:strVal val="#ppt_x"/>
                                          </p:val>
                                        </p:tav>
                                      </p:tavLst>
                                    </p:anim>
                                    <p:anim calcmode="lin" valueType="num">
                                      <p:cBhvr additive="base">
                                        <p:cTn id="14" dur="500" fill="hold"/>
                                        <p:tgtEl>
                                          <p:spTgt spid="12820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82056"/>
                                        </p:tgtEl>
                                        <p:attrNameLst>
                                          <p:attrName>style.visibility</p:attrName>
                                        </p:attrNameLst>
                                      </p:cBhvr>
                                      <p:to>
                                        <p:strVal val="visible"/>
                                      </p:to>
                                    </p:set>
                                    <p:anim calcmode="lin" valueType="num">
                                      <p:cBhvr additive="base">
                                        <p:cTn id="19" dur="500" fill="hold"/>
                                        <p:tgtEl>
                                          <p:spTgt spid="1282056"/>
                                        </p:tgtEl>
                                        <p:attrNameLst>
                                          <p:attrName>ppt_x</p:attrName>
                                        </p:attrNameLst>
                                      </p:cBhvr>
                                      <p:tavLst>
                                        <p:tav tm="0">
                                          <p:val>
                                            <p:strVal val="0-#ppt_w/2"/>
                                          </p:val>
                                        </p:tav>
                                        <p:tav tm="100000">
                                          <p:val>
                                            <p:strVal val="#ppt_x"/>
                                          </p:val>
                                        </p:tav>
                                      </p:tavLst>
                                    </p:anim>
                                    <p:anim calcmode="lin" valueType="num">
                                      <p:cBhvr additive="base">
                                        <p:cTn id="20" dur="500" fill="hold"/>
                                        <p:tgtEl>
                                          <p:spTgt spid="128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100" name="Text Box 4"/>
          <p:cNvSpPr txBox="1">
            <a:spLocks noChangeArrowheads="1"/>
          </p:cNvSpPr>
          <p:nvPr/>
        </p:nvSpPr>
        <p:spPr bwMode="auto">
          <a:xfrm>
            <a:off x="900113" y="692150"/>
            <a:ext cx="74676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数学期望性质的应用</a:t>
            </a:r>
            <a:r>
              <a:rPr lang="en-US" altLang="zh-CN" sz="3200" b="1">
                <a:solidFill>
                  <a:schemeClr val="tx2"/>
                </a:solidFill>
                <a:ea typeface="黑体" pitchFamily="49" charset="-122"/>
              </a:rPr>
              <a:t>(Cont.)</a:t>
            </a:r>
          </a:p>
        </p:txBody>
      </p:sp>
      <p:sp>
        <p:nvSpPr>
          <p:cNvPr id="1284101" name="Text Box 5"/>
          <p:cNvSpPr txBox="1">
            <a:spLocks noChangeArrowheads="1"/>
          </p:cNvSpPr>
          <p:nvPr/>
        </p:nvSpPr>
        <p:spPr bwMode="auto">
          <a:xfrm>
            <a:off x="858838" y="1989138"/>
            <a:ext cx="8285162" cy="1860550"/>
          </a:xfrm>
          <a:prstGeom prst="rect">
            <a:avLst/>
          </a:prstGeom>
          <a:noFill/>
          <a:ln w="9525">
            <a:noFill/>
            <a:miter lim="800000"/>
            <a:headEnd/>
            <a:tailEnd/>
          </a:ln>
          <a:effectLst/>
        </p:spPr>
        <p:txBody>
          <a:bodyPr>
            <a:spAutoFit/>
          </a:bodyPr>
          <a:lstStyle/>
          <a:p>
            <a:pPr eaLnBrk="0" hangingPunct="0"/>
            <a:r>
              <a:rPr lang="zh-CN" altLang="en-US" sz="3200" b="1" dirty="0">
                <a:effectLst>
                  <a:outerShdw blurRad="38100" dist="38100" dir="2700000" algn="tl">
                    <a:srgbClr val="000000"/>
                  </a:outerShdw>
                </a:effectLst>
                <a:ea typeface="宋体" pitchFamily="2" charset="-122"/>
              </a:rPr>
              <a:t>    </a:t>
            </a:r>
            <a:r>
              <a:rPr lang="zh-CN" altLang="en-US" b="1" dirty="0">
                <a:solidFill>
                  <a:schemeClr val="accent2"/>
                </a:solidFill>
                <a:effectLst>
                  <a:outerShdw blurRad="38100" dist="38100" dir="2700000" algn="tl">
                    <a:srgbClr val="000000"/>
                  </a:outerShdw>
                </a:effectLst>
                <a:ea typeface="宋体" pitchFamily="2" charset="-122"/>
              </a:rPr>
              <a:t>将</a:t>
            </a:r>
            <a:r>
              <a:rPr lang="en-US" altLang="zh-CN" b="1" dirty="0">
                <a:solidFill>
                  <a:schemeClr val="accent2"/>
                </a:solidFill>
                <a:effectLst>
                  <a:outerShdw blurRad="38100" dist="38100" dir="2700000" algn="tl">
                    <a:srgbClr val="000000"/>
                  </a:outerShdw>
                </a:effectLst>
                <a:ea typeface="宋体" pitchFamily="2" charset="-122"/>
              </a:rPr>
              <a:t>X</a:t>
            </a:r>
            <a:r>
              <a:rPr lang="zh-CN" altLang="en-US" b="1" dirty="0">
                <a:solidFill>
                  <a:schemeClr val="accent2"/>
                </a:solidFill>
                <a:effectLst>
                  <a:outerShdw blurRad="38100" dist="38100" dir="2700000" algn="tl">
                    <a:srgbClr val="000000"/>
                  </a:outerShdw>
                </a:effectLst>
                <a:ea typeface="宋体" pitchFamily="2" charset="-122"/>
              </a:rPr>
              <a:t>分解成数个随机变量之和</a:t>
            </a:r>
            <a:r>
              <a:rPr lang="en-US" altLang="zh-CN" b="1" dirty="0">
                <a:solidFill>
                  <a:schemeClr val="accent2"/>
                </a:solidFill>
                <a:effectLst>
                  <a:outerShdw blurRad="38100" dist="38100" dir="2700000" algn="tl">
                    <a:srgbClr val="000000"/>
                  </a:outerShdw>
                </a:effectLst>
                <a:ea typeface="宋体" pitchFamily="2" charset="-122"/>
              </a:rPr>
              <a:t>,</a:t>
            </a:r>
            <a:r>
              <a:rPr lang="zh-CN" altLang="en-US" b="1" dirty="0">
                <a:solidFill>
                  <a:schemeClr val="accent2"/>
                </a:solidFill>
                <a:effectLst>
                  <a:outerShdw blurRad="38100" dist="38100" dir="2700000" algn="tl">
                    <a:srgbClr val="000000"/>
                  </a:outerShdw>
                </a:effectLst>
                <a:ea typeface="宋体" pitchFamily="2" charset="-122"/>
              </a:rPr>
              <a:t>然后利用随机变量和的数学期望等于随机变量数学期望的和来求数学期望</a:t>
            </a:r>
            <a:r>
              <a:rPr lang="en-US" altLang="zh-CN" b="1" dirty="0">
                <a:solidFill>
                  <a:schemeClr val="accent2"/>
                </a:solidFill>
                <a:effectLst>
                  <a:outerShdw blurRad="38100" dist="38100" dir="2700000" algn="tl">
                    <a:srgbClr val="000000"/>
                  </a:outerShdw>
                </a:effectLst>
                <a:ea typeface="宋体" pitchFamily="2" charset="-122"/>
              </a:rPr>
              <a:t>,</a:t>
            </a:r>
            <a:r>
              <a:rPr lang="zh-CN" altLang="en-US" b="1" dirty="0">
                <a:solidFill>
                  <a:schemeClr val="accent2"/>
                </a:solidFill>
                <a:effectLst>
                  <a:outerShdw blurRad="38100" dist="38100" dir="2700000" algn="tl">
                    <a:srgbClr val="000000"/>
                  </a:outerShdw>
                </a:effectLst>
                <a:ea typeface="宋体" pitchFamily="2" charset="-122"/>
              </a:rPr>
              <a:t>此方法具有一定的意义</a:t>
            </a:r>
            <a:r>
              <a:rPr lang="en-US" altLang="zh-CN" b="1" dirty="0">
                <a:solidFill>
                  <a:schemeClr val="accent2"/>
                </a:solidFill>
                <a:effectLst>
                  <a:outerShdw blurRad="38100" dist="38100" dir="2700000" algn="tl">
                    <a:srgbClr val="000000"/>
                  </a:outerShdw>
                </a:effectLst>
                <a:ea typeface="宋体" pitchFamily="2" charset="-122"/>
              </a:rPr>
              <a:t>.</a:t>
            </a:r>
          </a:p>
          <a:p>
            <a:pPr eaLnBrk="0" hangingPunct="0"/>
            <a:endParaRPr lang="zh-CN" altLang="en-US" b="1" dirty="0">
              <a:solidFill>
                <a:schemeClr val="accent2"/>
              </a:solidFill>
              <a:effectLst>
                <a:outerShdw blurRad="38100" dist="38100" dir="2700000" algn="tl">
                  <a:srgbClr val="000000"/>
                </a:outerShdw>
              </a:effectLst>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4101"/>
                                        </p:tgtEl>
                                        <p:attrNameLst>
                                          <p:attrName>style.visibility</p:attrName>
                                        </p:attrNameLst>
                                      </p:cBhvr>
                                      <p:to>
                                        <p:strVal val="visible"/>
                                      </p:to>
                                    </p:set>
                                    <p:anim calcmode="lin" valueType="num">
                                      <p:cBhvr additive="base">
                                        <p:cTn id="7" dur="500" fill="hold"/>
                                        <p:tgtEl>
                                          <p:spTgt spid="1284101"/>
                                        </p:tgtEl>
                                        <p:attrNameLst>
                                          <p:attrName>ppt_x</p:attrName>
                                        </p:attrNameLst>
                                      </p:cBhvr>
                                      <p:tavLst>
                                        <p:tav tm="0">
                                          <p:val>
                                            <p:strVal val="0-#ppt_w/2"/>
                                          </p:val>
                                        </p:tav>
                                        <p:tav tm="100000">
                                          <p:val>
                                            <p:strVal val="#ppt_x"/>
                                          </p:val>
                                        </p:tav>
                                      </p:tavLst>
                                    </p:anim>
                                    <p:anim calcmode="lin" valueType="num">
                                      <p:cBhvr additive="base">
                                        <p:cTn id="8" dur="500" fill="hold"/>
                                        <p:tgtEl>
                                          <p:spTgt spid="1284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8" name="Rectangle 4"/>
          <p:cNvSpPr>
            <a:spLocks noChangeArrowheads="1"/>
          </p:cNvSpPr>
          <p:nvPr/>
        </p:nvSpPr>
        <p:spPr bwMode="auto">
          <a:xfrm>
            <a:off x="827088" y="3235325"/>
            <a:ext cx="7027862" cy="361950"/>
          </a:xfrm>
          <a:prstGeom prst="rect">
            <a:avLst/>
          </a:prstGeom>
          <a:noFill/>
          <a:ln w="9525">
            <a:noFill/>
            <a:miter lim="800000"/>
            <a:headEnd/>
            <a:tailEnd/>
          </a:ln>
          <a:effectLst/>
        </p:spPr>
        <p:txBody>
          <a:bodyPr lIns="71676" tIns="35838" rIns="71676" bIns="35838">
            <a:spAutoFit/>
          </a:bodyPr>
          <a:lstStyle/>
          <a:p>
            <a:pPr defTabSz="717550"/>
            <a:r>
              <a:rPr lang="zh-CN" altLang="en-US" sz="1900" b="1">
                <a:solidFill>
                  <a:srgbClr val="000099"/>
                </a:solidFill>
                <a:ea typeface="宋体" pitchFamily="2" charset="-122"/>
              </a:rPr>
              <a:t>                                                                      </a:t>
            </a:r>
          </a:p>
        </p:txBody>
      </p:sp>
      <p:sp>
        <p:nvSpPr>
          <p:cNvPr id="1286149" name="Rectangle 5"/>
          <p:cNvSpPr>
            <a:spLocks noChangeArrowheads="1"/>
          </p:cNvSpPr>
          <p:nvPr/>
        </p:nvSpPr>
        <p:spPr bwMode="auto">
          <a:xfrm>
            <a:off x="1116013" y="1628775"/>
            <a:ext cx="5343525" cy="563563"/>
          </a:xfrm>
          <a:prstGeom prst="rect">
            <a:avLst/>
          </a:prstGeom>
          <a:noFill/>
          <a:ln w="9525">
            <a:noFill/>
            <a:miter lim="800000"/>
            <a:headEnd/>
            <a:tailEnd/>
          </a:ln>
          <a:effectLst/>
        </p:spPr>
        <p:txBody>
          <a:bodyPr lIns="71676" tIns="35838" rIns="71676" bIns="35838" anchor="ctr">
            <a:spAutoFit/>
          </a:bodyPr>
          <a:lstStyle/>
          <a:p>
            <a:pPr defTabSz="717550">
              <a:lnSpc>
                <a:spcPct val="115000"/>
              </a:lnSpc>
            </a:pPr>
            <a:r>
              <a:rPr lang="zh-CN" altLang="en-US" b="1">
                <a:latin typeface="宋体" pitchFamily="2" charset="-122"/>
                <a:ea typeface="宋体" pitchFamily="2" charset="-122"/>
              </a:rPr>
              <a:t>设已知随机变量</a:t>
            </a:r>
            <a:r>
              <a:rPr lang="en-US" altLang="zh-CN" b="1" i="1">
                <a:latin typeface="宋体" pitchFamily="2" charset="-122"/>
                <a:ea typeface="宋体" pitchFamily="2" charset="-122"/>
              </a:rPr>
              <a:t>X </a:t>
            </a:r>
            <a:r>
              <a:rPr lang="zh-CN" altLang="en-US" b="1">
                <a:latin typeface="宋体" pitchFamily="2" charset="-122"/>
                <a:ea typeface="宋体" pitchFamily="2" charset="-122"/>
              </a:rPr>
              <a:t>的分布 </a:t>
            </a:r>
          </a:p>
        </p:txBody>
      </p:sp>
      <p:sp>
        <p:nvSpPr>
          <p:cNvPr id="1286150" name="Rectangle 6"/>
          <p:cNvSpPr>
            <a:spLocks noChangeArrowheads="1"/>
          </p:cNvSpPr>
          <p:nvPr/>
        </p:nvSpPr>
        <p:spPr bwMode="auto">
          <a:xfrm>
            <a:off x="1116013" y="2924175"/>
            <a:ext cx="7429500" cy="2124075"/>
          </a:xfrm>
          <a:prstGeom prst="rect">
            <a:avLst/>
          </a:prstGeom>
          <a:noFill/>
          <a:ln w="9525">
            <a:noFill/>
            <a:miter lim="800000"/>
            <a:headEnd/>
            <a:tailEnd/>
          </a:ln>
          <a:effectLst/>
        </p:spPr>
        <p:txBody>
          <a:bodyPr lIns="126986" tIns="35838" rIns="126986" bIns="35838" anchor="ctr">
            <a:spAutoFit/>
          </a:bodyPr>
          <a:lstStyle/>
          <a:p>
            <a:pPr defTabSz="717550">
              <a:lnSpc>
                <a:spcPct val="120000"/>
              </a:lnSpc>
            </a:pPr>
            <a:r>
              <a:rPr lang="zh-CN" altLang="en-US" sz="1900" b="1">
                <a:solidFill>
                  <a:srgbClr val="0000CC"/>
                </a:solidFill>
                <a:ea typeface="宋体" pitchFamily="2" charset="-122"/>
              </a:rPr>
              <a:t>　　</a:t>
            </a:r>
            <a:r>
              <a:rPr lang="zh-CN" altLang="en-US" b="1">
                <a:solidFill>
                  <a:srgbClr val="0000CC"/>
                </a:solidFill>
                <a:ea typeface="宋体" pitchFamily="2" charset="-122"/>
              </a:rPr>
              <a:t>一种方法是</a:t>
            </a:r>
            <a:r>
              <a:rPr lang="en-US" altLang="zh-CN" b="1">
                <a:solidFill>
                  <a:srgbClr val="0000CC"/>
                </a:solidFill>
                <a:ea typeface="宋体" pitchFamily="2" charset="-122"/>
              </a:rPr>
              <a:t>: </a:t>
            </a:r>
            <a:r>
              <a:rPr lang="en-US" altLang="zh-CN" b="1" i="1">
                <a:solidFill>
                  <a:srgbClr val="000099"/>
                </a:solidFill>
                <a:ea typeface="宋体" pitchFamily="2" charset="-122"/>
              </a:rPr>
              <a:t>g</a:t>
            </a:r>
            <a:r>
              <a:rPr lang="en-US" altLang="zh-CN" b="1">
                <a:solidFill>
                  <a:srgbClr val="000099"/>
                </a:solidFill>
                <a:ea typeface="宋体" pitchFamily="2" charset="-122"/>
              </a:rPr>
              <a:t>(</a:t>
            </a:r>
            <a:r>
              <a:rPr lang="en-US" altLang="zh-CN" b="1" i="1">
                <a:solidFill>
                  <a:srgbClr val="000099"/>
                </a:solidFill>
                <a:ea typeface="宋体" pitchFamily="2" charset="-122"/>
              </a:rPr>
              <a:t>X</a:t>
            </a:r>
            <a:r>
              <a:rPr lang="en-US" altLang="zh-CN" b="1">
                <a:solidFill>
                  <a:srgbClr val="000099"/>
                </a:solidFill>
                <a:ea typeface="宋体" pitchFamily="2" charset="-122"/>
              </a:rPr>
              <a:t>)</a:t>
            </a:r>
            <a:r>
              <a:rPr lang="zh-CN" altLang="en-US" b="1">
                <a:solidFill>
                  <a:srgbClr val="000099"/>
                </a:solidFill>
                <a:ea typeface="宋体" pitchFamily="2" charset="-122"/>
              </a:rPr>
              <a:t>也是随机变量</a:t>
            </a:r>
            <a:r>
              <a:rPr lang="en-US" altLang="zh-CN" b="1">
                <a:solidFill>
                  <a:srgbClr val="000099"/>
                </a:solidFill>
                <a:ea typeface="宋体" pitchFamily="2" charset="-122"/>
              </a:rPr>
              <a:t>,</a:t>
            </a:r>
            <a:r>
              <a:rPr lang="zh-CN" altLang="en-US" b="1">
                <a:solidFill>
                  <a:srgbClr val="000099"/>
                </a:solidFill>
                <a:ea typeface="宋体" pitchFamily="2" charset="-122"/>
              </a:rPr>
              <a:t>它的分布可以由已知的</a:t>
            </a:r>
            <a:r>
              <a:rPr lang="en-US" altLang="zh-CN" b="1" i="1">
                <a:solidFill>
                  <a:srgbClr val="000099"/>
                </a:solidFill>
                <a:ea typeface="宋体" pitchFamily="2" charset="-122"/>
              </a:rPr>
              <a:t>X </a:t>
            </a:r>
            <a:r>
              <a:rPr lang="zh-CN" altLang="en-US" b="1">
                <a:solidFill>
                  <a:srgbClr val="000099"/>
                </a:solidFill>
                <a:ea typeface="宋体" pitchFamily="2" charset="-122"/>
              </a:rPr>
              <a:t>的分布求出来 </a:t>
            </a:r>
            <a:r>
              <a:rPr lang="en-US" altLang="zh-CN" b="1">
                <a:solidFill>
                  <a:srgbClr val="000099"/>
                </a:solidFill>
                <a:ea typeface="宋体" pitchFamily="2" charset="-122"/>
              </a:rPr>
              <a:t>.</a:t>
            </a:r>
            <a:r>
              <a:rPr lang="zh-CN" altLang="en-US" b="1">
                <a:solidFill>
                  <a:srgbClr val="000099"/>
                </a:solidFill>
                <a:ea typeface="宋体" pitchFamily="2" charset="-122"/>
              </a:rPr>
              <a:t>一旦知道了</a:t>
            </a:r>
            <a:r>
              <a:rPr lang="en-US" altLang="zh-CN" b="1" i="1">
                <a:solidFill>
                  <a:srgbClr val="000099"/>
                </a:solidFill>
                <a:ea typeface="宋体" pitchFamily="2" charset="-122"/>
              </a:rPr>
              <a:t>g</a:t>
            </a:r>
            <a:r>
              <a:rPr lang="en-US" altLang="zh-CN" b="1">
                <a:solidFill>
                  <a:srgbClr val="000099"/>
                </a:solidFill>
                <a:ea typeface="宋体" pitchFamily="2" charset="-122"/>
              </a:rPr>
              <a:t>(</a:t>
            </a:r>
            <a:r>
              <a:rPr lang="en-US" altLang="zh-CN" b="1" i="1">
                <a:solidFill>
                  <a:srgbClr val="000099"/>
                </a:solidFill>
                <a:ea typeface="宋体" pitchFamily="2" charset="-122"/>
              </a:rPr>
              <a:t>X</a:t>
            </a:r>
            <a:r>
              <a:rPr lang="en-US" altLang="zh-CN" b="1">
                <a:solidFill>
                  <a:srgbClr val="000099"/>
                </a:solidFill>
                <a:ea typeface="宋体" pitchFamily="2" charset="-122"/>
              </a:rPr>
              <a:t>) </a:t>
            </a:r>
            <a:r>
              <a:rPr lang="zh-CN" altLang="en-US" b="1">
                <a:solidFill>
                  <a:srgbClr val="000099"/>
                </a:solidFill>
                <a:ea typeface="宋体" pitchFamily="2" charset="-122"/>
              </a:rPr>
              <a:t>的分布</a:t>
            </a:r>
            <a:r>
              <a:rPr lang="en-US" altLang="zh-CN" b="1">
                <a:solidFill>
                  <a:srgbClr val="000099"/>
                </a:solidFill>
                <a:ea typeface="宋体" pitchFamily="2" charset="-122"/>
              </a:rPr>
              <a:t>, </a:t>
            </a:r>
            <a:r>
              <a:rPr lang="zh-CN" altLang="en-US" b="1">
                <a:solidFill>
                  <a:srgbClr val="000099"/>
                </a:solidFill>
                <a:ea typeface="宋体" pitchFamily="2" charset="-122"/>
              </a:rPr>
              <a:t>就可以按照期望定义把 </a:t>
            </a:r>
            <a:r>
              <a:rPr lang="en-US" altLang="zh-CN" b="1" i="1">
                <a:solidFill>
                  <a:srgbClr val="000099"/>
                </a:solidFill>
                <a:ea typeface="宋体" pitchFamily="2" charset="-122"/>
              </a:rPr>
              <a:t>E</a:t>
            </a:r>
            <a:r>
              <a:rPr lang="en-US" altLang="zh-CN" b="1">
                <a:solidFill>
                  <a:srgbClr val="000099"/>
                </a:solidFill>
                <a:ea typeface="宋体" pitchFamily="2" charset="-122"/>
              </a:rPr>
              <a:t>[</a:t>
            </a:r>
            <a:r>
              <a:rPr lang="en-US" altLang="zh-CN" b="1" i="1">
                <a:solidFill>
                  <a:srgbClr val="000099"/>
                </a:solidFill>
                <a:ea typeface="宋体" pitchFamily="2" charset="-122"/>
              </a:rPr>
              <a:t>g</a:t>
            </a:r>
            <a:r>
              <a:rPr lang="en-US" altLang="zh-CN" b="1">
                <a:solidFill>
                  <a:srgbClr val="000099"/>
                </a:solidFill>
                <a:ea typeface="宋体" pitchFamily="2" charset="-122"/>
              </a:rPr>
              <a:t>(</a:t>
            </a:r>
            <a:r>
              <a:rPr lang="en-US" altLang="zh-CN" b="1" i="1">
                <a:solidFill>
                  <a:srgbClr val="000099"/>
                </a:solidFill>
                <a:ea typeface="宋体" pitchFamily="2" charset="-122"/>
              </a:rPr>
              <a:t>X</a:t>
            </a:r>
            <a:r>
              <a:rPr lang="en-US" altLang="zh-CN" b="1">
                <a:solidFill>
                  <a:srgbClr val="000099"/>
                </a:solidFill>
                <a:ea typeface="宋体" pitchFamily="2" charset="-122"/>
              </a:rPr>
              <a:t>)] </a:t>
            </a:r>
            <a:r>
              <a:rPr lang="zh-CN" altLang="en-US" b="1">
                <a:solidFill>
                  <a:srgbClr val="000099"/>
                </a:solidFill>
                <a:ea typeface="宋体" pitchFamily="2" charset="-122"/>
              </a:rPr>
              <a:t>计算出来 </a:t>
            </a:r>
            <a:r>
              <a:rPr lang="en-US" altLang="zh-CN" b="1">
                <a:solidFill>
                  <a:srgbClr val="000099"/>
                </a:solidFill>
                <a:ea typeface="宋体" pitchFamily="2" charset="-122"/>
              </a:rPr>
              <a:t>. </a:t>
            </a:r>
            <a:endParaRPr lang="en-US" altLang="zh-CN" b="1">
              <a:ea typeface="宋体" pitchFamily="2" charset="-122"/>
            </a:endParaRPr>
          </a:p>
        </p:txBody>
      </p:sp>
      <p:sp>
        <p:nvSpPr>
          <p:cNvPr id="1286151" name="Rectangle 7"/>
          <p:cNvSpPr>
            <a:spLocks noChangeArrowheads="1"/>
          </p:cNvSpPr>
          <p:nvPr/>
        </p:nvSpPr>
        <p:spPr bwMode="auto">
          <a:xfrm>
            <a:off x="1619250" y="6092825"/>
            <a:ext cx="4392613" cy="407988"/>
          </a:xfrm>
          <a:prstGeom prst="rect">
            <a:avLst/>
          </a:prstGeom>
          <a:noFill/>
          <a:ln w="9525">
            <a:noFill/>
            <a:miter lim="800000"/>
            <a:headEnd/>
            <a:tailEnd/>
          </a:ln>
          <a:effectLst/>
        </p:spPr>
        <p:txBody>
          <a:bodyPr lIns="71676" tIns="35838" rIns="71676" bIns="35838" anchor="ctr">
            <a:spAutoFit/>
          </a:bodyPr>
          <a:lstStyle/>
          <a:p>
            <a:pPr algn="ctr" defTabSz="717550"/>
            <a:r>
              <a:rPr lang="zh-CN" altLang="en-US" sz="2200" b="1">
                <a:solidFill>
                  <a:srgbClr val="0000CC"/>
                </a:solidFill>
                <a:ea typeface="宋体" pitchFamily="2" charset="-122"/>
              </a:rPr>
              <a:t>下面的定理指出答案是肯定的</a:t>
            </a:r>
            <a:r>
              <a:rPr lang="en-US" altLang="zh-CN" sz="2200" b="1">
                <a:solidFill>
                  <a:srgbClr val="0000CC"/>
                </a:solidFill>
                <a:ea typeface="宋体" pitchFamily="2" charset="-122"/>
              </a:rPr>
              <a:t>.</a:t>
            </a:r>
          </a:p>
        </p:txBody>
      </p:sp>
      <p:sp>
        <p:nvSpPr>
          <p:cNvPr id="1286152" name="Rectangle 8"/>
          <p:cNvSpPr>
            <a:spLocks noChangeArrowheads="1"/>
          </p:cNvSpPr>
          <p:nvPr/>
        </p:nvSpPr>
        <p:spPr bwMode="auto">
          <a:xfrm>
            <a:off x="1042988" y="4941888"/>
            <a:ext cx="7272337" cy="1041400"/>
          </a:xfrm>
          <a:prstGeom prst="rect">
            <a:avLst/>
          </a:prstGeom>
          <a:noFill/>
          <a:ln w="9525">
            <a:noFill/>
            <a:miter lim="800000"/>
            <a:headEnd/>
            <a:tailEnd/>
          </a:ln>
          <a:effectLst/>
        </p:spPr>
        <p:txBody>
          <a:bodyPr lIns="71676" tIns="8466" rIns="71676" bIns="8466" anchor="ctr">
            <a:spAutoFit/>
          </a:bodyPr>
          <a:lstStyle/>
          <a:p>
            <a:pPr defTabSz="717550">
              <a:lnSpc>
                <a:spcPct val="120000"/>
              </a:lnSpc>
            </a:pPr>
            <a:r>
              <a:rPr lang="zh-CN" altLang="en-US" sz="1900" b="1">
                <a:solidFill>
                  <a:srgbClr val="B00047"/>
                </a:solidFill>
                <a:ea typeface="宋体" pitchFamily="2" charset="-122"/>
              </a:rPr>
              <a:t> 　</a:t>
            </a:r>
            <a:r>
              <a:rPr lang="zh-CN" altLang="en-US" b="1">
                <a:solidFill>
                  <a:srgbClr val="B00047"/>
                </a:solidFill>
                <a:ea typeface="宋体" pitchFamily="2" charset="-122"/>
              </a:rPr>
              <a:t>　 </a:t>
            </a:r>
            <a:r>
              <a:rPr lang="zh-CN" altLang="en-US" b="1">
                <a:solidFill>
                  <a:srgbClr val="CC3300"/>
                </a:solidFill>
                <a:ea typeface="宋体" pitchFamily="2" charset="-122"/>
              </a:rPr>
              <a:t>是否可以不先求</a:t>
            </a:r>
            <a:r>
              <a:rPr lang="en-US" altLang="zh-CN" b="1" i="1">
                <a:solidFill>
                  <a:srgbClr val="CC3300"/>
                </a:solidFill>
                <a:ea typeface="宋体" pitchFamily="2" charset="-122"/>
              </a:rPr>
              <a:t>g</a:t>
            </a:r>
            <a:r>
              <a:rPr lang="en-US" altLang="zh-CN" b="1">
                <a:solidFill>
                  <a:srgbClr val="CC3300"/>
                </a:solidFill>
                <a:ea typeface="宋体" pitchFamily="2" charset="-122"/>
              </a:rPr>
              <a:t>(</a:t>
            </a:r>
            <a:r>
              <a:rPr lang="en-US" altLang="zh-CN" b="1" i="1">
                <a:solidFill>
                  <a:srgbClr val="CC3300"/>
                </a:solidFill>
                <a:ea typeface="宋体" pitchFamily="2" charset="-122"/>
              </a:rPr>
              <a:t>X</a:t>
            </a:r>
            <a:r>
              <a:rPr lang="en-US" altLang="zh-CN" b="1">
                <a:solidFill>
                  <a:srgbClr val="CC3300"/>
                </a:solidFill>
                <a:ea typeface="宋体" pitchFamily="2" charset="-122"/>
              </a:rPr>
              <a:t>)</a:t>
            </a:r>
            <a:r>
              <a:rPr lang="zh-CN" altLang="en-US" b="1">
                <a:solidFill>
                  <a:srgbClr val="CC3300"/>
                </a:solidFill>
                <a:ea typeface="宋体" pitchFamily="2" charset="-122"/>
              </a:rPr>
              <a:t>的分布而只根据</a:t>
            </a:r>
            <a:r>
              <a:rPr lang="en-US" altLang="zh-CN" b="1" i="1">
                <a:solidFill>
                  <a:srgbClr val="CC3300"/>
                </a:solidFill>
                <a:ea typeface="宋体" pitchFamily="2" charset="-122"/>
              </a:rPr>
              <a:t>X</a:t>
            </a:r>
            <a:r>
              <a:rPr lang="en-US" altLang="zh-CN" b="1" i="1" baseline="-25000">
                <a:solidFill>
                  <a:srgbClr val="CC3300"/>
                </a:solidFill>
                <a:ea typeface="宋体" pitchFamily="2" charset="-122"/>
              </a:rPr>
              <a:t> </a:t>
            </a:r>
            <a:r>
              <a:rPr lang="zh-CN" altLang="en-US" b="1">
                <a:solidFill>
                  <a:srgbClr val="CC3300"/>
                </a:solidFill>
                <a:ea typeface="宋体" pitchFamily="2" charset="-122"/>
              </a:rPr>
              <a:t>的分布求得</a:t>
            </a:r>
            <a:r>
              <a:rPr lang="en-US" altLang="zh-CN" b="1" i="1">
                <a:solidFill>
                  <a:srgbClr val="CC3300"/>
                </a:solidFill>
                <a:ea typeface="宋体" pitchFamily="2" charset="-122"/>
              </a:rPr>
              <a:t>E</a:t>
            </a:r>
            <a:r>
              <a:rPr lang="en-US" altLang="zh-CN" b="1">
                <a:solidFill>
                  <a:srgbClr val="CC3300"/>
                </a:solidFill>
                <a:latin typeface="宋体" pitchFamily="2" charset="-122"/>
                <a:ea typeface="宋体" pitchFamily="2" charset="-122"/>
              </a:rPr>
              <a:t>[</a:t>
            </a:r>
            <a:r>
              <a:rPr lang="en-US" altLang="zh-CN" b="1" i="1">
                <a:solidFill>
                  <a:srgbClr val="CC3300"/>
                </a:solidFill>
                <a:ea typeface="宋体" pitchFamily="2" charset="-122"/>
              </a:rPr>
              <a:t>g</a:t>
            </a:r>
            <a:r>
              <a:rPr lang="en-US" altLang="zh-CN" b="1">
                <a:solidFill>
                  <a:srgbClr val="CC3300"/>
                </a:solidFill>
                <a:ea typeface="宋体" pitchFamily="2" charset="-122"/>
              </a:rPr>
              <a:t>(</a:t>
            </a:r>
            <a:r>
              <a:rPr lang="en-US" altLang="zh-CN" b="1" i="1">
                <a:solidFill>
                  <a:srgbClr val="CC3300"/>
                </a:solidFill>
                <a:ea typeface="宋体" pitchFamily="2" charset="-122"/>
              </a:rPr>
              <a:t>X</a:t>
            </a:r>
            <a:r>
              <a:rPr lang="en-US" altLang="zh-CN" b="1">
                <a:solidFill>
                  <a:srgbClr val="CC3300"/>
                </a:solidFill>
                <a:ea typeface="宋体" pitchFamily="2" charset="-122"/>
              </a:rPr>
              <a:t>)</a:t>
            </a:r>
            <a:r>
              <a:rPr lang="en-US" altLang="zh-CN" b="1">
                <a:solidFill>
                  <a:srgbClr val="CC3300"/>
                </a:solidFill>
                <a:latin typeface="宋体" pitchFamily="2" charset="-122"/>
                <a:ea typeface="宋体" pitchFamily="2" charset="-122"/>
              </a:rPr>
              <a:t>]</a:t>
            </a:r>
            <a:r>
              <a:rPr lang="zh-CN" altLang="en-US" b="1">
                <a:solidFill>
                  <a:srgbClr val="CC3300"/>
                </a:solidFill>
                <a:ea typeface="宋体" pitchFamily="2" charset="-122"/>
              </a:rPr>
              <a:t>呢？</a:t>
            </a:r>
            <a:r>
              <a:rPr lang="zh-CN" altLang="en-US" b="1">
                <a:solidFill>
                  <a:srgbClr val="B00047"/>
                </a:solidFill>
                <a:ea typeface="宋体" pitchFamily="2" charset="-122"/>
              </a:rPr>
              <a:t> </a:t>
            </a:r>
          </a:p>
        </p:txBody>
      </p:sp>
      <p:sp>
        <p:nvSpPr>
          <p:cNvPr id="1286153" name="Rectangle 9"/>
          <p:cNvSpPr>
            <a:spLocks noChangeArrowheads="1"/>
          </p:cNvSpPr>
          <p:nvPr/>
        </p:nvSpPr>
        <p:spPr bwMode="auto">
          <a:xfrm>
            <a:off x="1692275" y="2276475"/>
            <a:ext cx="5989638" cy="447675"/>
          </a:xfrm>
          <a:prstGeom prst="rect">
            <a:avLst/>
          </a:prstGeom>
          <a:solidFill>
            <a:srgbClr val="FFCC99"/>
          </a:solidFill>
          <a:ln w="9525">
            <a:solidFill>
              <a:srgbClr val="CC3300"/>
            </a:solidFill>
            <a:miter lim="800000"/>
            <a:headEnd/>
            <a:tailEnd/>
          </a:ln>
          <a:effectLst/>
        </p:spPr>
        <p:txBody>
          <a:bodyPr lIns="71676" tIns="35838" rIns="71676" bIns="35838">
            <a:spAutoFit/>
          </a:bodyPr>
          <a:lstStyle/>
          <a:p>
            <a:pPr defTabSz="717550"/>
            <a:r>
              <a:rPr lang="zh-CN" altLang="en-US" sz="2400" b="1">
                <a:solidFill>
                  <a:srgbClr val="990000"/>
                </a:solidFill>
                <a:latin typeface="楷体_GB2312" pitchFamily="49" charset="-122"/>
                <a:ea typeface="楷体_GB2312" pitchFamily="49" charset="-122"/>
              </a:rPr>
              <a:t>如何计算</a:t>
            </a:r>
            <a:r>
              <a:rPr lang="zh-CN" altLang="en-US" sz="2400" b="1">
                <a:solidFill>
                  <a:srgbClr val="990000"/>
                </a:solidFill>
                <a:ea typeface="楷体_GB2312" pitchFamily="49" charset="-122"/>
              </a:rPr>
              <a:t> </a:t>
            </a:r>
            <a:r>
              <a:rPr lang="en-US" altLang="zh-CN" sz="2400" b="1" i="1">
                <a:solidFill>
                  <a:srgbClr val="990000"/>
                </a:solidFill>
                <a:ea typeface="楷体_GB2312" pitchFamily="49" charset="-122"/>
              </a:rPr>
              <a:t>X</a:t>
            </a:r>
            <a:r>
              <a:rPr lang="en-US" altLang="zh-CN" sz="2400" b="1" baseline="-25000">
                <a:solidFill>
                  <a:srgbClr val="990000"/>
                </a:solidFill>
                <a:latin typeface="宋体" pitchFamily="2" charset="-122"/>
                <a:ea typeface="宋体" pitchFamily="2" charset="-122"/>
              </a:rPr>
              <a:t> </a:t>
            </a:r>
            <a:r>
              <a:rPr lang="zh-CN" altLang="en-US" sz="2400" b="1">
                <a:solidFill>
                  <a:srgbClr val="990000"/>
                </a:solidFill>
                <a:latin typeface="楷体_GB2312" pitchFamily="49" charset="-122"/>
                <a:ea typeface="楷体_GB2312" pitchFamily="49" charset="-122"/>
              </a:rPr>
              <a:t>的某个函数</a:t>
            </a:r>
            <a:r>
              <a:rPr lang="en-US" altLang="zh-CN" sz="2400" b="1">
                <a:solidFill>
                  <a:srgbClr val="990000"/>
                </a:solidFill>
                <a:latin typeface="楷体_GB2312" pitchFamily="49" charset="-122"/>
                <a:ea typeface="楷体_GB2312" pitchFamily="49" charset="-122"/>
              </a:rPr>
              <a:t>g(</a:t>
            </a:r>
            <a:r>
              <a:rPr lang="en-US" altLang="zh-CN" sz="2400" b="1" i="1">
                <a:solidFill>
                  <a:srgbClr val="990000"/>
                </a:solidFill>
                <a:ea typeface="楷体_GB2312" pitchFamily="49" charset="-122"/>
              </a:rPr>
              <a:t>X</a:t>
            </a:r>
            <a:r>
              <a:rPr lang="en-US" altLang="zh-CN" sz="2400" b="1">
                <a:solidFill>
                  <a:srgbClr val="990000"/>
                </a:solidFill>
                <a:latin typeface="楷体_GB2312" pitchFamily="49" charset="-122"/>
                <a:ea typeface="楷体_GB2312" pitchFamily="49" charset="-122"/>
              </a:rPr>
              <a:t>)</a:t>
            </a:r>
            <a:r>
              <a:rPr lang="en-US" altLang="zh-CN" sz="2400" b="1" baseline="-25000">
                <a:solidFill>
                  <a:srgbClr val="990000"/>
                </a:solidFill>
                <a:latin typeface="楷体_GB2312" pitchFamily="49" charset="-122"/>
                <a:ea typeface="楷体_GB2312" pitchFamily="49" charset="-122"/>
              </a:rPr>
              <a:t> </a:t>
            </a:r>
            <a:r>
              <a:rPr lang="zh-CN" altLang="en-US" sz="2400" b="1">
                <a:solidFill>
                  <a:srgbClr val="990000"/>
                </a:solidFill>
                <a:latin typeface="楷体_GB2312" pitchFamily="49" charset="-122"/>
                <a:ea typeface="楷体_GB2312" pitchFamily="49" charset="-122"/>
              </a:rPr>
              <a:t>的期望 ？</a:t>
            </a:r>
            <a:r>
              <a:rPr lang="zh-CN" altLang="en-US" sz="2200" b="1">
                <a:solidFill>
                  <a:srgbClr val="990000"/>
                </a:solidFill>
                <a:latin typeface="楷体_GB2312" pitchFamily="49" charset="-122"/>
                <a:ea typeface="楷体_GB2312" pitchFamily="49" charset="-122"/>
              </a:rPr>
              <a:t> </a:t>
            </a:r>
          </a:p>
        </p:txBody>
      </p:sp>
      <p:sp>
        <p:nvSpPr>
          <p:cNvPr id="1286154" name="Rectangle 10"/>
          <p:cNvSpPr>
            <a:spLocks noChangeArrowheads="1"/>
          </p:cNvSpPr>
          <p:nvPr/>
        </p:nvSpPr>
        <p:spPr bwMode="auto">
          <a:xfrm>
            <a:off x="2792413" y="3235325"/>
            <a:ext cx="203200" cy="361950"/>
          </a:xfrm>
          <a:prstGeom prst="rect">
            <a:avLst/>
          </a:prstGeom>
          <a:noFill/>
          <a:ln w="9525">
            <a:noFill/>
            <a:miter lim="800000"/>
            <a:headEnd/>
            <a:tailEnd/>
          </a:ln>
          <a:effectLst/>
        </p:spPr>
        <p:txBody>
          <a:bodyPr wrap="none" lIns="71676" tIns="35838" rIns="71676" bIns="35838">
            <a:spAutoFit/>
          </a:bodyPr>
          <a:lstStyle/>
          <a:p>
            <a:pPr defTabSz="717550"/>
            <a:r>
              <a:rPr lang="zh-CN" altLang="en-US" sz="1900" b="1" i="1">
                <a:solidFill>
                  <a:srgbClr val="000099"/>
                </a:solidFill>
                <a:ea typeface="宋体" pitchFamily="2" charset="-122"/>
              </a:rPr>
              <a:t> </a:t>
            </a:r>
            <a:endParaRPr lang="zh-CN" altLang="en-US" sz="1900" b="1">
              <a:solidFill>
                <a:srgbClr val="000099"/>
              </a:solidFill>
              <a:latin typeface="宋体" pitchFamily="2" charset="-122"/>
              <a:ea typeface="宋体" pitchFamily="2" charset="-122"/>
            </a:endParaRPr>
          </a:p>
        </p:txBody>
      </p:sp>
      <p:sp>
        <p:nvSpPr>
          <p:cNvPr id="1286155" name="Text Box 11"/>
          <p:cNvSpPr txBox="1">
            <a:spLocks noChangeArrowheads="1"/>
          </p:cNvSpPr>
          <p:nvPr/>
        </p:nvSpPr>
        <p:spPr bwMode="auto">
          <a:xfrm>
            <a:off x="1042988" y="692150"/>
            <a:ext cx="6842125"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一维随机变量函数的数学期望</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86149"/>
                                        </p:tgtEl>
                                        <p:attrNameLst>
                                          <p:attrName>style.visibility</p:attrName>
                                        </p:attrNameLst>
                                      </p:cBhvr>
                                      <p:to>
                                        <p:strVal val="visible"/>
                                      </p:to>
                                    </p:set>
                                    <p:animEffect transition="in" filter="barn(inHorizontal)">
                                      <p:cBhvr>
                                        <p:cTn id="7" dur="500"/>
                                        <p:tgtEl>
                                          <p:spTgt spid="1286149"/>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1286153"/>
                                        </p:tgtEl>
                                        <p:attrNameLst>
                                          <p:attrName>style.visibility</p:attrName>
                                        </p:attrNameLst>
                                      </p:cBhvr>
                                      <p:to>
                                        <p:strVal val="visible"/>
                                      </p:to>
                                    </p:set>
                                    <p:anim calcmode="lin" valueType="num">
                                      <p:cBhvr>
                                        <p:cTn id="10" dur="1000" fill="hold"/>
                                        <p:tgtEl>
                                          <p:spTgt spid="1286153"/>
                                        </p:tgtEl>
                                        <p:attrNameLst>
                                          <p:attrName>ppt_w</p:attrName>
                                        </p:attrNameLst>
                                      </p:cBhvr>
                                      <p:tavLst>
                                        <p:tav tm="0">
                                          <p:val>
                                            <p:fltVal val="0"/>
                                          </p:val>
                                        </p:tav>
                                        <p:tav tm="100000">
                                          <p:val>
                                            <p:strVal val="#ppt_w"/>
                                          </p:val>
                                        </p:tav>
                                      </p:tavLst>
                                    </p:anim>
                                    <p:anim calcmode="lin" valueType="num">
                                      <p:cBhvr>
                                        <p:cTn id="11" dur="1000" fill="hold"/>
                                        <p:tgtEl>
                                          <p:spTgt spid="1286153"/>
                                        </p:tgtEl>
                                        <p:attrNameLst>
                                          <p:attrName>ppt_h</p:attrName>
                                        </p:attrNameLst>
                                      </p:cBhvr>
                                      <p:tavLst>
                                        <p:tav tm="0">
                                          <p:val>
                                            <p:fltVal val="0"/>
                                          </p:val>
                                        </p:tav>
                                        <p:tav tm="100000">
                                          <p:val>
                                            <p:strVal val="#ppt_h"/>
                                          </p:val>
                                        </p:tav>
                                      </p:tavLst>
                                    </p:anim>
                                    <p:animEffect transition="in" filter="fade">
                                      <p:cBhvr>
                                        <p:cTn id="12" dur="1000"/>
                                        <p:tgtEl>
                                          <p:spTgt spid="12861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6150"/>
                                        </p:tgtEl>
                                        <p:attrNameLst>
                                          <p:attrName>style.visibility</p:attrName>
                                        </p:attrNameLst>
                                      </p:cBhvr>
                                      <p:to>
                                        <p:strVal val="visible"/>
                                      </p:to>
                                    </p:set>
                                    <p:animEffect transition="in" filter="blinds(horizontal)">
                                      <p:cBhvr>
                                        <p:cTn id="17" dur="500"/>
                                        <p:tgtEl>
                                          <p:spTgt spid="128615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286152"/>
                                        </p:tgtEl>
                                        <p:attrNameLst>
                                          <p:attrName>style.visibility</p:attrName>
                                        </p:attrNameLst>
                                      </p:cBhvr>
                                      <p:to>
                                        <p:strVal val="visible"/>
                                      </p:to>
                                    </p:set>
                                    <p:anim calcmode="lin" valueType="num">
                                      <p:cBhvr>
                                        <p:cTn id="22" dur="500" fill="hold"/>
                                        <p:tgtEl>
                                          <p:spTgt spid="1286152"/>
                                        </p:tgtEl>
                                        <p:attrNameLst>
                                          <p:attrName>ppt_w</p:attrName>
                                        </p:attrNameLst>
                                      </p:cBhvr>
                                      <p:tavLst>
                                        <p:tav tm="0">
                                          <p:val>
                                            <p:fltVal val="0"/>
                                          </p:val>
                                        </p:tav>
                                        <p:tav tm="100000">
                                          <p:val>
                                            <p:strVal val="#ppt_w"/>
                                          </p:val>
                                        </p:tav>
                                      </p:tavLst>
                                    </p:anim>
                                    <p:anim calcmode="lin" valueType="num">
                                      <p:cBhvr>
                                        <p:cTn id="23" dur="500" fill="hold"/>
                                        <p:tgtEl>
                                          <p:spTgt spid="128615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6" fill="hold" grpId="0" nodeType="clickEffect">
                                  <p:stCondLst>
                                    <p:cond delay="0"/>
                                  </p:stCondLst>
                                  <p:childTnLst>
                                    <p:set>
                                      <p:cBhvr>
                                        <p:cTn id="27" dur="1" fill="hold">
                                          <p:stCondLst>
                                            <p:cond delay="0"/>
                                          </p:stCondLst>
                                        </p:cTn>
                                        <p:tgtEl>
                                          <p:spTgt spid="1286151"/>
                                        </p:tgtEl>
                                        <p:attrNameLst>
                                          <p:attrName>style.visibility</p:attrName>
                                        </p:attrNameLst>
                                      </p:cBhvr>
                                      <p:to>
                                        <p:strVal val="visible"/>
                                      </p:to>
                                    </p:set>
                                    <p:anim calcmode="lin" valueType="num">
                                      <p:cBhvr additive="base">
                                        <p:cTn id="28" dur="500" fill="hold"/>
                                        <p:tgtEl>
                                          <p:spTgt spid="1286151"/>
                                        </p:tgtEl>
                                        <p:attrNameLst>
                                          <p:attrName>ppt_x</p:attrName>
                                        </p:attrNameLst>
                                      </p:cBhvr>
                                      <p:tavLst>
                                        <p:tav tm="0">
                                          <p:val>
                                            <p:strVal val="1+#ppt_w/2"/>
                                          </p:val>
                                        </p:tav>
                                        <p:tav tm="100000">
                                          <p:val>
                                            <p:strVal val="#ppt_x"/>
                                          </p:val>
                                        </p:tav>
                                      </p:tavLst>
                                    </p:anim>
                                    <p:anim calcmode="lin" valueType="num">
                                      <p:cBhvr additive="base">
                                        <p:cTn id="29" dur="500" fill="hold"/>
                                        <p:tgtEl>
                                          <p:spTgt spid="1286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9" grpId="0" autoUpdateAnimBg="0"/>
      <p:bldP spid="1286150" grpId="0" autoUpdateAnimBg="0"/>
      <p:bldP spid="1286151" grpId="0" autoUpdateAnimBg="0"/>
      <p:bldP spid="1286152" grpId="0"/>
      <p:bldP spid="12861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2"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随机变量的数学期望</a:t>
            </a:r>
            <a:r>
              <a:rPr lang="en-US" altLang="zh-CN" sz="3600" b="1">
                <a:latin typeface="楷体_GB2312" pitchFamily="49" charset="-122"/>
                <a:ea typeface="楷体_GB2312" pitchFamily="49" charset="-122"/>
              </a:rPr>
              <a:t>(Cont.)</a:t>
            </a:r>
          </a:p>
        </p:txBody>
      </p:sp>
      <p:sp>
        <p:nvSpPr>
          <p:cNvPr id="1241093" name="Text Box 5"/>
          <p:cNvSpPr txBox="1">
            <a:spLocks noChangeArrowheads="1"/>
          </p:cNvSpPr>
          <p:nvPr/>
        </p:nvSpPr>
        <p:spPr bwMode="auto">
          <a:xfrm>
            <a:off x="1331913" y="1700213"/>
            <a:ext cx="7561262" cy="2636837"/>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200" b="1">
                <a:solidFill>
                  <a:srgbClr val="001010"/>
                </a:solidFill>
                <a:ea typeface="宋体" pitchFamily="2" charset="-122"/>
              </a:rPr>
              <a:t>　</a:t>
            </a:r>
            <a:r>
              <a:rPr lang="zh-CN" altLang="en-US">
                <a:solidFill>
                  <a:srgbClr val="001010"/>
                </a:solidFill>
                <a:latin typeface="宋体" pitchFamily="2" charset="-122"/>
                <a:ea typeface="宋体" pitchFamily="2" charset="-122"/>
              </a:rPr>
              <a:t>例如，评定一批灯泡的质量</a:t>
            </a:r>
            <a:r>
              <a:rPr lang="en-US" altLang="zh-CN">
                <a:solidFill>
                  <a:srgbClr val="001010"/>
                </a:solidFill>
                <a:latin typeface="宋体" pitchFamily="2" charset="-122"/>
                <a:ea typeface="宋体" pitchFamily="2" charset="-122"/>
              </a:rPr>
              <a:t>,</a:t>
            </a:r>
            <a:r>
              <a:rPr lang="zh-CN" altLang="en-US">
                <a:solidFill>
                  <a:srgbClr val="001010"/>
                </a:solidFill>
                <a:latin typeface="宋体" pitchFamily="2" charset="-122"/>
                <a:ea typeface="宋体" pitchFamily="2" charset="-122"/>
              </a:rPr>
              <a:t>主要应看这批灯泡的</a:t>
            </a:r>
            <a:r>
              <a:rPr lang="zh-CN" altLang="en-US" b="1">
                <a:solidFill>
                  <a:srgbClr val="FF0000"/>
                </a:solidFill>
                <a:latin typeface="宋体" pitchFamily="2" charset="-122"/>
                <a:ea typeface="宋体" pitchFamily="2" charset="-122"/>
              </a:rPr>
              <a:t>平均寿命</a:t>
            </a:r>
            <a:r>
              <a:rPr lang="zh-CN" altLang="en-US">
                <a:solidFill>
                  <a:srgbClr val="001010"/>
                </a:solidFill>
                <a:latin typeface="宋体" pitchFamily="2" charset="-122"/>
                <a:ea typeface="宋体" pitchFamily="2" charset="-122"/>
              </a:rPr>
              <a:t>和灯泡寿命</a:t>
            </a:r>
            <a:r>
              <a:rPr lang="zh-CN" altLang="en-US" b="1">
                <a:solidFill>
                  <a:srgbClr val="FF0000"/>
                </a:solidFill>
                <a:latin typeface="宋体" pitchFamily="2" charset="-122"/>
                <a:ea typeface="宋体" pitchFamily="2" charset="-122"/>
              </a:rPr>
              <a:t>相对于平均寿命的偏差</a:t>
            </a:r>
            <a:r>
              <a:rPr lang="zh-CN" altLang="en-US">
                <a:solidFill>
                  <a:srgbClr val="001010"/>
                </a:solidFill>
                <a:latin typeface="宋体" pitchFamily="2" charset="-122"/>
                <a:ea typeface="宋体" pitchFamily="2" charset="-122"/>
              </a:rPr>
              <a:t>．平均寿命越长</a:t>
            </a:r>
            <a:r>
              <a:rPr lang="en-US" altLang="zh-CN">
                <a:solidFill>
                  <a:srgbClr val="001010"/>
                </a:solidFill>
                <a:latin typeface="宋体" pitchFamily="2" charset="-122"/>
                <a:ea typeface="宋体" pitchFamily="2" charset="-122"/>
              </a:rPr>
              <a:t>,</a:t>
            </a:r>
            <a:r>
              <a:rPr lang="zh-CN" altLang="en-US">
                <a:solidFill>
                  <a:srgbClr val="001010"/>
                </a:solidFill>
                <a:latin typeface="宋体" pitchFamily="2" charset="-122"/>
                <a:ea typeface="宋体" pitchFamily="2" charset="-122"/>
              </a:rPr>
              <a:t>灯泡的质量就越好</a:t>
            </a:r>
            <a:r>
              <a:rPr lang="en-US" altLang="zh-CN">
                <a:solidFill>
                  <a:srgbClr val="001010"/>
                </a:solidFill>
                <a:latin typeface="宋体" pitchFamily="2" charset="-122"/>
                <a:ea typeface="宋体" pitchFamily="2" charset="-122"/>
              </a:rPr>
              <a:t>,</a:t>
            </a:r>
            <a:r>
              <a:rPr lang="zh-CN" altLang="en-US">
                <a:solidFill>
                  <a:srgbClr val="001010"/>
                </a:solidFill>
                <a:latin typeface="宋体" pitchFamily="2" charset="-122"/>
                <a:ea typeface="宋体" pitchFamily="2" charset="-122"/>
              </a:rPr>
              <a:t>灯泡寿命相对于平均寿命的偏差越小</a:t>
            </a:r>
            <a:r>
              <a:rPr lang="en-US" altLang="zh-CN">
                <a:solidFill>
                  <a:srgbClr val="001010"/>
                </a:solidFill>
                <a:latin typeface="宋体" pitchFamily="2" charset="-122"/>
                <a:ea typeface="宋体" pitchFamily="2" charset="-122"/>
              </a:rPr>
              <a:t>,</a:t>
            </a:r>
            <a:r>
              <a:rPr lang="zh-CN" altLang="en-US">
                <a:solidFill>
                  <a:srgbClr val="001010"/>
                </a:solidFill>
                <a:latin typeface="宋体" pitchFamily="2" charset="-122"/>
                <a:ea typeface="宋体" pitchFamily="2" charset="-122"/>
              </a:rPr>
              <a:t>灯泡的质量就越稳定．</a:t>
            </a:r>
          </a:p>
        </p:txBody>
      </p:sp>
      <p:sp>
        <p:nvSpPr>
          <p:cNvPr id="1241095" name="Rectangle 7"/>
          <p:cNvSpPr>
            <a:spLocks noChangeArrowheads="1"/>
          </p:cNvSpPr>
          <p:nvPr/>
        </p:nvSpPr>
        <p:spPr bwMode="auto">
          <a:xfrm>
            <a:off x="1476375" y="4221163"/>
            <a:ext cx="7129463" cy="1184275"/>
          </a:xfrm>
          <a:prstGeom prst="rect">
            <a:avLst/>
          </a:prstGeom>
          <a:noFill/>
          <a:ln w="9525">
            <a:noFill/>
            <a:miter lim="800000"/>
            <a:headEnd/>
            <a:tailEnd/>
          </a:ln>
          <a:effectLst/>
        </p:spPr>
        <p:txBody>
          <a:bodyPr lIns="71670" tIns="35835" rIns="71670" bIns="35835" anchor="ctr">
            <a:spAutoFit/>
          </a:bodyPr>
          <a:lstStyle/>
          <a:p>
            <a:pPr defTabSz="717550">
              <a:lnSpc>
                <a:spcPct val="130000"/>
              </a:lnSpc>
              <a:spcBef>
                <a:spcPct val="50000"/>
              </a:spcBef>
            </a:pPr>
            <a:r>
              <a:rPr lang="zh-CN" altLang="en-US" sz="1900" b="1">
                <a:ea typeface="宋体" pitchFamily="2" charset="-122"/>
              </a:rPr>
              <a:t>  　　</a:t>
            </a:r>
            <a:r>
              <a:rPr lang="zh-CN" altLang="en-US" b="1">
                <a:solidFill>
                  <a:srgbClr val="001010"/>
                </a:solidFill>
                <a:latin typeface="宋体" pitchFamily="2" charset="-122"/>
                <a:ea typeface="宋体" pitchFamily="2" charset="-122"/>
              </a:rPr>
              <a:t>因此，在对随机变量的研究中，确定某些</a:t>
            </a:r>
            <a:r>
              <a:rPr lang="zh-CN" altLang="en-US" b="1">
                <a:solidFill>
                  <a:srgbClr val="FF0000"/>
                </a:solidFill>
                <a:latin typeface="宋体" pitchFamily="2" charset="-122"/>
                <a:ea typeface="宋体" pitchFamily="2" charset="-122"/>
              </a:rPr>
              <a:t>数字特征</a:t>
            </a:r>
            <a:r>
              <a:rPr lang="zh-CN" altLang="en-US" b="1">
                <a:solidFill>
                  <a:srgbClr val="001010"/>
                </a:solidFill>
                <a:latin typeface="宋体" pitchFamily="2" charset="-122"/>
                <a:ea typeface="宋体" pitchFamily="2" charset="-122"/>
              </a:rPr>
              <a:t>是重要的 </a:t>
            </a:r>
            <a:r>
              <a:rPr lang="en-US" altLang="zh-CN" b="1">
                <a:solidFill>
                  <a:srgbClr val="001010"/>
                </a:solidFill>
                <a:latin typeface="宋体" pitchFamily="2" charset="-122"/>
                <a:ea typeface="宋体" pitchFamily="2" charset="-122"/>
              </a:rPr>
              <a:t>.</a:t>
            </a:r>
          </a:p>
        </p:txBody>
      </p:sp>
      <p:pic>
        <p:nvPicPr>
          <p:cNvPr id="1241098" name="Picture 10" descr="BD04924_"/>
          <p:cNvPicPr>
            <a:picLocks noChangeAspect="1" noChangeArrowheads="1"/>
          </p:cNvPicPr>
          <p:nvPr/>
        </p:nvPicPr>
        <p:blipFill>
          <a:blip r:embed="rId3"/>
          <a:srcRect/>
          <a:stretch>
            <a:fillRect/>
          </a:stretch>
        </p:blipFill>
        <p:spPr bwMode="auto">
          <a:xfrm>
            <a:off x="1044575" y="1484313"/>
            <a:ext cx="750888" cy="655637"/>
          </a:xfrm>
          <a:prstGeom prst="rect">
            <a:avLst/>
          </a:prstGeom>
          <a:noFill/>
        </p:spPr>
      </p:pic>
      <p:sp>
        <p:nvSpPr>
          <p:cNvPr id="1241099" name="Rectangle 11"/>
          <p:cNvSpPr>
            <a:spLocks noChangeArrowheads="1"/>
          </p:cNvSpPr>
          <p:nvPr/>
        </p:nvSpPr>
        <p:spPr bwMode="auto">
          <a:xfrm>
            <a:off x="1187450" y="5516563"/>
            <a:ext cx="3517900" cy="519112"/>
          </a:xfrm>
          <a:prstGeom prst="rect">
            <a:avLst/>
          </a:prstGeom>
          <a:noFill/>
          <a:ln w="9525">
            <a:noFill/>
            <a:miter lim="800000"/>
            <a:headEnd/>
            <a:tailEnd/>
          </a:ln>
          <a:effectLst/>
        </p:spPr>
        <p:txBody>
          <a:bodyPr wrap="none" anchor="ctr">
            <a:spAutoFit/>
          </a:bodyPr>
          <a:lstStyle/>
          <a:p>
            <a:pPr algn="ctr">
              <a:spcBef>
                <a:spcPct val="50000"/>
              </a:spcBef>
            </a:pPr>
            <a:r>
              <a:rPr lang="zh-CN" altLang="en-US" b="1">
                <a:ea typeface="宋体" pitchFamily="2" charset="-122"/>
              </a:rPr>
              <a:t>最常用的数字特征是</a:t>
            </a:r>
            <a:r>
              <a:rPr lang="en-US" altLang="zh-CN" b="1">
                <a:ea typeface="宋体" pitchFamily="2" charset="-122"/>
              </a:rPr>
              <a:t>:</a:t>
            </a:r>
          </a:p>
        </p:txBody>
      </p:sp>
      <p:sp>
        <p:nvSpPr>
          <p:cNvPr id="1241100" name="Rectangle 12"/>
          <p:cNvSpPr>
            <a:spLocks noChangeArrowheads="1"/>
          </p:cNvSpPr>
          <p:nvPr/>
        </p:nvSpPr>
        <p:spPr bwMode="auto">
          <a:xfrm>
            <a:off x="4932363" y="5516563"/>
            <a:ext cx="2684462" cy="519112"/>
          </a:xfrm>
          <a:prstGeom prst="rect">
            <a:avLst/>
          </a:prstGeom>
          <a:solidFill>
            <a:srgbClr val="660033"/>
          </a:solidFill>
          <a:ln w="9525">
            <a:noFill/>
            <a:miter lim="800000"/>
            <a:headEnd/>
            <a:tailEnd/>
          </a:ln>
          <a:effectLst/>
        </p:spPr>
        <p:txBody>
          <a:bodyPr wrap="none" anchor="ctr">
            <a:spAutoFit/>
          </a:bodyPr>
          <a:lstStyle/>
          <a:p>
            <a:pPr algn="ctr"/>
            <a:r>
              <a:rPr lang="zh-CN" altLang="en-US" b="1">
                <a:solidFill>
                  <a:srgbClr val="FFFF00"/>
                </a:solidFill>
                <a:ea typeface="宋体" pitchFamily="2" charset="-122"/>
              </a:rPr>
              <a:t>数学期望</a:t>
            </a:r>
            <a:r>
              <a:rPr lang="zh-CN" altLang="en-US" b="1">
                <a:ea typeface="宋体" pitchFamily="2" charset="-122"/>
              </a:rPr>
              <a:t>、</a:t>
            </a:r>
            <a:r>
              <a:rPr lang="zh-CN" altLang="en-US" b="1">
                <a:solidFill>
                  <a:srgbClr val="FFFF00"/>
                </a:solidFill>
                <a:ea typeface="宋体" pitchFamily="2" charset="-122"/>
              </a:rPr>
              <a:t>方差</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41092"/>
                                        </p:tgtEl>
                                        <p:attrNameLst>
                                          <p:attrName>style.visibility</p:attrName>
                                        </p:attrNameLst>
                                      </p:cBhvr>
                                      <p:to>
                                        <p:strVal val="visible"/>
                                      </p:to>
                                    </p:set>
                                    <p:anim calcmode="lin" valueType="num">
                                      <p:cBhvr additive="base">
                                        <p:cTn id="7" dur="500" fill="hold"/>
                                        <p:tgtEl>
                                          <p:spTgt spid="1241092"/>
                                        </p:tgtEl>
                                        <p:attrNameLst>
                                          <p:attrName>ppt_x</p:attrName>
                                        </p:attrNameLst>
                                      </p:cBhvr>
                                      <p:tavLst>
                                        <p:tav tm="0">
                                          <p:val>
                                            <p:strVal val="1+#ppt_w/2"/>
                                          </p:val>
                                        </p:tav>
                                        <p:tav tm="100000">
                                          <p:val>
                                            <p:strVal val="#ppt_x"/>
                                          </p:val>
                                        </p:tav>
                                      </p:tavLst>
                                    </p:anim>
                                    <p:anim calcmode="lin" valueType="num">
                                      <p:cBhvr additive="base">
                                        <p:cTn id="8" dur="500" fill="hold"/>
                                        <p:tgtEl>
                                          <p:spTgt spid="124109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1099"/>
                                        </p:tgtEl>
                                        <p:attrNameLst>
                                          <p:attrName>style.visibility</p:attrName>
                                        </p:attrNameLst>
                                      </p:cBhvr>
                                      <p:to>
                                        <p:strVal val="visible"/>
                                      </p:to>
                                    </p:set>
                                    <p:anim calcmode="lin" valueType="num">
                                      <p:cBhvr additive="base">
                                        <p:cTn id="13" dur="500" fill="hold"/>
                                        <p:tgtEl>
                                          <p:spTgt spid="1241099"/>
                                        </p:tgtEl>
                                        <p:attrNameLst>
                                          <p:attrName>ppt_x</p:attrName>
                                        </p:attrNameLst>
                                      </p:cBhvr>
                                      <p:tavLst>
                                        <p:tav tm="0">
                                          <p:val>
                                            <p:strVal val="0-#ppt_w/2"/>
                                          </p:val>
                                        </p:tav>
                                        <p:tav tm="100000">
                                          <p:val>
                                            <p:strVal val="#ppt_x"/>
                                          </p:val>
                                        </p:tav>
                                      </p:tavLst>
                                    </p:anim>
                                    <p:anim calcmode="lin" valueType="num">
                                      <p:cBhvr additive="base">
                                        <p:cTn id="14" dur="500" fill="hold"/>
                                        <p:tgtEl>
                                          <p:spTgt spid="124109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241100"/>
                                        </p:tgtEl>
                                        <p:attrNameLst>
                                          <p:attrName>style.visibility</p:attrName>
                                        </p:attrNameLst>
                                      </p:cBhvr>
                                      <p:to>
                                        <p:strVal val="visible"/>
                                      </p:to>
                                    </p:set>
                                    <p:anim calcmode="lin" valueType="num">
                                      <p:cBhvr additive="base">
                                        <p:cTn id="18" dur="500" fill="hold"/>
                                        <p:tgtEl>
                                          <p:spTgt spid="1241100"/>
                                        </p:tgtEl>
                                        <p:attrNameLst>
                                          <p:attrName>ppt_x</p:attrName>
                                        </p:attrNameLst>
                                      </p:cBhvr>
                                      <p:tavLst>
                                        <p:tav tm="0">
                                          <p:val>
                                            <p:strVal val="0-#ppt_w/2"/>
                                          </p:val>
                                        </p:tav>
                                        <p:tav tm="100000">
                                          <p:val>
                                            <p:strVal val="#ppt_x"/>
                                          </p:val>
                                        </p:tav>
                                      </p:tavLst>
                                    </p:anim>
                                    <p:anim calcmode="lin" valueType="num">
                                      <p:cBhvr additive="base">
                                        <p:cTn id="19" dur="500" fill="hold"/>
                                        <p:tgtEl>
                                          <p:spTgt spid="1241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92" grpId="0" autoUpdateAnimBg="0"/>
      <p:bldP spid="1241099" grpId="0" autoUpdateAnimBg="0"/>
      <p:bldP spid="124110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6" name="Text Box 4"/>
          <p:cNvSpPr txBox="1">
            <a:spLocks noChangeArrowheads="1"/>
          </p:cNvSpPr>
          <p:nvPr/>
        </p:nvSpPr>
        <p:spPr bwMode="auto">
          <a:xfrm>
            <a:off x="792163" y="2349500"/>
            <a:ext cx="7521575" cy="519113"/>
          </a:xfrm>
          <a:prstGeom prst="rect">
            <a:avLst/>
          </a:prstGeom>
          <a:noFill/>
          <a:ln w="9525">
            <a:noFill/>
            <a:miter lim="800000"/>
            <a:headEnd/>
            <a:tailEnd/>
          </a:ln>
          <a:effectLst/>
        </p:spPr>
        <p:txBody>
          <a:bodyPr>
            <a:spAutoFit/>
          </a:bodyPr>
          <a:lstStyle/>
          <a:p>
            <a:pPr algn="ctr" eaLnBrk="0" hangingPunct="0"/>
            <a:r>
              <a:rPr lang="en-US" altLang="zh-CN" b="1">
                <a:ea typeface="宋体" pitchFamily="2" charset="-122"/>
              </a:rPr>
              <a:t>(1)   </a:t>
            </a:r>
            <a:r>
              <a:rPr lang="zh-CN" altLang="en-US" b="1">
                <a:ea typeface="宋体" pitchFamily="2" charset="-122"/>
              </a:rPr>
              <a:t>当</a:t>
            </a:r>
            <a:r>
              <a:rPr lang="en-US" altLang="zh-CN" b="1" i="1">
                <a:ea typeface="宋体" pitchFamily="2" charset="-122"/>
              </a:rPr>
              <a:t>X</a:t>
            </a:r>
            <a:r>
              <a:rPr lang="zh-CN" altLang="en-US" b="1">
                <a:ea typeface="宋体" pitchFamily="2" charset="-122"/>
              </a:rPr>
              <a:t>为离散型时</a:t>
            </a:r>
            <a:r>
              <a:rPr lang="en-US" altLang="zh-CN" b="1">
                <a:ea typeface="宋体" pitchFamily="2" charset="-122"/>
              </a:rPr>
              <a:t>,</a:t>
            </a:r>
            <a:r>
              <a:rPr lang="zh-CN" altLang="en-US" b="1">
                <a:ea typeface="宋体" pitchFamily="2" charset="-122"/>
              </a:rPr>
              <a:t>它的分布率为</a:t>
            </a:r>
            <a:r>
              <a:rPr lang="en-US" altLang="zh-CN" b="1" i="1">
                <a:ea typeface="宋体" pitchFamily="2" charset="-122"/>
              </a:rPr>
              <a:t>P</a:t>
            </a:r>
            <a:r>
              <a:rPr lang="en-US" altLang="zh-CN" b="1">
                <a:ea typeface="宋体" pitchFamily="2" charset="-122"/>
              </a:rPr>
              <a:t>(</a:t>
            </a:r>
            <a:r>
              <a:rPr lang="en-US" altLang="zh-CN" b="1" i="1">
                <a:ea typeface="宋体" pitchFamily="2" charset="-122"/>
              </a:rPr>
              <a:t>X</a:t>
            </a:r>
            <a:r>
              <a:rPr lang="en-US" altLang="zh-CN" b="1">
                <a:ea typeface="宋体" pitchFamily="2" charset="-122"/>
              </a:rPr>
              <a:t>= </a:t>
            </a:r>
            <a:r>
              <a:rPr lang="en-US" altLang="zh-CN" b="1" i="1">
                <a:ea typeface="宋体" pitchFamily="2" charset="-122"/>
              </a:rPr>
              <a:t>x</a:t>
            </a:r>
            <a:r>
              <a:rPr lang="en-US" altLang="zh-CN" b="1" i="1" baseline="-25000">
                <a:ea typeface="宋体" pitchFamily="2" charset="-122"/>
              </a:rPr>
              <a:t>k</a:t>
            </a:r>
            <a:r>
              <a:rPr lang="en-US" altLang="zh-CN" b="1">
                <a:ea typeface="宋体" pitchFamily="2" charset="-122"/>
              </a:rPr>
              <a:t>)=</a:t>
            </a:r>
            <a:r>
              <a:rPr lang="en-US" altLang="zh-CN" b="1" i="1">
                <a:ea typeface="宋体" pitchFamily="2" charset="-122"/>
              </a:rPr>
              <a:t>p</a:t>
            </a:r>
            <a:r>
              <a:rPr lang="en-US" altLang="zh-CN" b="1" i="1" baseline="-25000">
                <a:ea typeface="宋体" pitchFamily="2" charset="-122"/>
              </a:rPr>
              <a:t>k</a:t>
            </a:r>
            <a:r>
              <a:rPr lang="en-US" altLang="zh-CN" b="1">
                <a:ea typeface="宋体" pitchFamily="2" charset="-122"/>
              </a:rPr>
              <a:t> ;</a:t>
            </a:r>
          </a:p>
        </p:txBody>
      </p:sp>
      <p:graphicFrame>
        <p:nvGraphicFramePr>
          <p:cNvPr id="1288197" name="Object 5"/>
          <p:cNvGraphicFramePr>
            <a:graphicFrameLocks noChangeAspect="1"/>
          </p:cNvGraphicFramePr>
          <p:nvPr/>
        </p:nvGraphicFramePr>
        <p:xfrm>
          <a:off x="925513" y="2873375"/>
          <a:ext cx="6375400" cy="952500"/>
        </p:xfrm>
        <a:graphic>
          <a:graphicData uri="http://schemas.openxmlformats.org/presentationml/2006/ole">
            <p:oleObj spid="_x0000_s1288197" name="公式" r:id="rId4" imgW="6375240" imgH="952200" progId="Equation.3">
              <p:embed/>
            </p:oleObj>
          </a:graphicData>
        </a:graphic>
      </p:graphicFrame>
      <p:graphicFrame>
        <p:nvGraphicFramePr>
          <p:cNvPr id="1288198" name="Object 6"/>
          <p:cNvGraphicFramePr>
            <a:graphicFrameLocks noChangeAspect="1"/>
          </p:cNvGraphicFramePr>
          <p:nvPr/>
        </p:nvGraphicFramePr>
        <p:xfrm>
          <a:off x="1741488" y="3711575"/>
          <a:ext cx="4470400" cy="952500"/>
        </p:xfrm>
        <a:graphic>
          <a:graphicData uri="http://schemas.openxmlformats.org/presentationml/2006/ole">
            <p:oleObj spid="_x0000_s1288198" name="公式" r:id="rId5" imgW="4470120" imgH="952200" progId="Equation.3">
              <p:embed/>
            </p:oleObj>
          </a:graphicData>
        </a:graphic>
      </p:graphicFrame>
      <p:sp>
        <p:nvSpPr>
          <p:cNvPr id="1288202" name="Rectangle 10"/>
          <p:cNvSpPr>
            <a:spLocks noChangeArrowheads="1"/>
          </p:cNvSpPr>
          <p:nvPr/>
        </p:nvSpPr>
        <p:spPr bwMode="auto">
          <a:xfrm>
            <a:off x="806450" y="1593850"/>
            <a:ext cx="8337550" cy="519113"/>
          </a:xfrm>
          <a:prstGeom prst="rect">
            <a:avLst/>
          </a:prstGeom>
          <a:noFill/>
          <a:ln w="9525">
            <a:noFill/>
            <a:miter lim="800000"/>
            <a:headEnd/>
            <a:tailEnd/>
          </a:ln>
          <a:effectLst/>
        </p:spPr>
        <p:txBody>
          <a:bodyPr wrap="none">
            <a:spAutoFit/>
          </a:bodyPr>
          <a:lstStyle/>
          <a:p>
            <a:pPr algn="ctr"/>
            <a:r>
              <a:rPr lang="zh-CN" altLang="en-US" b="1">
                <a:solidFill>
                  <a:srgbClr val="0000CC"/>
                </a:solidFill>
                <a:ea typeface="宋体" pitchFamily="2" charset="-122"/>
              </a:rPr>
              <a:t>定理</a:t>
            </a:r>
            <a:r>
              <a:rPr lang="zh-CN" altLang="en-US" b="1">
                <a:solidFill>
                  <a:srgbClr val="CCFFFF"/>
                </a:solidFill>
                <a:ea typeface="宋体" pitchFamily="2" charset="-122"/>
              </a:rPr>
              <a:t> </a:t>
            </a:r>
            <a:r>
              <a:rPr lang="zh-CN" altLang="en-US" b="1">
                <a:ea typeface="宋体" pitchFamily="2" charset="-122"/>
              </a:rPr>
              <a:t> 设</a:t>
            </a:r>
            <a:r>
              <a:rPr lang="en-US" altLang="zh-CN" b="1" i="1">
                <a:ea typeface="宋体" pitchFamily="2" charset="-122"/>
              </a:rPr>
              <a:t>Y</a:t>
            </a:r>
            <a:r>
              <a:rPr lang="zh-CN" altLang="en-US" b="1">
                <a:ea typeface="宋体" pitchFamily="2" charset="-122"/>
              </a:rPr>
              <a:t>是随机变量</a:t>
            </a:r>
            <a:r>
              <a:rPr lang="en-US" altLang="zh-CN" b="1">
                <a:ea typeface="宋体" pitchFamily="2" charset="-122"/>
              </a:rPr>
              <a:t>X</a:t>
            </a:r>
            <a:r>
              <a:rPr lang="zh-CN" altLang="en-US" b="1">
                <a:ea typeface="宋体" pitchFamily="2" charset="-122"/>
              </a:rPr>
              <a:t>的函数</a:t>
            </a:r>
            <a:r>
              <a:rPr lang="en-US" altLang="zh-CN" b="1">
                <a:ea typeface="宋体" pitchFamily="2" charset="-122"/>
              </a:rPr>
              <a:t>:</a:t>
            </a:r>
            <a:r>
              <a:rPr lang="en-US" altLang="zh-CN" b="1" i="1">
                <a:ea typeface="宋体" pitchFamily="2" charset="-122"/>
              </a:rPr>
              <a:t>Y</a:t>
            </a:r>
            <a:r>
              <a:rPr lang="en-US" altLang="zh-CN" b="1">
                <a:ea typeface="宋体" pitchFamily="2" charset="-122"/>
              </a:rPr>
              <a:t>=</a:t>
            </a:r>
            <a:r>
              <a:rPr lang="en-US" altLang="zh-CN" b="1" i="1">
                <a:ea typeface="宋体" pitchFamily="2" charset="-122"/>
              </a:rPr>
              <a:t>g </a:t>
            </a:r>
            <a:r>
              <a:rPr lang="en-US" altLang="zh-CN" b="1">
                <a:ea typeface="宋体" pitchFamily="2" charset="-122"/>
              </a:rPr>
              <a:t>(</a:t>
            </a:r>
            <a:r>
              <a:rPr lang="en-US" altLang="zh-CN" b="1" i="1">
                <a:ea typeface="宋体" pitchFamily="2" charset="-122"/>
              </a:rPr>
              <a:t>X</a:t>
            </a:r>
            <a:r>
              <a:rPr lang="en-US" altLang="zh-CN" b="1">
                <a:ea typeface="宋体" pitchFamily="2" charset="-122"/>
              </a:rPr>
              <a:t>) (g</a:t>
            </a:r>
            <a:r>
              <a:rPr lang="zh-CN" altLang="en-US" b="1">
                <a:ea typeface="宋体" pitchFamily="2" charset="-122"/>
              </a:rPr>
              <a:t>是连续函数</a:t>
            </a:r>
            <a:r>
              <a:rPr lang="en-US" altLang="zh-CN" b="1">
                <a:ea typeface="宋体" pitchFamily="2" charset="-122"/>
              </a:rPr>
              <a:t>)</a:t>
            </a:r>
          </a:p>
        </p:txBody>
      </p:sp>
      <p:sp>
        <p:nvSpPr>
          <p:cNvPr id="1288204" name="Text Box 12"/>
          <p:cNvSpPr txBox="1">
            <a:spLocks noChangeArrowheads="1"/>
          </p:cNvSpPr>
          <p:nvPr/>
        </p:nvSpPr>
        <p:spPr bwMode="auto">
          <a:xfrm>
            <a:off x="900113" y="692150"/>
            <a:ext cx="8243887"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一维随机变量函数的数学期望</a:t>
            </a:r>
            <a:r>
              <a:rPr lang="en-US" altLang="zh-CN" sz="3200" b="1">
                <a:solidFill>
                  <a:srgbClr val="000099"/>
                </a:solidFill>
                <a:latin typeface="Arial" charset="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8196"/>
                                        </p:tgtEl>
                                        <p:attrNameLst>
                                          <p:attrName>style.visibility</p:attrName>
                                        </p:attrNameLst>
                                      </p:cBhvr>
                                      <p:to>
                                        <p:strVal val="visible"/>
                                      </p:to>
                                    </p:set>
                                    <p:anim calcmode="lin" valueType="num">
                                      <p:cBhvr additive="base">
                                        <p:cTn id="7" dur="500" fill="hold"/>
                                        <p:tgtEl>
                                          <p:spTgt spid="1288196"/>
                                        </p:tgtEl>
                                        <p:attrNameLst>
                                          <p:attrName>ppt_x</p:attrName>
                                        </p:attrNameLst>
                                      </p:cBhvr>
                                      <p:tavLst>
                                        <p:tav tm="0">
                                          <p:val>
                                            <p:strVal val="0-#ppt_w/2"/>
                                          </p:val>
                                        </p:tav>
                                        <p:tav tm="100000">
                                          <p:val>
                                            <p:strVal val="#ppt_x"/>
                                          </p:val>
                                        </p:tav>
                                      </p:tavLst>
                                    </p:anim>
                                    <p:anim calcmode="lin" valueType="num">
                                      <p:cBhvr additive="base">
                                        <p:cTn id="8" dur="500" fill="hold"/>
                                        <p:tgtEl>
                                          <p:spTgt spid="1288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88197"/>
                                        </p:tgtEl>
                                        <p:attrNameLst>
                                          <p:attrName>style.visibility</p:attrName>
                                        </p:attrNameLst>
                                      </p:cBhvr>
                                      <p:to>
                                        <p:strVal val="visible"/>
                                      </p:to>
                                    </p:set>
                                    <p:anim calcmode="lin" valueType="num">
                                      <p:cBhvr additive="base">
                                        <p:cTn id="13" dur="500" fill="hold"/>
                                        <p:tgtEl>
                                          <p:spTgt spid="1288197"/>
                                        </p:tgtEl>
                                        <p:attrNameLst>
                                          <p:attrName>ppt_x</p:attrName>
                                        </p:attrNameLst>
                                      </p:cBhvr>
                                      <p:tavLst>
                                        <p:tav tm="0">
                                          <p:val>
                                            <p:strVal val="0-#ppt_w/2"/>
                                          </p:val>
                                        </p:tav>
                                        <p:tav tm="100000">
                                          <p:val>
                                            <p:strVal val="#ppt_x"/>
                                          </p:val>
                                        </p:tav>
                                      </p:tavLst>
                                    </p:anim>
                                    <p:anim calcmode="lin" valueType="num">
                                      <p:cBhvr additive="base">
                                        <p:cTn id="14" dur="500" fill="hold"/>
                                        <p:tgtEl>
                                          <p:spTgt spid="12881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88198"/>
                                        </p:tgtEl>
                                        <p:attrNameLst>
                                          <p:attrName>style.visibility</p:attrName>
                                        </p:attrNameLst>
                                      </p:cBhvr>
                                      <p:to>
                                        <p:strVal val="visible"/>
                                      </p:to>
                                    </p:set>
                                    <p:anim calcmode="lin" valueType="num">
                                      <p:cBhvr additive="base">
                                        <p:cTn id="19" dur="500" fill="hold"/>
                                        <p:tgtEl>
                                          <p:spTgt spid="1288198"/>
                                        </p:tgtEl>
                                        <p:attrNameLst>
                                          <p:attrName>ppt_x</p:attrName>
                                        </p:attrNameLst>
                                      </p:cBhvr>
                                      <p:tavLst>
                                        <p:tav tm="0">
                                          <p:val>
                                            <p:strVal val="0-#ppt_w/2"/>
                                          </p:val>
                                        </p:tav>
                                        <p:tav tm="100000">
                                          <p:val>
                                            <p:strVal val="#ppt_x"/>
                                          </p:val>
                                        </p:tav>
                                      </p:tavLst>
                                    </p:anim>
                                    <p:anim calcmode="lin" valueType="num">
                                      <p:cBhvr additive="base">
                                        <p:cTn id="20" dur="500" fill="hold"/>
                                        <p:tgtEl>
                                          <p:spTgt spid="128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19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4" name="Text Box 4"/>
          <p:cNvSpPr txBox="1">
            <a:spLocks noChangeArrowheads="1"/>
          </p:cNvSpPr>
          <p:nvPr/>
        </p:nvSpPr>
        <p:spPr bwMode="auto">
          <a:xfrm>
            <a:off x="971550" y="1844675"/>
            <a:ext cx="6816725" cy="604838"/>
          </a:xfrm>
          <a:prstGeom prst="rect">
            <a:avLst/>
          </a:prstGeom>
          <a:noFill/>
          <a:ln w="9525">
            <a:noFill/>
            <a:miter lim="800000"/>
            <a:headEnd/>
            <a:tailEnd/>
          </a:ln>
          <a:effectLst/>
        </p:spPr>
        <p:txBody>
          <a:bodyPr wrap="none">
            <a:spAutoFit/>
          </a:bodyPr>
          <a:lstStyle/>
          <a:p>
            <a:pPr algn="ctr">
              <a:lnSpc>
                <a:spcPct val="120000"/>
              </a:lnSpc>
            </a:pPr>
            <a:r>
              <a:rPr lang="en-US" altLang="zh-CN" b="1">
                <a:ea typeface="宋体" pitchFamily="2" charset="-122"/>
              </a:rPr>
              <a:t>(2)   </a:t>
            </a:r>
            <a:r>
              <a:rPr lang="zh-CN" altLang="en-US" b="1">
                <a:ea typeface="宋体" pitchFamily="2" charset="-122"/>
              </a:rPr>
              <a:t>当</a:t>
            </a:r>
            <a:r>
              <a:rPr lang="en-US" altLang="zh-CN" b="1" i="1">
                <a:ea typeface="宋体" pitchFamily="2" charset="-122"/>
              </a:rPr>
              <a:t>X</a:t>
            </a:r>
            <a:r>
              <a:rPr lang="zh-CN" altLang="en-US" b="1">
                <a:ea typeface="宋体" pitchFamily="2" charset="-122"/>
              </a:rPr>
              <a:t>为连续型时</a:t>
            </a:r>
            <a:r>
              <a:rPr lang="en-US" altLang="zh-CN" b="1">
                <a:ea typeface="宋体" pitchFamily="2" charset="-122"/>
              </a:rPr>
              <a:t>,</a:t>
            </a:r>
            <a:r>
              <a:rPr lang="zh-CN" altLang="en-US" b="1" i="1">
                <a:ea typeface="宋体" pitchFamily="2" charset="-122"/>
              </a:rPr>
              <a:t>它</a:t>
            </a:r>
            <a:r>
              <a:rPr lang="zh-CN" altLang="en-US" b="1">
                <a:ea typeface="宋体" pitchFamily="2" charset="-122"/>
              </a:rPr>
              <a:t>的密度函数为</a:t>
            </a:r>
            <a:r>
              <a:rPr lang="en-US" altLang="zh-CN" b="1" i="1">
                <a:ea typeface="宋体" pitchFamily="2" charset="-122"/>
              </a:rPr>
              <a:t>f</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zh-CN" altLang="en-US" b="1">
                <a:ea typeface="宋体" pitchFamily="2" charset="-122"/>
              </a:rPr>
              <a:t>若</a:t>
            </a:r>
            <a:endParaRPr lang="zh-CN" altLang="en-US">
              <a:ea typeface="宋体" pitchFamily="2" charset="-122"/>
            </a:endParaRPr>
          </a:p>
        </p:txBody>
      </p:sp>
      <p:graphicFrame>
        <p:nvGraphicFramePr>
          <p:cNvPr id="1290245" name="Object 5"/>
          <p:cNvGraphicFramePr>
            <a:graphicFrameLocks noChangeAspect="1"/>
          </p:cNvGraphicFramePr>
          <p:nvPr/>
        </p:nvGraphicFramePr>
        <p:xfrm>
          <a:off x="1087438" y="2609850"/>
          <a:ext cx="4737100" cy="1028700"/>
        </p:xfrm>
        <a:graphic>
          <a:graphicData uri="http://schemas.openxmlformats.org/presentationml/2006/ole">
            <p:oleObj spid="_x0000_s1290245" name="公式" r:id="rId4" imgW="4736880" imgH="1028520" progId="Equation.3">
              <p:embed/>
            </p:oleObj>
          </a:graphicData>
        </a:graphic>
      </p:graphicFrame>
      <p:graphicFrame>
        <p:nvGraphicFramePr>
          <p:cNvPr id="1290246" name="Object 6"/>
          <p:cNvGraphicFramePr>
            <a:graphicFrameLocks noChangeAspect="1"/>
          </p:cNvGraphicFramePr>
          <p:nvPr/>
        </p:nvGraphicFramePr>
        <p:xfrm>
          <a:off x="1951038" y="3546475"/>
          <a:ext cx="4914900" cy="1028700"/>
        </p:xfrm>
        <a:graphic>
          <a:graphicData uri="http://schemas.openxmlformats.org/presentationml/2006/ole">
            <p:oleObj spid="_x0000_s1290246" name="公式" r:id="rId5" imgW="4914720" imgH="1028520" progId="Equation.3">
              <p:embed/>
            </p:oleObj>
          </a:graphicData>
        </a:graphic>
      </p:graphicFrame>
      <p:sp>
        <p:nvSpPr>
          <p:cNvPr id="1290248" name="Text Box 8"/>
          <p:cNvSpPr txBox="1">
            <a:spLocks noChangeArrowheads="1"/>
          </p:cNvSpPr>
          <p:nvPr/>
        </p:nvSpPr>
        <p:spPr bwMode="auto">
          <a:xfrm>
            <a:off x="900113" y="692150"/>
            <a:ext cx="8243887"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一维随机变量函数的数学期望</a:t>
            </a:r>
            <a:r>
              <a:rPr lang="en-US" altLang="zh-CN" sz="3200" b="1">
                <a:solidFill>
                  <a:srgbClr val="000099"/>
                </a:solidFill>
                <a:latin typeface="Arial" charset="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44"/>
                                        </p:tgtEl>
                                        <p:attrNameLst>
                                          <p:attrName>style.visibility</p:attrName>
                                        </p:attrNameLst>
                                      </p:cBhvr>
                                      <p:to>
                                        <p:strVal val="visible"/>
                                      </p:to>
                                    </p:set>
                                    <p:anim calcmode="lin" valueType="num">
                                      <p:cBhvr additive="base">
                                        <p:cTn id="7" dur="500" fill="hold"/>
                                        <p:tgtEl>
                                          <p:spTgt spid="1290244"/>
                                        </p:tgtEl>
                                        <p:attrNameLst>
                                          <p:attrName>ppt_x</p:attrName>
                                        </p:attrNameLst>
                                      </p:cBhvr>
                                      <p:tavLst>
                                        <p:tav tm="0">
                                          <p:val>
                                            <p:strVal val="0-#ppt_w/2"/>
                                          </p:val>
                                        </p:tav>
                                        <p:tav tm="100000">
                                          <p:val>
                                            <p:strVal val="#ppt_x"/>
                                          </p:val>
                                        </p:tav>
                                      </p:tavLst>
                                    </p:anim>
                                    <p:anim calcmode="lin" valueType="num">
                                      <p:cBhvr additive="base">
                                        <p:cTn id="8" dur="500" fill="hold"/>
                                        <p:tgtEl>
                                          <p:spTgt spid="1290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90245"/>
                                        </p:tgtEl>
                                        <p:attrNameLst>
                                          <p:attrName>style.visibility</p:attrName>
                                        </p:attrNameLst>
                                      </p:cBhvr>
                                      <p:to>
                                        <p:strVal val="visible"/>
                                      </p:to>
                                    </p:set>
                                    <p:anim calcmode="lin" valueType="num">
                                      <p:cBhvr additive="base">
                                        <p:cTn id="13" dur="500" fill="hold"/>
                                        <p:tgtEl>
                                          <p:spTgt spid="1290245"/>
                                        </p:tgtEl>
                                        <p:attrNameLst>
                                          <p:attrName>ppt_x</p:attrName>
                                        </p:attrNameLst>
                                      </p:cBhvr>
                                      <p:tavLst>
                                        <p:tav tm="0">
                                          <p:val>
                                            <p:strVal val="0-#ppt_w/2"/>
                                          </p:val>
                                        </p:tav>
                                        <p:tav tm="100000">
                                          <p:val>
                                            <p:strVal val="#ppt_x"/>
                                          </p:val>
                                        </p:tav>
                                      </p:tavLst>
                                    </p:anim>
                                    <p:anim calcmode="lin" valueType="num">
                                      <p:cBhvr additive="base">
                                        <p:cTn id="14" dur="500" fill="hold"/>
                                        <p:tgtEl>
                                          <p:spTgt spid="12902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90246"/>
                                        </p:tgtEl>
                                        <p:attrNameLst>
                                          <p:attrName>style.visibility</p:attrName>
                                        </p:attrNameLst>
                                      </p:cBhvr>
                                      <p:to>
                                        <p:strVal val="visible"/>
                                      </p:to>
                                    </p:set>
                                    <p:anim calcmode="lin" valueType="num">
                                      <p:cBhvr additive="base">
                                        <p:cTn id="19" dur="500" fill="hold"/>
                                        <p:tgtEl>
                                          <p:spTgt spid="1290246"/>
                                        </p:tgtEl>
                                        <p:attrNameLst>
                                          <p:attrName>ppt_x</p:attrName>
                                        </p:attrNameLst>
                                      </p:cBhvr>
                                      <p:tavLst>
                                        <p:tav tm="0">
                                          <p:val>
                                            <p:strVal val="0-#ppt_w/2"/>
                                          </p:val>
                                        </p:tav>
                                        <p:tav tm="100000">
                                          <p:val>
                                            <p:strVal val="#ppt_x"/>
                                          </p:val>
                                        </p:tav>
                                      </p:tavLst>
                                    </p:anim>
                                    <p:anim calcmode="lin" valueType="num">
                                      <p:cBhvr additive="base">
                                        <p:cTn id="20" dur="500" fill="hold"/>
                                        <p:tgtEl>
                                          <p:spTgt spid="129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41" name="Text Box 5"/>
          <p:cNvSpPr txBox="1">
            <a:spLocks noChangeArrowheads="1"/>
          </p:cNvSpPr>
          <p:nvPr/>
        </p:nvSpPr>
        <p:spPr bwMode="auto">
          <a:xfrm>
            <a:off x="955675" y="1739900"/>
            <a:ext cx="5410200" cy="519113"/>
          </a:xfrm>
          <a:prstGeom prst="rect">
            <a:avLst/>
          </a:prstGeom>
          <a:noFill/>
          <a:ln w="9525">
            <a:noFill/>
            <a:miter lim="800000"/>
            <a:headEnd/>
            <a:tailEnd/>
          </a:ln>
          <a:effectLst/>
        </p:spPr>
        <p:txBody>
          <a:bodyPr anchor="ctr">
            <a:spAutoFit/>
            <a:flatTx/>
          </a:bodyPr>
          <a:lstStyle/>
          <a:p>
            <a:pPr algn="ctr" eaLnBrk="0" hangingPunct="0">
              <a:spcBef>
                <a:spcPct val="50000"/>
              </a:spcBef>
            </a:pPr>
            <a:r>
              <a:rPr lang="zh-CN" altLang="en-US" b="1">
                <a:solidFill>
                  <a:srgbClr val="0000CC"/>
                </a:solidFill>
                <a:latin typeface="楷体_GB2312" pitchFamily="49" charset="-122"/>
                <a:ea typeface="楷体_GB2312" pitchFamily="49" charset="-122"/>
              </a:rPr>
              <a:t>例</a:t>
            </a:r>
            <a:r>
              <a:rPr lang="zh-CN" altLang="en-US" b="1">
                <a:latin typeface="楷体_GB2312" pitchFamily="49" charset="-122"/>
                <a:ea typeface="楷体_GB2312" pitchFamily="49" charset="-122"/>
              </a:rPr>
              <a:t>：设随机变量</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的分布律为</a:t>
            </a:r>
          </a:p>
        </p:txBody>
      </p:sp>
      <p:sp>
        <p:nvSpPr>
          <p:cNvPr id="1294342" name="Text Box 6"/>
          <p:cNvSpPr txBox="1">
            <a:spLocks noChangeArrowheads="1"/>
          </p:cNvSpPr>
          <p:nvPr/>
        </p:nvSpPr>
        <p:spPr bwMode="auto">
          <a:xfrm>
            <a:off x="1031875" y="4787900"/>
            <a:ext cx="685800" cy="519113"/>
          </a:xfrm>
          <a:prstGeom prst="rect">
            <a:avLst/>
          </a:prstGeom>
          <a:noFill/>
          <a:ln w="9525">
            <a:noFill/>
            <a:miter lim="800000"/>
            <a:headEnd/>
            <a:tailEnd/>
          </a:ln>
          <a:effectLst/>
        </p:spPr>
        <p:txBody>
          <a:bodyPr>
            <a:spAutoFit/>
          </a:bodyPr>
          <a:lstStyle/>
          <a:p>
            <a:pPr>
              <a:spcBef>
                <a:spcPct val="50000"/>
              </a:spcBef>
            </a:pPr>
            <a:r>
              <a:rPr lang="zh-CN" altLang="en-US" b="1">
                <a:ea typeface="华文楷体" pitchFamily="2" charset="-122"/>
              </a:rPr>
              <a:t>解</a:t>
            </a:r>
            <a:r>
              <a:rPr lang="en-US" altLang="zh-CN" b="1">
                <a:ea typeface="华文楷体" pitchFamily="2" charset="-122"/>
              </a:rPr>
              <a:t>:</a:t>
            </a:r>
          </a:p>
        </p:txBody>
      </p:sp>
      <p:sp>
        <p:nvSpPr>
          <p:cNvPr id="1294343" name="Rectangle 7"/>
          <p:cNvSpPr>
            <a:spLocks noChangeArrowheads="1"/>
          </p:cNvSpPr>
          <p:nvPr/>
        </p:nvSpPr>
        <p:spPr bwMode="auto">
          <a:xfrm>
            <a:off x="1489075" y="3949700"/>
            <a:ext cx="4578350" cy="519113"/>
          </a:xfrm>
          <a:prstGeom prst="rect">
            <a:avLst/>
          </a:prstGeom>
          <a:noFill/>
          <a:ln w="9525">
            <a:noFill/>
            <a:miter lim="800000"/>
            <a:headEnd/>
            <a:tailEnd/>
          </a:ln>
          <a:effectLst/>
        </p:spPr>
        <p:txBody>
          <a:bodyPr wrap="none">
            <a:spAutoFit/>
          </a:bodyPr>
          <a:lstStyle/>
          <a:p>
            <a:pPr eaLnBrk="0" hangingPunct="0">
              <a:spcBef>
                <a:spcPct val="50000"/>
              </a:spcBef>
            </a:pPr>
            <a:r>
              <a:rPr lang="zh-CN" altLang="en-US" b="1">
                <a:latin typeface="楷体_GB2312" pitchFamily="49" charset="-122"/>
                <a:ea typeface="楷体_GB2312" pitchFamily="49" charset="-122"/>
              </a:rPr>
              <a:t>求随机变量</a:t>
            </a:r>
            <a:r>
              <a:rPr lang="en-US" altLang="zh-CN" b="1">
                <a:ea typeface="华文楷体" pitchFamily="2" charset="-122"/>
              </a:rPr>
              <a:t>Y=X</a:t>
            </a:r>
            <a:r>
              <a:rPr lang="en-US" altLang="zh-CN" b="1" baseline="30000">
                <a:ea typeface="华文楷体" pitchFamily="2" charset="-122"/>
              </a:rPr>
              <a:t>2</a:t>
            </a:r>
            <a:r>
              <a:rPr lang="zh-CN" altLang="zh-CN" b="1">
                <a:latin typeface="楷体_GB2312" pitchFamily="49" charset="-122"/>
                <a:ea typeface="楷体_GB2312" pitchFamily="49" charset="-122"/>
              </a:rPr>
              <a:t>的数学期望</a:t>
            </a:r>
            <a:endParaRPr lang="zh-CN" altLang="en-US" b="1">
              <a:latin typeface="楷体_GB2312" pitchFamily="49" charset="-122"/>
              <a:ea typeface="楷体_GB2312" pitchFamily="49" charset="-122"/>
            </a:endParaRPr>
          </a:p>
        </p:txBody>
      </p:sp>
      <p:sp>
        <p:nvSpPr>
          <p:cNvPr id="1294344" name="Text Box 8"/>
          <p:cNvSpPr txBox="1">
            <a:spLocks noChangeArrowheads="1"/>
          </p:cNvSpPr>
          <p:nvPr/>
        </p:nvSpPr>
        <p:spPr bwMode="auto">
          <a:xfrm>
            <a:off x="1717675" y="2425700"/>
            <a:ext cx="533400" cy="519113"/>
          </a:xfrm>
          <a:prstGeom prst="rect">
            <a:avLst/>
          </a:prstGeom>
          <a:noFill/>
          <a:ln w="9525">
            <a:noFill/>
            <a:miter lim="800000"/>
            <a:headEnd/>
            <a:tailEnd/>
          </a:ln>
          <a:effectLst/>
        </p:spPr>
        <p:txBody>
          <a:bodyPr>
            <a:spAutoFit/>
          </a:bodyPr>
          <a:lstStyle/>
          <a:p>
            <a:pPr>
              <a:spcBef>
                <a:spcPct val="50000"/>
              </a:spcBef>
            </a:pPr>
            <a:r>
              <a:rPr lang="en-US" altLang="zh-CN">
                <a:ea typeface="华文楷体" pitchFamily="2" charset="-122"/>
              </a:rPr>
              <a:t>X</a:t>
            </a:r>
          </a:p>
        </p:txBody>
      </p:sp>
      <p:sp>
        <p:nvSpPr>
          <p:cNvPr id="1294345" name="Text Box 9"/>
          <p:cNvSpPr txBox="1">
            <a:spLocks noChangeArrowheads="1"/>
          </p:cNvSpPr>
          <p:nvPr/>
        </p:nvSpPr>
        <p:spPr bwMode="auto">
          <a:xfrm>
            <a:off x="1717675" y="2959100"/>
            <a:ext cx="609600" cy="519113"/>
          </a:xfrm>
          <a:prstGeom prst="rect">
            <a:avLst/>
          </a:prstGeom>
          <a:noFill/>
          <a:ln w="9525">
            <a:noFill/>
            <a:miter lim="800000"/>
            <a:headEnd/>
            <a:tailEnd/>
          </a:ln>
          <a:effectLst/>
        </p:spPr>
        <p:txBody>
          <a:bodyPr>
            <a:spAutoFit/>
          </a:bodyPr>
          <a:lstStyle/>
          <a:p>
            <a:pPr>
              <a:spcBef>
                <a:spcPct val="50000"/>
              </a:spcBef>
            </a:pPr>
            <a:r>
              <a:rPr lang="en-US" altLang="zh-CN">
                <a:ea typeface="华文楷体" pitchFamily="2" charset="-122"/>
              </a:rPr>
              <a:t>P</a:t>
            </a:r>
            <a:r>
              <a:rPr lang="en-US" altLang="zh-CN" baseline="-25000">
                <a:ea typeface="华文楷体" pitchFamily="2" charset="-122"/>
              </a:rPr>
              <a:t>k</a:t>
            </a:r>
          </a:p>
        </p:txBody>
      </p:sp>
      <p:sp>
        <p:nvSpPr>
          <p:cNvPr id="1294346" name="Text Box 10"/>
          <p:cNvSpPr txBox="1">
            <a:spLocks noChangeArrowheads="1"/>
          </p:cNvSpPr>
          <p:nvPr/>
        </p:nvSpPr>
        <p:spPr bwMode="auto">
          <a:xfrm>
            <a:off x="2555875" y="2349500"/>
            <a:ext cx="2438400" cy="519113"/>
          </a:xfrm>
          <a:prstGeom prst="rect">
            <a:avLst/>
          </a:prstGeom>
          <a:noFill/>
          <a:ln w="9525">
            <a:noFill/>
            <a:miter lim="800000"/>
            <a:headEnd/>
            <a:tailEnd/>
          </a:ln>
          <a:effectLst/>
        </p:spPr>
        <p:txBody>
          <a:bodyPr>
            <a:spAutoFit/>
          </a:bodyPr>
          <a:lstStyle/>
          <a:p>
            <a:pPr>
              <a:spcBef>
                <a:spcPct val="50000"/>
              </a:spcBef>
            </a:pPr>
            <a:r>
              <a:rPr lang="en-US" altLang="zh-CN">
                <a:ea typeface="华文楷体" pitchFamily="2" charset="-122"/>
              </a:rPr>
              <a:t>-1       0       1</a:t>
            </a:r>
          </a:p>
        </p:txBody>
      </p:sp>
      <p:graphicFrame>
        <p:nvGraphicFramePr>
          <p:cNvPr id="1294347" name="Object 11"/>
          <p:cNvGraphicFramePr>
            <a:graphicFrameLocks noChangeAspect="1"/>
          </p:cNvGraphicFramePr>
          <p:nvPr/>
        </p:nvGraphicFramePr>
        <p:xfrm>
          <a:off x="2403475" y="2959100"/>
          <a:ext cx="2362200" cy="584200"/>
        </p:xfrm>
        <a:graphic>
          <a:graphicData uri="http://schemas.openxmlformats.org/presentationml/2006/ole">
            <p:oleObj spid="_x0000_s1294347" name="Equation" r:id="rId4" imgW="1231560" imgH="304560" progId="Equation.3">
              <p:embed/>
            </p:oleObj>
          </a:graphicData>
        </a:graphic>
      </p:graphicFrame>
      <p:sp>
        <p:nvSpPr>
          <p:cNvPr id="1294348" name="Line 12"/>
          <p:cNvSpPr>
            <a:spLocks noChangeShapeType="1"/>
          </p:cNvSpPr>
          <p:nvPr/>
        </p:nvSpPr>
        <p:spPr bwMode="auto">
          <a:xfrm>
            <a:off x="1565275" y="2882900"/>
            <a:ext cx="3581400" cy="0"/>
          </a:xfrm>
          <a:prstGeom prst="line">
            <a:avLst/>
          </a:prstGeom>
          <a:noFill/>
          <a:ln w="9525">
            <a:solidFill>
              <a:schemeClr val="tx1"/>
            </a:solidFill>
            <a:miter lim="800000"/>
            <a:headEnd/>
            <a:tailEnd/>
          </a:ln>
          <a:effectLst/>
        </p:spPr>
        <p:txBody>
          <a:bodyPr wrap="none"/>
          <a:lstStyle/>
          <a:p>
            <a:endParaRPr lang="zh-CN" altLang="en-US"/>
          </a:p>
        </p:txBody>
      </p:sp>
      <p:sp>
        <p:nvSpPr>
          <p:cNvPr id="1294349" name="Line 13"/>
          <p:cNvSpPr>
            <a:spLocks noChangeShapeType="1"/>
          </p:cNvSpPr>
          <p:nvPr/>
        </p:nvSpPr>
        <p:spPr bwMode="auto">
          <a:xfrm>
            <a:off x="2327275" y="2501900"/>
            <a:ext cx="0" cy="1219200"/>
          </a:xfrm>
          <a:prstGeom prst="line">
            <a:avLst/>
          </a:prstGeom>
          <a:noFill/>
          <a:ln w="9525">
            <a:solidFill>
              <a:schemeClr val="tx1"/>
            </a:solidFill>
            <a:miter lim="800000"/>
            <a:headEnd/>
            <a:tailEnd/>
          </a:ln>
          <a:effectLst/>
        </p:spPr>
        <p:txBody>
          <a:bodyPr wrap="none"/>
          <a:lstStyle/>
          <a:p>
            <a:endParaRPr lang="zh-CN" altLang="en-US"/>
          </a:p>
        </p:txBody>
      </p:sp>
      <p:sp>
        <p:nvSpPr>
          <p:cNvPr id="1294350" name="Text Box 14"/>
          <p:cNvSpPr txBox="1">
            <a:spLocks noChangeArrowheads="1"/>
          </p:cNvSpPr>
          <p:nvPr/>
        </p:nvSpPr>
        <p:spPr bwMode="auto">
          <a:xfrm>
            <a:off x="1793875" y="4787900"/>
            <a:ext cx="533400" cy="519113"/>
          </a:xfrm>
          <a:prstGeom prst="rect">
            <a:avLst/>
          </a:prstGeom>
          <a:noFill/>
          <a:ln w="9525">
            <a:noFill/>
            <a:miter lim="800000"/>
            <a:headEnd/>
            <a:tailEnd/>
          </a:ln>
          <a:effectLst/>
        </p:spPr>
        <p:txBody>
          <a:bodyPr>
            <a:spAutoFit/>
          </a:bodyPr>
          <a:lstStyle/>
          <a:p>
            <a:pPr>
              <a:spcBef>
                <a:spcPct val="50000"/>
              </a:spcBef>
            </a:pPr>
            <a:r>
              <a:rPr lang="en-US" altLang="zh-CN">
                <a:ea typeface="华文楷体" pitchFamily="2" charset="-122"/>
              </a:rPr>
              <a:t>Y</a:t>
            </a:r>
          </a:p>
        </p:txBody>
      </p:sp>
      <p:sp>
        <p:nvSpPr>
          <p:cNvPr id="1294351" name="Text Box 15"/>
          <p:cNvSpPr txBox="1">
            <a:spLocks noChangeArrowheads="1"/>
          </p:cNvSpPr>
          <p:nvPr/>
        </p:nvSpPr>
        <p:spPr bwMode="auto">
          <a:xfrm>
            <a:off x="1793875" y="5321300"/>
            <a:ext cx="609600" cy="519113"/>
          </a:xfrm>
          <a:prstGeom prst="rect">
            <a:avLst/>
          </a:prstGeom>
          <a:noFill/>
          <a:ln w="9525">
            <a:noFill/>
            <a:miter lim="800000"/>
            <a:headEnd/>
            <a:tailEnd/>
          </a:ln>
          <a:effectLst/>
        </p:spPr>
        <p:txBody>
          <a:bodyPr>
            <a:spAutoFit/>
          </a:bodyPr>
          <a:lstStyle/>
          <a:p>
            <a:pPr>
              <a:spcBef>
                <a:spcPct val="50000"/>
              </a:spcBef>
            </a:pPr>
            <a:r>
              <a:rPr lang="en-US" altLang="zh-CN">
                <a:ea typeface="华文楷体" pitchFamily="2" charset="-122"/>
              </a:rPr>
              <a:t>P</a:t>
            </a:r>
            <a:r>
              <a:rPr lang="en-US" altLang="zh-CN" baseline="-25000">
                <a:ea typeface="华文楷体" pitchFamily="2" charset="-122"/>
              </a:rPr>
              <a:t>k</a:t>
            </a:r>
          </a:p>
        </p:txBody>
      </p:sp>
      <p:sp>
        <p:nvSpPr>
          <p:cNvPr id="1294352" name="Text Box 16"/>
          <p:cNvSpPr txBox="1">
            <a:spLocks noChangeArrowheads="1"/>
          </p:cNvSpPr>
          <p:nvPr/>
        </p:nvSpPr>
        <p:spPr bwMode="auto">
          <a:xfrm>
            <a:off x="2632075" y="4711700"/>
            <a:ext cx="1371600" cy="519113"/>
          </a:xfrm>
          <a:prstGeom prst="rect">
            <a:avLst/>
          </a:prstGeom>
          <a:noFill/>
          <a:ln w="9525">
            <a:noFill/>
            <a:miter lim="800000"/>
            <a:headEnd/>
            <a:tailEnd/>
          </a:ln>
          <a:effectLst/>
        </p:spPr>
        <p:txBody>
          <a:bodyPr>
            <a:spAutoFit/>
          </a:bodyPr>
          <a:lstStyle/>
          <a:p>
            <a:pPr>
              <a:spcBef>
                <a:spcPct val="50000"/>
              </a:spcBef>
            </a:pPr>
            <a:r>
              <a:rPr lang="en-US" altLang="zh-CN">
                <a:ea typeface="华文楷体" pitchFamily="2" charset="-122"/>
              </a:rPr>
              <a:t>1       0       </a:t>
            </a:r>
          </a:p>
        </p:txBody>
      </p:sp>
      <p:graphicFrame>
        <p:nvGraphicFramePr>
          <p:cNvPr id="1294353" name="Object 17"/>
          <p:cNvGraphicFramePr>
            <a:graphicFrameLocks noChangeAspect="1"/>
          </p:cNvGraphicFramePr>
          <p:nvPr/>
        </p:nvGraphicFramePr>
        <p:xfrm>
          <a:off x="2555875" y="5321300"/>
          <a:ext cx="1412875" cy="584200"/>
        </p:xfrm>
        <a:graphic>
          <a:graphicData uri="http://schemas.openxmlformats.org/presentationml/2006/ole">
            <p:oleObj spid="_x0000_s1294353" name="Equation" r:id="rId5" imgW="736560" imgH="304560" progId="Equation.3">
              <p:embed/>
            </p:oleObj>
          </a:graphicData>
        </a:graphic>
      </p:graphicFrame>
      <p:sp>
        <p:nvSpPr>
          <p:cNvPr id="1294354" name="Line 18"/>
          <p:cNvSpPr>
            <a:spLocks noChangeShapeType="1"/>
          </p:cNvSpPr>
          <p:nvPr/>
        </p:nvSpPr>
        <p:spPr bwMode="auto">
          <a:xfrm>
            <a:off x="2403475" y="4787900"/>
            <a:ext cx="0" cy="1295400"/>
          </a:xfrm>
          <a:prstGeom prst="line">
            <a:avLst/>
          </a:prstGeom>
          <a:noFill/>
          <a:ln w="9525">
            <a:solidFill>
              <a:schemeClr val="tx1"/>
            </a:solidFill>
            <a:round/>
            <a:headEnd/>
            <a:tailEnd/>
          </a:ln>
          <a:effectLst/>
        </p:spPr>
        <p:txBody>
          <a:bodyPr wrap="none"/>
          <a:lstStyle/>
          <a:p>
            <a:endParaRPr lang="zh-CN" altLang="en-US"/>
          </a:p>
        </p:txBody>
      </p:sp>
      <p:sp>
        <p:nvSpPr>
          <p:cNvPr id="1294355" name="Line 19"/>
          <p:cNvSpPr>
            <a:spLocks noChangeShapeType="1"/>
          </p:cNvSpPr>
          <p:nvPr/>
        </p:nvSpPr>
        <p:spPr bwMode="auto">
          <a:xfrm>
            <a:off x="1565275" y="5321300"/>
            <a:ext cx="2743200" cy="0"/>
          </a:xfrm>
          <a:prstGeom prst="line">
            <a:avLst/>
          </a:prstGeom>
          <a:noFill/>
          <a:ln w="9525">
            <a:solidFill>
              <a:schemeClr val="tx1"/>
            </a:solidFill>
            <a:miter lim="800000"/>
            <a:headEnd/>
            <a:tailEnd/>
          </a:ln>
          <a:effectLst/>
        </p:spPr>
        <p:txBody>
          <a:bodyPr wrap="none"/>
          <a:lstStyle/>
          <a:p>
            <a:endParaRPr lang="zh-CN" altLang="en-US"/>
          </a:p>
        </p:txBody>
      </p:sp>
      <p:graphicFrame>
        <p:nvGraphicFramePr>
          <p:cNvPr id="1294356" name="Object 20"/>
          <p:cNvGraphicFramePr>
            <a:graphicFrameLocks noChangeAspect="1"/>
          </p:cNvGraphicFramePr>
          <p:nvPr/>
        </p:nvGraphicFramePr>
        <p:xfrm>
          <a:off x="4829175" y="4864100"/>
          <a:ext cx="3532188" cy="882650"/>
        </p:xfrm>
        <a:graphic>
          <a:graphicData uri="http://schemas.openxmlformats.org/presentationml/2006/ole">
            <p:oleObj spid="_x0000_s1294356" name="Equation" r:id="rId6" imgW="1574640" imgH="393480" progId="Equation.3">
              <p:embed/>
            </p:oleObj>
          </a:graphicData>
        </a:graphic>
      </p:graphicFrame>
      <p:sp>
        <p:nvSpPr>
          <p:cNvPr id="1294357" name="Text Box 21"/>
          <p:cNvSpPr txBox="1">
            <a:spLocks noChangeArrowheads="1"/>
          </p:cNvSpPr>
          <p:nvPr/>
        </p:nvSpPr>
        <p:spPr bwMode="auto">
          <a:xfrm>
            <a:off x="900113" y="692150"/>
            <a:ext cx="8243887"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一维随机变量函数的数学期望</a:t>
            </a:r>
            <a:r>
              <a:rPr lang="en-US" altLang="zh-CN" sz="3200" b="1">
                <a:solidFill>
                  <a:srgbClr val="000099"/>
                </a:solidFill>
                <a:latin typeface="Arial" charset="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94341"/>
                                        </p:tgtEl>
                                        <p:attrNameLst>
                                          <p:attrName>style.visibility</p:attrName>
                                        </p:attrNameLst>
                                      </p:cBhvr>
                                      <p:to>
                                        <p:strVal val="visible"/>
                                      </p:to>
                                    </p:set>
                                    <p:animEffect transition="in" filter="box(out)">
                                      <p:cBhvr>
                                        <p:cTn id="7" dur="500"/>
                                        <p:tgtEl>
                                          <p:spTgt spid="12943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94344"/>
                                        </p:tgtEl>
                                        <p:attrNameLst>
                                          <p:attrName>style.visibility</p:attrName>
                                        </p:attrNameLst>
                                      </p:cBhvr>
                                      <p:to>
                                        <p:strVal val="visible"/>
                                      </p:to>
                                    </p:set>
                                    <p:animEffect transition="in" filter="wipe(left)">
                                      <p:cBhvr>
                                        <p:cTn id="11" dur="500"/>
                                        <p:tgtEl>
                                          <p:spTgt spid="129434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94345"/>
                                        </p:tgtEl>
                                        <p:attrNameLst>
                                          <p:attrName>style.visibility</p:attrName>
                                        </p:attrNameLst>
                                      </p:cBhvr>
                                      <p:to>
                                        <p:strVal val="visible"/>
                                      </p:to>
                                    </p:set>
                                    <p:animEffect transition="in" filter="wipe(left)">
                                      <p:cBhvr>
                                        <p:cTn id="15" dur="500"/>
                                        <p:tgtEl>
                                          <p:spTgt spid="129434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94346"/>
                                        </p:tgtEl>
                                        <p:attrNameLst>
                                          <p:attrName>style.visibility</p:attrName>
                                        </p:attrNameLst>
                                      </p:cBhvr>
                                      <p:to>
                                        <p:strVal val="visible"/>
                                      </p:to>
                                    </p:set>
                                    <p:animEffect transition="in" filter="wipe(left)">
                                      <p:cBhvr>
                                        <p:cTn id="19" dur="500"/>
                                        <p:tgtEl>
                                          <p:spTgt spid="129434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94347"/>
                                        </p:tgtEl>
                                        <p:attrNameLst>
                                          <p:attrName>style.visibility</p:attrName>
                                        </p:attrNameLst>
                                      </p:cBhvr>
                                      <p:to>
                                        <p:strVal val="visible"/>
                                      </p:to>
                                    </p:set>
                                    <p:animEffect transition="in" filter="wipe(left)">
                                      <p:cBhvr>
                                        <p:cTn id="23" dur="500"/>
                                        <p:tgtEl>
                                          <p:spTgt spid="12943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1294343"/>
                                        </p:tgtEl>
                                        <p:attrNameLst>
                                          <p:attrName>style.visibility</p:attrName>
                                        </p:attrNameLst>
                                      </p:cBhvr>
                                      <p:to>
                                        <p:strVal val="visible"/>
                                      </p:to>
                                    </p:set>
                                    <p:animEffect transition="in" filter="wipe(up)">
                                      <p:cBhvr>
                                        <p:cTn id="28" dur="75"/>
                                        <p:tgtEl>
                                          <p:spTgt spid="129434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94342"/>
                                        </p:tgtEl>
                                        <p:attrNameLst>
                                          <p:attrName>style.visibility</p:attrName>
                                        </p:attrNameLst>
                                      </p:cBhvr>
                                      <p:to>
                                        <p:strVal val="visible"/>
                                      </p:to>
                                    </p:set>
                                    <p:animEffect transition="in" filter="dissolve">
                                      <p:cBhvr>
                                        <p:cTn id="33" dur="500"/>
                                        <p:tgtEl>
                                          <p:spTgt spid="129434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94354"/>
                                        </p:tgtEl>
                                        <p:attrNameLst>
                                          <p:attrName>style.visibility</p:attrName>
                                        </p:attrNameLst>
                                      </p:cBhvr>
                                      <p:to>
                                        <p:strVal val="visible"/>
                                      </p:to>
                                    </p:set>
                                    <p:animEffect transition="in" filter="wipe(left)">
                                      <p:cBhvr>
                                        <p:cTn id="37" dur="500"/>
                                        <p:tgtEl>
                                          <p:spTgt spid="1294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94350"/>
                                        </p:tgtEl>
                                        <p:attrNameLst>
                                          <p:attrName>style.visibility</p:attrName>
                                        </p:attrNameLst>
                                      </p:cBhvr>
                                      <p:to>
                                        <p:strVal val="visible"/>
                                      </p:to>
                                    </p:set>
                                    <p:animEffect transition="in" filter="wipe(left)">
                                      <p:cBhvr>
                                        <p:cTn id="42" dur="500"/>
                                        <p:tgtEl>
                                          <p:spTgt spid="129435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294351"/>
                                        </p:tgtEl>
                                        <p:attrNameLst>
                                          <p:attrName>style.visibility</p:attrName>
                                        </p:attrNameLst>
                                      </p:cBhvr>
                                      <p:to>
                                        <p:strVal val="visible"/>
                                      </p:to>
                                    </p:set>
                                    <p:animEffect transition="in" filter="wipe(left)">
                                      <p:cBhvr>
                                        <p:cTn id="46" dur="500"/>
                                        <p:tgtEl>
                                          <p:spTgt spid="1294351"/>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294352"/>
                                        </p:tgtEl>
                                        <p:attrNameLst>
                                          <p:attrName>style.visibility</p:attrName>
                                        </p:attrNameLst>
                                      </p:cBhvr>
                                      <p:to>
                                        <p:strVal val="visible"/>
                                      </p:to>
                                    </p:set>
                                    <p:animEffect transition="in" filter="wipe(left)">
                                      <p:cBhvr>
                                        <p:cTn id="50" dur="500"/>
                                        <p:tgtEl>
                                          <p:spTgt spid="12943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294353"/>
                                        </p:tgtEl>
                                        <p:attrNameLst>
                                          <p:attrName>style.visibility</p:attrName>
                                        </p:attrNameLst>
                                      </p:cBhvr>
                                      <p:to>
                                        <p:strVal val="visible"/>
                                      </p:to>
                                    </p:set>
                                    <p:animEffect transition="in" filter="wipe(left)">
                                      <p:cBhvr>
                                        <p:cTn id="54" dur="500"/>
                                        <p:tgtEl>
                                          <p:spTgt spid="129435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294356"/>
                                        </p:tgtEl>
                                        <p:attrNameLst>
                                          <p:attrName>style.visibility</p:attrName>
                                        </p:attrNameLst>
                                      </p:cBhvr>
                                      <p:to>
                                        <p:strVal val="visible"/>
                                      </p:to>
                                    </p:set>
                                    <p:animEffect transition="in" filter="dissolve">
                                      <p:cBhvr>
                                        <p:cTn id="59" dur="500"/>
                                        <p:tgtEl>
                                          <p:spTgt spid="129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41" grpId="0" autoUpdateAnimBg="0"/>
      <p:bldP spid="1294342" grpId="0" autoUpdateAnimBg="0"/>
      <p:bldP spid="1294343" grpId="0" autoUpdateAnimBg="0"/>
      <p:bldP spid="1294344" grpId="0" autoUpdateAnimBg="0"/>
      <p:bldP spid="1294345" grpId="0" autoUpdateAnimBg="0"/>
      <p:bldP spid="1294346" grpId="0" autoUpdateAnimBg="0"/>
      <p:bldP spid="1294350" grpId="0" autoUpdateAnimBg="0"/>
      <p:bldP spid="1294351" grpId="0" autoUpdateAnimBg="0"/>
      <p:bldP spid="1294352" grpId="0" autoUpdateAnimBg="0"/>
      <p:bldP spid="12943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8" name="Text Box 4"/>
          <p:cNvSpPr txBox="1">
            <a:spLocks noChangeArrowheads="1"/>
          </p:cNvSpPr>
          <p:nvPr/>
        </p:nvSpPr>
        <p:spPr bwMode="auto">
          <a:xfrm>
            <a:off x="1190625" y="2560638"/>
            <a:ext cx="542925" cy="519112"/>
          </a:xfrm>
          <a:prstGeom prst="rect">
            <a:avLst/>
          </a:prstGeom>
          <a:noFill/>
          <a:ln w="9525">
            <a:noFill/>
            <a:miter lim="800000"/>
            <a:headEnd/>
            <a:tailEnd/>
          </a:ln>
          <a:effectLst/>
        </p:spPr>
        <p:txBody>
          <a:bodyPr wrap="none">
            <a:spAutoFit/>
          </a:bodyPr>
          <a:lstStyle/>
          <a:p>
            <a:r>
              <a:rPr lang="zh-CN" altLang="en-US" b="1">
                <a:ea typeface="黑体" pitchFamily="49" charset="-122"/>
              </a:rPr>
              <a:t>解</a:t>
            </a:r>
          </a:p>
        </p:txBody>
      </p:sp>
      <p:graphicFrame>
        <p:nvGraphicFramePr>
          <p:cNvPr id="1316869" name="Object 5"/>
          <p:cNvGraphicFramePr>
            <a:graphicFrameLocks noChangeAspect="1"/>
          </p:cNvGraphicFramePr>
          <p:nvPr/>
        </p:nvGraphicFramePr>
        <p:xfrm>
          <a:off x="1908175" y="2636838"/>
          <a:ext cx="4305300" cy="457200"/>
        </p:xfrm>
        <a:graphic>
          <a:graphicData uri="http://schemas.openxmlformats.org/presentationml/2006/ole">
            <p:oleObj spid="_x0000_s1316869" name="Equation" r:id="rId4" imgW="4305240" imgH="457200" progId="Equation.3">
              <p:embed/>
            </p:oleObj>
          </a:graphicData>
        </a:graphic>
      </p:graphicFrame>
      <p:graphicFrame>
        <p:nvGraphicFramePr>
          <p:cNvPr id="1316870" name="Object 6"/>
          <p:cNvGraphicFramePr>
            <a:graphicFrameLocks noChangeAspect="1"/>
          </p:cNvGraphicFramePr>
          <p:nvPr/>
        </p:nvGraphicFramePr>
        <p:xfrm>
          <a:off x="3703638" y="3316288"/>
          <a:ext cx="2120900" cy="469900"/>
        </p:xfrm>
        <a:graphic>
          <a:graphicData uri="http://schemas.openxmlformats.org/presentationml/2006/ole">
            <p:oleObj spid="_x0000_s1316870" name="Equation" r:id="rId5" imgW="2120760" imgH="469800" progId="Equation.3">
              <p:embed/>
            </p:oleObj>
          </a:graphicData>
        </a:graphic>
      </p:graphicFrame>
      <p:graphicFrame>
        <p:nvGraphicFramePr>
          <p:cNvPr id="1316871" name="Object 7"/>
          <p:cNvGraphicFramePr>
            <a:graphicFrameLocks noChangeAspect="1"/>
          </p:cNvGraphicFramePr>
          <p:nvPr/>
        </p:nvGraphicFramePr>
        <p:xfrm>
          <a:off x="1155700" y="3932238"/>
          <a:ext cx="6919913" cy="838200"/>
        </p:xfrm>
        <a:graphic>
          <a:graphicData uri="http://schemas.openxmlformats.org/presentationml/2006/ole">
            <p:oleObj spid="_x0000_s1316871" name="Equation" r:id="rId6" imgW="7022880" imgH="838080" progId="Equation.3">
              <p:embed/>
            </p:oleObj>
          </a:graphicData>
        </a:graphic>
      </p:graphicFrame>
      <p:graphicFrame>
        <p:nvGraphicFramePr>
          <p:cNvPr id="1316872" name="Object 8"/>
          <p:cNvGraphicFramePr>
            <a:graphicFrameLocks noChangeAspect="1"/>
          </p:cNvGraphicFramePr>
          <p:nvPr/>
        </p:nvGraphicFramePr>
        <p:xfrm>
          <a:off x="8110538" y="3975100"/>
          <a:ext cx="819150" cy="762000"/>
        </p:xfrm>
        <a:graphic>
          <a:graphicData uri="http://schemas.openxmlformats.org/presentationml/2006/ole">
            <p:oleObj spid="_x0000_s1316872" name="Equation" r:id="rId7" imgW="901440" imgH="838080" progId="Equation.3">
              <p:embed/>
            </p:oleObj>
          </a:graphicData>
        </a:graphic>
      </p:graphicFrame>
      <p:graphicFrame>
        <p:nvGraphicFramePr>
          <p:cNvPr id="1316873" name="Object 9"/>
          <p:cNvGraphicFramePr>
            <a:graphicFrameLocks noChangeAspect="1"/>
          </p:cNvGraphicFramePr>
          <p:nvPr/>
        </p:nvGraphicFramePr>
        <p:xfrm>
          <a:off x="1189038" y="4922838"/>
          <a:ext cx="7392987" cy="901700"/>
        </p:xfrm>
        <a:graphic>
          <a:graphicData uri="http://schemas.openxmlformats.org/presentationml/2006/ole">
            <p:oleObj spid="_x0000_s1316873" name="Equation" r:id="rId8" imgW="7391160" imgH="901440" progId="Equation.3">
              <p:embed/>
            </p:oleObj>
          </a:graphicData>
        </a:graphic>
      </p:graphicFrame>
      <p:grpSp>
        <p:nvGrpSpPr>
          <p:cNvPr id="1316874" name="Group 10"/>
          <p:cNvGrpSpPr>
            <a:grpSpLocks/>
          </p:cNvGrpSpPr>
          <p:nvPr/>
        </p:nvGrpSpPr>
        <p:grpSpPr bwMode="auto">
          <a:xfrm>
            <a:off x="1190625" y="503238"/>
            <a:ext cx="7315200" cy="1836737"/>
            <a:chOff x="576" y="480"/>
            <a:chExt cx="4608" cy="1157"/>
          </a:xfrm>
        </p:grpSpPr>
        <p:sp>
          <p:nvSpPr>
            <p:cNvPr id="1316875" name="Text Box 11"/>
            <p:cNvSpPr txBox="1">
              <a:spLocks noChangeArrowheads="1"/>
            </p:cNvSpPr>
            <p:nvPr/>
          </p:nvSpPr>
          <p:spPr bwMode="auto">
            <a:xfrm>
              <a:off x="576" y="624"/>
              <a:ext cx="678" cy="327"/>
            </a:xfrm>
            <a:prstGeom prst="rect">
              <a:avLst/>
            </a:prstGeom>
            <a:noFill/>
            <a:ln w="9525">
              <a:noFill/>
              <a:miter lim="800000"/>
              <a:headEnd/>
              <a:tailEnd/>
            </a:ln>
            <a:effectLst/>
          </p:spPr>
          <p:txBody>
            <a:bodyPr wrap="none">
              <a:spAutoFit/>
            </a:bodyPr>
            <a:lstStyle/>
            <a:p>
              <a:r>
                <a:rPr lang="zh-CN" altLang="en-US" b="1">
                  <a:solidFill>
                    <a:srgbClr val="0000CC"/>
                  </a:solidFill>
                  <a:latin typeface="黑体" pitchFamily="49" charset="-122"/>
                  <a:ea typeface="黑体" pitchFamily="49" charset="-122"/>
                </a:rPr>
                <a:t>例</a:t>
              </a:r>
              <a:r>
                <a:rPr lang="en-US" altLang="zh-CN" b="1">
                  <a:ea typeface="宋体" pitchFamily="2" charset="-122"/>
                </a:rPr>
                <a:t>  </a:t>
              </a:r>
              <a:r>
                <a:rPr lang="zh-CN" altLang="en-US" b="1">
                  <a:ea typeface="宋体" pitchFamily="2" charset="-122"/>
                </a:rPr>
                <a:t>设</a:t>
              </a:r>
            </a:p>
          </p:txBody>
        </p:sp>
        <p:sp>
          <p:nvSpPr>
            <p:cNvPr id="1316876" name="Text Box 12"/>
            <p:cNvSpPr txBox="1">
              <a:spLocks noChangeArrowheads="1"/>
            </p:cNvSpPr>
            <p:nvPr/>
          </p:nvSpPr>
          <p:spPr bwMode="auto">
            <a:xfrm>
              <a:off x="576" y="1310"/>
              <a:ext cx="416" cy="327"/>
            </a:xfrm>
            <a:prstGeom prst="rect">
              <a:avLst/>
            </a:prstGeom>
            <a:noFill/>
            <a:ln w="9525">
              <a:noFill/>
              <a:miter lim="800000"/>
              <a:headEnd/>
              <a:tailEnd/>
            </a:ln>
            <a:effectLst/>
          </p:spPr>
          <p:txBody>
            <a:bodyPr wrap="none">
              <a:spAutoFit/>
            </a:bodyPr>
            <a:lstStyle/>
            <a:p>
              <a:r>
                <a:rPr lang="zh-CN" altLang="en-US" b="1">
                  <a:ea typeface="宋体" pitchFamily="2" charset="-122"/>
                </a:rPr>
                <a:t>求</a:t>
              </a:r>
              <a:r>
                <a:rPr lang="en-US" altLang="zh-CN" b="1">
                  <a:ea typeface="宋体" pitchFamily="2" charset="-122"/>
                </a:rPr>
                <a:t>:</a:t>
              </a:r>
            </a:p>
          </p:txBody>
        </p:sp>
        <p:graphicFrame>
          <p:nvGraphicFramePr>
            <p:cNvPr id="1316877" name="Object 13"/>
            <p:cNvGraphicFramePr>
              <a:graphicFrameLocks noChangeAspect="1"/>
            </p:cNvGraphicFramePr>
            <p:nvPr/>
          </p:nvGraphicFramePr>
          <p:xfrm>
            <a:off x="1008" y="1344"/>
            <a:ext cx="1136" cy="288"/>
          </p:xfrm>
          <a:graphic>
            <a:graphicData uri="http://schemas.openxmlformats.org/presentationml/2006/ole">
              <p:oleObj spid="_x0000_s1316877" name="Equation" r:id="rId9" imgW="1803240" imgH="457200" progId="Equation.3">
                <p:embed/>
              </p:oleObj>
            </a:graphicData>
          </a:graphic>
        </p:graphicFrame>
        <p:grpSp>
          <p:nvGrpSpPr>
            <p:cNvPr id="1316878" name="Group 14"/>
            <p:cNvGrpSpPr>
              <a:grpSpLocks/>
            </p:cNvGrpSpPr>
            <p:nvPr/>
          </p:nvGrpSpPr>
          <p:grpSpPr bwMode="auto">
            <a:xfrm>
              <a:off x="1488" y="480"/>
              <a:ext cx="3696" cy="720"/>
              <a:chOff x="1728" y="480"/>
              <a:chExt cx="3696" cy="720"/>
            </a:xfrm>
          </p:grpSpPr>
          <p:grpSp>
            <p:nvGrpSpPr>
              <p:cNvPr id="1316879" name="Group 15"/>
              <p:cNvGrpSpPr>
                <a:grpSpLocks/>
              </p:cNvGrpSpPr>
              <p:nvPr/>
            </p:nvGrpSpPr>
            <p:grpSpPr bwMode="auto">
              <a:xfrm>
                <a:off x="1728" y="480"/>
                <a:ext cx="3696" cy="720"/>
                <a:chOff x="720" y="1296"/>
                <a:chExt cx="4320" cy="864"/>
              </a:xfrm>
            </p:grpSpPr>
            <p:sp>
              <p:nvSpPr>
                <p:cNvPr id="1316880" name="Line 16"/>
                <p:cNvSpPr>
                  <a:spLocks noChangeShapeType="1"/>
                </p:cNvSpPr>
                <p:nvPr/>
              </p:nvSpPr>
              <p:spPr bwMode="auto">
                <a:xfrm>
                  <a:off x="720" y="1680"/>
                  <a:ext cx="4320" cy="0"/>
                </a:xfrm>
                <a:prstGeom prst="line">
                  <a:avLst/>
                </a:prstGeom>
                <a:noFill/>
                <a:ln w="28575">
                  <a:solidFill>
                    <a:srgbClr val="008000"/>
                  </a:solidFill>
                  <a:round/>
                  <a:headEnd/>
                  <a:tailEnd/>
                </a:ln>
                <a:effectLst/>
              </p:spPr>
              <p:txBody>
                <a:bodyPr wrap="none" anchor="ctr"/>
                <a:lstStyle/>
                <a:p>
                  <a:endParaRPr lang="zh-CN" altLang="en-US"/>
                </a:p>
              </p:txBody>
            </p:sp>
            <p:sp>
              <p:nvSpPr>
                <p:cNvPr id="1316881" name="Line 17"/>
                <p:cNvSpPr>
                  <a:spLocks noChangeShapeType="1"/>
                </p:cNvSpPr>
                <p:nvPr/>
              </p:nvSpPr>
              <p:spPr bwMode="auto">
                <a:xfrm>
                  <a:off x="1824" y="1296"/>
                  <a:ext cx="0" cy="864"/>
                </a:xfrm>
                <a:prstGeom prst="line">
                  <a:avLst/>
                </a:prstGeom>
                <a:noFill/>
                <a:ln w="28575">
                  <a:solidFill>
                    <a:srgbClr val="008000"/>
                  </a:solidFill>
                  <a:round/>
                  <a:headEnd/>
                  <a:tailEnd/>
                </a:ln>
                <a:effectLst/>
              </p:spPr>
              <p:txBody>
                <a:bodyPr wrap="none" anchor="ctr"/>
                <a:lstStyle/>
                <a:p>
                  <a:endParaRPr lang="zh-CN" altLang="en-US"/>
                </a:p>
              </p:txBody>
            </p:sp>
          </p:grpSp>
          <p:graphicFrame>
            <p:nvGraphicFramePr>
              <p:cNvPr id="1316882" name="Object 18"/>
              <p:cNvGraphicFramePr>
                <a:graphicFrameLocks noChangeAspect="1"/>
              </p:cNvGraphicFramePr>
              <p:nvPr/>
            </p:nvGraphicFramePr>
            <p:xfrm>
              <a:off x="2784" y="576"/>
              <a:ext cx="2064" cy="240"/>
            </p:xfrm>
            <a:graphic>
              <a:graphicData uri="http://schemas.openxmlformats.org/presentationml/2006/ole">
                <p:oleObj spid="_x0000_s1316882" name="Equation" r:id="rId10" imgW="1981080" imgH="393480" progId="Equation.3">
                  <p:embed/>
                </p:oleObj>
              </a:graphicData>
            </a:graphic>
          </p:graphicFrame>
          <p:graphicFrame>
            <p:nvGraphicFramePr>
              <p:cNvPr id="1316883" name="Object 19"/>
              <p:cNvGraphicFramePr>
                <a:graphicFrameLocks noChangeAspect="1"/>
              </p:cNvGraphicFramePr>
              <p:nvPr/>
            </p:nvGraphicFramePr>
            <p:xfrm>
              <a:off x="2880" y="864"/>
              <a:ext cx="304" cy="264"/>
            </p:xfrm>
            <a:graphic>
              <a:graphicData uri="http://schemas.openxmlformats.org/presentationml/2006/ole">
                <p:oleObj spid="_x0000_s1316883" name="Equation" r:id="rId11" imgW="482400" imgH="419040" progId="Equation.3">
                  <p:embed/>
                </p:oleObj>
              </a:graphicData>
            </a:graphic>
          </p:graphicFrame>
          <p:graphicFrame>
            <p:nvGraphicFramePr>
              <p:cNvPr id="1316884" name="Object 20"/>
              <p:cNvGraphicFramePr>
                <a:graphicFrameLocks noChangeAspect="1"/>
              </p:cNvGraphicFramePr>
              <p:nvPr/>
            </p:nvGraphicFramePr>
            <p:xfrm>
              <a:off x="3552" y="864"/>
              <a:ext cx="304" cy="264"/>
            </p:xfrm>
            <a:graphic>
              <a:graphicData uri="http://schemas.openxmlformats.org/presentationml/2006/ole">
                <p:oleObj spid="_x0000_s1316884" name="Equation" r:id="rId12" imgW="482400" imgH="419040" progId="Equation.3">
                  <p:embed/>
                </p:oleObj>
              </a:graphicData>
            </a:graphic>
          </p:graphicFrame>
          <p:graphicFrame>
            <p:nvGraphicFramePr>
              <p:cNvPr id="1316885" name="Object 21"/>
              <p:cNvGraphicFramePr>
                <a:graphicFrameLocks noChangeAspect="1"/>
              </p:cNvGraphicFramePr>
              <p:nvPr/>
            </p:nvGraphicFramePr>
            <p:xfrm>
              <a:off x="4032" y="864"/>
              <a:ext cx="408" cy="264"/>
            </p:xfrm>
            <a:graphic>
              <a:graphicData uri="http://schemas.openxmlformats.org/presentationml/2006/ole">
                <p:oleObj spid="_x0000_s1316885" name="Equation" r:id="rId13" imgW="647640" imgH="419040" progId="Equation.3">
                  <p:embed/>
                </p:oleObj>
              </a:graphicData>
            </a:graphic>
          </p:graphicFrame>
          <p:graphicFrame>
            <p:nvGraphicFramePr>
              <p:cNvPr id="1316886" name="Object 22"/>
              <p:cNvGraphicFramePr>
                <a:graphicFrameLocks noChangeAspect="1"/>
              </p:cNvGraphicFramePr>
              <p:nvPr/>
            </p:nvGraphicFramePr>
            <p:xfrm>
              <a:off x="4512" y="864"/>
              <a:ext cx="408" cy="264"/>
            </p:xfrm>
            <a:graphic>
              <a:graphicData uri="http://schemas.openxmlformats.org/presentationml/2006/ole">
                <p:oleObj spid="_x0000_s1316886" name="Equation" r:id="rId14" imgW="647640" imgH="419040" progId="Equation.3">
                  <p:embed/>
                </p:oleObj>
              </a:graphicData>
            </a:graphic>
          </p:graphicFrame>
          <p:graphicFrame>
            <p:nvGraphicFramePr>
              <p:cNvPr id="1316887" name="Object 23"/>
              <p:cNvGraphicFramePr>
                <a:graphicFrameLocks noChangeAspect="1"/>
              </p:cNvGraphicFramePr>
              <p:nvPr/>
            </p:nvGraphicFramePr>
            <p:xfrm>
              <a:off x="2064" y="576"/>
              <a:ext cx="224" cy="184"/>
            </p:xfrm>
            <a:graphic>
              <a:graphicData uri="http://schemas.openxmlformats.org/presentationml/2006/ole">
                <p:oleObj spid="_x0000_s1316887" name="Equation" r:id="rId15" imgW="355320" imgH="291960" progId="Equation.3">
                  <p:embed/>
                </p:oleObj>
              </a:graphicData>
            </a:graphic>
          </p:graphicFrame>
          <p:graphicFrame>
            <p:nvGraphicFramePr>
              <p:cNvPr id="1316888" name="Object 24"/>
              <p:cNvGraphicFramePr>
                <a:graphicFrameLocks noChangeAspect="1"/>
              </p:cNvGraphicFramePr>
              <p:nvPr/>
            </p:nvGraphicFramePr>
            <p:xfrm>
              <a:off x="2112" y="912"/>
              <a:ext cx="168" cy="200"/>
            </p:xfrm>
            <a:graphic>
              <a:graphicData uri="http://schemas.openxmlformats.org/presentationml/2006/ole">
                <p:oleObj spid="_x0000_s1316888" name="Equation" r:id="rId16" imgW="266400" imgH="317160" progId="Equation.3">
                  <p:embed/>
                </p:oleObj>
              </a:graphicData>
            </a:graphic>
          </p:graphicFrame>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6868"/>
                                        </p:tgtEl>
                                        <p:attrNameLst>
                                          <p:attrName>style.visibility</p:attrName>
                                        </p:attrNameLst>
                                      </p:cBhvr>
                                      <p:to>
                                        <p:strVal val="visible"/>
                                      </p:to>
                                    </p:set>
                                    <p:animEffect transition="in" filter="wipe(left)">
                                      <p:cBhvr>
                                        <p:cTn id="7" dur="500"/>
                                        <p:tgtEl>
                                          <p:spTgt spid="13168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16869"/>
                                        </p:tgtEl>
                                        <p:attrNameLst>
                                          <p:attrName>style.visibility</p:attrName>
                                        </p:attrNameLst>
                                      </p:cBhvr>
                                      <p:to>
                                        <p:strVal val="visible"/>
                                      </p:to>
                                    </p:set>
                                    <p:animEffect transition="in" filter="wipe(left)">
                                      <p:cBhvr>
                                        <p:cTn id="12" dur="500"/>
                                        <p:tgtEl>
                                          <p:spTgt spid="1316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16870"/>
                                        </p:tgtEl>
                                        <p:attrNameLst>
                                          <p:attrName>style.visibility</p:attrName>
                                        </p:attrNameLst>
                                      </p:cBhvr>
                                      <p:to>
                                        <p:strVal val="visible"/>
                                      </p:to>
                                    </p:set>
                                    <p:animEffect transition="in" filter="wipe(left)">
                                      <p:cBhvr>
                                        <p:cTn id="17" dur="500"/>
                                        <p:tgtEl>
                                          <p:spTgt spid="1316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16871"/>
                                        </p:tgtEl>
                                        <p:attrNameLst>
                                          <p:attrName>style.visibility</p:attrName>
                                        </p:attrNameLst>
                                      </p:cBhvr>
                                      <p:to>
                                        <p:strVal val="visible"/>
                                      </p:to>
                                    </p:set>
                                    <p:animEffect transition="in" filter="wipe(left)">
                                      <p:cBhvr>
                                        <p:cTn id="22" dur="500"/>
                                        <p:tgtEl>
                                          <p:spTgt spid="1316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16872"/>
                                        </p:tgtEl>
                                        <p:attrNameLst>
                                          <p:attrName>style.visibility</p:attrName>
                                        </p:attrNameLst>
                                      </p:cBhvr>
                                      <p:to>
                                        <p:strVal val="visible"/>
                                      </p:to>
                                    </p:set>
                                    <p:animEffect transition="in" filter="wipe(left)">
                                      <p:cBhvr>
                                        <p:cTn id="27" dur="500"/>
                                        <p:tgtEl>
                                          <p:spTgt spid="1316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16873"/>
                                        </p:tgtEl>
                                        <p:attrNameLst>
                                          <p:attrName>style.visibility</p:attrName>
                                        </p:attrNameLst>
                                      </p:cBhvr>
                                      <p:to>
                                        <p:strVal val="visible"/>
                                      </p:to>
                                    </p:set>
                                    <p:animEffect transition="in" filter="wipe(left)">
                                      <p:cBhvr>
                                        <p:cTn id="32" dur="500"/>
                                        <p:tgtEl>
                                          <p:spTgt spid="131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686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8" name="Rectangle 4"/>
          <p:cNvSpPr>
            <a:spLocks noChangeArrowheads="1"/>
          </p:cNvSpPr>
          <p:nvPr/>
        </p:nvSpPr>
        <p:spPr bwMode="auto">
          <a:xfrm>
            <a:off x="990600" y="685800"/>
            <a:ext cx="8001000" cy="1373188"/>
          </a:xfrm>
          <a:prstGeom prst="rect">
            <a:avLst/>
          </a:prstGeom>
          <a:noFill/>
          <a:ln w="9525">
            <a:noFill/>
            <a:miter lim="800000"/>
            <a:headEnd/>
            <a:tailEnd/>
          </a:ln>
          <a:effectLst/>
        </p:spPr>
        <p:txBody>
          <a:bodyPr anchor="ctr">
            <a:spAutoFit/>
            <a:flatTx/>
          </a:bodyPr>
          <a:lstStyle/>
          <a:p>
            <a:pPr algn="ctr" eaLnBrk="0" hangingPunct="0">
              <a:spcBef>
                <a:spcPct val="50000"/>
              </a:spcBef>
            </a:pPr>
            <a:r>
              <a:rPr lang="zh-CN" altLang="en-US" b="1">
                <a:solidFill>
                  <a:srgbClr val="0000CC"/>
                </a:solidFill>
                <a:ea typeface="宋体" pitchFamily="2" charset="-122"/>
              </a:rPr>
              <a:t>例</a:t>
            </a:r>
            <a:r>
              <a:rPr lang="zh-CN" altLang="en-US" b="1">
                <a:ea typeface="宋体" pitchFamily="2" charset="-122"/>
              </a:rPr>
              <a:t>：</a:t>
            </a:r>
            <a:r>
              <a:rPr lang="zh-CN" altLang="en-US" b="1">
                <a:latin typeface="楷体_GB2312" pitchFamily="49" charset="-122"/>
                <a:ea typeface="楷体_GB2312" pitchFamily="49" charset="-122"/>
              </a:rPr>
              <a:t>长途汽车起点站于每时的</a:t>
            </a:r>
            <a:r>
              <a:rPr lang="en-US" altLang="zh-CN" b="1">
                <a:latin typeface="楷体_GB2312" pitchFamily="49" charset="-122"/>
                <a:ea typeface="楷体_GB2312" pitchFamily="49" charset="-122"/>
              </a:rPr>
              <a:t>10</a:t>
            </a:r>
            <a:r>
              <a:rPr lang="zh-CN" altLang="en-US" b="1">
                <a:latin typeface="楷体_GB2312" pitchFamily="49" charset="-122"/>
                <a:ea typeface="楷体_GB2312" pitchFamily="49" charset="-122"/>
              </a:rPr>
              <a:t>分、</a:t>
            </a:r>
            <a:r>
              <a:rPr lang="en-US" altLang="zh-CN" b="1">
                <a:latin typeface="楷体_GB2312" pitchFamily="49" charset="-122"/>
                <a:ea typeface="楷体_GB2312" pitchFamily="49" charset="-122"/>
              </a:rPr>
              <a:t>30</a:t>
            </a:r>
            <a:r>
              <a:rPr lang="zh-CN" altLang="en-US" b="1">
                <a:latin typeface="楷体_GB2312" pitchFamily="49" charset="-122"/>
                <a:ea typeface="楷体_GB2312" pitchFamily="49" charset="-122"/>
              </a:rPr>
              <a:t>分、</a:t>
            </a:r>
            <a:r>
              <a:rPr lang="en-US" altLang="zh-CN" b="1">
                <a:latin typeface="楷体_GB2312" pitchFamily="49" charset="-122"/>
                <a:ea typeface="楷体_GB2312" pitchFamily="49" charset="-122"/>
              </a:rPr>
              <a:t>55</a:t>
            </a:r>
            <a:r>
              <a:rPr lang="zh-CN" altLang="en-US" b="1">
                <a:latin typeface="楷体_GB2312" pitchFamily="49" charset="-122"/>
                <a:ea typeface="楷体_GB2312" pitchFamily="49" charset="-122"/>
              </a:rPr>
              <a:t>分发车，设乘客不知发车时间，于每小时的任意时刻随机地到达车站，求乘客的平均候车时间</a:t>
            </a:r>
          </a:p>
        </p:txBody>
      </p:sp>
      <p:sp>
        <p:nvSpPr>
          <p:cNvPr id="1296389" name="Text Box 5"/>
          <p:cNvSpPr txBox="1">
            <a:spLocks noChangeArrowheads="1"/>
          </p:cNvSpPr>
          <p:nvPr/>
        </p:nvSpPr>
        <p:spPr bwMode="auto">
          <a:xfrm>
            <a:off x="990600" y="2971800"/>
            <a:ext cx="7620000" cy="519113"/>
          </a:xfrm>
          <a:prstGeom prst="rect">
            <a:avLst/>
          </a:prstGeom>
          <a:noFill/>
          <a:ln w="9525">
            <a:noFill/>
            <a:miter lim="800000"/>
            <a:headEnd/>
            <a:tailEnd/>
          </a:ln>
          <a:effectLst/>
        </p:spPr>
        <p:txBody>
          <a:bodyPr>
            <a:spAutoFit/>
          </a:bodyPr>
          <a:lstStyle/>
          <a:p>
            <a:pPr>
              <a:spcBef>
                <a:spcPct val="50000"/>
              </a:spcBef>
            </a:pPr>
            <a:r>
              <a:rPr lang="zh-CN" altLang="en-US" b="1">
                <a:ea typeface="华文楷体" pitchFamily="2" charset="-122"/>
              </a:rPr>
              <a:t>解</a:t>
            </a:r>
            <a:r>
              <a:rPr lang="en-US" altLang="zh-CN" b="1">
                <a:ea typeface="华文楷体" pitchFamily="2" charset="-122"/>
              </a:rPr>
              <a:t>:</a:t>
            </a:r>
            <a:r>
              <a:rPr lang="zh-CN" altLang="en-US" b="1">
                <a:ea typeface="华文楷体" pitchFamily="2" charset="-122"/>
              </a:rPr>
              <a:t>设乘客于某时</a:t>
            </a:r>
            <a:r>
              <a:rPr lang="en-US" altLang="zh-CN" b="1">
                <a:solidFill>
                  <a:srgbClr val="0000CC"/>
                </a:solidFill>
                <a:ea typeface="华文楷体" pitchFamily="2" charset="-122"/>
              </a:rPr>
              <a:t>X</a:t>
            </a:r>
            <a:r>
              <a:rPr lang="zh-CN" altLang="en-US" b="1">
                <a:ea typeface="华文楷体" pitchFamily="2" charset="-122"/>
              </a:rPr>
              <a:t>分到达车站</a:t>
            </a:r>
            <a:r>
              <a:rPr lang="en-US" altLang="zh-CN" b="1">
                <a:ea typeface="华文楷体" pitchFamily="2" charset="-122"/>
              </a:rPr>
              <a:t>,</a:t>
            </a:r>
            <a:r>
              <a:rPr lang="zh-CN" altLang="en-US" b="1">
                <a:ea typeface="华文楷体" pitchFamily="2" charset="-122"/>
              </a:rPr>
              <a:t>候车时间为</a:t>
            </a:r>
            <a:r>
              <a:rPr lang="en-US" altLang="zh-CN" b="1">
                <a:solidFill>
                  <a:srgbClr val="0000CC"/>
                </a:solidFill>
                <a:ea typeface="华文楷体" pitchFamily="2" charset="-122"/>
              </a:rPr>
              <a:t>Y</a:t>
            </a:r>
            <a:r>
              <a:rPr lang="en-US" altLang="zh-CN" b="1">
                <a:ea typeface="华文楷体" pitchFamily="2" charset="-122"/>
              </a:rPr>
              <a:t>,</a:t>
            </a:r>
            <a:r>
              <a:rPr lang="zh-CN" altLang="en-US" b="1">
                <a:ea typeface="华文楷体" pitchFamily="2" charset="-122"/>
              </a:rPr>
              <a:t>则</a:t>
            </a:r>
          </a:p>
        </p:txBody>
      </p:sp>
      <p:graphicFrame>
        <p:nvGraphicFramePr>
          <p:cNvPr id="1296390" name="Object 6"/>
          <p:cNvGraphicFramePr>
            <a:graphicFrameLocks noChangeAspect="1"/>
          </p:cNvGraphicFramePr>
          <p:nvPr/>
        </p:nvGraphicFramePr>
        <p:xfrm>
          <a:off x="395288" y="3716338"/>
          <a:ext cx="5111750" cy="2178050"/>
        </p:xfrm>
        <a:graphic>
          <a:graphicData uri="http://schemas.openxmlformats.org/presentationml/2006/ole">
            <p:oleObj spid="_x0000_s1296390" name="Equation" r:id="rId4" imgW="2145960" imgH="914400" progId="Equation.3">
              <p:embed/>
            </p:oleObj>
          </a:graphicData>
        </a:graphic>
      </p:graphicFrame>
      <p:graphicFrame>
        <p:nvGraphicFramePr>
          <p:cNvPr id="1296391" name="Object 7"/>
          <p:cNvGraphicFramePr>
            <a:graphicFrameLocks noChangeAspect="1"/>
          </p:cNvGraphicFramePr>
          <p:nvPr/>
        </p:nvGraphicFramePr>
        <p:xfrm>
          <a:off x="5715000" y="3581400"/>
          <a:ext cx="3429000" cy="1336675"/>
        </p:xfrm>
        <a:graphic>
          <a:graphicData uri="http://schemas.openxmlformats.org/presentationml/2006/ole">
            <p:oleObj spid="_x0000_s1296391" name="Equation" r:id="rId5" imgW="1562040" imgH="609480" progId="Equation.3">
              <p:embed/>
            </p:oleObj>
          </a:graphicData>
        </a:graphic>
      </p:graphicFrame>
      <p:graphicFrame>
        <p:nvGraphicFramePr>
          <p:cNvPr id="1296392" name="Object 8"/>
          <p:cNvGraphicFramePr>
            <a:graphicFrameLocks noChangeAspect="1"/>
          </p:cNvGraphicFramePr>
          <p:nvPr/>
        </p:nvGraphicFramePr>
        <p:xfrm>
          <a:off x="631825" y="5802313"/>
          <a:ext cx="2971800" cy="1055687"/>
        </p:xfrm>
        <a:graphic>
          <a:graphicData uri="http://schemas.openxmlformats.org/presentationml/2006/ole">
            <p:oleObj spid="_x0000_s1296392" name="Equation" r:id="rId6" imgW="1358640" imgH="482400" progId="Equation.3">
              <p:embed/>
            </p:oleObj>
          </a:graphicData>
        </a:graphic>
      </p:graphicFrame>
      <p:sp>
        <p:nvSpPr>
          <p:cNvPr id="1296393" name="Text Box 9"/>
          <p:cNvSpPr txBox="1">
            <a:spLocks noChangeArrowheads="1"/>
          </p:cNvSpPr>
          <p:nvPr/>
        </p:nvSpPr>
        <p:spPr bwMode="auto">
          <a:xfrm>
            <a:off x="3584575" y="6021388"/>
            <a:ext cx="2514600" cy="519112"/>
          </a:xfrm>
          <a:prstGeom prst="rect">
            <a:avLst/>
          </a:prstGeom>
          <a:noFill/>
          <a:ln w="9525">
            <a:noFill/>
            <a:miter lim="800000"/>
            <a:headEnd/>
            <a:tailEnd/>
          </a:ln>
          <a:effectLst/>
        </p:spPr>
        <p:txBody>
          <a:bodyPr>
            <a:spAutoFit/>
          </a:bodyPr>
          <a:lstStyle/>
          <a:p>
            <a:pPr>
              <a:spcBef>
                <a:spcPct val="50000"/>
              </a:spcBef>
            </a:pPr>
            <a:r>
              <a:rPr lang="en-US" altLang="zh-CN" b="1">
                <a:ea typeface="华文楷体" pitchFamily="2" charset="-122"/>
              </a:rPr>
              <a:t>=10</a:t>
            </a:r>
            <a:r>
              <a:rPr lang="zh-CN" altLang="en-US" b="1">
                <a:ea typeface="华文楷体" pitchFamily="2" charset="-122"/>
              </a:rPr>
              <a:t>分</a:t>
            </a:r>
            <a:r>
              <a:rPr lang="en-US" altLang="zh-CN" b="1">
                <a:ea typeface="华文楷体" pitchFamily="2" charset="-122"/>
              </a:rPr>
              <a:t>25</a:t>
            </a:r>
            <a:r>
              <a:rPr lang="zh-CN" altLang="en-US" b="1">
                <a:ea typeface="华文楷体" pitchFamily="2" charset="-122"/>
              </a:rPr>
              <a:t>秒</a:t>
            </a:r>
          </a:p>
        </p:txBody>
      </p:sp>
      <p:sp>
        <p:nvSpPr>
          <p:cNvPr id="1296394" name="Line 10"/>
          <p:cNvSpPr>
            <a:spLocks noChangeShapeType="1"/>
          </p:cNvSpPr>
          <p:nvPr/>
        </p:nvSpPr>
        <p:spPr bwMode="auto">
          <a:xfrm>
            <a:off x="2216150" y="2492375"/>
            <a:ext cx="5184775" cy="0"/>
          </a:xfrm>
          <a:prstGeom prst="line">
            <a:avLst/>
          </a:prstGeom>
          <a:noFill/>
          <a:ln w="57150">
            <a:solidFill>
              <a:schemeClr val="tx1"/>
            </a:solidFill>
            <a:round/>
            <a:headEnd/>
            <a:tailEnd/>
          </a:ln>
          <a:effectLst/>
        </p:spPr>
        <p:txBody>
          <a:bodyPr/>
          <a:lstStyle/>
          <a:p>
            <a:endParaRPr lang="zh-CN" altLang="en-US"/>
          </a:p>
        </p:txBody>
      </p:sp>
      <p:sp>
        <p:nvSpPr>
          <p:cNvPr id="1296395" name="Text Box 11"/>
          <p:cNvSpPr txBox="1">
            <a:spLocks noChangeArrowheads="1"/>
          </p:cNvSpPr>
          <p:nvPr/>
        </p:nvSpPr>
        <p:spPr bwMode="auto">
          <a:xfrm>
            <a:off x="2073275" y="2492375"/>
            <a:ext cx="576263" cy="579438"/>
          </a:xfrm>
          <a:prstGeom prst="rect">
            <a:avLst/>
          </a:prstGeom>
          <a:noFill/>
          <a:ln w="57150">
            <a:noFill/>
            <a:miter lim="800000"/>
            <a:headEnd/>
            <a:tailEnd/>
          </a:ln>
          <a:effectLst/>
        </p:spPr>
        <p:txBody>
          <a:bodyPr>
            <a:spAutoFit/>
          </a:bodyPr>
          <a:lstStyle/>
          <a:p>
            <a:pPr eaLnBrk="0" hangingPunct="0">
              <a:spcBef>
                <a:spcPct val="50000"/>
              </a:spcBef>
            </a:pPr>
            <a:r>
              <a:rPr lang="en-US" altLang="zh-CN" sz="3200" b="1">
                <a:ea typeface="宋体" pitchFamily="2" charset="-122"/>
              </a:rPr>
              <a:t>0</a:t>
            </a:r>
          </a:p>
        </p:txBody>
      </p:sp>
      <p:sp>
        <p:nvSpPr>
          <p:cNvPr id="1296396" name="Line 12"/>
          <p:cNvSpPr>
            <a:spLocks noChangeShapeType="1"/>
          </p:cNvSpPr>
          <p:nvPr/>
        </p:nvSpPr>
        <p:spPr bwMode="auto">
          <a:xfrm flipH="1">
            <a:off x="2216150" y="2349500"/>
            <a:ext cx="0" cy="142875"/>
          </a:xfrm>
          <a:prstGeom prst="line">
            <a:avLst/>
          </a:prstGeom>
          <a:noFill/>
          <a:ln w="57150">
            <a:solidFill>
              <a:schemeClr val="tx1"/>
            </a:solidFill>
            <a:round/>
            <a:headEnd/>
            <a:tailEnd/>
          </a:ln>
          <a:effectLst/>
        </p:spPr>
        <p:txBody>
          <a:bodyPr/>
          <a:lstStyle/>
          <a:p>
            <a:endParaRPr lang="zh-CN" altLang="en-US"/>
          </a:p>
        </p:txBody>
      </p:sp>
      <p:sp>
        <p:nvSpPr>
          <p:cNvPr id="1296397" name="Line 13"/>
          <p:cNvSpPr>
            <a:spLocks noChangeShapeType="1"/>
          </p:cNvSpPr>
          <p:nvPr/>
        </p:nvSpPr>
        <p:spPr bwMode="auto">
          <a:xfrm flipH="1">
            <a:off x="7400925" y="2349500"/>
            <a:ext cx="0" cy="142875"/>
          </a:xfrm>
          <a:prstGeom prst="line">
            <a:avLst/>
          </a:prstGeom>
          <a:noFill/>
          <a:ln w="57150">
            <a:solidFill>
              <a:schemeClr val="tx1"/>
            </a:solidFill>
            <a:round/>
            <a:headEnd/>
            <a:tailEnd/>
          </a:ln>
          <a:effectLst/>
        </p:spPr>
        <p:txBody>
          <a:bodyPr/>
          <a:lstStyle/>
          <a:p>
            <a:endParaRPr lang="zh-CN" altLang="en-US"/>
          </a:p>
        </p:txBody>
      </p:sp>
      <p:sp>
        <p:nvSpPr>
          <p:cNvPr id="1296398" name="Line 14"/>
          <p:cNvSpPr>
            <a:spLocks noChangeShapeType="1"/>
          </p:cNvSpPr>
          <p:nvPr/>
        </p:nvSpPr>
        <p:spPr bwMode="auto">
          <a:xfrm flipH="1">
            <a:off x="4808538" y="2349500"/>
            <a:ext cx="0" cy="142875"/>
          </a:xfrm>
          <a:prstGeom prst="line">
            <a:avLst/>
          </a:prstGeom>
          <a:noFill/>
          <a:ln w="57150">
            <a:solidFill>
              <a:schemeClr val="tx1"/>
            </a:solidFill>
            <a:round/>
            <a:headEnd/>
            <a:tailEnd/>
          </a:ln>
          <a:effectLst/>
        </p:spPr>
        <p:txBody>
          <a:bodyPr/>
          <a:lstStyle/>
          <a:p>
            <a:endParaRPr lang="zh-CN" altLang="en-US"/>
          </a:p>
        </p:txBody>
      </p:sp>
      <p:sp>
        <p:nvSpPr>
          <p:cNvPr id="1296399" name="Line 15"/>
          <p:cNvSpPr>
            <a:spLocks noChangeShapeType="1"/>
          </p:cNvSpPr>
          <p:nvPr/>
        </p:nvSpPr>
        <p:spPr bwMode="auto">
          <a:xfrm flipH="1">
            <a:off x="3008313" y="2349500"/>
            <a:ext cx="0" cy="142875"/>
          </a:xfrm>
          <a:prstGeom prst="line">
            <a:avLst/>
          </a:prstGeom>
          <a:noFill/>
          <a:ln w="57150">
            <a:solidFill>
              <a:schemeClr val="tx1"/>
            </a:solidFill>
            <a:round/>
            <a:headEnd/>
            <a:tailEnd/>
          </a:ln>
          <a:effectLst/>
        </p:spPr>
        <p:txBody>
          <a:bodyPr/>
          <a:lstStyle/>
          <a:p>
            <a:endParaRPr lang="zh-CN" altLang="en-US"/>
          </a:p>
        </p:txBody>
      </p:sp>
      <p:sp>
        <p:nvSpPr>
          <p:cNvPr id="1296400" name="Line 16"/>
          <p:cNvSpPr>
            <a:spLocks noChangeShapeType="1"/>
          </p:cNvSpPr>
          <p:nvPr/>
        </p:nvSpPr>
        <p:spPr bwMode="auto">
          <a:xfrm flipH="1">
            <a:off x="3873500" y="2349500"/>
            <a:ext cx="0" cy="142875"/>
          </a:xfrm>
          <a:prstGeom prst="line">
            <a:avLst/>
          </a:prstGeom>
          <a:noFill/>
          <a:ln w="57150">
            <a:solidFill>
              <a:schemeClr val="tx1"/>
            </a:solidFill>
            <a:round/>
            <a:headEnd/>
            <a:tailEnd/>
          </a:ln>
          <a:effectLst/>
        </p:spPr>
        <p:txBody>
          <a:bodyPr/>
          <a:lstStyle/>
          <a:p>
            <a:endParaRPr lang="zh-CN" altLang="en-US"/>
          </a:p>
        </p:txBody>
      </p:sp>
      <p:sp>
        <p:nvSpPr>
          <p:cNvPr id="1296401" name="Line 17"/>
          <p:cNvSpPr>
            <a:spLocks noChangeShapeType="1"/>
          </p:cNvSpPr>
          <p:nvPr/>
        </p:nvSpPr>
        <p:spPr bwMode="auto">
          <a:xfrm flipH="1">
            <a:off x="5673725" y="2349500"/>
            <a:ext cx="0" cy="142875"/>
          </a:xfrm>
          <a:prstGeom prst="line">
            <a:avLst/>
          </a:prstGeom>
          <a:noFill/>
          <a:ln w="57150">
            <a:solidFill>
              <a:schemeClr val="tx1"/>
            </a:solidFill>
            <a:round/>
            <a:headEnd/>
            <a:tailEnd/>
          </a:ln>
          <a:effectLst/>
        </p:spPr>
        <p:txBody>
          <a:bodyPr/>
          <a:lstStyle/>
          <a:p>
            <a:endParaRPr lang="zh-CN" altLang="en-US"/>
          </a:p>
        </p:txBody>
      </p:sp>
      <p:sp>
        <p:nvSpPr>
          <p:cNvPr id="1296402" name="Line 18"/>
          <p:cNvSpPr>
            <a:spLocks noChangeShapeType="1"/>
          </p:cNvSpPr>
          <p:nvPr/>
        </p:nvSpPr>
        <p:spPr bwMode="auto">
          <a:xfrm flipH="1">
            <a:off x="6537325" y="2349500"/>
            <a:ext cx="0" cy="142875"/>
          </a:xfrm>
          <a:prstGeom prst="line">
            <a:avLst/>
          </a:prstGeom>
          <a:noFill/>
          <a:ln w="57150">
            <a:solidFill>
              <a:schemeClr val="tx1"/>
            </a:solidFill>
            <a:round/>
            <a:headEnd/>
            <a:tailEnd/>
          </a:ln>
          <a:effectLst/>
        </p:spPr>
        <p:txBody>
          <a:bodyPr/>
          <a:lstStyle/>
          <a:p>
            <a:endParaRPr lang="zh-CN" altLang="en-US"/>
          </a:p>
        </p:txBody>
      </p:sp>
      <p:sp>
        <p:nvSpPr>
          <p:cNvPr id="1296403" name="Text Box 19"/>
          <p:cNvSpPr txBox="1">
            <a:spLocks noChangeArrowheads="1"/>
          </p:cNvSpPr>
          <p:nvPr/>
        </p:nvSpPr>
        <p:spPr bwMode="auto">
          <a:xfrm>
            <a:off x="7185025" y="2492375"/>
            <a:ext cx="647700" cy="579438"/>
          </a:xfrm>
          <a:prstGeom prst="rect">
            <a:avLst/>
          </a:prstGeom>
          <a:noFill/>
          <a:ln w="57150">
            <a:noFill/>
            <a:miter lim="800000"/>
            <a:headEnd/>
            <a:tailEnd/>
          </a:ln>
          <a:effectLst/>
        </p:spPr>
        <p:txBody>
          <a:bodyPr>
            <a:spAutoFit/>
          </a:bodyPr>
          <a:lstStyle/>
          <a:p>
            <a:pPr eaLnBrk="0" hangingPunct="0">
              <a:spcBef>
                <a:spcPct val="50000"/>
              </a:spcBef>
            </a:pPr>
            <a:r>
              <a:rPr lang="en-US" altLang="zh-CN" sz="3200" b="1">
                <a:ea typeface="宋体" pitchFamily="2" charset="-122"/>
              </a:rPr>
              <a:t>60</a:t>
            </a:r>
          </a:p>
        </p:txBody>
      </p:sp>
      <p:sp>
        <p:nvSpPr>
          <p:cNvPr id="1296404" name="Text Box 20"/>
          <p:cNvSpPr txBox="1">
            <a:spLocks noChangeArrowheads="1"/>
          </p:cNvSpPr>
          <p:nvPr/>
        </p:nvSpPr>
        <p:spPr bwMode="auto">
          <a:xfrm>
            <a:off x="4521200" y="2492375"/>
            <a:ext cx="647700" cy="579438"/>
          </a:xfrm>
          <a:prstGeom prst="rect">
            <a:avLst/>
          </a:prstGeom>
          <a:noFill/>
          <a:ln w="57150">
            <a:noFill/>
            <a:miter lim="800000"/>
            <a:headEnd/>
            <a:tailEnd/>
          </a:ln>
          <a:effectLst/>
        </p:spPr>
        <p:txBody>
          <a:bodyPr>
            <a:spAutoFit/>
          </a:bodyPr>
          <a:lstStyle/>
          <a:p>
            <a:pPr eaLnBrk="0" hangingPunct="0">
              <a:spcBef>
                <a:spcPct val="50000"/>
              </a:spcBef>
            </a:pPr>
            <a:r>
              <a:rPr lang="en-US" altLang="zh-CN" sz="3200" b="1">
                <a:ea typeface="宋体" pitchFamily="2" charset="-122"/>
              </a:rPr>
              <a:t>30</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96388"/>
                                        </p:tgtEl>
                                        <p:attrNameLst>
                                          <p:attrName>style.visibility</p:attrName>
                                        </p:attrNameLst>
                                      </p:cBhvr>
                                      <p:to>
                                        <p:strVal val="visible"/>
                                      </p:to>
                                    </p:set>
                                    <p:animEffect transition="in" filter="box(in)">
                                      <p:cBhvr>
                                        <p:cTn id="7" dur="500"/>
                                        <p:tgtEl>
                                          <p:spTgt spid="12963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96389"/>
                                        </p:tgtEl>
                                        <p:attrNameLst>
                                          <p:attrName>style.visibility</p:attrName>
                                        </p:attrNameLst>
                                      </p:cBhvr>
                                      <p:to>
                                        <p:strVal val="visible"/>
                                      </p:to>
                                    </p:set>
                                    <p:animEffect transition="in" filter="box(in)">
                                      <p:cBhvr>
                                        <p:cTn id="12" dur="500"/>
                                        <p:tgtEl>
                                          <p:spTgt spid="129638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96390"/>
                                        </p:tgtEl>
                                        <p:attrNameLst>
                                          <p:attrName>style.visibility</p:attrName>
                                        </p:attrNameLst>
                                      </p:cBhvr>
                                      <p:to>
                                        <p:strVal val="visible"/>
                                      </p:to>
                                    </p:set>
                                    <p:animEffect transition="in" filter="box(in)">
                                      <p:cBhvr>
                                        <p:cTn id="17" dur="500"/>
                                        <p:tgtEl>
                                          <p:spTgt spid="129639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96391"/>
                                        </p:tgtEl>
                                        <p:attrNameLst>
                                          <p:attrName>style.visibility</p:attrName>
                                        </p:attrNameLst>
                                      </p:cBhvr>
                                      <p:to>
                                        <p:strVal val="visible"/>
                                      </p:to>
                                    </p:set>
                                    <p:animEffect transition="in" filter="box(in)">
                                      <p:cBhvr>
                                        <p:cTn id="22" dur="500"/>
                                        <p:tgtEl>
                                          <p:spTgt spid="129639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96392"/>
                                        </p:tgtEl>
                                        <p:attrNameLst>
                                          <p:attrName>style.visibility</p:attrName>
                                        </p:attrNameLst>
                                      </p:cBhvr>
                                      <p:to>
                                        <p:strVal val="visible"/>
                                      </p:to>
                                    </p:set>
                                    <p:animEffect transition="in" filter="box(in)">
                                      <p:cBhvr>
                                        <p:cTn id="27" dur="500"/>
                                        <p:tgtEl>
                                          <p:spTgt spid="129639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96393"/>
                                        </p:tgtEl>
                                        <p:attrNameLst>
                                          <p:attrName>style.visibility</p:attrName>
                                        </p:attrNameLst>
                                      </p:cBhvr>
                                      <p:to>
                                        <p:strVal val="visible"/>
                                      </p:to>
                                    </p:set>
                                    <p:animEffect transition="in" filter="box(in)">
                                      <p:cBhvr>
                                        <p:cTn id="32" dur="500"/>
                                        <p:tgtEl>
                                          <p:spTgt spid="129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388" grpId="0" autoUpdateAnimBg="0"/>
      <p:bldP spid="1296389" grpId="0" autoUpdateAnimBg="0"/>
      <p:bldP spid="129639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7" name="Text Box 5"/>
          <p:cNvSpPr txBox="1">
            <a:spLocks noChangeArrowheads="1"/>
          </p:cNvSpPr>
          <p:nvPr/>
        </p:nvSpPr>
        <p:spPr bwMode="auto">
          <a:xfrm>
            <a:off x="846138" y="1633538"/>
            <a:ext cx="541337" cy="519112"/>
          </a:xfrm>
          <a:prstGeom prst="rect">
            <a:avLst/>
          </a:prstGeom>
          <a:noFill/>
          <a:ln w="9525">
            <a:noFill/>
            <a:miter lim="800000"/>
            <a:headEnd/>
            <a:tailEnd/>
          </a:ln>
          <a:effectLst/>
        </p:spPr>
        <p:txBody>
          <a:bodyPr wrap="none">
            <a:spAutoFit/>
          </a:bodyPr>
          <a:lstStyle/>
          <a:p>
            <a:pPr algn="ctr" eaLnBrk="0" hangingPunct="0"/>
            <a:r>
              <a:rPr lang="zh-CN" altLang="en-US" b="1">
                <a:solidFill>
                  <a:schemeClr val="hlink"/>
                </a:solidFill>
                <a:effectLst>
                  <a:outerShdw blurRad="38100" dist="38100" dir="2700000" algn="tl">
                    <a:srgbClr val="000000"/>
                  </a:outerShdw>
                </a:effectLst>
                <a:ea typeface="宋体" pitchFamily="2" charset="-122"/>
              </a:rPr>
              <a:t>例</a:t>
            </a:r>
            <a:endParaRPr lang="en-US" altLang="zh-CN" b="1">
              <a:solidFill>
                <a:schemeClr val="hlink"/>
              </a:solidFill>
              <a:effectLst>
                <a:outerShdw blurRad="38100" dist="38100" dir="2700000" algn="tl">
                  <a:srgbClr val="000000"/>
                </a:outerShdw>
              </a:effectLst>
              <a:ea typeface="宋体" pitchFamily="2" charset="-122"/>
            </a:endParaRPr>
          </a:p>
        </p:txBody>
      </p:sp>
      <p:graphicFrame>
        <p:nvGraphicFramePr>
          <p:cNvPr id="1318918" name="Object 6"/>
          <p:cNvGraphicFramePr>
            <a:graphicFrameLocks noChangeAspect="1"/>
          </p:cNvGraphicFramePr>
          <p:nvPr/>
        </p:nvGraphicFramePr>
        <p:xfrm>
          <a:off x="1557338" y="1714500"/>
          <a:ext cx="6845300" cy="930275"/>
        </p:xfrm>
        <a:graphic>
          <a:graphicData uri="http://schemas.openxmlformats.org/presentationml/2006/ole">
            <p:oleObj spid="_x0000_s1318918" name="公式" r:id="rId4" imgW="6845040" imgH="927000" progId="Equation.3">
              <p:embed/>
            </p:oleObj>
          </a:graphicData>
        </a:graphic>
      </p:graphicFrame>
      <p:graphicFrame>
        <p:nvGraphicFramePr>
          <p:cNvPr id="1318919" name="Object 7"/>
          <p:cNvGraphicFramePr>
            <a:graphicFrameLocks noChangeAspect="1"/>
          </p:cNvGraphicFramePr>
          <p:nvPr/>
        </p:nvGraphicFramePr>
        <p:xfrm>
          <a:off x="2827338" y="2454275"/>
          <a:ext cx="3086100" cy="1409700"/>
        </p:xfrm>
        <a:graphic>
          <a:graphicData uri="http://schemas.openxmlformats.org/presentationml/2006/ole">
            <p:oleObj spid="_x0000_s1318919" name="公式" r:id="rId5" imgW="3085920" imgH="1409400" progId="Equation.3">
              <p:embed/>
            </p:oleObj>
          </a:graphicData>
        </a:graphic>
      </p:graphicFrame>
      <p:graphicFrame>
        <p:nvGraphicFramePr>
          <p:cNvPr id="1318920" name="Object 8"/>
          <p:cNvGraphicFramePr>
            <a:graphicFrameLocks noChangeAspect="1"/>
          </p:cNvGraphicFramePr>
          <p:nvPr/>
        </p:nvGraphicFramePr>
        <p:xfrm>
          <a:off x="827088" y="4005263"/>
          <a:ext cx="7899400" cy="1001712"/>
        </p:xfrm>
        <a:graphic>
          <a:graphicData uri="http://schemas.openxmlformats.org/presentationml/2006/ole">
            <p:oleObj spid="_x0000_s1318920" name="公式" r:id="rId6" imgW="7899120" imgH="1002960" progId="Equation.3">
              <p:embed/>
            </p:oleObj>
          </a:graphicData>
        </a:graphic>
      </p:graphicFrame>
      <p:graphicFrame>
        <p:nvGraphicFramePr>
          <p:cNvPr id="1318921" name="Object 9"/>
          <p:cNvGraphicFramePr>
            <a:graphicFrameLocks noChangeAspect="1"/>
          </p:cNvGraphicFramePr>
          <p:nvPr/>
        </p:nvGraphicFramePr>
        <p:xfrm>
          <a:off x="1476375" y="5661025"/>
          <a:ext cx="5919788" cy="1028700"/>
        </p:xfrm>
        <a:graphic>
          <a:graphicData uri="http://schemas.openxmlformats.org/presentationml/2006/ole">
            <p:oleObj spid="_x0000_s1318921" name="公式" r:id="rId7" imgW="5918040" imgH="1028520" progId="Equation.3">
              <p:embed/>
            </p:oleObj>
          </a:graphicData>
        </a:graphic>
      </p:graphicFrame>
      <p:graphicFrame>
        <p:nvGraphicFramePr>
          <p:cNvPr id="1318922" name="Object 10"/>
          <p:cNvGraphicFramePr>
            <a:graphicFrameLocks noChangeAspect="1"/>
          </p:cNvGraphicFramePr>
          <p:nvPr/>
        </p:nvGraphicFramePr>
        <p:xfrm>
          <a:off x="1012825" y="5114925"/>
          <a:ext cx="3073400" cy="431800"/>
        </p:xfrm>
        <a:graphic>
          <a:graphicData uri="http://schemas.openxmlformats.org/presentationml/2006/ole">
            <p:oleObj spid="_x0000_s1318922" name="公式" r:id="rId8" imgW="3073320" imgH="431640" progId="Equation.3">
              <p:embed/>
            </p:oleObj>
          </a:graphicData>
        </a:graphic>
      </p:graphicFrame>
      <p:sp>
        <p:nvSpPr>
          <p:cNvPr id="1318923" name="Text Box 11"/>
          <p:cNvSpPr txBox="1">
            <a:spLocks noChangeArrowheads="1"/>
          </p:cNvSpPr>
          <p:nvPr/>
        </p:nvSpPr>
        <p:spPr bwMode="auto">
          <a:xfrm>
            <a:off x="900113" y="692150"/>
            <a:ext cx="8243887"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一维随机变量函数的数学期望</a:t>
            </a:r>
            <a:r>
              <a:rPr lang="en-US" altLang="zh-CN" sz="3200" b="1">
                <a:solidFill>
                  <a:srgbClr val="000099"/>
                </a:solidFill>
                <a:latin typeface="Arial" charset="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8918"/>
                                        </p:tgtEl>
                                        <p:attrNameLst>
                                          <p:attrName>style.visibility</p:attrName>
                                        </p:attrNameLst>
                                      </p:cBhvr>
                                      <p:to>
                                        <p:strVal val="visible"/>
                                      </p:to>
                                    </p:set>
                                    <p:anim calcmode="lin" valueType="num">
                                      <p:cBhvr additive="base">
                                        <p:cTn id="7" dur="500" fill="hold"/>
                                        <p:tgtEl>
                                          <p:spTgt spid="1318918"/>
                                        </p:tgtEl>
                                        <p:attrNameLst>
                                          <p:attrName>ppt_x</p:attrName>
                                        </p:attrNameLst>
                                      </p:cBhvr>
                                      <p:tavLst>
                                        <p:tav tm="0">
                                          <p:val>
                                            <p:strVal val="0-#ppt_w/2"/>
                                          </p:val>
                                        </p:tav>
                                        <p:tav tm="100000">
                                          <p:val>
                                            <p:strVal val="#ppt_x"/>
                                          </p:val>
                                        </p:tav>
                                      </p:tavLst>
                                    </p:anim>
                                    <p:anim calcmode="lin" valueType="num">
                                      <p:cBhvr additive="base">
                                        <p:cTn id="8" dur="500" fill="hold"/>
                                        <p:tgtEl>
                                          <p:spTgt spid="13189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18919"/>
                                        </p:tgtEl>
                                        <p:attrNameLst>
                                          <p:attrName>style.visibility</p:attrName>
                                        </p:attrNameLst>
                                      </p:cBhvr>
                                      <p:to>
                                        <p:strVal val="visible"/>
                                      </p:to>
                                    </p:set>
                                    <p:anim calcmode="lin" valueType="num">
                                      <p:cBhvr additive="base">
                                        <p:cTn id="13" dur="500" fill="hold"/>
                                        <p:tgtEl>
                                          <p:spTgt spid="1318919"/>
                                        </p:tgtEl>
                                        <p:attrNameLst>
                                          <p:attrName>ppt_x</p:attrName>
                                        </p:attrNameLst>
                                      </p:cBhvr>
                                      <p:tavLst>
                                        <p:tav tm="0">
                                          <p:val>
                                            <p:strVal val="0-#ppt_w/2"/>
                                          </p:val>
                                        </p:tav>
                                        <p:tav tm="100000">
                                          <p:val>
                                            <p:strVal val="#ppt_x"/>
                                          </p:val>
                                        </p:tav>
                                      </p:tavLst>
                                    </p:anim>
                                    <p:anim calcmode="lin" valueType="num">
                                      <p:cBhvr additive="base">
                                        <p:cTn id="14" dur="500" fill="hold"/>
                                        <p:tgtEl>
                                          <p:spTgt spid="13189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18920"/>
                                        </p:tgtEl>
                                        <p:attrNameLst>
                                          <p:attrName>style.visibility</p:attrName>
                                        </p:attrNameLst>
                                      </p:cBhvr>
                                      <p:to>
                                        <p:strVal val="visible"/>
                                      </p:to>
                                    </p:set>
                                    <p:anim calcmode="lin" valueType="num">
                                      <p:cBhvr additive="base">
                                        <p:cTn id="19" dur="500" fill="hold"/>
                                        <p:tgtEl>
                                          <p:spTgt spid="1318920"/>
                                        </p:tgtEl>
                                        <p:attrNameLst>
                                          <p:attrName>ppt_x</p:attrName>
                                        </p:attrNameLst>
                                      </p:cBhvr>
                                      <p:tavLst>
                                        <p:tav tm="0">
                                          <p:val>
                                            <p:strVal val="0-#ppt_w/2"/>
                                          </p:val>
                                        </p:tav>
                                        <p:tav tm="100000">
                                          <p:val>
                                            <p:strVal val="#ppt_x"/>
                                          </p:val>
                                        </p:tav>
                                      </p:tavLst>
                                    </p:anim>
                                    <p:anim calcmode="lin" valueType="num">
                                      <p:cBhvr additive="base">
                                        <p:cTn id="20" dur="500" fill="hold"/>
                                        <p:tgtEl>
                                          <p:spTgt spid="13189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18922"/>
                                        </p:tgtEl>
                                        <p:attrNameLst>
                                          <p:attrName>style.visibility</p:attrName>
                                        </p:attrNameLst>
                                      </p:cBhvr>
                                      <p:to>
                                        <p:strVal val="visible"/>
                                      </p:to>
                                    </p:set>
                                    <p:anim calcmode="lin" valueType="num">
                                      <p:cBhvr additive="base">
                                        <p:cTn id="25" dur="500" fill="hold"/>
                                        <p:tgtEl>
                                          <p:spTgt spid="1318922"/>
                                        </p:tgtEl>
                                        <p:attrNameLst>
                                          <p:attrName>ppt_x</p:attrName>
                                        </p:attrNameLst>
                                      </p:cBhvr>
                                      <p:tavLst>
                                        <p:tav tm="0">
                                          <p:val>
                                            <p:strVal val="0-#ppt_w/2"/>
                                          </p:val>
                                        </p:tav>
                                        <p:tav tm="100000">
                                          <p:val>
                                            <p:strVal val="#ppt_x"/>
                                          </p:val>
                                        </p:tav>
                                      </p:tavLst>
                                    </p:anim>
                                    <p:anim calcmode="lin" valueType="num">
                                      <p:cBhvr additive="base">
                                        <p:cTn id="26" dur="500" fill="hold"/>
                                        <p:tgtEl>
                                          <p:spTgt spid="13189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18921"/>
                                        </p:tgtEl>
                                        <p:attrNameLst>
                                          <p:attrName>style.visibility</p:attrName>
                                        </p:attrNameLst>
                                      </p:cBhvr>
                                      <p:to>
                                        <p:strVal val="visible"/>
                                      </p:to>
                                    </p:set>
                                    <p:anim calcmode="lin" valueType="num">
                                      <p:cBhvr additive="base">
                                        <p:cTn id="31" dur="500" fill="hold"/>
                                        <p:tgtEl>
                                          <p:spTgt spid="1318921"/>
                                        </p:tgtEl>
                                        <p:attrNameLst>
                                          <p:attrName>ppt_x</p:attrName>
                                        </p:attrNameLst>
                                      </p:cBhvr>
                                      <p:tavLst>
                                        <p:tav tm="0">
                                          <p:val>
                                            <p:strVal val="0-#ppt_w/2"/>
                                          </p:val>
                                        </p:tav>
                                        <p:tav tm="100000">
                                          <p:val>
                                            <p:strVal val="#ppt_x"/>
                                          </p:val>
                                        </p:tav>
                                      </p:tavLst>
                                    </p:anim>
                                    <p:anim calcmode="lin" valueType="num">
                                      <p:cBhvr additive="base">
                                        <p:cTn id="32" dur="500" fill="hold"/>
                                        <p:tgtEl>
                                          <p:spTgt spid="1318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6" name="Rectangle 4"/>
          <p:cNvSpPr>
            <a:spLocks noChangeArrowheads="1"/>
          </p:cNvSpPr>
          <p:nvPr/>
        </p:nvSpPr>
        <p:spPr bwMode="auto">
          <a:xfrm>
            <a:off x="1219200" y="838200"/>
            <a:ext cx="7543800" cy="625475"/>
          </a:xfrm>
          <a:prstGeom prst="rect">
            <a:avLst/>
          </a:prstGeom>
          <a:noFill/>
          <a:ln w="9525">
            <a:noFill/>
            <a:miter lim="800000"/>
            <a:headEnd/>
            <a:tailEnd/>
          </a:ln>
          <a:effectLst/>
        </p:spPr>
        <p:txBody>
          <a:bodyPr anchor="ctr">
            <a:spAutoFit/>
            <a:flatTx/>
          </a:bodyPr>
          <a:lstStyle/>
          <a:p>
            <a:pPr algn="ctr">
              <a:lnSpc>
                <a:spcPct val="125000"/>
              </a:lnSpc>
            </a:pPr>
            <a:r>
              <a:rPr lang="zh-CN" altLang="en-US" b="1">
                <a:solidFill>
                  <a:srgbClr val="0000CC"/>
                </a:solidFill>
                <a:ea typeface="宋体" pitchFamily="2" charset="-122"/>
              </a:rPr>
              <a:t>例</a:t>
            </a:r>
            <a:r>
              <a:rPr lang="en-US" altLang="zh-CN" b="1">
                <a:ea typeface="宋体" pitchFamily="2" charset="-122"/>
              </a:rPr>
              <a:t>:</a:t>
            </a:r>
            <a:r>
              <a:rPr lang="zh-CN" altLang="en-US">
                <a:ea typeface="楷体_GB2312" pitchFamily="49" charset="-122"/>
              </a:rPr>
              <a:t>设</a:t>
            </a:r>
            <a:r>
              <a:rPr lang="en-US" altLang="zh-CN">
                <a:ea typeface="楷体_GB2312" pitchFamily="49" charset="-122"/>
              </a:rPr>
              <a:t>X</a:t>
            </a:r>
            <a:r>
              <a:rPr lang="zh-CN" altLang="en-US">
                <a:ea typeface="楷体_GB2312" pitchFamily="49" charset="-122"/>
              </a:rPr>
              <a:t>服从</a:t>
            </a:r>
            <a:r>
              <a:rPr lang="en-US" altLang="zh-CN">
                <a:ea typeface="楷体_GB2312" pitchFamily="49" charset="-122"/>
              </a:rPr>
              <a:t>N(0</a:t>
            </a:r>
            <a:r>
              <a:rPr lang="zh-CN" altLang="en-US">
                <a:ea typeface="楷体_GB2312" pitchFamily="49" charset="-122"/>
              </a:rPr>
              <a:t>，</a:t>
            </a:r>
            <a:r>
              <a:rPr lang="en-US" altLang="zh-CN">
                <a:ea typeface="楷体_GB2312" pitchFamily="49" charset="-122"/>
              </a:rPr>
              <a:t>1)</a:t>
            </a:r>
            <a:r>
              <a:rPr lang="zh-CN" altLang="en-US">
                <a:ea typeface="楷体_GB2312" pitchFamily="49" charset="-122"/>
              </a:rPr>
              <a:t>分布，求</a:t>
            </a:r>
            <a:r>
              <a:rPr lang="en-US" altLang="zh-CN">
                <a:ea typeface="楷体_GB2312" pitchFamily="49" charset="-122"/>
              </a:rPr>
              <a:t>E(X</a:t>
            </a:r>
            <a:r>
              <a:rPr lang="en-US" altLang="zh-CN" baseline="30000">
                <a:ea typeface="楷体_GB2312" pitchFamily="49" charset="-122"/>
              </a:rPr>
              <a:t>2</a:t>
            </a:r>
            <a:r>
              <a:rPr lang="en-US" altLang="zh-CN">
                <a:ea typeface="楷体_GB2312" pitchFamily="49" charset="-122"/>
              </a:rPr>
              <a:t>),E(X</a:t>
            </a:r>
            <a:r>
              <a:rPr lang="en-US" altLang="zh-CN" baseline="30000">
                <a:ea typeface="楷体_GB2312" pitchFamily="49" charset="-122"/>
              </a:rPr>
              <a:t>3</a:t>
            </a:r>
            <a:r>
              <a:rPr lang="en-US" altLang="zh-CN">
                <a:ea typeface="楷体_GB2312" pitchFamily="49" charset="-122"/>
              </a:rPr>
              <a:t>),E(X</a:t>
            </a:r>
            <a:r>
              <a:rPr lang="en-US" altLang="zh-CN" baseline="30000">
                <a:ea typeface="楷体_GB2312" pitchFamily="49" charset="-122"/>
              </a:rPr>
              <a:t>4</a:t>
            </a:r>
            <a:r>
              <a:rPr lang="en-US" altLang="zh-CN">
                <a:ea typeface="楷体_GB2312" pitchFamily="49" charset="-122"/>
              </a:rPr>
              <a:t>)</a:t>
            </a:r>
          </a:p>
        </p:txBody>
      </p:sp>
      <p:graphicFrame>
        <p:nvGraphicFramePr>
          <p:cNvPr id="1298437" name="Object 5"/>
          <p:cNvGraphicFramePr>
            <a:graphicFrameLocks noChangeAspect="1"/>
          </p:cNvGraphicFramePr>
          <p:nvPr/>
        </p:nvGraphicFramePr>
        <p:xfrm>
          <a:off x="1447800" y="1539875"/>
          <a:ext cx="3303588" cy="1312863"/>
        </p:xfrm>
        <a:graphic>
          <a:graphicData uri="http://schemas.openxmlformats.org/presentationml/2006/ole">
            <p:oleObj spid="_x0000_s1298437" name="Equation" r:id="rId4" imgW="1066680" imgH="469800" progId="Equation.3">
              <p:embed/>
            </p:oleObj>
          </a:graphicData>
        </a:graphic>
      </p:graphicFrame>
      <p:graphicFrame>
        <p:nvGraphicFramePr>
          <p:cNvPr id="1298438" name="Object 6"/>
          <p:cNvGraphicFramePr>
            <a:graphicFrameLocks noChangeAspect="1"/>
          </p:cNvGraphicFramePr>
          <p:nvPr/>
        </p:nvGraphicFramePr>
        <p:xfrm>
          <a:off x="896938" y="2878138"/>
          <a:ext cx="4405312" cy="1349375"/>
        </p:xfrm>
        <a:graphic>
          <a:graphicData uri="http://schemas.openxmlformats.org/presentationml/2006/ole">
            <p:oleObj spid="_x0000_s1298438" name="Equation" r:id="rId5" imgW="1422360" imgH="482400" progId="Equation.3">
              <p:embed/>
            </p:oleObj>
          </a:graphicData>
        </a:graphic>
      </p:graphicFrame>
      <p:graphicFrame>
        <p:nvGraphicFramePr>
          <p:cNvPr id="1298439" name="Object 7"/>
          <p:cNvGraphicFramePr>
            <a:graphicFrameLocks noChangeAspect="1"/>
          </p:cNvGraphicFramePr>
          <p:nvPr/>
        </p:nvGraphicFramePr>
        <p:xfrm>
          <a:off x="5418138" y="2819400"/>
          <a:ext cx="3067050" cy="1349375"/>
        </p:xfrm>
        <a:graphic>
          <a:graphicData uri="http://schemas.openxmlformats.org/presentationml/2006/ole">
            <p:oleObj spid="_x0000_s1298439" name="Equation" r:id="rId6" imgW="990360" imgH="482400" progId="Equation.3">
              <p:embed/>
            </p:oleObj>
          </a:graphicData>
        </a:graphic>
      </p:graphicFrame>
      <p:graphicFrame>
        <p:nvGraphicFramePr>
          <p:cNvPr id="1298440" name="Object 8"/>
          <p:cNvGraphicFramePr>
            <a:graphicFrameLocks noChangeAspect="1"/>
          </p:cNvGraphicFramePr>
          <p:nvPr/>
        </p:nvGraphicFramePr>
        <p:xfrm>
          <a:off x="1093788" y="4419600"/>
          <a:ext cx="3028950" cy="1349375"/>
        </p:xfrm>
        <a:graphic>
          <a:graphicData uri="http://schemas.openxmlformats.org/presentationml/2006/ole">
            <p:oleObj spid="_x0000_s1298440" name="Equation" r:id="rId7" imgW="977760" imgH="482400" progId="Equation.3">
              <p:embed/>
            </p:oleObj>
          </a:graphicData>
        </a:graphic>
      </p:graphicFrame>
      <p:graphicFrame>
        <p:nvGraphicFramePr>
          <p:cNvPr id="1298441" name="Object 9"/>
          <p:cNvGraphicFramePr>
            <a:graphicFrameLocks noChangeAspect="1"/>
          </p:cNvGraphicFramePr>
          <p:nvPr/>
        </p:nvGraphicFramePr>
        <p:xfrm>
          <a:off x="4191000" y="4876800"/>
          <a:ext cx="685800" cy="523875"/>
        </p:xfrm>
        <a:graphic>
          <a:graphicData uri="http://schemas.openxmlformats.org/presentationml/2006/ole">
            <p:oleObj spid="_x0000_s1298441" name="Equation" r:id="rId8" imgW="215640" imgH="1648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98436"/>
                                        </p:tgtEl>
                                        <p:attrNameLst>
                                          <p:attrName>style.visibility</p:attrName>
                                        </p:attrNameLst>
                                      </p:cBhvr>
                                      <p:to>
                                        <p:strVal val="visible"/>
                                      </p:to>
                                    </p:set>
                                    <p:animEffect transition="in" filter="slide(fromBottom)">
                                      <p:cBhvr>
                                        <p:cTn id="7" dur="500"/>
                                        <p:tgtEl>
                                          <p:spTgt spid="1298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98437"/>
                                        </p:tgtEl>
                                        <p:attrNameLst>
                                          <p:attrName>style.visibility</p:attrName>
                                        </p:attrNameLst>
                                      </p:cBhvr>
                                      <p:to>
                                        <p:strVal val="visible"/>
                                      </p:to>
                                    </p:set>
                                    <p:animEffect transition="in" filter="checkerboard(across)">
                                      <p:cBhvr>
                                        <p:cTn id="12" dur="500"/>
                                        <p:tgtEl>
                                          <p:spTgt spid="12984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98438"/>
                                        </p:tgtEl>
                                        <p:attrNameLst>
                                          <p:attrName>style.visibility</p:attrName>
                                        </p:attrNameLst>
                                      </p:cBhvr>
                                      <p:to>
                                        <p:strVal val="visible"/>
                                      </p:to>
                                    </p:set>
                                    <p:animEffect transition="in" filter="checkerboard(across)">
                                      <p:cBhvr>
                                        <p:cTn id="17" dur="500"/>
                                        <p:tgtEl>
                                          <p:spTgt spid="12984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98439"/>
                                        </p:tgtEl>
                                        <p:attrNameLst>
                                          <p:attrName>style.visibility</p:attrName>
                                        </p:attrNameLst>
                                      </p:cBhvr>
                                      <p:to>
                                        <p:strVal val="visible"/>
                                      </p:to>
                                    </p:set>
                                    <p:animEffect transition="in" filter="checkerboard(across)">
                                      <p:cBhvr>
                                        <p:cTn id="22" dur="500"/>
                                        <p:tgtEl>
                                          <p:spTgt spid="129843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98440"/>
                                        </p:tgtEl>
                                        <p:attrNameLst>
                                          <p:attrName>style.visibility</p:attrName>
                                        </p:attrNameLst>
                                      </p:cBhvr>
                                      <p:to>
                                        <p:strVal val="visible"/>
                                      </p:to>
                                    </p:set>
                                    <p:animEffect transition="in" filter="checkerboard(across)">
                                      <p:cBhvr>
                                        <p:cTn id="27" dur="500"/>
                                        <p:tgtEl>
                                          <p:spTgt spid="12984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98441"/>
                                        </p:tgtEl>
                                        <p:attrNameLst>
                                          <p:attrName>style.visibility</p:attrName>
                                        </p:attrNameLst>
                                      </p:cBhvr>
                                      <p:to>
                                        <p:strVal val="visible"/>
                                      </p:to>
                                    </p:set>
                                    <p:animEffect transition="in" filter="dissolve">
                                      <p:cBhvr>
                                        <p:cTn id="32" dur="500"/>
                                        <p:tgtEl>
                                          <p:spTgt spid="129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43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484" name="Object 4"/>
          <p:cNvGraphicFramePr>
            <a:graphicFrameLocks noChangeAspect="1"/>
          </p:cNvGraphicFramePr>
          <p:nvPr/>
        </p:nvGraphicFramePr>
        <p:xfrm>
          <a:off x="1042988" y="1557338"/>
          <a:ext cx="4405312" cy="1349375"/>
        </p:xfrm>
        <a:graphic>
          <a:graphicData uri="http://schemas.openxmlformats.org/presentationml/2006/ole">
            <p:oleObj spid="_x0000_s1300484" name="Equation" r:id="rId4" imgW="1422360" imgH="482400" progId="Equation.3">
              <p:embed/>
            </p:oleObj>
          </a:graphicData>
        </a:graphic>
      </p:graphicFrame>
      <p:graphicFrame>
        <p:nvGraphicFramePr>
          <p:cNvPr id="1300485" name="Object 5"/>
          <p:cNvGraphicFramePr>
            <a:graphicFrameLocks noChangeAspect="1"/>
          </p:cNvGraphicFramePr>
          <p:nvPr/>
        </p:nvGraphicFramePr>
        <p:xfrm>
          <a:off x="5351463" y="1922463"/>
          <a:ext cx="730250" cy="538162"/>
        </p:xfrm>
        <a:graphic>
          <a:graphicData uri="http://schemas.openxmlformats.org/presentationml/2006/ole">
            <p:oleObj spid="_x0000_s1300485" name="Equation" r:id="rId5" imgW="241200" imgH="177480" progId="Equation.3">
              <p:embed/>
            </p:oleObj>
          </a:graphicData>
        </a:graphic>
      </p:graphicFrame>
      <p:graphicFrame>
        <p:nvGraphicFramePr>
          <p:cNvPr id="1300486" name="Object 6"/>
          <p:cNvGraphicFramePr>
            <a:graphicFrameLocks noChangeAspect="1"/>
          </p:cNvGraphicFramePr>
          <p:nvPr/>
        </p:nvGraphicFramePr>
        <p:xfrm>
          <a:off x="1160463" y="2989263"/>
          <a:ext cx="4405312" cy="1349375"/>
        </p:xfrm>
        <a:graphic>
          <a:graphicData uri="http://schemas.openxmlformats.org/presentationml/2006/ole">
            <p:oleObj spid="_x0000_s1300486" name="Equation" r:id="rId6" imgW="1422360" imgH="482400" progId="Equation.3">
              <p:embed/>
            </p:oleObj>
          </a:graphicData>
        </a:graphic>
      </p:graphicFrame>
      <p:graphicFrame>
        <p:nvGraphicFramePr>
          <p:cNvPr id="1300487" name="Object 7"/>
          <p:cNvGraphicFramePr>
            <a:graphicFrameLocks noChangeAspect="1"/>
          </p:cNvGraphicFramePr>
          <p:nvPr/>
        </p:nvGraphicFramePr>
        <p:xfrm>
          <a:off x="1547813" y="4437063"/>
          <a:ext cx="3068637" cy="1349375"/>
        </p:xfrm>
        <a:graphic>
          <a:graphicData uri="http://schemas.openxmlformats.org/presentationml/2006/ole">
            <p:oleObj spid="_x0000_s1300487" name="Equation" r:id="rId7" imgW="990360" imgH="482400" progId="Equation.3">
              <p:embed/>
            </p:oleObj>
          </a:graphicData>
        </a:graphic>
      </p:graphicFrame>
      <p:graphicFrame>
        <p:nvGraphicFramePr>
          <p:cNvPr id="1300488" name="Object 8"/>
          <p:cNvGraphicFramePr>
            <a:graphicFrameLocks noChangeAspect="1"/>
          </p:cNvGraphicFramePr>
          <p:nvPr/>
        </p:nvGraphicFramePr>
        <p:xfrm>
          <a:off x="4740275" y="4589463"/>
          <a:ext cx="3225800" cy="1349375"/>
        </p:xfrm>
        <a:graphic>
          <a:graphicData uri="http://schemas.openxmlformats.org/presentationml/2006/ole">
            <p:oleObj spid="_x0000_s1300488" name="Equation" r:id="rId8" imgW="1041120" imgH="482400" progId="Equation.3">
              <p:embed/>
            </p:oleObj>
          </a:graphicData>
        </a:graphic>
      </p:graphicFrame>
      <p:graphicFrame>
        <p:nvGraphicFramePr>
          <p:cNvPr id="1300489" name="Object 9"/>
          <p:cNvGraphicFramePr>
            <a:graphicFrameLocks noChangeAspect="1"/>
          </p:cNvGraphicFramePr>
          <p:nvPr/>
        </p:nvGraphicFramePr>
        <p:xfrm>
          <a:off x="1770063" y="6113463"/>
          <a:ext cx="685800" cy="533400"/>
        </p:xfrm>
        <a:graphic>
          <a:graphicData uri="http://schemas.openxmlformats.org/presentationml/2006/ole">
            <p:oleObj spid="_x0000_s1300489" name="Equation" r:id="rId9" imgW="228600" imgH="177480" progId="Equation.3">
              <p:embed/>
            </p:oleObj>
          </a:graphicData>
        </a:graphic>
      </p:graphicFrame>
      <p:sp>
        <p:nvSpPr>
          <p:cNvPr id="1300490" name="Text Box 10"/>
          <p:cNvSpPr txBox="1">
            <a:spLocks noChangeArrowheads="1"/>
          </p:cNvSpPr>
          <p:nvPr/>
        </p:nvSpPr>
        <p:spPr bwMode="auto">
          <a:xfrm>
            <a:off x="1166813" y="928688"/>
            <a:ext cx="1820862" cy="519112"/>
          </a:xfrm>
          <a:prstGeom prst="rect">
            <a:avLst/>
          </a:prstGeom>
          <a:noFill/>
          <a:ln w="9525">
            <a:noFill/>
            <a:miter lim="800000"/>
            <a:headEnd/>
            <a:tailEnd/>
          </a:ln>
          <a:effectLst/>
        </p:spPr>
        <p:txBody>
          <a:bodyPr>
            <a:spAutoFit/>
          </a:bodyPr>
          <a:lstStyle/>
          <a:p>
            <a:r>
              <a:rPr lang="zh-CN" altLang="en-US" b="1">
                <a:solidFill>
                  <a:srgbClr val="0000CC"/>
                </a:solidFill>
                <a:ea typeface="宋体" pitchFamily="2" charset="-122"/>
              </a:rPr>
              <a:t>接上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00484"/>
                                        </p:tgtEl>
                                        <p:attrNameLst>
                                          <p:attrName>style.visibility</p:attrName>
                                        </p:attrNameLst>
                                      </p:cBhvr>
                                      <p:to>
                                        <p:strVal val="visible"/>
                                      </p:to>
                                    </p:set>
                                    <p:animEffect transition="in" filter="checkerboard(across)">
                                      <p:cBhvr>
                                        <p:cTn id="7" dur="500"/>
                                        <p:tgtEl>
                                          <p:spTgt spid="13004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00485"/>
                                        </p:tgtEl>
                                        <p:attrNameLst>
                                          <p:attrName>style.visibility</p:attrName>
                                        </p:attrNameLst>
                                      </p:cBhvr>
                                      <p:to>
                                        <p:strVal val="visible"/>
                                      </p:to>
                                    </p:set>
                                    <p:animEffect transition="in" filter="dissolve">
                                      <p:cBhvr>
                                        <p:cTn id="12" dur="500"/>
                                        <p:tgtEl>
                                          <p:spTgt spid="13004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00486"/>
                                        </p:tgtEl>
                                        <p:attrNameLst>
                                          <p:attrName>style.visibility</p:attrName>
                                        </p:attrNameLst>
                                      </p:cBhvr>
                                      <p:to>
                                        <p:strVal val="visible"/>
                                      </p:to>
                                    </p:set>
                                    <p:animEffect transition="in" filter="checkerboard(across)">
                                      <p:cBhvr>
                                        <p:cTn id="17" dur="500"/>
                                        <p:tgtEl>
                                          <p:spTgt spid="130048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00487"/>
                                        </p:tgtEl>
                                        <p:attrNameLst>
                                          <p:attrName>style.visibility</p:attrName>
                                        </p:attrNameLst>
                                      </p:cBhvr>
                                      <p:to>
                                        <p:strVal val="visible"/>
                                      </p:to>
                                    </p:set>
                                    <p:animEffect transition="in" filter="checkerboard(across)">
                                      <p:cBhvr>
                                        <p:cTn id="22" dur="500"/>
                                        <p:tgtEl>
                                          <p:spTgt spid="130048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00488"/>
                                        </p:tgtEl>
                                        <p:attrNameLst>
                                          <p:attrName>style.visibility</p:attrName>
                                        </p:attrNameLst>
                                      </p:cBhvr>
                                      <p:to>
                                        <p:strVal val="visible"/>
                                      </p:to>
                                    </p:set>
                                    <p:animEffect transition="in" filter="checkerboard(across)">
                                      <p:cBhvr>
                                        <p:cTn id="27" dur="500"/>
                                        <p:tgtEl>
                                          <p:spTgt spid="130048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00489"/>
                                        </p:tgtEl>
                                        <p:attrNameLst>
                                          <p:attrName>style.visibility</p:attrName>
                                        </p:attrNameLst>
                                      </p:cBhvr>
                                      <p:to>
                                        <p:strVal val="visible"/>
                                      </p:to>
                                    </p:set>
                                    <p:animEffect transition="in" filter="dissolve">
                                      <p:cBhvr>
                                        <p:cTn id="32" dur="500"/>
                                        <p:tgtEl>
                                          <p:spTgt spid="130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2" name="Rectangle 4"/>
          <p:cNvSpPr>
            <a:spLocks noChangeArrowheads="1"/>
          </p:cNvSpPr>
          <p:nvPr/>
        </p:nvSpPr>
        <p:spPr bwMode="auto">
          <a:xfrm>
            <a:off x="2124075" y="2349500"/>
            <a:ext cx="5543550" cy="2735263"/>
          </a:xfrm>
          <a:prstGeom prst="rect">
            <a:avLst/>
          </a:prstGeom>
          <a:solidFill>
            <a:srgbClr val="0000CC"/>
          </a:solidFill>
          <a:ln w="9525">
            <a:solidFill>
              <a:schemeClr val="tx1"/>
            </a:solidFill>
            <a:miter lim="800000"/>
            <a:headEnd/>
            <a:tailEnd/>
          </a:ln>
          <a:effectLst/>
        </p:spPr>
        <p:txBody>
          <a:bodyPr wrap="none" anchor="ctr"/>
          <a:lstStyle/>
          <a:p>
            <a:r>
              <a:rPr lang="zh-CN" altLang="en-US" sz="3600" b="1">
                <a:solidFill>
                  <a:schemeClr val="bg1"/>
                </a:solidFill>
              </a:rPr>
              <a:t>二维随机变量的数学期望</a:t>
            </a:r>
          </a:p>
          <a:p>
            <a:endParaRPr lang="zh-CN" altLang="en-US" sz="3600" b="1">
              <a:solidFill>
                <a:schemeClr val="bg1"/>
              </a:solidFill>
            </a:endParaRPr>
          </a:p>
          <a:p>
            <a:pPr>
              <a:buClr>
                <a:srgbClr val="339933"/>
              </a:buClr>
              <a:buFont typeface="Wingdings" pitchFamily="2" charset="2"/>
              <a:buChar char="Ø"/>
            </a:pPr>
            <a:r>
              <a:rPr lang="zh-CN" altLang="en-US">
                <a:solidFill>
                  <a:schemeClr val="bg1"/>
                </a:solidFill>
              </a:rPr>
              <a:t> </a:t>
            </a:r>
            <a:r>
              <a:rPr lang="zh-CN" altLang="en-US" b="1">
                <a:solidFill>
                  <a:schemeClr val="accent2"/>
                </a:solidFill>
              </a:rPr>
              <a:t>离散二维随机变量的数学期望</a:t>
            </a:r>
          </a:p>
          <a:p>
            <a:pPr>
              <a:buClr>
                <a:srgbClr val="339933"/>
              </a:buClr>
              <a:buFont typeface="Wingdings" pitchFamily="2" charset="2"/>
              <a:buChar char="Ø"/>
            </a:pPr>
            <a:r>
              <a:rPr lang="zh-CN" altLang="en-US" b="1">
                <a:solidFill>
                  <a:srgbClr val="00CC00"/>
                </a:solidFill>
              </a:rPr>
              <a:t>连续型二维</a:t>
            </a:r>
            <a:r>
              <a:rPr lang="zh-CN" altLang="en-US" b="1">
                <a:solidFill>
                  <a:srgbClr val="00CC00"/>
                </a:solidFill>
                <a:ea typeface="宋体" pitchFamily="2" charset="-122"/>
              </a:rPr>
              <a:t>随机变量的数学期望</a:t>
            </a:r>
          </a:p>
          <a:p>
            <a:pPr>
              <a:buClr>
                <a:srgbClr val="339933"/>
              </a:buClr>
              <a:buFont typeface="Wingdings" pitchFamily="2" charset="2"/>
              <a:buChar char="Ø"/>
            </a:pPr>
            <a:r>
              <a:rPr lang="zh-CN" altLang="en-US" b="1">
                <a:solidFill>
                  <a:schemeClr val="hlink"/>
                </a:solidFill>
                <a:ea typeface="宋体" pitchFamily="2" charset="-122"/>
              </a:rPr>
              <a:t>二维随机变量函数的数学期望</a:t>
            </a:r>
            <a:endParaRPr lang="zh-CN" altLang="en-US">
              <a:solidFill>
                <a:schemeClr val="bg1"/>
              </a:solidFill>
            </a:endParaRPr>
          </a:p>
          <a:p>
            <a:endParaRPr lang="zh-CN" altLang="en-US">
              <a:solidFill>
                <a:schemeClr val="bg1"/>
              </a:solidFill>
              <a:ea typeface="宋体" pitchFamily="2" charset="-122"/>
            </a:endParaRPr>
          </a:p>
        </p:txBody>
      </p:sp>
      <p:sp>
        <p:nvSpPr>
          <p:cNvPr id="1384453" name="Rectangle 5"/>
          <p:cNvSpPr>
            <a:spLocks noChangeArrowheads="1"/>
          </p:cNvSpPr>
          <p:nvPr/>
        </p:nvSpPr>
        <p:spPr bwMode="auto">
          <a:xfrm>
            <a:off x="1187450" y="692150"/>
            <a:ext cx="5832475" cy="641350"/>
          </a:xfrm>
          <a:prstGeom prst="rect">
            <a:avLst/>
          </a:prstGeom>
          <a:noFill/>
          <a:ln w="9525">
            <a:noFill/>
            <a:miter lim="800000"/>
            <a:headEnd/>
            <a:tailEnd/>
          </a:ln>
          <a:effectLst/>
        </p:spPr>
        <p:txBody>
          <a:bodyPr>
            <a:spAutoFit/>
          </a:bodyPr>
          <a:lstStyle/>
          <a:p>
            <a:r>
              <a:rPr lang="zh-CN" altLang="en-US" sz="3600" b="1" dirty="0">
                <a:ea typeface="宋体" pitchFamily="2" charset="-122"/>
              </a:rPr>
              <a:t>二维随机变量的数字特征</a:t>
            </a:r>
          </a:p>
        </p:txBody>
      </p:sp>
    </p:spTree>
  </p:cSld>
  <p:clrMapOvr>
    <a:masterClrMapping/>
  </p:clrMapOvr>
  <p:transition spd="slow">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5476" name="Object 4"/>
          <p:cNvGraphicFramePr>
            <a:graphicFrameLocks noChangeAspect="1"/>
          </p:cNvGraphicFramePr>
          <p:nvPr/>
        </p:nvGraphicFramePr>
        <p:xfrm>
          <a:off x="1692275" y="1484313"/>
          <a:ext cx="5494338" cy="895350"/>
        </p:xfrm>
        <a:graphic>
          <a:graphicData uri="http://schemas.openxmlformats.org/presentationml/2006/ole">
            <p:oleObj spid="_x0000_s1385476" name="Equation" r:id="rId3" imgW="2539800" imgH="444240" progId="">
              <p:embed/>
            </p:oleObj>
          </a:graphicData>
        </a:graphic>
      </p:graphicFrame>
      <p:graphicFrame>
        <p:nvGraphicFramePr>
          <p:cNvPr id="1385477" name="Object 5"/>
          <p:cNvGraphicFramePr>
            <a:graphicFrameLocks noChangeAspect="1"/>
          </p:cNvGraphicFramePr>
          <p:nvPr/>
        </p:nvGraphicFramePr>
        <p:xfrm>
          <a:off x="2030413" y="4926013"/>
          <a:ext cx="6700837" cy="912812"/>
        </p:xfrm>
        <a:graphic>
          <a:graphicData uri="http://schemas.openxmlformats.org/presentationml/2006/ole">
            <p:oleObj spid="_x0000_s1385477" name="Equation" r:id="rId4" imgW="3187440" imgH="444240" progId="">
              <p:embed/>
            </p:oleObj>
          </a:graphicData>
        </a:graphic>
      </p:graphicFrame>
      <p:graphicFrame>
        <p:nvGraphicFramePr>
          <p:cNvPr id="1385478" name="Object 6"/>
          <p:cNvGraphicFramePr>
            <a:graphicFrameLocks noChangeAspect="1"/>
          </p:cNvGraphicFramePr>
          <p:nvPr/>
        </p:nvGraphicFramePr>
        <p:xfrm>
          <a:off x="1657350" y="868363"/>
          <a:ext cx="5068888" cy="501650"/>
        </p:xfrm>
        <a:graphic>
          <a:graphicData uri="http://schemas.openxmlformats.org/presentationml/2006/ole">
            <p:oleObj spid="_x0000_s1385478" name="Equation" r:id="rId5" imgW="2438280" imgH="241200" progId="">
              <p:embed/>
            </p:oleObj>
          </a:graphicData>
        </a:graphic>
      </p:graphicFrame>
      <p:graphicFrame>
        <p:nvGraphicFramePr>
          <p:cNvPr id="1385479" name="Object 7"/>
          <p:cNvGraphicFramePr>
            <a:graphicFrameLocks noChangeAspect="1"/>
          </p:cNvGraphicFramePr>
          <p:nvPr/>
        </p:nvGraphicFramePr>
        <p:xfrm>
          <a:off x="2085975" y="3268663"/>
          <a:ext cx="6783388" cy="896937"/>
        </p:xfrm>
        <a:graphic>
          <a:graphicData uri="http://schemas.openxmlformats.org/presentationml/2006/ole">
            <p:oleObj spid="_x0000_s1385479" name="Equation" r:id="rId6" imgW="3136680" imgH="444240" progId="">
              <p:embed/>
            </p:oleObj>
          </a:graphicData>
        </a:graphic>
      </p:graphicFrame>
      <p:graphicFrame>
        <p:nvGraphicFramePr>
          <p:cNvPr id="1385480" name="Object 8"/>
          <p:cNvGraphicFramePr>
            <a:graphicFrameLocks noChangeAspect="1"/>
          </p:cNvGraphicFramePr>
          <p:nvPr/>
        </p:nvGraphicFramePr>
        <p:xfrm>
          <a:off x="5245100" y="2392363"/>
          <a:ext cx="4035425" cy="896937"/>
        </p:xfrm>
        <a:graphic>
          <a:graphicData uri="http://schemas.openxmlformats.org/presentationml/2006/ole">
            <p:oleObj spid="_x0000_s1385480" name="Equation" r:id="rId7" imgW="1866600" imgH="444240" progId="">
              <p:embed/>
            </p:oleObj>
          </a:graphicData>
        </a:graphic>
      </p:graphicFrame>
      <p:sp>
        <p:nvSpPr>
          <p:cNvPr id="1385481" name="Text Box 9"/>
          <p:cNvSpPr txBox="1">
            <a:spLocks noChangeArrowheads="1"/>
          </p:cNvSpPr>
          <p:nvPr/>
        </p:nvSpPr>
        <p:spPr bwMode="auto">
          <a:xfrm>
            <a:off x="706438" y="285750"/>
            <a:ext cx="8891587" cy="469900"/>
          </a:xfrm>
          <a:prstGeom prst="rect">
            <a:avLst/>
          </a:prstGeom>
          <a:noFill/>
          <a:ln w="9525">
            <a:noFill/>
            <a:miter lim="800000"/>
            <a:headEnd/>
            <a:tailEnd/>
          </a:ln>
          <a:effectLst/>
        </p:spPr>
        <p:txBody>
          <a:bodyPr lIns="0" tIns="0" rIns="0" bIns="0">
            <a:spAutoFit/>
          </a:bodyPr>
          <a:lstStyle/>
          <a:p>
            <a:pPr>
              <a:lnSpc>
                <a:spcPct val="110000"/>
              </a:lnSpc>
            </a:pPr>
            <a:r>
              <a:rPr lang="zh-CN" altLang="en-US" b="1">
                <a:solidFill>
                  <a:schemeClr val="folHlink"/>
                </a:solidFill>
                <a:ea typeface="黑体" pitchFamily="49" charset="-122"/>
              </a:rPr>
              <a:t>    </a:t>
            </a:r>
            <a:r>
              <a:rPr lang="zh-CN" altLang="en-US" b="1">
                <a:solidFill>
                  <a:srgbClr val="FF0000"/>
                </a:solidFill>
                <a:ea typeface="黑体" pitchFamily="49" charset="-122"/>
              </a:rPr>
              <a:t>定理</a:t>
            </a:r>
            <a:r>
              <a:rPr lang="en-US" altLang="zh-CN" b="1">
                <a:solidFill>
                  <a:schemeClr val="folHlink"/>
                </a:solidFill>
                <a:ea typeface="宋体" pitchFamily="2" charset="-122"/>
              </a:rPr>
              <a:t>  </a:t>
            </a:r>
            <a:r>
              <a:rPr lang="zh-CN" altLang="en-US" b="1">
                <a:ea typeface="宋体" pitchFamily="2" charset="-122"/>
              </a:rPr>
              <a:t>设二维离散型随机变量</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Y</a:t>
            </a:r>
            <a:r>
              <a:rPr lang="en-US" altLang="zh-CN" b="1">
                <a:ea typeface="宋体" pitchFamily="2" charset="-122"/>
              </a:rPr>
              <a:t>)</a:t>
            </a:r>
            <a:r>
              <a:rPr lang="zh-CN" altLang="en-US" b="1">
                <a:ea typeface="宋体" pitchFamily="2" charset="-122"/>
              </a:rPr>
              <a:t>的联合概率分布为</a:t>
            </a:r>
          </a:p>
        </p:txBody>
      </p:sp>
      <p:sp>
        <p:nvSpPr>
          <p:cNvPr id="1385482" name="Text Box 10"/>
          <p:cNvSpPr txBox="1">
            <a:spLocks noChangeArrowheads="1"/>
          </p:cNvSpPr>
          <p:nvPr/>
        </p:nvSpPr>
        <p:spPr bwMode="auto">
          <a:xfrm>
            <a:off x="741363" y="1547813"/>
            <a:ext cx="628650" cy="668337"/>
          </a:xfrm>
          <a:prstGeom prst="rect">
            <a:avLst/>
          </a:prstGeom>
          <a:noFill/>
          <a:ln w="9525">
            <a:noFill/>
            <a:miter lim="800000"/>
            <a:headEnd/>
            <a:tailEnd/>
          </a:ln>
          <a:effectLst/>
        </p:spPr>
        <p:txBody>
          <a:bodyPr>
            <a:spAutoFit/>
          </a:bodyPr>
          <a:lstStyle/>
          <a:p>
            <a:pPr algn="just">
              <a:lnSpc>
                <a:spcPct val="135000"/>
              </a:lnSpc>
              <a:spcBef>
                <a:spcPct val="50000"/>
              </a:spcBef>
              <a:spcAft>
                <a:spcPct val="40000"/>
              </a:spcAft>
            </a:pPr>
            <a:r>
              <a:rPr lang="zh-CN" altLang="en-US" b="1">
                <a:ea typeface="宋体" pitchFamily="2" charset="-122"/>
              </a:rPr>
              <a:t>则 </a:t>
            </a:r>
          </a:p>
        </p:txBody>
      </p:sp>
      <p:sp>
        <p:nvSpPr>
          <p:cNvPr id="1385483" name="Text Box 11"/>
          <p:cNvSpPr txBox="1">
            <a:spLocks noChangeArrowheads="1"/>
          </p:cNvSpPr>
          <p:nvPr/>
        </p:nvSpPr>
        <p:spPr bwMode="auto">
          <a:xfrm>
            <a:off x="755650" y="2420938"/>
            <a:ext cx="4589463" cy="668337"/>
          </a:xfrm>
          <a:prstGeom prst="rect">
            <a:avLst/>
          </a:prstGeom>
          <a:noFill/>
          <a:ln w="9525">
            <a:noFill/>
            <a:miter lim="800000"/>
            <a:headEnd/>
            <a:tailEnd/>
          </a:ln>
          <a:effectLst/>
        </p:spPr>
        <p:txBody>
          <a:bodyPr>
            <a:spAutoFit/>
          </a:bodyPr>
          <a:lstStyle/>
          <a:p>
            <a:pPr algn="just">
              <a:lnSpc>
                <a:spcPct val="135000"/>
              </a:lnSpc>
              <a:spcBef>
                <a:spcPct val="50000"/>
              </a:spcBef>
              <a:spcAft>
                <a:spcPct val="40000"/>
              </a:spcAft>
            </a:pPr>
            <a:r>
              <a:rPr lang="zh-CN" altLang="en-US" b="1">
                <a:ea typeface="黑体" pitchFamily="49" charset="-122"/>
              </a:rPr>
              <a:t>    </a:t>
            </a:r>
            <a:r>
              <a:rPr lang="zh-CN" altLang="en-US" b="1">
                <a:solidFill>
                  <a:srgbClr val="FF0000"/>
                </a:solidFill>
                <a:ea typeface="黑体" pitchFamily="49" charset="-122"/>
              </a:rPr>
              <a:t>证明</a:t>
            </a:r>
            <a:r>
              <a:rPr lang="zh-CN" altLang="en-US" b="1">
                <a:ea typeface="宋体" pitchFamily="2" charset="-122"/>
              </a:rPr>
              <a:t>  关于</a:t>
            </a:r>
            <a:r>
              <a:rPr lang="en-US" altLang="zh-CN" b="1" i="1">
                <a:ea typeface="宋体" pitchFamily="2" charset="-122"/>
              </a:rPr>
              <a:t>X</a:t>
            </a:r>
            <a:r>
              <a:rPr lang="zh-CN" altLang="en-US" b="1">
                <a:ea typeface="宋体" pitchFamily="2" charset="-122"/>
              </a:rPr>
              <a:t>的边缘分布为</a:t>
            </a:r>
          </a:p>
        </p:txBody>
      </p:sp>
      <p:sp>
        <p:nvSpPr>
          <p:cNvPr id="1385484" name="Text Box 12"/>
          <p:cNvSpPr txBox="1">
            <a:spLocks noChangeArrowheads="1"/>
          </p:cNvSpPr>
          <p:nvPr/>
        </p:nvSpPr>
        <p:spPr bwMode="auto">
          <a:xfrm>
            <a:off x="766763" y="3292475"/>
            <a:ext cx="1704975" cy="668338"/>
          </a:xfrm>
          <a:prstGeom prst="rect">
            <a:avLst/>
          </a:prstGeom>
          <a:noFill/>
          <a:ln w="9525">
            <a:noFill/>
            <a:miter lim="800000"/>
            <a:headEnd/>
            <a:tailEnd/>
          </a:ln>
          <a:effectLst/>
        </p:spPr>
        <p:txBody>
          <a:bodyPr>
            <a:spAutoFit/>
          </a:bodyPr>
          <a:lstStyle/>
          <a:p>
            <a:pPr algn="just">
              <a:lnSpc>
                <a:spcPct val="135000"/>
              </a:lnSpc>
              <a:spcBef>
                <a:spcPct val="50000"/>
              </a:spcBef>
              <a:spcAft>
                <a:spcPct val="40000"/>
              </a:spcAft>
            </a:pPr>
            <a:r>
              <a:rPr lang="zh-CN" altLang="en-US" b="1">
                <a:ea typeface="宋体" pitchFamily="2" charset="-122"/>
              </a:rPr>
              <a:t>于是有</a:t>
            </a:r>
            <a:r>
              <a:rPr lang="zh-CN" altLang="en-US">
                <a:ea typeface="宋体" pitchFamily="2" charset="-122"/>
              </a:rPr>
              <a:t> </a:t>
            </a:r>
          </a:p>
        </p:txBody>
      </p:sp>
      <p:sp>
        <p:nvSpPr>
          <p:cNvPr id="1385485" name="Text Box 13"/>
          <p:cNvSpPr txBox="1">
            <a:spLocks noChangeArrowheads="1"/>
          </p:cNvSpPr>
          <p:nvPr/>
        </p:nvSpPr>
        <p:spPr bwMode="auto">
          <a:xfrm>
            <a:off x="793750" y="4159250"/>
            <a:ext cx="1901825" cy="668338"/>
          </a:xfrm>
          <a:prstGeom prst="rect">
            <a:avLst/>
          </a:prstGeom>
          <a:noFill/>
          <a:ln w="9525">
            <a:noFill/>
            <a:miter lim="800000"/>
            <a:headEnd/>
            <a:tailEnd/>
          </a:ln>
          <a:effectLst/>
        </p:spPr>
        <p:txBody>
          <a:bodyPr>
            <a:spAutoFit/>
          </a:bodyPr>
          <a:lstStyle/>
          <a:p>
            <a:pPr algn="just">
              <a:lnSpc>
                <a:spcPct val="135000"/>
              </a:lnSpc>
              <a:spcBef>
                <a:spcPct val="50000"/>
              </a:spcBef>
              <a:spcAft>
                <a:spcPct val="40000"/>
              </a:spcAft>
            </a:pPr>
            <a:r>
              <a:rPr lang="zh-CN" altLang="en-US" b="1">
                <a:ea typeface="宋体" pitchFamily="2" charset="-122"/>
              </a:rPr>
              <a:t>同理可得</a:t>
            </a:r>
            <a:r>
              <a:rPr lang="zh-CN" altLang="en-US">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85478"/>
                                        </p:tgtEl>
                                        <p:attrNameLst>
                                          <p:attrName>style.visibility</p:attrName>
                                        </p:attrNameLst>
                                      </p:cBhvr>
                                      <p:to>
                                        <p:strVal val="visible"/>
                                      </p:to>
                                    </p:set>
                                    <p:animEffect transition="in" filter="dissolve">
                                      <p:cBhvr>
                                        <p:cTn id="7" dur="500"/>
                                        <p:tgtEl>
                                          <p:spTgt spid="13854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85482"/>
                                        </p:tgtEl>
                                        <p:attrNameLst>
                                          <p:attrName>style.visibility</p:attrName>
                                        </p:attrNameLst>
                                      </p:cBhvr>
                                      <p:to>
                                        <p:strVal val="visible"/>
                                      </p:to>
                                    </p:set>
                                    <p:animEffect transition="in" filter="dissolve">
                                      <p:cBhvr>
                                        <p:cTn id="12" dur="500"/>
                                        <p:tgtEl>
                                          <p:spTgt spid="13854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85476"/>
                                        </p:tgtEl>
                                        <p:attrNameLst>
                                          <p:attrName>style.visibility</p:attrName>
                                        </p:attrNameLst>
                                      </p:cBhvr>
                                      <p:to>
                                        <p:strVal val="visible"/>
                                      </p:to>
                                    </p:set>
                                    <p:animEffect transition="in" filter="dissolve">
                                      <p:cBhvr>
                                        <p:cTn id="17" dur="500"/>
                                        <p:tgtEl>
                                          <p:spTgt spid="13854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85483"/>
                                        </p:tgtEl>
                                        <p:attrNameLst>
                                          <p:attrName>style.visibility</p:attrName>
                                        </p:attrNameLst>
                                      </p:cBhvr>
                                      <p:to>
                                        <p:strVal val="visible"/>
                                      </p:to>
                                    </p:set>
                                    <p:animEffect transition="in" filter="dissolve">
                                      <p:cBhvr>
                                        <p:cTn id="22" dur="500"/>
                                        <p:tgtEl>
                                          <p:spTgt spid="13854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85480"/>
                                        </p:tgtEl>
                                        <p:attrNameLst>
                                          <p:attrName>style.visibility</p:attrName>
                                        </p:attrNameLst>
                                      </p:cBhvr>
                                      <p:to>
                                        <p:strVal val="visible"/>
                                      </p:to>
                                    </p:set>
                                    <p:animEffect transition="in" filter="dissolve">
                                      <p:cBhvr>
                                        <p:cTn id="27" dur="500"/>
                                        <p:tgtEl>
                                          <p:spTgt spid="138548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85484"/>
                                        </p:tgtEl>
                                        <p:attrNameLst>
                                          <p:attrName>style.visibility</p:attrName>
                                        </p:attrNameLst>
                                      </p:cBhvr>
                                      <p:to>
                                        <p:strVal val="visible"/>
                                      </p:to>
                                    </p:set>
                                    <p:animEffect transition="in" filter="dissolve">
                                      <p:cBhvr>
                                        <p:cTn id="32" dur="500"/>
                                        <p:tgtEl>
                                          <p:spTgt spid="138548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85479"/>
                                        </p:tgtEl>
                                        <p:attrNameLst>
                                          <p:attrName>style.visibility</p:attrName>
                                        </p:attrNameLst>
                                      </p:cBhvr>
                                      <p:to>
                                        <p:strVal val="visible"/>
                                      </p:to>
                                    </p:set>
                                    <p:animEffect transition="in" filter="dissolve">
                                      <p:cBhvr>
                                        <p:cTn id="37" dur="500"/>
                                        <p:tgtEl>
                                          <p:spTgt spid="138547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85485"/>
                                        </p:tgtEl>
                                        <p:attrNameLst>
                                          <p:attrName>style.visibility</p:attrName>
                                        </p:attrNameLst>
                                      </p:cBhvr>
                                      <p:to>
                                        <p:strVal val="visible"/>
                                      </p:to>
                                    </p:set>
                                    <p:animEffect transition="in" filter="dissolve">
                                      <p:cBhvr>
                                        <p:cTn id="42" dur="500"/>
                                        <p:tgtEl>
                                          <p:spTgt spid="138548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85477"/>
                                        </p:tgtEl>
                                        <p:attrNameLst>
                                          <p:attrName>style.visibility</p:attrName>
                                        </p:attrNameLst>
                                      </p:cBhvr>
                                      <p:to>
                                        <p:strVal val="visible"/>
                                      </p:to>
                                    </p:set>
                                    <p:animEffect transition="in" filter="dissolve">
                                      <p:cBhvr>
                                        <p:cTn id="47" dur="500"/>
                                        <p:tgtEl>
                                          <p:spTgt spid="138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82" grpId="0" autoUpdateAnimBg="0"/>
      <p:bldP spid="1385483" grpId="0" autoUpdateAnimBg="0"/>
      <p:bldP spid="1385484" grpId="0" autoUpdateAnimBg="0"/>
      <p:bldP spid="138548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40"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一维随机变量的数学期望</a:t>
            </a:r>
            <a:endParaRPr lang="en-US" altLang="zh-CN" sz="3600" b="1">
              <a:latin typeface="楷体_GB2312" pitchFamily="49" charset="-122"/>
              <a:ea typeface="楷体_GB2312" pitchFamily="49" charset="-122"/>
            </a:endParaRPr>
          </a:p>
        </p:txBody>
      </p:sp>
      <p:sp>
        <p:nvSpPr>
          <p:cNvPr id="1243141" name="Rectangle 5"/>
          <p:cNvSpPr>
            <a:spLocks noChangeArrowheads="1"/>
          </p:cNvSpPr>
          <p:nvPr/>
        </p:nvSpPr>
        <p:spPr bwMode="auto">
          <a:xfrm>
            <a:off x="1116013" y="2139950"/>
            <a:ext cx="6392862" cy="876300"/>
          </a:xfrm>
          <a:prstGeom prst="rect">
            <a:avLst/>
          </a:prstGeom>
          <a:noFill/>
          <a:ln w="9525">
            <a:noFill/>
            <a:miter lim="800000"/>
            <a:headEnd/>
            <a:tailEnd/>
          </a:ln>
          <a:effectLst/>
        </p:spPr>
        <p:txBody>
          <a:bodyPr lIns="71683" tIns="35841" rIns="71683" bIns="35841">
            <a:spAutoFit/>
          </a:bodyPr>
          <a:lstStyle/>
          <a:p>
            <a:pPr defTabSz="717550" eaLnBrk="0" hangingPunct="0">
              <a:lnSpc>
                <a:spcPct val="120000"/>
              </a:lnSpc>
            </a:pPr>
            <a:r>
              <a:rPr lang="zh-CN" altLang="en-US" sz="1900" b="1">
                <a:ea typeface="宋体" pitchFamily="2" charset="-122"/>
              </a:rPr>
              <a:t>        　</a:t>
            </a:r>
            <a:r>
              <a:rPr lang="zh-CN" altLang="en-US" sz="2200" b="1">
                <a:solidFill>
                  <a:srgbClr val="001010"/>
                </a:solidFill>
                <a:ea typeface="宋体" pitchFamily="2" charset="-122"/>
              </a:rPr>
              <a:t>随机变量的数学期望是概率论中最重要的概念之一</a:t>
            </a:r>
            <a:r>
              <a:rPr lang="en-US" altLang="zh-CN" sz="2200" b="1">
                <a:solidFill>
                  <a:srgbClr val="001010"/>
                </a:solidFill>
                <a:ea typeface="宋体" pitchFamily="2" charset="-122"/>
              </a:rPr>
              <a:t>.  </a:t>
            </a:r>
            <a:r>
              <a:rPr lang="zh-CN" altLang="en-US" sz="2200" b="1">
                <a:solidFill>
                  <a:srgbClr val="001010"/>
                </a:solidFill>
                <a:ea typeface="宋体" pitchFamily="2" charset="-122"/>
              </a:rPr>
              <a:t>它的定义来自习惯上的</a:t>
            </a:r>
            <a:r>
              <a:rPr lang="zh-CN" altLang="en-US" sz="2200" b="1">
                <a:solidFill>
                  <a:srgbClr val="0000CC"/>
                </a:solidFill>
                <a:ea typeface="宋体" pitchFamily="2" charset="-122"/>
              </a:rPr>
              <a:t>平均值</a:t>
            </a:r>
            <a:r>
              <a:rPr lang="zh-CN" altLang="en-US" sz="2200" b="1">
                <a:solidFill>
                  <a:srgbClr val="001010"/>
                </a:solidFill>
                <a:ea typeface="宋体" pitchFamily="2" charset="-122"/>
              </a:rPr>
              <a:t>概念</a:t>
            </a:r>
            <a:r>
              <a:rPr lang="en-US" altLang="zh-CN" sz="2200" b="1">
                <a:solidFill>
                  <a:srgbClr val="001010"/>
                </a:solidFill>
                <a:ea typeface="宋体" pitchFamily="2" charset="-122"/>
              </a:rPr>
              <a:t>.</a:t>
            </a:r>
          </a:p>
        </p:txBody>
      </p:sp>
      <p:sp>
        <p:nvSpPr>
          <p:cNvPr id="1243142" name="Rectangle 6"/>
          <p:cNvSpPr>
            <a:spLocks noChangeArrowheads="1"/>
          </p:cNvSpPr>
          <p:nvPr/>
        </p:nvSpPr>
        <p:spPr bwMode="auto">
          <a:xfrm>
            <a:off x="1336675" y="3475038"/>
            <a:ext cx="7196138" cy="876300"/>
          </a:xfrm>
          <a:prstGeom prst="rect">
            <a:avLst/>
          </a:prstGeom>
          <a:noFill/>
          <a:ln w="9525">
            <a:noFill/>
            <a:miter lim="800000"/>
            <a:headEnd/>
            <a:tailEnd/>
          </a:ln>
          <a:effectLst/>
        </p:spPr>
        <p:txBody>
          <a:bodyPr lIns="71683" tIns="35841" rIns="71683" bIns="35841">
            <a:spAutoFit/>
          </a:bodyPr>
          <a:lstStyle/>
          <a:p>
            <a:pPr defTabSz="717550">
              <a:lnSpc>
                <a:spcPct val="120000"/>
              </a:lnSpc>
            </a:pPr>
            <a:r>
              <a:rPr lang="zh-CN" altLang="en-US" sz="1900" b="1">
                <a:solidFill>
                  <a:srgbClr val="0000A4"/>
                </a:solidFill>
                <a:ea typeface="宋体" pitchFamily="2" charset="-122"/>
              </a:rPr>
              <a:t> </a:t>
            </a:r>
            <a:r>
              <a:rPr lang="zh-CN" altLang="en-US" sz="2200" b="1">
                <a:solidFill>
                  <a:srgbClr val="CC3300"/>
                </a:solidFill>
                <a:ea typeface="宋体" pitchFamily="2" charset="-122"/>
              </a:rPr>
              <a:t>引例</a:t>
            </a:r>
            <a:r>
              <a:rPr lang="zh-CN" altLang="en-US" sz="2200" b="1">
                <a:solidFill>
                  <a:srgbClr val="FF3300"/>
                </a:solidFill>
                <a:ea typeface="宋体" pitchFamily="2" charset="-122"/>
              </a:rPr>
              <a:t>    </a:t>
            </a:r>
            <a:r>
              <a:rPr lang="zh-CN" altLang="en-US" sz="2200" b="1">
                <a:solidFill>
                  <a:srgbClr val="001010"/>
                </a:solidFill>
                <a:ea typeface="宋体" pitchFamily="2" charset="-122"/>
              </a:rPr>
              <a:t>将一枚骰子掷</a:t>
            </a:r>
            <a:r>
              <a:rPr lang="en-US" altLang="zh-CN" sz="2200" b="1">
                <a:solidFill>
                  <a:srgbClr val="001010"/>
                </a:solidFill>
                <a:ea typeface="宋体" pitchFamily="2" charset="-122"/>
              </a:rPr>
              <a:t>100</a:t>
            </a:r>
            <a:r>
              <a:rPr lang="zh-CN" altLang="en-US" sz="2200" b="1">
                <a:solidFill>
                  <a:srgbClr val="001010"/>
                </a:solidFill>
                <a:ea typeface="宋体" pitchFamily="2" charset="-122"/>
              </a:rPr>
              <a:t>次，各点数出现的次数与频率如下</a:t>
            </a:r>
            <a:r>
              <a:rPr lang="en-US" altLang="zh-CN" sz="2200" b="1">
                <a:solidFill>
                  <a:srgbClr val="001010"/>
                </a:solidFill>
                <a:latin typeface="宋体" pitchFamily="2" charset="-122"/>
                <a:ea typeface="宋体" pitchFamily="2" charset="-122"/>
              </a:rPr>
              <a:t>,</a:t>
            </a:r>
            <a:r>
              <a:rPr lang="zh-CN" altLang="en-US" sz="2200" b="1">
                <a:solidFill>
                  <a:srgbClr val="001010"/>
                </a:solidFill>
                <a:latin typeface="宋体" pitchFamily="2" charset="-122"/>
                <a:ea typeface="宋体" pitchFamily="2" charset="-122"/>
              </a:rPr>
              <a:t>求每次投掷的平均点数．</a:t>
            </a:r>
          </a:p>
        </p:txBody>
      </p:sp>
      <p:graphicFrame>
        <p:nvGraphicFramePr>
          <p:cNvPr id="1243161" name="Group 25"/>
          <p:cNvGraphicFramePr>
            <a:graphicFrameLocks noGrp="1"/>
          </p:cNvGraphicFramePr>
          <p:nvPr/>
        </p:nvGraphicFramePr>
        <p:xfrm>
          <a:off x="1258888" y="4652963"/>
          <a:ext cx="7488237" cy="1362564"/>
        </p:xfrm>
        <a:graphic>
          <a:graphicData uri="http://schemas.openxmlformats.org/drawingml/2006/table">
            <a:tbl>
              <a:tblPr/>
              <a:tblGrid>
                <a:gridCol w="730250"/>
                <a:gridCol w="6757987"/>
              </a:tblGrid>
              <a:tr h="431800">
                <a:tc>
                  <a:txBody>
                    <a:bodyPr/>
                    <a:lstStyle/>
                    <a:p>
                      <a:pPr marL="0" marR="0" lvl="0" indent="0" algn="r" defTabSz="914400" rtl="0" eaLnBrk="1" fontAlgn="base" latinLnBrk="0" hangingPunct="1">
                        <a:lnSpc>
                          <a:spcPct val="14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660033"/>
                          </a:solidFill>
                          <a:effectLst/>
                          <a:latin typeface="Times New Roman" pitchFamily="18" charset="0"/>
                          <a:ea typeface="PMingLiU" pitchFamily="18" charset="-120"/>
                        </a:rPr>
                        <a:t>点数</a:t>
                      </a:r>
                    </a:p>
                  </a:txBody>
                  <a:tcPr marL="71683" marR="71683" marT="35841" marB="35841" anchor="ct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800" b="0" i="0" u="none" strike="noStrike" cap="none" normalizeH="0" baseline="0" smtClean="0">
                          <a:ln>
                            <a:noFill/>
                          </a:ln>
                          <a:solidFill>
                            <a:srgbClr val="660033"/>
                          </a:solidFill>
                          <a:effectLst/>
                          <a:latin typeface="Times New Roman" pitchFamily="18" charset="0"/>
                          <a:ea typeface="PMingLiU" pitchFamily="18" charset="-120"/>
                        </a:rPr>
                        <a:t>   </a:t>
                      </a:r>
                      <a:r>
                        <a:rPr kumimoji="1" lang="en-US" altLang="zh-CN" sz="2400" b="1" i="0" u="none" strike="noStrike" cap="none" normalizeH="0" baseline="0" smtClean="0">
                          <a:ln>
                            <a:noFill/>
                          </a:ln>
                          <a:solidFill>
                            <a:srgbClr val="660033"/>
                          </a:solidFill>
                          <a:effectLst/>
                          <a:latin typeface="Times New Roman" pitchFamily="18" charset="0"/>
                          <a:ea typeface="PMingLiU" pitchFamily="18" charset="-120"/>
                        </a:rPr>
                        <a:t>1             2             3           4          5            </a:t>
                      </a:r>
                      <a:r>
                        <a:rPr kumimoji="1" lang="zh-CN" altLang="en-US" sz="2400" b="1" i="0" u="none" strike="noStrike" cap="none" normalizeH="0" baseline="0" smtClean="0">
                          <a:ln>
                            <a:noFill/>
                          </a:ln>
                          <a:solidFill>
                            <a:srgbClr val="660033"/>
                          </a:solidFill>
                          <a:effectLst/>
                          <a:latin typeface="Times New Roman" pitchFamily="18" charset="0"/>
                          <a:ea typeface="PMingLiU" pitchFamily="18" charset="-120"/>
                        </a:rPr>
                        <a:t>６</a:t>
                      </a:r>
                    </a:p>
                  </a:txBody>
                  <a:tcPr marL="71683" marR="71683" marT="35841" marB="35841" anchor="b"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2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000099"/>
                          </a:solidFill>
                          <a:effectLst/>
                          <a:latin typeface="Times New Roman" pitchFamily="18" charset="0"/>
                          <a:ea typeface="PMingLiU" pitchFamily="18" charset="-120"/>
                        </a:rPr>
                        <a:t>次数</a:t>
                      </a:r>
                    </a:p>
                    <a:p>
                      <a:pPr marL="0" marR="0" lvl="0" indent="0" algn="r" defTabSz="914400" rtl="0" eaLnBrk="1" fontAlgn="base" latinLnBrk="0" hangingPunct="1">
                        <a:lnSpc>
                          <a:spcPct val="12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CC3300"/>
                          </a:solidFill>
                          <a:effectLst/>
                          <a:latin typeface="Times New Roman" pitchFamily="18" charset="0"/>
                          <a:ea typeface="PMingLiU" pitchFamily="18" charset="-120"/>
                        </a:rPr>
                        <a:t>频率</a:t>
                      </a:r>
                    </a:p>
                  </a:txBody>
                  <a:tcPr marL="71683" marR="71683" marT="35841" marB="3584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accent1"/>
                        </a:buClr>
                        <a:buSzPct val="90000"/>
                        <a:buFont typeface="Monotype Sorts" pitchFamily="2" charset="2"/>
                        <a:buNone/>
                        <a:tabLst/>
                      </a:pPr>
                      <a:r>
                        <a:rPr kumimoji="1" lang="zh-CN" altLang="en-US" sz="2800" b="0" i="0" u="none" strike="noStrike" cap="none" normalizeH="0" baseline="0" smtClean="0">
                          <a:ln>
                            <a:noFill/>
                          </a:ln>
                          <a:solidFill>
                            <a:srgbClr val="660033"/>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000099"/>
                          </a:solidFill>
                          <a:effectLst/>
                          <a:latin typeface="Times New Roman" pitchFamily="18" charset="0"/>
                          <a:ea typeface="PMingLiU" pitchFamily="18" charset="-120"/>
                        </a:rPr>
                        <a:t>14             21            17          22          10           16</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smtClean="0">
                          <a:ln>
                            <a:noFill/>
                          </a:ln>
                          <a:solidFill>
                            <a:srgbClr val="660033"/>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14/</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 21/</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a:t>
                      </a:r>
                      <a:r>
                        <a:rPr kumimoji="1" lang="en-US" altLang="zh-CN" sz="9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17/</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22/</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10/</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16/</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a:t>
                      </a:r>
                    </a:p>
                  </a:txBody>
                  <a:tcPr marL="71683" marR="71683" marT="35841" marB="35841"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1243158" name="Rectangle 22"/>
          <p:cNvSpPr>
            <a:spLocks noChangeArrowheads="1"/>
          </p:cNvSpPr>
          <p:nvPr/>
        </p:nvSpPr>
        <p:spPr bwMode="auto">
          <a:xfrm>
            <a:off x="1120775" y="1679575"/>
            <a:ext cx="4098925" cy="500063"/>
          </a:xfrm>
          <a:prstGeom prst="rect">
            <a:avLst/>
          </a:prstGeom>
          <a:noFill/>
          <a:ln w="9525">
            <a:noFill/>
            <a:miter lim="800000"/>
            <a:headEnd/>
            <a:tailEnd/>
          </a:ln>
          <a:effectLst/>
        </p:spPr>
        <p:txBody>
          <a:bodyPr lIns="71683" tIns="35841" rIns="71683" bIns="35841" anchor="ctr">
            <a:spAutoFit/>
          </a:bodyPr>
          <a:lstStyle/>
          <a:p>
            <a:pPr eaLnBrk="0" hangingPunct="0"/>
            <a:r>
              <a:rPr lang="zh-CN" altLang="en-US" b="1">
                <a:latin typeface="黑体" pitchFamily="49" charset="-122"/>
                <a:ea typeface="黑体" pitchFamily="49" charset="-122"/>
              </a:rPr>
              <a:t>数学期望的概念</a:t>
            </a:r>
            <a:r>
              <a:rPr lang="zh-CN" altLang="en-US" sz="2400">
                <a:latin typeface="黑体" pitchFamily="49" charset="-122"/>
                <a:ea typeface="宋体" pitchFamily="2" charset="-122"/>
              </a:rPr>
              <a:t>  </a:t>
            </a:r>
          </a:p>
        </p:txBody>
      </p:sp>
      <p:sp>
        <p:nvSpPr>
          <p:cNvPr id="1243159" name="Rectangle 23"/>
          <p:cNvSpPr>
            <a:spLocks noChangeArrowheads="1"/>
          </p:cNvSpPr>
          <p:nvPr/>
        </p:nvSpPr>
        <p:spPr bwMode="auto">
          <a:xfrm>
            <a:off x="1123950" y="3021013"/>
            <a:ext cx="4330700" cy="454025"/>
          </a:xfrm>
          <a:prstGeom prst="rect">
            <a:avLst/>
          </a:prstGeom>
          <a:noFill/>
          <a:ln w="9525">
            <a:noFill/>
            <a:miter lim="800000"/>
            <a:headEnd/>
            <a:tailEnd/>
          </a:ln>
          <a:effectLst/>
        </p:spPr>
        <p:txBody>
          <a:bodyPr wrap="none" lIns="71683" tIns="35841" rIns="71683" bIns="35841">
            <a:spAutoFit/>
          </a:bodyPr>
          <a:lstStyle/>
          <a:p>
            <a:pPr defTabSz="717550"/>
            <a:r>
              <a:rPr kumimoji="0" lang="en-US" altLang="zh-CN" sz="2400" b="1">
                <a:solidFill>
                  <a:srgbClr val="3333FF"/>
                </a:solidFill>
                <a:ea typeface="黑体" pitchFamily="49" charset="-122"/>
              </a:rPr>
              <a:t>(1) </a:t>
            </a:r>
            <a:r>
              <a:rPr lang="zh-CN" altLang="en-US" sz="2400" b="1">
                <a:solidFill>
                  <a:srgbClr val="3333FF"/>
                </a:solidFill>
                <a:ea typeface="黑体" pitchFamily="49" charset="-122"/>
              </a:rPr>
              <a:t>离散型变量数学期望的定义</a:t>
            </a:r>
            <a:r>
              <a:rPr lang="zh-CN" altLang="en-US" sz="2500" b="1">
                <a:solidFill>
                  <a:srgbClr val="3333FF"/>
                </a:solidFill>
                <a:ea typeface="黑体" pitchFamily="49"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43140"/>
                                        </p:tgtEl>
                                        <p:attrNameLst>
                                          <p:attrName>style.visibility</p:attrName>
                                        </p:attrNameLst>
                                      </p:cBhvr>
                                      <p:to>
                                        <p:strVal val="visible"/>
                                      </p:to>
                                    </p:set>
                                    <p:anim calcmode="lin" valueType="num">
                                      <p:cBhvr additive="base">
                                        <p:cTn id="7" dur="500" fill="hold"/>
                                        <p:tgtEl>
                                          <p:spTgt spid="1243140"/>
                                        </p:tgtEl>
                                        <p:attrNameLst>
                                          <p:attrName>ppt_x</p:attrName>
                                        </p:attrNameLst>
                                      </p:cBhvr>
                                      <p:tavLst>
                                        <p:tav tm="0">
                                          <p:val>
                                            <p:strVal val="1+#ppt_w/2"/>
                                          </p:val>
                                        </p:tav>
                                        <p:tav tm="100000">
                                          <p:val>
                                            <p:strVal val="#ppt_x"/>
                                          </p:val>
                                        </p:tav>
                                      </p:tavLst>
                                    </p:anim>
                                    <p:anim calcmode="lin" valueType="num">
                                      <p:cBhvr additive="base">
                                        <p:cTn id="8" dur="500" fill="hold"/>
                                        <p:tgtEl>
                                          <p:spTgt spid="124314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43141"/>
                                        </p:tgtEl>
                                        <p:attrNameLst>
                                          <p:attrName>style.visibility</p:attrName>
                                        </p:attrNameLst>
                                      </p:cBhvr>
                                      <p:to>
                                        <p:strVal val="visible"/>
                                      </p:to>
                                    </p:set>
                                    <p:animEffect transition="in" filter="wipe(left)">
                                      <p:cBhvr>
                                        <p:cTn id="13" dur="500"/>
                                        <p:tgtEl>
                                          <p:spTgt spid="12431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43159"/>
                                        </p:tgtEl>
                                        <p:attrNameLst>
                                          <p:attrName>style.visibility</p:attrName>
                                        </p:attrNameLst>
                                      </p:cBhvr>
                                      <p:to>
                                        <p:strVal val="visible"/>
                                      </p:to>
                                    </p:set>
                                    <p:animEffect transition="in" filter="wipe(left)">
                                      <p:cBhvr>
                                        <p:cTn id="18" dur="500"/>
                                        <p:tgtEl>
                                          <p:spTgt spid="124315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43142"/>
                                        </p:tgtEl>
                                        <p:attrNameLst>
                                          <p:attrName>style.visibility</p:attrName>
                                        </p:attrNameLst>
                                      </p:cBhvr>
                                      <p:to>
                                        <p:strVal val="visible"/>
                                      </p:to>
                                    </p:set>
                                    <p:animEffect transition="in" filter="wipe(left)">
                                      <p:cBhvr>
                                        <p:cTn id="23" dur="500"/>
                                        <p:tgtEl>
                                          <p:spTgt spid="1243142"/>
                                        </p:tgtEl>
                                      </p:cBhvr>
                                    </p:animEffect>
                                  </p:childTnLst>
                                </p:cTn>
                              </p:par>
                              <p:par>
                                <p:cTn id="24" presetID="22" presetClass="entr" presetSubtype="8" fill="hold" nodeType="withEffect">
                                  <p:stCondLst>
                                    <p:cond delay="0"/>
                                  </p:stCondLst>
                                  <p:childTnLst>
                                    <p:set>
                                      <p:cBhvr>
                                        <p:cTn id="25" dur="1" fill="hold">
                                          <p:stCondLst>
                                            <p:cond delay="0"/>
                                          </p:stCondLst>
                                        </p:cTn>
                                        <p:tgtEl>
                                          <p:spTgt spid="1243161"/>
                                        </p:tgtEl>
                                        <p:attrNameLst>
                                          <p:attrName>style.visibility</p:attrName>
                                        </p:attrNameLst>
                                      </p:cBhvr>
                                      <p:to>
                                        <p:strVal val="visible"/>
                                      </p:to>
                                    </p:set>
                                    <p:animEffect transition="in" filter="wipe(left)">
                                      <p:cBhvr>
                                        <p:cTn id="26" dur="500"/>
                                        <p:tgtEl>
                                          <p:spTgt spid="124316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4315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4314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4315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43142"/>
                                        </p:tgtEl>
                                        <p:attrNameLst>
                                          <p:attrName>style.visibility</p:attrName>
                                        </p:attrNameLst>
                                      </p:cBhvr>
                                      <p:to>
                                        <p:strVal val="hidden"/>
                                      </p:to>
                                    </p:set>
                                  </p:childTnLst>
                                </p:cTn>
                              </p:par>
                              <p:par>
                                <p:cTn id="37" presetID="64" presetClass="path" presetSubtype="0" accel="50000" decel="50000" fill="hold" nodeType="withEffect">
                                  <p:stCondLst>
                                    <p:cond delay="0"/>
                                  </p:stCondLst>
                                  <p:childTnLst>
                                    <p:animMotion origin="layout" path="M -0.0051 -0.17817 L -0.0051 -0.51091 " pathEditMode="relative" rAng="0" ptsTypes="AA">
                                      <p:cBhvr>
                                        <p:cTn id="38" dur="1000" fill="hold"/>
                                        <p:tgtEl>
                                          <p:spTgt spid="1243161"/>
                                        </p:tgtEl>
                                        <p:attrNameLst>
                                          <p:attrName>ppt_x</p:attrName>
                                          <p:attrName>ppt_y</p:attrName>
                                        </p:attrNameLst>
                                      </p:cBhvr>
                                      <p:rCtr x="0" y="-1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40" grpId="0" autoUpdateAnimBg="0"/>
      <p:bldP spid="1243141" grpId="0" autoUpdateAnimBg="0"/>
      <p:bldP spid="1243141" grpId="1"/>
      <p:bldP spid="1243142" grpId="0" autoUpdateAnimBg="0"/>
      <p:bldP spid="1243142" grpId="1"/>
      <p:bldP spid="1243158" grpId="0"/>
      <p:bldP spid="1243159" grpId="0" autoUpdateAnimBg="0"/>
      <p:bldP spid="124315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500" name="Text Box 4"/>
          <p:cNvSpPr txBox="1">
            <a:spLocks noChangeArrowheads="1"/>
          </p:cNvSpPr>
          <p:nvPr/>
        </p:nvSpPr>
        <p:spPr bwMode="auto">
          <a:xfrm>
            <a:off x="4686300" y="1038225"/>
            <a:ext cx="4338638" cy="1244600"/>
          </a:xfrm>
          <a:prstGeom prst="rect">
            <a:avLst/>
          </a:prstGeom>
          <a:noFill/>
          <a:ln w="9525">
            <a:noFill/>
            <a:miter lim="800000"/>
            <a:headEnd/>
            <a:tailEnd/>
          </a:ln>
          <a:effectLst/>
        </p:spPr>
        <p:txBody>
          <a:bodyPr>
            <a:spAutoFit/>
          </a:bodyPr>
          <a:lstStyle/>
          <a:p>
            <a:pPr algn="just">
              <a:lnSpc>
                <a:spcPct val="135000"/>
              </a:lnSpc>
              <a:spcBef>
                <a:spcPct val="50000"/>
              </a:spcBef>
              <a:spcAft>
                <a:spcPct val="40000"/>
              </a:spcAft>
            </a:pPr>
            <a:r>
              <a:rPr lang="zh-CN" altLang="en-US" b="1">
                <a:ea typeface="宋体" pitchFamily="2" charset="-122"/>
              </a:rPr>
              <a:t>    求随机变量</a:t>
            </a:r>
            <a:r>
              <a:rPr lang="en-US" altLang="zh-CN" b="1" i="1">
                <a:ea typeface="宋体" pitchFamily="2" charset="-122"/>
              </a:rPr>
              <a:t>X</a:t>
            </a:r>
            <a:r>
              <a:rPr lang="zh-CN" altLang="en-US" b="1">
                <a:ea typeface="宋体" pitchFamily="2" charset="-122"/>
              </a:rPr>
              <a:t>和</a:t>
            </a:r>
            <a:r>
              <a:rPr lang="en-US" altLang="zh-CN" b="1" i="1">
                <a:ea typeface="宋体" pitchFamily="2" charset="-122"/>
              </a:rPr>
              <a:t>Y</a:t>
            </a:r>
            <a:r>
              <a:rPr lang="zh-CN" altLang="en-US" b="1">
                <a:ea typeface="宋体" pitchFamily="2" charset="-122"/>
              </a:rPr>
              <a:t>的数学期望．</a:t>
            </a:r>
          </a:p>
        </p:txBody>
      </p:sp>
      <p:sp>
        <p:nvSpPr>
          <p:cNvPr id="1386501" name="Text Box 5"/>
          <p:cNvSpPr txBox="1">
            <a:spLocks noChangeArrowheads="1"/>
          </p:cNvSpPr>
          <p:nvPr/>
        </p:nvSpPr>
        <p:spPr bwMode="auto">
          <a:xfrm>
            <a:off x="760413" y="4941888"/>
            <a:ext cx="1974850" cy="668337"/>
          </a:xfrm>
          <a:prstGeom prst="rect">
            <a:avLst/>
          </a:prstGeom>
          <a:noFill/>
          <a:ln w="9525">
            <a:noFill/>
            <a:miter lim="800000"/>
            <a:headEnd/>
            <a:tailEnd/>
          </a:ln>
          <a:effectLst/>
        </p:spPr>
        <p:txBody>
          <a:bodyPr>
            <a:spAutoFit/>
          </a:bodyPr>
          <a:lstStyle/>
          <a:p>
            <a:pPr algn="just">
              <a:lnSpc>
                <a:spcPct val="135000"/>
              </a:lnSpc>
              <a:spcBef>
                <a:spcPct val="50000"/>
              </a:spcBef>
              <a:spcAft>
                <a:spcPct val="40000"/>
              </a:spcAft>
            </a:pPr>
            <a:r>
              <a:rPr lang="zh-CN" altLang="en-US" b="1">
                <a:ea typeface="宋体" pitchFamily="2" charset="-122"/>
              </a:rPr>
              <a:t>于是有</a:t>
            </a:r>
            <a:endParaRPr lang="zh-CN" altLang="en-US" b="1">
              <a:ea typeface="宋体" pitchFamily="2" charset="-122"/>
              <a:cs typeface="Times New Roman" pitchFamily="18" charset="0"/>
            </a:endParaRPr>
          </a:p>
        </p:txBody>
      </p:sp>
      <p:sp>
        <p:nvSpPr>
          <p:cNvPr id="1386502" name="Rectangle 6"/>
          <p:cNvSpPr>
            <a:spLocks noChangeArrowheads="1"/>
          </p:cNvSpPr>
          <p:nvPr/>
        </p:nvSpPr>
        <p:spPr bwMode="auto">
          <a:xfrm>
            <a:off x="755650" y="2708275"/>
            <a:ext cx="8664575" cy="939800"/>
          </a:xfrm>
          <a:prstGeom prst="rect">
            <a:avLst/>
          </a:prstGeom>
          <a:noFill/>
          <a:ln w="9525">
            <a:noFill/>
            <a:miter lim="800000"/>
            <a:headEnd/>
            <a:tailEnd/>
          </a:ln>
          <a:effectLst/>
        </p:spPr>
        <p:txBody>
          <a:bodyPr lIns="0" tIns="0" rIns="0" bIns="0">
            <a:spAutoFit/>
          </a:bodyPr>
          <a:lstStyle/>
          <a:p>
            <a:pPr>
              <a:lnSpc>
                <a:spcPct val="110000"/>
              </a:lnSpc>
            </a:pPr>
            <a:r>
              <a:rPr lang="zh-CN" altLang="en-US" b="1">
                <a:ea typeface="黑体" pitchFamily="49" charset="-122"/>
              </a:rPr>
              <a:t>    </a:t>
            </a:r>
            <a:r>
              <a:rPr lang="zh-CN" altLang="en-US" b="1">
                <a:solidFill>
                  <a:srgbClr val="FF0000"/>
                </a:solidFill>
                <a:ea typeface="黑体" pitchFamily="49" charset="-122"/>
              </a:rPr>
              <a:t>解</a:t>
            </a:r>
            <a:r>
              <a:rPr lang="zh-CN" altLang="en-US" b="1">
                <a:ea typeface="宋体" pitchFamily="2" charset="-122"/>
              </a:rPr>
              <a:t>  由</a:t>
            </a:r>
            <a:r>
              <a:rPr lang="en-US" altLang="zh-CN" sz="2400" b="1">
                <a:ea typeface="宋体" pitchFamily="2" charset="-122"/>
              </a:rPr>
              <a:t>(</a:t>
            </a:r>
            <a:r>
              <a:rPr lang="en-US" altLang="zh-CN" sz="2400" b="1" i="1">
                <a:ea typeface="宋体" pitchFamily="2" charset="-122"/>
              </a:rPr>
              <a:t>X</a:t>
            </a:r>
            <a:r>
              <a:rPr lang="en-US" altLang="zh-CN" sz="2400" b="1">
                <a:ea typeface="宋体" pitchFamily="2" charset="-122"/>
              </a:rPr>
              <a:t>,</a:t>
            </a:r>
            <a:r>
              <a:rPr lang="en-US" altLang="zh-CN" sz="2400" b="1" i="1">
                <a:ea typeface="宋体" pitchFamily="2" charset="-122"/>
              </a:rPr>
              <a:t>Y</a:t>
            </a:r>
            <a:r>
              <a:rPr lang="en-US" altLang="zh-CN" sz="2400" b="1">
                <a:ea typeface="宋体" pitchFamily="2" charset="-122"/>
              </a:rPr>
              <a:t>)</a:t>
            </a:r>
            <a:r>
              <a:rPr lang="zh-CN" altLang="en-US" b="1">
                <a:ea typeface="宋体" pitchFamily="2" charset="-122"/>
              </a:rPr>
              <a:t>的联合分布律可得关于</a:t>
            </a:r>
            <a:r>
              <a:rPr lang="en-US" altLang="zh-CN" b="1" i="1">
                <a:ea typeface="宋体" pitchFamily="2" charset="-122"/>
              </a:rPr>
              <a:t>X</a:t>
            </a:r>
            <a:r>
              <a:rPr lang="zh-CN" altLang="en-US" b="1">
                <a:ea typeface="宋体" pitchFamily="2" charset="-122"/>
              </a:rPr>
              <a:t>、</a:t>
            </a:r>
            <a:r>
              <a:rPr lang="en-US" altLang="zh-CN" b="1" i="1">
                <a:ea typeface="宋体" pitchFamily="2" charset="-122"/>
              </a:rPr>
              <a:t>Y</a:t>
            </a:r>
            <a:r>
              <a:rPr lang="zh-CN" altLang="en-US" b="1">
                <a:ea typeface="宋体" pitchFamily="2" charset="-122"/>
              </a:rPr>
              <a:t>的边缘分布分别为</a:t>
            </a:r>
          </a:p>
        </p:txBody>
      </p:sp>
      <p:sp>
        <p:nvSpPr>
          <p:cNvPr id="1386503" name="Text Box 7"/>
          <p:cNvSpPr txBox="1">
            <a:spLocks noChangeArrowheads="1"/>
          </p:cNvSpPr>
          <p:nvPr/>
        </p:nvSpPr>
        <p:spPr bwMode="auto">
          <a:xfrm>
            <a:off x="636588" y="223838"/>
            <a:ext cx="8551862" cy="519112"/>
          </a:xfrm>
          <a:prstGeom prst="rect">
            <a:avLst/>
          </a:prstGeom>
          <a:noFill/>
          <a:ln w="9525">
            <a:noFill/>
            <a:miter lim="800000"/>
            <a:headEnd/>
            <a:tailEnd/>
          </a:ln>
          <a:effectLst/>
        </p:spPr>
        <p:txBody>
          <a:bodyPr wrap="none">
            <a:spAutoFit/>
          </a:bodyPr>
          <a:lstStyle/>
          <a:p>
            <a:r>
              <a:rPr lang="zh-CN" altLang="en-US">
                <a:ea typeface="黑体" pitchFamily="49" charset="-122"/>
              </a:rPr>
              <a:t> </a:t>
            </a:r>
            <a:r>
              <a:rPr lang="zh-CN" altLang="en-US" b="1">
                <a:ea typeface="宋体" pitchFamily="2" charset="-122"/>
              </a:rPr>
              <a:t>  </a:t>
            </a:r>
            <a:r>
              <a:rPr lang="zh-CN" altLang="en-US" b="1">
                <a:solidFill>
                  <a:srgbClr val="FF0000"/>
                </a:solidFill>
                <a:ea typeface="宋体" pitchFamily="2" charset="-122"/>
              </a:rPr>
              <a:t>例</a:t>
            </a:r>
            <a:r>
              <a:rPr lang="en-US" altLang="zh-CN" b="1">
                <a:ea typeface="宋体" pitchFamily="2" charset="-122"/>
              </a:rPr>
              <a:t>  </a:t>
            </a:r>
            <a:r>
              <a:rPr lang="zh-CN" altLang="en-US" b="1">
                <a:ea typeface="宋体" pitchFamily="2" charset="-122"/>
              </a:rPr>
              <a:t>设二维离散型随机变量</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Y</a:t>
            </a:r>
            <a:r>
              <a:rPr lang="en-US" altLang="zh-CN" b="1">
                <a:ea typeface="宋体" pitchFamily="2" charset="-122"/>
              </a:rPr>
              <a:t>)</a:t>
            </a:r>
            <a:r>
              <a:rPr lang="zh-CN" altLang="en-US" b="1">
                <a:ea typeface="宋体" pitchFamily="2" charset="-122"/>
              </a:rPr>
              <a:t>的联合概率分布表</a:t>
            </a:r>
            <a:r>
              <a:rPr lang="zh-CN" altLang="en-US">
                <a:ea typeface="宋体" pitchFamily="2" charset="-122"/>
              </a:rPr>
              <a:t>为</a:t>
            </a:r>
            <a:endParaRPr lang="zh-CN" altLang="en-US">
              <a:ea typeface="黑体" pitchFamily="49" charset="-122"/>
            </a:endParaRPr>
          </a:p>
        </p:txBody>
      </p:sp>
      <p:grpSp>
        <p:nvGrpSpPr>
          <p:cNvPr id="1386504" name="Group 8"/>
          <p:cNvGrpSpPr>
            <a:grpSpLocks/>
          </p:cNvGrpSpPr>
          <p:nvPr/>
        </p:nvGrpSpPr>
        <p:grpSpPr bwMode="auto">
          <a:xfrm>
            <a:off x="1247775" y="3784600"/>
            <a:ext cx="3246438" cy="1293813"/>
            <a:chOff x="0" y="2627"/>
            <a:chExt cx="2045" cy="815"/>
          </a:xfrm>
        </p:grpSpPr>
        <p:sp>
          <p:nvSpPr>
            <p:cNvPr id="1386505" name="Text Box 9"/>
            <p:cNvSpPr txBox="1">
              <a:spLocks noChangeArrowheads="1"/>
            </p:cNvSpPr>
            <p:nvPr/>
          </p:nvSpPr>
          <p:spPr bwMode="auto">
            <a:xfrm>
              <a:off x="0" y="2655"/>
              <a:ext cx="2045" cy="787"/>
            </a:xfrm>
            <a:prstGeom prst="rect">
              <a:avLst/>
            </a:prstGeom>
            <a:noFill/>
            <a:ln w="9525">
              <a:noFill/>
              <a:miter lim="800000"/>
              <a:headEnd/>
              <a:tailEnd/>
            </a:ln>
            <a:effectLst/>
          </p:spPr>
          <p:txBody>
            <a:bodyPr>
              <a:spAutoFit/>
            </a:bodyPr>
            <a:lstStyle/>
            <a:p>
              <a:r>
                <a:rPr lang="zh-CN" altLang="en-US">
                  <a:ea typeface="宋体" pitchFamily="2" charset="-122"/>
                </a:rPr>
                <a:t>              </a:t>
              </a:r>
              <a:r>
                <a:rPr lang="en-US" altLang="zh-CN" sz="2400">
                  <a:ea typeface="宋体" pitchFamily="2" charset="-122"/>
                </a:rPr>
                <a:t>1           2 </a:t>
              </a:r>
            </a:p>
            <a:p>
              <a:endParaRPr lang="en-US" altLang="zh-CN" sz="2400">
                <a:ea typeface="宋体" pitchFamily="2" charset="-122"/>
              </a:endParaRPr>
            </a:p>
            <a:p>
              <a:r>
                <a:rPr lang="en-US" altLang="zh-CN" sz="2400">
                  <a:ea typeface="宋体" pitchFamily="2" charset="-122"/>
                </a:rPr>
                <a:t>              5/8        3/8</a:t>
              </a:r>
            </a:p>
          </p:txBody>
        </p:sp>
        <p:sp>
          <p:nvSpPr>
            <p:cNvPr id="1386506" name="Line 10"/>
            <p:cNvSpPr>
              <a:spLocks noChangeShapeType="1"/>
            </p:cNvSpPr>
            <p:nvPr/>
          </p:nvSpPr>
          <p:spPr bwMode="auto">
            <a:xfrm flipV="1">
              <a:off x="217" y="3038"/>
              <a:ext cx="1716" cy="2"/>
            </a:xfrm>
            <a:prstGeom prst="line">
              <a:avLst/>
            </a:prstGeom>
            <a:noFill/>
            <a:ln w="9525">
              <a:solidFill>
                <a:schemeClr val="tx1"/>
              </a:solidFill>
              <a:round/>
              <a:headEnd/>
              <a:tailEnd/>
            </a:ln>
            <a:effectLst/>
          </p:spPr>
          <p:txBody>
            <a:bodyPr lIns="0" tIns="0" rIns="0" bIns="0">
              <a:spAutoFit/>
            </a:bodyPr>
            <a:lstStyle/>
            <a:p>
              <a:endParaRPr lang="zh-CN" altLang="en-US"/>
            </a:p>
          </p:txBody>
        </p:sp>
        <p:sp>
          <p:nvSpPr>
            <p:cNvPr id="1386507" name="Line 11"/>
            <p:cNvSpPr>
              <a:spLocks noChangeShapeType="1"/>
            </p:cNvSpPr>
            <p:nvPr/>
          </p:nvSpPr>
          <p:spPr bwMode="auto">
            <a:xfrm>
              <a:off x="593" y="2627"/>
              <a:ext cx="0" cy="728"/>
            </a:xfrm>
            <a:prstGeom prst="line">
              <a:avLst/>
            </a:prstGeom>
            <a:noFill/>
            <a:ln w="9525">
              <a:solidFill>
                <a:schemeClr val="tx1"/>
              </a:solidFill>
              <a:round/>
              <a:headEnd/>
              <a:tailEnd/>
            </a:ln>
            <a:effectLst/>
          </p:spPr>
          <p:txBody>
            <a:bodyPr lIns="0" tIns="0" rIns="0" bIns="0">
              <a:spAutoFit/>
            </a:bodyPr>
            <a:lstStyle/>
            <a:p>
              <a:endParaRPr lang="zh-CN" altLang="en-US"/>
            </a:p>
          </p:txBody>
        </p:sp>
        <p:graphicFrame>
          <p:nvGraphicFramePr>
            <p:cNvPr id="1386508" name="Object 12"/>
            <p:cNvGraphicFramePr>
              <a:graphicFrameLocks noChangeAspect="1"/>
            </p:cNvGraphicFramePr>
            <p:nvPr/>
          </p:nvGraphicFramePr>
          <p:xfrm>
            <a:off x="280" y="2693"/>
            <a:ext cx="267" cy="224"/>
          </p:xfrm>
          <a:graphic>
            <a:graphicData uri="http://schemas.openxmlformats.org/presentationml/2006/ole">
              <p:oleObj spid="_x0000_s1386508" name="Equation" r:id="rId3" imgW="177480" imgH="164880" progId="">
                <p:embed/>
              </p:oleObj>
            </a:graphicData>
          </a:graphic>
        </p:graphicFrame>
        <p:graphicFrame>
          <p:nvGraphicFramePr>
            <p:cNvPr id="1386509" name="Object 13"/>
            <p:cNvGraphicFramePr>
              <a:graphicFrameLocks noChangeAspect="1"/>
            </p:cNvGraphicFramePr>
            <p:nvPr/>
          </p:nvGraphicFramePr>
          <p:xfrm>
            <a:off x="206" y="3132"/>
            <a:ext cx="286" cy="276"/>
          </p:xfrm>
          <a:graphic>
            <a:graphicData uri="http://schemas.openxmlformats.org/presentationml/2006/ole">
              <p:oleObj spid="_x0000_s1386509" name="Equation" r:id="rId4" imgW="190440" imgH="203040" progId="">
                <p:embed/>
              </p:oleObj>
            </a:graphicData>
          </a:graphic>
        </p:graphicFrame>
      </p:grpSp>
      <p:grpSp>
        <p:nvGrpSpPr>
          <p:cNvPr id="1386510" name="Group 14"/>
          <p:cNvGrpSpPr>
            <a:grpSpLocks/>
          </p:cNvGrpSpPr>
          <p:nvPr/>
        </p:nvGrpSpPr>
        <p:grpSpPr bwMode="auto">
          <a:xfrm>
            <a:off x="4776788" y="3779838"/>
            <a:ext cx="3830637" cy="1293812"/>
            <a:chOff x="2780" y="2636"/>
            <a:chExt cx="2413" cy="815"/>
          </a:xfrm>
        </p:grpSpPr>
        <p:sp>
          <p:nvSpPr>
            <p:cNvPr id="1386511" name="Text Box 15"/>
            <p:cNvSpPr txBox="1">
              <a:spLocks noChangeArrowheads="1"/>
            </p:cNvSpPr>
            <p:nvPr/>
          </p:nvSpPr>
          <p:spPr bwMode="auto">
            <a:xfrm>
              <a:off x="2780" y="2664"/>
              <a:ext cx="2413" cy="787"/>
            </a:xfrm>
            <a:prstGeom prst="rect">
              <a:avLst/>
            </a:prstGeom>
            <a:noFill/>
            <a:ln w="9525">
              <a:noFill/>
              <a:miter lim="800000"/>
              <a:headEnd/>
              <a:tailEnd/>
            </a:ln>
            <a:effectLst/>
          </p:spPr>
          <p:txBody>
            <a:bodyPr>
              <a:spAutoFit/>
            </a:bodyPr>
            <a:lstStyle/>
            <a:p>
              <a:r>
                <a:rPr lang="zh-CN" altLang="en-US">
                  <a:ea typeface="宋体" pitchFamily="2" charset="-122"/>
                </a:rPr>
                <a:t>              </a:t>
              </a:r>
              <a:r>
                <a:rPr lang="en-US" altLang="zh-CN" sz="2400">
                  <a:ea typeface="宋体" pitchFamily="2" charset="-122"/>
                </a:rPr>
                <a:t>1           2         3</a:t>
              </a:r>
            </a:p>
            <a:p>
              <a:endParaRPr lang="en-US" altLang="zh-CN" sz="2400">
                <a:ea typeface="宋体" pitchFamily="2" charset="-122"/>
              </a:endParaRPr>
            </a:p>
            <a:p>
              <a:r>
                <a:rPr lang="en-US" altLang="zh-CN" sz="2400">
                  <a:ea typeface="宋体" pitchFamily="2" charset="-122"/>
                </a:rPr>
                <a:t>              3/8        1/4      3/8</a:t>
              </a:r>
            </a:p>
          </p:txBody>
        </p:sp>
        <p:sp>
          <p:nvSpPr>
            <p:cNvPr id="1386512" name="Line 16"/>
            <p:cNvSpPr>
              <a:spLocks noChangeShapeType="1"/>
            </p:cNvSpPr>
            <p:nvPr/>
          </p:nvSpPr>
          <p:spPr bwMode="auto">
            <a:xfrm>
              <a:off x="3019" y="3038"/>
              <a:ext cx="2163" cy="9"/>
            </a:xfrm>
            <a:prstGeom prst="line">
              <a:avLst/>
            </a:prstGeom>
            <a:noFill/>
            <a:ln w="9525">
              <a:solidFill>
                <a:schemeClr val="tx1"/>
              </a:solidFill>
              <a:round/>
              <a:headEnd/>
              <a:tailEnd/>
            </a:ln>
            <a:effectLst/>
          </p:spPr>
          <p:txBody>
            <a:bodyPr lIns="0" tIns="0" rIns="0" bIns="0">
              <a:spAutoFit/>
            </a:bodyPr>
            <a:lstStyle/>
            <a:p>
              <a:endParaRPr lang="zh-CN" altLang="en-US"/>
            </a:p>
          </p:txBody>
        </p:sp>
        <p:sp>
          <p:nvSpPr>
            <p:cNvPr id="1386513" name="Line 17"/>
            <p:cNvSpPr>
              <a:spLocks noChangeShapeType="1"/>
            </p:cNvSpPr>
            <p:nvPr/>
          </p:nvSpPr>
          <p:spPr bwMode="auto">
            <a:xfrm>
              <a:off x="3373" y="2636"/>
              <a:ext cx="0" cy="728"/>
            </a:xfrm>
            <a:prstGeom prst="line">
              <a:avLst/>
            </a:prstGeom>
            <a:noFill/>
            <a:ln w="9525">
              <a:solidFill>
                <a:schemeClr val="tx1"/>
              </a:solidFill>
              <a:round/>
              <a:headEnd/>
              <a:tailEnd/>
            </a:ln>
            <a:effectLst/>
          </p:spPr>
          <p:txBody>
            <a:bodyPr lIns="0" tIns="0" rIns="0" bIns="0">
              <a:spAutoFit/>
            </a:bodyPr>
            <a:lstStyle/>
            <a:p>
              <a:endParaRPr lang="zh-CN" altLang="en-US"/>
            </a:p>
          </p:txBody>
        </p:sp>
        <p:graphicFrame>
          <p:nvGraphicFramePr>
            <p:cNvPr id="1386514" name="Object 18"/>
            <p:cNvGraphicFramePr>
              <a:graphicFrameLocks noChangeAspect="1"/>
            </p:cNvGraphicFramePr>
            <p:nvPr/>
          </p:nvGraphicFramePr>
          <p:xfrm>
            <a:off x="3088" y="2702"/>
            <a:ext cx="210" cy="224"/>
          </p:xfrm>
          <a:graphic>
            <a:graphicData uri="http://schemas.openxmlformats.org/presentationml/2006/ole">
              <p:oleObj spid="_x0000_s1386514" name="Equation" r:id="rId5" imgW="139680" imgH="164880" progId="">
                <p:embed/>
              </p:oleObj>
            </a:graphicData>
          </a:graphic>
        </p:graphicFrame>
        <p:graphicFrame>
          <p:nvGraphicFramePr>
            <p:cNvPr id="1386515" name="Object 19"/>
            <p:cNvGraphicFramePr>
              <a:graphicFrameLocks noChangeAspect="1"/>
            </p:cNvGraphicFramePr>
            <p:nvPr/>
          </p:nvGraphicFramePr>
          <p:xfrm>
            <a:off x="2986" y="3141"/>
            <a:ext cx="286" cy="276"/>
          </p:xfrm>
          <a:graphic>
            <a:graphicData uri="http://schemas.openxmlformats.org/presentationml/2006/ole">
              <p:oleObj spid="_x0000_s1386515" name="Equation" r:id="rId6" imgW="190440" imgH="203040" progId="">
                <p:embed/>
              </p:oleObj>
            </a:graphicData>
          </a:graphic>
        </p:graphicFrame>
      </p:grpSp>
      <p:graphicFrame>
        <p:nvGraphicFramePr>
          <p:cNvPr id="1386516" name="Object 20"/>
          <p:cNvGraphicFramePr>
            <a:graphicFrameLocks noChangeAspect="1"/>
          </p:cNvGraphicFramePr>
          <p:nvPr/>
        </p:nvGraphicFramePr>
        <p:xfrm>
          <a:off x="1123950" y="5645150"/>
          <a:ext cx="3632200" cy="781050"/>
        </p:xfrm>
        <a:graphic>
          <a:graphicData uri="http://schemas.openxmlformats.org/presentationml/2006/ole">
            <p:oleObj spid="_x0000_s1386516" name="Equation" r:id="rId7" imgW="1523880" imgH="393480" progId="">
              <p:embed/>
            </p:oleObj>
          </a:graphicData>
        </a:graphic>
      </p:graphicFrame>
      <p:graphicFrame>
        <p:nvGraphicFramePr>
          <p:cNvPr id="1386517" name="Object 21"/>
          <p:cNvGraphicFramePr>
            <a:graphicFrameLocks noChangeAspect="1"/>
          </p:cNvGraphicFramePr>
          <p:nvPr/>
        </p:nvGraphicFramePr>
        <p:xfrm>
          <a:off x="5230813" y="5643563"/>
          <a:ext cx="3617912" cy="790575"/>
        </p:xfrm>
        <a:graphic>
          <a:graphicData uri="http://schemas.openxmlformats.org/presentationml/2006/ole">
            <p:oleObj spid="_x0000_s1386517" name="Equation" r:id="rId8" imgW="1841400" imgH="393480" progId="">
              <p:embed/>
            </p:oleObj>
          </a:graphicData>
        </a:graphic>
      </p:graphicFrame>
      <p:pic>
        <p:nvPicPr>
          <p:cNvPr id="1386518" name="Picture 22"/>
          <p:cNvPicPr>
            <a:picLocks noChangeAspect="1" noChangeArrowheads="1"/>
          </p:cNvPicPr>
          <p:nvPr/>
        </p:nvPicPr>
        <p:blipFill>
          <a:blip r:embed="rId9"/>
          <a:srcRect/>
          <a:stretch>
            <a:fillRect/>
          </a:stretch>
        </p:blipFill>
        <p:spPr bwMode="auto">
          <a:xfrm>
            <a:off x="900113" y="981075"/>
            <a:ext cx="3790950" cy="170497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6500"/>
                                        </p:tgtEl>
                                        <p:attrNameLst>
                                          <p:attrName>style.visibility</p:attrName>
                                        </p:attrNameLst>
                                      </p:cBhvr>
                                      <p:to>
                                        <p:strVal val="visible"/>
                                      </p:to>
                                    </p:set>
                                    <p:animEffect transition="in" filter="dissolve">
                                      <p:cBhvr>
                                        <p:cTn id="7" dur="500"/>
                                        <p:tgtEl>
                                          <p:spTgt spid="13865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865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86504"/>
                                        </p:tgtEl>
                                        <p:attrNameLst>
                                          <p:attrName>style.visibility</p:attrName>
                                        </p:attrNameLst>
                                      </p:cBhvr>
                                      <p:to>
                                        <p:strVal val="visible"/>
                                      </p:to>
                                    </p:set>
                                    <p:animEffect transition="in" filter="dissolve">
                                      <p:cBhvr>
                                        <p:cTn id="16" dur="500"/>
                                        <p:tgtEl>
                                          <p:spTgt spid="138650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86510"/>
                                        </p:tgtEl>
                                        <p:attrNameLst>
                                          <p:attrName>style.visibility</p:attrName>
                                        </p:attrNameLst>
                                      </p:cBhvr>
                                      <p:to>
                                        <p:strVal val="visible"/>
                                      </p:to>
                                    </p:set>
                                    <p:animEffect transition="in" filter="dissolve">
                                      <p:cBhvr>
                                        <p:cTn id="21" dur="500"/>
                                        <p:tgtEl>
                                          <p:spTgt spid="13865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86501"/>
                                        </p:tgtEl>
                                        <p:attrNameLst>
                                          <p:attrName>style.visibility</p:attrName>
                                        </p:attrNameLst>
                                      </p:cBhvr>
                                      <p:to>
                                        <p:strVal val="visible"/>
                                      </p:to>
                                    </p:set>
                                    <p:animEffect transition="in" filter="dissolve">
                                      <p:cBhvr>
                                        <p:cTn id="26" dur="500"/>
                                        <p:tgtEl>
                                          <p:spTgt spid="138650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386516"/>
                                        </p:tgtEl>
                                        <p:attrNameLst>
                                          <p:attrName>style.visibility</p:attrName>
                                        </p:attrNameLst>
                                      </p:cBhvr>
                                      <p:to>
                                        <p:strVal val="visible"/>
                                      </p:to>
                                    </p:set>
                                    <p:animEffect transition="in" filter="dissolve">
                                      <p:cBhvr>
                                        <p:cTn id="31" dur="500"/>
                                        <p:tgtEl>
                                          <p:spTgt spid="13865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86517"/>
                                        </p:tgtEl>
                                        <p:attrNameLst>
                                          <p:attrName>style.visibility</p:attrName>
                                        </p:attrNameLst>
                                      </p:cBhvr>
                                      <p:to>
                                        <p:strVal val="visible"/>
                                      </p:to>
                                    </p:set>
                                    <p:animEffect transition="in" filter="dissolve">
                                      <p:cBhvr>
                                        <p:cTn id="36" dur="500"/>
                                        <p:tgtEl>
                                          <p:spTgt spid="138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500" grpId="0" autoUpdateAnimBg="0"/>
      <p:bldP spid="1386501" grpId="0" autoUpdateAnimBg="0"/>
      <p:bldP spid="13865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4" name="Rectangle 4"/>
          <p:cNvSpPr>
            <a:spLocks noChangeArrowheads="1"/>
          </p:cNvSpPr>
          <p:nvPr/>
        </p:nvSpPr>
        <p:spPr bwMode="auto">
          <a:xfrm>
            <a:off x="715963" y="412750"/>
            <a:ext cx="8177212" cy="871538"/>
          </a:xfrm>
          <a:prstGeom prst="rect">
            <a:avLst/>
          </a:prstGeom>
          <a:noFill/>
          <a:ln w="9525">
            <a:noFill/>
            <a:miter lim="800000"/>
            <a:headEnd/>
            <a:tailEnd/>
          </a:ln>
          <a:effectLst/>
        </p:spPr>
        <p:txBody>
          <a:bodyPr anchor="ctr"/>
          <a:lstStyle/>
          <a:p>
            <a:pPr algn="just">
              <a:lnSpc>
                <a:spcPct val="110000"/>
              </a:lnSpc>
            </a:pPr>
            <a:r>
              <a:rPr lang="zh-CN" altLang="en-US" b="1">
                <a:solidFill>
                  <a:srgbClr val="FF0000"/>
                </a:solidFill>
                <a:ea typeface="黑体" pitchFamily="49" charset="-122"/>
              </a:rPr>
              <a:t>    定理</a:t>
            </a:r>
            <a:r>
              <a:rPr lang="en-US" altLang="zh-CN" b="1">
                <a:solidFill>
                  <a:schemeClr val="folHlink"/>
                </a:solidFill>
                <a:ea typeface="宋体" pitchFamily="2" charset="-122"/>
              </a:rPr>
              <a:t>  </a:t>
            </a:r>
            <a:r>
              <a:rPr lang="zh-CN" altLang="en-US" b="1">
                <a:ea typeface="宋体" pitchFamily="2" charset="-122"/>
              </a:rPr>
              <a:t>设二维连续型随机变量</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Y</a:t>
            </a:r>
            <a:r>
              <a:rPr lang="en-US" altLang="zh-CN" b="1">
                <a:ea typeface="宋体" pitchFamily="2" charset="-122"/>
              </a:rPr>
              <a:t>)</a:t>
            </a:r>
            <a:r>
              <a:rPr lang="zh-CN" altLang="en-US" b="1">
                <a:ea typeface="宋体" pitchFamily="2" charset="-122"/>
              </a:rPr>
              <a:t>的概率密度函数为 </a:t>
            </a:r>
            <a:r>
              <a:rPr lang="en-US" altLang="zh-CN" b="1" i="1">
                <a:ea typeface="宋体" pitchFamily="2" charset="-122"/>
              </a:rPr>
              <a:t>f </a:t>
            </a:r>
            <a:r>
              <a:rPr lang="en-US" altLang="zh-CN" b="1">
                <a:ea typeface="宋体" pitchFamily="2" charset="-122"/>
              </a:rPr>
              <a:t>(</a:t>
            </a:r>
            <a:r>
              <a:rPr lang="en-US" altLang="zh-CN" b="1" i="1">
                <a:ea typeface="宋体" pitchFamily="2" charset="-122"/>
              </a:rPr>
              <a:t>x, y</a:t>
            </a:r>
            <a:r>
              <a:rPr lang="en-US" altLang="zh-CN" b="1">
                <a:ea typeface="宋体" pitchFamily="2" charset="-122"/>
              </a:rPr>
              <a:t>),  </a:t>
            </a:r>
            <a:r>
              <a:rPr lang="zh-CN" altLang="en-US" b="1">
                <a:ea typeface="宋体" pitchFamily="2" charset="-122"/>
              </a:rPr>
              <a:t>则有</a:t>
            </a:r>
            <a:r>
              <a:rPr lang="zh-CN" altLang="en-US">
                <a:ea typeface="宋体" pitchFamily="2" charset="-122"/>
              </a:rPr>
              <a:t> </a:t>
            </a:r>
          </a:p>
        </p:txBody>
      </p:sp>
      <p:graphicFrame>
        <p:nvGraphicFramePr>
          <p:cNvPr id="1387525" name="Object 5"/>
          <p:cNvGraphicFramePr>
            <a:graphicFrameLocks noChangeAspect="1"/>
          </p:cNvGraphicFramePr>
          <p:nvPr/>
        </p:nvGraphicFramePr>
        <p:xfrm>
          <a:off x="900113" y="1341438"/>
          <a:ext cx="4329112" cy="763587"/>
        </p:xfrm>
        <a:graphic>
          <a:graphicData uri="http://schemas.openxmlformats.org/presentationml/2006/ole">
            <p:oleObj spid="_x0000_s1387525" name="Equation" r:id="rId3" imgW="1790640" imgH="330120" progId="">
              <p:embed/>
            </p:oleObj>
          </a:graphicData>
        </a:graphic>
      </p:graphicFrame>
      <p:graphicFrame>
        <p:nvGraphicFramePr>
          <p:cNvPr id="1387526" name="Object 6"/>
          <p:cNvGraphicFramePr>
            <a:graphicFrameLocks noChangeAspect="1"/>
          </p:cNvGraphicFramePr>
          <p:nvPr/>
        </p:nvGraphicFramePr>
        <p:xfrm>
          <a:off x="1554163" y="2709863"/>
          <a:ext cx="3124200" cy="758825"/>
        </p:xfrm>
        <a:graphic>
          <a:graphicData uri="http://schemas.openxmlformats.org/presentationml/2006/ole">
            <p:oleObj spid="_x0000_s1387526" name="Equation" r:id="rId4" imgW="1358640" imgH="330120" progId="">
              <p:embed/>
            </p:oleObj>
          </a:graphicData>
        </a:graphic>
      </p:graphicFrame>
      <p:sp>
        <p:nvSpPr>
          <p:cNvPr id="1387527" name="Text Box 7"/>
          <p:cNvSpPr txBox="1">
            <a:spLocks noChangeArrowheads="1"/>
          </p:cNvSpPr>
          <p:nvPr/>
        </p:nvSpPr>
        <p:spPr bwMode="auto">
          <a:xfrm>
            <a:off x="784225" y="3487738"/>
            <a:ext cx="1235075" cy="469900"/>
          </a:xfrm>
          <a:prstGeom prst="rect">
            <a:avLst/>
          </a:prstGeom>
          <a:noFill/>
          <a:ln w="9525">
            <a:noFill/>
            <a:miter lim="800000"/>
            <a:headEnd/>
            <a:tailEnd/>
          </a:ln>
          <a:effectLst/>
        </p:spPr>
        <p:txBody>
          <a:bodyPr lIns="0" tIns="0" rIns="0" bIns="0">
            <a:spAutoFit/>
          </a:bodyPr>
          <a:lstStyle/>
          <a:p>
            <a:pPr>
              <a:lnSpc>
                <a:spcPct val="110000"/>
              </a:lnSpc>
              <a:spcBef>
                <a:spcPct val="50000"/>
              </a:spcBef>
            </a:pPr>
            <a:r>
              <a:rPr lang="zh-CN" altLang="en-US" b="1">
                <a:ea typeface="宋体" pitchFamily="2" charset="-122"/>
              </a:rPr>
              <a:t>于是有 </a:t>
            </a:r>
          </a:p>
        </p:txBody>
      </p:sp>
      <p:graphicFrame>
        <p:nvGraphicFramePr>
          <p:cNvPr id="1387528" name="Object 8"/>
          <p:cNvGraphicFramePr>
            <a:graphicFrameLocks noChangeAspect="1"/>
          </p:cNvGraphicFramePr>
          <p:nvPr/>
        </p:nvGraphicFramePr>
        <p:xfrm>
          <a:off x="5156200" y="1341438"/>
          <a:ext cx="3987800" cy="730250"/>
        </p:xfrm>
        <a:graphic>
          <a:graphicData uri="http://schemas.openxmlformats.org/presentationml/2006/ole">
            <p:oleObj spid="_x0000_s1387528" name="Equation" r:id="rId5" imgW="1726920" imgH="330120" progId="">
              <p:embed/>
            </p:oleObj>
          </a:graphicData>
        </a:graphic>
      </p:graphicFrame>
      <p:sp>
        <p:nvSpPr>
          <p:cNvPr id="1387529" name="Rectangle 9"/>
          <p:cNvSpPr>
            <a:spLocks noChangeArrowheads="1"/>
          </p:cNvSpPr>
          <p:nvPr/>
        </p:nvSpPr>
        <p:spPr bwMode="auto">
          <a:xfrm>
            <a:off x="755650" y="2205038"/>
            <a:ext cx="8755063" cy="427037"/>
          </a:xfrm>
          <a:prstGeom prst="rect">
            <a:avLst/>
          </a:prstGeom>
          <a:noFill/>
          <a:ln w="9525">
            <a:noFill/>
            <a:miter lim="800000"/>
            <a:headEnd/>
            <a:tailEnd/>
          </a:ln>
          <a:effectLst/>
        </p:spPr>
        <p:txBody>
          <a:bodyPr lIns="0" tIns="0" rIns="0" bIns="0">
            <a:spAutoFit/>
          </a:bodyPr>
          <a:lstStyle/>
          <a:p>
            <a:pPr algn="just" eaLnBrk="0" hangingPunct="0"/>
            <a:r>
              <a:rPr lang="zh-CN" altLang="en-US" b="1">
                <a:ea typeface="黑体" pitchFamily="49" charset="-122"/>
              </a:rPr>
              <a:t>   </a:t>
            </a:r>
            <a:r>
              <a:rPr lang="zh-CN" altLang="en-US" b="1">
                <a:solidFill>
                  <a:srgbClr val="FF0000"/>
                </a:solidFill>
                <a:ea typeface="黑体" pitchFamily="49" charset="-122"/>
              </a:rPr>
              <a:t> 证</a:t>
            </a:r>
            <a:r>
              <a:rPr lang="zh-CN" altLang="en-US" b="1">
                <a:ea typeface="宋体" pitchFamily="2" charset="-122"/>
              </a:rPr>
              <a:t>  关于</a:t>
            </a:r>
            <a:r>
              <a:rPr lang="en-US" altLang="zh-CN" b="1" i="1">
                <a:ea typeface="宋体" pitchFamily="2" charset="-122"/>
              </a:rPr>
              <a:t>X</a:t>
            </a:r>
            <a:r>
              <a:rPr lang="zh-CN" altLang="en-US" b="1">
                <a:ea typeface="宋体" pitchFamily="2" charset="-122"/>
              </a:rPr>
              <a:t>、</a:t>
            </a:r>
            <a:r>
              <a:rPr lang="en-US" altLang="zh-CN" b="1" i="1">
                <a:ea typeface="宋体" pitchFamily="2" charset="-122"/>
              </a:rPr>
              <a:t>Y</a:t>
            </a:r>
            <a:r>
              <a:rPr lang="zh-CN" altLang="en-US" b="1">
                <a:ea typeface="宋体" pitchFamily="2" charset="-122"/>
              </a:rPr>
              <a:t>的边缘概率密度函数分别为</a:t>
            </a:r>
          </a:p>
        </p:txBody>
      </p:sp>
      <p:graphicFrame>
        <p:nvGraphicFramePr>
          <p:cNvPr id="1387530" name="Object 10"/>
          <p:cNvGraphicFramePr>
            <a:graphicFrameLocks noChangeAspect="1"/>
          </p:cNvGraphicFramePr>
          <p:nvPr/>
        </p:nvGraphicFramePr>
        <p:xfrm>
          <a:off x="4968875" y="2724150"/>
          <a:ext cx="3527425" cy="763588"/>
        </p:xfrm>
        <a:graphic>
          <a:graphicData uri="http://schemas.openxmlformats.org/presentationml/2006/ole">
            <p:oleObj spid="_x0000_s1387530" name="Equation" r:id="rId6" imgW="1346040" imgH="330120" progId="">
              <p:embed/>
            </p:oleObj>
          </a:graphicData>
        </a:graphic>
      </p:graphicFrame>
      <p:graphicFrame>
        <p:nvGraphicFramePr>
          <p:cNvPr id="1387531" name="Object 11"/>
          <p:cNvGraphicFramePr>
            <a:graphicFrameLocks noChangeAspect="1"/>
          </p:cNvGraphicFramePr>
          <p:nvPr/>
        </p:nvGraphicFramePr>
        <p:xfrm>
          <a:off x="1743075" y="4003675"/>
          <a:ext cx="5819775" cy="1311275"/>
        </p:xfrm>
        <a:graphic>
          <a:graphicData uri="http://schemas.openxmlformats.org/presentationml/2006/ole">
            <p:oleObj spid="_x0000_s1387531" name="Equation" r:id="rId7" imgW="2793960" imgH="660240" progId="">
              <p:embed/>
            </p:oleObj>
          </a:graphicData>
        </a:graphic>
      </p:graphicFrame>
      <p:graphicFrame>
        <p:nvGraphicFramePr>
          <p:cNvPr id="1387532" name="Object 12"/>
          <p:cNvGraphicFramePr>
            <a:graphicFrameLocks noChangeAspect="1"/>
          </p:cNvGraphicFramePr>
          <p:nvPr/>
        </p:nvGraphicFramePr>
        <p:xfrm>
          <a:off x="1781175" y="5335588"/>
          <a:ext cx="5738813" cy="1311275"/>
        </p:xfrm>
        <a:graphic>
          <a:graphicData uri="http://schemas.openxmlformats.org/presentationml/2006/ole">
            <p:oleObj spid="_x0000_s1387532" name="Equation" r:id="rId8" imgW="2768400" imgH="6602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87525"/>
                                        </p:tgtEl>
                                        <p:attrNameLst>
                                          <p:attrName>style.visibility</p:attrName>
                                        </p:attrNameLst>
                                      </p:cBhvr>
                                      <p:to>
                                        <p:strVal val="visible"/>
                                      </p:to>
                                    </p:set>
                                    <p:animEffect transition="in" filter="checkerboard(across)">
                                      <p:cBhvr>
                                        <p:cTn id="7" dur="500"/>
                                        <p:tgtEl>
                                          <p:spTgt spid="13875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87528"/>
                                        </p:tgtEl>
                                        <p:attrNameLst>
                                          <p:attrName>style.visibility</p:attrName>
                                        </p:attrNameLst>
                                      </p:cBhvr>
                                      <p:to>
                                        <p:strVal val="visible"/>
                                      </p:to>
                                    </p:set>
                                    <p:animEffect transition="in" filter="wipe(up)">
                                      <p:cBhvr>
                                        <p:cTn id="12" dur="500"/>
                                        <p:tgtEl>
                                          <p:spTgt spid="13875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87529"/>
                                        </p:tgtEl>
                                        <p:attrNameLst>
                                          <p:attrName>style.visibility</p:attrName>
                                        </p:attrNameLst>
                                      </p:cBhvr>
                                      <p:to>
                                        <p:strVal val="visible"/>
                                      </p:to>
                                    </p:set>
                                    <p:animEffect transition="in" filter="dissolve">
                                      <p:cBhvr>
                                        <p:cTn id="17" dur="500"/>
                                        <p:tgtEl>
                                          <p:spTgt spid="138752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387526"/>
                                        </p:tgtEl>
                                        <p:attrNameLst>
                                          <p:attrName>style.visibility</p:attrName>
                                        </p:attrNameLst>
                                      </p:cBhvr>
                                      <p:to>
                                        <p:strVal val="visible"/>
                                      </p:to>
                                    </p:set>
                                    <p:animEffect transition="in" filter="strips(downLeft)">
                                      <p:cBhvr>
                                        <p:cTn id="22" dur="500"/>
                                        <p:tgtEl>
                                          <p:spTgt spid="138752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387530"/>
                                        </p:tgtEl>
                                        <p:attrNameLst>
                                          <p:attrName>style.visibility</p:attrName>
                                        </p:attrNameLst>
                                      </p:cBhvr>
                                      <p:to>
                                        <p:strVal val="visible"/>
                                      </p:to>
                                    </p:set>
                                    <p:animEffect transition="in" filter="slide(fromBottom)">
                                      <p:cBhvr>
                                        <p:cTn id="27" dur="500"/>
                                        <p:tgtEl>
                                          <p:spTgt spid="138753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387527"/>
                                        </p:tgtEl>
                                        <p:attrNameLst>
                                          <p:attrName>style.visibility</p:attrName>
                                        </p:attrNameLst>
                                      </p:cBhvr>
                                      <p:to>
                                        <p:strVal val="visible"/>
                                      </p:to>
                                    </p:set>
                                    <p:animEffect transition="in" filter="randombar(horizontal)">
                                      <p:cBhvr>
                                        <p:cTn id="32" dur="500"/>
                                        <p:tgtEl>
                                          <p:spTgt spid="1387527"/>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1387531"/>
                                        </p:tgtEl>
                                        <p:attrNameLst>
                                          <p:attrName>style.visibility</p:attrName>
                                        </p:attrNameLst>
                                      </p:cBhvr>
                                      <p:to>
                                        <p:strVal val="visible"/>
                                      </p:to>
                                    </p:set>
                                    <p:anim calcmode="lin" valueType="num">
                                      <p:cBhvr>
                                        <p:cTn id="37" dur="1000" fill="hold"/>
                                        <p:tgtEl>
                                          <p:spTgt spid="1387531"/>
                                        </p:tgtEl>
                                        <p:attrNameLst>
                                          <p:attrName>ppt_w</p:attrName>
                                        </p:attrNameLst>
                                      </p:cBhvr>
                                      <p:tavLst>
                                        <p:tav tm="0">
                                          <p:val>
                                            <p:fltVal val="0"/>
                                          </p:val>
                                        </p:tav>
                                        <p:tav tm="100000">
                                          <p:val>
                                            <p:strVal val="#ppt_w"/>
                                          </p:val>
                                        </p:tav>
                                      </p:tavLst>
                                    </p:anim>
                                    <p:anim calcmode="lin" valueType="num">
                                      <p:cBhvr>
                                        <p:cTn id="38" dur="1000" fill="hold"/>
                                        <p:tgtEl>
                                          <p:spTgt spid="1387531"/>
                                        </p:tgtEl>
                                        <p:attrNameLst>
                                          <p:attrName>ppt_h</p:attrName>
                                        </p:attrNameLst>
                                      </p:cBhvr>
                                      <p:tavLst>
                                        <p:tav tm="0">
                                          <p:val>
                                            <p:fltVal val="0"/>
                                          </p:val>
                                        </p:tav>
                                        <p:tav tm="100000">
                                          <p:val>
                                            <p:strVal val="#ppt_h"/>
                                          </p:val>
                                        </p:tav>
                                      </p:tavLst>
                                    </p:anim>
                                    <p:anim calcmode="lin" valueType="num">
                                      <p:cBhvr>
                                        <p:cTn id="39" dur="1000" fill="hold"/>
                                        <p:tgtEl>
                                          <p:spTgt spid="1387531"/>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3875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1387532"/>
                                        </p:tgtEl>
                                        <p:attrNameLst>
                                          <p:attrName>style.visibility</p:attrName>
                                        </p:attrNameLst>
                                      </p:cBhvr>
                                      <p:to>
                                        <p:strVal val="visible"/>
                                      </p:to>
                                    </p:set>
                                    <p:anim calcmode="lin" valueType="num">
                                      <p:cBhvr>
                                        <p:cTn id="45" dur="500" fill="hold"/>
                                        <p:tgtEl>
                                          <p:spTgt spid="1387532"/>
                                        </p:tgtEl>
                                        <p:attrNameLst>
                                          <p:attrName>ppt_w</p:attrName>
                                        </p:attrNameLst>
                                      </p:cBhvr>
                                      <p:tavLst>
                                        <p:tav tm="0">
                                          <p:val>
                                            <p:fltVal val="0"/>
                                          </p:val>
                                        </p:tav>
                                        <p:tav tm="100000">
                                          <p:val>
                                            <p:strVal val="#ppt_w"/>
                                          </p:val>
                                        </p:tav>
                                      </p:tavLst>
                                    </p:anim>
                                    <p:anim calcmode="lin" valueType="num">
                                      <p:cBhvr>
                                        <p:cTn id="46" dur="500" fill="hold"/>
                                        <p:tgtEl>
                                          <p:spTgt spid="13875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27" grpId="0" autoUpdateAnimBg="0"/>
      <p:bldP spid="138752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8" name="Rectangle 4"/>
          <p:cNvSpPr>
            <a:spLocks noChangeArrowheads="1"/>
          </p:cNvSpPr>
          <p:nvPr/>
        </p:nvSpPr>
        <p:spPr bwMode="auto">
          <a:xfrm>
            <a:off x="849313" y="1860550"/>
            <a:ext cx="8383587" cy="968375"/>
          </a:xfrm>
          <a:prstGeom prst="rect">
            <a:avLst/>
          </a:prstGeom>
          <a:noFill/>
          <a:ln w="9525">
            <a:noFill/>
            <a:miter lim="800000"/>
            <a:headEnd/>
            <a:tailEnd/>
          </a:ln>
          <a:effectLst/>
        </p:spPr>
        <p:txBody>
          <a:bodyPr>
            <a:spAutoFit/>
          </a:bodyPr>
          <a:lstStyle/>
          <a:p>
            <a:pPr algn="just">
              <a:lnSpc>
                <a:spcPct val="120000"/>
              </a:lnSpc>
            </a:pPr>
            <a:r>
              <a:rPr lang="zh-CN" altLang="en-US" sz="2400" b="1" dirty="0">
                <a:ea typeface="宋体" pitchFamily="2" charset="-122"/>
              </a:rPr>
              <a:t>    如果</a:t>
            </a:r>
            <a:r>
              <a:rPr lang="en-US" altLang="zh-CN" sz="2400" b="1" dirty="0">
                <a:ea typeface="宋体" pitchFamily="2" charset="-122"/>
              </a:rPr>
              <a:t>(X,Y)</a:t>
            </a:r>
            <a:r>
              <a:rPr lang="zh-CN" altLang="en-US" sz="2400" b="1" dirty="0">
                <a:ea typeface="宋体" pitchFamily="2" charset="-122"/>
              </a:rPr>
              <a:t>为离散型随机向量，其联合概率分布为</a:t>
            </a:r>
          </a:p>
          <a:p>
            <a:pPr algn="just">
              <a:lnSpc>
                <a:spcPct val="120000"/>
              </a:lnSpc>
            </a:pPr>
            <a:r>
              <a:rPr lang="zh-CN" altLang="en-US" sz="2400" b="1" dirty="0">
                <a:ea typeface="宋体" pitchFamily="2" charset="-122"/>
              </a:rPr>
              <a:t>                 </a:t>
            </a:r>
            <a:r>
              <a:rPr lang="en-US" altLang="zh-CN" sz="2400" b="1" i="1" dirty="0">
                <a:ea typeface="宋体" pitchFamily="2" charset="-122"/>
              </a:rPr>
              <a:t>P</a:t>
            </a:r>
            <a:r>
              <a:rPr lang="en-US" altLang="zh-CN" sz="2400" b="1" dirty="0">
                <a:ea typeface="宋体" pitchFamily="2" charset="-122"/>
              </a:rPr>
              <a:t>{ </a:t>
            </a:r>
            <a:r>
              <a:rPr lang="en-US" altLang="zh-CN" sz="2400" b="1" i="1" dirty="0">
                <a:ea typeface="宋体" pitchFamily="2" charset="-122"/>
              </a:rPr>
              <a:t>X</a:t>
            </a:r>
            <a:r>
              <a:rPr lang="en-US" altLang="zh-CN" sz="2400" b="1" dirty="0">
                <a:ea typeface="宋体" pitchFamily="2" charset="-122"/>
              </a:rPr>
              <a:t>=</a:t>
            </a:r>
            <a:r>
              <a:rPr lang="en-US" altLang="zh-CN" sz="2400" b="1" i="1" dirty="0">
                <a:ea typeface="宋体" pitchFamily="2" charset="-122"/>
              </a:rPr>
              <a:t>x</a:t>
            </a:r>
            <a:r>
              <a:rPr lang="en-US" altLang="zh-CN" sz="2400" b="1" i="1" baseline="-30000" dirty="0">
                <a:ea typeface="宋体" pitchFamily="2" charset="-122"/>
              </a:rPr>
              <a:t>i </a:t>
            </a:r>
            <a:r>
              <a:rPr lang="en-US" altLang="zh-CN" sz="2400" b="1" i="1" dirty="0">
                <a:ea typeface="宋体" pitchFamily="2" charset="-122"/>
              </a:rPr>
              <a:t>Y</a:t>
            </a:r>
            <a:r>
              <a:rPr lang="en-US" altLang="zh-CN" sz="2400" b="1" dirty="0">
                <a:ea typeface="宋体" pitchFamily="2" charset="-122"/>
              </a:rPr>
              <a:t>=</a:t>
            </a:r>
            <a:r>
              <a:rPr lang="en-US" altLang="zh-CN" sz="2400" b="1" i="1" dirty="0" err="1">
                <a:ea typeface="宋体" pitchFamily="2" charset="-122"/>
              </a:rPr>
              <a:t>y</a:t>
            </a:r>
            <a:r>
              <a:rPr lang="en-US" altLang="zh-CN" sz="2400" b="1" i="1" baseline="-30000" dirty="0" err="1">
                <a:ea typeface="宋体" pitchFamily="2" charset="-122"/>
              </a:rPr>
              <a:t>j</a:t>
            </a:r>
            <a:r>
              <a:rPr lang="en-US" altLang="zh-CN" sz="2400" b="1" dirty="0">
                <a:ea typeface="宋体" pitchFamily="2" charset="-122"/>
              </a:rPr>
              <a:t>} = </a:t>
            </a:r>
            <a:r>
              <a:rPr lang="en-US" altLang="zh-CN" sz="2400" b="1" i="1" dirty="0" err="1">
                <a:ea typeface="宋体" pitchFamily="2" charset="-122"/>
              </a:rPr>
              <a:t>p</a:t>
            </a:r>
            <a:r>
              <a:rPr lang="en-US" altLang="zh-CN" sz="2400" b="1" i="1" baseline="-30000" dirty="0" err="1">
                <a:ea typeface="宋体" pitchFamily="2" charset="-122"/>
              </a:rPr>
              <a:t>ij</a:t>
            </a:r>
            <a:r>
              <a:rPr lang="en-US" altLang="zh-CN" sz="2400" b="1" i="1" dirty="0">
                <a:ea typeface="宋体" pitchFamily="2" charset="-122"/>
              </a:rPr>
              <a:t>       </a:t>
            </a:r>
            <a:r>
              <a:rPr lang="en-US" altLang="zh-CN" sz="2400" b="1" i="1" dirty="0" err="1">
                <a:ea typeface="宋体" pitchFamily="2" charset="-122"/>
              </a:rPr>
              <a:t>i,j</a:t>
            </a:r>
            <a:r>
              <a:rPr lang="en-US" altLang="zh-CN" sz="2400" b="1" i="1" dirty="0">
                <a:ea typeface="宋体" pitchFamily="2" charset="-122"/>
              </a:rPr>
              <a:t> </a:t>
            </a:r>
            <a:r>
              <a:rPr lang="en-US" altLang="zh-CN" sz="2400" b="1" dirty="0">
                <a:ea typeface="宋体" pitchFamily="2" charset="-122"/>
              </a:rPr>
              <a:t>=1,2,3,…,</a:t>
            </a:r>
          </a:p>
        </p:txBody>
      </p:sp>
      <p:sp>
        <p:nvSpPr>
          <p:cNvPr id="1388549" name="Text Box 5"/>
          <p:cNvSpPr txBox="1">
            <a:spLocks noChangeArrowheads="1"/>
          </p:cNvSpPr>
          <p:nvPr/>
        </p:nvSpPr>
        <p:spPr bwMode="auto">
          <a:xfrm>
            <a:off x="1063625" y="2938463"/>
            <a:ext cx="8739188" cy="469900"/>
          </a:xfrm>
          <a:prstGeom prst="rect">
            <a:avLst/>
          </a:prstGeom>
          <a:noFill/>
          <a:ln w="9525">
            <a:noFill/>
            <a:miter lim="800000"/>
            <a:headEnd/>
            <a:tailEnd/>
          </a:ln>
          <a:effectLst/>
        </p:spPr>
        <p:txBody>
          <a:bodyPr lIns="0" tIns="0" rIns="0" bIns="0">
            <a:spAutoFit/>
          </a:bodyPr>
          <a:lstStyle/>
          <a:p>
            <a:pPr>
              <a:lnSpc>
                <a:spcPct val="110000"/>
              </a:lnSpc>
            </a:pPr>
            <a:r>
              <a:rPr lang="zh-CN" altLang="en-US" sz="2400" b="1">
                <a:ea typeface="宋体" pitchFamily="2" charset="-122"/>
              </a:rPr>
              <a:t>如果</a:t>
            </a:r>
            <a:r>
              <a:rPr lang="zh-CN" altLang="en-US" b="1">
                <a:ea typeface="宋体" pitchFamily="2" charset="-122"/>
              </a:rPr>
              <a:t>                                            </a:t>
            </a:r>
            <a:r>
              <a:rPr lang="zh-CN" altLang="en-US" sz="2400" b="1">
                <a:ea typeface="宋体" pitchFamily="2" charset="-122"/>
              </a:rPr>
              <a:t>则</a:t>
            </a:r>
            <a:r>
              <a:rPr lang="en-US" altLang="zh-CN" sz="2400" b="1" i="1">
                <a:ea typeface="宋体" pitchFamily="2" charset="-122"/>
              </a:rPr>
              <a:t>Z</a:t>
            </a:r>
            <a:r>
              <a:rPr lang="en-US" altLang="zh-CN" sz="2400" b="1">
                <a:ea typeface="宋体" pitchFamily="2" charset="-122"/>
              </a:rPr>
              <a:t>=</a:t>
            </a:r>
            <a:r>
              <a:rPr lang="en-US" altLang="zh-CN" sz="2400" b="1" i="1">
                <a:ea typeface="宋体" pitchFamily="2" charset="-122"/>
              </a:rPr>
              <a:t>g </a:t>
            </a:r>
            <a:r>
              <a:rPr lang="en-US" altLang="zh-CN" sz="2400" b="1">
                <a:ea typeface="宋体" pitchFamily="2" charset="-122"/>
              </a:rPr>
              <a:t>(</a:t>
            </a:r>
            <a:r>
              <a:rPr lang="en-US" altLang="zh-CN" sz="2400" b="1" i="1">
                <a:ea typeface="宋体" pitchFamily="2" charset="-122"/>
              </a:rPr>
              <a:t>X,Y</a:t>
            </a:r>
            <a:r>
              <a:rPr lang="en-US" altLang="zh-CN" sz="2400" b="1">
                <a:ea typeface="宋体" pitchFamily="2" charset="-122"/>
              </a:rPr>
              <a:t>)</a:t>
            </a:r>
            <a:r>
              <a:rPr lang="zh-CN" altLang="en-US" sz="2400" b="1">
                <a:ea typeface="宋体" pitchFamily="2" charset="-122"/>
              </a:rPr>
              <a:t>的数学期望为</a:t>
            </a:r>
          </a:p>
        </p:txBody>
      </p:sp>
      <p:graphicFrame>
        <p:nvGraphicFramePr>
          <p:cNvPr id="1388550" name="Object 6"/>
          <p:cNvGraphicFramePr>
            <a:graphicFrameLocks noChangeAspect="1"/>
          </p:cNvGraphicFramePr>
          <p:nvPr/>
        </p:nvGraphicFramePr>
        <p:xfrm>
          <a:off x="2051050" y="4076700"/>
          <a:ext cx="5484813" cy="887413"/>
        </p:xfrm>
        <a:graphic>
          <a:graphicData uri="http://schemas.openxmlformats.org/presentationml/2006/ole">
            <p:oleObj spid="_x0000_s1388550" name="公式" r:id="rId3" imgW="2387520" imgH="355320" progId="Equation.3">
              <p:embed/>
            </p:oleObj>
          </a:graphicData>
        </a:graphic>
      </p:graphicFrame>
      <p:sp>
        <p:nvSpPr>
          <p:cNvPr id="1388551" name="Rectangle 7"/>
          <p:cNvSpPr>
            <a:spLocks noChangeArrowheads="1"/>
          </p:cNvSpPr>
          <p:nvPr/>
        </p:nvSpPr>
        <p:spPr bwMode="auto">
          <a:xfrm>
            <a:off x="706438" y="1481138"/>
            <a:ext cx="9144000" cy="0"/>
          </a:xfrm>
          <a:prstGeom prst="rect">
            <a:avLst/>
          </a:prstGeom>
          <a:noFill/>
          <a:ln w="9525">
            <a:noFill/>
            <a:miter lim="800000"/>
            <a:headEnd/>
            <a:tailEnd/>
          </a:ln>
          <a:effectLst/>
        </p:spPr>
        <p:txBody>
          <a:bodyPr wrap="none" lIns="0" tIns="0" rIns="0" bIns="0" anchor="ctr">
            <a:spAutoFit/>
          </a:bodyPr>
          <a:lstStyle/>
          <a:p>
            <a:endParaRPr lang="zh-CN" altLang="en-US"/>
          </a:p>
        </p:txBody>
      </p:sp>
      <p:graphicFrame>
        <p:nvGraphicFramePr>
          <p:cNvPr id="1388552" name="Object 8"/>
          <p:cNvGraphicFramePr>
            <a:graphicFrameLocks noChangeAspect="1"/>
          </p:cNvGraphicFramePr>
          <p:nvPr/>
        </p:nvGraphicFramePr>
        <p:xfrm>
          <a:off x="1692275" y="2708275"/>
          <a:ext cx="3513138" cy="1027113"/>
        </p:xfrm>
        <a:graphic>
          <a:graphicData uri="http://schemas.openxmlformats.org/presentationml/2006/ole">
            <p:oleObj spid="_x0000_s1388552" r:id="rId4" imgW="1485900" imgH="444500" progId="">
              <p:embed/>
            </p:oleObj>
          </a:graphicData>
        </a:graphic>
      </p:graphicFrame>
      <p:sp>
        <p:nvSpPr>
          <p:cNvPr id="1388553" name="Rectangle 9"/>
          <p:cNvSpPr>
            <a:spLocks noChangeArrowheads="1"/>
          </p:cNvSpPr>
          <p:nvPr/>
        </p:nvSpPr>
        <p:spPr bwMode="auto">
          <a:xfrm>
            <a:off x="706438" y="1890713"/>
            <a:ext cx="9144000" cy="0"/>
          </a:xfrm>
          <a:prstGeom prst="rect">
            <a:avLst/>
          </a:prstGeom>
          <a:noFill/>
          <a:ln w="9525">
            <a:noFill/>
            <a:miter lim="800000"/>
            <a:headEnd/>
            <a:tailEnd/>
          </a:ln>
          <a:effectLst/>
        </p:spPr>
        <p:txBody>
          <a:bodyPr wrap="none" lIns="0" tIns="0" rIns="0" bIns="0" anchor="ctr">
            <a:spAutoFit/>
          </a:bodyPr>
          <a:lstStyle/>
          <a:p>
            <a:endParaRPr lang="zh-CN" altLang="en-US"/>
          </a:p>
        </p:txBody>
      </p:sp>
      <p:sp>
        <p:nvSpPr>
          <p:cNvPr id="1388554" name="Rectangle 10"/>
          <p:cNvSpPr>
            <a:spLocks noChangeArrowheads="1"/>
          </p:cNvSpPr>
          <p:nvPr/>
        </p:nvSpPr>
        <p:spPr bwMode="auto">
          <a:xfrm>
            <a:off x="706438" y="1481138"/>
            <a:ext cx="9144000" cy="0"/>
          </a:xfrm>
          <a:prstGeom prst="rect">
            <a:avLst/>
          </a:prstGeom>
          <a:noFill/>
          <a:ln w="9525">
            <a:noFill/>
            <a:miter lim="800000"/>
            <a:headEnd/>
            <a:tailEnd/>
          </a:ln>
          <a:effectLst/>
        </p:spPr>
        <p:txBody>
          <a:bodyPr wrap="none" lIns="0" tIns="0" rIns="0" bIns="0" anchor="ctr">
            <a:spAutoFit/>
          </a:bodyPr>
          <a:lstStyle/>
          <a:p>
            <a:endParaRPr lang="zh-CN" altLang="en-US"/>
          </a:p>
        </p:txBody>
      </p:sp>
      <p:sp>
        <p:nvSpPr>
          <p:cNvPr id="1388555" name="Rectangle 11"/>
          <p:cNvSpPr>
            <a:spLocks noChangeArrowheads="1"/>
          </p:cNvSpPr>
          <p:nvPr/>
        </p:nvSpPr>
        <p:spPr bwMode="auto">
          <a:xfrm>
            <a:off x="706438" y="1785938"/>
            <a:ext cx="9144000" cy="0"/>
          </a:xfrm>
          <a:prstGeom prst="rect">
            <a:avLst/>
          </a:prstGeom>
          <a:noFill/>
          <a:ln w="9525">
            <a:noFill/>
            <a:miter lim="800000"/>
            <a:headEnd/>
            <a:tailEnd/>
          </a:ln>
          <a:effectLst/>
        </p:spPr>
        <p:txBody>
          <a:bodyPr wrap="none" lIns="0" tIns="0" rIns="0" bIns="0" anchor="ctr">
            <a:spAutoFit/>
          </a:bodyPr>
          <a:lstStyle/>
          <a:p>
            <a:endParaRPr lang="zh-CN" altLang="en-US"/>
          </a:p>
        </p:txBody>
      </p:sp>
      <p:sp>
        <p:nvSpPr>
          <p:cNvPr id="1388556" name="Rectangle 12"/>
          <p:cNvSpPr>
            <a:spLocks noChangeArrowheads="1"/>
          </p:cNvSpPr>
          <p:nvPr/>
        </p:nvSpPr>
        <p:spPr bwMode="auto">
          <a:xfrm>
            <a:off x="1187450" y="731838"/>
            <a:ext cx="6148388" cy="641350"/>
          </a:xfrm>
          <a:prstGeom prst="rect">
            <a:avLst/>
          </a:prstGeom>
          <a:noFill/>
          <a:ln w="9525">
            <a:noFill/>
            <a:miter lim="800000"/>
            <a:headEnd/>
            <a:tailEnd/>
          </a:ln>
          <a:effectLst/>
        </p:spPr>
        <p:txBody>
          <a:bodyPr wrap="none">
            <a:spAutoFit/>
          </a:bodyPr>
          <a:lstStyle/>
          <a:p>
            <a:r>
              <a:rPr lang="zh-CN" altLang="en-US" sz="3600" b="1">
                <a:solidFill>
                  <a:srgbClr val="FF0000"/>
                </a:solidFill>
                <a:ea typeface="宋体" pitchFamily="2" charset="-122"/>
              </a:rPr>
              <a:t>二维随机变量函数的数学期望</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8549"/>
                                        </p:tgtEl>
                                        <p:attrNameLst>
                                          <p:attrName>style.visibility</p:attrName>
                                        </p:attrNameLst>
                                      </p:cBhvr>
                                      <p:to>
                                        <p:strVal val="visible"/>
                                      </p:to>
                                    </p:set>
                                    <p:animEffect transition="in" filter="wipe(left)">
                                      <p:cBhvr>
                                        <p:cTn id="7" dur="500"/>
                                        <p:tgtEl>
                                          <p:spTgt spid="1388549"/>
                                        </p:tgtEl>
                                      </p:cBhvr>
                                    </p:animEffect>
                                  </p:childTnLst>
                                </p:cTn>
                              </p:par>
                              <p:par>
                                <p:cTn id="8" presetID="22" presetClass="entr" presetSubtype="8" fill="hold" nodeType="withEffect">
                                  <p:stCondLst>
                                    <p:cond delay="0"/>
                                  </p:stCondLst>
                                  <p:childTnLst>
                                    <p:set>
                                      <p:cBhvr>
                                        <p:cTn id="9" dur="1" fill="hold">
                                          <p:stCondLst>
                                            <p:cond delay="0"/>
                                          </p:stCondLst>
                                        </p:cTn>
                                        <p:tgtEl>
                                          <p:spTgt spid="1388552"/>
                                        </p:tgtEl>
                                        <p:attrNameLst>
                                          <p:attrName>style.visibility</p:attrName>
                                        </p:attrNameLst>
                                      </p:cBhvr>
                                      <p:to>
                                        <p:strVal val="visible"/>
                                      </p:to>
                                    </p:set>
                                    <p:animEffect transition="in" filter="wipe(left)">
                                      <p:cBhvr>
                                        <p:cTn id="10" dur="500"/>
                                        <p:tgtEl>
                                          <p:spTgt spid="13885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88550"/>
                                        </p:tgtEl>
                                        <p:attrNameLst>
                                          <p:attrName>style.visibility</p:attrName>
                                        </p:attrNameLst>
                                      </p:cBhvr>
                                      <p:to>
                                        <p:strVal val="visible"/>
                                      </p:to>
                                    </p:set>
                                    <p:animEffect transition="in" filter="wipe(left)">
                                      <p:cBhvr>
                                        <p:cTn id="15" dur="500"/>
                                        <p:tgtEl>
                                          <p:spTgt spid="1388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54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2" name="Rectangle 4"/>
          <p:cNvSpPr>
            <a:spLocks noChangeArrowheads="1"/>
          </p:cNvSpPr>
          <p:nvPr/>
        </p:nvSpPr>
        <p:spPr bwMode="auto">
          <a:xfrm>
            <a:off x="1006475" y="2133600"/>
            <a:ext cx="8137525" cy="1625600"/>
          </a:xfrm>
          <a:prstGeom prst="rect">
            <a:avLst/>
          </a:prstGeom>
          <a:noFill/>
          <a:ln w="9525">
            <a:noFill/>
            <a:miter lim="800000"/>
            <a:headEnd/>
            <a:tailEnd/>
          </a:ln>
          <a:effectLst/>
        </p:spPr>
        <p:txBody>
          <a:bodyPr>
            <a:spAutoFit/>
          </a:bodyPr>
          <a:lstStyle/>
          <a:p>
            <a:pPr indent="276225" algn="just">
              <a:lnSpc>
                <a:spcPct val="140000"/>
              </a:lnSpc>
            </a:pPr>
            <a:r>
              <a:rPr lang="zh-CN" altLang="en-US" sz="2400" b="1">
                <a:ea typeface="宋体" pitchFamily="2" charset="-122"/>
              </a:rPr>
              <a:t>设二维随机向量（</a:t>
            </a:r>
            <a:r>
              <a:rPr lang="en-US" altLang="zh-CN" sz="2400" b="1" i="1">
                <a:ea typeface="宋体" pitchFamily="2" charset="-122"/>
              </a:rPr>
              <a:t>X</a:t>
            </a:r>
            <a:r>
              <a:rPr lang="zh-CN" altLang="en-US" sz="2400" b="1">
                <a:ea typeface="宋体" pitchFamily="2" charset="-122"/>
              </a:rPr>
              <a:t>，</a:t>
            </a:r>
            <a:r>
              <a:rPr lang="en-US" altLang="zh-CN" sz="2400" b="1" i="1">
                <a:ea typeface="宋体" pitchFamily="2" charset="-122"/>
              </a:rPr>
              <a:t>Y</a:t>
            </a:r>
            <a:r>
              <a:rPr lang="zh-CN" altLang="en-US" sz="2400" b="1">
                <a:ea typeface="宋体" pitchFamily="2" charset="-122"/>
              </a:rPr>
              <a:t>）为连续型随机变量，它的联合概率密度为</a:t>
            </a:r>
            <a:r>
              <a:rPr lang="en-US" altLang="zh-CN" sz="2400" b="1" i="1">
                <a:ea typeface="宋体" pitchFamily="2" charset="-122"/>
              </a:rPr>
              <a:t>f</a:t>
            </a:r>
            <a:r>
              <a:rPr lang="en-US" altLang="zh-CN" sz="2400" b="1">
                <a:ea typeface="宋体" pitchFamily="2" charset="-122"/>
              </a:rPr>
              <a:t>(</a:t>
            </a:r>
            <a:r>
              <a:rPr lang="en-US" altLang="zh-CN" sz="2400" b="1" i="1">
                <a:ea typeface="宋体" pitchFamily="2" charset="-122"/>
              </a:rPr>
              <a:t>x,y</a:t>
            </a:r>
            <a:r>
              <a:rPr lang="en-US" altLang="zh-CN" sz="2400" b="1">
                <a:ea typeface="宋体" pitchFamily="2" charset="-122"/>
              </a:rPr>
              <a:t>),</a:t>
            </a:r>
            <a:r>
              <a:rPr lang="zh-CN" altLang="en-US" sz="2400" b="1">
                <a:ea typeface="宋体" pitchFamily="2" charset="-122"/>
              </a:rPr>
              <a:t>若                                              收敛</a:t>
            </a:r>
            <a:r>
              <a:rPr lang="en-US" altLang="zh-CN" sz="2400" b="1">
                <a:ea typeface="宋体" pitchFamily="2" charset="-122"/>
              </a:rPr>
              <a:t>, </a:t>
            </a:r>
            <a:r>
              <a:rPr lang="zh-CN" altLang="en-US" sz="2400" b="1">
                <a:ea typeface="宋体" pitchFamily="2" charset="-122"/>
              </a:rPr>
              <a:t>则</a:t>
            </a:r>
            <a:r>
              <a:rPr lang="en-US" altLang="zh-CN" sz="2400" b="1" i="1">
                <a:ea typeface="宋体" pitchFamily="2" charset="-122"/>
              </a:rPr>
              <a:t>Z</a:t>
            </a:r>
            <a:r>
              <a:rPr lang="en-US" altLang="zh-CN" sz="2400" b="1">
                <a:ea typeface="宋体" pitchFamily="2" charset="-122"/>
              </a:rPr>
              <a:t>=</a:t>
            </a:r>
            <a:r>
              <a:rPr lang="en-US" altLang="zh-CN" sz="2400" b="1" i="1">
                <a:ea typeface="宋体" pitchFamily="2" charset="-122"/>
              </a:rPr>
              <a:t>g </a:t>
            </a:r>
            <a:r>
              <a:rPr lang="en-US" altLang="zh-CN" sz="2400" b="1">
                <a:ea typeface="宋体" pitchFamily="2" charset="-122"/>
              </a:rPr>
              <a:t>(</a:t>
            </a:r>
            <a:r>
              <a:rPr lang="en-US" altLang="zh-CN" sz="2400" b="1" i="1">
                <a:ea typeface="宋体" pitchFamily="2" charset="-122"/>
              </a:rPr>
              <a:t>X,Y</a:t>
            </a:r>
            <a:r>
              <a:rPr lang="en-US" altLang="zh-CN" sz="2400" b="1">
                <a:ea typeface="宋体" pitchFamily="2" charset="-122"/>
              </a:rPr>
              <a:t>)</a:t>
            </a:r>
            <a:r>
              <a:rPr lang="zh-CN" altLang="en-US" sz="2400" b="1">
                <a:ea typeface="宋体" pitchFamily="2" charset="-122"/>
              </a:rPr>
              <a:t>的数学期望为：</a:t>
            </a:r>
          </a:p>
        </p:txBody>
      </p:sp>
      <p:graphicFrame>
        <p:nvGraphicFramePr>
          <p:cNvPr id="1389573" name="Object 5"/>
          <p:cNvGraphicFramePr>
            <a:graphicFrameLocks noChangeAspect="1"/>
          </p:cNvGraphicFramePr>
          <p:nvPr/>
        </p:nvGraphicFramePr>
        <p:xfrm>
          <a:off x="1401763" y="4429125"/>
          <a:ext cx="7464425" cy="860425"/>
        </p:xfrm>
        <a:graphic>
          <a:graphicData uri="http://schemas.openxmlformats.org/presentationml/2006/ole">
            <p:oleObj spid="_x0000_s1389573" name="Equation" r:id="rId3" imgW="2882880" imgH="330120" progId="Equation.3">
              <p:embed/>
            </p:oleObj>
          </a:graphicData>
        </a:graphic>
      </p:graphicFrame>
      <p:graphicFrame>
        <p:nvGraphicFramePr>
          <p:cNvPr id="1389574" name="Object 6"/>
          <p:cNvGraphicFramePr>
            <a:graphicFrameLocks noChangeAspect="1"/>
          </p:cNvGraphicFramePr>
          <p:nvPr/>
        </p:nvGraphicFramePr>
        <p:xfrm>
          <a:off x="3708400" y="2636838"/>
          <a:ext cx="3595688" cy="763587"/>
        </p:xfrm>
        <a:graphic>
          <a:graphicData uri="http://schemas.openxmlformats.org/presentationml/2006/ole">
            <p:oleObj spid="_x0000_s1389574" r:id="rId4" imgW="1701800" imgH="330200" progId="">
              <p:embed/>
            </p:oleObj>
          </a:graphicData>
        </a:graphic>
      </p:graphicFrame>
      <p:sp>
        <p:nvSpPr>
          <p:cNvPr id="1389575" name="Rectangle 7"/>
          <p:cNvSpPr>
            <a:spLocks noChangeArrowheads="1"/>
          </p:cNvSpPr>
          <p:nvPr/>
        </p:nvSpPr>
        <p:spPr bwMode="auto">
          <a:xfrm>
            <a:off x="1187450" y="760413"/>
            <a:ext cx="7532688" cy="641350"/>
          </a:xfrm>
          <a:prstGeom prst="rect">
            <a:avLst/>
          </a:prstGeom>
          <a:noFill/>
          <a:ln w="9525">
            <a:noFill/>
            <a:miter lim="800000"/>
            <a:headEnd/>
            <a:tailEnd/>
          </a:ln>
          <a:effectLst/>
        </p:spPr>
        <p:txBody>
          <a:bodyPr wrap="none">
            <a:spAutoFit/>
          </a:bodyPr>
          <a:lstStyle/>
          <a:p>
            <a:r>
              <a:rPr lang="zh-CN" altLang="en-US" sz="3600" b="1">
                <a:solidFill>
                  <a:srgbClr val="FF0000"/>
                </a:solidFill>
                <a:ea typeface="宋体" pitchFamily="2" charset="-122"/>
              </a:rPr>
              <a:t>二维随机变量函数的数学期望</a:t>
            </a:r>
            <a:r>
              <a:rPr lang="en-US" altLang="zh-CN" sz="3600" b="1">
                <a:solidFill>
                  <a:srgbClr val="FF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89572"/>
                                        </p:tgtEl>
                                        <p:attrNameLst>
                                          <p:attrName>style.visibility</p:attrName>
                                        </p:attrNameLst>
                                      </p:cBhvr>
                                      <p:to>
                                        <p:strVal val="visible"/>
                                      </p:to>
                                    </p:set>
                                    <p:animEffect transition="in" filter="wipe(left)">
                                      <p:cBhvr>
                                        <p:cTn id="7" dur="500"/>
                                        <p:tgtEl>
                                          <p:spTgt spid="13895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89573"/>
                                        </p:tgtEl>
                                        <p:attrNameLst>
                                          <p:attrName>style.visibility</p:attrName>
                                        </p:attrNameLst>
                                      </p:cBhvr>
                                      <p:to>
                                        <p:strVal val="visible"/>
                                      </p:to>
                                    </p:set>
                                    <p:animEffect transition="in" filter="wipe(left)">
                                      <p:cBhvr>
                                        <p:cTn id="12" dur="500"/>
                                        <p:tgtEl>
                                          <p:spTgt spid="13895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89574"/>
                                        </p:tgtEl>
                                        <p:attrNameLst>
                                          <p:attrName>style.visibility</p:attrName>
                                        </p:attrNameLst>
                                      </p:cBhvr>
                                      <p:to>
                                        <p:strVal val="visible"/>
                                      </p:to>
                                    </p:set>
                                    <p:animEffect transition="in" filter="wipe(left)">
                                      <p:cBhvr>
                                        <p:cTn id="17" dur="500"/>
                                        <p:tgtEl>
                                          <p:spTgt spid="138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5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0596" name="Object 4"/>
          <p:cNvGraphicFramePr>
            <a:graphicFrameLocks noChangeAspect="1"/>
          </p:cNvGraphicFramePr>
          <p:nvPr/>
        </p:nvGraphicFramePr>
        <p:xfrm>
          <a:off x="1184275" y="4824413"/>
          <a:ext cx="4267200" cy="796925"/>
        </p:xfrm>
        <a:graphic>
          <a:graphicData uri="http://schemas.openxmlformats.org/presentationml/2006/ole">
            <p:oleObj spid="_x0000_s1390596" name="Equation" r:id="rId3" imgW="2108160" imgH="393480" progId="">
              <p:embed/>
            </p:oleObj>
          </a:graphicData>
        </a:graphic>
      </p:graphicFrame>
      <p:graphicFrame>
        <p:nvGraphicFramePr>
          <p:cNvPr id="1390597" name="Object 5"/>
          <p:cNvGraphicFramePr>
            <a:graphicFrameLocks noChangeAspect="1"/>
          </p:cNvGraphicFramePr>
          <p:nvPr/>
        </p:nvGraphicFramePr>
        <p:xfrm>
          <a:off x="1179513" y="895350"/>
          <a:ext cx="5651500" cy="1271588"/>
        </p:xfrm>
        <a:graphic>
          <a:graphicData uri="http://schemas.openxmlformats.org/presentationml/2006/ole">
            <p:oleObj spid="_x0000_s1390597" name="Equation" r:id="rId4" imgW="2819160" imgH="634680" progId="">
              <p:embed/>
            </p:oleObj>
          </a:graphicData>
        </a:graphic>
      </p:graphicFrame>
      <p:sp>
        <p:nvSpPr>
          <p:cNvPr id="1390598" name="Text Box 6"/>
          <p:cNvSpPr txBox="1">
            <a:spLocks noChangeArrowheads="1"/>
          </p:cNvSpPr>
          <p:nvPr/>
        </p:nvSpPr>
        <p:spPr bwMode="auto">
          <a:xfrm>
            <a:off x="1060450" y="2903538"/>
            <a:ext cx="381000" cy="401637"/>
          </a:xfrm>
          <a:prstGeom prst="rect">
            <a:avLst/>
          </a:prstGeom>
          <a:noFill/>
          <a:ln w="9525">
            <a:noFill/>
            <a:miter lim="800000"/>
            <a:headEnd/>
            <a:tailEnd/>
          </a:ln>
          <a:effectLst/>
        </p:spPr>
        <p:txBody>
          <a:bodyPr lIns="0" tIns="0" rIns="0" bIns="0">
            <a:spAutoFit/>
          </a:bodyPr>
          <a:lstStyle/>
          <a:p>
            <a:pPr>
              <a:lnSpc>
                <a:spcPct val="110000"/>
              </a:lnSpc>
            </a:pPr>
            <a:r>
              <a:rPr kumimoji="0" lang="zh-CN" altLang="en-US" sz="2400">
                <a:solidFill>
                  <a:srgbClr val="FF0000"/>
                </a:solidFill>
                <a:ea typeface="黑体" pitchFamily="49" charset="-122"/>
              </a:rPr>
              <a:t>解</a:t>
            </a:r>
            <a:r>
              <a:rPr kumimoji="0" lang="zh-CN" altLang="en-US" sz="2400">
                <a:ea typeface="宋体" pitchFamily="2" charset="-122"/>
              </a:rPr>
              <a:t> </a:t>
            </a:r>
          </a:p>
        </p:txBody>
      </p:sp>
      <p:grpSp>
        <p:nvGrpSpPr>
          <p:cNvPr id="1390599" name="Group 7"/>
          <p:cNvGrpSpPr>
            <a:grpSpLocks/>
          </p:cNvGrpSpPr>
          <p:nvPr/>
        </p:nvGrpSpPr>
        <p:grpSpPr bwMode="auto">
          <a:xfrm>
            <a:off x="954088" y="415925"/>
            <a:ext cx="8423275" cy="444500"/>
            <a:chOff x="282" y="166"/>
            <a:chExt cx="5306" cy="280"/>
          </a:xfrm>
        </p:grpSpPr>
        <p:sp>
          <p:nvSpPr>
            <p:cNvPr id="1390600" name="Text Box 8"/>
            <p:cNvSpPr txBox="1">
              <a:spLocks noChangeArrowheads="1"/>
            </p:cNvSpPr>
            <p:nvPr/>
          </p:nvSpPr>
          <p:spPr bwMode="auto">
            <a:xfrm>
              <a:off x="282" y="190"/>
              <a:ext cx="5306" cy="253"/>
            </a:xfrm>
            <a:prstGeom prst="rect">
              <a:avLst/>
            </a:prstGeom>
            <a:noFill/>
            <a:ln w="9525">
              <a:noFill/>
              <a:miter lim="800000"/>
              <a:headEnd/>
              <a:tailEnd/>
            </a:ln>
            <a:effectLst/>
          </p:spPr>
          <p:txBody>
            <a:bodyPr lIns="0" tIns="0" rIns="0" bIns="0">
              <a:spAutoFit/>
            </a:bodyPr>
            <a:lstStyle/>
            <a:p>
              <a:pPr>
                <a:lnSpc>
                  <a:spcPct val="110000"/>
                </a:lnSpc>
              </a:pPr>
              <a:r>
                <a:rPr kumimoji="0" lang="zh-CN" altLang="en-US" sz="2400" b="1">
                  <a:solidFill>
                    <a:srgbClr val="FF0000"/>
                  </a:solidFill>
                  <a:ea typeface="黑体" pitchFamily="49" charset="-122"/>
                </a:rPr>
                <a:t>例</a:t>
              </a:r>
              <a:r>
                <a:rPr kumimoji="0" lang="en-US" altLang="zh-CN" sz="2400" b="1">
                  <a:ea typeface="宋体" pitchFamily="2" charset="-122"/>
                </a:rPr>
                <a:t>  </a:t>
              </a:r>
              <a:r>
                <a:rPr kumimoji="0" lang="zh-CN" altLang="en-US" sz="2400" b="1">
                  <a:ea typeface="宋体" pitchFamily="2" charset="-122"/>
                </a:rPr>
                <a:t>设二维随机变量 </a:t>
              </a:r>
            </a:p>
          </p:txBody>
        </p:sp>
        <p:sp>
          <p:nvSpPr>
            <p:cNvPr id="1390601" name="Text Box 9"/>
            <p:cNvSpPr txBox="1">
              <a:spLocks noChangeArrowheads="1"/>
            </p:cNvSpPr>
            <p:nvPr/>
          </p:nvSpPr>
          <p:spPr bwMode="auto">
            <a:xfrm>
              <a:off x="2557" y="166"/>
              <a:ext cx="1206" cy="253"/>
            </a:xfrm>
            <a:prstGeom prst="rect">
              <a:avLst/>
            </a:prstGeom>
            <a:noFill/>
            <a:ln w="9525">
              <a:noFill/>
              <a:miter lim="800000"/>
              <a:headEnd/>
              <a:tailEnd/>
            </a:ln>
            <a:effectLst/>
          </p:spPr>
          <p:txBody>
            <a:bodyPr wrap="none" lIns="0" tIns="0" rIns="0" bIns="0">
              <a:spAutoFit/>
            </a:bodyPr>
            <a:lstStyle/>
            <a:p>
              <a:pPr>
                <a:lnSpc>
                  <a:spcPct val="110000"/>
                </a:lnSpc>
              </a:pPr>
              <a:r>
                <a:rPr kumimoji="0" lang="zh-CN" altLang="en-US" sz="2400" b="1">
                  <a:ea typeface="宋体" pitchFamily="2" charset="-122"/>
                </a:rPr>
                <a:t>的密度函数为</a:t>
              </a:r>
              <a:r>
                <a:rPr kumimoji="0" lang="zh-CN" altLang="en-US" sz="2400">
                  <a:ea typeface="宋体" pitchFamily="2" charset="-122"/>
                </a:rPr>
                <a:t> </a:t>
              </a:r>
            </a:p>
          </p:txBody>
        </p:sp>
        <p:graphicFrame>
          <p:nvGraphicFramePr>
            <p:cNvPr id="1390602" name="Object 10"/>
            <p:cNvGraphicFramePr>
              <a:graphicFrameLocks noChangeAspect="1"/>
            </p:cNvGraphicFramePr>
            <p:nvPr/>
          </p:nvGraphicFramePr>
          <p:xfrm>
            <a:off x="2014" y="187"/>
            <a:ext cx="551" cy="259"/>
          </p:xfrm>
          <a:graphic>
            <a:graphicData uri="http://schemas.openxmlformats.org/presentationml/2006/ole">
              <p:oleObj spid="_x0000_s1390602" name="Equation" r:id="rId5" imgW="431640" imgH="203040" progId="">
                <p:embed/>
              </p:oleObj>
            </a:graphicData>
          </a:graphic>
        </p:graphicFrame>
      </p:grpSp>
      <p:graphicFrame>
        <p:nvGraphicFramePr>
          <p:cNvPr id="1390603" name="Object 11"/>
          <p:cNvGraphicFramePr>
            <a:graphicFrameLocks noChangeAspect="1"/>
          </p:cNvGraphicFramePr>
          <p:nvPr/>
        </p:nvGraphicFramePr>
        <p:xfrm>
          <a:off x="5638800" y="2668588"/>
          <a:ext cx="3482975" cy="788987"/>
        </p:xfrm>
        <a:graphic>
          <a:graphicData uri="http://schemas.openxmlformats.org/presentationml/2006/ole">
            <p:oleObj spid="_x0000_s1390603" name="Equation" r:id="rId6" imgW="1739880" imgH="393480" progId="">
              <p:embed/>
            </p:oleObj>
          </a:graphicData>
        </a:graphic>
      </p:graphicFrame>
      <p:graphicFrame>
        <p:nvGraphicFramePr>
          <p:cNvPr id="1390604" name="Object 12"/>
          <p:cNvGraphicFramePr>
            <a:graphicFrameLocks noChangeAspect="1"/>
          </p:cNvGraphicFramePr>
          <p:nvPr/>
        </p:nvGraphicFramePr>
        <p:xfrm>
          <a:off x="1069975" y="3660775"/>
          <a:ext cx="4175125" cy="844550"/>
        </p:xfrm>
        <a:graphic>
          <a:graphicData uri="http://schemas.openxmlformats.org/presentationml/2006/ole">
            <p:oleObj spid="_x0000_s1390604" name="Equation" r:id="rId7" imgW="1942920" imgH="393480" progId="">
              <p:embed/>
            </p:oleObj>
          </a:graphicData>
        </a:graphic>
      </p:graphicFrame>
      <p:graphicFrame>
        <p:nvGraphicFramePr>
          <p:cNvPr id="1390605" name="Object 13"/>
          <p:cNvGraphicFramePr>
            <a:graphicFrameLocks noChangeAspect="1"/>
          </p:cNvGraphicFramePr>
          <p:nvPr/>
        </p:nvGraphicFramePr>
        <p:xfrm>
          <a:off x="5278438" y="3649663"/>
          <a:ext cx="3816350" cy="846137"/>
        </p:xfrm>
        <a:graphic>
          <a:graphicData uri="http://schemas.openxmlformats.org/presentationml/2006/ole">
            <p:oleObj spid="_x0000_s1390605" name="Equation" r:id="rId8" imgW="1765080" imgH="393480" progId="">
              <p:embed/>
            </p:oleObj>
          </a:graphicData>
        </a:graphic>
      </p:graphicFrame>
      <p:grpSp>
        <p:nvGrpSpPr>
          <p:cNvPr id="1390606" name="Group 14"/>
          <p:cNvGrpSpPr>
            <a:grpSpLocks/>
          </p:cNvGrpSpPr>
          <p:nvPr/>
        </p:nvGrpSpPr>
        <p:grpSpPr bwMode="auto">
          <a:xfrm>
            <a:off x="776288" y="2128838"/>
            <a:ext cx="5287962" cy="527050"/>
            <a:chOff x="176" y="1385"/>
            <a:chExt cx="3552" cy="332"/>
          </a:xfrm>
        </p:grpSpPr>
        <p:graphicFrame>
          <p:nvGraphicFramePr>
            <p:cNvPr id="1390607" name="Object 15"/>
            <p:cNvGraphicFramePr>
              <a:graphicFrameLocks noChangeAspect="1"/>
            </p:cNvGraphicFramePr>
            <p:nvPr/>
          </p:nvGraphicFramePr>
          <p:xfrm>
            <a:off x="632" y="1385"/>
            <a:ext cx="3096" cy="332"/>
          </p:xfrm>
          <a:graphic>
            <a:graphicData uri="http://schemas.openxmlformats.org/presentationml/2006/ole">
              <p:oleObj spid="_x0000_s1390607" name="Equation" r:id="rId9" imgW="1993680" imgH="228600" progId="">
                <p:embed/>
              </p:oleObj>
            </a:graphicData>
          </a:graphic>
        </p:graphicFrame>
        <p:sp>
          <p:nvSpPr>
            <p:cNvPr id="1390608" name="Text Box 16"/>
            <p:cNvSpPr txBox="1">
              <a:spLocks noChangeArrowheads="1"/>
            </p:cNvSpPr>
            <p:nvPr/>
          </p:nvSpPr>
          <p:spPr bwMode="auto">
            <a:xfrm>
              <a:off x="176" y="1427"/>
              <a:ext cx="387" cy="253"/>
            </a:xfrm>
            <a:prstGeom prst="rect">
              <a:avLst/>
            </a:prstGeom>
            <a:noFill/>
            <a:ln w="9525">
              <a:noFill/>
              <a:miter lim="800000"/>
              <a:headEnd/>
              <a:tailEnd/>
            </a:ln>
            <a:effectLst/>
          </p:spPr>
          <p:txBody>
            <a:bodyPr lIns="0" tIns="0" rIns="0" bIns="0">
              <a:spAutoFit/>
            </a:bodyPr>
            <a:lstStyle/>
            <a:p>
              <a:pPr>
                <a:lnSpc>
                  <a:spcPct val="110000"/>
                </a:lnSpc>
              </a:pPr>
              <a:r>
                <a:rPr kumimoji="0" lang="zh-CN" altLang="en-US" sz="2400" b="1">
                  <a:ea typeface="宋体" pitchFamily="2" charset="-122"/>
                </a:rPr>
                <a:t>求</a:t>
              </a:r>
              <a:r>
                <a:rPr kumimoji="0" lang="zh-CN" altLang="en-US" sz="2400">
                  <a:ea typeface="宋体" pitchFamily="2" charset="-122"/>
                </a:rPr>
                <a:t> </a:t>
              </a:r>
            </a:p>
          </p:txBody>
        </p:sp>
      </p:grpSp>
      <p:graphicFrame>
        <p:nvGraphicFramePr>
          <p:cNvPr id="1390609" name="Object 17"/>
          <p:cNvGraphicFramePr>
            <a:graphicFrameLocks noChangeAspect="1"/>
          </p:cNvGraphicFramePr>
          <p:nvPr/>
        </p:nvGraphicFramePr>
        <p:xfrm>
          <a:off x="2859088" y="5746750"/>
          <a:ext cx="4505325" cy="790575"/>
        </p:xfrm>
        <a:graphic>
          <a:graphicData uri="http://schemas.openxmlformats.org/presentationml/2006/ole">
            <p:oleObj spid="_x0000_s1390609" name="Equation" r:id="rId10" imgW="1828800" imgH="393480" progId="">
              <p:embed/>
            </p:oleObj>
          </a:graphicData>
        </a:graphic>
      </p:graphicFrame>
      <p:pic>
        <p:nvPicPr>
          <p:cNvPr id="1390610" name="Picture 18"/>
          <p:cNvPicPr>
            <a:picLocks noChangeAspect="1" noChangeArrowheads="1"/>
          </p:cNvPicPr>
          <p:nvPr/>
        </p:nvPicPr>
        <p:blipFill>
          <a:blip r:embed="rId11"/>
          <a:srcRect/>
          <a:stretch>
            <a:fillRect/>
          </a:stretch>
        </p:blipFill>
        <p:spPr bwMode="auto">
          <a:xfrm>
            <a:off x="1476375" y="2708275"/>
            <a:ext cx="3990975" cy="74295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90606"/>
                                        </p:tgtEl>
                                        <p:attrNameLst>
                                          <p:attrName>style.visibility</p:attrName>
                                        </p:attrNameLst>
                                      </p:cBhvr>
                                      <p:to>
                                        <p:strVal val="visible"/>
                                      </p:to>
                                    </p:set>
                                    <p:animEffect transition="in" filter="checkerboard(across)">
                                      <p:cBhvr>
                                        <p:cTn id="7" dur="500"/>
                                        <p:tgtEl>
                                          <p:spTgt spid="13906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0598"/>
                                        </p:tgtEl>
                                        <p:attrNameLst>
                                          <p:attrName>style.visibility</p:attrName>
                                        </p:attrNameLst>
                                      </p:cBhvr>
                                      <p:to>
                                        <p:strVal val="visible"/>
                                      </p:to>
                                    </p:set>
                                    <p:animEffect transition="in" filter="dissolve">
                                      <p:cBhvr>
                                        <p:cTn id="12" dur="500"/>
                                        <p:tgtEl>
                                          <p:spTgt spid="139059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90603"/>
                                        </p:tgtEl>
                                        <p:attrNameLst>
                                          <p:attrName>style.visibility</p:attrName>
                                        </p:attrNameLst>
                                      </p:cBhvr>
                                      <p:to>
                                        <p:strVal val="visible"/>
                                      </p:to>
                                    </p:set>
                                    <p:animEffect transition="in" filter="randombar(horizontal)">
                                      <p:cBhvr>
                                        <p:cTn id="17" dur="500"/>
                                        <p:tgtEl>
                                          <p:spTgt spid="139060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390604"/>
                                        </p:tgtEl>
                                        <p:attrNameLst>
                                          <p:attrName>style.visibility</p:attrName>
                                        </p:attrNameLst>
                                      </p:cBhvr>
                                      <p:to>
                                        <p:strVal val="visible"/>
                                      </p:to>
                                    </p:set>
                                    <p:animEffect transition="in" filter="barn(inHorizontal)">
                                      <p:cBhvr>
                                        <p:cTn id="22" dur="500"/>
                                        <p:tgtEl>
                                          <p:spTgt spid="139060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390605"/>
                                        </p:tgtEl>
                                        <p:attrNameLst>
                                          <p:attrName>style.visibility</p:attrName>
                                        </p:attrNameLst>
                                      </p:cBhvr>
                                      <p:to>
                                        <p:strVal val="visible"/>
                                      </p:to>
                                    </p:set>
                                    <p:animEffect transition="in" filter="barn(outHorizontal)">
                                      <p:cBhvr>
                                        <p:cTn id="27" dur="500"/>
                                        <p:tgtEl>
                                          <p:spTgt spid="1390605"/>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1390596"/>
                                        </p:tgtEl>
                                        <p:attrNameLst>
                                          <p:attrName>style.visibility</p:attrName>
                                        </p:attrNameLst>
                                      </p:cBhvr>
                                      <p:to>
                                        <p:strVal val="visible"/>
                                      </p:to>
                                    </p:set>
                                    <p:anim calcmode="lin" valueType="num">
                                      <p:cBhvr>
                                        <p:cTn id="32" dur="500" fill="hold"/>
                                        <p:tgtEl>
                                          <p:spTgt spid="1390596"/>
                                        </p:tgtEl>
                                        <p:attrNameLst>
                                          <p:attrName>ppt_w</p:attrName>
                                        </p:attrNameLst>
                                      </p:cBhvr>
                                      <p:tavLst>
                                        <p:tav tm="0">
                                          <p:val>
                                            <p:fltVal val="0"/>
                                          </p:val>
                                        </p:tav>
                                        <p:tav tm="100000">
                                          <p:val>
                                            <p:strVal val="#ppt_w"/>
                                          </p:val>
                                        </p:tav>
                                      </p:tavLst>
                                    </p:anim>
                                    <p:anim calcmode="lin" valueType="num">
                                      <p:cBhvr>
                                        <p:cTn id="33" dur="500" fill="hold"/>
                                        <p:tgtEl>
                                          <p:spTgt spid="1390596"/>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1390609"/>
                                        </p:tgtEl>
                                        <p:attrNameLst>
                                          <p:attrName>style.visibility</p:attrName>
                                        </p:attrNameLst>
                                      </p:cBhvr>
                                      <p:to>
                                        <p:strVal val="visible"/>
                                      </p:to>
                                    </p:set>
                                    <p:animEffect transition="in" filter="strips(downLeft)">
                                      <p:cBhvr>
                                        <p:cTn id="38" dur="500"/>
                                        <p:tgtEl>
                                          <p:spTgt spid="1390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1620" name="Object 4"/>
          <p:cNvGraphicFramePr>
            <a:graphicFrameLocks noChangeAspect="1"/>
          </p:cNvGraphicFramePr>
          <p:nvPr/>
        </p:nvGraphicFramePr>
        <p:xfrm>
          <a:off x="1098550" y="2103438"/>
          <a:ext cx="5727700" cy="811212"/>
        </p:xfrm>
        <a:graphic>
          <a:graphicData uri="http://schemas.openxmlformats.org/presentationml/2006/ole">
            <p:oleObj spid="_x0000_s1391620" name="Equation" r:id="rId3" imgW="2781000" imgH="393480" progId="">
              <p:embed/>
            </p:oleObj>
          </a:graphicData>
        </a:graphic>
      </p:graphicFrame>
      <p:graphicFrame>
        <p:nvGraphicFramePr>
          <p:cNvPr id="1391621" name="Object 5"/>
          <p:cNvGraphicFramePr>
            <a:graphicFrameLocks noChangeAspect="1"/>
          </p:cNvGraphicFramePr>
          <p:nvPr/>
        </p:nvGraphicFramePr>
        <p:xfrm>
          <a:off x="2411413" y="2924175"/>
          <a:ext cx="6543675" cy="846138"/>
        </p:xfrm>
        <a:graphic>
          <a:graphicData uri="http://schemas.openxmlformats.org/presentationml/2006/ole">
            <p:oleObj spid="_x0000_s1391621" name="Equation" r:id="rId4" imgW="3047760" imgH="393480" progId="">
              <p:embed/>
            </p:oleObj>
          </a:graphicData>
        </a:graphic>
      </p:graphicFrame>
      <p:graphicFrame>
        <p:nvGraphicFramePr>
          <p:cNvPr id="1391622" name="Object 6"/>
          <p:cNvGraphicFramePr>
            <a:graphicFrameLocks noChangeAspect="1"/>
          </p:cNvGraphicFramePr>
          <p:nvPr/>
        </p:nvGraphicFramePr>
        <p:xfrm>
          <a:off x="2408238" y="4032250"/>
          <a:ext cx="963612" cy="841375"/>
        </p:xfrm>
        <a:graphic>
          <a:graphicData uri="http://schemas.openxmlformats.org/presentationml/2006/ole">
            <p:oleObj spid="_x0000_s1391622" name="Equation" r:id="rId5" imgW="34272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391620"/>
                                        </p:tgtEl>
                                        <p:attrNameLst>
                                          <p:attrName>style.visibility</p:attrName>
                                        </p:attrNameLst>
                                      </p:cBhvr>
                                      <p:to>
                                        <p:strVal val="visible"/>
                                      </p:to>
                                    </p:set>
                                    <p:animEffect transition="in" filter="barn(inHorizontal)">
                                      <p:cBhvr>
                                        <p:cTn id="7" dur="500"/>
                                        <p:tgtEl>
                                          <p:spTgt spid="13916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91621"/>
                                        </p:tgtEl>
                                        <p:attrNameLst>
                                          <p:attrName>style.visibility</p:attrName>
                                        </p:attrNameLst>
                                      </p:cBhvr>
                                      <p:to>
                                        <p:strVal val="visible"/>
                                      </p:to>
                                    </p:set>
                                    <p:animEffect transition="in" filter="wipe(up)">
                                      <p:cBhvr>
                                        <p:cTn id="12" dur="500"/>
                                        <p:tgtEl>
                                          <p:spTgt spid="13916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391622"/>
                                        </p:tgtEl>
                                        <p:attrNameLst>
                                          <p:attrName>style.visibility</p:attrName>
                                        </p:attrNameLst>
                                      </p:cBhvr>
                                      <p:to>
                                        <p:strVal val="visible"/>
                                      </p:to>
                                    </p:set>
                                    <p:animEffect transition="in" filter="barn(outHorizontal)">
                                      <p:cBhvr>
                                        <p:cTn id="17" dur="500"/>
                                        <p:tgtEl>
                                          <p:spTgt spid="139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0" name="WordArt 40"/>
          <p:cNvSpPr>
            <a:spLocks noChangeArrowheads="1" noChangeShapeType="1" noTextEdit="1"/>
          </p:cNvSpPr>
          <p:nvPr/>
        </p:nvSpPr>
        <p:spPr bwMode="auto">
          <a:xfrm>
            <a:off x="0" y="188913"/>
            <a:ext cx="9144000" cy="5761037"/>
          </a:xfrm>
          <a:prstGeom prst="rect">
            <a:avLst/>
          </a:prstGeom>
        </p:spPr>
        <p:txBody>
          <a:bodyPr wrap="none" fromWordArt="1">
            <a:prstTxWarp prst="textArchUpPour">
              <a:avLst>
                <a:gd name="adj1" fmla="val 10800000"/>
                <a:gd name="adj2" fmla="val 50000"/>
              </a:avLst>
            </a:prstTxWarp>
          </a:bodyPr>
          <a:lstStyle/>
          <a:p>
            <a:r>
              <a:rPr lang="zh-CN" altLang="en-US" sz="3600" kern="10">
                <a:ln w="19050">
                  <a:pattFill prst="pct80">
                    <a:fgClr>
                      <a:srgbClr val="CC0000"/>
                    </a:fgClr>
                    <a:bgClr>
                      <a:schemeClr val="hlink"/>
                    </a:bgClr>
                  </a:pattFill>
                  <a:miter lim="800000"/>
                  <a:headEnd/>
                  <a:tailEnd/>
                </a:ln>
                <a:solidFill>
                  <a:srgbClr val="FF3399"/>
                </a:solidFill>
                <a:effectLst>
                  <a:outerShdw dist="35921" dir="2700000" algn="ctr" rotWithShape="0">
                    <a:srgbClr val="990000"/>
                  </a:outerShdw>
                </a:effectLst>
                <a:latin typeface="华文新魏"/>
                <a:ea typeface="华文新魏"/>
              </a:rPr>
              <a:t>数学期望的应用</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04840"/>
                                        </p:tgtEl>
                                        <p:attrNameLst>
                                          <p:attrName>style.visibility</p:attrName>
                                        </p:attrNameLst>
                                      </p:cBhvr>
                                      <p:to>
                                        <p:strVal val="visible"/>
                                      </p:to>
                                    </p:set>
                                    <p:animEffect transition="in" filter="wedge">
                                      <p:cBhvr>
                                        <p:cTn id="7" dur="2000"/>
                                        <p:tgtEl>
                                          <p:spTgt spid="204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0" y="44450"/>
            <a:ext cx="9144000" cy="2544763"/>
          </a:xfrm>
          <a:prstGeom prst="rect">
            <a:avLst/>
          </a:prstGeom>
          <a:noFill/>
          <a:ln w="9525">
            <a:noFill/>
            <a:miter lim="800000"/>
            <a:headEnd/>
            <a:tailEnd/>
          </a:ln>
          <a:effectLst/>
        </p:spPr>
        <p:txBody>
          <a:bodyPr>
            <a:spAutoFit/>
          </a:bodyPr>
          <a:lstStyle/>
          <a:p>
            <a:pPr algn="l">
              <a:lnSpc>
                <a:spcPct val="115000"/>
              </a:lnSpc>
            </a:pPr>
            <a:r>
              <a:rPr kumimoji="1" lang="en-US" altLang="zh-CN" sz="2800" b="1" dirty="0">
                <a:solidFill>
                  <a:srgbClr val="66FF33"/>
                </a:solidFill>
                <a:latin typeface="楷体_GB2312" pitchFamily="49" charset="-122"/>
                <a:ea typeface="楷体_GB2312" pitchFamily="49" charset="-122"/>
              </a:rPr>
              <a:t>    </a:t>
            </a:r>
            <a:r>
              <a:rPr kumimoji="1" lang="zh-CN" altLang="en-US" sz="2800" b="1" dirty="0">
                <a:solidFill>
                  <a:srgbClr val="66FF33"/>
                </a:solidFill>
                <a:latin typeface="楷体_GB2312" pitchFamily="49" charset="-122"/>
                <a:ea typeface="楷体_GB2312" pitchFamily="49" charset="-122"/>
              </a:rPr>
              <a:t>应用</a:t>
            </a:r>
            <a:r>
              <a:rPr kumimoji="1" lang="en-US" altLang="zh-CN" sz="2800" b="1" dirty="0">
                <a:solidFill>
                  <a:srgbClr val="66FF33"/>
                </a:solidFill>
                <a:latin typeface="楷体_GB2312" pitchFamily="49" charset="-122"/>
                <a:ea typeface="楷体_GB2312" pitchFamily="49" charset="-122"/>
              </a:rPr>
              <a:t>1(</a:t>
            </a:r>
            <a:r>
              <a:rPr kumimoji="1" lang="zh-CN" altLang="en-US" sz="2800" b="1" dirty="0">
                <a:solidFill>
                  <a:srgbClr val="66FF33"/>
                </a:solidFill>
                <a:latin typeface="楷体_GB2312" pitchFamily="49" charset="-122"/>
                <a:ea typeface="楷体_GB2312" pitchFamily="49" charset="-122"/>
              </a:rPr>
              <a:t>保险公司收益问题</a:t>
            </a:r>
            <a:r>
              <a:rPr kumimoji="1" lang="en-US" altLang="zh-CN" sz="2800" b="1" dirty="0">
                <a:solidFill>
                  <a:srgbClr val="66FF33"/>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据统计</a:t>
            </a:r>
            <a:r>
              <a:rPr kumimoji="1" lang="en-US" altLang="zh-CN" sz="2800" b="1" dirty="0">
                <a:latin typeface="楷体_GB2312" pitchFamily="49" charset="-122"/>
                <a:ea typeface="楷体_GB2312" pitchFamily="49" charset="-122"/>
              </a:rPr>
              <a:t>65</a:t>
            </a:r>
            <a:r>
              <a:rPr kumimoji="1" lang="zh-CN" altLang="en-US" sz="2800" b="1" dirty="0">
                <a:latin typeface="楷体_GB2312" pitchFamily="49" charset="-122"/>
                <a:ea typeface="楷体_GB2312" pitchFamily="49" charset="-122"/>
              </a:rPr>
              <a:t>岁的人在</a:t>
            </a:r>
            <a:r>
              <a:rPr kumimoji="1" lang="en-US" altLang="zh-CN" sz="2800" b="1" dirty="0">
                <a:latin typeface="楷体_GB2312" pitchFamily="49" charset="-122"/>
                <a:ea typeface="楷体_GB2312" pitchFamily="49" charset="-122"/>
              </a:rPr>
              <a:t>10</a:t>
            </a:r>
            <a:r>
              <a:rPr kumimoji="1" lang="zh-CN" altLang="en-US" sz="2800" b="1" dirty="0">
                <a:latin typeface="楷体_GB2312" pitchFamily="49" charset="-122"/>
                <a:ea typeface="楷体_GB2312" pitchFamily="49" charset="-122"/>
              </a:rPr>
              <a:t>年</a:t>
            </a:r>
            <a:r>
              <a:rPr kumimoji="1" lang="zh-CN" altLang="en-US" sz="2800" b="1" dirty="0" smtClean="0">
                <a:latin typeface="楷体_GB2312" pitchFamily="49" charset="-122"/>
                <a:ea typeface="楷体_GB2312" pitchFamily="49" charset="-122"/>
              </a:rPr>
              <a:t>内因</a:t>
            </a:r>
            <a:r>
              <a:rPr kumimoji="1" lang="zh-CN" altLang="en-US" sz="2800" b="1" dirty="0">
                <a:latin typeface="楷体_GB2312" pitchFamily="49" charset="-122"/>
                <a:ea typeface="楷体_GB2312" pitchFamily="49" charset="-122"/>
              </a:rPr>
              <a:t>事故死亡概率为</a:t>
            </a:r>
            <a:r>
              <a:rPr kumimoji="1" lang="en-US" altLang="zh-CN" sz="2800" b="1" dirty="0">
                <a:latin typeface="楷体_GB2312" pitchFamily="49" charset="-122"/>
                <a:ea typeface="楷体_GB2312" pitchFamily="49" charset="-122"/>
              </a:rPr>
              <a:t>0.02. </a:t>
            </a:r>
            <a:r>
              <a:rPr kumimoji="1" lang="zh-CN" altLang="en-US" sz="2800" b="1" dirty="0">
                <a:latin typeface="楷体_GB2312" pitchFamily="49" charset="-122"/>
                <a:ea typeface="楷体_GB2312" pitchFamily="49" charset="-122"/>
              </a:rPr>
              <a:t>保险公司开办老人事故死亡保险</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参加者需交纳保险费</a:t>
            </a:r>
            <a:r>
              <a:rPr kumimoji="1" lang="en-US" altLang="zh-CN" sz="2800" b="1" dirty="0">
                <a:latin typeface="楷体_GB2312" pitchFamily="49" charset="-122"/>
                <a:ea typeface="楷体_GB2312" pitchFamily="49" charset="-122"/>
              </a:rPr>
              <a:t>100</a:t>
            </a:r>
            <a:r>
              <a:rPr kumimoji="1" lang="zh-CN" altLang="en-US" sz="2800" b="1" dirty="0">
                <a:latin typeface="楷体_GB2312" pitchFamily="49" charset="-122"/>
                <a:ea typeface="楷体_GB2312" pitchFamily="49" charset="-122"/>
              </a:rPr>
              <a:t>元</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若</a:t>
            </a:r>
            <a:r>
              <a:rPr kumimoji="1" lang="en-US" altLang="zh-CN" sz="2800" b="1" dirty="0">
                <a:latin typeface="楷体_GB2312" pitchFamily="49" charset="-122"/>
                <a:ea typeface="楷体_GB2312" pitchFamily="49" charset="-122"/>
              </a:rPr>
              <a:t>10</a:t>
            </a:r>
            <a:r>
              <a:rPr kumimoji="1" lang="zh-CN" altLang="en-US" sz="2800" b="1" dirty="0">
                <a:latin typeface="楷体_GB2312" pitchFamily="49" charset="-122"/>
                <a:ea typeface="楷体_GB2312" pitchFamily="49" charset="-122"/>
              </a:rPr>
              <a:t>年内因事故死亡公司赔偿</a:t>
            </a:r>
            <a:r>
              <a:rPr kumimoji="1" lang="en-US" altLang="zh-CN" sz="2800" b="1" i="1" dirty="0">
                <a:latin typeface="Times New Roman" pitchFamily="18" charset="0"/>
                <a:ea typeface="楷体_GB2312" pitchFamily="49" charset="-122"/>
              </a:rPr>
              <a:t>a </a:t>
            </a:r>
            <a:r>
              <a:rPr kumimoji="1" lang="zh-CN" altLang="en-US" sz="2800" b="1" dirty="0">
                <a:latin typeface="楷体_GB2312" pitchFamily="49" charset="-122"/>
                <a:ea typeface="楷体_GB2312" pitchFamily="49" charset="-122"/>
              </a:rPr>
              <a:t>元</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应如何定</a:t>
            </a:r>
            <a:r>
              <a:rPr kumimoji="1" lang="en-US" altLang="zh-CN" sz="2800" b="1" i="1" dirty="0">
                <a:latin typeface="Times New Roman" pitchFamily="18" charset="0"/>
                <a:ea typeface="楷体_GB2312" pitchFamily="49" charset="-122"/>
              </a:rPr>
              <a:t>a </a:t>
            </a:r>
            <a:r>
              <a:rPr kumimoji="1" lang="en-US" altLang="zh-CN" sz="2800" b="1" i="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才能使公司可期望获益</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若有</a:t>
            </a:r>
            <a:r>
              <a:rPr kumimoji="1" lang="en-US" altLang="zh-CN" sz="2800" b="1" dirty="0">
                <a:latin typeface="楷体_GB2312" pitchFamily="49" charset="-122"/>
                <a:ea typeface="楷体_GB2312" pitchFamily="49" charset="-122"/>
              </a:rPr>
              <a:t>1000</a:t>
            </a:r>
            <a:r>
              <a:rPr kumimoji="1" lang="zh-CN" altLang="en-US" sz="2800" b="1" dirty="0">
                <a:latin typeface="楷体_GB2312" pitchFamily="49" charset="-122"/>
                <a:ea typeface="楷体_GB2312" pitchFamily="49" charset="-122"/>
              </a:rPr>
              <a:t>人投保</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公司期望总获益多少</a:t>
            </a:r>
            <a:r>
              <a:rPr kumimoji="1" lang="en-US" altLang="zh-CN" sz="2800" b="1" dirty="0">
                <a:latin typeface="楷体_GB2312" pitchFamily="49" charset="-122"/>
                <a:ea typeface="楷体_GB2312" pitchFamily="49" charset="-122"/>
              </a:rPr>
              <a:t>?</a:t>
            </a:r>
          </a:p>
        </p:txBody>
      </p:sp>
      <p:sp>
        <p:nvSpPr>
          <p:cNvPr id="205834" name="Text Box 10"/>
          <p:cNvSpPr txBox="1">
            <a:spLocks noChangeArrowheads="1"/>
          </p:cNvSpPr>
          <p:nvPr/>
        </p:nvSpPr>
        <p:spPr bwMode="auto">
          <a:xfrm>
            <a:off x="0" y="2571750"/>
            <a:ext cx="9144000" cy="1073150"/>
          </a:xfrm>
          <a:prstGeom prst="rect">
            <a:avLst/>
          </a:prstGeom>
          <a:noFill/>
          <a:ln w="9525">
            <a:noFill/>
            <a:miter lim="800000"/>
            <a:headEnd/>
            <a:tailEnd/>
          </a:ln>
          <a:effectLst/>
        </p:spPr>
        <p:txBody>
          <a:bodyPr>
            <a:spAutoFit/>
          </a:bodyPr>
          <a:lstStyle/>
          <a:p>
            <a:pPr algn="l">
              <a:lnSpc>
                <a:spcPct val="115000"/>
              </a:lnSpc>
              <a:buFont typeface="Wingdings" pitchFamily="2" charset="2"/>
              <a:buNone/>
            </a:pPr>
            <a:r>
              <a:rPr kumimoji="1" lang="en-US" altLang="zh-CN" b="1">
                <a:solidFill>
                  <a:srgbClr val="66FFFF"/>
                </a:solidFill>
              </a:rPr>
              <a:t>        </a:t>
            </a:r>
            <a:r>
              <a:rPr kumimoji="1" lang="zh-CN" altLang="en-US" sz="2800" b="1">
                <a:solidFill>
                  <a:srgbClr val="66FF33"/>
                </a:solidFill>
                <a:ea typeface="楷体_GB2312" pitchFamily="49" charset="-122"/>
              </a:rPr>
              <a:t>解</a:t>
            </a:r>
            <a:r>
              <a:rPr kumimoji="1" lang="zh-CN" altLang="en-US" sz="2800" b="1">
                <a:solidFill>
                  <a:srgbClr val="66FFFF"/>
                </a:solidFill>
              </a:rPr>
              <a:t>  </a:t>
            </a:r>
            <a:r>
              <a:rPr kumimoji="1" lang="zh-CN" altLang="en-US" sz="2800" b="1">
                <a:latin typeface="Times New Roman" pitchFamily="18" charset="0"/>
                <a:ea typeface="楷体_GB2312" pitchFamily="49" charset="-122"/>
              </a:rPr>
              <a:t>设</a:t>
            </a:r>
            <a:r>
              <a:rPr kumimoji="1" lang="en-US" altLang="zh-CN" sz="2800" b="1" i="1">
                <a:latin typeface="Times New Roman" pitchFamily="18" charset="0"/>
                <a:ea typeface="楷体_GB2312" pitchFamily="49" charset="-122"/>
              </a:rPr>
              <a:t>X</a:t>
            </a:r>
            <a:r>
              <a:rPr kumimoji="1" lang="en-US" altLang="zh-CN" sz="2800" b="1" i="1" baseline="-25000">
                <a:latin typeface="Times New Roman" pitchFamily="18" charset="0"/>
                <a:ea typeface="楷体_GB2312" pitchFamily="49" charset="-122"/>
              </a:rPr>
              <a:t>i</a:t>
            </a:r>
            <a:r>
              <a:rPr kumimoji="1" lang="en-US" altLang="zh-CN" sz="2800" b="1" baseline="-25000">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表示公司从第 </a:t>
            </a:r>
            <a:r>
              <a:rPr kumimoji="1" lang="en-US" altLang="zh-CN" sz="2800" b="1" i="1">
                <a:latin typeface="Times New Roman" pitchFamily="18" charset="0"/>
                <a:ea typeface="楷体_GB2312" pitchFamily="49" charset="-122"/>
              </a:rPr>
              <a:t>i</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个投保者身上所得</a:t>
            </a:r>
            <a:r>
              <a:rPr kumimoji="1" lang="zh-CN" altLang="en-US" sz="2800" b="1"/>
              <a:t>的收益</a:t>
            </a:r>
            <a:r>
              <a:rPr kumimoji="1" lang="en-US" altLang="zh-CN" sz="2800" b="1"/>
              <a:t>, </a:t>
            </a:r>
            <a:r>
              <a:rPr kumimoji="1" lang="en-US" altLang="zh-CN" sz="2800" b="1" i="1">
                <a:latin typeface="Times New Roman" pitchFamily="18" charset="0"/>
              </a:rPr>
              <a:t>i</a:t>
            </a:r>
            <a:r>
              <a:rPr kumimoji="1" lang="en-US" altLang="zh-CN" sz="2800" b="1">
                <a:latin typeface="Times New Roman" pitchFamily="18" charset="0"/>
              </a:rPr>
              <a:t> </a:t>
            </a:r>
            <a:r>
              <a:rPr kumimoji="1" lang="en-US" altLang="zh-CN" sz="2800" b="1"/>
              <a:t>=1~1000 . </a:t>
            </a:r>
            <a:r>
              <a:rPr kumimoji="1" lang="zh-CN" altLang="en-US" sz="2800" b="1">
                <a:ea typeface="楷体_GB2312" pitchFamily="49" charset="-122"/>
              </a:rPr>
              <a:t>则</a:t>
            </a:r>
          </a:p>
        </p:txBody>
      </p:sp>
      <p:graphicFrame>
        <p:nvGraphicFramePr>
          <p:cNvPr id="205883" name="Group 59"/>
          <p:cNvGraphicFramePr>
            <a:graphicFrameLocks noGrp="1"/>
          </p:cNvGraphicFramePr>
          <p:nvPr>
            <p:ph sz="half" idx="2"/>
          </p:nvPr>
        </p:nvGraphicFramePr>
        <p:xfrm>
          <a:off x="1908175" y="3762375"/>
          <a:ext cx="4679950" cy="1036320"/>
        </p:xfrm>
        <a:graphic>
          <a:graphicData uri="http://schemas.openxmlformats.org/drawingml/2006/table">
            <a:tbl>
              <a:tblPr/>
              <a:tblGrid>
                <a:gridCol w="1368425"/>
                <a:gridCol w="1655763"/>
                <a:gridCol w="1655762"/>
              </a:tblGrid>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1" u="none" strike="noStrike" cap="none" normalizeH="0" baseline="0" smtClean="0">
                          <a:ln>
                            <a:noFill/>
                          </a:ln>
                          <a:solidFill>
                            <a:schemeClr val="tx1"/>
                          </a:solidFill>
                          <a:effectLst/>
                          <a:latin typeface="Times New Roman" pitchFamily="18" charset="0"/>
                          <a:ea typeface="楷体_GB2312" pitchFamily="49" charset="-122"/>
                        </a:rPr>
                        <a:t>X</a:t>
                      </a:r>
                      <a:r>
                        <a:rPr kumimoji="1" lang="en-US" altLang="zh-CN" sz="2800" b="1" i="1" u="none" strike="noStrike" cap="none" normalizeH="0" baseline="-25000" smtClean="0">
                          <a:ln>
                            <a:noFill/>
                          </a:ln>
                          <a:solidFill>
                            <a:schemeClr val="tx1"/>
                          </a:solidFill>
                          <a:effectLst/>
                          <a:latin typeface="Times New Roman" pitchFamily="18" charset="0"/>
                          <a:ea typeface="楷体_GB2312" pitchFamily="49" charset="-122"/>
                        </a:rPr>
                        <a:t>i</a:t>
                      </a:r>
                    </a:p>
                  </a:txBody>
                  <a:tcPr horzOverflow="overflow">
                    <a:lnL w="28575" cap="flat" cmpd="sng" algn="ctr">
                      <a:pattFill prst="smCheck">
                        <a:fgClr>
                          <a:schemeClr val="tx1"/>
                        </a:fgClr>
                        <a:bgClr>
                          <a:schemeClr val="hlink"/>
                        </a:bgClr>
                      </a:pattFill>
                      <a:prstDash val="solid"/>
                      <a:round/>
                      <a:headEnd type="none" w="med" len="med"/>
                      <a:tailEnd type="none" w="med" len="med"/>
                    </a:lnL>
                    <a:lnR w="12700" cap="flat" cmpd="sng" algn="ctr">
                      <a:pattFill prst="smCheck">
                        <a:fgClr>
                          <a:schemeClr val="tx1"/>
                        </a:fgClr>
                        <a:bgClr>
                          <a:schemeClr val="hlink"/>
                        </a:bgClr>
                      </a:pattFill>
                      <a:prstDash val="solid"/>
                      <a:round/>
                      <a:headEnd type="none" w="med" len="med"/>
                      <a:tailEnd type="none" w="med" len="med"/>
                    </a:lnR>
                    <a:lnT w="28575" cap="flat" cmpd="sng" algn="ctr">
                      <a:pattFill prst="smCheck">
                        <a:fgClr>
                          <a:schemeClr val="tx1"/>
                        </a:fgClr>
                        <a:bgClr>
                          <a:schemeClr val="hlink"/>
                        </a:bgClr>
                      </a:pattFill>
                      <a:prstDash val="solid"/>
                      <a:round/>
                      <a:headEnd type="none" w="med" len="med"/>
                      <a:tailEnd type="none" w="med" len="med"/>
                    </a:lnT>
                    <a:lnB w="12700"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charset="-122"/>
                        </a:rPr>
                        <a:t>100</a:t>
                      </a:r>
                    </a:p>
                  </a:txBody>
                  <a:tcPr horzOverflow="overflow">
                    <a:lnL w="12700" cap="flat" cmpd="sng" algn="ctr">
                      <a:pattFill prst="smCheck">
                        <a:fgClr>
                          <a:schemeClr val="tx1"/>
                        </a:fgClr>
                        <a:bgClr>
                          <a:schemeClr val="hlink"/>
                        </a:bgClr>
                      </a:pattFill>
                      <a:prstDash val="solid"/>
                      <a:round/>
                      <a:headEnd type="none" w="med" len="med"/>
                      <a:tailEnd type="none" w="med" len="med"/>
                    </a:lnL>
                    <a:lnR>
                      <a:noFill/>
                    </a:lnR>
                    <a:lnT w="28575" cap="flat" cmpd="sng" algn="ctr">
                      <a:pattFill prst="smCheck">
                        <a:fgClr>
                          <a:schemeClr val="tx1"/>
                        </a:fgClr>
                        <a:bgClr>
                          <a:schemeClr val="hlink"/>
                        </a:bgClr>
                      </a:pattFill>
                      <a:prstDash val="solid"/>
                      <a:round/>
                      <a:headEnd type="none" w="med" len="med"/>
                      <a:tailEnd type="none" w="med" len="med"/>
                    </a:lnT>
                    <a:lnB w="12700"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charset="-122"/>
                        </a:rPr>
                        <a:t>100-</a:t>
                      </a: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a</a:t>
                      </a:r>
                    </a:p>
                  </a:txBody>
                  <a:tcPr horzOverflow="overflow">
                    <a:lnL>
                      <a:noFill/>
                    </a:lnL>
                    <a:lnR w="28575" cap="flat" cmpd="sng" algn="ctr">
                      <a:pattFill prst="smCheck">
                        <a:fgClr>
                          <a:schemeClr val="tx1"/>
                        </a:fgClr>
                        <a:bgClr>
                          <a:schemeClr val="hlink"/>
                        </a:bgClr>
                      </a:pattFill>
                      <a:prstDash val="solid"/>
                      <a:round/>
                      <a:headEnd type="none" w="med" len="med"/>
                      <a:tailEnd type="none" w="med" len="med"/>
                    </a:lnR>
                    <a:lnT w="28575" cap="flat" cmpd="sng" algn="ctr">
                      <a:pattFill prst="smCheck">
                        <a:fgClr>
                          <a:schemeClr val="tx1"/>
                        </a:fgClr>
                        <a:bgClr>
                          <a:schemeClr val="hlink"/>
                        </a:bgClr>
                      </a:pattFill>
                      <a:prstDash val="solid"/>
                      <a:round/>
                      <a:headEnd type="none" w="med" len="med"/>
                      <a:tailEnd type="none" w="med" len="med"/>
                    </a:lnT>
                    <a:lnB w="12700"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P</a:t>
                      </a:r>
                    </a:p>
                  </a:txBody>
                  <a:tcPr horzOverflow="overflow">
                    <a:lnL w="28575" cap="flat" cmpd="sng" algn="ctr">
                      <a:pattFill prst="smCheck">
                        <a:fgClr>
                          <a:schemeClr val="tx1"/>
                        </a:fgClr>
                        <a:bgClr>
                          <a:schemeClr val="hlink"/>
                        </a:bgClr>
                      </a:pattFill>
                      <a:prstDash val="solid"/>
                      <a:round/>
                      <a:headEnd type="none" w="med" len="med"/>
                      <a:tailEnd type="none" w="med" len="med"/>
                    </a:lnL>
                    <a:lnR w="12700" cap="flat" cmpd="sng" algn="ctr">
                      <a:pattFill prst="smCheck">
                        <a:fgClr>
                          <a:schemeClr val="tx1"/>
                        </a:fgClr>
                        <a:bgClr>
                          <a:schemeClr val="hlink"/>
                        </a:bgClr>
                      </a:pattFill>
                      <a:prstDash val="solid"/>
                      <a:round/>
                      <a:headEnd type="none" w="med" len="med"/>
                      <a:tailEnd type="none" w="med" len="med"/>
                    </a:lnR>
                    <a:lnT w="12700" cap="flat" cmpd="sng" algn="ctr">
                      <a:pattFill prst="smCheck">
                        <a:fgClr>
                          <a:schemeClr val="tx1"/>
                        </a:fgClr>
                        <a:bgClr>
                          <a:schemeClr val="hlink"/>
                        </a:bgClr>
                      </a:pattFill>
                      <a:prstDash val="solid"/>
                      <a:round/>
                      <a:headEnd type="none" w="med" len="med"/>
                      <a:tailEnd type="none" w="med" len="med"/>
                    </a:lnT>
                    <a:lnB w="28575"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charset="-122"/>
                        </a:rPr>
                        <a:t>0.98</a:t>
                      </a:r>
                    </a:p>
                  </a:txBody>
                  <a:tcPr horzOverflow="overflow">
                    <a:lnL w="12700" cap="flat" cmpd="sng" algn="ctr">
                      <a:pattFill prst="smCheck">
                        <a:fgClr>
                          <a:schemeClr val="tx1"/>
                        </a:fgClr>
                        <a:bgClr>
                          <a:schemeClr val="hlink"/>
                        </a:bgClr>
                      </a:pattFill>
                      <a:prstDash val="solid"/>
                      <a:round/>
                      <a:headEnd type="none" w="med" len="med"/>
                      <a:tailEnd type="none" w="med" len="med"/>
                    </a:lnL>
                    <a:lnR>
                      <a:noFill/>
                    </a:lnR>
                    <a:lnT w="12700" cap="flat" cmpd="sng" algn="ctr">
                      <a:pattFill prst="smCheck">
                        <a:fgClr>
                          <a:schemeClr val="tx1"/>
                        </a:fgClr>
                        <a:bgClr>
                          <a:schemeClr val="hlink"/>
                        </a:bgClr>
                      </a:pattFill>
                      <a:prstDash val="solid"/>
                      <a:round/>
                      <a:headEnd type="none" w="med" len="med"/>
                      <a:tailEnd type="none" w="med" len="med"/>
                    </a:lnT>
                    <a:lnB w="28575"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charset="-122"/>
                        </a:rPr>
                        <a:t>0.02</a:t>
                      </a:r>
                    </a:p>
                  </a:txBody>
                  <a:tcPr horzOverflow="overflow">
                    <a:lnL>
                      <a:noFill/>
                    </a:lnL>
                    <a:lnR w="28575" cap="flat" cmpd="sng" algn="ctr">
                      <a:pattFill prst="smCheck">
                        <a:fgClr>
                          <a:schemeClr val="tx1"/>
                        </a:fgClr>
                        <a:bgClr>
                          <a:schemeClr val="hlink"/>
                        </a:bgClr>
                      </a:pattFill>
                      <a:prstDash val="solid"/>
                      <a:round/>
                      <a:headEnd type="none" w="med" len="med"/>
                      <a:tailEnd type="none" w="med" len="med"/>
                    </a:lnR>
                    <a:lnT w="12700" cap="flat" cmpd="sng" algn="ctr">
                      <a:pattFill prst="smCheck">
                        <a:fgClr>
                          <a:schemeClr val="tx1"/>
                        </a:fgClr>
                        <a:bgClr>
                          <a:schemeClr val="hlink"/>
                        </a:bgClr>
                      </a:pattFill>
                      <a:prstDash val="solid"/>
                      <a:round/>
                      <a:headEnd type="none" w="med" len="med"/>
                      <a:tailEnd type="none" w="med" len="med"/>
                    </a:lnT>
                    <a:lnB w="28575"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r>
            </a:tbl>
          </a:graphicData>
        </a:graphic>
      </p:graphicFrame>
      <p:sp>
        <p:nvSpPr>
          <p:cNvPr id="205885" name="Text Box 61"/>
          <p:cNvSpPr txBox="1">
            <a:spLocks noChangeArrowheads="1"/>
          </p:cNvSpPr>
          <p:nvPr/>
        </p:nvSpPr>
        <p:spPr bwMode="auto">
          <a:xfrm>
            <a:off x="107950" y="4797425"/>
            <a:ext cx="5768975" cy="519113"/>
          </a:xfrm>
          <a:prstGeom prst="rect">
            <a:avLst/>
          </a:prstGeom>
          <a:noFill/>
          <a:ln w="9525">
            <a:noFill/>
            <a:miter lim="800000"/>
            <a:headEnd/>
            <a:tailEnd/>
          </a:ln>
          <a:effectLst/>
        </p:spPr>
        <p:txBody>
          <a:bodyPr>
            <a:spAutoFit/>
          </a:bodyPr>
          <a:lstStyle/>
          <a:p>
            <a:pPr algn="l">
              <a:spcBef>
                <a:spcPct val="50000"/>
              </a:spcBef>
            </a:pPr>
            <a:r>
              <a:rPr kumimoji="1" lang="zh-CN" altLang="en-US" sz="2800" b="1">
                <a:latin typeface="Times New Roman" pitchFamily="18" charset="0"/>
                <a:ea typeface="楷体_GB2312" pitchFamily="49" charset="-122"/>
              </a:rPr>
              <a:t>于是</a:t>
            </a:r>
            <a:r>
              <a:rPr kumimoji="1" lang="zh-CN" altLang="en-US" sz="2800">
                <a:latin typeface="Times New Roman" pitchFamily="18" charset="0"/>
                <a:ea typeface="楷体_GB2312" pitchFamily="49" charset="-122"/>
              </a:rPr>
              <a:t> </a:t>
            </a:r>
          </a:p>
        </p:txBody>
      </p:sp>
      <p:graphicFrame>
        <p:nvGraphicFramePr>
          <p:cNvPr id="205886" name="Object 62"/>
          <p:cNvGraphicFramePr>
            <a:graphicFrameLocks noChangeAspect="1"/>
          </p:cNvGraphicFramePr>
          <p:nvPr>
            <p:ph sz="half" idx="1"/>
          </p:nvPr>
        </p:nvGraphicFramePr>
        <p:xfrm>
          <a:off x="1116013" y="5300663"/>
          <a:ext cx="5976937" cy="482600"/>
        </p:xfrm>
        <a:graphic>
          <a:graphicData uri="http://schemas.openxmlformats.org/presentationml/2006/ole">
            <p:oleObj spid="_x0000_s1453058" name="Equation" r:id="rId3" imgW="6756120" imgH="545760" progId="">
              <p:embed/>
            </p:oleObj>
          </a:graphicData>
        </a:graphic>
      </p:graphicFrame>
      <p:graphicFrame>
        <p:nvGraphicFramePr>
          <p:cNvPr id="205907" name="Object 83"/>
          <p:cNvGraphicFramePr>
            <a:graphicFrameLocks noChangeAspect="1"/>
          </p:cNvGraphicFramePr>
          <p:nvPr/>
        </p:nvGraphicFramePr>
        <p:xfrm>
          <a:off x="2263775" y="5870575"/>
          <a:ext cx="2184400" cy="342900"/>
        </p:xfrm>
        <a:graphic>
          <a:graphicData uri="http://schemas.openxmlformats.org/presentationml/2006/ole">
            <p:oleObj spid="_x0000_s1453059" name="Equation" r:id="rId4" imgW="2184120" imgH="34272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up)">
                                      <p:cBhvr>
                                        <p:cTn id="7" dur="1000"/>
                                        <p:tgtEl>
                                          <p:spTgt spid="2058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834"/>
                                        </p:tgtEl>
                                        <p:attrNameLst>
                                          <p:attrName>style.visibility</p:attrName>
                                        </p:attrNameLst>
                                      </p:cBhvr>
                                      <p:to>
                                        <p:strVal val="visible"/>
                                      </p:to>
                                    </p:set>
                                    <p:animEffect transition="in" filter="wipe(up)">
                                      <p:cBhvr>
                                        <p:cTn id="12" dur="1000"/>
                                        <p:tgtEl>
                                          <p:spTgt spid="2058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883"/>
                                        </p:tgtEl>
                                        <p:attrNameLst>
                                          <p:attrName>style.visibility</p:attrName>
                                        </p:attrNameLst>
                                      </p:cBhvr>
                                      <p:to>
                                        <p:strVal val="visible"/>
                                      </p:to>
                                    </p:set>
                                    <p:animEffect transition="in" filter="wipe(up)">
                                      <p:cBhvr>
                                        <p:cTn id="17" dur="1000"/>
                                        <p:tgtEl>
                                          <p:spTgt spid="2058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885"/>
                                        </p:tgtEl>
                                        <p:attrNameLst>
                                          <p:attrName>style.visibility</p:attrName>
                                        </p:attrNameLst>
                                      </p:cBhvr>
                                      <p:to>
                                        <p:strVal val="visible"/>
                                      </p:to>
                                    </p:set>
                                    <p:animEffect transition="in" filter="wipe(up)">
                                      <p:cBhvr>
                                        <p:cTn id="22" dur="1000"/>
                                        <p:tgtEl>
                                          <p:spTgt spid="20588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05886"/>
                                        </p:tgtEl>
                                        <p:attrNameLst>
                                          <p:attrName>style.visibility</p:attrName>
                                        </p:attrNameLst>
                                      </p:cBhvr>
                                      <p:to>
                                        <p:strVal val="visible"/>
                                      </p:to>
                                    </p:set>
                                    <p:animEffect transition="in" filter="wipe(up)">
                                      <p:cBhvr>
                                        <p:cTn id="26" dur="1000"/>
                                        <p:tgtEl>
                                          <p:spTgt spid="20588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5907"/>
                                        </p:tgtEl>
                                        <p:attrNameLst>
                                          <p:attrName>style.visibility</p:attrName>
                                        </p:attrNameLst>
                                      </p:cBhvr>
                                      <p:to>
                                        <p:strVal val="visible"/>
                                      </p:to>
                                    </p:set>
                                    <p:animEffect transition="in" filter="wipe(left)">
                                      <p:cBhvr>
                                        <p:cTn id="31" dur="1000"/>
                                        <p:tgtEl>
                                          <p:spTgt spid="20590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205826"/>
                                        </p:tgtEl>
                                      </p:cBhvr>
                                    </p:animEffect>
                                    <p:set>
                                      <p:cBhvr>
                                        <p:cTn id="36" dur="1" fill="hold">
                                          <p:stCondLst>
                                            <p:cond delay="499"/>
                                          </p:stCondLst>
                                        </p:cTn>
                                        <p:tgtEl>
                                          <p:spTgt spid="205826"/>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205834"/>
                                        </p:tgtEl>
                                      </p:cBhvr>
                                    </p:animEffect>
                                    <p:set>
                                      <p:cBhvr>
                                        <p:cTn id="39" dur="1" fill="hold">
                                          <p:stCondLst>
                                            <p:cond delay="499"/>
                                          </p:stCondLst>
                                        </p:cTn>
                                        <p:tgtEl>
                                          <p:spTgt spid="205834"/>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205883"/>
                                        </p:tgtEl>
                                      </p:cBhvr>
                                    </p:animEffect>
                                    <p:set>
                                      <p:cBhvr>
                                        <p:cTn id="42" dur="1" fill="hold">
                                          <p:stCondLst>
                                            <p:cond delay="499"/>
                                          </p:stCondLst>
                                        </p:cTn>
                                        <p:tgtEl>
                                          <p:spTgt spid="205883"/>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205885"/>
                                        </p:tgtEl>
                                      </p:cBhvr>
                                    </p:animEffect>
                                    <p:set>
                                      <p:cBhvr>
                                        <p:cTn id="45" dur="1" fill="hold">
                                          <p:stCondLst>
                                            <p:cond delay="499"/>
                                          </p:stCondLst>
                                        </p:cTn>
                                        <p:tgtEl>
                                          <p:spTgt spid="2058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6" grpId="1"/>
      <p:bldP spid="205834" grpId="0" autoUpdateAnimBg="0"/>
      <p:bldP spid="205834" grpId="1"/>
      <p:bldP spid="205885" grpId="0" autoUpdateAnimBg="0"/>
      <p:bldP spid="20588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7" name="Text Box 5"/>
          <p:cNvSpPr txBox="1">
            <a:spLocks noChangeArrowheads="1"/>
          </p:cNvSpPr>
          <p:nvPr/>
        </p:nvSpPr>
        <p:spPr bwMode="auto">
          <a:xfrm>
            <a:off x="0" y="160338"/>
            <a:ext cx="9144000" cy="604837"/>
          </a:xfrm>
          <a:prstGeom prst="rect">
            <a:avLst/>
          </a:prstGeom>
          <a:noFill/>
          <a:ln w="9525">
            <a:noFill/>
            <a:miter lim="800000"/>
            <a:headEnd/>
            <a:tailEnd/>
          </a:ln>
          <a:effectLst/>
        </p:spPr>
        <p:txBody>
          <a:bodyPr>
            <a:spAutoFit/>
          </a:bodyPr>
          <a:lstStyle/>
          <a:p>
            <a:pPr algn="l">
              <a:lnSpc>
                <a:spcPct val="120000"/>
              </a:lnSpc>
              <a:buFont typeface="Wingdings" pitchFamily="2" charset="2"/>
              <a:buNone/>
            </a:pPr>
            <a:r>
              <a:rPr kumimoji="1" lang="en-US" altLang="zh-CN" sz="2800" b="1">
                <a:ea typeface="楷体_GB2312" pitchFamily="49" charset="-122"/>
              </a:rPr>
              <a:t>        </a:t>
            </a:r>
            <a:r>
              <a:rPr kumimoji="1" lang="zh-CN" altLang="en-US" sz="2800" b="1">
                <a:ea typeface="楷体_GB2312" pitchFamily="49" charset="-122"/>
              </a:rPr>
              <a:t>要使保险公司获益，则</a:t>
            </a:r>
            <a:r>
              <a:rPr kumimoji="1" lang="en-US" altLang="zh-CN" sz="2800" b="1" i="1">
                <a:latin typeface="Times New Roman" pitchFamily="18" charset="0"/>
                <a:ea typeface="楷体_GB2312" pitchFamily="49" charset="-122"/>
              </a:rPr>
              <a:t>E</a:t>
            </a:r>
            <a:r>
              <a:rPr kumimoji="1" lang="en-US" altLang="zh-CN" sz="2800" b="1">
                <a:latin typeface="Times New Roman" pitchFamily="18" charset="0"/>
                <a:ea typeface="楷体_GB2312" pitchFamily="49" charset="-122"/>
              </a:rPr>
              <a:t>(</a:t>
            </a:r>
            <a:r>
              <a:rPr kumimoji="1" lang="en-US" altLang="zh-CN" sz="2800" b="1" i="1">
                <a:latin typeface="Times New Roman" pitchFamily="18" charset="0"/>
                <a:ea typeface="楷体_GB2312" pitchFamily="49" charset="-122"/>
              </a:rPr>
              <a:t>X</a:t>
            </a:r>
            <a:r>
              <a:rPr kumimoji="1" lang="en-US" altLang="zh-CN" sz="2800" b="1" i="1" baseline="-25000">
                <a:latin typeface="Times New Roman" pitchFamily="18" charset="0"/>
                <a:ea typeface="楷体_GB2312" pitchFamily="49" charset="-122"/>
              </a:rPr>
              <a:t>i</a:t>
            </a:r>
            <a:r>
              <a:rPr kumimoji="1" lang="en-US" altLang="zh-CN" sz="2800" b="1">
                <a:latin typeface="Times New Roman" pitchFamily="18" charset="0"/>
                <a:ea typeface="楷体_GB2312" pitchFamily="49" charset="-122"/>
              </a:rPr>
              <a:t>)&gt;0 </a:t>
            </a:r>
            <a:r>
              <a:rPr kumimoji="1" lang="zh-CN" altLang="en-US" sz="2800" b="1">
                <a:latin typeface="Times New Roman" pitchFamily="18" charset="0"/>
                <a:ea typeface="楷体_GB2312" pitchFamily="49" charset="-122"/>
              </a:rPr>
              <a:t>，即</a:t>
            </a:r>
          </a:p>
        </p:txBody>
      </p:sp>
      <p:graphicFrame>
        <p:nvGraphicFramePr>
          <p:cNvPr id="233496" name="Object 24"/>
          <p:cNvGraphicFramePr>
            <a:graphicFrameLocks noChangeAspect="1"/>
          </p:cNvGraphicFramePr>
          <p:nvPr/>
        </p:nvGraphicFramePr>
        <p:xfrm>
          <a:off x="1619250" y="854075"/>
          <a:ext cx="2451100" cy="342900"/>
        </p:xfrm>
        <a:graphic>
          <a:graphicData uri="http://schemas.openxmlformats.org/presentationml/2006/ole">
            <p:oleObj spid="_x0000_s1454082" name="Equation" r:id="rId3" imgW="2450880" imgH="342720" progId="">
              <p:embed/>
            </p:oleObj>
          </a:graphicData>
        </a:graphic>
      </p:graphicFrame>
      <p:graphicFrame>
        <p:nvGraphicFramePr>
          <p:cNvPr id="233499" name="Object 27"/>
          <p:cNvGraphicFramePr>
            <a:graphicFrameLocks noChangeAspect="1"/>
          </p:cNvGraphicFramePr>
          <p:nvPr/>
        </p:nvGraphicFramePr>
        <p:xfrm>
          <a:off x="4111625" y="828675"/>
          <a:ext cx="1892300" cy="342900"/>
        </p:xfrm>
        <a:graphic>
          <a:graphicData uri="http://schemas.openxmlformats.org/presentationml/2006/ole">
            <p:oleObj spid="_x0000_s1454083" name="Equation" r:id="rId4" imgW="1892160" imgH="342720" progId="">
              <p:embed/>
            </p:oleObj>
          </a:graphicData>
        </a:graphic>
      </p:graphicFrame>
      <p:sp>
        <p:nvSpPr>
          <p:cNvPr id="233500" name="Text Box 28"/>
          <p:cNvSpPr txBox="1">
            <a:spLocks noChangeArrowheads="1"/>
          </p:cNvSpPr>
          <p:nvPr/>
        </p:nvSpPr>
        <p:spPr bwMode="auto">
          <a:xfrm>
            <a:off x="34925" y="1239838"/>
            <a:ext cx="9144000" cy="604837"/>
          </a:xfrm>
          <a:prstGeom prst="rect">
            <a:avLst/>
          </a:prstGeom>
          <a:noFill/>
          <a:ln w="9525">
            <a:noFill/>
            <a:miter lim="800000"/>
            <a:headEnd/>
            <a:tailEnd/>
          </a:ln>
          <a:effectLst/>
        </p:spPr>
        <p:txBody>
          <a:bodyPr>
            <a:spAutoFit/>
          </a:bodyPr>
          <a:lstStyle/>
          <a:p>
            <a:pPr algn="l">
              <a:lnSpc>
                <a:spcPct val="120000"/>
              </a:lnSpc>
              <a:buFont typeface="Wingdings" pitchFamily="2" charset="2"/>
              <a:buNone/>
            </a:pPr>
            <a:r>
              <a:rPr kumimoji="1" lang="zh-CN" altLang="en-US" sz="2800" b="1">
                <a:ea typeface="楷体_GB2312" pitchFamily="49" charset="-122"/>
              </a:rPr>
              <a:t>另一方面，投保者希望的赔偿不得少于所缴纳的保费，即</a:t>
            </a:r>
            <a:endParaRPr kumimoji="1" lang="zh-CN" altLang="en-US" sz="2800" b="1">
              <a:latin typeface="Times New Roman" pitchFamily="18" charset="0"/>
              <a:ea typeface="楷体_GB2312" pitchFamily="49" charset="-122"/>
            </a:endParaRPr>
          </a:p>
        </p:txBody>
      </p:sp>
      <p:graphicFrame>
        <p:nvGraphicFramePr>
          <p:cNvPr id="233501" name="Object 29"/>
          <p:cNvGraphicFramePr>
            <a:graphicFrameLocks noChangeAspect="1"/>
          </p:cNvGraphicFramePr>
          <p:nvPr/>
        </p:nvGraphicFramePr>
        <p:xfrm>
          <a:off x="1619250" y="2078038"/>
          <a:ext cx="2387600" cy="342900"/>
        </p:xfrm>
        <a:graphic>
          <a:graphicData uri="http://schemas.openxmlformats.org/presentationml/2006/ole">
            <p:oleObj spid="_x0000_s1454084" name="Equation" r:id="rId5" imgW="2387520" imgH="342720" progId="">
              <p:embed/>
            </p:oleObj>
          </a:graphicData>
        </a:graphic>
      </p:graphicFrame>
      <p:sp>
        <p:nvSpPr>
          <p:cNvPr id="233502" name="Rectangle 30"/>
          <p:cNvSpPr>
            <a:spLocks noChangeArrowheads="1"/>
          </p:cNvSpPr>
          <p:nvPr/>
        </p:nvSpPr>
        <p:spPr bwMode="auto">
          <a:xfrm>
            <a:off x="0" y="2559050"/>
            <a:ext cx="8532813" cy="582613"/>
          </a:xfrm>
          <a:prstGeom prst="rect">
            <a:avLst/>
          </a:prstGeom>
          <a:noFill/>
          <a:ln w="57150" algn="ctr">
            <a:noFill/>
            <a:miter lim="800000"/>
            <a:headEnd/>
            <a:tailEnd/>
          </a:ln>
          <a:effectLst/>
        </p:spPr>
        <p:txBody>
          <a:bodyPr>
            <a:spAutoFit/>
          </a:bodyPr>
          <a:lstStyle/>
          <a:p>
            <a:pPr algn="l">
              <a:lnSpc>
                <a:spcPct val="115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若有</a:t>
            </a:r>
            <a:r>
              <a:rPr kumimoji="1" lang="en-US" altLang="zh-CN" sz="2800" b="1">
                <a:latin typeface="楷体_GB2312" pitchFamily="49" charset="-122"/>
                <a:ea typeface="楷体_GB2312" pitchFamily="49" charset="-122"/>
              </a:rPr>
              <a:t>1000</a:t>
            </a:r>
            <a:r>
              <a:rPr kumimoji="1" lang="zh-CN" altLang="en-US" sz="2800" b="1">
                <a:latin typeface="楷体_GB2312" pitchFamily="49" charset="-122"/>
                <a:ea typeface="楷体_GB2312" pitchFamily="49" charset="-122"/>
              </a:rPr>
              <a:t>人投保</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公司期望总收益为</a:t>
            </a:r>
          </a:p>
        </p:txBody>
      </p:sp>
      <p:graphicFrame>
        <p:nvGraphicFramePr>
          <p:cNvPr id="233503" name="Object 31"/>
          <p:cNvGraphicFramePr>
            <a:graphicFrameLocks noChangeAspect="1"/>
          </p:cNvGraphicFramePr>
          <p:nvPr/>
        </p:nvGraphicFramePr>
        <p:xfrm>
          <a:off x="1606550" y="3349625"/>
          <a:ext cx="3649663" cy="584200"/>
        </p:xfrm>
        <a:graphic>
          <a:graphicData uri="http://schemas.openxmlformats.org/presentationml/2006/ole">
            <p:oleObj spid="_x0000_s1454085" name="Equation" r:id="rId6" imgW="1409400" imgH="215640" progId="">
              <p:embed/>
            </p:oleObj>
          </a:graphicData>
        </a:graphic>
      </p:graphicFrame>
      <p:graphicFrame>
        <p:nvGraphicFramePr>
          <p:cNvPr id="233504" name="Object 32"/>
          <p:cNvGraphicFramePr>
            <a:graphicFrameLocks noChangeAspect="1"/>
          </p:cNvGraphicFramePr>
          <p:nvPr/>
        </p:nvGraphicFramePr>
        <p:xfrm>
          <a:off x="1258888" y="4000500"/>
          <a:ext cx="5029200" cy="581025"/>
        </p:xfrm>
        <a:graphic>
          <a:graphicData uri="http://schemas.openxmlformats.org/presentationml/2006/ole">
            <p:oleObj spid="_x0000_s1454086" name="Equation" r:id="rId7" imgW="1942920" imgH="215640" progId="">
              <p:embed/>
            </p:oleObj>
          </a:graphicData>
        </a:graphic>
      </p:graphicFrame>
      <p:graphicFrame>
        <p:nvGraphicFramePr>
          <p:cNvPr id="233505" name="Object 33"/>
          <p:cNvGraphicFramePr>
            <a:graphicFrameLocks noChangeAspect="1"/>
          </p:cNvGraphicFramePr>
          <p:nvPr/>
        </p:nvGraphicFramePr>
        <p:xfrm>
          <a:off x="1230313" y="4714875"/>
          <a:ext cx="5521325" cy="514350"/>
        </p:xfrm>
        <a:graphic>
          <a:graphicData uri="http://schemas.openxmlformats.org/presentationml/2006/ole">
            <p:oleObj spid="_x0000_s1454087" name="Equation" r:id="rId8" imgW="2133360" imgH="190440" progId="">
              <p:embed/>
            </p:oleObj>
          </a:graphicData>
        </a:graphic>
      </p:graphicFrame>
      <p:sp>
        <p:nvSpPr>
          <p:cNvPr id="233507" name="Text Box 35"/>
          <p:cNvSpPr txBox="1">
            <a:spLocks noChangeArrowheads="1"/>
          </p:cNvSpPr>
          <p:nvPr/>
        </p:nvSpPr>
        <p:spPr bwMode="auto">
          <a:xfrm>
            <a:off x="107950" y="6196036"/>
            <a:ext cx="9036050" cy="519112"/>
          </a:xfrm>
          <a:prstGeom prst="rect">
            <a:avLst/>
          </a:prstGeom>
          <a:noFill/>
          <a:ln w="9525">
            <a:noFill/>
            <a:miter lim="800000"/>
            <a:headEnd/>
            <a:tailEnd/>
          </a:ln>
          <a:effectLst/>
        </p:spPr>
        <p:txBody>
          <a:bodyPr>
            <a:spAutoFit/>
          </a:bodyPr>
          <a:lstStyle/>
          <a:p>
            <a:pPr algn="l"/>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若公司每笔赔偿</a:t>
            </a:r>
            <a:r>
              <a:rPr kumimoji="1" lang="en-US" altLang="zh-CN" sz="2800" b="1" dirty="0">
                <a:latin typeface="Times New Roman" pitchFamily="18" charset="0"/>
                <a:ea typeface="楷体_GB2312" pitchFamily="49" charset="-122"/>
              </a:rPr>
              <a:t>3000</a:t>
            </a:r>
            <a:r>
              <a:rPr kumimoji="1" lang="zh-CN" altLang="en-US" sz="2800" b="1" dirty="0">
                <a:latin typeface="Times New Roman" pitchFamily="18" charset="0"/>
                <a:ea typeface="楷体_GB2312" pitchFamily="49" charset="-122"/>
              </a:rPr>
              <a:t>元</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能使公司期望总获益</a:t>
            </a:r>
            <a:r>
              <a:rPr kumimoji="1" lang="en-US" altLang="zh-CN" sz="2800" b="1" dirty="0">
                <a:latin typeface="Times New Roman" pitchFamily="18" charset="0"/>
                <a:ea typeface="楷体_GB2312" pitchFamily="49" charset="-122"/>
              </a:rPr>
              <a:t>40000</a:t>
            </a:r>
            <a:r>
              <a:rPr kumimoji="1" lang="zh-CN" altLang="en-US" sz="2800" b="1" dirty="0">
                <a:latin typeface="Times New Roman" pitchFamily="18" charset="0"/>
                <a:ea typeface="楷体_GB2312" pitchFamily="49" charset="-122"/>
              </a:rPr>
              <a:t>元</a:t>
            </a:r>
            <a:r>
              <a:rPr kumimoji="1" lang="en-US" altLang="zh-CN" sz="2800" b="1" dirty="0">
                <a:latin typeface="Times New Roman" pitchFamily="18" charset="0"/>
                <a:ea typeface="楷体_GB2312" pitchFamily="49" charset="-122"/>
              </a:rPr>
              <a:t>.</a:t>
            </a:r>
          </a:p>
        </p:txBody>
      </p:sp>
      <p:graphicFrame>
        <p:nvGraphicFramePr>
          <p:cNvPr id="233508" name="Object 36"/>
          <p:cNvGraphicFramePr>
            <a:graphicFrameLocks noChangeAspect="1"/>
          </p:cNvGraphicFramePr>
          <p:nvPr/>
        </p:nvGraphicFramePr>
        <p:xfrm>
          <a:off x="1116013" y="5300663"/>
          <a:ext cx="5976937" cy="482600"/>
        </p:xfrm>
        <a:graphic>
          <a:graphicData uri="http://schemas.openxmlformats.org/presentationml/2006/ole">
            <p:oleObj spid="_x0000_s1454088" name="Equation" r:id="rId9" imgW="6756120" imgH="545760" progId="">
              <p:embed/>
            </p:oleObj>
          </a:graphicData>
        </a:graphic>
      </p:graphicFrame>
      <p:graphicFrame>
        <p:nvGraphicFramePr>
          <p:cNvPr id="233509" name="Object 37"/>
          <p:cNvGraphicFramePr>
            <a:graphicFrameLocks noChangeAspect="1"/>
          </p:cNvGraphicFramePr>
          <p:nvPr/>
        </p:nvGraphicFramePr>
        <p:xfrm>
          <a:off x="2263775" y="5870575"/>
          <a:ext cx="2184400" cy="342900"/>
        </p:xfrm>
        <a:graphic>
          <a:graphicData uri="http://schemas.openxmlformats.org/presentationml/2006/ole">
            <p:oleObj spid="_x0000_s1454089" name="Equation" r:id="rId10" imgW="2184120" imgH="34272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wipe(left)">
                                      <p:cBhvr>
                                        <p:cTn id="7" dur="2000"/>
                                        <p:tgtEl>
                                          <p:spTgt spid="2334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3496"/>
                                        </p:tgtEl>
                                        <p:attrNameLst>
                                          <p:attrName>style.visibility</p:attrName>
                                        </p:attrNameLst>
                                      </p:cBhvr>
                                      <p:to>
                                        <p:strVal val="visible"/>
                                      </p:to>
                                    </p:set>
                                    <p:animEffect transition="in" filter="wipe(left)">
                                      <p:cBhvr>
                                        <p:cTn id="12" dur="2000"/>
                                        <p:tgtEl>
                                          <p:spTgt spid="2334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3499"/>
                                        </p:tgtEl>
                                        <p:attrNameLst>
                                          <p:attrName>style.visibility</p:attrName>
                                        </p:attrNameLst>
                                      </p:cBhvr>
                                      <p:to>
                                        <p:strVal val="visible"/>
                                      </p:to>
                                    </p:set>
                                    <p:animEffect transition="in" filter="wipe(left)">
                                      <p:cBhvr>
                                        <p:cTn id="17" dur="2000"/>
                                        <p:tgtEl>
                                          <p:spTgt spid="2334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3500"/>
                                        </p:tgtEl>
                                        <p:attrNameLst>
                                          <p:attrName>style.visibility</p:attrName>
                                        </p:attrNameLst>
                                      </p:cBhvr>
                                      <p:to>
                                        <p:strVal val="visible"/>
                                      </p:to>
                                    </p:set>
                                    <p:animEffect transition="in" filter="wipe(left)">
                                      <p:cBhvr>
                                        <p:cTn id="22" dur="2000"/>
                                        <p:tgtEl>
                                          <p:spTgt spid="2335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3501"/>
                                        </p:tgtEl>
                                        <p:attrNameLst>
                                          <p:attrName>style.visibility</p:attrName>
                                        </p:attrNameLst>
                                      </p:cBhvr>
                                      <p:to>
                                        <p:strVal val="visible"/>
                                      </p:to>
                                    </p:set>
                                    <p:animEffect transition="in" filter="wipe(left)">
                                      <p:cBhvr>
                                        <p:cTn id="27" dur="2000"/>
                                        <p:tgtEl>
                                          <p:spTgt spid="2335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3502"/>
                                        </p:tgtEl>
                                        <p:attrNameLst>
                                          <p:attrName>style.visibility</p:attrName>
                                        </p:attrNameLst>
                                      </p:cBhvr>
                                      <p:to>
                                        <p:strVal val="visible"/>
                                      </p:to>
                                    </p:set>
                                    <p:animEffect transition="in" filter="wipe(left)">
                                      <p:cBhvr>
                                        <p:cTn id="32" dur="2000"/>
                                        <p:tgtEl>
                                          <p:spTgt spid="2335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3503"/>
                                        </p:tgtEl>
                                        <p:attrNameLst>
                                          <p:attrName>style.visibility</p:attrName>
                                        </p:attrNameLst>
                                      </p:cBhvr>
                                      <p:to>
                                        <p:strVal val="visible"/>
                                      </p:to>
                                    </p:set>
                                    <p:animEffect transition="in" filter="wipe(left)">
                                      <p:cBhvr>
                                        <p:cTn id="37" dur="2000"/>
                                        <p:tgtEl>
                                          <p:spTgt spid="2335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3504"/>
                                        </p:tgtEl>
                                        <p:attrNameLst>
                                          <p:attrName>style.visibility</p:attrName>
                                        </p:attrNameLst>
                                      </p:cBhvr>
                                      <p:to>
                                        <p:strVal val="visible"/>
                                      </p:to>
                                    </p:set>
                                    <p:animEffect transition="in" filter="wipe(left)">
                                      <p:cBhvr>
                                        <p:cTn id="42" dur="2000"/>
                                        <p:tgtEl>
                                          <p:spTgt spid="2335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3505"/>
                                        </p:tgtEl>
                                        <p:attrNameLst>
                                          <p:attrName>style.visibility</p:attrName>
                                        </p:attrNameLst>
                                      </p:cBhvr>
                                      <p:to>
                                        <p:strVal val="visible"/>
                                      </p:to>
                                    </p:set>
                                    <p:animEffect transition="in" filter="wipe(left)">
                                      <p:cBhvr>
                                        <p:cTn id="47" dur="2000"/>
                                        <p:tgtEl>
                                          <p:spTgt spid="233505"/>
                                        </p:tgtEl>
                                      </p:cBhvr>
                                    </p:animEffect>
                                  </p:childTnLst>
                                </p:cTn>
                              </p:par>
                            </p:childTnLst>
                          </p:cTn>
                        </p:par>
                        <p:par>
                          <p:cTn id="48" fill="hold">
                            <p:stCondLst>
                              <p:cond delay="2000"/>
                            </p:stCondLst>
                            <p:childTnLst>
                              <p:par>
                                <p:cTn id="49" presetID="5" presetClass="exit" presetSubtype="10" fill="hold" nodeType="afterEffect">
                                  <p:stCondLst>
                                    <p:cond delay="0"/>
                                  </p:stCondLst>
                                  <p:childTnLst>
                                    <p:animEffect transition="out" filter="checkerboard(across)">
                                      <p:cBhvr>
                                        <p:cTn id="50" dur="500"/>
                                        <p:tgtEl>
                                          <p:spTgt spid="233508"/>
                                        </p:tgtEl>
                                      </p:cBhvr>
                                    </p:animEffect>
                                    <p:set>
                                      <p:cBhvr>
                                        <p:cTn id="51" dur="1" fill="hold">
                                          <p:stCondLst>
                                            <p:cond delay="499"/>
                                          </p:stCondLst>
                                        </p:cTn>
                                        <p:tgtEl>
                                          <p:spTgt spid="233508"/>
                                        </p:tgtEl>
                                        <p:attrNameLst>
                                          <p:attrName>style.visibility</p:attrName>
                                        </p:attrNameLst>
                                      </p:cBhvr>
                                      <p:to>
                                        <p:strVal val="hidden"/>
                                      </p:to>
                                    </p:set>
                                  </p:childTnLst>
                                </p:cTn>
                              </p:par>
                            </p:childTnLst>
                          </p:cTn>
                        </p:par>
                        <p:par>
                          <p:cTn id="52" fill="hold">
                            <p:stCondLst>
                              <p:cond delay="2500"/>
                            </p:stCondLst>
                            <p:childTnLst>
                              <p:par>
                                <p:cTn id="53" presetID="5" presetClass="exit" presetSubtype="10" fill="hold" nodeType="afterEffect">
                                  <p:stCondLst>
                                    <p:cond delay="0"/>
                                  </p:stCondLst>
                                  <p:childTnLst>
                                    <p:animEffect transition="out" filter="checkerboard(across)">
                                      <p:cBhvr>
                                        <p:cTn id="54" dur="500"/>
                                        <p:tgtEl>
                                          <p:spTgt spid="233509"/>
                                        </p:tgtEl>
                                      </p:cBhvr>
                                    </p:animEffect>
                                    <p:set>
                                      <p:cBhvr>
                                        <p:cTn id="55" dur="1" fill="hold">
                                          <p:stCondLst>
                                            <p:cond delay="499"/>
                                          </p:stCondLst>
                                        </p:cTn>
                                        <p:tgtEl>
                                          <p:spTgt spid="23350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3507"/>
                                        </p:tgtEl>
                                        <p:attrNameLst>
                                          <p:attrName>style.visibility</p:attrName>
                                        </p:attrNameLst>
                                      </p:cBhvr>
                                      <p:to>
                                        <p:strVal val="visible"/>
                                      </p:to>
                                    </p:set>
                                    <p:animEffect transition="in" filter="wipe(left)">
                                      <p:cBhvr>
                                        <p:cTn id="60" dur="2000"/>
                                        <p:tgtEl>
                                          <p:spTgt spid="23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p:bldP spid="233500" grpId="0"/>
      <p:bldP spid="233502" grpId="0"/>
      <p:bldP spid="23350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0" y="1231900"/>
            <a:ext cx="9144000" cy="641350"/>
          </a:xfrm>
          <a:prstGeom prst="rect">
            <a:avLst/>
          </a:prstGeom>
          <a:noFill/>
          <a:ln w="9525">
            <a:noFill/>
            <a:miter lim="800000"/>
            <a:headEnd/>
            <a:tailEnd/>
          </a:ln>
          <a:effectLst/>
        </p:spPr>
        <p:txBody>
          <a:bodyPr>
            <a:spAutoFit/>
          </a:bodyPr>
          <a:lstStyle/>
          <a:p>
            <a:pPr marL="457200" indent="-457200" algn="l"/>
            <a:r>
              <a:rPr kumimoji="1" lang="en-US" altLang="zh-CN" sz="3600" b="1">
                <a:solidFill>
                  <a:srgbClr val="99CCFF"/>
                </a:solidFill>
                <a:latin typeface="Times New Roman" pitchFamily="18" charset="0"/>
                <a:ea typeface="楷体_GB2312" pitchFamily="49" charset="-122"/>
              </a:rPr>
              <a:t>    </a:t>
            </a:r>
            <a:r>
              <a:rPr kumimoji="1" lang="en-US" altLang="zh-CN" sz="3600">
                <a:latin typeface="Times New Roman" pitchFamily="18" charset="0"/>
                <a:ea typeface="楷体_GB2312" pitchFamily="49" charset="-122"/>
              </a:rPr>
              <a:t>    </a:t>
            </a:r>
            <a:endParaRPr kumimoji="1" lang="en-US" altLang="zh-CN" sz="2800">
              <a:latin typeface="Times New Roman" pitchFamily="18" charset="0"/>
              <a:ea typeface="楷体_GB2312" pitchFamily="49" charset="-122"/>
            </a:endParaRPr>
          </a:p>
        </p:txBody>
      </p:sp>
      <p:sp>
        <p:nvSpPr>
          <p:cNvPr id="207878" name="Text Box 6"/>
          <p:cNvSpPr txBox="1">
            <a:spLocks noChangeArrowheads="1"/>
          </p:cNvSpPr>
          <p:nvPr/>
        </p:nvSpPr>
        <p:spPr bwMode="auto">
          <a:xfrm>
            <a:off x="0" y="4133850"/>
            <a:ext cx="9144000" cy="2054225"/>
          </a:xfrm>
          <a:prstGeom prst="rect">
            <a:avLst/>
          </a:prstGeom>
          <a:noFill/>
          <a:ln w="57150" algn="ctr">
            <a:noFill/>
            <a:miter lim="800000"/>
            <a:headEnd/>
            <a:tailEnd/>
          </a:ln>
          <a:effectLst/>
        </p:spPr>
        <p:txBody>
          <a:bodyPr>
            <a:spAutoFit/>
          </a:bodyPr>
          <a:lstStyle/>
          <a:p>
            <a:pPr algn="l">
              <a:lnSpc>
                <a:spcPct val="115000"/>
              </a:lnSpc>
            </a:pPr>
            <a:r>
              <a:rPr lang="en-US" altLang="zh-CN" sz="2800" b="1">
                <a:ea typeface="楷体_GB2312" pitchFamily="49" charset="-122"/>
              </a:rPr>
              <a:t>        </a:t>
            </a:r>
            <a:r>
              <a:rPr lang="zh-CN" altLang="en-US" sz="2800" b="1">
                <a:solidFill>
                  <a:srgbClr val="66FF33"/>
                </a:solidFill>
                <a:ea typeface="楷体_GB2312" pitchFamily="49" charset="-122"/>
              </a:rPr>
              <a:t>分析</a:t>
            </a:r>
            <a:r>
              <a:rPr lang="zh-CN" altLang="en-US" sz="2800" b="1">
                <a:ea typeface="楷体_GB2312" pitchFamily="49" charset="-122"/>
              </a:rPr>
              <a:t>   要选取哪一种方案， 就要看哪一种方案比较合理，那么首先应该给</a:t>
            </a:r>
            <a:r>
              <a:rPr lang="zh-CN" altLang="en-US" sz="2800" b="1">
                <a:latin typeface="Arial"/>
                <a:ea typeface="楷体_GB2312" pitchFamily="49" charset="-122"/>
              </a:rPr>
              <a:t>“</a:t>
            </a:r>
            <a:r>
              <a:rPr lang="zh-CN" altLang="en-US" sz="2800" b="1">
                <a:ea typeface="楷体_GB2312" pitchFamily="49" charset="-122"/>
              </a:rPr>
              <a:t>合理</a:t>
            </a:r>
            <a:r>
              <a:rPr lang="zh-CN" altLang="en-US" sz="2800" b="1">
                <a:latin typeface="Arial"/>
                <a:ea typeface="楷体_GB2312" pitchFamily="49" charset="-122"/>
              </a:rPr>
              <a:t>”</a:t>
            </a:r>
            <a:r>
              <a:rPr lang="zh-CN" altLang="en-US" sz="2800" b="1">
                <a:ea typeface="楷体_GB2312" pitchFamily="49" charset="-122"/>
              </a:rPr>
              <a:t>一词的一个度量，比如可以从所需费用考虑， 也可从试验的次数考虑</a:t>
            </a:r>
            <a:r>
              <a:rPr lang="en-US" altLang="zh-CN" sz="2800" b="1">
                <a:ea typeface="楷体_GB2312" pitchFamily="49" charset="-122"/>
              </a:rPr>
              <a:t>. </a:t>
            </a:r>
            <a:r>
              <a:rPr lang="zh-CN" altLang="en-US" sz="2800" b="1">
                <a:ea typeface="楷体_GB2312" pitchFamily="49" charset="-122"/>
              </a:rPr>
              <a:t>如果假定每次化验的费用相同，那么花费最少也就等同于化验次数最少。</a:t>
            </a:r>
          </a:p>
        </p:txBody>
      </p:sp>
      <p:sp>
        <p:nvSpPr>
          <p:cNvPr id="207882" name="Text Box 10"/>
          <p:cNvSpPr txBox="1">
            <a:spLocks noChangeArrowheads="1"/>
          </p:cNvSpPr>
          <p:nvPr/>
        </p:nvSpPr>
        <p:spPr bwMode="auto">
          <a:xfrm>
            <a:off x="0" y="76200"/>
            <a:ext cx="9144000" cy="4121150"/>
          </a:xfrm>
          <a:prstGeom prst="rect">
            <a:avLst/>
          </a:prstGeom>
          <a:noFill/>
          <a:ln w="57150" algn="ctr">
            <a:noFill/>
            <a:miter lim="800000"/>
            <a:headEnd/>
            <a:tailEnd/>
          </a:ln>
          <a:effectLst/>
        </p:spPr>
        <p:txBody>
          <a:bodyPr>
            <a:spAutoFit/>
          </a:bodyPr>
          <a:lstStyle/>
          <a:p>
            <a:pPr algn="l">
              <a:lnSpc>
                <a:spcPct val="105000"/>
              </a:lnSpc>
            </a:pPr>
            <a:r>
              <a:rPr kumimoji="1" lang="en-US" altLang="zh-CN" b="1">
                <a:solidFill>
                  <a:srgbClr val="66FF33"/>
                </a:solidFill>
              </a:rPr>
              <a:t>        </a:t>
            </a:r>
            <a:r>
              <a:rPr kumimoji="1" lang="zh-CN" altLang="en-US" sz="2800" b="1">
                <a:solidFill>
                  <a:srgbClr val="66FF33"/>
                </a:solidFill>
                <a:latin typeface="楷体_GB2312" pitchFamily="49" charset="-122"/>
                <a:ea typeface="楷体_GB2312" pitchFamily="49" charset="-122"/>
              </a:rPr>
              <a:t>应用</a:t>
            </a:r>
            <a:r>
              <a:rPr kumimoji="1" lang="en-US" altLang="zh-CN" sz="2800" b="1">
                <a:solidFill>
                  <a:srgbClr val="66FF33"/>
                </a:solidFill>
                <a:latin typeface="楷体_GB2312" pitchFamily="49" charset="-122"/>
                <a:ea typeface="楷体_GB2312" pitchFamily="49" charset="-122"/>
              </a:rPr>
              <a:t>2(</a:t>
            </a:r>
            <a:r>
              <a:rPr kumimoji="1" lang="zh-CN" altLang="en-US" sz="2800" b="1">
                <a:solidFill>
                  <a:srgbClr val="66FF33"/>
                </a:solidFill>
                <a:latin typeface="楷体_GB2312" pitchFamily="49" charset="-122"/>
                <a:ea typeface="楷体_GB2312" pitchFamily="49" charset="-122"/>
              </a:rPr>
              <a:t>验血方案的选择</a:t>
            </a:r>
            <a:r>
              <a:rPr kumimoji="1" lang="en-US" altLang="zh-CN" sz="2800" b="1">
                <a:solidFill>
                  <a:srgbClr val="66FF33"/>
                </a:solidFill>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为普查某种疾病</a:t>
            </a:r>
            <a:r>
              <a:rPr kumimoji="1" lang="en-US" altLang="zh-CN" sz="2800" b="1">
                <a:latin typeface="楷体_GB2312" pitchFamily="49" charset="-122"/>
                <a:ea typeface="楷体_GB2312" pitchFamily="49" charset="-122"/>
              </a:rPr>
              <a:t>,</a:t>
            </a:r>
            <a:r>
              <a:rPr kumimoji="1" lang="en-US" altLang="zh-CN" sz="2800" b="1" i="1">
                <a:latin typeface="Times New Roman" pitchFamily="18" charset="0"/>
                <a:ea typeface="楷体_GB2312" pitchFamily="49" charset="-122"/>
              </a:rPr>
              <a:t>n</a:t>
            </a:r>
            <a:r>
              <a:rPr kumimoji="1" lang="zh-CN" altLang="en-US" sz="2800" b="1">
                <a:latin typeface="楷体_GB2312" pitchFamily="49" charset="-122"/>
                <a:ea typeface="楷体_GB2312" pitchFamily="49" charset="-122"/>
              </a:rPr>
              <a:t>个人需验血</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验血方案有如下两种：</a:t>
            </a:r>
          </a:p>
          <a:p>
            <a:pPr algn="l">
              <a:lnSpc>
                <a:spcPct val="105000"/>
              </a:lnSpc>
            </a:pPr>
            <a:r>
              <a:rPr kumimoji="1" lang="zh-CN" altLang="en-US" sz="2800" b="1">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(1) </a:t>
            </a:r>
            <a:r>
              <a:rPr kumimoji="1" lang="zh-CN" altLang="en-US" sz="2800" b="1">
                <a:latin typeface="楷体_GB2312" pitchFamily="49" charset="-122"/>
                <a:ea typeface="楷体_GB2312" pitchFamily="49" charset="-122"/>
              </a:rPr>
              <a:t>将每个人的血分别化验，共需化验</a:t>
            </a:r>
            <a:r>
              <a:rPr kumimoji="1" lang="en-US" altLang="zh-CN" sz="2800" b="1" i="1">
                <a:latin typeface="Times New Roman" pitchFamily="18" charset="0"/>
                <a:ea typeface="楷体_GB2312" pitchFamily="49" charset="-122"/>
              </a:rPr>
              <a:t>n</a:t>
            </a:r>
            <a:r>
              <a:rPr kumimoji="1" lang="en-US" altLang="zh-CN" sz="2800" b="1">
                <a:latin typeface="Times New Roman" pitchFamily="18" charset="0"/>
                <a:ea typeface="楷体_GB2312" pitchFamily="49" charset="-122"/>
              </a:rPr>
              <a:t> </a:t>
            </a:r>
            <a:r>
              <a:rPr kumimoji="1" lang="zh-CN" altLang="en-US" sz="2800" b="1">
                <a:latin typeface="楷体_GB2312" pitchFamily="49" charset="-122"/>
                <a:ea typeface="楷体_GB2312" pitchFamily="49" charset="-122"/>
              </a:rPr>
              <a:t>次；</a:t>
            </a:r>
          </a:p>
          <a:p>
            <a:pPr algn="l">
              <a:lnSpc>
                <a:spcPct val="105000"/>
              </a:lnSpc>
            </a:pPr>
            <a:r>
              <a:rPr kumimoji="1" lang="zh-CN" altLang="en-US" sz="2800" b="1">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(2) </a:t>
            </a:r>
            <a:r>
              <a:rPr kumimoji="1" lang="zh-CN" altLang="en-US" sz="2800" b="1">
                <a:latin typeface="楷体_GB2312" pitchFamily="49" charset="-122"/>
                <a:ea typeface="楷体_GB2312" pitchFamily="49" charset="-122"/>
              </a:rPr>
              <a:t>分组化验，按</a:t>
            </a:r>
            <a:r>
              <a:rPr kumimoji="1" lang="en-US" altLang="zh-CN" sz="2800" b="1" i="1">
                <a:latin typeface="Times New Roman" pitchFamily="18" charset="0"/>
                <a:ea typeface="楷体_GB2312" pitchFamily="49" charset="-122"/>
              </a:rPr>
              <a:t>k</a:t>
            </a:r>
            <a:r>
              <a:rPr kumimoji="1" lang="zh-CN" altLang="en-US" sz="2800" b="1">
                <a:latin typeface="楷体_GB2312" pitchFamily="49" charset="-122"/>
                <a:ea typeface="楷体_GB2312" pitchFamily="49" charset="-122"/>
              </a:rPr>
              <a:t>个人一组进行分组，即把</a:t>
            </a:r>
            <a:r>
              <a:rPr kumimoji="1" lang="en-US" altLang="zh-CN" sz="2800" b="1" i="1">
                <a:latin typeface="Times New Roman" pitchFamily="18" charset="0"/>
                <a:ea typeface="楷体_GB2312" pitchFamily="49" charset="-122"/>
              </a:rPr>
              <a:t>k</a:t>
            </a:r>
            <a:r>
              <a:rPr kumimoji="1" lang="zh-CN" altLang="en-US" sz="2800" b="1">
                <a:latin typeface="楷体_GB2312" pitchFamily="49" charset="-122"/>
                <a:ea typeface="楷体_GB2312" pitchFamily="49" charset="-122"/>
              </a:rPr>
              <a:t>个人的血混在一起化验</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若结果为阴性，说明这</a:t>
            </a:r>
            <a:r>
              <a:rPr kumimoji="1" lang="en-US" altLang="zh-CN" sz="2800" b="1" i="1">
                <a:latin typeface="Times New Roman" pitchFamily="18" charset="0"/>
                <a:ea typeface="楷体_GB2312" pitchFamily="49" charset="-122"/>
              </a:rPr>
              <a:t>k</a:t>
            </a:r>
            <a:r>
              <a:rPr kumimoji="1" lang="zh-CN" altLang="en-US" sz="2800" b="1">
                <a:latin typeface="楷体_GB2312" pitchFamily="49" charset="-122"/>
                <a:ea typeface="楷体_GB2312" pitchFamily="49" charset="-122"/>
              </a:rPr>
              <a:t>个人的血都呈阴性反应</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则只需化验一次；若为阳性，则对</a:t>
            </a:r>
            <a:r>
              <a:rPr kumimoji="1" lang="en-US" altLang="zh-CN" sz="2800" b="1" i="1">
                <a:latin typeface="Times New Roman" pitchFamily="18" charset="0"/>
                <a:ea typeface="楷体_GB2312" pitchFamily="49" charset="-122"/>
              </a:rPr>
              <a:t>k</a:t>
            </a:r>
            <a:r>
              <a:rPr kumimoji="1" lang="zh-CN" altLang="en-US" sz="2800" b="1">
                <a:latin typeface="楷体_GB2312" pitchFamily="49" charset="-122"/>
                <a:ea typeface="楷体_GB2312" pitchFamily="49" charset="-122"/>
              </a:rPr>
              <a:t>个人的血逐个化验，找出患病者，此时</a:t>
            </a:r>
            <a:r>
              <a:rPr kumimoji="1" lang="en-US" altLang="zh-CN" sz="2800" b="1" i="1">
                <a:latin typeface="Times New Roman" pitchFamily="18" charset="0"/>
                <a:ea typeface="楷体_GB2312" pitchFamily="49" charset="-122"/>
              </a:rPr>
              <a:t>k</a:t>
            </a:r>
            <a:r>
              <a:rPr kumimoji="1" lang="zh-CN" altLang="en-US" sz="2800" b="1">
                <a:latin typeface="楷体_GB2312" pitchFamily="49" charset="-122"/>
                <a:ea typeface="楷体_GB2312" pitchFamily="49" charset="-122"/>
              </a:rPr>
              <a:t>个人的血需化验</a:t>
            </a:r>
            <a:r>
              <a:rPr kumimoji="1" lang="en-US" altLang="zh-CN" sz="2800" b="1" i="1">
                <a:latin typeface="Times New Roman" pitchFamily="18" charset="0"/>
                <a:ea typeface="楷体_GB2312" pitchFamily="49" charset="-122"/>
              </a:rPr>
              <a:t>k</a:t>
            </a: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次</a:t>
            </a:r>
            <a:r>
              <a:rPr kumimoji="1" lang="en-US" altLang="zh-CN" sz="2800" b="1">
                <a:latin typeface="楷体_GB2312" pitchFamily="49" charset="-122"/>
                <a:ea typeface="楷体_GB2312" pitchFamily="49" charset="-122"/>
              </a:rPr>
              <a:t>.</a:t>
            </a:r>
          </a:p>
          <a:p>
            <a:pPr algn="l">
              <a:lnSpc>
                <a:spcPct val="105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你认为应该选择哪一方案，并说明你的理由</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如果选取第二种方案，应如何进行分组？</a:t>
            </a:r>
            <a:endParaRPr lang="zh-CN" altLang="en-US" sz="2800">
              <a:latin typeface="楷体_GB2312" pitchFamily="49" charset="-122"/>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iterate type="wd">
                                    <p:tmPct val="10000"/>
                                  </p:iterate>
                                  <p:childTnLst>
                                    <p:set>
                                      <p:cBhvr>
                                        <p:cTn id="6" dur="1" fill="hold">
                                          <p:stCondLst>
                                            <p:cond delay="0"/>
                                          </p:stCondLst>
                                        </p:cTn>
                                        <p:tgtEl>
                                          <p:spTgt spid="207882"/>
                                        </p:tgtEl>
                                        <p:attrNameLst>
                                          <p:attrName>style.visibility</p:attrName>
                                        </p:attrNameLst>
                                      </p:cBhvr>
                                      <p:to>
                                        <p:strVal val="visible"/>
                                      </p:to>
                                    </p:set>
                                    <p:animEffect transition="in" filter="wipe(up)">
                                      <p:cBhvr>
                                        <p:cTn id="7" dur="500"/>
                                        <p:tgtEl>
                                          <p:spTgt spid="207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
                                  </p:iterate>
                                  <p:childTnLst>
                                    <p:set>
                                      <p:cBhvr>
                                        <p:cTn id="11" dur="1" fill="hold">
                                          <p:stCondLst>
                                            <p:cond delay="0"/>
                                          </p:stCondLst>
                                        </p:cTn>
                                        <p:tgtEl>
                                          <p:spTgt spid="207878">
                                            <p:txEl>
                                              <p:pRg st="0" end="0"/>
                                            </p:txEl>
                                          </p:spTgt>
                                        </p:tgtEl>
                                        <p:attrNameLst>
                                          <p:attrName>style.visibility</p:attrName>
                                        </p:attrNameLst>
                                      </p:cBhvr>
                                      <p:to>
                                        <p:strVal val="visible"/>
                                      </p:to>
                                    </p:set>
                                    <p:animEffect transition="in" filter="wipe(up)">
                                      <p:cBhvr>
                                        <p:cTn id="12" dur="1000"/>
                                        <p:tgtEl>
                                          <p:spTgt spid="2078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build="p"/>
      <p:bldP spid="2078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8"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zh-CN" sz="3600" b="1">
                <a:latin typeface="楷体_GB2312" pitchFamily="49" charset="-122"/>
                <a:ea typeface="楷体_GB2312" pitchFamily="49" charset="-122"/>
              </a:rPr>
              <a:t>一维</a:t>
            </a:r>
            <a:r>
              <a:rPr lang="zh-CN" altLang="en-US" sz="3600" b="1">
                <a:latin typeface="楷体_GB2312" pitchFamily="49" charset="-122"/>
                <a:ea typeface="楷体_GB2312" pitchFamily="49" charset="-122"/>
              </a:rPr>
              <a:t>随机变量的数学期望</a:t>
            </a:r>
            <a:r>
              <a:rPr lang="en-US" altLang="zh-CN" sz="3600" b="1">
                <a:latin typeface="楷体_GB2312" pitchFamily="49" charset="-122"/>
                <a:ea typeface="楷体_GB2312" pitchFamily="49" charset="-122"/>
              </a:rPr>
              <a:t>(Cont.)</a:t>
            </a:r>
          </a:p>
        </p:txBody>
      </p:sp>
      <p:sp>
        <p:nvSpPr>
          <p:cNvPr id="1245189" name="AutoShape 5"/>
          <p:cNvSpPr>
            <a:spLocks noChangeArrowheads="1"/>
          </p:cNvSpPr>
          <p:nvPr/>
        </p:nvSpPr>
        <p:spPr bwMode="auto">
          <a:xfrm>
            <a:off x="1079500" y="5340350"/>
            <a:ext cx="1970088" cy="479425"/>
          </a:xfrm>
          <a:prstGeom prst="wedgeRoundRectCallout">
            <a:avLst>
              <a:gd name="adj1" fmla="val -35171"/>
              <a:gd name="adj2" fmla="val -207616"/>
              <a:gd name="adj3" fmla="val 16667"/>
            </a:avLst>
          </a:prstGeom>
          <a:solidFill>
            <a:srgbClr val="CCFFFF"/>
          </a:solidFill>
          <a:ln w="9525">
            <a:solidFill>
              <a:srgbClr val="333399"/>
            </a:solidFill>
            <a:miter lim="800000"/>
            <a:headEnd/>
            <a:tailEnd/>
          </a:ln>
          <a:effectLst/>
        </p:spPr>
        <p:txBody>
          <a:bodyPr lIns="0" tIns="35841" rIns="0" bIns="35841" anchor="ctr"/>
          <a:lstStyle/>
          <a:p>
            <a:pPr algn="ctr" defTabSz="717550">
              <a:lnSpc>
                <a:spcPct val="110000"/>
              </a:lnSpc>
            </a:pPr>
            <a:r>
              <a:rPr lang="zh-CN" altLang="en-US" sz="1400" b="1">
                <a:solidFill>
                  <a:srgbClr val="0000CC"/>
                </a:solidFill>
                <a:ea typeface="宋体" pitchFamily="2" charset="-122"/>
              </a:rPr>
              <a:t>试验次数很大时</a:t>
            </a:r>
            <a:r>
              <a:rPr lang="en-US" altLang="zh-CN" sz="1400" b="1">
                <a:solidFill>
                  <a:srgbClr val="0000CC"/>
                </a:solidFill>
                <a:latin typeface="宋体" pitchFamily="2" charset="-122"/>
                <a:ea typeface="宋体" pitchFamily="2" charset="-122"/>
              </a:rPr>
              <a:t>,</a:t>
            </a:r>
          </a:p>
          <a:p>
            <a:pPr algn="ctr" defTabSz="717550">
              <a:lnSpc>
                <a:spcPct val="110000"/>
              </a:lnSpc>
            </a:pPr>
            <a:r>
              <a:rPr lang="zh-CN" altLang="zh-CN" sz="1400" b="1">
                <a:solidFill>
                  <a:srgbClr val="0000CC"/>
                </a:solidFill>
                <a:ea typeface="宋体" pitchFamily="2" charset="-122"/>
              </a:rPr>
              <a:t>频率会接近于概率</a:t>
            </a:r>
            <a:r>
              <a:rPr lang="en-US" altLang="zh-CN" sz="1400" b="1" i="1">
                <a:solidFill>
                  <a:srgbClr val="0000CC"/>
                </a:solidFill>
                <a:ea typeface="宋体" pitchFamily="2" charset="-122"/>
              </a:rPr>
              <a:t>p</a:t>
            </a:r>
            <a:r>
              <a:rPr lang="en-US" altLang="zh-CN" sz="1400" b="1" i="1" baseline="-25000">
                <a:solidFill>
                  <a:srgbClr val="0000CC"/>
                </a:solidFill>
                <a:ea typeface="宋体" pitchFamily="2" charset="-122"/>
              </a:rPr>
              <a:t>k</a:t>
            </a:r>
            <a:endParaRPr lang="en-US" altLang="zh-CN" sz="1600" b="1">
              <a:solidFill>
                <a:srgbClr val="0000CC"/>
              </a:solidFill>
              <a:ea typeface="宋体" pitchFamily="2" charset="-122"/>
            </a:endParaRPr>
          </a:p>
        </p:txBody>
      </p:sp>
      <p:graphicFrame>
        <p:nvGraphicFramePr>
          <p:cNvPr id="1245223" name="Group 39"/>
          <p:cNvGraphicFramePr>
            <a:graphicFrameLocks noGrp="1"/>
          </p:cNvGraphicFramePr>
          <p:nvPr/>
        </p:nvGraphicFramePr>
        <p:xfrm>
          <a:off x="1498600" y="1739900"/>
          <a:ext cx="7250113" cy="1362564"/>
        </p:xfrm>
        <a:graphic>
          <a:graphicData uri="http://schemas.openxmlformats.org/drawingml/2006/table">
            <a:tbl>
              <a:tblPr/>
              <a:tblGrid>
                <a:gridCol w="708025"/>
                <a:gridCol w="6542088"/>
              </a:tblGrid>
              <a:tr h="387350">
                <a:tc>
                  <a:txBody>
                    <a:bodyPr/>
                    <a:lstStyle/>
                    <a:p>
                      <a:pPr marL="0" marR="0" lvl="0" indent="0" algn="r" defTabSz="914400" rtl="0" eaLnBrk="1" fontAlgn="base" latinLnBrk="0" hangingPunct="1">
                        <a:lnSpc>
                          <a:spcPct val="14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660033"/>
                          </a:solidFill>
                          <a:effectLst/>
                          <a:latin typeface="Times New Roman" pitchFamily="18" charset="0"/>
                          <a:ea typeface="PMingLiU" pitchFamily="18" charset="-120"/>
                        </a:rPr>
                        <a:t>点数</a:t>
                      </a:r>
                    </a:p>
                  </a:txBody>
                  <a:tcPr marL="71683" marR="71683" marT="35841" marB="35841" anchor="ct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800" b="0" i="0" u="none" strike="noStrike" cap="none" normalizeH="0" baseline="0" smtClean="0">
                          <a:ln>
                            <a:noFill/>
                          </a:ln>
                          <a:solidFill>
                            <a:srgbClr val="660033"/>
                          </a:solidFill>
                          <a:effectLst/>
                          <a:latin typeface="Times New Roman" pitchFamily="18" charset="0"/>
                          <a:ea typeface="PMingLiU" pitchFamily="18" charset="-120"/>
                        </a:rPr>
                        <a:t>   </a:t>
                      </a:r>
                      <a:r>
                        <a:rPr kumimoji="1" lang="en-US" altLang="zh-CN" sz="2400" b="1" i="0" u="none" strike="noStrike" cap="none" normalizeH="0" baseline="0" smtClean="0">
                          <a:ln>
                            <a:noFill/>
                          </a:ln>
                          <a:solidFill>
                            <a:srgbClr val="660033"/>
                          </a:solidFill>
                          <a:effectLst/>
                          <a:latin typeface="Times New Roman" pitchFamily="18" charset="0"/>
                          <a:ea typeface="PMingLiU" pitchFamily="18" charset="-120"/>
                        </a:rPr>
                        <a:t>1             2             3           4          5            </a:t>
                      </a:r>
                      <a:r>
                        <a:rPr kumimoji="1" lang="zh-CN" altLang="en-US" sz="2400" b="1" i="0" u="none" strike="noStrike" cap="none" normalizeH="0" baseline="0" smtClean="0">
                          <a:ln>
                            <a:noFill/>
                          </a:ln>
                          <a:solidFill>
                            <a:srgbClr val="660033"/>
                          </a:solidFill>
                          <a:effectLst/>
                          <a:latin typeface="Times New Roman" pitchFamily="18" charset="0"/>
                          <a:ea typeface="PMingLiU" pitchFamily="18" charset="-120"/>
                        </a:rPr>
                        <a:t>６</a:t>
                      </a:r>
                    </a:p>
                  </a:txBody>
                  <a:tcPr marL="71683" marR="71683" marT="35841" marB="35841" anchor="b"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2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000099"/>
                          </a:solidFill>
                          <a:effectLst/>
                          <a:latin typeface="Times New Roman" pitchFamily="18" charset="0"/>
                          <a:ea typeface="PMingLiU" pitchFamily="18" charset="-120"/>
                        </a:rPr>
                        <a:t>次数</a:t>
                      </a:r>
                    </a:p>
                    <a:p>
                      <a:pPr marL="0" marR="0" lvl="0" indent="0" algn="r" defTabSz="914400" rtl="0" eaLnBrk="1" fontAlgn="base" latinLnBrk="0" hangingPunct="1">
                        <a:lnSpc>
                          <a:spcPct val="12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CC3300"/>
                          </a:solidFill>
                          <a:effectLst/>
                          <a:latin typeface="Times New Roman" pitchFamily="18" charset="0"/>
                          <a:ea typeface="PMingLiU" pitchFamily="18" charset="-120"/>
                        </a:rPr>
                        <a:t>频率</a:t>
                      </a:r>
                    </a:p>
                  </a:txBody>
                  <a:tcPr marL="71683" marR="71683" marT="35841" marB="3584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accent1"/>
                        </a:buClr>
                        <a:buSzPct val="90000"/>
                        <a:buFont typeface="Monotype Sorts" pitchFamily="2" charset="2"/>
                        <a:buNone/>
                        <a:tabLst/>
                      </a:pPr>
                      <a:r>
                        <a:rPr kumimoji="1" lang="zh-CN" altLang="en-US" sz="2800" b="0" i="0" u="none" strike="noStrike" cap="none" normalizeH="0" baseline="0" smtClean="0">
                          <a:ln>
                            <a:noFill/>
                          </a:ln>
                          <a:solidFill>
                            <a:srgbClr val="660033"/>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000099"/>
                          </a:solidFill>
                          <a:effectLst/>
                          <a:latin typeface="Times New Roman" pitchFamily="18" charset="0"/>
                          <a:ea typeface="PMingLiU" pitchFamily="18" charset="-120"/>
                        </a:rPr>
                        <a:t>14             21            17          22          10               16</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smtClean="0">
                          <a:ln>
                            <a:noFill/>
                          </a:ln>
                          <a:solidFill>
                            <a:srgbClr val="660033"/>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14/</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 21/</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a:t>
                      </a:r>
                      <a:r>
                        <a:rPr kumimoji="1" lang="en-US" altLang="zh-CN" sz="9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17/</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22/</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10/</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16/</a:t>
                      </a:r>
                      <a:r>
                        <a:rPr kumimoji="1" lang="en-US" altLang="zh-CN" sz="2000" b="1" i="0" u="none" strike="noStrike" cap="none" normalizeH="0" baseline="-25000" smtClean="0">
                          <a:ln>
                            <a:noFill/>
                          </a:ln>
                          <a:solidFill>
                            <a:srgbClr val="CC33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3300"/>
                          </a:solidFill>
                          <a:effectLst/>
                          <a:latin typeface="Times New Roman" pitchFamily="18" charset="0"/>
                          <a:ea typeface="PMingLiU" pitchFamily="18" charset="-120"/>
                        </a:rPr>
                        <a:t>100 </a:t>
                      </a:r>
                    </a:p>
                  </a:txBody>
                  <a:tcPr marL="71683" marR="71683" marT="35841" marB="35841"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1245205" name="AutoShape 21"/>
          <p:cNvSpPr>
            <a:spLocks noChangeArrowheads="1"/>
          </p:cNvSpPr>
          <p:nvPr/>
        </p:nvSpPr>
        <p:spPr bwMode="auto">
          <a:xfrm>
            <a:off x="2771775" y="5013325"/>
            <a:ext cx="3106738" cy="687388"/>
          </a:xfrm>
          <a:prstGeom prst="downArrowCallout">
            <a:avLst>
              <a:gd name="adj1" fmla="val 112991"/>
              <a:gd name="adj2" fmla="val 112991"/>
              <a:gd name="adj3" fmla="val 16667"/>
              <a:gd name="adj4" fmla="val 66667"/>
            </a:avLst>
          </a:prstGeom>
          <a:solidFill>
            <a:srgbClr val="66FFFF">
              <a:alpha val="50000"/>
            </a:srgbClr>
          </a:solidFill>
          <a:ln w="9525">
            <a:solidFill>
              <a:srgbClr val="0066FF"/>
            </a:solidFill>
            <a:miter lim="800000"/>
            <a:headEnd/>
            <a:tailEnd/>
          </a:ln>
          <a:effectLst/>
        </p:spPr>
        <p:txBody>
          <a:bodyPr wrap="none" lIns="71683" tIns="35841" rIns="71683" bIns="35841"/>
          <a:lstStyle/>
          <a:p>
            <a:pPr algn="ctr" defTabSz="717550"/>
            <a:endParaRPr lang="zh-CN" altLang="en-US" sz="1600" b="1">
              <a:solidFill>
                <a:srgbClr val="0000CC"/>
              </a:solidFill>
              <a:ea typeface="宋体" pitchFamily="2" charset="-122"/>
            </a:endParaRPr>
          </a:p>
          <a:p>
            <a:pPr algn="ctr" defTabSz="717550"/>
            <a:r>
              <a:rPr lang="zh-CN" altLang="en-US" sz="1600" b="1">
                <a:solidFill>
                  <a:srgbClr val="0000CC"/>
                </a:solidFill>
                <a:ea typeface="宋体" pitchFamily="2" charset="-122"/>
              </a:rPr>
              <a:t>抽象出 </a:t>
            </a:r>
          </a:p>
        </p:txBody>
      </p:sp>
      <p:sp>
        <p:nvSpPr>
          <p:cNvPr id="1245206" name="Rectangle 22"/>
          <p:cNvSpPr>
            <a:spLocks noChangeArrowheads="1"/>
          </p:cNvSpPr>
          <p:nvPr/>
        </p:nvSpPr>
        <p:spPr bwMode="auto">
          <a:xfrm>
            <a:off x="993775" y="3024188"/>
            <a:ext cx="2565400" cy="377825"/>
          </a:xfrm>
          <a:prstGeom prst="rect">
            <a:avLst/>
          </a:prstGeom>
          <a:noFill/>
          <a:ln w="9525">
            <a:noFill/>
            <a:miter lim="800000"/>
            <a:headEnd/>
            <a:tailEnd/>
          </a:ln>
          <a:effectLst/>
        </p:spPr>
        <p:txBody>
          <a:bodyPr wrap="none" lIns="71683" tIns="35841" rIns="71683" bIns="35841">
            <a:spAutoFit/>
          </a:bodyPr>
          <a:lstStyle/>
          <a:p>
            <a:pPr defTabSz="717550"/>
            <a:r>
              <a:rPr lang="zh-CN" altLang="en-US" sz="2000" b="1">
                <a:solidFill>
                  <a:schemeClr val="bg2"/>
                </a:solidFill>
                <a:latin typeface="宋体" pitchFamily="2" charset="-122"/>
                <a:ea typeface="宋体" pitchFamily="2" charset="-122"/>
              </a:rPr>
              <a:t>每次投掷的平均点数</a:t>
            </a:r>
            <a:r>
              <a:rPr lang="zh-CN" altLang="en-US" sz="1900" b="1">
                <a:latin typeface="宋体" pitchFamily="2" charset="-122"/>
                <a:ea typeface="宋体" pitchFamily="2" charset="-122"/>
              </a:rPr>
              <a:t> </a:t>
            </a:r>
          </a:p>
        </p:txBody>
      </p:sp>
      <p:graphicFrame>
        <p:nvGraphicFramePr>
          <p:cNvPr id="1245207" name="Object 23"/>
          <p:cNvGraphicFramePr>
            <a:graphicFrameLocks noChangeAspect="1"/>
          </p:cNvGraphicFramePr>
          <p:nvPr/>
        </p:nvGraphicFramePr>
        <p:xfrm>
          <a:off x="3563938" y="2997200"/>
          <a:ext cx="5256212" cy="638175"/>
        </p:xfrm>
        <a:graphic>
          <a:graphicData uri="http://schemas.openxmlformats.org/presentationml/2006/ole">
            <p:oleObj spid="_x0000_s1245207" name="公式" r:id="rId4" imgW="3606480" imgH="393480" progId="Equation.3">
              <p:embed/>
            </p:oleObj>
          </a:graphicData>
        </a:graphic>
      </p:graphicFrame>
      <p:graphicFrame>
        <p:nvGraphicFramePr>
          <p:cNvPr id="1245208" name="Object 24"/>
          <p:cNvGraphicFramePr>
            <a:graphicFrameLocks noChangeAspect="1"/>
          </p:cNvGraphicFramePr>
          <p:nvPr/>
        </p:nvGraphicFramePr>
        <p:xfrm>
          <a:off x="2700338" y="3644900"/>
          <a:ext cx="6048375" cy="565150"/>
        </p:xfrm>
        <a:graphic>
          <a:graphicData uri="http://schemas.openxmlformats.org/presentationml/2006/ole">
            <p:oleObj spid="_x0000_s1245208" name="公式" r:id="rId5" imgW="4076640" imgH="393480" progId="Equation.3">
              <p:embed/>
            </p:oleObj>
          </a:graphicData>
        </a:graphic>
      </p:graphicFrame>
      <p:sp>
        <p:nvSpPr>
          <p:cNvPr id="1245209" name="AutoShape 25"/>
          <p:cNvSpPr>
            <a:spLocks noChangeArrowheads="1"/>
          </p:cNvSpPr>
          <p:nvPr/>
        </p:nvSpPr>
        <p:spPr bwMode="auto">
          <a:xfrm>
            <a:off x="1066800" y="3551238"/>
            <a:ext cx="1368425" cy="781050"/>
          </a:xfrm>
          <a:prstGeom prst="wedgeRectCallout">
            <a:avLst>
              <a:gd name="adj1" fmla="val 46981"/>
              <a:gd name="adj2" fmla="val -104676"/>
            </a:avLst>
          </a:prstGeom>
          <a:solidFill>
            <a:srgbClr val="CCFFCC"/>
          </a:solidFill>
          <a:ln w="9525">
            <a:solidFill>
              <a:srgbClr val="000099"/>
            </a:solidFill>
            <a:miter lim="800000"/>
            <a:headEnd/>
            <a:tailEnd/>
          </a:ln>
          <a:effectLst/>
        </p:spPr>
        <p:txBody>
          <a:bodyPr wrap="none" lIns="71683" tIns="149574" rIns="71683" bIns="35841" anchor="ctr"/>
          <a:lstStyle/>
          <a:p>
            <a:pPr defTabSz="717550">
              <a:lnSpc>
                <a:spcPct val="50000"/>
              </a:lnSpc>
              <a:spcBef>
                <a:spcPct val="50000"/>
              </a:spcBef>
            </a:pPr>
            <a:r>
              <a:rPr lang="zh-CN" altLang="en-US" sz="1200" b="1">
                <a:solidFill>
                  <a:srgbClr val="000099"/>
                </a:solidFill>
                <a:ea typeface="宋体" pitchFamily="2" charset="-122"/>
              </a:rPr>
              <a:t>平均值＝   以频率</a:t>
            </a:r>
          </a:p>
          <a:p>
            <a:pPr defTabSz="717550">
              <a:lnSpc>
                <a:spcPct val="50000"/>
              </a:lnSpc>
              <a:spcBef>
                <a:spcPct val="50000"/>
              </a:spcBef>
            </a:pPr>
            <a:r>
              <a:rPr lang="zh-CN" altLang="en-US" sz="1200" b="1">
                <a:solidFill>
                  <a:srgbClr val="000099"/>
                </a:solidFill>
                <a:ea typeface="宋体" pitchFamily="2" charset="-122"/>
              </a:rPr>
              <a:t>为权的加权平均</a:t>
            </a:r>
            <a:r>
              <a:rPr lang="zh-CN" altLang="en-US" sz="1600" b="1">
                <a:solidFill>
                  <a:srgbClr val="000099"/>
                </a:solidFill>
                <a:ea typeface="宋体" pitchFamily="2" charset="-122"/>
              </a:rPr>
              <a:t> </a:t>
            </a:r>
            <a:endParaRPr lang="zh-CN" altLang="en-US" sz="1900" b="1">
              <a:solidFill>
                <a:srgbClr val="000099"/>
              </a:solidFill>
              <a:ea typeface="宋体" pitchFamily="2" charset="-122"/>
            </a:endParaRPr>
          </a:p>
        </p:txBody>
      </p:sp>
      <p:graphicFrame>
        <p:nvGraphicFramePr>
          <p:cNvPr id="1245210" name="Object 26"/>
          <p:cNvGraphicFramePr>
            <a:graphicFrameLocks noChangeAspect="1"/>
          </p:cNvGraphicFramePr>
          <p:nvPr/>
        </p:nvGraphicFramePr>
        <p:xfrm>
          <a:off x="2725738" y="4194175"/>
          <a:ext cx="3525837" cy="725488"/>
        </p:xfrm>
        <a:graphic>
          <a:graphicData uri="http://schemas.openxmlformats.org/presentationml/2006/ole">
            <p:oleObj spid="_x0000_s1245210" name="Equation" r:id="rId6" imgW="2286000" imgH="380880" progId="Equation.3">
              <p:embed/>
            </p:oleObj>
          </a:graphicData>
        </a:graphic>
      </p:graphicFrame>
      <p:sp>
        <p:nvSpPr>
          <p:cNvPr id="1245211" name="AutoShape 27"/>
          <p:cNvSpPr>
            <a:spLocks noChangeArrowheads="1"/>
          </p:cNvSpPr>
          <p:nvPr/>
        </p:nvSpPr>
        <p:spPr bwMode="auto">
          <a:xfrm>
            <a:off x="1138238" y="4405313"/>
            <a:ext cx="1433512" cy="776287"/>
          </a:xfrm>
          <a:prstGeom prst="curvedRightArrow">
            <a:avLst>
              <a:gd name="adj1" fmla="val 29282"/>
              <a:gd name="adj2" fmla="val 49181"/>
              <a:gd name="adj3" fmla="val 37317"/>
            </a:avLst>
          </a:prstGeom>
          <a:solidFill>
            <a:srgbClr val="FFCC00"/>
          </a:solidFill>
          <a:ln w="9525">
            <a:noFill/>
            <a:miter lim="800000"/>
            <a:headEnd/>
            <a:tailEnd/>
          </a:ln>
          <a:effectLst/>
        </p:spPr>
        <p:txBody>
          <a:bodyPr lIns="0" tIns="35841" rIns="0" bIns="35841" anchor="ctr"/>
          <a:lstStyle/>
          <a:p>
            <a:pPr algn="ctr" defTabSz="717550">
              <a:lnSpc>
                <a:spcPct val="120000"/>
              </a:lnSpc>
            </a:pPr>
            <a:r>
              <a:rPr lang="zh-CN" altLang="en-US" sz="1600" b="1">
                <a:solidFill>
                  <a:srgbClr val="000099"/>
                </a:solidFill>
                <a:ea typeface="宋体" pitchFamily="2" charset="-122"/>
              </a:rPr>
              <a:t>频率和</a:t>
            </a:r>
          </a:p>
          <a:p>
            <a:pPr algn="ctr" defTabSz="717550">
              <a:lnSpc>
                <a:spcPct val="120000"/>
              </a:lnSpc>
            </a:pPr>
            <a:r>
              <a:rPr lang="zh-CN" altLang="en-US" sz="1600" b="1">
                <a:solidFill>
                  <a:srgbClr val="000099"/>
                </a:solidFill>
                <a:ea typeface="宋体" pitchFamily="2" charset="-122"/>
              </a:rPr>
              <a:t>概率的关系</a:t>
            </a:r>
          </a:p>
        </p:txBody>
      </p:sp>
      <p:graphicFrame>
        <p:nvGraphicFramePr>
          <p:cNvPr id="1245212" name="Object 28"/>
          <p:cNvGraphicFramePr>
            <a:graphicFrameLocks noChangeAspect="1"/>
          </p:cNvGraphicFramePr>
          <p:nvPr/>
        </p:nvGraphicFramePr>
        <p:xfrm>
          <a:off x="2916238" y="5013325"/>
          <a:ext cx="2890837" cy="357188"/>
        </p:xfrm>
        <a:graphic>
          <a:graphicData uri="http://schemas.openxmlformats.org/presentationml/2006/ole">
            <p:oleObj spid="_x0000_s1245212" name="Equation" r:id="rId7" imgW="1955520" imgH="203040" progId="Equation.3">
              <p:embed/>
            </p:oleObj>
          </a:graphicData>
        </a:graphic>
      </p:graphicFrame>
      <p:sp>
        <p:nvSpPr>
          <p:cNvPr id="1245213" name="AutoShape 29"/>
          <p:cNvSpPr>
            <a:spLocks noChangeArrowheads="1"/>
          </p:cNvSpPr>
          <p:nvPr/>
        </p:nvSpPr>
        <p:spPr bwMode="auto">
          <a:xfrm>
            <a:off x="6408738" y="4735513"/>
            <a:ext cx="1354137" cy="536575"/>
          </a:xfrm>
          <a:prstGeom prst="wedgeRectCallout">
            <a:avLst>
              <a:gd name="adj1" fmla="val -109435"/>
              <a:gd name="adj2" fmla="val -77218"/>
            </a:avLst>
          </a:prstGeom>
          <a:solidFill>
            <a:srgbClr val="CCFFFF"/>
          </a:solidFill>
          <a:ln w="9525">
            <a:solidFill>
              <a:srgbClr val="000099"/>
            </a:solidFill>
            <a:miter lim="800000"/>
            <a:headEnd/>
            <a:tailEnd/>
          </a:ln>
          <a:effectLst/>
        </p:spPr>
        <p:txBody>
          <a:bodyPr wrap="none" lIns="71683" tIns="93131" rIns="71683" bIns="35841" anchor="b"/>
          <a:lstStyle/>
          <a:p>
            <a:pPr defTabSz="717550">
              <a:lnSpc>
                <a:spcPct val="50000"/>
              </a:lnSpc>
              <a:spcBef>
                <a:spcPct val="50000"/>
              </a:spcBef>
            </a:pPr>
            <a:r>
              <a:rPr lang="zh-CN" altLang="en-US" sz="1600" b="1">
                <a:solidFill>
                  <a:srgbClr val="000099"/>
                </a:solidFill>
                <a:ea typeface="宋体" pitchFamily="2" charset="-122"/>
              </a:rPr>
              <a:t> 以概率为权</a:t>
            </a:r>
          </a:p>
          <a:p>
            <a:pPr defTabSz="717550">
              <a:lnSpc>
                <a:spcPct val="50000"/>
              </a:lnSpc>
              <a:spcBef>
                <a:spcPct val="50000"/>
              </a:spcBef>
            </a:pPr>
            <a:r>
              <a:rPr lang="zh-CN" altLang="en-US" sz="1600" b="1">
                <a:solidFill>
                  <a:srgbClr val="000099"/>
                </a:solidFill>
                <a:ea typeface="宋体" pitchFamily="2" charset="-122"/>
              </a:rPr>
              <a:t> 的加权平均</a:t>
            </a:r>
            <a:endParaRPr lang="zh-CN" altLang="en-US" sz="1900" b="1">
              <a:solidFill>
                <a:srgbClr val="000099"/>
              </a:solidFill>
              <a:ea typeface="宋体" pitchFamily="2" charset="-122"/>
            </a:endParaRPr>
          </a:p>
        </p:txBody>
      </p:sp>
      <p:sp>
        <p:nvSpPr>
          <p:cNvPr id="1245214" name="Rectangle 30"/>
          <p:cNvSpPr>
            <a:spLocks noChangeArrowheads="1"/>
          </p:cNvSpPr>
          <p:nvPr/>
        </p:nvSpPr>
        <p:spPr bwMode="auto">
          <a:xfrm>
            <a:off x="2938463" y="5700713"/>
            <a:ext cx="3744912" cy="407987"/>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sz="2200" b="1">
                <a:solidFill>
                  <a:srgbClr val="FF0000"/>
                </a:solidFill>
                <a:latin typeface="楷体_GB2312" pitchFamily="49" charset="-122"/>
                <a:ea typeface="楷体_GB2312" pitchFamily="49" charset="-122"/>
              </a:rPr>
              <a:t>离散型变量数学期望的定义</a:t>
            </a:r>
            <a:r>
              <a:rPr lang="zh-CN" altLang="en-US" sz="2200" b="1">
                <a:solidFill>
                  <a:schemeClr val="folHlink"/>
                </a:solidFill>
                <a:latin typeface="楷体_GB2312" pitchFamily="49" charset="-122"/>
                <a:ea typeface="楷体_GB2312" pitchFamily="49" charset="-122"/>
              </a:rPr>
              <a:t> </a:t>
            </a:r>
          </a:p>
        </p:txBody>
      </p:sp>
      <p:grpSp>
        <p:nvGrpSpPr>
          <p:cNvPr id="1245215" name="Group 31"/>
          <p:cNvGrpSpPr>
            <a:grpSpLocks/>
          </p:cNvGrpSpPr>
          <p:nvPr/>
        </p:nvGrpSpPr>
        <p:grpSpPr bwMode="auto">
          <a:xfrm>
            <a:off x="3009900" y="4113213"/>
            <a:ext cx="4175125" cy="14287"/>
            <a:chOff x="1351" y="1376"/>
            <a:chExt cx="2630" cy="9"/>
          </a:xfrm>
        </p:grpSpPr>
        <p:sp>
          <p:nvSpPr>
            <p:cNvPr id="1245216" name="Line 32"/>
            <p:cNvSpPr>
              <a:spLocks noChangeShapeType="1"/>
            </p:cNvSpPr>
            <p:nvPr/>
          </p:nvSpPr>
          <p:spPr bwMode="auto">
            <a:xfrm>
              <a:off x="1351" y="1376"/>
              <a:ext cx="226" cy="0"/>
            </a:xfrm>
            <a:prstGeom prst="line">
              <a:avLst/>
            </a:prstGeom>
            <a:noFill/>
            <a:ln w="22225">
              <a:solidFill>
                <a:srgbClr val="FF6600"/>
              </a:solidFill>
              <a:miter lim="800000"/>
              <a:headEnd/>
              <a:tailEnd/>
            </a:ln>
            <a:effectLst/>
          </p:spPr>
          <p:txBody>
            <a:bodyPr wrap="none"/>
            <a:lstStyle/>
            <a:p>
              <a:endParaRPr lang="zh-CN" altLang="en-US"/>
            </a:p>
          </p:txBody>
        </p:sp>
        <p:sp>
          <p:nvSpPr>
            <p:cNvPr id="1245217" name="Line 33"/>
            <p:cNvSpPr>
              <a:spLocks noChangeShapeType="1"/>
            </p:cNvSpPr>
            <p:nvPr/>
          </p:nvSpPr>
          <p:spPr bwMode="auto">
            <a:xfrm>
              <a:off x="1850" y="1385"/>
              <a:ext cx="226" cy="0"/>
            </a:xfrm>
            <a:prstGeom prst="line">
              <a:avLst/>
            </a:prstGeom>
            <a:noFill/>
            <a:ln w="22225">
              <a:solidFill>
                <a:srgbClr val="FF6600"/>
              </a:solidFill>
              <a:miter lim="800000"/>
              <a:headEnd/>
              <a:tailEnd/>
            </a:ln>
            <a:effectLst/>
          </p:spPr>
          <p:txBody>
            <a:bodyPr wrap="none"/>
            <a:lstStyle/>
            <a:p>
              <a:endParaRPr lang="zh-CN" altLang="en-US"/>
            </a:p>
          </p:txBody>
        </p:sp>
        <p:sp>
          <p:nvSpPr>
            <p:cNvPr id="1245218" name="Line 34"/>
            <p:cNvSpPr>
              <a:spLocks noChangeShapeType="1"/>
            </p:cNvSpPr>
            <p:nvPr/>
          </p:nvSpPr>
          <p:spPr bwMode="auto">
            <a:xfrm>
              <a:off x="2757" y="1385"/>
              <a:ext cx="226" cy="0"/>
            </a:xfrm>
            <a:prstGeom prst="line">
              <a:avLst/>
            </a:prstGeom>
            <a:noFill/>
            <a:ln w="22225">
              <a:solidFill>
                <a:srgbClr val="FF6600"/>
              </a:solidFill>
              <a:miter lim="800000"/>
              <a:headEnd/>
              <a:tailEnd/>
            </a:ln>
            <a:effectLst/>
          </p:spPr>
          <p:txBody>
            <a:bodyPr wrap="none"/>
            <a:lstStyle/>
            <a:p>
              <a:endParaRPr lang="zh-CN" altLang="en-US"/>
            </a:p>
          </p:txBody>
        </p:sp>
        <p:sp>
          <p:nvSpPr>
            <p:cNvPr id="1245219" name="Line 35"/>
            <p:cNvSpPr>
              <a:spLocks noChangeShapeType="1"/>
            </p:cNvSpPr>
            <p:nvPr/>
          </p:nvSpPr>
          <p:spPr bwMode="auto">
            <a:xfrm>
              <a:off x="3256" y="1376"/>
              <a:ext cx="226" cy="0"/>
            </a:xfrm>
            <a:prstGeom prst="line">
              <a:avLst/>
            </a:prstGeom>
            <a:noFill/>
            <a:ln w="22225">
              <a:solidFill>
                <a:srgbClr val="FF6600"/>
              </a:solidFill>
              <a:miter lim="800000"/>
              <a:headEnd/>
              <a:tailEnd/>
            </a:ln>
            <a:effectLst/>
          </p:spPr>
          <p:txBody>
            <a:bodyPr wrap="none"/>
            <a:lstStyle/>
            <a:p>
              <a:endParaRPr lang="zh-CN" altLang="en-US"/>
            </a:p>
          </p:txBody>
        </p:sp>
        <p:sp>
          <p:nvSpPr>
            <p:cNvPr id="1245220" name="Line 36"/>
            <p:cNvSpPr>
              <a:spLocks noChangeShapeType="1"/>
            </p:cNvSpPr>
            <p:nvPr/>
          </p:nvSpPr>
          <p:spPr bwMode="auto">
            <a:xfrm>
              <a:off x="2350" y="1385"/>
              <a:ext cx="226" cy="0"/>
            </a:xfrm>
            <a:prstGeom prst="line">
              <a:avLst/>
            </a:prstGeom>
            <a:noFill/>
            <a:ln w="22225">
              <a:solidFill>
                <a:srgbClr val="FF6600"/>
              </a:solidFill>
              <a:miter lim="800000"/>
              <a:headEnd/>
              <a:tailEnd/>
            </a:ln>
            <a:effectLst/>
          </p:spPr>
          <p:txBody>
            <a:bodyPr wrap="none"/>
            <a:lstStyle/>
            <a:p>
              <a:endParaRPr lang="zh-CN" altLang="en-US"/>
            </a:p>
          </p:txBody>
        </p:sp>
        <p:sp>
          <p:nvSpPr>
            <p:cNvPr id="1245221" name="Line 37"/>
            <p:cNvSpPr>
              <a:spLocks noChangeShapeType="1"/>
            </p:cNvSpPr>
            <p:nvPr/>
          </p:nvSpPr>
          <p:spPr bwMode="auto">
            <a:xfrm>
              <a:off x="3755" y="1376"/>
              <a:ext cx="226" cy="0"/>
            </a:xfrm>
            <a:prstGeom prst="line">
              <a:avLst/>
            </a:prstGeom>
            <a:noFill/>
            <a:ln w="22225">
              <a:solidFill>
                <a:srgbClr val="FF6600"/>
              </a:solidFill>
              <a:miter lim="800000"/>
              <a:headEnd/>
              <a:tailEnd/>
            </a:ln>
            <a:effectLst/>
          </p:spPr>
          <p:txBody>
            <a:bodyPr wrap="none"/>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45188"/>
                                        </p:tgtEl>
                                        <p:attrNameLst>
                                          <p:attrName>style.visibility</p:attrName>
                                        </p:attrNameLst>
                                      </p:cBhvr>
                                      <p:to>
                                        <p:strVal val="visible"/>
                                      </p:to>
                                    </p:set>
                                    <p:anim calcmode="lin" valueType="num">
                                      <p:cBhvr additive="base">
                                        <p:cTn id="7" dur="500" fill="hold"/>
                                        <p:tgtEl>
                                          <p:spTgt spid="1245188"/>
                                        </p:tgtEl>
                                        <p:attrNameLst>
                                          <p:attrName>ppt_x</p:attrName>
                                        </p:attrNameLst>
                                      </p:cBhvr>
                                      <p:tavLst>
                                        <p:tav tm="0">
                                          <p:val>
                                            <p:strVal val="1+#ppt_w/2"/>
                                          </p:val>
                                        </p:tav>
                                        <p:tav tm="100000">
                                          <p:val>
                                            <p:strVal val="#ppt_x"/>
                                          </p:val>
                                        </p:tav>
                                      </p:tavLst>
                                    </p:anim>
                                    <p:anim calcmode="lin" valueType="num">
                                      <p:cBhvr additive="base">
                                        <p:cTn id="8" dur="500" fill="hold"/>
                                        <p:tgtEl>
                                          <p:spTgt spid="124518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45207"/>
                                        </p:tgtEl>
                                        <p:attrNameLst>
                                          <p:attrName>style.visibility</p:attrName>
                                        </p:attrNameLst>
                                      </p:cBhvr>
                                      <p:to>
                                        <p:strVal val="visible"/>
                                      </p:to>
                                    </p:set>
                                    <p:animEffect transition="in" filter="wipe(left)">
                                      <p:cBhvr>
                                        <p:cTn id="13" dur="500"/>
                                        <p:tgtEl>
                                          <p:spTgt spid="12452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1245208"/>
                                        </p:tgtEl>
                                        <p:attrNameLst>
                                          <p:attrName>style.visibility</p:attrName>
                                        </p:attrNameLst>
                                      </p:cBhvr>
                                      <p:to>
                                        <p:strVal val="visible"/>
                                      </p:to>
                                    </p:set>
                                    <p:animEffect transition="in" filter="blinds(vertical)">
                                      <p:cBhvr>
                                        <p:cTn id="18" dur="500"/>
                                        <p:tgtEl>
                                          <p:spTgt spid="124520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245209"/>
                                        </p:tgtEl>
                                        <p:attrNameLst>
                                          <p:attrName>style.visibility</p:attrName>
                                        </p:attrNameLst>
                                      </p:cBhvr>
                                      <p:to>
                                        <p:strVal val="visible"/>
                                      </p:to>
                                    </p:set>
                                    <p:animEffect transition="in" filter="barn(inHorizontal)">
                                      <p:cBhvr>
                                        <p:cTn id="23" dur="500"/>
                                        <p:tgtEl>
                                          <p:spTgt spid="1245209"/>
                                        </p:tgtEl>
                                      </p:cBhvr>
                                    </p:animEffect>
                                  </p:childTnLst>
                                </p:cTn>
                              </p:par>
                              <p:par>
                                <p:cTn id="24" presetID="22" presetClass="entr" presetSubtype="8" fill="hold" nodeType="withEffect">
                                  <p:stCondLst>
                                    <p:cond delay="0"/>
                                  </p:stCondLst>
                                  <p:childTnLst>
                                    <p:set>
                                      <p:cBhvr>
                                        <p:cTn id="25" dur="1" fill="hold">
                                          <p:stCondLst>
                                            <p:cond delay="0"/>
                                          </p:stCondLst>
                                        </p:cTn>
                                        <p:tgtEl>
                                          <p:spTgt spid="1245215"/>
                                        </p:tgtEl>
                                        <p:attrNameLst>
                                          <p:attrName>style.visibility</p:attrName>
                                        </p:attrNameLst>
                                      </p:cBhvr>
                                      <p:to>
                                        <p:strVal val="visible"/>
                                      </p:to>
                                    </p:set>
                                    <p:animEffect transition="in" filter="wipe(left)">
                                      <p:cBhvr>
                                        <p:cTn id="26" dur="500"/>
                                        <p:tgtEl>
                                          <p:spTgt spid="12452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45210"/>
                                        </p:tgtEl>
                                        <p:attrNameLst>
                                          <p:attrName>style.visibility</p:attrName>
                                        </p:attrNameLst>
                                      </p:cBhvr>
                                      <p:to>
                                        <p:strVal val="visible"/>
                                      </p:to>
                                    </p:set>
                                    <p:animEffect transition="in" filter="wipe(left)">
                                      <p:cBhvr>
                                        <p:cTn id="31" dur="500"/>
                                        <p:tgtEl>
                                          <p:spTgt spid="12452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245211"/>
                                        </p:tgtEl>
                                        <p:attrNameLst>
                                          <p:attrName>style.visibility</p:attrName>
                                        </p:attrNameLst>
                                      </p:cBhvr>
                                      <p:to>
                                        <p:strVal val="visible"/>
                                      </p:to>
                                    </p:set>
                                    <p:animEffect transition="in" filter="wipe(up)">
                                      <p:cBhvr>
                                        <p:cTn id="36" dur="500"/>
                                        <p:tgtEl>
                                          <p:spTgt spid="124521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1245189"/>
                                        </p:tgtEl>
                                        <p:attrNameLst>
                                          <p:attrName>style.visibility</p:attrName>
                                        </p:attrNameLst>
                                      </p:cBhvr>
                                      <p:to>
                                        <p:strVal val="visible"/>
                                      </p:to>
                                    </p:set>
                                    <p:animEffect transition="in" filter="slide(fromTop)">
                                      <p:cBhvr>
                                        <p:cTn id="41" dur="500"/>
                                        <p:tgtEl>
                                          <p:spTgt spid="124518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245212"/>
                                        </p:tgtEl>
                                        <p:attrNameLst>
                                          <p:attrName>style.visibility</p:attrName>
                                        </p:attrNameLst>
                                      </p:cBhvr>
                                      <p:to>
                                        <p:strVal val="visible"/>
                                      </p:to>
                                    </p:set>
                                    <p:animEffect transition="in" filter="dissolve">
                                      <p:cBhvr>
                                        <p:cTn id="46" dur="500"/>
                                        <p:tgtEl>
                                          <p:spTgt spid="124521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245213"/>
                                        </p:tgtEl>
                                        <p:attrNameLst>
                                          <p:attrName>style.visibility</p:attrName>
                                        </p:attrNameLst>
                                      </p:cBhvr>
                                      <p:to>
                                        <p:strVal val="visible"/>
                                      </p:to>
                                    </p:set>
                                    <p:animEffect transition="in" filter="dissolve">
                                      <p:cBhvr>
                                        <p:cTn id="49" dur="500"/>
                                        <p:tgtEl>
                                          <p:spTgt spid="12452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245205"/>
                                        </p:tgtEl>
                                        <p:attrNameLst>
                                          <p:attrName>style.visibility</p:attrName>
                                        </p:attrNameLst>
                                      </p:cBhvr>
                                      <p:to>
                                        <p:strVal val="visible"/>
                                      </p:to>
                                    </p:set>
                                    <p:animEffect transition="in" filter="wipe(up)">
                                      <p:cBhvr>
                                        <p:cTn id="54" dur="500"/>
                                        <p:tgtEl>
                                          <p:spTgt spid="124520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45214"/>
                                        </p:tgtEl>
                                        <p:attrNameLst>
                                          <p:attrName>style.visibility</p:attrName>
                                        </p:attrNameLst>
                                      </p:cBhvr>
                                      <p:to>
                                        <p:strVal val="visible"/>
                                      </p:to>
                                    </p:set>
                                    <p:animEffect transition="in" filter="wipe(left)">
                                      <p:cBhvr>
                                        <p:cTn id="59" dur="500"/>
                                        <p:tgtEl>
                                          <p:spTgt spid="1245214"/>
                                        </p:tgtEl>
                                      </p:cBhvr>
                                    </p:animEffect>
                                  </p:childTnLst>
                                </p:cTn>
                              </p:par>
                              <p:par>
                                <p:cTn id="60" presetID="6" presetClass="emph" presetSubtype="0" fill="hold" grpId="1" nodeType="withEffect">
                                  <p:stCondLst>
                                    <p:cond delay="0"/>
                                  </p:stCondLst>
                                  <p:childTnLst>
                                    <p:animScale>
                                      <p:cBhvr>
                                        <p:cTn id="61" dur="2000" fill="hold"/>
                                        <p:tgtEl>
                                          <p:spTgt spid="12452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88" grpId="0" autoUpdateAnimBg="0"/>
      <p:bldP spid="1245189" grpId="0" animBg="1" autoUpdateAnimBg="0"/>
      <p:bldP spid="1245205" grpId="0" animBg="1"/>
      <p:bldP spid="1245209" grpId="0" animBg="1" autoUpdateAnimBg="0"/>
      <p:bldP spid="1245211" grpId="0" animBg="1" autoUpdateAnimBg="0"/>
      <p:bldP spid="1245213" grpId="0" animBg="1"/>
      <p:bldP spid="1245214" grpId="0"/>
      <p:bldP spid="1245214"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0" y="115888"/>
            <a:ext cx="9144000" cy="1031875"/>
          </a:xfrm>
          <a:prstGeom prst="rect">
            <a:avLst/>
          </a:prstGeom>
          <a:noFill/>
          <a:ln w="9525">
            <a:noFill/>
            <a:miter lim="800000"/>
            <a:headEnd/>
            <a:tailEnd/>
          </a:ln>
          <a:effectLst/>
        </p:spPr>
        <p:txBody>
          <a:bodyPr>
            <a:spAutoFit/>
          </a:bodyPr>
          <a:lstStyle/>
          <a:p>
            <a:pPr algn="l">
              <a:lnSpc>
                <a:spcPct val="110000"/>
              </a:lnSpc>
            </a:pPr>
            <a:r>
              <a:rPr kumimoji="1" lang="en-US" altLang="zh-CN" sz="2800" b="1">
                <a:solidFill>
                  <a:srgbClr val="66FFFF"/>
                </a:solidFill>
                <a:latin typeface="Times New Roman" pitchFamily="18" charset="0"/>
                <a:ea typeface="黑体" pitchFamily="2" charset="-122"/>
              </a:rPr>
              <a:t>        </a:t>
            </a:r>
            <a:r>
              <a:rPr kumimoji="1" lang="zh-CN" altLang="en-US" sz="2800" b="1">
                <a:solidFill>
                  <a:srgbClr val="66FF33"/>
                </a:solidFill>
                <a:latin typeface="楷体_GB2312" pitchFamily="49" charset="-122"/>
                <a:ea typeface="楷体_GB2312" pitchFamily="49" charset="-122"/>
              </a:rPr>
              <a:t>解</a:t>
            </a:r>
            <a:r>
              <a:rPr kumimoji="1" lang="zh-CN" altLang="en-US" sz="2800" b="1">
                <a:solidFill>
                  <a:srgbClr val="66FFFF"/>
                </a:solidFill>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假设每次化验所需费用相同，每次化验结果是相互独立，每人血液化验呈阳性的概率为</a:t>
            </a:r>
            <a:r>
              <a:rPr kumimoji="1" lang="en-US" altLang="zh-CN" sz="2800" b="1" i="1">
                <a:latin typeface="楷体_GB2312" pitchFamily="49" charset="-122"/>
                <a:ea typeface="楷体_GB2312" pitchFamily="49" charset="-122"/>
              </a:rPr>
              <a:t>p</a:t>
            </a:r>
            <a:r>
              <a:rPr kumimoji="1" lang="zh-CN" altLang="en-US" sz="2800" b="1">
                <a:latin typeface="楷体_GB2312" pitchFamily="49" charset="-122"/>
                <a:ea typeface="楷体_GB2312" pitchFamily="49" charset="-122"/>
              </a:rPr>
              <a:t>，</a:t>
            </a:r>
            <a:r>
              <a:rPr kumimoji="1" lang="en-US" altLang="zh-CN" sz="2800" b="1" i="1">
                <a:latin typeface="Times New Roman" pitchFamily="18" charset="0"/>
                <a:ea typeface="楷体_GB2312" pitchFamily="49" charset="-122"/>
              </a:rPr>
              <a:t>n</a:t>
            </a:r>
            <a:r>
              <a:rPr kumimoji="1" lang="zh-CN" altLang="en-US" sz="2800" b="1">
                <a:latin typeface="楷体_GB2312" pitchFamily="49" charset="-122"/>
                <a:ea typeface="楷体_GB2312" pitchFamily="49" charset="-122"/>
              </a:rPr>
              <a:t>是</a:t>
            </a:r>
            <a:r>
              <a:rPr kumimoji="1" lang="en-US" altLang="zh-CN" sz="2800" b="1" i="1">
                <a:latin typeface="Times New Roman" pitchFamily="18" charset="0"/>
                <a:ea typeface="楷体_GB2312" pitchFamily="49" charset="-122"/>
              </a:rPr>
              <a:t>k</a:t>
            </a:r>
            <a:r>
              <a:rPr kumimoji="1" lang="zh-CN" altLang="en-US" sz="2800" b="1">
                <a:latin typeface="楷体_GB2312" pitchFamily="49" charset="-122"/>
                <a:ea typeface="楷体_GB2312" pitchFamily="49" charset="-122"/>
              </a:rPr>
              <a:t>的整数倍</a:t>
            </a:r>
            <a:r>
              <a:rPr kumimoji="1" lang="en-US" altLang="zh-CN" sz="2800" b="1">
                <a:latin typeface="楷体_GB2312" pitchFamily="49" charset="-122"/>
                <a:ea typeface="楷体_GB2312" pitchFamily="49" charset="-122"/>
              </a:rPr>
              <a:t>. </a:t>
            </a:r>
          </a:p>
        </p:txBody>
      </p:sp>
      <p:sp>
        <p:nvSpPr>
          <p:cNvPr id="208911" name="Text Box 15"/>
          <p:cNvSpPr txBox="1">
            <a:spLocks noChangeArrowheads="1"/>
          </p:cNvSpPr>
          <p:nvPr/>
        </p:nvSpPr>
        <p:spPr bwMode="auto">
          <a:xfrm>
            <a:off x="-38100" y="1557338"/>
            <a:ext cx="9144000" cy="561975"/>
          </a:xfrm>
          <a:prstGeom prst="rect">
            <a:avLst/>
          </a:prstGeom>
          <a:noFill/>
          <a:ln w="9525">
            <a:noFill/>
            <a:miter lim="800000"/>
            <a:headEnd/>
            <a:tailEnd/>
          </a:ln>
          <a:effectLst/>
        </p:spPr>
        <p:txBody>
          <a:bodyPr>
            <a:spAutoFit/>
          </a:bodyPr>
          <a:lstStyle/>
          <a:p>
            <a:pPr algn="l">
              <a:lnSpc>
                <a:spcPct val="11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下面我们计算第二种方案所需化验的次数</a:t>
            </a:r>
            <a:r>
              <a:rPr kumimoji="1" lang="en-US" altLang="zh-CN" sz="2800" b="1">
                <a:latin typeface="楷体_GB2312" pitchFamily="49" charset="-122"/>
                <a:ea typeface="楷体_GB2312" pitchFamily="49" charset="-122"/>
              </a:rPr>
              <a:t>.   </a:t>
            </a:r>
          </a:p>
        </p:txBody>
      </p:sp>
      <p:sp>
        <p:nvSpPr>
          <p:cNvPr id="208912" name="Text Box 16"/>
          <p:cNvSpPr txBox="1">
            <a:spLocks noChangeArrowheads="1"/>
          </p:cNvSpPr>
          <p:nvPr/>
        </p:nvSpPr>
        <p:spPr bwMode="auto">
          <a:xfrm>
            <a:off x="-22225" y="2071688"/>
            <a:ext cx="9144000" cy="1501775"/>
          </a:xfrm>
          <a:prstGeom prst="rect">
            <a:avLst/>
          </a:prstGeom>
          <a:noFill/>
          <a:ln w="9525">
            <a:noFill/>
            <a:miter lim="800000"/>
            <a:headEnd/>
            <a:tailEnd/>
          </a:ln>
          <a:effectLst/>
        </p:spPr>
        <p:txBody>
          <a:bodyPr>
            <a:spAutoFit/>
          </a:bodyPr>
          <a:lstStyle/>
          <a:p>
            <a:pPr algn="l">
              <a:lnSpc>
                <a:spcPct val="11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根据已知条件，各人的血呈阴性反应的概率为</a:t>
            </a:r>
            <a:r>
              <a:rPr kumimoji="1" lang="en-US" altLang="zh-CN" sz="2800" b="1" i="1">
                <a:latin typeface="Times New Roman" pitchFamily="18" charset="0"/>
                <a:ea typeface="楷体_GB2312" pitchFamily="49" charset="-122"/>
              </a:rPr>
              <a:t>q</a:t>
            </a:r>
            <a:r>
              <a:rPr kumimoji="1" lang="en-US" altLang="zh-CN" sz="2800" b="1">
                <a:latin typeface="楷体_GB2312" pitchFamily="49" charset="-122"/>
                <a:ea typeface="楷体_GB2312" pitchFamily="49" charset="-122"/>
              </a:rPr>
              <a:t>=1-</a:t>
            </a:r>
            <a:r>
              <a:rPr kumimoji="1" lang="en-US" altLang="zh-CN" sz="2800" b="1" i="1">
                <a:latin typeface="Times New Roman" pitchFamily="18" charset="0"/>
                <a:ea typeface="楷体_GB2312" pitchFamily="49" charset="-122"/>
              </a:rPr>
              <a:t>p. </a:t>
            </a:r>
            <a:r>
              <a:rPr kumimoji="1" lang="zh-CN" altLang="en-US" sz="2800" b="1">
                <a:latin typeface="Times New Roman" pitchFamily="18" charset="0"/>
                <a:ea typeface="楷体_GB2312" pitchFamily="49" charset="-122"/>
              </a:rPr>
              <a:t>因而</a:t>
            </a:r>
            <a:r>
              <a:rPr kumimoji="1" lang="en-US" altLang="zh-CN" sz="2800" b="1" i="1">
                <a:latin typeface="Times New Roman" pitchFamily="18" charset="0"/>
                <a:ea typeface="楷体_GB2312" pitchFamily="49" charset="-122"/>
              </a:rPr>
              <a:t>k</a:t>
            </a:r>
            <a:r>
              <a:rPr kumimoji="1" lang="zh-CN" altLang="en-US" sz="2800" b="1">
                <a:latin typeface="Times New Roman" pitchFamily="18" charset="0"/>
                <a:ea typeface="楷体_GB2312" pitchFamily="49" charset="-122"/>
              </a:rPr>
              <a:t>个人的血呈阴性反应的概率为</a:t>
            </a:r>
            <a:r>
              <a:rPr kumimoji="1" lang="en-US" altLang="zh-CN" sz="2800" b="1" i="1">
                <a:latin typeface="Times New Roman" pitchFamily="18" charset="0"/>
                <a:ea typeface="楷体_GB2312" pitchFamily="49" charset="-122"/>
              </a:rPr>
              <a:t>q</a:t>
            </a:r>
            <a:r>
              <a:rPr kumimoji="1" lang="en-US" altLang="zh-CN" sz="2800" b="1" i="1" baseline="30000">
                <a:latin typeface="Times New Roman" pitchFamily="18" charset="0"/>
                <a:ea typeface="楷体_GB2312" pitchFamily="49" charset="-122"/>
              </a:rPr>
              <a:t>k</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呈阳性反应的概率为</a:t>
            </a:r>
            <a:r>
              <a:rPr kumimoji="1" lang="en-US" altLang="zh-CN" sz="2800" b="1">
                <a:latin typeface="楷体_GB2312" pitchFamily="49" charset="-122"/>
                <a:ea typeface="楷体_GB2312" pitchFamily="49" charset="-122"/>
              </a:rPr>
              <a:t>1-</a:t>
            </a:r>
            <a:r>
              <a:rPr kumimoji="1" lang="en-US" altLang="zh-CN" sz="2800" b="1" i="1">
                <a:latin typeface="Times New Roman" pitchFamily="18" charset="0"/>
                <a:ea typeface="楷体_GB2312" pitchFamily="49" charset="-122"/>
              </a:rPr>
              <a:t>q</a:t>
            </a:r>
            <a:r>
              <a:rPr kumimoji="1" lang="en-US" altLang="zh-CN" sz="2800" b="1" i="1" baseline="30000">
                <a:latin typeface="Times New Roman" pitchFamily="18" charset="0"/>
                <a:ea typeface="楷体_GB2312" pitchFamily="49" charset="-122"/>
              </a:rPr>
              <a:t>k</a:t>
            </a:r>
            <a:r>
              <a:rPr kumimoji="1" lang="en-US" altLang="zh-CN" sz="2800" b="1" i="1">
                <a:latin typeface="Times New Roman" pitchFamily="18" charset="0"/>
                <a:ea typeface="楷体_GB2312" pitchFamily="49" charset="-122"/>
              </a:rPr>
              <a:t>.</a:t>
            </a:r>
            <a:r>
              <a:rPr kumimoji="1" lang="en-US" altLang="zh-CN" sz="2800" b="1">
                <a:latin typeface="楷体_GB2312" pitchFamily="49" charset="-122"/>
                <a:ea typeface="楷体_GB2312" pitchFamily="49" charset="-122"/>
              </a:rPr>
              <a:t>  </a:t>
            </a:r>
          </a:p>
        </p:txBody>
      </p:sp>
      <p:sp>
        <p:nvSpPr>
          <p:cNvPr id="208914" name="Rectangle 18"/>
          <p:cNvSpPr>
            <a:spLocks noChangeArrowheads="1"/>
          </p:cNvSpPr>
          <p:nvPr/>
        </p:nvSpPr>
        <p:spPr bwMode="auto">
          <a:xfrm>
            <a:off x="-38100" y="1073150"/>
            <a:ext cx="7740650" cy="519113"/>
          </a:xfrm>
          <a:prstGeom prst="rect">
            <a:avLst/>
          </a:prstGeom>
          <a:noFill/>
          <a:ln w="57150" algn="ctr">
            <a:noFill/>
            <a:miter lim="800000"/>
            <a:headEnd/>
            <a:tailEnd/>
          </a:ln>
          <a:effectLst/>
        </p:spPr>
        <p:txBody>
          <a:bodyPr>
            <a:spAutoFit/>
          </a:bodyPr>
          <a:lstStyle/>
          <a:p>
            <a:pPr algn="l"/>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显然第一种方案需要化验</a:t>
            </a:r>
            <a:r>
              <a:rPr kumimoji="1" lang="en-US" altLang="zh-CN" sz="2800" b="1" i="1">
                <a:latin typeface="Times New Roman" pitchFamily="18" charset="0"/>
                <a:ea typeface="楷体_GB2312" pitchFamily="49" charset="-122"/>
              </a:rPr>
              <a:t>n</a:t>
            </a:r>
            <a:r>
              <a:rPr kumimoji="1" lang="zh-CN" altLang="en-US" sz="2800" b="1">
                <a:latin typeface="楷体_GB2312" pitchFamily="49" charset="-122"/>
                <a:ea typeface="楷体_GB2312" pitchFamily="49" charset="-122"/>
              </a:rPr>
              <a:t>次</a:t>
            </a:r>
            <a:r>
              <a:rPr kumimoji="1" lang="en-US" altLang="zh-CN" sz="2800" b="1">
                <a:latin typeface="楷体_GB2312" pitchFamily="49" charset="-122"/>
                <a:ea typeface="楷体_GB2312" pitchFamily="49" charset="-122"/>
              </a:rPr>
              <a:t>.</a:t>
            </a:r>
          </a:p>
        </p:txBody>
      </p:sp>
      <p:graphicFrame>
        <p:nvGraphicFramePr>
          <p:cNvPr id="208944" name="Group 48"/>
          <p:cNvGraphicFramePr>
            <a:graphicFrameLocks noGrp="1"/>
          </p:cNvGraphicFramePr>
          <p:nvPr/>
        </p:nvGraphicFramePr>
        <p:xfrm>
          <a:off x="1403350" y="4149725"/>
          <a:ext cx="6096000" cy="1078548"/>
        </p:xfrm>
        <a:graphic>
          <a:graphicData uri="http://schemas.openxmlformats.org/drawingml/2006/table">
            <a:tbl>
              <a:tblPr/>
              <a:tblGrid>
                <a:gridCol w="2032000"/>
                <a:gridCol w="2032000"/>
                <a:gridCol w="2032000"/>
              </a:tblGrid>
              <a:tr h="3063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X</a:t>
                      </a:r>
                      <a:r>
                        <a:rPr kumimoji="0" lang="en-US" altLang="zh-CN" sz="2800" b="0"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charset="-122"/>
                        </a:rPr>
                        <a:t>i</a:t>
                      </a:r>
                    </a:p>
                  </a:txBody>
                  <a:tcPr horzOverflow="overflow">
                    <a:lnL w="28575" cap="flat" cmpd="sng" algn="ctr">
                      <a:pattFill prst="smCheck">
                        <a:fgClr>
                          <a:schemeClr val="tx1"/>
                        </a:fgClr>
                        <a:bgClr>
                          <a:schemeClr val="hlink"/>
                        </a:bgClr>
                      </a:pattFill>
                      <a:prstDash val="solid"/>
                      <a:round/>
                      <a:headEnd type="none" w="med" len="med"/>
                      <a:tailEnd type="none" w="med" len="med"/>
                    </a:lnL>
                    <a:lnR w="12700" cap="flat" cmpd="sng" algn="ctr">
                      <a:pattFill prst="smCheck">
                        <a:fgClr>
                          <a:schemeClr val="tx1"/>
                        </a:fgClr>
                        <a:bgClr>
                          <a:schemeClr val="hlink"/>
                        </a:bgClr>
                      </a:pattFill>
                      <a:prstDash val="solid"/>
                      <a:round/>
                      <a:headEnd type="none" w="med" len="med"/>
                      <a:tailEnd type="none" w="med" len="med"/>
                    </a:lnR>
                    <a:lnT w="28575" cap="flat" cmpd="sng" algn="ctr">
                      <a:pattFill prst="smCheck">
                        <a:fgClr>
                          <a:schemeClr val="tx1"/>
                        </a:fgClr>
                        <a:bgClr>
                          <a:schemeClr val="hlink"/>
                        </a:bgClr>
                      </a:pattFill>
                      <a:prstDash val="solid"/>
                      <a:round/>
                      <a:headEnd type="none" w="med" len="med"/>
                      <a:tailEnd type="none" w="med" len="med"/>
                    </a:lnT>
                    <a:lnB w="12700"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pattFill prst="smCheck">
                        <a:fgClr>
                          <a:schemeClr val="tx1"/>
                        </a:fgClr>
                        <a:bgClr>
                          <a:schemeClr val="hlink"/>
                        </a:bgClr>
                      </a:pattFill>
                      <a:prstDash val="solid"/>
                      <a:round/>
                      <a:headEnd type="none" w="med" len="med"/>
                      <a:tailEnd type="none" w="med" len="med"/>
                    </a:lnL>
                    <a:lnR>
                      <a:noFill/>
                    </a:lnR>
                    <a:lnT w="28575" cap="flat" cmpd="sng" algn="ctr">
                      <a:pattFill prst="smCheck">
                        <a:fgClr>
                          <a:schemeClr val="tx1"/>
                        </a:fgClr>
                        <a:bgClr>
                          <a:schemeClr val="hlink"/>
                        </a:bgClr>
                      </a:pattFill>
                      <a:prstDash val="solid"/>
                      <a:round/>
                      <a:headEnd type="none" w="med" len="med"/>
                      <a:tailEnd type="none" w="med" len="med"/>
                    </a:lnT>
                    <a:lnB w="12700"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k</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a:noFill/>
                    </a:lnL>
                    <a:lnR w="28575" cap="flat" cmpd="sng" algn="ctr">
                      <a:pattFill prst="smCheck">
                        <a:fgClr>
                          <a:schemeClr val="tx1"/>
                        </a:fgClr>
                        <a:bgClr>
                          <a:schemeClr val="hlink"/>
                        </a:bgClr>
                      </a:pattFill>
                      <a:prstDash val="solid"/>
                      <a:round/>
                      <a:headEnd type="none" w="med" len="med"/>
                      <a:tailEnd type="none" w="med" len="med"/>
                    </a:lnR>
                    <a:lnT w="28575" cap="flat" cmpd="sng" algn="ctr">
                      <a:pattFill prst="smCheck">
                        <a:fgClr>
                          <a:schemeClr val="tx1"/>
                        </a:fgClr>
                        <a:bgClr>
                          <a:schemeClr val="hlink"/>
                        </a:bgClr>
                      </a:pattFill>
                      <a:prstDash val="solid"/>
                      <a:round/>
                      <a:headEnd type="none" w="med" len="med"/>
                      <a:tailEnd type="none" w="med" len="med"/>
                    </a:lnT>
                    <a:lnB w="12700"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P</a:t>
                      </a:r>
                    </a:p>
                  </a:txBody>
                  <a:tcPr horzOverflow="overflow">
                    <a:lnL w="28575" cap="flat" cmpd="sng" algn="ctr">
                      <a:pattFill prst="smCheck">
                        <a:fgClr>
                          <a:schemeClr val="tx1"/>
                        </a:fgClr>
                        <a:bgClr>
                          <a:schemeClr val="hlink"/>
                        </a:bgClr>
                      </a:pattFill>
                      <a:prstDash val="solid"/>
                      <a:round/>
                      <a:headEnd type="none" w="med" len="med"/>
                      <a:tailEnd type="none" w="med" len="med"/>
                    </a:lnL>
                    <a:lnR w="12700" cap="flat" cmpd="sng" algn="ctr">
                      <a:pattFill prst="smCheck">
                        <a:fgClr>
                          <a:schemeClr val="tx1"/>
                        </a:fgClr>
                        <a:bgClr>
                          <a:schemeClr val="hlink"/>
                        </a:bgClr>
                      </a:pattFill>
                      <a:prstDash val="solid"/>
                      <a:round/>
                      <a:headEnd type="none" w="med" len="med"/>
                      <a:tailEnd type="none" w="med" len="med"/>
                    </a:lnR>
                    <a:lnT w="12700" cap="flat" cmpd="sng" algn="ctr">
                      <a:pattFill prst="smCheck">
                        <a:fgClr>
                          <a:schemeClr val="tx1"/>
                        </a:fgClr>
                        <a:bgClr>
                          <a:schemeClr val="hlink"/>
                        </a:bgClr>
                      </a:pattFill>
                      <a:prstDash val="solid"/>
                      <a:round/>
                      <a:headEnd type="none" w="med" len="med"/>
                      <a:tailEnd type="none" w="med" len="med"/>
                    </a:lnT>
                    <a:lnB w="28575"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q</a:t>
                      </a:r>
                      <a:r>
                        <a:rPr kumimoji="0" lang="en-US" altLang="zh-CN" sz="2800" b="0" i="1"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ea typeface="宋体" charset="-122"/>
                        </a:rPr>
                        <a:t>k</a:t>
                      </a:r>
                    </a:p>
                  </a:txBody>
                  <a:tcPr horzOverflow="overflow">
                    <a:lnL w="12700" cap="flat" cmpd="sng" algn="ctr">
                      <a:pattFill prst="smCheck">
                        <a:fgClr>
                          <a:schemeClr val="tx1"/>
                        </a:fgClr>
                        <a:bgClr>
                          <a:schemeClr val="hlink"/>
                        </a:bgClr>
                      </a:pattFill>
                      <a:prstDash val="solid"/>
                      <a:round/>
                      <a:headEnd type="none" w="med" len="med"/>
                      <a:tailEnd type="none" w="med" len="med"/>
                    </a:lnL>
                    <a:lnR>
                      <a:noFill/>
                    </a:lnR>
                    <a:lnT w="12700" cap="flat" cmpd="sng" algn="ctr">
                      <a:pattFill prst="smCheck">
                        <a:fgClr>
                          <a:schemeClr val="tx1"/>
                        </a:fgClr>
                        <a:bgClr>
                          <a:schemeClr val="hlink"/>
                        </a:bgClr>
                      </a:pattFill>
                      <a:prstDash val="solid"/>
                      <a:round/>
                      <a:headEnd type="none" w="med" len="med"/>
                      <a:tailEnd type="none" w="med" len="med"/>
                    </a:lnT>
                    <a:lnB w="28575"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q</a:t>
                      </a:r>
                      <a:r>
                        <a:rPr kumimoji="0" lang="en-US" altLang="zh-CN" sz="2800" b="0" i="1"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ea typeface="宋体" charset="-122"/>
                        </a:rPr>
                        <a:t>k</a:t>
                      </a:r>
                    </a:p>
                  </a:txBody>
                  <a:tcPr horzOverflow="overflow">
                    <a:lnL>
                      <a:noFill/>
                    </a:lnL>
                    <a:lnR w="28575" cap="flat" cmpd="sng" algn="ctr">
                      <a:pattFill prst="smCheck">
                        <a:fgClr>
                          <a:schemeClr val="tx1"/>
                        </a:fgClr>
                        <a:bgClr>
                          <a:schemeClr val="hlink"/>
                        </a:bgClr>
                      </a:pattFill>
                      <a:prstDash val="solid"/>
                      <a:round/>
                      <a:headEnd type="none" w="med" len="med"/>
                      <a:tailEnd type="none" w="med" len="med"/>
                    </a:lnR>
                    <a:lnT w="12700" cap="flat" cmpd="sng" algn="ctr">
                      <a:pattFill prst="smCheck">
                        <a:fgClr>
                          <a:schemeClr val="tx1"/>
                        </a:fgClr>
                        <a:bgClr>
                          <a:schemeClr val="hlink"/>
                        </a:bgClr>
                      </a:pattFill>
                      <a:prstDash val="solid"/>
                      <a:round/>
                      <a:headEnd type="none" w="med" len="med"/>
                      <a:tailEnd type="none" w="med" len="med"/>
                    </a:lnT>
                    <a:lnB w="28575" cap="flat" cmpd="sng" algn="ctr">
                      <a:pattFill prst="smCheck">
                        <a:fgClr>
                          <a:schemeClr val="tx1"/>
                        </a:fgClr>
                        <a:bgClr>
                          <a:schemeClr val="hlink"/>
                        </a:bgClr>
                      </a:pattFill>
                      <a:prstDash val="solid"/>
                      <a:round/>
                      <a:headEnd type="none" w="med" len="med"/>
                      <a:tailEnd type="none" w="med" len="med"/>
                    </a:lnB>
                    <a:lnTlToBr>
                      <a:noFill/>
                    </a:lnTlToBr>
                    <a:lnBlToTr>
                      <a:noFill/>
                    </a:lnBlToTr>
                    <a:noFill/>
                  </a:tcPr>
                </a:tc>
              </a:tr>
            </a:tbl>
          </a:graphicData>
        </a:graphic>
      </p:graphicFrame>
      <p:sp>
        <p:nvSpPr>
          <p:cNvPr id="208945" name="Rectangle 49"/>
          <p:cNvSpPr>
            <a:spLocks noChangeArrowheads="1"/>
          </p:cNvSpPr>
          <p:nvPr/>
        </p:nvSpPr>
        <p:spPr bwMode="auto">
          <a:xfrm>
            <a:off x="9525" y="5357813"/>
            <a:ext cx="7740650" cy="519112"/>
          </a:xfrm>
          <a:prstGeom prst="rect">
            <a:avLst/>
          </a:prstGeom>
          <a:noFill/>
          <a:ln w="57150" algn="ctr">
            <a:noFill/>
            <a:miter lim="800000"/>
            <a:headEnd/>
            <a:tailEnd/>
          </a:ln>
          <a:effectLst/>
        </p:spPr>
        <p:txBody>
          <a:bodyPr>
            <a:spAutoFit/>
          </a:bodyPr>
          <a:lstStyle/>
          <a:p>
            <a:pPr algn="l"/>
            <a:r>
              <a:rPr kumimoji="1" lang="zh-CN" altLang="en-US" sz="2800" b="1">
                <a:latin typeface="楷体_GB2312" pitchFamily="49" charset="-122"/>
                <a:ea typeface="楷体_GB2312" pitchFamily="49" charset="-122"/>
              </a:rPr>
              <a:t>第</a:t>
            </a:r>
            <a:r>
              <a:rPr kumimoji="1" lang="en-US" altLang="zh-CN" sz="2800" b="1" i="1">
                <a:latin typeface="Times New Roman" pitchFamily="18" charset="0"/>
                <a:ea typeface="楷体_GB2312" pitchFamily="49" charset="-122"/>
              </a:rPr>
              <a:t>i </a:t>
            </a:r>
            <a:r>
              <a:rPr kumimoji="1" lang="zh-CN" altLang="en-US" sz="2800" b="1">
                <a:latin typeface="楷体_GB2312" pitchFamily="49" charset="-122"/>
                <a:ea typeface="楷体_GB2312" pitchFamily="49" charset="-122"/>
              </a:rPr>
              <a:t>组的平均化验次数，即</a:t>
            </a:r>
            <a:r>
              <a:rPr kumimoji="1" lang="en-US" altLang="zh-CN" sz="2800" b="1" i="1">
                <a:latin typeface="Times New Roman" pitchFamily="18" charset="0"/>
                <a:ea typeface="楷体_GB2312" pitchFamily="49" charset="-122"/>
              </a:rPr>
              <a:t>X</a:t>
            </a:r>
            <a:r>
              <a:rPr kumimoji="1" lang="en-US" altLang="zh-CN" sz="2800" b="1" i="1" baseline="-25000">
                <a:latin typeface="Times New Roman" pitchFamily="18" charset="0"/>
                <a:ea typeface="楷体_GB2312" pitchFamily="49" charset="-122"/>
              </a:rPr>
              <a:t>i</a:t>
            </a:r>
            <a:r>
              <a:rPr kumimoji="1" lang="zh-CN" altLang="en-US" sz="2800" b="1">
                <a:latin typeface="楷体_GB2312" pitchFamily="49" charset="-122"/>
                <a:ea typeface="楷体_GB2312" pitchFamily="49" charset="-122"/>
              </a:rPr>
              <a:t>的数学期望</a:t>
            </a:r>
            <a:r>
              <a:rPr kumimoji="1" lang="en-US" altLang="zh-CN" sz="2800" b="1">
                <a:latin typeface="楷体_GB2312" pitchFamily="49" charset="-122"/>
                <a:ea typeface="楷体_GB2312" pitchFamily="49" charset="-122"/>
              </a:rPr>
              <a:t>.</a:t>
            </a:r>
          </a:p>
        </p:txBody>
      </p:sp>
      <p:sp>
        <p:nvSpPr>
          <p:cNvPr id="208946" name="Text Box 50"/>
          <p:cNvSpPr txBox="1">
            <a:spLocks noChangeArrowheads="1"/>
          </p:cNvSpPr>
          <p:nvPr/>
        </p:nvSpPr>
        <p:spPr bwMode="auto">
          <a:xfrm>
            <a:off x="-11113" y="3514725"/>
            <a:ext cx="9144001" cy="561975"/>
          </a:xfrm>
          <a:prstGeom prst="rect">
            <a:avLst/>
          </a:prstGeom>
          <a:noFill/>
          <a:ln w="9525">
            <a:noFill/>
            <a:miter lim="800000"/>
            <a:headEnd/>
            <a:tailEnd/>
          </a:ln>
          <a:effectLst/>
        </p:spPr>
        <p:txBody>
          <a:bodyPr>
            <a:spAutoFit/>
          </a:bodyPr>
          <a:lstStyle/>
          <a:p>
            <a:pPr algn="l">
              <a:lnSpc>
                <a:spcPct val="11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设第</a:t>
            </a:r>
            <a:r>
              <a:rPr kumimoji="1" lang="en-US" altLang="zh-CN" sz="2800" b="1" i="1">
                <a:latin typeface="Times New Roman" pitchFamily="18" charset="0"/>
                <a:ea typeface="楷体_GB2312" pitchFamily="49" charset="-122"/>
              </a:rPr>
              <a:t>i</a:t>
            </a:r>
            <a:r>
              <a:rPr kumimoji="1" lang="zh-CN" altLang="en-US" sz="2800" b="1">
                <a:latin typeface="楷体_GB2312" pitchFamily="49" charset="-122"/>
                <a:ea typeface="楷体_GB2312" pitchFamily="49" charset="-122"/>
              </a:rPr>
              <a:t>组化验次数</a:t>
            </a:r>
            <a:r>
              <a:rPr kumimoji="1" lang="en-US" altLang="zh-CN" sz="2800" b="1" i="1">
                <a:latin typeface="Times New Roman" pitchFamily="18" charset="0"/>
                <a:ea typeface="楷体_GB2312" pitchFamily="49" charset="-122"/>
              </a:rPr>
              <a:t>X</a:t>
            </a:r>
            <a:r>
              <a:rPr kumimoji="1" lang="en-US" altLang="zh-CN" sz="2800" b="1" i="1" baseline="-25000">
                <a:latin typeface="Times New Roman" pitchFamily="18" charset="0"/>
                <a:ea typeface="楷体_GB2312" pitchFamily="49" charset="-122"/>
              </a:rPr>
              <a:t>i</a:t>
            </a:r>
            <a:r>
              <a:rPr kumimoji="1" lang="zh-CN" altLang="en-US" sz="2800" b="1">
                <a:latin typeface="楷体_GB2312" pitchFamily="49" charset="-122"/>
                <a:ea typeface="楷体_GB2312" pitchFamily="49" charset="-122"/>
              </a:rPr>
              <a:t>，则</a:t>
            </a:r>
            <a:r>
              <a:rPr kumimoji="1" lang="en-US" altLang="zh-CN" sz="2800" b="1" i="1">
                <a:latin typeface="Times New Roman" pitchFamily="18" charset="0"/>
                <a:ea typeface="楷体_GB2312" pitchFamily="49" charset="-122"/>
              </a:rPr>
              <a:t>X</a:t>
            </a:r>
            <a:r>
              <a:rPr kumimoji="1" lang="en-US" altLang="zh-CN" sz="2800" b="1" i="1" baseline="-25000">
                <a:latin typeface="Times New Roman" pitchFamily="18" charset="0"/>
                <a:ea typeface="楷体_GB2312" pitchFamily="49" charset="-122"/>
              </a:rPr>
              <a:t>i</a:t>
            </a:r>
            <a:r>
              <a:rPr kumimoji="1" lang="zh-CN" altLang="en-US" sz="2800" b="1">
                <a:latin typeface="楷体_GB2312" pitchFamily="49" charset="-122"/>
                <a:ea typeface="楷体_GB2312" pitchFamily="49" charset="-122"/>
              </a:rPr>
              <a:t>的分布律为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wipe(up)">
                                      <p:cBhvr>
                                        <p:cTn id="7" dur="500"/>
                                        <p:tgtEl>
                                          <p:spTgt spid="2088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914"/>
                                        </p:tgtEl>
                                        <p:attrNameLst>
                                          <p:attrName>style.visibility</p:attrName>
                                        </p:attrNameLst>
                                      </p:cBhvr>
                                      <p:to>
                                        <p:strVal val="visible"/>
                                      </p:to>
                                    </p:set>
                                    <p:animEffect transition="in" filter="wipe(up)">
                                      <p:cBhvr>
                                        <p:cTn id="12" dur="1000"/>
                                        <p:tgtEl>
                                          <p:spTgt spid="2089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8911"/>
                                        </p:tgtEl>
                                        <p:attrNameLst>
                                          <p:attrName>style.visibility</p:attrName>
                                        </p:attrNameLst>
                                      </p:cBhvr>
                                      <p:to>
                                        <p:strVal val="visible"/>
                                      </p:to>
                                    </p:set>
                                    <p:animEffect transition="in" filter="wipe(up)">
                                      <p:cBhvr>
                                        <p:cTn id="17" dur="500"/>
                                        <p:tgtEl>
                                          <p:spTgt spid="2089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8912"/>
                                        </p:tgtEl>
                                        <p:attrNameLst>
                                          <p:attrName>style.visibility</p:attrName>
                                        </p:attrNameLst>
                                      </p:cBhvr>
                                      <p:to>
                                        <p:strVal val="visible"/>
                                      </p:to>
                                    </p:set>
                                    <p:animEffect transition="in" filter="wipe(up)">
                                      <p:cBhvr>
                                        <p:cTn id="22" dur="500"/>
                                        <p:tgtEl>
                                          <p:spTgt spid="2089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8946"/>
                                        </p:tgtEl>
                                        <p:attrNameLst>
                                          <p:attrName>style.visibility</p:attrName>
                                        </p:attrNameLst>
                                      </p:cBhvr>
                                      <p:to>
                                        <p:strVal val="visible"/>
                                      </p:to>
                                    </p:set>
                                    <p:animEffect transition="in" filter="wipe(up)">
                                      <p:cBhvr>
                                        <p:cTn id="27" dur="500"/>
                                        <p:tgtEl>
                                          <p:spTgt spid="208946"/>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08944"/>
                                        </p:tgtEl>
                                        <p:attrNameLst>
                                          <p:attrName>style.visibility</p:attrName>
                                        </p:attrNameLst>
                                      </p:cBhvr>
                                      <p:to>
                                        <p:strVal val="visible"/>
                                      </p:to>
                                    </p:set>
                                    <p:animEffect transition="in" filter="wipe(up)">
                                      <p:cBhvr>
                                        <p:cTn id="31" dur="1000"/>
                                        <p:tgtEl>
                                          <p:spTgt spid="208944"/>
                                        </p:tgtEl>
                                      </p:cBhvr>
                                    </p:animEffect>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208945"/>
                                        </p:tgtEl>
                                        <p:attrNameLst>
                                          <p:attrName>style.visibility</p:attrName>
                                        </p:attrNameLst>
                                      </p:cBhvr>
                                      <p:to>
                                        <p:strVal val="visible"/>
                                      </p:to>
                                    </p:set>
                                    <p:animEffect transition="in" filter="wipe(up)">
                                      <p:cBhvr>
                                        <p:cTn id="35" dur="1000"/>
                                        <p:tgtEl>
                                          <p:spTgt spid="208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911" grpId="0" autoUpdateAnimBg="0"/>
      <p:bldP spid="208912" grpId="0" autoUpdateAnimBg="0"/>
      <p:bldP spid="208914" grpId="0"/>
      <p:bldP spid="208945" grpId="0"/>
      <p:bldP spid="20894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717" name="Object 29"/>
          <p:cNvGraphicFramePr>
            <a:graphicFrameLocks noChangeAspect="1"/>
          </p:cNvGraphicFramePr>
          <p:nvPr/>
        </p:nvGraphicFramePr>
        <p:xfrm>
          <a:off x="889000" y="303213"/>
          <a:ext cx="4638675" cy="590550"/>
        </p:xfrm>
        <a:graphic>
          <a:graphicData uri="http://schemas.openxmlformats.org/presentationml/2006/ole">
            <p:oleObj spid="_x0000_s1456130" name="Equation" r:id="rId3" imgW="1968480" imgH="241200" progId="">
              <p:embed/>
            </p:oleObj>
          </a:graphicData>
        </a:graphic>
      </p:graphicFrame>
      <p:sp>
        <p:nvSpPr>
          <p:cNvPr id="242718" name="Text Box 30"/>
          <p:cNvSpPr txBox="1">
            <a:spLocks noChangeArrowheads="1"/>
          </p:cNvSpPr>
          <p:nvPr/>
        </p:nvSpPr>
        <p:spPr bwMode="auto">
          <a:xfrm>
            <a:off x="1588" y="836613"/>
            <a:ext cx="9144000" cy="561975"/>
          </a:xfrm>
          <a:prstGeom prst="rect">
            <a:avLst/>
          </a:prstGeom>
          <a:noFill/>
          <a:ln w="9525">
            <a:noFill/>
            <a:miter lim="800000"/>
            <a:headEnd/>
            <a:tailEnd/>
          </a:ln>
          <a:effectLst/>
        </p:spPr>
        <p:txBody>
          <a:bodyPr>
            <a:spAutoFit/>
          </a:bodyPr>
          <a:lstStyle/>
          <a:p>
            <a:pPr algn="l">
              <a:lnSpc>
                <a:spcPct val="110000"/>
              </a:lnSpc>
            </a:pPr>
            <a:r>
              <a:rPr kumimoji="1" lang="en-US" altLang="zh-CN" sz="2800" b="1" i="1">
                <a:latin typeface="Times New Roman" pitchFamily="18" charset="0"/>
                <a:ea typeface="楷体_GB2312" pitchFamily="49" charset="-122"/>
              </a:rPr>
              <a:t>n</a:t>
            </a:r>
            <a:r>
              <a:rPr kumimoji="1" lang="zh-CN" altLang="en-US" sz="2800" b="1">
                <a:latin typeface="楷体_GB2312" pitchFamily="49" charset="-122"/>
                <a:ea typeface="楷体_GB2312" pitchFamily="49" charset="-122"/>
              </a:rPr>
              <a:t>个人的平均化验次数为</a:t>
            </a:r>
          </a:p>
        </p:txBody>
      </p:sp>
      <p:graphicFrame>
        <p:nvGraphicFramePr>
          <p:cNvPr id="242719" name="Object 31"/>
          <p:cNvGraphicFramePr>
            <a:graphicFrameLocks noChangeAspect="1"/>
          </p:cNvGraphicFramePr>
          <p:nvPr/>
        </p:nvGraphicFramePr>
        <p:xfrm>
          <a:off x="920750" y="1412875"/>
          <a:ext cx="4729163" cy="558800"/>
        </p:xfrm>
        <a:graphic>
          <a:graphicData uri="http://schemas.openxmlformats.org/presentationml/2006/ole">
            <p:oleObj spid="_x0000_s1456131" name="Equation" r:id="rId4" imgW="2006280" imgH="228600" progId="">
              <p:embed/>
            </p:oleObj>
          </a:graphicData>
        </a:graphic>
      </p:graphicFrame>
      <p:grpSp>
        <p:nvGrpSpPr>
          <p:cNvPr id="2" name="Group 45"/>
          <p:cNvGrpSpPr>
            <a:grpSpLocks/>
          </p:cNvGrpSpPr>
          <p:nvPr/>
        </p:nvGrpSpPr>
        <p:grpSpPr bwMode="auto">
          <a:xfrm>
            <a:off x="65088" y="3243263"/>
            <a:ext cx="9091612" cy="993775"/>
            <a:chOff x="41" y="2043"/>
            <a:chExt cx="5727" cy="626"/>
          </a:xfrm>
        </p:grpSpPr>
        <p:sp>
          <p:nvSpPr>
            <p:cNvPr id="242715" name="Text Box 27"/>
            <p:cNvSpPr txBox="1">
              <a:spLocks noChangeArrowheads="1"/>
            </p:cNvSpPr>
            <p:nvPr/>
          </p:nvSpPr>
          <p:spPr bwMode="auto">
            <a:xfrm>
              <a:off x="41" y="2169"/>
              <a:ext cx="5727" cy="367"/>
            </a:xfrm>
            <a:prstGeom prst="rect">
              <a:avLst/>
            </a:prstGeom>
            <a:noFill/>
            <a:ln w="9525">
              <a:noFill/>
              <a:miter lim="800000"/>
              <a:headEnd/>
              <a:tailEnd/>
            </a:ln>
            <a:effectLst/>
          </p:spPr>
          <p:txBody>
            <a:bodyPr>
              <a:spAutoFit/>
            </a:bodyPr>
            <a:lstStyle/>
            <a:p>
              <a:pPr algn="l">
                <a:lnSpc>
                  <a:spcPct val="115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当                             时，即             ，选取第二种方案</a:t>
              </a:r>
              <a:r>
                <a:rPr kumimoji="1" lang="en-US" altLang="zh-CN" sz="2800" b="1">
                  <a:latin typeface="Times New Roman" pitchFamily="18" charset="0"/>
                  <a:ea typeface="楷体_GB2312" pitchFamily="49" charset="-122"/>
                </a:rPr>
                <a:t>.</a:t>
              </a:r>
              <a:endParaRPr kumimoji="1" lang="en-US" altLang="zh-CN" sz="2800" b="1">
                <a:latin typeface="楷体_GB2312" pitchFamily="49" charset="-122"/>
                <a:ea typeface="楷体_GB2312" pitchFamily="49" charset="-122"/>
              </a:endParaRPr>
            </a:p>
          </p:txBody>
        </p:sp>
        <p:graphicFrame>
          <p:nvGraphicFramePr>
            <p:cNvPr id="242722" name="Object 34"/>
            <p:cNvGraphicFramePr>
              <a:graphicFrameLocks noChangeAspect="1"/>
            </p:cNvGraphicFramePr>
            <p:nvPr/>
          </p:nvGraphicFramePr>
          <p:xfrm>
            <a:off x="649" y="2043"/>
            <a:ext cx="1605" cy="626"/>
          </p:xfrm>
          <a:graphic>
            <a:graphicData uri="http://schemas.openxmlformats.org/presentationml/2006/ole">
              <p:oleObj spid="_x0000_s1456136" name="Equation" r:id="rId5" imgW="1079280" imgH="406080" progId="">
                <p:embed/>
              </p:oleObj>
            </a:graphicData>
          </a:graphic>
        </p:graphicFrame>
        <p:graphicFrame>
          <p:nvGraphicFramePr>
            <p:cNvPr id="242723" name="Object 35"/>
            <p:cNvGraphicFramePr>
              <a:graphicFrameLocks noChangeAspect="1"/>
            </p:cNvGraphicFramePr>
            <p:nvPr/>
          </p:nvGraphicFramePr>
          <p:xfrm>
            <a:off x="2944" y="2174"/>
            <a:ext cx="736" cy="352"/>
          </p:xfrm>
          <a:graphic>
            <a:graphicData uri="http://schemas.openxmlformats.org/presentationml/2006/ole">
              <p:oleObj spid="_x0000_s1456137" name="Equation" r:id="rId6" imgW="495000" imgH="228600" progId="">
                <p:embed/>
              </p:oleObj>
            </a:graphicData>
          </a:graphic>
        </p:graphicFrame>
      </p:grpSp>
      <p:grpSp>
        <p:nvGrpSpPr>
          <p:cNvPr id="3" name="Group 43"/>
          <p:cNvGrpSpPr>
            <a:grpSpLocks/>
          </p:cNvGrpSpPr>
          <p:nvPr/>
        </p:nvGrpSpPr>
        <p:grpSpPr bwMode="auto">
          <a:xfrm>
            <a:off x="34925" y="4276725"/>
            <a:ext cx="9091613" cy="592138"/>
            <a:chOff x="22" y="2799"/>
            <a:chExt cx="5727" cy="373"/>
          </a:xfrm>
        </p:grpSpPr>
        <p:sp>
          <p:nvSpPr>
            <p:cNvPr id="242724" name="Text Box 36"/>
            <p:cNvSpPr txBox="1">
              <a:spLocks noChangeArrowheads="1"/>
            </p:cNvSpPr>
            <p:nvPr/>
          </p:nvSpPr>
          <p:spPr bwMode="auto">
            <a:xfrm>
              <a:off x="22" y="2799"/>
              <a:ext cx="5727" cy="367"/>
            </a:xfrm>
            <a:prstGeom prst="rect">
              <a:avLst/>
            </a:prstGeom>
            <a:noFill/>
            <a:ln w="9525">
              <a:noFill/>
              <a:miter lim="800000"/>
              <a:headEnd/>
              <a:tailEnd/>
            </a:ln>
            <a:effectLst/>
          </p:spPr>
          <p:txBody>
            <a:bodyPr>
              <a:spAutoFit/>
            </a:bodyPr>
            <a:lstStyle/>
            <a:p>
              <a:pPr algn="l">
                <a:lnSpc>
                  <a:spcPct val="115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当             时，两种方案均可</a:t>
              </a:r>
              <a:r>
                <a:rPr kumimoji="1" lang="en-US" altLang="zh-CN" sz="2800" b="1">
                  <a:latin typeface="Times New Roman" pitchFamily="18" charset="0"/>
                  <a:ea typeface="楷体_GB2312" pitchFamily="49" charset="-122"/>
                </a:rPr>
                <a:t>.</a:t>
              </a:r>
              <a:endParaRPr kumimoji="1" lang="en-US" altLang="zh-CN" sz="2800" b="1">
                <a:latin typeface="楷体_GB2312" pitchFamily="49" charset="-122"/>
                <a:ea typeface="楷体_GB2312" pitchFamily="49" charset="-122"/>
              </a:endParaRPr>
            </a:p>
          </p:txBody>
        </p:sp>
        <p:graphicFrame>
          <p:nvGraphicFramePr>
            <p:cNvPr id="242725" name="Object 37"/>
            <p:cNvGraphicFramePr>
              <a:graphicFrameLocks noChangeAspect="1"/>
            </p:cNvGraphicFramePr>
            <p:nvPr/>
          </p:nvGraphicFramePr>
          <p:xfrm>
            <a:off x="704" y="2820"/>
            <a:ext cx="737" cy="352"/>
          </p:xfrm>
          <a:graphic>
            <a:graphicData uri="http://schemas.openxmlformats.org/presentationml/2006/ole">
              <p:oleObj spid="_x0000_s1456135" name="Equation" r:id="rId7" imgW="495000" imgH="228600" progId="">
                <p:embed/>
              </p:oleObj>
            </a:graphicData>
          </a:graphic>
        </p:graphicFrame>
      </p:grpSp>
      <p:grpSp>
        <p:nvGrpSpPr>
          <p:cNvPr id="4" name="Group 44"/>
          <p:cNvGrpSpPr>
            <a:grpSpLocks/>
          </p:cNvGrpSpPr>
          <p:nvPr/>
        </p:nvGrpSpPr>
        <p:grpSpPr bwMode="auto">
          <a:xfrm>
            <a:off x="34925" y="5013325"/>
            <a:ext cx="9091613" cy="604838"/>
            <a:chOff x="22" y="3419"/>
            <a:chExt cx="5727" cy="381"/>
          </a:xfrm>
        </p:grpSpPr>
        <p:sp>
          <p:nvSpPr>
            <p:cNvPr id="242728" name="Text Box 40"/>
            <p:cNvSpPr txBox="1">
              <a:spLocks noChangeArrowheads="1"/>
            </p:cNvSpPr>
            <p:nvPr/>
          </p:nvSpPr>
          <p:spPr bwMode="auto">
            <a:xfrm>
              <a:off x="22" y="3419"/>
              <a:ext cx="5727" cy="367"/>
            </a:xfrm>
            <a:prstGeom prst="rect">
              <a:avLst/>
            </a:prstGeom>
            <a:noFill/>
            <a:ln w="9525">
              <a:noFill/>
              <a:miter lim="800000"/>
              <a:headEnd/>
              <a:tailEnd/>
            </a:ln>
            <a:effectLst/>
          </p:spPr>
          <p:txBody>
            <a:bodyPr>
              <a:spAutoFit/>
            </a:bodyPr>
            <a:lstStyle/>
            <a:p>
              <a:pPr algn="l">
                <a:lnSpc>
                  <a:spcPct val="115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当             时，选取第一种方案</a:t>
              </a:r>
              <a:r>
                <a:rPr kumimoji="1" lang="en-US" altLang="zh-CN" sz="2800" b="1">
                  <a:latin typeface="Times New Roman" pitchFamily="18" charset="0"/>
                  <a:ea typeface="楷体_GB2312" pitchFamily="49" charset="-122"/>
                </a:rPr>
                <a:t>.</a:t>
              </a:r>
              <a:endParaRPr kumimoji="1" lang="en-US" altLang="zh-CN" sz="2800" b="1">
                <a:latin typeface="楷体_GB2312" pitchFamily="49" charset="-122"/>
                <a:ea typeface="楷体_GB2312" pitchFamily="49" charset="-122"/>
              </a:endParaRPr>
            </a:p>
          </p:txBody>
        </p:sp>
        <p:graphicFrame>
          <p:nvGraphicFramePr>
            <p:cNvPr id="242729" name="Object 41"/>
            <p:cNvGraphicFramePr>
              <a:graphicFrameLocks noChangeAspect="1"/>
            </p:cNvGraphicFramePr>
            <p:nvPr/>
          </p:nvGraphicFramePr>
          <p:xfrm>
            <a:off x="716" y="3448"/>
            <a:ext cx="736" cy="352"/>
          </p:xfrm>
          <a:graphic>
            <a:graphicData uri="http://schemas.openxmlformats.org/presentationml/2006/ole">
              <p:oleObj spid="_x0000_s1456134" name="Equation" r:id="rId8" imgW="495000" imgH="228600" progId="">
                <p:embed/>
              </p:oleObj>
            </a:graphicData>
          </a:graphic>
        </p:graphicFrame>
      </p:grpSp>
      <p:graphicFrame>
        <p:nvGraphicFramePr>
          <p:cNvPr id="242734" name="Object 46"/>
          <p:cNvGraphicFramePr>
            <a:graphicFrameLocks noChangeAspect="1"/>
          </p:cNvGraphicFramePr>
          <p:nvPr/>
        </p:nvGraphicFramePr>
        <p:xfrm>
          <a:off x="1873250" y="2078038"/>
          <a:ext cx="4878388" cy="558800"/>
        </p:xfrm>
        <a:graphic>
          <a:graphicData uri="http://schemas.openxmlformats.org/presentationml/2006/ole">
            <p:oleObj spid="_x0000_s1456132" name="Equation" r:id="rId9" imgW="2070000" imgH="228600" progId="">
              <p:embed/>
            </p:oleObj>
          </a:graphicData>
        </a:graphic>
      </p:graphicFrame>
      <p:graphicFrame>
        <p:nvGraphicFramePr>
          <p:cNvPr id="242735" name="Object 47"/>
          <p:cNvGraphicFramePr>
            <a:graphicFrameLocks noChangeAspect="1"/>
          </p:cNvGraphicFramePr>
          <p:nvPr/>
        </p:nvGraphicFramePr>
        <p:xfrm>
          <a:off x="1857375" y="2506663"/>
          <a:ext cx="2278063" cy="993775"/>
        </p:xfrm>
        <a:graphic>
          <a:graphicData uri="http://schemas.openxmlformats.org/presentationml/2006/ole">
            <p:oleObj spid="_x0000_s1456133" name="Equation" r:id="rId10" imgW="965160" imgH="4060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0" y="115888"/>
            <a:ext cx="9144000" cy="1922462"/>
          </a:xfrm>
          <a:prstGeom prst="rect">
            <a:avLst/>
          </a:prstGeom>
          <a:noFill/>
          <a:ln w="9525">
            <a:noFill/>
            <a:miter lim="800000"/>
            <a:headEnd/>
            <a:tailEnd/>
          </a:ln>
          <a:effectLst/>
        </p:spPr>
        <p:txBody>
          <a:bodyPr>
            <a:spAutoFit/>
          </a:bodyPr>
          <a:lstStyle/>
          <a:p>
            <a:pPr algn="just"/>
            <a:r>
              <a:rPr kumimoji="1" lang="en-US" altLang="zh-CN" sz="2800" b="1" dirty="0">
                <a:solidFill>
                  <a:srgbClr val="66FFFF"/>
                </a:solidFill>
              </a:rPr>
              <a:t>       </a:t>
            </a:r>
            <a:r>
              <a:rPr kumimoji="1" lang="zh-CN" altLang="en-US" sz="2800" b="1" dirty="0">
                <a:solidFill>
                  <a:srgbClr val="66FF33"/>
                </a:solidFill>
                <a:ea typeface="楷体_GB2312" pitchFamily="49" charset="-122"/>
              </a:rPr>
              <a:t>应用</a:t>
            </a:r>
            <a:r>
              <a:rPr kumimoji="1" lang="en-US" altLang="zh-CN" sz="2800" b="1" dirty="0">
                <a:solidFill>
                  <a:srgbClr val="66FF33"/>
                </a:solidFill>
              </a:rPr>
              <a:t>3</a:t>
            </a:r>
            <a:r>
              <a:rPr kumimoji="1" lang="en-US" altLang="zh-CN" sz="2800" b="1" dirty="0">
                <a:solidFill>
                  <a:srgbClr val="66FFFF"/>
                </a:solidFill>
              </a:rPr>
              <a:t> </a:t>
            </a:r>
            <a:r>
              <a:rPr kumimoji="1" lang="en-US" altLang="zh-CN" sz="2800" b="1" dirty="0">
                <a:solidFill>
                  <a:srgbClr val="66FF33"/>
                </a:solidFill>
                <a:latin typeface="楷体_GB2312" pitchFamily="49" charset="-122"/>
                <a:ea typeface="楷体_GB2312" pitchFamily="49" charset="-122"/>
              </a:rPr>
              <a:t>(</a:t>
            </a:r>
            <a:r>
              <a:rPr kumimoji="1" lang="zh-CN" altLang="en-US" sz="2800" b="1" dirty="0">
                <a:solidFill>
                  <a:srgbClr val="66FF33"/>
                </a:solidFill>
                <a:latin typeface="楷体_GB2312" pitchFamily="49" charset="-122"/>
                <a:ea typeface="楷体_GB2312" pitchFamily="49" charset="-122"/>
              </a:rPr>
              <a:t>如何安排生产）</a:t>
            </a:r>
            <a:r>
              <a:rPr kumimoji="1" lang="zh-CN" altLang="en-US" sz="2800" b="1" dirty="0">
                <a:latin typeface="Times New Roman" pitchFamily="18" charset="0"/>
                <a:ea typeface="楷体_GB2312" pitchFamily="49" charset="-122"/>
              </a:rPr>
              <a:t>市场上对某种产品每年需求量为 </a:t>
            </a:r>
            <a:r>
              <a:rPr kumimoji="1" lang="en-US" altLang="zh-CN" sz="2800" b="1" i="1" dirty="0">
                <a:latin typeface="Times New Roman" pitchFamily="18" charset="0"/>
                <a:ea typeface="楷体_GB2312" pitchFamily="49" charset="-122"/>
              </a:rPr>
              <a:t>X </a:t>
            </a:r>
            <a:r>
              <a:rPr kumimoji="1" lang="zh-CN" altLang="en-US" sz="2800" b="1" dirty="0">
                <a:latin typeface="Times New Roman" pitchFamily="18" charset="0"/>
                <a:ea typeface="楷体_GB2312" pitchFamily="49" charset="-122"/>
              </a:rPr>
              <a:t>吨 ，</a:t>
            </a:r>
            <a:r>
              <a:rPr kumimoji="1" lang="en-US" altLang="zh-CN" sz="2800" b="1" i="1" dirty="0">
                <a:latin typeface="Times New Roman" pitchFamily="18" charset="0"/>
                <a:ea typeface="楷体_GB2312" pitchFamily="49" charset="-122"/>
              </a:rPr>
              <a:t>X ~ U </a:t>
            </a:r>
            <a:r>
              <a:rPr kumimoji="1" lang="en-US" altLang="zh-CN" sz="2800" b="1" dirty="0">
                <a:latin typeface="Times New Roman" pitchFamily="18" charset="0"/>
                <a:ea typeface="楷体_GB2312" pitchFamily="49" charset="-122"/>
              </a:rPr>
              <a:t>[2000, 4000], </a:t>
            </a:r>
            <a:r>
              <a:rPr kumimoji="1" lang="zh-CN" altLang="en-US" sz="2800" b="1" dirty="0">
                <a:latin typeface="Times New Roman" pitchFamily="18" charset="0"/>
                <a:ea typeface="楷体_GB2312" pitchFamily="49" charset="-122"/>
              </a:rPr>
              <a:t>每出售一吨可赚</a:t>
            </a:r>
            <a:r>
              <a:rPr kumimoji="1" lang="en-US" altLang="zh-CN" sz="2800" b="1" dirty="0">
                <a:latin typeface="Times New Roman" pitchFamily="18" charset="0"/>
                <a:ea typeface="楷体_GB2312" pitchFamily="49" charset="-122"/>
              </a:rPr>
              <a:t>3</a:t>
            </a:r>
            <a:r>
              <a:rPr kumimoji="1" lang="zh-CN" altLang="en-US" sz="2800" b="1" dirty="0">
                <a:latin typeface="Times New Roman" pitchFamily="18" charset="0"/>
                <a:ea typeface="楷体_GB2312" pitchFamily="49" charset="-122"/>
              </a:rPr>
              <a:t>万元 </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售不出去，则每吨需仓库保管费</a:t>
            </a:r>
            <a:r>
              <a:rPr kumimoji="1" lang="en-US" altLang="zh-CN" sz="2800" b="1"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万元，问应该生产</a:t>
            </a:r>
            <a:r>
              <a:rPr kumimoji="1" lang="zh-CN" altLang="en-US" sz="2800" b="1" dirty="0" smtClean="0">
                <a:latin typeface="Times New Roman" pitchFamily="18" charset="0"/>
                <a:ea typeface="楷体_GB2312" pitchFamily="49" charset="-122"/>
              </a:rPr>
              <a:t>这种商品</a:t>
            </a:r>
            <a:r>
              <a:rPr kumimoji="1" lang="zh-CN" altLang="en-US" sz="2800" b="1" dirty="0">
                <a:latin typeface="Times New Roman" pitchFamily="18" charset="0"/>
                <a:ea typeface="楷体_GB2312" pitchFamily="49" charset="-122"/>
              </a:rPr>
              <a:t>多少吨</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才能使平均利润最大？</a:t>
            </a:r>
            <a:r>
              <a:rPr kumimoji="1" lang="zh-CN" altLang="en-US" sz="3600" b="1" dirty="0">
                <a:latin typeface="Times New Roman" pitchFamily="18" charset="0"/>
                <a:ea typeface="楷体_GB2312" pitchFamily="49" charset="-122"/>
              </a:rPr>
              <a:t>     </a:t>
            </a:r>
          </a:p>
        </p:txBody>
      </p:sp>
      <p:sp>
        <p:nvSpPr>
          <p:cNvPr id="210947" name="Text Box 3"/>
          <p:cNvSpPr txBox="1">
            <a:spLocks noChangeArrowheads="1"/>
          </p:cNvSpPr>
          <p:nvPr/>
        </p:nvSpPr>
        <p:spPr bwMode="auto">
          <a:xfrm>
            <a:off x="0" y="2117725"/>
            <a:ext cx="9144000" cy="519113"/>
          </a:xfrm>
          <a:prstGeom prst="rect">
            <a:avLst/>
          </a:prstGeom>
          <a:noFill/>
          <a:ln w="9525">
            <a:noFill/>
            <a:miter lim="800000"/>
            <a:headEnd/>
            <a:tailEnd/>
          </a:ln>
          <a:effectLst/>
        </p:spPr>
        <p:txBody>
          <a:bodyPr>
            <a:spAutoFit/>
          </a:bodyPr>
          <a:lstStyle/>
          <a:p>
            <a:pPr algn="l"/>
            <a:r>
              <a:rPr kumimoji="1" lang="en-US" altLang="zh-CN" sz="2800" b="1">
                <a:solidFill>
                  <a:srgbClr val="66FFFF"/>
                </a:solidFill>
                <a:latin typeface="Times New Roman" pitchFamily="18" charset="0"/>
                <a:ea typeface="楷体_GB2312" pitchFamily="49" charset="-122"/>
              </a:rPr>
              <a:t>       </a:t>
            </a:r>
            <a:r>
              <a:rPr kumimoji="1" lang="zh-CN" altLang="en-US" sz="2800" b="1">
                <a:solidFill>
                  <a:srgbClr val="66FF33"/>
                </a:solidFill>
                <a:latin typeface="Times New Roman" pitchFamily="18" charset="0"/>
                <a:ea typeface="楷体_GB2312" pitchFamily="49" charset="-122"/>
              </a:rPr>
              <a:t>解</a:t>
            </a:r>
            <a:r>
              <a:rPr kumimoji="1" lang="zh-CN" altLang="en-US" sz="2800" b="1">
                <a:solidFill>
                  <a:srgbClr val="66FFFF"/>
                </a:solidFill>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根据已知条件，随机变量</a:t>
            </a:r>
            <a:r>
              <a:rPr kumimoji="1" lang="en-US" altLang="zh-CN" sz="2800" b="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的密度函数为</a:t>
            </a:r>
          </a:p>
        </p:txBody>
      </p:sp>
      <p:graphicFrame>
        <p:nvGraphicFramePr>
          <p:cNvPr id="210948" name="Object 4"/>
          <p:cNvGraphicFramePr>
            <a:graphicFrameLocks noChangeAspect="1"/>
          </p:cNvGraphicFramePr>
          <p:nvPr/>
        </p:nvGraphicFramePr>
        <p:xfrm>
          <a:off x="1547813" y="2714625"/>
          <a:ext cx="5054600" cy="1435100"/>
        </p:xfrm>
        <a:graphic>
          <a:graphicData uri="http://schemas.openxmlformats.org/presentationml/2006/ole">
            <p:oleObj spid="_x0000_s1457154" name="Equation" r:id="rId3" imgW="5054400" imgH="1434960" progId="">
              <p:embed/>
            </p:oleObj>
          </a:graphicData>
        </a:graphic>
      </p:graphicFrame>
      <p:sp>
        <p:nvSpPr>
          <p:cNvPr id="210949" name="Text Box 5"/>
          <p:cNvSpPr txBox="1">
            <a:spLocks noChangeArrowheads="1"/>
          </p:cNvSpPr>
          <p:nvPr/>
        </p:nvSpPr>
        <p:spPr bwMode="auto">
          <a:xfrm>
            <a:off x="0" y="4349750"/>
            <a:ext cx="8964613" cy="519113"/>
          </a:xfrm>
          <a:prstGeom prst="rect">
            <a:avLst/>
          </a:prstGeom>
          <a:noFill/>
          <a:ln w="9525">
            <a:noFill/>
            <a:miter lim="800000"/>
            <a:headEnd/>
            <a:tailEnd/>
          </a:ln>
          <a:effectLst/>
        </p:spPr>
        <p:txBody>
          <a:bodyPr>
            <a:spAutoFit/>
          </a:bodyPr>
          <a:lstStyle/>
          <a:p>
            <a:pPr algn="l"/>
            <a:r>
              <a:rPr kumimoji="1" lang="zh-CN" altLang="en-US" sz="2800" b="1">
                <a:latin typeface="Times New Roman" pitchFamily="18" charset="0"/>
                <a:ea typeface="楷体_GB2312" pitchFamily="49" charset="-122"/>
              </a:rPr>
              <a:t>设每年生产 </a:t>
            </a:r>
            <a:r>
              <a:rPr kumimoji="1" lang="en-US" altLang="zh-CN" sz="2800" b="1" i="1">
                <a:latin typeface="Times New Roman" pitchFamily="18" charset="0"/>
                <a:ea typeface="楷体_GB2312" pitchFamily="49" charset="-122"/>
              </a:rPr>
              <a:t>y </a:t>
            </a:r>
            <a:r>
              <a:rPr kumimoji="1" lang="zh-CN" altLang="en-US" sz="2800" b="1">
                <a:latin typeface="Times New Roman" pitchFamily="18" charset="0"/>
                <a:ea typeface="楷体_GB2312" pitchFamily="49" charset="-122"/>
              </a:rPr>
              <a:t>吨产品的利润为 </a:t>
            </a:r>
            <a:r>
              <a:rPr kumimoji="1" lang="en-US" altLang="zh-CN" sz="2800" b="1" i="1">
                <a:latin typeface="Times New Roman" pitchFamily="18" charset="0"/>
                <a:ea typeface="楷体_GB2312" pitchFamily="49" charset="-122"/>
              </a:rPr>
              <a:t>Y</a:t>
            </a:r>
            <a:r>
              <a:rPr kumimoji="1" lang="zh-CN" altLang="en-US" sz="2800" b="1" i="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那么</a:t>
            </a:r>
            <a:r>
              <a:rPr kumimoji="1" lang="zh-CN" altLang="en-US" sz="2800" i="1">
                <a:latin typeface="Times New Roman" pitchFamily="18" charset="0"/>
                <a:ea typeface="楷体_GB2312" pitchFamily="49" charset="-122"/>
              </a:rPr>
              <a:t> </a:t>
            </a:r>
            <a:endParaRPr kumimoji="1" lang="zh-CN" altLang="en-US" sz="2800">
              <a:latin typeface="Times New Roman" pitchFamily="18" charset="0"/>
              <a:ea typeface="楷体_GB2312" pitchFamily="49" charset="-122"/>
            </a:endParaRPr>
          </a:p>
        </p:txBody>
      </p:sp>
      <p:graphicFrame>
        <p:nvGraphicFramePr>
          <p:cNvPr id="210953" name="Object 9"/>
          <p:cNvGraphicFramePr>
            <a:graphicFrameLocks noChangeAspect="1"/>
          </p:cNvGraphicFramePr>
          <p:nvPr/>
        </p:nvGraphicFramePr>
        <p:xfrm>
          <a:off x="1403350" y="4911725"/>
          <a:ext cx="6192838" cy="1109663"/>
        </p:xfrm>
        <a:graphic>
          <a:graphicData uri="http://schemas.openxmlformats.org/presentationml/2006/ole">
            <p:oleObj spid="_x0000_s1457155" name="Equation" r:id="rId4" imgW="5676840" imgH="1002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0946">
                                            <p:txEl>
                                              <p:pRg st="0" end="0"/>
                                            </p:txEl>
                                          </p:spTgt>
                                        </p:tgtEl>
                                        <p:attrNameLst>
                                          <p:attrName>style.visibility</p:attrName>
                                        </p:attrNameLst>
                                      </p:cBhvr>
                                      <p:to>
                                        <p:strVal val="visible"/>
                                      </p:to>
                                    </p:set>
                                    <p:animEffect transition="in" filter="wipe(up)">
                                      <p:cBhvr>
                                        <p:cTn id="7" dur="1000"/>
                                        <p:tgtEl>
                                          <p:spTgt spid="210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Effect transition="in" filter="wipe(up)">
                                      <p:cBhvr>
                                        <p:cTn id="12" dur="1000"/>
                                        <p:tgtEl>
                                          <p:spTgt spid="210947"/>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10948"/>
                                        </p:tgtEl>
                                        <p:attrNameLst>
                                          <p:attrName>style.visibility</p:attrName>
                                        </p:attrNameLst>
                                      </p:cBhvr>
                                      <p:to>
                                        <p:strVal val="visible"/>
                                      </p:to>
                                    </p:set>
                                    <p:animEffect transition="in" filter="wipe(up)">
                                      <p:cBhvr>
                                        <p:cTn id="16" dur="1000"/>
                                        <p:tgtEl>
                                          <p:spTgt spid="2109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0949"/>
                                        </p:tgtEl>
                                        <p:attrNameLst>
                                          <p:attrName>style.visibility</p:attrName>
                                        </p:attrNameLst>
                                      </p:cBhvr>
                                      <p:to>
                                        <p:strVal val="visible"/>
                                      </p:to>
                                    </p:set>
                                    <p:animEffect transition="in" filter="wipe(up)">
                                      <p:cBhvr>
                                        <p:cTn id="21" dur="1000"/>
                                        <p:tgtEl>
                                          <p:spTgt spid="21094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210953"/>
                                        </p:tgtEl>
                                        <p:attrNameLst>
                                          <p:attrName>style.visibility</p:attrName>
                                        </p:attrNameLst>
                                      </p:cBhvr>
                                      <p:to>
                                        <p:strVal val="visible"/>
                                      </p:to>
                                    </p:set>
                                    <p:animEffect transition="in" filter="wipe(up)">
                                      <p:cBhvr>
                                        <p:cTn id="25" dur="1000"/>
                                        <p:tgtEl>
                                          <p:spTgt spid="21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build="p" autoUpdateAnimBg="0"/>
      <p:bldP spid="210947" grpId="0" autoUpdateAnimBg="0"/>
      <p:bldP spid="21094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2" name="Object 4"/>
          <p:cNvGraphicFramePr>
            <a:graphicFrameLocks noChangeAspect="1"/>
          </p:cNvGraphicFramePr>
          <p:nvPr/>
        </p:nvGraphicFramePr>
        <p:xfrm>
          <a:off x="976313" y="333375"/>
          <a:ext cx="4054475" cy="800100"/>
        </p:xfrm>
        <a:graphic>
          <a:graphicData uri="http://schemas.openxmlformats.org/presentationml/2006/ole">
            <p:oleObj spid="_x0000_s1458178" name="Equation" r:id="rId3" imgW="3733560" imgH="736560" progId="">
              <p:embed/>
            </p:oleObj>
          </a:graphicData>
        </a:graphic>
      </p:graphicFrame>
      <p:graphicFrame>
        <p:nvGraphicFramePr>
          <p:cNvPr id="211973" name="Object 5"/>
          <p:cNvGraphicFramePr>
            <a:graphicFrameLocks noChangeAspect="1"/>
          </p:cNvGraphicFramePr>
          <p:nvPr/>
        </p:nvGraphicFramePr>
        <p:xfrm>
          <a:off x="1936750" y="1236663"/>
          <a:ext cx="5476875" cy="823912"/>
        </p:xfrm>
        <a:graphic>
          <a:graphicData uri="http://schemas.openxmlformats.org/presentationml/2006/ole">
            <p:oleObj spid="_x0000_s1458179" name="Equation" r:id="rId4" imgW="6032160" imgH="838080" progId="">
              <p:embed/>
            </p:oleObj>
          </a:graphicData>
        </a:graphic>
      </p:graphicFrame>
      <p:graphicFrame>
        <p:nvGraphicFramePr>
          <p:cNvPr id="211974" name="Object 6"/>
          <p:cNvGraphicFramePr>
            <a:graphicFrameLocks noChangeAspect="1"/>
          </p:cNvGraphicFramePr>
          <p:nvPr/>
        </p:nvGraphicFramePr>
        <p:xfrm>
          <a:off x="1939925" y="2058988"/>
          <a:ext cx="4964113" cy="865187"/>
        </p:xfrm>
        <a:graphic>
          <a:graphicData uri="http://schemas.openxmlformats.org/presentationml/2006/ole">
            <p:oleObj spid="_x0000_s1458180" name="Equation" r:id="rId5" imgW="4813200" imgH="838080" progId="">
              <p:embed/>
            </p:oleObj>
          </a:graphicData>
        </a:graphic>
      </p:graphicFrame>
      <p:graphicFrame>
        <p:nvGraphicFramePr>
          <p:cNvPr id="211975" name="Object 7"/>
          <p:cNvGraphicFramePr>
            <a:graphicFrameLocks noChangeAspect="1"/>
          </p:cNvGraphicFramePr>
          <p:nvPr/>
        </p:nvGraphicFramePr>
        <p:xfrm>
          <a:off x="900113" y="3141663"/>
          <a:ext cx="4270375" cy="920750"/>
        </p:xfrm>
        <a:graphic>
          <a:graphicData uri="http://schemas.openxmlformats.org/presentationml/2006/ole">
            <p:oleObj spid="_x0000_s1458181" name="Equation" r:id="rId6" imgW="4241520" imgH="914400" progId="">
              <p:embed/>
            </p:oleObj>
          </a:graphicData>
        </a:graphic>
      </p:graphicFrame>
      <p:graphicFrame>
        <p:nvGraphicFramePr>
          <p:cNvPr id="211976" name="Object 8"/>
          <p:cNvGraphicFramePr>
            <a:graphicFrameLocks noChangeAspect="1"/>
          </p:cNvGraphicFramePr>
          <p:nvPr/>
        </p:nvGraphicFramePr>
        <p:xfrm>
          <a:off x="5148263" y="4175125"/>
          <a:ext cx="3178175" cy="982663"/>
        </p:xfrm>
        <a:graphic>
          <a:graphicData uri="http://schemas.openxmlformats.org/presentationml/2006/ole">
            <p:oleObj spid="_x0000_s1458182" name="Equation" r:id="rId7" imgW="3124080" imgH="965160" progId="">
              <p:embed/>
            </p:oleObj>
          </a:graphicData>
        </a:graphic>
      </p:graphicFrame>
      <p:graphicFrame>
        <p:nvGraphicFramePr>
          <p:cNvPr id="211977" name="Object 9"/>
          <p:cNvGraphicFramePr>
            <a:graphicFrameLocks noChangeAspect="1"/>
          </p:cNvGraphicFramePr>
          <p:nvPr/>
        </p:nvGraphicFramePr>
        <p:xfrm>
          <a:off x="971550" y="4237038"/>
          <a:ext cx="3387725" cy="920750"/>
        </p:xfrm>
        <a:graphic>
          <a:graphicData uri="http://schemas.openxmlformats.org/presentationml/2006/ole">
            <p:oleObj spid="_x0000_s1458183" name="Equation" r:id="rId8" imgW="3365280" imgH="914400" progId="">
              <p:embed/>
            </p:oleObj>
          </a:graphicData>
        </a:graphic>
      </p:graphicFrame>
      <p:sp>
        <p:nvSpPr>
          <p:cNvPr id="211978" name="Text Box 10"/>
          <p:cNvSpPr txBox="1">
            <a:spLocks noChangeArrowheads="1"/>
          </p:cNvSpPr>
          <p:nvPr/>
        </p:nvSpPr>
        <p:spPr bwMode="auto">
          <a:xfrm>
            <a:off x="247672" y="5267342"/>
            <a:ext cx="7467600" cy="519112"/>
          </a:xfrm>
          <a:prstGeom prst="rect">
            <a:avLst/>
          </a:prstGeom>
          <a:noFill/>
          <a:ln w="9525">
            <a:noFill/>
            <a:miter lim="800000"/>
            <a:headEnd/>
            <a:tailEnd/>
          </a:ln>
          <a:effectLst/>
        </p:spPr>
        <p:txBody>
          <a:bodyPr>
            <a:spAutoFit/>
          </a:bodyPr>
          <a:lstStyle/>
          <a:p>
            <a:pPr algn="l"/>
            <a:r>
              <a:rPr kumimoji="1" lang="zh-CN" altLang="en-US" sz="2800" b="1" dirty="0">
                <a:latin typeface="Times New Roman" pitchFamily="18" charset="0"/>
                <a:ea typeface="楷体_GB2312" pitchFamily="49" charset="-122"/>
              </a:rPr>
              <a:t>故 </a:t>
            </a:r>
            <a:r>
              <a:rPr kumimoji="1" lang="en-US" altLang="zh-CN" sz="2800" b="1" i="1" dirty="0">
                <a:latin typeface="Times New Roman" pitchFamily="18" charset="0"/>
                <a:ea typeface="楷体_GB2312" pitchFamily="49" charset="-122"/>
              </a:rPr>
              <a:t>y=</a:t>
            </a:r>
            <a:r>
              <a:rPr kumimoji="1" lang="en-US" altLang="zh-CN" sz="2800" b="1" dirty="0">
                <a:latin typeface="Times New Roman" pitchFamily="18" charset="0"/>
                <a:ea typeface="楷体_GB2312" pitchFamily="49" charset="-122"/>
              </a:rPr>
              <a:t>3500 </a:t>
            </a:r>
            <a:r>
              <a:rPr kumimoji="1" lang="zh-CN" altLang="en-US" sz="2800" b="1" dirty="0">
                <a:latin typeface="Times New Roman" pitchFamily="18" charset="0"/>
                <a:ea typeface="楷体_GB2312" pitchFamily="49" charset="-122"/>
              </a:rPr>
              <a:t>时</a:t>
            </a:r>
            <a:r>
              <a:rPr kumimoji="1" lang="en-US" altLang="zh-CN" sz="2800" b="1"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E</a:t>
            </a:r>
            <a:r>
              <a:rPr kumimoji="1" lang="en-US" altLang="zh-CN" sz="2800" b="1" dirty="0">
                <a:latin typeface="Times New Roman" pitchFamily="18" charset="0"/>
                <a:ea typeface="楷体_GB2312" pitchFamily="49" charset="-122"/>
              </a:rPr>
              <a:t>(</a:t>
            </a:r>
            <a:r>
              <a:rPr kumimoji="1" lang="en-US" altLang="zh-CN" sz="2800" b="1" i="1" dirty="0">
                <a:latin typeface="Times New Roman" pitchFamily="18" charset="0"/>
                <a:ea typeface="楷体_GB2312" pitchFamily="49" charset="-122"/>
              </a:rPr>
              <a:t>Y </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最大</a:t>
            </a:r>
            <a:r>
              <a:rPr kumimoji="1" lang="en-US" altLang="zh-CN" sz="2800" b="1"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E </a:t>
            </a:r>
            <a:r>
              <a:rPr kumimoji="1" lang="en-US" altLang="zh-CN" sz="2800" b="1" dirty="0">
                <a:latin typeface="Times New Roman" pitchFamily="18" charset="0"/>
                <a:ea typeface="楷体_GB2312" pitchFamily="49" charset="-122"/>
              </a:rPr>
              <a:t>(</a:t>
            </a:r>
            <a:r>
              <a:rPr kumimoji="1" lang="en-US" altLang="zh-CN" sz="2800" b="1" i="1" dirty="0">
                <a:latin typeface="Times New Roman" pitchFamily="18" charset="0"/>
                <a:ea typeface="楷体_GB2312" pitchFamily="49" charset="-122"/>
              </a:rPr>
              <a:t>Y </a:t>
            </a:r>
            <a:r>
              <a:rPr kumimoji="1" lang="en-US" altLang="zh-CN" sz="2800" b="1" dirty="0">
                <a:latin typeface="Times New Roman" pitchFamily="18" charset="0"/>
                <a:ea typeface="楷体_GB2312" pitchFamily="49" charset="-122"/>
              </a:rPr>
              <a:t>)= 8250</a:t>
            </a:r>
            <a:r>
              <a:rPr kumimoji="1" lang="zh-CN" altLang="en-US" sz="2800" b="1" dirty="0">
                <a:latin typeface="Times New Roman" pitchFamily="18" charset="0"/>
                <a:ea typeface="楷体_GB2312" pitchFamily="49" charset="-122"/>
              </a:rPr>
              <a:t>万元</a:t>
            </a:r>
            <a:r>
              <a:rPr kumimoji="1" lang="en-US" altLang="zh-CN" sz="2800" b="1" dirty="0">
                <a:latin typeface="Times New Roman"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ipe(up)">
                                      <p:cBhvr>
                                        <p:cTn id="7" dur="1000"/>
                                        <p:tgtEl>
                                          <p:spTgt spid="211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1973"/>
                                        </p:tgtEl>
                                        <p:attrNameLst>
                                          <p:attrName>style.visibility</p:attrName>
                                        </p:attrNameLst>
                                      </p:cBhvr>
                                      <p:to>
                                        <p:strVal val="visible"/>
                                      </p:to>
                                    </p:set>
                                    <p:animEffect transition="in" filter="wipe(up)">
                                      <p:cBhvr>
                                        <p:cTn id="12" dur="1000"/>
                                        <p:tgtEl>
                                          <p:spTgt spid="2119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1974"/>
                                        </p:tgtEl>
                                        <p:attrNameLst>
                                          <p:attrName>style.visibility</p:attrName>
                                        </p:attrNameLst>
                                      </p:cBhvr>
                                      <p:to>
                                        <p:strVal val="visible"/>
                                      </p:to>
                                    </p:set>
                                    <p:animEffect transition="in" filter="wipe(up)">
                                      <p:cBhvr>
                                        <p:cTn id="17" dur="1000"/>
                                        <p:tgtEl>
                                          <p:spTgt spid="2119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1975"/>
                                        </p:tgtEl>
                                        <p:attrNameLst>
                                          <p:attrName>style.visibility</p:attrName>
                                        </p:attrNameLst>
                                      </p:cBhvr>
                                      <p:to>
                                        <p:strVal val="visible"/>
                                      </p:to>
                                    </p:set>
                                    <p:animEffect transition="in" filter="wipe(up)">
                                      <p:cBhvr>
                                        <p:cTn id="22" dur="1000"/>
                                        <p:tgtEl>
                                          <p:spTgt spid="2119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1977"/>
                                        </p:tgtEl>
                                        <p:attrNameLst>
                                          <p:attrName>style.visibility</p:attrName>
                                        </p:attrNameLst>
                                      </p:cBhvr>
                                      <p:to>
                                        <p:strVal val="visible"/>
                                      </p:to>
                                    </p:set>
                                    <p:animEffect transition="in" filter="wipe(up)">
                                      <p:cBhvr>
                                        <p:cTn id="27" dur="1000"/>
                                        <p:tgtEl>
                                          <p:spTgt spid="2119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1976"/>
                                        </p:tgtEl>
                                        <p:attrNameLst>
                                          <p:attrName>style.visibility</p:attrName>
                                        </p:attrNameLst>
                                      </p:cBhvr>
                                      <p:to>
                                        <p:strVal val="visible"/>
                                      </p:to>
                                    </p:set>
                                    <p:animEffect transition="in" filter="wipe(up)">
                                      <p:cBhvr>
                                        <p:cTn id="32" dur="1000"/>
                                        <p:tgtEl>
                                          <p:spTgt spid="2119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1978"/>
                                        </p:tgtEl>
                                        <p:attrNameLst>
                                          <p:attrName>style.visibility</p:attrName>
                                        </p:attrNameLst>
                                      </p:cBhvr>
                                      <p:to>
                                        <p:strVal val="visible"/>
                                      </p:to>
                                    </p:set>
                                    <p:animEffect transition="in" filter="wipe(up)">
                                      <p:cBhvr>
                                        <p:cTn id="37" dur="1000"/>
                                        <p:tgtEl>
                                          <p:spTgt spid="21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0" y="188913"/>
            <a:ext cx="9137650" cy="1630362"/>
          </a:xfrm>
          <a:prstGeom prst="rect">
            <a:avLst/>
          </a:prstGeom>
          <a:noFill/>
          <a:ln w="9525">
            <a:noFill/>
            <a:miter lim="800000"/>
            <a:headEnd/>
            <a:tailEnd/>
          </a:ln>
          <a:effectLst/>
        </p:spPr>
        <p:txBody>
          <a:bodyPr>
            <a:spAutoFit/>
          </a:bodyPr>
          <a:lstStyle/>
          <a:p>
            <a:pPr algn="l">
              <a:lnSpc>
                <a:spcPct val="120000"/>
              </a:lnSpc>
            </a:pPr>
            <a:r>
              <a:rPr kumimoji="1" lang="en-US" altLang="zh-CN" sz="2800" b="1">
                <a:solidFill>
                  <a:srgbClr val="66FFFF"/>
                </a:solidFill>
                <a:latin typeface="楷体_GB2312" pitchFamily="49" charset="-122"/>
                <a:ea typeface="楷体_GB2312" pitchFamily="49" charset="-122"/>
              </a:rPr>
              <a:t>   </a:t>
            </a:r>
            <a:r>
              <a:rPr kumimoji="1" lang="zh-CN" altLang="en-US" sz="2800" b="1">
                <a:solidFill>
                  <a:srgbClr val="66FF33"/>
                </a:solidFill>
                <a:latin typeface="楷体_GB2312" pitchFamily="49" charset="-122"/>
                <a:ea typeface="楷体_GB2312" pitchFamily="49" charset="-122"/>
              </a:rPr>
              <a:t>应用</a:t>
            </a:r>
            <a:r>
              <a:rPr kumimoji="1" lang="en-US" altLang="zh-CN" sz="2800" b="1">
                <a:solidFill>
                  <a:srgbClr val="66FF33"/>
                </a:solidFill>
                <a:latin typeface="楷体_GB2312" pitchFamily="49" charset="-122"/>
                <a:ea typeface="楷体_GB2312" pitchFamily="49" charset="-122"/>
              </a:rPr>
              <a:t>4</a:t>
            </a:r>
            <a:r>
              <a:rPr kumimoji="1" lang="en-US" altLang="zh-CN" sz="2800" b="1">
                <a:latin typeface="Times New Roman" pitchFamily="18" charset="0"/>
                <a:ea typeface="楷体_GB2312" pitchFamily="49" charset="-122"/>
              </a:rPr>
              <a:t> </a:t>
            </a:r>
            <a:r>
              <a:rPr kumimoji="1" lang="en-US" altLang="zh-CN" sz="2800" b="1">
                <a:solidFill>
                  <a:srgbClr val="66FF33"/>
                </a:solidFill>
                <a:latin typeface="Times New Roman" pitchFamily="18" charset="0"/>
                <a:ea typeface="楷体_GB2312" pitchFamily="49" charset="-122"/>
              </a:rPr>
              <a:t>(</a:t>
            </a:r>
            <a:r>
              <a:rPr kumimoji="1" lang="zh-CN" altLang="en-US" sz="2800" b="1">
                <a:solidFill>
                  <a:srgbClr val="66FF33"/>
                </a:solidFill>
                <a:latin typeface="Times New Roman" pitchFamily="18" charset="0"/>
                <a:ea typeface="楷体_GB2312" pitchFamily="49" charset="-122"/>
              </a:rPr>
              <a:t>如何加工零件）</a:t>
            </a:r>
            <a:r>
              <a:rPr kumimoji="1" lang="zh-CN" altLang="en-US" sz="2800" b="1">
                <a:latin typeface="Times New Roman" pitchFamily="18" charset="0"/>
                <a:ea typeface="楷体_GB2312" pitchFamily="49" charset="-122"/>
              </a:rPr>
              <a:t> 设某车间自动流水线加工的某种零件的内径</a:t>
            </a:r>
            <a:r>
              <a:rPr kumimoji="1" lang="zh-CN" altLang="en-US" sz="2800" b="1" i="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服从</a:t>
            </a:r>
            <a:r>
              <a:rPr kumimoji="1" lang="zh-CN" altLang="en-US" sz="2800" b="1" i="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N </a:t>
            </a:r>
            <a:r>
              <a:rPr kumimoji="1" lang="en-US" altLang="zh-CN" sz="2800" b="1">
                <a:latin typeface="Times New Roman" pitchFamily="18" charset="0"/>
                <a:ea typeface="楷体_GB2312" pitchFamily="49" charset="-122"/>
              </a:rPr>
              <a:t>(</a:t>
            </a:r>
            <a:r>
              <a:rPr kumimoji="1" lang="en-US" altLang="zh-CN" sz="2800" b="1" i="1">
                <a:latin typeface="Times New Roman" pitchFamily="18" charset="0"/>
                <a:ea typeface="楷体_GB2312" pitchFamily="49" charset="-122"/>
                <a:sym typeface="Symbol" pitchFamily="18" charset="2"/>
              </a:rPr>
              <a:t> </a:t>
            </a:r>
            <a:r>
              <a:rPr kumimoji="1" lang="en-US" altLang="zh-CN" sz="2800" b="1">
                <a:latin typeface="Times New Roman" pitchFamily="18" charset="0"/>
                <a:ea typeface="楷体_GB2312" pitchFamily="49" charset="-122"/>
                <a:sym typeface="Symbol" pitchFamily="18" charset="2"/>
              </a:rPr>
              <a:t>,1</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已知销售每个零件的利润</a:t>
            </a:r>
            <a:r>
              <a:rPr kumimoji="1" lang="en-US" altLang="zh-CN" sz="2800" b="1" i="1">
                <a:latin typeface="Times New Roman" pitchFamily="18" charset="0"/>
                <a:ea typeface="楷体_GB2312" pitchFamily="49" charset="-122"/>
              </a:rPr>
              <a:t>T </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元</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与销售零件的内径 </a:t>
            </a:r>
            <a:r>
              <a:rPr kumimoji="1" lang="en-US" altLang="zh-CN" sz="2800" b="1" i="1">
                <a:latin typeface="Times New Roman" pitchFamily="18" charset="0"/>
                <a:ea typeface="楷体_GB2312" pitchFamily="49" charset="-122"/>
              </a:rPr>
              <a:t>X </a:t>
            </a:r>
            <a:r>
              <a:rPr kumimoji="1" lang="zh-CN" altLang="en-US" sz="2800" b="1">
                <a:latin typeface="Times New Roman" pitchFamily="18" charset="0"/>
                <a:ea typeface="楷体_GB2312" pitchFamily="49" charset="-122"/>
              </a:rPr>
              <a:t>有如下的关系：</a:t>
            </a:r>
          </a:p>
        </p:txBody>
      </p:sp>
      <p:graphicFrame>
        <p:nvGraphicFramePr>
          <p:cNvPr id="214019" name="Object 3"/>
          <p:cNvGraphicFramePr>
            <a:graphicFrameLocks noChangeAspect="1"/>
          </p:cNvGraphicFramePr>
          <p:nvPr/>
        </p:nvGraphicFramePr>
        <p:xfrm>
          <a:off x="1619250" y="1844675"/>
          <a:ext cx="3895725" cy="1774825"/>
        </p:xfrm>
        <a:graphic>
          <a:graphicData uri="http://schemas.openxmlformats.org/presentationml/2006/ole">
            <p:oleObj spid="_x0000_s1459202" name="Equation" r:id="rId3" imgW="3429000" imgH="1562040" progId="">
              <p:embed/>
            </p:oleObj>
          </a:graphicData>
        </a:graphic>
      </p:graphicFrame>
      <p:sp>
        <p:nvSpPr>
          <p:cNvPr id="214020" name="Text Box 4"/>
          <p:cNvSpPr txBox="1">
            <a:spLocks noChangeArrowheads="1"/>
          </p:cNvSpPr>
          <p:nvPr/>
        </p:nvSpPr>
        <p:spPr bwMode="auto">
          <a:xfrm>
            <a:off x="0" y="3573463"/>
            <a:ext cx="9144000" cy="519112"/>
          </a:xfrm>
          <a:prstGeom prst="rect">
            <a:avLst/>
          </a:prstGeom>
          <a:noFill/>
          <a:ln w="9525">
            <a:noFill/>
            <a:miter lim="800000"/>
            <a:headEnd/>
            <a:tailEnd/>
          </a:ln>
          <a:effectLst/>
        </p:spPr>
        <p:txBody>
          <a:bodyPr>
            <a:spAutoFit/>
          </a:bodyPr>
          <a:lstStyle/>
          <a:p>
            <a:pPr algn="l"/>
            <a:r>
              <a:rPr kumimoji="1" lang="zh-CN" altLang="en-US" sz="2800" b="1">
                <a:latin typeface="Times New Roman" pitchFamily="18" charset="0"/>
                <a:ea typeface="楷体_GB2312" pitchFamily="49" charset="-122"/>
              </a:rPr>
              <a:t>问平均直径</a:t>
            </a:r>
            <a:r>
              <a:rPr kumimoji="1" lang="zh-CN" altLang="en-US" sz="2800" b="1" i="1">
                <a:latin typeface="Times New Roman" pitchFamily="18" charset="0"/>
                <a:ea typeface="楷体_GB2312" pitchFamily="49" charset="-122"/>
              </a:rPr>
              <a:t> </a:t>
            </a:r>
            <a:r>
              <a:rPr kumimoji="1" lang="zh-CN" altLang="en-US" sz="2800" b="1" i="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为何值时</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销售一个零件的平均利润最大？</a:t>
            </a:r>
            <a:endParaRPr kumimoji="1" lang="zh-CN" altLang="en-US" sz="2800" b="1">
              <a:latin typeface="Times New Roman" pitchFamily="18" charset="0"/>
              <a:ea typeface="楷体_GB2312" pitchFamily="49" charset="-122"/>
            </a:endParaRPr>
          </a:p>
        </p:txBody>
      </p:sp>
      <p:sp>
        <p:nvSpPr>
          <p:cNvPr id="214023" name="Text Box 7"/>
          <p:cNvSpPr txBox="1">
            <a:spLocks noChangeArrowheads="1"/>
          </p:cNvSpPr>
          <p:nvPr/>
        </p:nvSpPr>
        <p:spPr bwMode="auto">
          <a:xfrm>
            <a:off x="0" y="4076700"/>
            <a:ext cx="9144000" cy="519113"/>
          </a:xfrm>
          <a:prstGeom prst="rect">
            <a:avLst/>
          </a:prstGeom>
          <a:noFill/>
          <a:ln w="9525">
            <a:noFill/>
            <a:miter lim="800000"/>
            <a:headEnd/>
            <a:tailEnd/>
          </a:ln>
          <a:effectLst/>
        </p:spPr>
        <p:txBody>
          <a:bodyPr>
            <a:spAutoFit/>
          </a:bodyPr>
          <a:lstStyle/>
          <a:p>
            <a:pPr algn="l"/>
            <a:r>
              <a:rPr kumimoji="1" lang="en-US" altLang="zh-CN" sz="2800" b="1">
                <a:solidFill>
                  <a:srgbClr val="66FFFF"/>
                </a:solidFill>
                <a:latin typeface="Times New Roman" pitchFamily="18" charset="0"/>
                <a:ea typeface="楷体_GB2312" pitchFamily="49" charset="-122"/>
              </a:rPr>
              <a:t>       </a:t>
            </a:r>
            <a:r>
              <a:rPr kumimoji="1" lang="zh-CN" altLang="en-US" sz="2800" b="1">
                <a:solidFill>
                  <a:srgbClr val="66FF33"/>
                </a:solidFill>
                <a:latin typeface="Times New Roman" pitchFamily="18" charset="0"/>
                <a:ea typeface="楷体_GB2312" pitchFamily="49" charset="-122"/>
              </a:rPr>
              <a:t>解</a:t>
            </a:r>
            <a:r>
              <a:rPr kumimoji="1" lang="zh-CN" altLang="en-US" sz="2800" b="1">
                <a:solidFill>
                  <a:srgbClr val="66FFFF"/>
                </a:solidFill>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根据已知条件，销售一个零件的平均利润为</a:t>
            </a:r>
          </a:p>
        </p:txBody>
      </p:sp>
      <p:graphicFrame>
        <p:nvGraphicFramePr>
          <p:cNvPr id="214024" name="Object 8"/>
          <p:cNvGraphicFramePr>
            <a:graphicFrameLocks noChangeAspect="1"/>
          </p:cNvGraphicFramePr>
          <p:nvPr/>
        </p:nvGraphicFramePr>
        <p:xfrm>
          <a:off x="684213" y="4724400"/>
          <a:ext cx="8004175" cy="415925"/>
        </p:xfrm>
        <a:graphic>
          <a:graphicData uri="http://schemas.openxmlformats.org/presentationml/2006/ole">
            <p:oleObj spid="_x0000_s1459203" name="Equation" r:id="rId4" imgW="7937280" imgH="393480" progId="">
              <p:embed/>
            </p:oleObj>
          </a:graphicData>
        </a:graphic>
      </p:graphicFrame>
      <p:graphicFrame>
        <p:nvGraphicFramePr>
          <p:cNvPr id="214025" name="Object 9"/>
          <p:cNvGraphicFramePr>
            <a:graphicFrameLocks noChangeAspect="1"/>
          </p:cNvGraphicFramePr>
          <p:nvPr/>
        </p:nvGraphicFramePr>
        <p:xfrm>
          <a:off x="1547813" y="5300663"/>
          <a:ext cx="7094537" cy="403225"/>
        </p:xfrm>
        <a:graphic>
          <a:graphicData uri="http://schemas.openxmlformats.org/presentationml/2006/ole">
            <p:oleObj spid="_x0000_s1459204" name="Equation" r:id="rId5" imgW="7035480" imgH="380880" progId="">
              <p:embed/>
            </p:oleObj>
          </a:graphicData>
        </a:graphic>
      </p:graphicFrame>
      <p:graphicFrame>
        <p:nvGraphicFramePr>
          <p:cNvPr id="214026" name="Object 10"/>
          <p:cNvGraphicFramePr>
            <a:graphicFrameLocks noChangeAspect="1"/>
          </p:cNvGraphicFramePr>
          <p:nvPr/>
        </p:nvGraphicFramePr>
        <p:xfrm>
          <a:off x="1533525" y="5838825"/>
          <a:ext cx="4648200" cy="403225"/>
        </p:xfrm>
        <a:graphic>
          <a:graphicData uri="http://schemas.openxmlformats.org/presentationml/2006/ole">
            <p:oleObj spid="_x0000_s1459205" name="Equation" r:id="rId6" imgW="472428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animEffect transition="in" filter="wipe(up)">
                                      <p:cBhvr>
                                        <p:cTn id="7" dur="1000"/>
                                        <p:tgtEl>
                                          <p:spTgt spid="214018">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14019"/>
                                        </p:tgtEl>
                                        <p:attrNameLst>
                                          <p:attrName>style.visibility</p:attrName>
                                        </p:attrNameLst>
                                      </p:cBhvr>
                                      <p:to>
                                        <p:strVal val="visible"/>
                                      </p:to>
                                    </p:set>
                                    <p:animEffect transition="in" filter="wipe(up)">
                                      <p:cBhvr>
                                        <p:cTn id="11" dur="1000"/>
                                        <p:tgtEl>
                                          <p:spTgt spid="214019"/>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14020"/>
                                        </p:tgtEl>
                                        <p:attrNameLst>
                                          <p:attrName>style.visibility</p:attrName>
                                        </p:attrNameLst>
                                      </p:cBhvr>
                                      <p:to>
                                        <p:strVal val="visible"/>
                                      </p:to>
                                    </p:set>
                                    <p:animEffect transition="in" filter="wipe(up)">
                                      <p:cBhvr>
                                        <p:cTn id="15" dur="1000"/>
                                        <p:tgtEl>
                                          <p:spTgt spid="2140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4023"/>
                                        </p:tgtEl>
                                        <p:attrNameLst>
                                          <p:attrName>style.visibility</p:attrName>
                                        </p:attrNameLst>
                                      </p:cBhvr>
                                      <p:to>
                                        <p:strVal val="visible"/>
                                      </p:to>
                                    </p:set>
                                    <p:animEffect transition="in" filter="wipe(up)">
                                      <p:cBhvr>
                                        <p:cTn id="20" dur="1000"/>
                                        <p:tgtEl>
                                          <p:spTgt spid="2140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14024"/>
                                        </p:tgtEl>
                                        <p:attrNameLst>
                                          <p:attrName>style.visibility</p:attrName>
                                        </p:attrNameLst>
                                      </p:cBhvr>
                                      <p:to>
                                        <p:strVal val="visible"/>
                                      </p:to>
                                    </p:set>
                                    <p:animEffect transition="in" filter="wipe(up)">
                                      <p:cBhvr>
                                        <p:cTn id="25" dur="1000"/>
                                        <p:tgtEl>
                                          <p:spTgt spid="2140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14025"/>
                                        </p:tgtEl>
                                        <p:attrNameLst>
                                          <p:attrName>style.visibility</p:attrName>
                                        </p:attrNameLst>
                                      </p:cBhvr>
                                      <p:to>
                                        <p:strVal val="visible"/>
                                      </p:to>
                                    </p:set>
                                    <p:animEffect transition="in" filter="wipe(up)">
                                      <p:cBhvr>
                                        <p:cTn id="30" dur="1000"/>
                                        <p:tgtEl>
                                          <p:spTgt spid="2140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14026"/>
                                        </p:tgtEl>
                                        <p:attrNameLst>
                                          <p:attrName>style.visibility</p:attrName>
                                        </p:attrNameLst>
                                      </p:cBhvr>
                                      <p:to>
                                        <p:strVal val="visible"/>
                                      </p:to>
                                    </p:set>
                                    <p:animEffect transition="in" filter="wipe(up)">
                                      <p:cBhvr>
                                        <p:cTn id="35" dur="1000"/>
                                        <p:tgtEl>
                                          <p:spTgt spid="21402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214018">
                                            <p:txEl>
                                              <p:pRg st="0" end="0"/>
                                            </p:txEl>
                                          </p:spTgt>
                                        </p:tgtEl>
                                      </p:cBhvr>
                                    </p:animEffect>
                                    <p:set>
                                      <p:cBhvr>
                                        <p:cTn id="40" dur="1" fill="hold">
                                          <p:stCondLst>
                                            <p:cond delay="499"/>
                                          </p:stCondLst>
                                        </p:cTn>
                                        <p:tgtEl>
                                          <p:spTgt spid="214018">
                                            <p:txEl>
                                              <p:pRg st="0" end="0"/>
                                            </p:txEl>
                                          </p:spTgt>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214019"/>
                                        </p:tgtEl>
                                      </p:cBhvr>
                                    </p:animEffect>
                                    <p:set>
                                      <p:cBhvr>
                                        <p:cTn id="43" dur="1" fill="hold">
                                          <p:stCondLst>
                                            <p:cond delay="499"/>
                                          </p:stCondLst>
                                        </p:cTn>
                                        <p:tgtEl>
                                          <p:spTgt spid="214019"/>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214020"/>
                                        </p:tgtEl>
                                      </p:cBhvr>
                                    </p:animEffect>
                                    <p:set>
                                      <p:cBhvr>
                                        <p:cTn id="46" dur="1" fill="hold">
                                          <p:stCondLst>
                                            <p:cond delay="499"/>
                                          </p:stCondLst>
                                        </p:cTn>
                                        <p:tgtEl>
                                          <p:spTgt spid="2140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autoUpdateAnimBg="0"/>
      <p:bldP spid="214018" grpId="1" build="allAtOnce"/>
      <p:bldP spid="214020" grpId="0" autoUpdateAnimBg="0"/>
      <p:bldP spid="214020" grpId="1"/>
      <p:bldP spid="21402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20" name="Object 8"/>
          <p:cNvGraphicFramePr>
            <a:graphicFrameLocks noChangeAspect="1"/>
          </p:cNvGraphicFramePr>
          <p:nvPr/>
        </p:nvGraphicFramePr>
        <p:xfrm>
          <a:off x="827088" y="188913"/>
          <a:ext cx="5257800" cy="931862"/>
        </p:xfrm>
        <a:graphic>
          <a:graphicData uri="http://schemas.openxmlformats.org/presentationml/2006/ole">
            <p:oleObj spid="_x0000_s1461250" name="Equation" r:id="rId3" imgW="5460840" imgH="901440" progId="">
              <p:embed/>
            </p:oleObj>
          </a:graphicData>
        </a:graphic>
      </p:graphicFrame>
      <p:graphicFrame>
        <p:nvGraphicFramePr>
          <p:cNvPr id="243721" name="Object 9"/>
          <p:cNvGraphicFramePr>
            <a:graphicFrameLocks noChangeAspect="1"/>
          </p:cNvGraphicFramePr>
          <p:nvPr/>
        </p:nvGraphicFramePr>
        <p:xfrm>
          <a:off x="885825" y="1225550"/>
          <a:ext cx="1533525" cy="949325"/>
        </p:xfrm>
        <a:graphic>
          <a:graphicData uri="http://schemas.openxmlformats.org/presentationml/2006/ole">
            <p:oleObj spid="_x0000_s1461251" name="Equation" r:id="rId4" imgW="1562040" imgH="901440" progId="">
              <p:embed/>
            </p:oleObj>
          </a:graphicData>
        </a:graphic>
      </p:graphicFrame>
      <p:graphicFrame>
        <p:nvGraphicFramePr>
          <p:cNvPr id="243722" name="Object 10"/>
          <p:cNvGraphicFramePr>
            <a:graphicFrameLocks noChangeAspect="1"/>
          </p:cNvGraphicFramePr>
          <p:nvPr/>
        </p:nvGraphicFramePr>
        <p:xfrm>
          <a:off x="2540000" y="1111250"/>
          <a:ext cx="5832475" cy="1057275"/>
        </p:xfrm>
        <a:graphic>
          <a:graphicData uri="http://schemas.openxmlformats.org/presentationml/2006/ole">
            <p:oleObj spid="_x0000_s1461252" name="Equation" r:id="rId5" imgW="5943600" imgH="1002960" progId="">
              <p:embed/>
            </p:oleObj>
          </a:graphicData>
        </a:graphic>
      </p:graphicFrame>
      <p:graphicFrame>
        <p:nvGraphicFramePr>
          <p:cNvPr id="243723" name="Object 11"/>
          <p:cNvGraphicFramePr>
            <a:graphicFrameLocks noChangeAspect="1"/>
          </p:cNvGraphicFramePr>
          <p:nvPr/>
        </p:nvGraphicFramePr>
        <p:xfrm>
          <a:off x="971550" y="2349500"/>
          <a:ext cx="1947863" cy="847725"/>
        </p:xfrm>
        <a:graphic>
          <a:graphicData uri="http://schemas.openxmlformats.org/presentationml/2006/ole">
            <p:oleObj spid="_x0000_s1461253" name="Equation" r:id="rId6" imgW="2057400" imgH="838080" progId="">
              <p:embed/>
            </p:oleObj>
          </a:graphicData>
        </a:graphic>
      </p:graphicFrame>
      <p:graphicFrame>
        <p:nvGraphicFramePr>
          <p:cNvPr id="243724" name="Object 12"/>
          <p:cNvGraphicFramePr>
            <a:graphicFrameLocks noChangeAspect="1"/>
          </p:cNvGraphicFramePr>
          <p:nvPr/>
        </p:nvGraphicFramePr>
        <p:xfrm>
          <a:off x="3032125" y="2306638"/>
          <a:ext cx="2597150" cy="857250"/>
        </p:xfrm>
        <a:graphic>
          <a:graphicData uri="http://schemas.openxmlformats.org/presentationml/2006/ole">
            <p:oleObj spid="_x0000_s1461254" name="Equation" r:id="rId7" imgW="2743200" imgH="838080" progId="">
              <p:embed/>
            </p:oleObj>
          </a:graphicData>
        </a:graphic>
      </p:graphicFrame>
      <p:graphicFrame>
        <p:nvGraphicFramePr>
          <p:cNvPr id="243725" name="Object 13"/>
          <p:cNvGraphicFramePr>
            <a:graphicFrameLocks noChangeAspect="1"/>
          </p:cNvGraphicFramePr>
          <p:nvPr/>
        </p:nvGraphicFramePr>
        <p:xfrm>
          <a:off x="1027113" y="3357563"/>
          <a:ext cx="2222500" cy="952500"/>
        </p:xfrm>
        <a:graphic>
          <a:graphicData uri="http://schemas.openxmlformats.org/presentationml/2006/ole">
            <p:oleObj spid="_x0000_s1461255" name="Equation" r:id="rId8" imgW="1739880" imgH="952200" progId="">
              <p:embed/>
            </p:oleObj>
          </a:graphicData>
        </a:graphic>
      </p:graphicFrame>
      <p:grpSp>
        <p:nvGrpSpPr>
          <p:cNvPr id="2" name="Group 20"/>
          <p:cNvGrpSpPr>
            <a:grpSpLocks/>
          </p:cNvGrpSpPr>
          <p:nvPr/>
        </p:nvGrpSpPr>
        <p:grpSpPr bwMode="auto">
          <a:xfrm>
            <a:off x="0" y="4500565"/>
            <a:ext cx="9144000" cy="1858963"/>
            <a:chOff x="0" y="3225"/>
            <a:chExt cx="5760" cy="1171"/>
          </a:xfrm>
        </p:grpSpPr>
        <p:sp>
          <p:nvSpPr>
            <p:cNvPr id="243728" name="Text Box 16"/>
            <p:cNvSpPr txBox="1">
              <a:spLocks noChangeArrowheads="1"/>
            </p:cNvSpPr>
            <p:nvPr/>
          </p:nvSpPr>
          <p:spPr bwMode="auto">
            <a:xfrm>
              <a:off x="0" y="3225"/>
              <a:ext cx="5760" cy="1171"/>
            </a:xfrm>
            <a:prstGeom prst="rect">
              <a:avLst/>
            </a:prstGeom>
            <a:noFill/>
            <a:ln w="9525">
              <a:noFill/>
              <a:miter lim="800000"/>
              <a:headEnd/>
              <a:tailEnd/>
            </a:ln>
            <a:effectLst/>
          </p:spPr>
          <p:txBody>
            <a:bodyPr>
              <a:spAutoFit/>
            </a:bodyPr>
            <a:lstStyle/>
            <a:p>
              <a:pPr algn="l">
                <a:lnSpc>
                  <a:spcPct val="155000"/>
                </a:lnSpc>
              </a:pPr>
              <a:r>
                <a:rPr kumimoji="1" lang="zh-CN" altLang="en-US" sz="2800" b="1" dirty="0">
                  <a:latin typeface="楷体_GB2312" pitchFamily="49" charset="-122"/>
                  <a:ea typeface="楷体_GB2312" pitchFamily="49" charset="-122"/>
                </a:rPr>
                <a:t>故                     </a:t>
              </a:r>
              <a:r>
                <a:rPr kumimoji="1" lang="zh-CN" altLang="en-US" sz="2800" b="1" dirty="0" smtClean="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时</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销售一个零件的平均利润最大</a:t>
              </a:r>
              <a:r>
                <a:rPr kumimoji="1" lang="en-US" altLang="zh-CN" sz="2800" b="1" dirty="0">
                  <a:latin typeface="楷体_GB2312" pitchFamily="49" charset="-122"/>
                  <a:ea typeface="楷体_GB2312" pitchFamily="49" charset="-122"/>
                </a:rPr>
                <a:t>.</a:t>
              </a:r>
            </a:p>
            <a:p>
              <a:pPr algn="l"/>
              <a:endParaRPr kumimoji="1" lang="en-US" altLang="zh-CN" sz="2800" b="1" dirty="0">
                <a:latin typeface="楷体_GB2312" pitchFamily="49" charset="-122"/>
                <a:ea typeface="楷体_GB2312" pitchFamily="49" charset="-122"/>
              </a:endParaRPr>
            </a:p>
          </p:txBody>
        </p:sp>
        <p:graphicFrame>
          <p:nvGraphicFramePr>
            <p:cNvPr id="243729" name="Object 17"/>
            <p:cNvGraphicFramePr>
              <a:graphicFrameLocks noChangeAspect="1"/>
            </p:cNvGraphicFramePr>
            <p:nvPr/>
          </p:nvGraphicFramePr>
          <p:xfrm>
            <a:off x="295" y="3239"/>
            <a:ext cx="2608" cy="528"/>
          </p:xfrm>
          <a:graphic>
            <a:graphicData uri="http://schemas.openxmlformats.org/presentationml/2006/ole">
              <p:oleObj spid="_x0000_s1461256" name="Equation" r:id="rId9" imgW="4140000" imgH="83808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3725"/>
                                        </p:tgtEl>
                                        <p:attrNameLst>
                                          <p:attrName>style.visibility</p:attrName>
                                        </p:attrNameLst>
                                      </p:cBhvr>
                                      <p:to>
                                        <p:strVal val="visible"/>
                                      </p:to>
                                    </p:set>
                                    <p:animEffect transition="in" filter="wipe(left)">
                                      <p:cBhvr>
                                        <p:cTn id="7" dur="1000"/>
                                        <p:tgtEl>
                                          <p:spTgt spid="2437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2" name="Text Box 4"/>
          <p:cNvSpPr txBox="1">
            <a:spLocks noChangeArrowheads="1"/>
          </p:cNvSpPr>
          <p:nvPr/>
        </p:nvSpPr>
        <p:spPr bwMode="auto">
          <a:xfrm>
            <a:off x="1403350" y="2997200"/>
            <a:ext cx="7162800" cy="519113"/>
          </a:xfrm>
          <a:prstGeom prst="rect">
            <a:avLst/>
          </a:prstGeom>
          <a:noFill/>
          <a:ln w="9525">
            <a:noFill/>
            <a:miter lim="800000"/>
            <a:headEnd/>
            <a:tailEnd/>
          </a:ln>
        </p:spPr>
        <p:txBody>
          <a:bodyPr>
            <a:spAutoFit/>
          </a:bodyPr>
          <a:lstStyle/>
          <a:p>
            <a:pPr algn="ctr">
              <a:spcBef>
                <a:spcPct val="50000"/>
              </a:spcBef>
            </a:pPr>
            <a:r>
              <a:rPr lang="zh-CN" altLang="en-US" b="1">
                <a:ea typeface="宋体" pitchFamily="2" charset="-122"/>
              </a:rPr>
              <a:t> </a:t>
            </a:r>
            <a:endParaRPr lang="zh-CN" altLang="en-US" b="1">
              <a:solidFill>
                <a:schemeClr val="tx2"/>
              </a:solidFill>
              <a:ea typeface="宋体" pitchFamily="2" charset="-122"/>
            </a:endParaRPr>
          </a:p>
        </p:txBody>
      </p:sp>
      <p:sp>
        <p:nvSpPr>
          <p:cNvPr id="1302533" name="Text Box 5"/>
          <p:cNvSpPr txBox="1">
            <a:spLocks noChangeArrowheads="1"/>
          </p:cNvSpPr>
          <p:nvPr/>
        </p:nvSpPr>
        <p:spPr bwMode="auto">
          <a:xfrm>
            <a:off x="1327150" y="1830388"/>
            <a:ext cx="7620000" cy="1630362"/>
          </a:xfrm>
          <a:prstGeom prst="rect">
            <a:avLst/>
          </a:prstGeom>
          <a:noFill/>
          <a:ln w="9525">
            <a:noFill/>
            <a:miter lim="800000"/>
            <a:headEnd/>
            <a:tailEnd/>
          </a:ln>
          <a:effectLst/>
        </p:spPr>
        <p:txBody>
          <a:bodyPr anchor="ctr">
            <a:spAutoFit/>
          </a:bodyPr>
          <a:lstStyle/>
          <a:p>
            <a:pPr>
              <a:lnSpc>
                <a:spcPct val="120000"/>
              </a:lnSpc>
              <a:spcBef>
                <a:spcPct val="50000"/>
              </a:spcBef>
            </a:pPr>
            <a:r>
              <a:rPr lang="zh-CN" altLang="en-US" b="1">
                <a:ea typeface="宋体" pitchFamily="2" charset="-122"/>
              </a:rPr>
              <a:t>       随机变量的数学期望，体现了随机变量取值的平均水平，是随机变量的一个重要的数字特征</a:t>
            </a:r>
            <a:r>
              <a:rPr lang="en-US" altLang="zh-CN" b="1">
                <a:ea typeface="宋体" pitchFamily="2" charset="-122"/>
              </a:rPr>
              <a:t>.</a:t>
            </a:r>
            <a:endParaRPr lang="en-US" altLang="zh-CN">
              <a:ea typeface="宋体" pitchFamily="2" charset="-122"/>
            </a:endParaRPr>
          </a:p>
        </p:txBody>
      </p:sp>
      <p:sp>
        <p:nvSpPr>
          <p:cNvPr id="1302534" name="Rectangle 6"/>
          <p:cNvSpPr>
            <a:spLocks noChangeArrowheads="1"/>
          </p:cNvSpPr>
          <p:nvPr/>
        </p:nvSpPr>
        <p:spPr bwMode="auto">
          <a:xfrm>
            <a:off x="750888" y="4141788"/>
            <a:ext cx="7696200" cy="604837"/>
          </a:xfrm>
          <a:prstGeom prst="rect">
            <a:avLst/>
          </a:prstGeom>
          <a:noFill/>
          <a:ln w="9525">
            <a:noFill/>
            <a:miter lim="800000"/>
            <a:headEnd/>
            <a:tailEnd/>
          </a:ln>
          <a:effectLst/>
        </p:spPr>
        <p:txBody>
          <a:bodyPr anchor="ctr">
            <a:spAutoFit/>
          </a:bodyPr>
          <a:lstStyle/>
          <a:p>
            <a:pPr>
              <a:lnSpc>
                <a:spcPct val="120000"/>
              </a:lnSpc>
            </a:pPr>
            <a:r>
              <a:rPr lang="zh-CN" altLang="en-US" b="1">
                <a:ea typeface="宋体" pitchFamily="2" charset="-122"/>
              </a:rPr>
              <a:t>      但是在一些场合，仅仅知道平均值是不够的</a:t>
            </a:r>
            <a:r>
              <a:rPr lang="en-US" altLang="zh-CN" b="1">
                <a:ea typeface="宋体" pitchFamily="2" charset="-122"/>
              </a:rPr>
              <a:t>.</a:t>
            </a:r>
          </a:p>
        </p:txBody>
      </p:sp>
      <p:sp>
        <p:nvSpPr>
          <p:cNvPr id="1302535" name="Text Box 7"/>
          <p:cNvSpPr txBox="1">
            <a:spLocks noChangeArrowheads="1"/>
          </p:cNvSpPr>
          <p:nvPr/>
        </p:nvSpPr>
        <p:spPr bwMode="auto">
          <a:xfrm>
            <a:off x="1042988" y="692150"/>
            <a:ext cx="8101012"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随机变量的方差</a:t>
            </a:r>
            <a:endParaRPr lang="en-US" altLang="zh-CN" sz="4000" b="1">
              <a:solidFill>
                <a:srgbClr val="000099"/>
              </a:solidFill>
              <a:latin typeface="Arial" charset="0"/>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2534"/>
                                        </p:tgtEl>
                                        <p:attrNameLst>
                                          <p:attrName>style.visibility</p:attrName>
                                        </p:attrNameLst>
                                      </p:cBhvr>
                                      <p:to>
                                        <p:strVal val="visible"/>
                                      </p:to>
                                    </p:set>
                                    <p:anim calcmode="lin" valueType="num">
                                      <p:cBhvr additive="base">
                                        <p:cTn id="7" dur="500" fill="hold"/>
                                        <p:tgtEl>
                                          <p:spTgt spid="1302534"/>
                                        </p:tgtEl>
                                        <p:attrNameLst>
                                          <p:attrName>ppt_x</p:attrName>
                                        </p:attrNameLst>
                                      </p:cBhvr>
                                      <p:tavLst>
                                        <p:tav tm="0">
                                          <p:val>
                                            <p:strVal val="0-#ppt_w/2"/>
                                          </p:val>
                                        </p:tav>
                                        <p:tav tm="100000">
                                          <p:val>
                                            <p:strVal val="#ppt_x"/>
                                          </p:val>
                                        </p:tav>
                                      </p:tavLst>
                                    </p:anim>
                                    <p:anim calcmode="lin" valueType="num">
                                      <p:cBhvr additive="base">
                                        <p:cTn id="8" dur="500" fill="hold"/>
                                        <p:tgtEl>
                                          <p:spTgt spid="1302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53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80" name="Text Box 4"/>
          <p:cNvSpPr txBox="1">
            <a:spLocks noChangeArrowheads="1"/>
          </p:cNvSpPr>
          <p:nvPr/>
        </p:nvSpPr>
        <p:spPr bwMode="auto">
          <a:xfrm>
            <a:off x="1042988" y="692150"/>
            <a:ext cx="8101012"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随机变量的方差</a:t>
            </a:r>
            <a:r>
              <a:rPr lang="en-US" altLang="zh-CN" sz="4000" b="1">
                <a:solidFill>
                  <a:srgbClr val="000099"/>
                </a:solidFill>
                <a:latin typeface="Arial" charset="0"/>
                <a:ea typeface="宋体" pitchFamily="2" charset="-122"/>
              </a:rPr>
              <a:t>(Cont.)</a:t>
            </a:r>
          </a:p>
        </p:txBody>
      </p:sp>
      <p:sp>
        <p:nvSpPr>
          <p:cNvPr id="1304657" name="Text Box 81"/>
          <p:cNvSpPr txBox="1">
            <a:spLocks noChangeArrowheads="1"/>
          </p:cNvSpPr>
          <p:nvPr/>
        </p:nvSpPr>
        <p:spPr bwMode="auto">
          <a:xfrm>
            <a:off x="795338" y="1701800"/>
            <a:ext cx="8077200" cy="1554163"/>
          </a:xfrm>
          <a:prstGeom prst="rect">
            <a:avLst/>
          </a:prstGeom>
          <a:noFill/>
          <a:ln w="9525">
            <a:noFill/>
            <a:miter lim="800000"/>
            <a:headEnd/>
            <a:tailEnd/>
          </a:ln>
          <a:effectLst/>
        </p:spPr>
        <p:txBody>
          <a:bodyPr anchor="ctr">
            <a:spAutoFit/>
          </a:bodyPr>
          <a:lstStyle/>
          <a:p>
            <a:pPr>
              <a:spcBef>
                <a:spcPct val="50000"/>
              </a:spcBef>
            </a:pPr>
            <a:r>
              <a:rPr lang="zh-CN" altLang="en-US" sz="3200" b="1">
                <a:ea typeface="宋体" pitchFamily="2" charset="-122"/>
              </a:rPr>
              <a:t>        例如，某零件的真实长度为</a:t>
            </a:r>
            <a:r>
              <a:rPr lang="en-US" altLang="zh-CN" sz="3200" b="1" i="1">
                <a:ea typeface="宋体" pitchFamily="2" charset="-122"/>
              </a:rPr>
              <a:t>a</a:t>
            </a:r>
            <a:r>
              <a:rPr lang="zh-CN" altLang="en-US" sz="3200" b="1">
                <a:ea typeface="宋体" pitchFamily="2" charset="-122"/>
              </a:rPr>
              <a:t>，现用甲、乙两台仪器各测量</a:t>
            </a:r>
            <a:r>
              <a:rPr lang="en-US" altLang="zh-CN" sz="3200" b="1">
                <a:ea typeface="宋体" pitchFamily="2" charset="-122"/>
              </a:rPr>
              <a:t>10</a:t>
            </a:r>
            <a:r>
              <a:rPr lang="zh-CN" altLang="en-US" sz="3200" b="1">
                <a:ea typeface="宋体" pitchFamily="2" charset="-122"/>
              </a:rPr>
              <a:t>次，将测量结果</a:t>
            </a:r>
            <a:r>
              <a:rPr lang="en-US" altLang="zh-CN" sz="3200" b="1" i="1">
                <a:ea typeface="宋体" pitchFamily="2" charset="-122"/>
              </a:rPr>
              <a:t>X</a:t>
            </a:r>
            <a:r>
              <a:rPr lang="zh-CN" altLang="en-US" sz="3200" b="1">
                <a:ea typeface="宋体" pitchFamily="2" charset="-122"/>
              </a:rPr>
              <a:t>用坐标上的点表示如图：</a:t>
            </a:r>
            <a:endParaRPr lang="zh-CN" altLang="en-US" sz="2400">
              <a:ea typeface="宋体" pitchFamily="2" charset="-122"/>
            </a:endParaRPr>
          </a:p>
        </p:txBody>
      </p:sp>
      <p:grpSp>
        <p:nvGrpSpPr>
          <p:cNvPr id="1304659" name="Group 83"/>
          <p:cNvGrpSpPr>
            <a:grpSpLocks/>
          </p:cNvGrpSpPr>
          <p:nvPr/>
        </p:nvGrpSpPr>
        <p:grpSpPr bwMode="auto">
          <a:xfrm>
            <a:off x="1619250" y="4652963"/>
            <a:ext cx="6480175" cy="1276350"/>
            <a:chOff x="960" y="1968"/>
            <a:chExt cx="3888" cy="759"/>
          </a:xfrm>
        </p:grpSpPr>
        <p:graphicFrame>
          <p:nvGraphicFramePr>
            <p:cNvPr id="1304660" name="Object 84"/>
            <p:cNvGraphicFramePr>
              <a:graphicFrameLocks noChangeAspect="1"/>
            </p:cNvGraphicFramePr>
            <p:nvPr/>
          </p:nvGraphicFramePr>
          <p:xfrm>
            <a:off x="2638" y="2068"/>
            <a:ext cx="255" cy="284"/>
          </p:xfrm>
          <a:graphic>
            <a:graphicData uri="http://schemas.openxmlformats.org/presentationml/2006/ole">
              <p:oleObj spid="_x0000_s1304660" name="公式" r:id="rId5" imgW="126720" imgH="139680" progId="Equation.3">
                <p:embed/>
              </p:oleObj>
            </a:graphicData>
          </a:graphic>
        </p:graphicFrame>
        <p:graphicFrame>
          <p:nvGraphicFramePr>
            <p:cNvPr id="1304661" name="Object 85"/>
            <p:cNvGraphicFramePr>
              <a:graphicFrameLocks noChangeAspect="1"/>
            </p:cNvGraphicFramePr>
            <p:nvPr/>
          </p:nvGraphicFramePr>
          <p:xfrm>
            <a:off x="2425" y="1968"/>
            <a:ext cx="167" cy="167"/>
          </p:xfrm>
          <a:graphic>
            <a:graphicData uri="http://schemas.openxmlformats.org/presentationml/2006/ole">
              <p:oleObj spid="_x0000_s1304661" name="公式" r:id="rId6" imgW="114120" imgH="114120" progId="Equation.3">
                <p:embed/>
              </p:oleObj>
            </a:graphicData>
          </a:graphic>
        </p:graphicFrame>
        <p:graphicFrame>
          <p:nvGraphicFramePr>
            <p:cNvPr id="1304662" name="Object 86"/>
            <p:cNvGraphicFramePr>
              <a:graphicFrameLocks noChangeAspect="1"/>
            </p:cNvGraphicFramePr>
            <p:nvPr/>
          </p:nvGraphicFramePr>
          <p:xfrm>
            <a:off x="2233" y="1968"/>
            <a:ext cx="167" cy="167"/>
          </p:xfrm>
          <a:graphic>
            <a:graphicData uri="http://schemas.openxmlformats.org/presentationml/2006/ole">
              <p:oleObj spid="_x0000_s1304662" name="公式" r:id="rId7" imgW="114120" imgH="114120" progId="Equation.3">
                <p:embed/>
              </p:oleObj>
            </a:graphicData>
          </a:graphic>
        </p:graphicFrame>
        <p:graphicFrame>
          <p:nvGraphicFramePr>
            <p:cNvPr id="1304663" name="Object 87"/>
            <p:cNvGraphicFramePr>
              <a:graphicFrameLocks noChangeAspect="1"/>
            </p:cNvGraphicFramePr>
            <p:nvPr/>
          </p:nvGraphicFramePr>
          <p:xfrm>
            <a:off x="2832" y="1968"/>
            <a:ext cx="167" cy="167"/>
          </p:xfrm>
          <a:graphic>
            <a:graphicData uri="http://schemas.openxmlformats.org/presentationml/2006/ole">
              <p:oleObj spid="_x0000_s1304663" name="公式" r:id="rId8" imgW="114120" imgH="114120" progId="Equation.3">
                <p:embed/>
              </p:oleObj>
            </a:graphicData>
          </a:graphic>
        </p:graphicFrame>
        <p:graphicFrame>
          <p:nvGraphicFramePr>
            <p:cNvPr id="1304664" name="Object 88"/>
            <p:cNvGraphicFramePr>
              <a:graphicFrameLocks noChangeAspect="1"/>
            </p:cNvGraphicFramePr>
            <p:nvPr/>
          </p:nvGraphicFramePr>
          <p:xfrm>
            <a:off x="2928" y="1968"/>
            <a:ext cx="167" cy="167"/>
          </p:xfrm>
          <a:graphic>
            <a:graphicData uri="http://schemas.openxmlformats.org/presentationml/2006/ole">
              <p:oleObj spid="_x0000_s1304664" name="公式" r:id="rId9" imgW="114120" imgH="114120" progId="Equation.3">
                <p:embed/>
              </p:oleObj>
            </a:graphicData>
          </a:graphic>
        </p:graphicFrame>
        <p:graphicFrame>
          <p:nvGraphicFramePr>
            <p:cNvPr id="1304665" name="Object 89"/>
            <p:cNvGraphicFramePr>
              <a:graphicFrameLocks noChangeAspect="1"/>
            </p:cNvGraphicFramePr>
            <p:nvPr/>
          </p:nvGraphicFramePr>
          <p:xfrm>
            <a:off x="3337" y="1968"/>
            <a:ext cx="167" cy="167"/>
          </p:xfrm>
          <a:graphic>
            <a:graphicData uri="http://schemas.openxmlformats.org/presentationml/2006/ole">
              <p:oleObj spid="_x0000_s1304665" name="公式" r:id="rId10" imgW="114120" imgH="114120" progId="Equation.3">
                <p:embed/>
              </p:oleObj>
            </a:graphicData>
          </a:graphic>
        </p:graphicFrame>
        <p:graphicFrame>
          <p:nvGraphicFramePr>
            <p:cNvPr id="1304666" name="Object 90"/>
            <p:cNvGraphicFramePr>
              <a:graphicFrameLocks noChangeAspect="1"/>
            </p:cNvGraphicFramePr>
            <p:nvPr/>
          </p:nvGraphicFramePr>
          <p:xfrm>
            <a:off x="2617" y="1968"/>
            <a:ext cx="167" cy="167"/>
          </p:xfrm>
          <a:graphic>
            <a:graphicData uri="http://schemas.openxmlformats.org/presentationml/2006/ole">
              <p:oleObj spid="_x0000_s1304666" name="公式" r:id="rId11" imgW="114120" imgH="114120" progId="Equation.3">
                <p:embed/>
              </p:oleObj>
            </a:graphicData>
          </a:graphic>
        </p:graphicFrame>
        <p:graphicFrame>
          <p:nvGraphicFramePr>
            <p:cNvPr id="1304667" name="Object 91"/>
            <p:cNvGraphicFramePr>
              <a:graphicFrameLocks noChangeAspect="1"/>
            </p:cNvGraphicFramePr>
            <p:nvPr/>
          </p:nvGraphicFramePr>
          <p:xfrm>
            <a:off x="3264" y="1968"/>
            <a:ext cx="167" cy="167"/>
          </p:xfrm>
          <a:graphic>
            <a:graphicData uri="http://schemas.openxmlformats.org/presentationml/2006/ole">
              <p:oleObj spid="_x0000_s1304667" name="公式" r:id="rId12" imgW="114120" imgH="114120" progId="Equation.3">
                <p:embed/>
              </p:oleObj>
            </a:graphicData>
          </a:graphic>
        </p:graphicFrame>
        <p:graphicFrame>
          <p:nvGraphicFramePr>
            <p:cNvPr id="1304668" name="Object 92"/>
            <p:cNvGraphicFramePr>
              <a:graphicFrameLocks noChangeAspect="1"/>
            </p:cNvGraphicFramePr>
            <p:nvPr/>
          </p:nvGraphicFramePr>
          <p:xfrm>
            <a:off x="3145" y="1968"/>
            <a:ext cx="167" cy="167"/>
          </p:xfrm>
          <a:graphic>
            <a:graphicData uri="http://schemas.openxmlformats.org/presentationml/2006/ole">
              <p:oleObj spid="_x0000_s1304668" name="公式" r:id="rId13" imgW="114120" imgH="114120" progId="Equation.3">
                <p:embed/>
              </p:oleObj>
            </a:graphicData>
          </a:graphic>
        </p:graphicFrame>
        <p:graphicFrame>
          <p:nvGraphicFramePr>
            <p:cNvPr id="1304669" name="Object 93"/>
            <p:cNvGraphicFramePr>
              <a:graphicFrameLocks noChangeAspect="1"/>
            </p:cNvGraphicFramePr>
            <p:nvPr/>
          </p:nvGraphicFramePr>
          <p:xfrm>
            <a:off x="2112" y="1968"/>
            <a:ext cx="167" cy="167"/>
          </p:xfrm>
          <a:graphic>
            <a:graphicData uri="http://schemas.openxmlformats.org/presentationml/2006/ole">
              <p:oleObj spid="_x0000_s1304669" name="公式" r:id="rId14" imgW="114120" imgH="114120" progId="Equation.3">
                <p:embed/>
              </p:oleObj>
            </a:graphicData>
          </a:graphic>
        </p:graphicFrame>
        <p:graphicFrame>
          <p:nvGraphicFramePr>
            <p:cNvPr id="1304670" name="Object 94"/>
            <p:cNvGraphicFramePr>
              <a:graphicFrameLocks noChangeAspect="1"/>
            </p:cNvGraphicFramePr>
            <p:nvPr/>
          </p:nvGraphicFramePr>
          <p:xfrm>
            <a:off x="2304" y="1968"/>
            <a:ext cx="167" cy="167"/>
          </p:xfrm>
          <a:graphic>
            <a:graphicData uri="http://schemas.openxmlformats.org/presentationml/2006/ole">
              <p:oleObj spid="_x0000_s1304670" name="公式" r:id="rId15" imgW="114120" imgH="114120" progId="Equation.3">
                <p:embed/>
              </p:oleObj>
            </a:graphicData>
          </a:graphic>
        </p:graphicFrame>
        <p:sp>
          <p:nvSpPr>
            <p:cNvPr id="1304671" name="Rectangle 95"/>
            <p:cNvSpPr>
              <a:spLocks noChangeArrowheads="1"/>
            </p:cNvSpPr>
            <p:nvPr/>
          </p:nvSpPr>
          <p:spPr bwMode="auto">
            <a:xfrm>
              <a:off x="1953" y="2418"/>
              <a:ext cx="1611" cy="309"/>
            </a:xfrm>
            <a:prstGeom prst="rect">
              <a:avLst/>
            </a:prstGeom>
            <a:solidFill>
              <a:srgbClr val="00FF00"/>
            </a:solidFill>
            <a:ln w="9525">
              <a:noFill/>
              <a:miter lim="800000"/>
              <a:headEnd/>
              <a:tailEnd/>
            </a:ln>
            <a:effectLst/>
          </p:spPr>
          <p:txBody>
            <a:bodyPr wrap="none" anchor="ctr">
              <a:spAutoFit/>
            </a:bodyPr>
            <a:lstStyle/>
            <a:p>
              <a:pPr algn="ctr"/>
              <a:r>
                <a:rPr lang="zh-CN" altLang="en-US" b="1">
                  <a:ea typeface="宋体" pitchFamily="2" charset="-122"/>
                </a:rPr>
                <a:t>乙仪器测量结果</a:t>
              </a:r>
              <a:endParaRPr lang="zh-CN" altLang="en-US" sz="3200" b="1">
                <a:ea typeface="宋体" pitchFamily="2" charset="-122"/>
              </a:endParaRPr>
            </a:p>
          </p:txBody>
        </p:sp>
        <p:sp>
          <p:nvSpPr>
            <p:cNvPr id="1304672" name="Line 96"/>
            <p:cNvSpPr>
              <a:spLocks noChangeShapeType="1"/>
            </p:cNvSpPr>
            <p:nvPr/>
          </p:nvSpPr>
          <p:spPr bwMode="auto">
            <a:xfrm>
              <a:off x="960" y="2064"/>
              <a:ext cx="38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04673" name="Line 97"/>
            <p:cNvSpPr>
              <a:spLocks noChangeShapeType="1"/>
            </p:cNvSpPr>
            <p:nvPr/>
          </p:nvSpPr>
          <p:spPr bwMode="auto">
            <a:xfrm>
              <a:off x="2736" y="2016"/>
              <a:ext cx="0" cy="48"/>
            </a:xfrm>
            <a:prstGeom prst="line">
              <a:avLst/>
            </a:prstGeom>
            <a:noFill/>
            <a:ln w="9525">
              <a:solidFill>
                <a:schemeClr val="tx1"/>
              </a:solidFill>
              <a:round/>
              <a:headEnd/>
              <a:tailEnd/>
            </a:ln>
            <a:effectLst/>
          </p:spPr>
          <p:txBody>
            <a:bodyPr wrap="none" anchor="ctr"/>
            <a:lstStyle/>
            <a:p>
              <a:endParaRPr lang="zh-CN" altLang="en-US"/>
            </a:p>
          </p:txBody>
        </p:sp>
      </p:grpSp>
      <p:grpSp>
        <p:nvGrpSpPr>
          <p:cNvPr id="1304674" name="Group 98"/>
          <p:cNvGrpSpPr>
            <a:grpSpLocks/>
          </p:cNvGrpSpPr>
          <p:nvPr/>
        </p:nvGrpSpPr>
        <p:grpSpPr bwMode="auto">
          <a:xfrm>
            <a:off x="1100138" y="2997200"/>
            <a:ext cx="7162800" cy="1295400"/>
            <a:chOff x="528" y="960"/>
            <a:chExt cx="4512" cy="816"/>
          </a:xfrm>
        </p:grpSpPr>
        <p:sp>
          <p:nvSpPr>
            <p:cNvPr id="1304675" name="Text Box 99"/>
            <p:cNvSpPr txBox="1">
              <a:spLocks noChangeArrowheads="1"/>
            </p:cNvSpPr>
            <p:nvPr/>
          </p:nvSpPr>
          <p:spPr bwMode="auto">
            <a:xfrm>
              <a:off x="528" y="960"/>
              <a:ext cx="4512" cy="260"/>
            </a:xfrm>
            <a:prstGeom prst="rect">
              <a:avLst/>
            </a:prstGeom>
            <a:noFill/>
            <a:ln w="9525">
              <a:noFill/>
              <a:miter lim="800000"/>
              <a:headEnd/>
              <a:tailEnd/>
            </a:ln>
          </p:spPr>
          <p:txBody>
            <a:bodyPr>
              <a:spAutoFit/>
            </a:bodyPr>
            <a:lstStyle/>
            <a:p>
              <a:pPr algn="ctr">
                <a:spcBef>
                  <a:spcPct val="50000"/>
                </a:spcBef>
              </a:pPr>
              <a:r>
                <a:rPr lang="zh-CN" altLang="en-US" sz="3200" b="1" baseline="30000">
                  <a:ea typeface="宋体" pitchFamily="2" charset="-122"/>
                </a:rPr>
                <a:t> </a:t>
              </a:r>
              <a:endParaRPr lang="zh-CN" altLang="en-US" sz="3200" b="1" baseline="30000">
                <a:solidFill>
                  <a:schemeClr val="tx2"/>
                </a:solidFill>
                <a:ea typeface="宋体" pitchFamily="2" charset="-122"/>
              </a:endParaRPr>
            </a:p>
          </p:txBody>
        </p:sp>
        <p:sp>
          <p:nvSpPr>
            <p:cNvPr id="1304676" name="Line 100"/>
            <p:cNvSpPr>
              <a:spLocks noChangeShapeType="1"/>
            </p:cNvSpPr>
            <p:nvPr/>
          </p:nvSpPr>
          <p:spPr bwMode="auto">
            <a:xfrm>
              <a:off x="960" y="1200"/>
              <a:ext cx="38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04677" name="Line 101"/>
            <p:cNvSpPr>
              <a:spLocks noChangeShapeType="1"/>
            </p:cNvSpPr>
            <p:nvPr/>
          </p:nvSpPr>
          <p:spPr bwMode="auto">
            <a:xfrm>
              <a:off x="2736" y="1152"/>
              <a:ext cx="0" cy="48"/>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304678" name="Object 102"/>
            <p:cNvGraphicFramePr>
              <a:graphicFrameLocks noChangeAspect="1"/>
            </p:cNvGraphicFramePr>
            <p:nvPr/>
          </p:nvGraphicFramePr>
          <p:xfrm>
            <a:off x="2638" y="1204"/>
            <a:ext cx="255" cy="284"/>
          </p:xfrm>
          <a:graphic>
            <a:graphicData uri="http://schemas.openxmlformats.org/presentationml/2006/ole">
              <p:oleObj spid="_x0000_s1304678" name="公式" r:id="rId16" imgW="126720" imgH="139680" progId="Equation.3">
                <p:embed/>
              </p:oleObj>
            </a:graphicData>
          </a:graphic>
        </p:graphicFrame>
        <p:graphicFrame>
          <p:nvGraphicFramePr>
            <p:cNvPr id="1304679" name="Object 103"/>
            <p:cNvGraphicFramePr>
              <a:graphicFrameLocks noChangeAspect="1"/>
            </p:cNvGraphicFramePr>
            <p:nvPr/>
          </p:nvGraphicFramePr>
          <p:xfrm>
            <a:off x="2425" y="1104"/>
            <a:ext cx="167" cy="167"/>
          </p:xfrm>
          <a:graphic>
            <a:graphicData uri="http://schemas.openxmlformats.org/presentationml/2006/ole">
              <p:oleObj spid="_x0000_s1304679" name="公式" r:id="rId17" imgW="114120" imgH="114120" progId="Equation.3">
                <p:embed/>
              </p:oleObj>
            </a:graphicData>
          </a:graphic>
        </p:graphicFrame>
        <p:graphicFrame>
          <p:nvGraphicFramePr>
            <p:cNvPr id="1304680" name="Object 104"/>
            <p:cNvGraphicFramePr>
              <a:graphicFrameLocks noChangeAspect="1"/>
            </p:cNvGraphicFramePr>
            <p:nvPr/>
          </p:nvGraphicFramePr>
          <p:xfrm>
            <a:off x="2832" y="1104"/>
            <a:ext cx="167" cy="167"/>
          </p:xfrm>
          <a:graphic>
            <a:graphicData uri="http://schemas.openxmlformats.org/presentationml/2006/ole">
              <p:oleObj spid="_x0000_s1304680" name="公式" r:id="rId18" imgW="114120" imgH="114120" progId="Equation.3">
                <p:embed/>
              </p:oleObj>
            </a:graphicData>
          </a:graphic>
        </p:graphicFrame>
        <p:graphicFrame>
          <p:nvGraphicFramePr>
            <p:cNvPr id="1304681" name="Object 105"/>
            <p:cNvGraphicFramePr>
              <a:graphicFrameLocks noChangeAspect="1"/>
            </p:cNvGraphicFramePr>
            <p:nvPr/>
          </p:nvGraphicFramePr>
          <p:xfrm>
            <a:off x="2928" y="1104"/>
            <a:ext cx="167" cy="167"/>
          </p:xfrm>
          <a:graphic>
            <a:graphicData uri="http://schemas.openxmlformats.org/presentationml/2006/ole">
              <p:oleObj spid="_x0000_s1304681" name="公式" r:id="rId19" imgW="114120" imgH="114120" progId="Equation.3">
                <p:embed/>
              </p:oleObj>
            </a:graphicData>
          </a:graphic>
        </p:graphicFrame>
        <p:graphicFrame>
          <p:nvGraphicFramePr>
            <p:cNvPr id="1304682" name="Object 106"/>
            <p:cNvGraphicFramePr>
              <a:graphicFrameLocks noChangeAspect="1"/>
            </p:cNvGraphicFramePr>
            <p:nvPr/>
          </p:nvGraphicFramePr>
          <p:xfrm>
            <a:off x="3337" y="1104"/>
            <a:ext cx="167" cy="167"/>
          </p:xfrm>
          <a:graphic>
            <a:graphicData uri="http://schemas.openxmlformats.org/presentationml/2006/ole">
              <p:oleObj spid="_x0000_s1304682" name="公式" r:id="rId20" imgW="114120" imgH="114120" progId="Equation.3">
                <p:embed/>
              </p:oleObj>
            </a:graphicData>
          </a:graphic>
        </p:graphicFrame>
        <p:graphicFrame>
          <p:nvGraphicFramePr>
            <p:cNvPr id="1304683" name="Object 107"/>
            <p:cNvGraphicFramePr>
              <a:graphicFrameLocks noChangeAspect="1"/>
            </p:cNvGraphicFramePr>
            <p:nvPr/>
          </p:nvGraphicFramePr>
          <p:xfrm>
            <a:off x="1632" y="1104"/>
            <a:ext cx="167" cy="167"/>
          </p:xfrm>
          <a:graphic>
            <a:graphicData uri="http://schemas.openxmlformats.org/presentationml/2006/ole">
              <p:oleObj spid="_x0000_s1304683" name="公式" r:id="rId21" imgW="114120" imgH="114120" progId="Equation.3">
                <p:embed/>
              </p:oleObj>
            </a:graphicData>
          </a:graphic>
        </p:graphicFrame>
        <p:graphicFrame>
          <p:nvGraphicFramePr>
            <p:cNvPr id="1304684" name="Object 108"/>
            <p:cNvGraphicFramePr>
              <a:graphicFrameLocks noChangeAspect="1"/>
            </p:cNvGraphicFramePr>
            <p:nvPr/>
          </p:nvGraphicFramePr>
          <p:xfrm>
            <a:off x="1968" y="1104"/>
            <a:ext cx="167" cy="167"/>
          </p:xfrm>
          <a:graphic>
            <a:graphicData uri="http://schemas.openxmlformats.org/presentationml/2006/ole">
              <p:oleObj spid="_x0000_s1304684" name="公式" r:id="rId22" imgW="114120" imgH="114120" progId="Equation.3">
                <p:embed/>
              </p:oleObj>
            </a:graphicData>
          </a:graphic>
        </p:graphicFrame>
        <p:graphicFrame>
          <p:nvGraphicFramePr>
            <p:cNvPr id="1304685" name="Object 109"/>
            <p:cNvGraphicFramePr>
              <a:graphicFrameLocks noChangeAspect="1"/>
            </p:cNvGraphicFramePr>
            <p:nvPr/>
          </p:nvGraphicFramePr>
          <p:xfrm>
            <a:off x="3769" y="1104"/>
            <a:ext cx="167" cy="167"/>
          </p:xfrm>
          <a:graphic>
            <a:graphicData uri="http://schemas.openxmlformats.org/presentationml/2006/ole">
              <p:oleObj spid="_x0000_s1304685" name="公式" r:id="rId23" imgW="114120" imgH="114120" progId="Equation.3">
                <p:embed/>
              </p:oleObj>
            </a:graphicData>
          </a:graphic>
        </p:graphicFrame>
        <p:graphicFrame>
          <p:nvGraphicFramePr>
            <p:cNvPr id="1304686" name="Object 110"/>
            <p:cNvGraphicFramePr>
              <a:graphicFrameLocks noChangeAspect="1"/>
            </p:cNvGraphicFramePr>
            <p:nvPr/>
          </p:nvGraphicFramePr>
          <p:xfrm>
            <a:off x="1296" y="1104"/>
            <a:ext cx="167" cy="167"/>
          </p:xfrm>
          <a:graphic>
            <a:graphicData uri="http://schemas.openxmlformats.org/presentationml/2006/ole">
              <p:oleObj spid="_x0000_s1304686" name="公式" r:id="rId24" imgW="114120" imgH="114120" progId="Equation.3">
                <p:embed/>
              </p:oleObj>
            </a:graphicData>
          </a:graphic>
        </p:graphicFrame>
        <p:graphicFrame>
          <p:nvGraphicFramePr>
            <p:cNvPr id="1304687" name="Object 111"/>
            <p:cNvGraphicFramePr>
              <a:graphicFrameLocks noChangeAspect="1"/>
            </p:cNvGraphicFramePr>
            <p:nvPr/>
          </p:nvGraphicFramePr>
          <p:xfrm>
            <a:off x="4080" y="1104"/>
            <a:ext cx="167" cy="167"/>
          </p:xfrm>
          <a:graphic>
            <a:graphicData uri="http://schemas.openxmlformats.org/presentationml/2006/ole">
              <p:oleObj spid="_x0000_s1304687" name="公式" r:id="rId25" imgW="114120" imgH="114120" progId="Equation.3">
                <p:embed/>
              </p:oleObj>
            </a:graphicData>
          </a:graphic>
        </p:graphicFrame>
        <p:graphicFrame>
          <p:nvGraphicFramePr>
            <p:cNvPr id="1304688" name="Object 112"/>
            <p:cNvGraphicFramePr>
              <a:graphicFrameLocks noChangeAspect="1"/>
            </p:cNvGraphicFramePr>
            <p:nvPr/>
          </p:nvGraphicFramePr>
          <p:xfrm>
            <a:off x="2617" y="1104"/>
            <a:ext cx="167" cy="167"/>
          </p:xfrm>
          <a:graphic>
            <a:graphicData uri="http://schemas.openxmlformats.org/presentationml/2006/ole">
              <p:oleObj spid="_x0000_s1304688" name="公式" r:id="rId26" imgW="114120" imgH="114120" progId="Equation.3">
                <p:embed/>
              </p:oleObj>
            </a:graphicData>
          </a:graphic>
        </p:graphicFrame>
        <p:sp>
          <p:nvSpPr>
            <p:cNvPr id="1304689" name="Rectangle 113"/>
            <p:cNvSpPr>
              <a:spLocks noChangeArrowheads="1"/>
            </p:cNvSpPr>
            <p:nvPr/>
          </p:nvSpPr>
          <p:spPr bwMode="auto">
            <a:xfrm>
              <a:off x="1819" y="1449"/>
              <a:ext cx="1691" cy="327"/>
            </a:xfrm>
            <a:prstGeom prst="rect">
              <a:avLst/>
            </a:prstGeom>
            <a:solidFill>
              <a:srgbClr val="006600"/>
            </a:solidFill>
            <a:ln w="9525">
              <a:noFill/>
              <a:miter lim="800000"/>
              <a:headEnd/>
              <a:tailEnd/>
            </a:ln>
            <a:effectLst/>
          </p:spPr>
          <p:txBody>
            <a:bodyPr wrap="none" anchor="ctr">
              <a:spAutoFit/>
            </a:bodyPr>
            <a:lstStyle/>
            <a:p>
              <a:pPr algn="ctr"/>
              <a:r>
                <a:rPr lang="zh-CN" altLang="en-US" b="1">
                  <a:solidFill>
                    <a:srgbClr val="FFFF00"/>
                  </a:solidFill>
                  <a:ea typeface="宋体" pitchFamily="2" charset="-122"/>
                </a:rPr>
                <a:t>甲仪器测量结果</a:t>
              </a:r>
            </a:p>
          </p:txBody>
        </p:sp>
      </p:grpSp>
      <p:grpSp>
        <p:nvGrpSpPr>
          <p:cNvPr id="1304690" name="Group 114"/>
          <p:cNvGrpSpPr>
            <a:grpSpLocks/>
          </p:cNvGrpSpPr>
          <p:nvPr/>
        </p:nvGrpSpPr>
        <p:grpSpPr bwMode="auto">
          <a:xfrm>
            <a:off x="6129338" y="4978400"/>
            <a:ext cx="2470150" cy="762000"/>
            <a:chOff x="3744" y="2208"/>
            <a:chExt cx="1418" cy="480"/>
          </a:xfrm>
        </p:grpSpPr>
        <p:sp>
          <p:nvSpPr>
            <p:cNvPr id="1304691" name="AutoShape 115"/>
            <p:cNvSpPr>
              <a:spLocks noChangeArrowheads="1"/>
            </p:cNvSpPr>
            <p:nvPr/>
          </p:nvSpPr>
          <p:spPr bwMode="auto">
            <a:xfrm>
              <a:off x="3744" y="2544"/>
              <a:ext cx="1008" cy="144"/>
            </a:xfrm>
            <a:prstGeom prst="leftArrow">
              <a:avLst>
                <a:gd name="adj1" fmla="val 50000"/>
                <a:gd name="adj2" fmla="val 17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304692" name="Rectangle 116"/>
            <p:cNvSpPr>
              <a:spLocks noChangeArrowheads="1"/>
            </p:cNvSpPr>
            <p:nvPr/>
          </p:nvSpPr>
          <p:spPr bwMode="auto">
            <a:xfrm>
              <a:off x="4586" y="2208"/>
              <a:ext cx="576" cy="365"/>
            </a:xfrm>
            <a:prstGeom prst="rect">
              <a:avLst/>
            </a:prstGeom>
            <a:noFill/>
            <a:ln w="9525">
              <a:noFill/>
              <a:miter lim="800000"/>
              <a:headEnd/>
              <a:tailEnd/>
            </a:ln>
            <a:effectLst/>
          </p:spPr>
          <p:txBody>
            <a:bodyPr wrap="none" anchor="ctr">
              <a:spAutoFit/>
            </a:bodyPr>
            <a:lstStyle/>
            <a:p>
              <a:pPr algn="ctr"/>
              <a:r>
                <a:rPr lang="zh-CN" altLang="en-US" sz="3200" b="1">
                  <a:ea typeface="宋体" pitchFamily="2" charset="-122"/>
                </a:rPr>
                <a:t>较好</a:t>
              </a:r>
            </a:p>
          </p:txBody>
        </p:sp>
      </p:grpSp>
      <p:sp>
        <p:nvSpPr>
          <p:cNvPr id="1304693" name="Rectangle 117"/>
          <p:cNvSpPr>
            <a:spLocks noChangeArrowheads="1"/>
          </p:cNvSpPr>
          <p:nvPr/>
        </p:nvSpPr>
        <p:spPr bwMode="auto">
          <a:xfrm>
            <a:off x="755650" y="3860800"/>
            <a:ext cx="2290763" cy="1006475"/>
          </a:xfrm>
          <a:prstGeom prst="rect">
            <a:avLst/>
          </a:prstGeom>
          <a:noFill/>
          <a:ln w="9525">
            <a:noFill/>
            <a:miter lim="800000"/>
            <a:headEnd/>
            <a:tailEnd/>
          </a:ln>
          <a:effectLst/>
        </p:spPr>
        <p:txBody>
          <a:bodyPr anchor="ctr">
            <a:spAutoFit/>
          </a:bodyPr>
          <a:lstStyle/>
          <a:p>
            <a:pPr algn="ctr"/>
            <a:r>
              <a:rPr lang="zh-CN" altLang="en-US" b="1">
                <a:ea typeface="宋体" pitchFamily="2" charset="-122"/>
              </a:rPr>
              <a:t>测量结果的</a:t>
            </a:r>
            <a:r>
              <a:rPr lang="zh-CN" altLang="en-US" b="1">
                <a:solidFill>
                  <a:srgbClr val="0000CC"/>
                </a:solidFill>
                <a:ea typeface="宋体" pitchFamily="2" charset="-122"/>
              </a:rPr>
              <a:t>均值</a:t>
            </a:r>
            <a:r>
              <a:rPr lang="zh-CN" altLang="en-US" b="1">
                <a:ea typeface="宋体" pitchFamily="2" charset="-122"/>
              </a:rPr>
              <a:t>都是 </a:t>
            </a:r>
            <a:r>
              <a:rPr lang="en-US" altLang="zh-CN" sz="3200" b="1" i="1">
                <a:solidFill>
                  <a:schemeClr val="tx2"/>
                </a:solidFill>
                <a:ea typeface="宋体" pitchFamily="2" charset="-122"/>
              </a:rPr>
              <a:t>a</a:t>
            </a:r>
            <a:endParaRPr lang="en-US" altLang="zh-CN" sz="3200" b="1">
              <a:ea typeface="宋体" pitchFamily="2" charset="-122"/>
            </a:endParaRPr>
          </a:p>
        </p:txBody>
      </p:sp>
      <p:sp>
        <p:nvSpPr>
          <p:cNvPr id="1304694" name="Rectangle 118"/>
          <p:cNvSpPr>
            <a:spLocks noChangeArrowheads="1"/>
          </p:cNvSpPr>
          <p:nvPr/>
        </p:nvSpPr>
        <p:spPr bwMode="auto">
          <a:xfrm>
            <a:off x="1908175" y="6092825"/>
            <a:ext cx="6629400" cy="519113"/>
          </a:xfrm>
          <a:prstGeom prst="rect">
            <a:avLst/>
          </a:prstGeom>
          <a:solidFill>
            <a:srgbClr val="660033"/>
          </a:solidFill>
          <a:ln w="9525">
            <a:noFill/>
            <a:miter lim="800000"/>
            <a:headEnd/>
            <a:tailEnd/>
          </a:ln>
          <a:effectLst/>
        </p:spPr>
        <p:txBody>
          <a:bodyPr anchor="ctr">
            <a:spAutoFit/>
          </a:bodyPr>
          <a:lstStyle/>
          <a:p>
            <a:pPr algn="ctr"/>
            <a:r>
              <a:rPr lang="zh-CN" altLang="en-US" b="1">
                <a:solidFill>
                  <a:srgbClr val="FFFF00"/>
                </a:solidFill>
                <a:ea typeface="宋体" pitchFamily="2" charset="-122"/>
              </a:rPr>
              <a:t>因为乙仪器的测量结果集中在均值附近</a:t>
            </a:r>
          </a:p>
        </p:txBody>
      </p:sp>
      <p:sp>
        <p:nvSpPr>
          <p:cNvPr id="1304695" name="Rectangle 119"/>
          <p:cNvSpPr>
            <a:spLocks noChangeArrowheads="1"/>
          </p:cNvSpPr>
          <p:nvPr/>
        </p:nvSpPr>
        <p:spPr bwMode="auto">
          <a:xfrm>
            <a:off x="6300788" y="3573463"/>
            <a:ext cx="2663825" cy="1150937"/>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04696" name="Rectangle 120"/>
          <p:cNvSpPr>
            <a:spLocks noChangeArrowheads="1"/>
          </p:cNvSpPr>
          <p:nvPr/>
        </p:nvSpPr>
        <p:spPr bwMode="auto">
          <a:xfrm>
            <a:off x="6294438" y="3573463"/>
            <a:ext cx="2849562" cy="1066800"/>
          </a:xfrm>
          <a:prstGeom prst="rect">
            <a:avLst/>
          </a:prstGeom>
          <a:solidFill>
            <a:srgbClr val="FF00FF"/>
          </a:solidFill>
          <a:ln w="9525">
            <a:noFill/>
            <a:miter lim="800000"/>
            <a:headEnd/>
            <a:tailEnd/>
          </a:ln>
          <a:effectLst/>
        </p:spPr>
        <p:txBody>
          <a:bodyPr anchor="ctr">
            <a:spAutoFit/>
          </a:bodyPr>
          <a:lstStyle/>
          <a:p>
            <a:r>
              <a:rPr lang="zh-CN" altLang="en-US" sz="3200" b="1">
                <a:ea typeface="宋体" pitchFamily="2" charset="-122"/>
              </a:rPr>
              <a:t>你认为哪台仪器好一些呢？</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04657"/>
                                        </p:tgtEl>
                                        <p:attrNameLst>
                                          <p:attrName>style.visibility</p:attrName>
                                        </p:attrNameLst>
                                      </p:cBhvr>
                                      <p:to>
                                        <p:strVal val="visible"/>
                                      </p:to>
                                    </p:set>
                                    <p:animEffect transition="in" filter="barn(outVertical)">
                                      <p:cBhvr>
                                        <p:cTn id="7" dur="500"/>
                                        <p:tgtEl>
                                          <p:spTgt spid="13046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3046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3046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304693"/>
                                        </p:tgtEl>
                                        <p:attrNameLst>
                                          <p:attrName>style.visibility</p:attrName>
                                        </p:attrNameLst>
                                      </p:cBhvr>
                                      <p:to>
                                        <p:strVal val="visible"/>
                                      </p:to>
                                    </p:set>
                                    <p:anim calcmode="lin" valueType="num">
                                      <p:cBhvr additive="base">
                                        <p:cTn id="20" dur="500" fill="hold"/>
                                        <p:tgtEl>
                                          <p:spTgt spid="1304693"/>
                                        </p:tgtEl>
                                        <p:attrNameLst>
                                          <p:attrName>ppt_x</p:attrName>
                                        </p:attrNameLst>
                                      </p:cBhvr>
                                      <p:tavLst>
                                        <p:tav tm="0">
                                          <p:val>
                                            <p:strVal val="0-#ppt_w/2"/>
                                          </p:val>
                                        </p:tav>
                                        <p:tav tm="100000">
                                          <p:val>
                                            <p:strVal val="#ppt_x"/>
                                          </p:val>
                                        </p:tav>
                                      </p:tavLst>
                                    </p:anim>
                                    <p:anim calcmode="lin" valueType="num">
                                      <p:cBhvr additive="base">
                                        <p:cTn id="21" dur="500" fill="hold"/>
                                        <p:tgtEl>
                                          <p:spTgt spid="130469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304690"/>
                                        </p:tgtEl>
                                        <p:attrNameLst>
                                          <p:attrName>style.visibility</p:attrName>
                                        </p:attrNameLst>
                                      </p:cBhvr>
                                      <p:to>
                                        <p:strVal val="visible"/>
                                      </p:to>
                                    </p:set>
                                    <p:anim calcmode="lin" valueType="num">
                                      <p:cBhvr additive="base">
                                        <p:cTn id="26" dur="500" fill="hold"/>
                                        <p:tgtEl>
                                          <p:spTgt spid="1304690"/>
                                        </p:tgtEl>
                                        <p:attrNameLst>
                                          <p:attrName>ppt_x</p:attrName>
                                        </p:attrNameLst>
                                      </p:cBhvr>
                                      <p:tavLst>
                                        <p:tav tm="0">
                                          <p:val>
                                            <p:strVal val="1+#ppt_w/2"/>
                                          </p:val>
                                        </p:tav>
                                        <p:tav tm="100000">
                                          <p:val>
                                            <p:strVal val="#ppt_x"/>
                                          </p:val>
                                        </p:tav>
                                      </p:tavLst>
                                    </p:anim>
                                    <p:anim calcmode="lin" valueType="num">
                                      <p:cBhvr additive="base">
                                        <p:cTn id="27" dur="500" fill="hold"/>
                                        <p:tgtEl>
                                          <p:spTgt spid="13046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4"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04694"/>
                                        </p:tgtEl>
                                        <p:attrNameLst>
                                          <p:attrName>style.visibility</p:attrName>
                                        </p:attrNameLst>
                                      </p:cBhvr>
                                      <p:to>
                                        <p:strVal val="visible"/>
                                      </p:to>
                                    </p:set>
                                    <p:anim calcmode="lin" valueType="num">
                                      <p:cBhvr additive="base">
                                        <p:cTn id="32" dur="500" fill="hold"/>
                                        <p:tgtEl>
                                          <p:spTgt spid="1304694"/>
                                        </p:tgtEl>
                                        <p:attrNameLst>
                                          <p:attrName>ppt_x</p:attrName>
                                        </p:attrNameLst>
                                      </p:cBhvr>
                                      <p:tavLst>
                                        <p:tav tm="0">
                                          <p:val>
                                            <p:strVal val="#ppt_x"/>
                                          </p:val>
                                        </p:tav>
                                        <p:tav tm="100000">
                                          <p:val>
                                            <p:strVal val="#ppt_x"/>
                                          </p:val>
                                        </p:tav>
                                      </p:tavLst>
                                    </p:anim>
                                    <p:anim calcmode="lin" valueType="num">
                                      <p:cBhvr additive="base">
                                        <p:cTn id="33" dur="500" fill="hold"/>
                                        <p:tgtEl>
                                          <p:spTgt spid="130469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04696"/>
                                        </p:tgtEl>
                                        <p:attrNameLst>
                                          <p:attrName>style.visibility</p:attrName>
                                        </p:attrNameLst>
                                      </p:cBhvr>
                                      <p:to>
                                        <p:strVal val="visible"/>
                                      </p:to>
                                    </p:set>
                                    <p:anim calcmode="lin" valueType="num">
                                      <p:cBhvr additive="base">
                                        <p:cTn id="38" dur="500" fill="hold"/>
                                        <p:tgtEl>
                                          <p:spTgt spid="1304696"/>
                                        </p:tgtEl>
                                        <p:attrNameLst>
                                          <p:attrName>ppt_x</p:attrName>
                                        </p:attrNameLst>
                                      </p:cBhvr>
                                      <p:tavLst>
                                        <p:tav tm="0">
                                          <p:val>
                                            <p:strVal val="#ppt_x"/>
                                          </p:val>
                                        </p:tav>
                                        <p:tav tm="100000">
                                          <p:val>
                                            <p:strVal val="#ppt_x"/>
                                          </p:val>
                                        </p:tav>
                                      </p:tavLst>
                                    </p:anim>
                                    <p:anim calcmode="lin" valueType="num">
                                      <p:cBhvr additive="base">
                                        <p:cTn id="39" dur="500" fill="hold"/>
                                        <p:tgtEl>
                                          <p:spTgt spid="1304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657" grpId="0" autoUpdateAnimBg="0"/>
      <p:bldP spid="1304693" grpId="0" autoUpdateAnimBg="0"/>
      <p:bldP spid="1304694" grpId="0" animBg="1" autoUpdateAnimBg="0"/>
      <p:bldP spid="130469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9" name="Text Box 5"/>
          <p:cNvSpPr txBox="1">
            <a:spLocks noChangeArrowheads="1"/>
          </p:cNvSpPr>
          <p:nvPr/>
        </p:nvSpPr>
        <p:spPr bwMode="auto">
          <a:xfrm>
            <a:off x="1042988" y="692150"/>
            <a:ext cx="8101012"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随机变量的方差</a:t>
            </a:r>
            <a:r>
              <a:rPr lang="en-US" altLang="zh-CN" sz="4000" b="1">
                <a:solidFill>
                  <a:srgbClr val="000099"/>
                </a:solidFill>
                <a:latin typeface="Arial" charset="0"/>
                <a:ea typeface="宋体" pitchFamily="2" charset="-122"/>
              </a:rPr>
              <a:t>(Cont.)</a:t>
            </a:r>
          </a:p>
        </p:txBody>
      </p:sp>
      <p:sp>
        <p:nvSpPr>
          <p:cNvPr id="1306630" name="Text Box 6"/>
          <p:cNvSpPr txBox="1">
            <a:spLocks noChangeArrowheads="1"/>
          </p:cNvSpPr>
          <p:nvPr/>
        </p:nvSpPr>
        <p:spPr bwMode="auto">
          <a:xfrm>
            <a:off x="957263" y="1700213"/>
            <a:ext cx="8077200" cy="1066800"/>
          </a:xfrm>
          <a:prstGeom prst="rect">
            <a:avLst/>
          </a:prstGeom>
          <a:noFill/>
          <a:ln w="9525">
            <a:noFill/>
            <a:miter lim="800000"/>
            <a:headEnd/>
            <a:tailEnd/>
          </a:ln>
          <a:effectLst/>
        </p:spPr>
        <p:txBody>
          <a:bodyPr anchor="ctr">
            <a:spAutoFit/>
          </a:bodyPr>
          <a:lstStyle/>
          <a:p>
            <a:pPr>
              <a:spcBef>
                <a:spcPct val="50000"/>
              </a:spcBef>
            </a:pPr>
            <a:r>
              <a:rPr lang="zh-CN" altLang="en-US" sz="3200" b="1">
                <a:ea typeface="宋体" pitchFamily="2" charset="-122"/>
              </a:rPr>
              <a:t>又如</a:t>
            </a:r>
            <a:r>
              <a:rPr lang="en-US" altLang="zh-CN" sz="3200" b="1">
                <a:ea typeface="宋体" pitchFamily="2" charset="-122"/>
              </a:rPr>
              <a:t>,</a:t>
            </a:r>
            <a:r>
              <a:rPr lang="zh-CN" altLang="en-US" sz="3200" b="1">
                <a:ea typeface="宋体" pitchFamily="2" charset="-122"/>
              </a:rPr>
              <a:t>甲、乙两门炮同时向一目标射击</a:t>
            </a:r>
            <a:r>
              <a:rPr lang="en-US" altLang="zh-CN" sz="3200" b="1">
                <a:ea typeface="宋体" pitchFamily="2" charset="-122"/>
              </a:rPr>
              <a:t>10</a:t>
            </a:r>
            <a:r>
              <a:rPr lang="zh-CN" altLang="en-US" sz="3200" b="1">
                <a:ea typeface="宋体" pitchFamily="2" charset="-122"/>
              </a:rPr>
              <a:t>发炮弹，其落点距目标的位置如图：</a:t>
            </a:r>
            <a:endParaRPr lang="zh-CN" altLang="en-US" sz="2400">
              <a:ea typeface="宋体" pitchFamily="2" charset="-122"/>
            </a:endParaRPr>
          </a:p>
        </p:txBody>
      </p:sp>
      <p:sp>
        <p:nvSpPr>
          <p:cNvPr id="1306631" name="Rectangle 7"/>
          <p:cNvSpPr>
            <a:spLocks noChangeArrowheads="1"/>
          </p:cNvSpPr>
          <p:nvPr/>
        </p:nvSpPr>
        <p:spPr bwMode="auto">
          <a:xfrm>
            <a:off x="827088" y="6156325"/>
            <a:ext cx="2159000" cy="701675"/>
          </a:xfrm>
          <a:prstGeom prst="rect">
            <a:avLst/>
          </a:prstGeom>
          <a:noFill/>
          <a:ln w="9525">
            <a:noFill/>
            <a:miter lim="800000"/>
            <a:headEnd/>
            <a:tailEnd/>
          </a:ln>
          <a:effectLst/>
        </p:spPr>
        <p:txBody>
          <a:bodyPr anchor="ctr">
            <a:spAutoFit/>
          </a:bodyPr>
          <a:lstStyle/>
          <a:p>
            <a:pPr algn="ctr"/>
            <a:r>
              <a:rPr lang="zh-CN" altLang="en-US" sz="2000" b="1">
                <a:ea typeface="宋体" pitchFamily="2" charset="-122"/>
              </a:rPr>
              <a:t>哪门炮射击效果好一些呢</a:t>
            </a:r>
            <a:r>
              <a:rPr lang="en-US" altLang="zh-CN" sz="2000" b="1">
                <a:ea typeface="宋体" pitchFamily="2" charset="-122"/>
              </a:rPr>
              <a:t>?</a:t>
            </a:r>
          </a:p>
        </p:txBody>
      </p:sp>
      <p:sp>
        <p:nvSpPr>
          <p:cNvPr id="1306632" name="Rectangle 8"/>
          <p:cNvSpPr>
            <a:spLocks noChangeArrowheads="1"/>
          </p:cNvSpPr>
          <p:nvPr/>
        </p:nvSpPr>
        <p:spPr bwMode="auto">
          <a:xfrm>
            <a:off x="1531938" y="5524500"/>
            <a:ext cx="2473325" cy="519113"/>
          </a:xfrm>
          <a:prstGeom prst="rect">
            <a:avLst/>
          </a:prstGeom>
          <a:noFill/>
          <a:ln w="9525">
            <a:noFill/>
            <a:miter lim="800000"/>
            <a:headEnd/>
            <a:tailEnd/>
          </a:ln>
          <a:effectLst/>
        </p:spPr>
        <p:txBody>
          <a:bodyPr anchor="ctr">
            <a:spAutoFit/>
          </a:bodyPr>
          <a:lstStyle/>
          <a:p>
            <a:pPr algn="ctr"/>
            <a:r>
              <a:rPr lang="zh-CN" altLang="en-US" b="1">
                <a:ea typeface="宋体" pitchFamily="2" charset="-122"/>
              </a:rPr>
              <a:t>甲炮射击结果</a:t>
            </a:r>
            <a:endParaRPr lang="zh-CN" altLang="en-US" sz="3200" b="1">
              <a:ea typeface="宋体" pitchFamily="2" charset="-122"/>
            </a:endParaRPr>
          </a:p>
        </p:txBody>
      </p:sp>
      <p:sp>
        <p:nvSpPr>
          <p:cNvPr id="1306633" name="Rectangle 9"/>
          <p:cNvSpPr>
            <a:spLocks noChangeArrowheads="1"/>
          </p:cNvSpPr>
          <p:nvPr/>
        </p:nvSpPr>
        <p:spPr bwMode="auto">
          <a:xfrm>
            <a:off x="4884738" y="5592763"/>
            <a:ext cx="2625725" cy="519112"/>
          </a:xfrm>
          <a:prstGeom prst="rect">
            <a:avLst/>
          </a:prstGeom>
          <a:noFill/>
          <a:ln w="9525">
            <a:noFill/>
            <a:miter lim="800000"/>
            <a:headEnd/>
            <a:tailEnd/>
          </a:ln>
          <a:effectLst/>
        </p:spPr>
        <p:txBody>
          <a:bodyPr anchor="ctr">
            <a:spAutoFit/>
          </a:bodyPr>
          <a:lstStyle/>
          <a:p>
            <a:pPr algn="ctr"/>
            <a:r>
              <a:rPr lang="zh-CN" altLang="en-US" b="1">
                <a:ea typeface="宋体" pitchFamily="2" charset="-122"/>
              </a:rPr>
              <a:t>乙炮射击结果</a:t>
            </a:r>
            <a:endParaRPr lang="zh-CN" altLang="en-US" sz="3200" b="1">
              <a:ea typeface="宋体" pitchFamily="2" charset="-122"/>
            </a:endParaRPr>
          </a:p>
        </p:txBody>
      </p:sp>
      <p:grpSp>
        <p:nvGrpSpPr>
          <p:cNvPr id="1306634" name="Group 10"/>
          <p:cNvGrpSpPr>
            <a:grpSpLocks/>
          </p:cNvGrpSpPr>
          <p:nvPr/>
        </p:nvGrpSpPr>
        <p:grpSpPr bwMode="auto">
          <a:xfrm>
            <a:off x="7281863" y="5235575"/>
            <a:ext cx="1862137" cy="731838"/>
            <a:chOff x="4368" y="2419"/>
            <a:chExt cx="1173" cy="461"/>
          </a:xfrm>
        </p:grpSpPr>
        <p:sp>
          <p:nvSpPr>
            <p:cNvPr id="1306635" name="AutoShape 11"/>
            <p:cNvSpPr>
              <a:spLocks noChangeArrowheads="1"/>
            </p:cNvSpPr>
            <p:nvPr/>
          </p:nvSpPr>
          <p:spPr bwMode="auto">
            <a:xfrm>
              <a:off x="4368" y="2736"/>
              <a:ext cx="1008" cy="144"/>
            </a:xfrm>
            <a:prstGeom prst="leftArrow">
              <a:avLst>
                <a:gd name="adj1" fmla="val 50000"/>
                <a:gd name="adj2" fmla="val 17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306636" name="Rectangle 12"/>
            <p:cNvSpPr>
              <a:spLocks noChangeArrowheads="1"/>
            </p:cNvSpPr>
            <p:nvPr/>
          </p:nvSpPr>
          <p:spPr bwMode="auto">
            <a:xfrm>
              <a:off x="4973" y="2419"/>
              <a:ext cx="568"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乙炮</a:t>
              </a:r>
            </a:p>
          </p:txBody>
        </p:sp>
      </p:grpSp>
      <p:sp>
        <p:nvSpPr>
          <p:cNvPr id="1306637" name="Rectangle 13"/>
          <p:cNvSpPr>
            <a:spLocks noChangeArrowheads="1"/>
          </p:cNvSpPr>
          <p:nvPr/>
        </p:nvSpPr>
        <p:spPr bwMode="auto">
          <a:xfrm>
            <a:off x="3067050" y="6165850"/>
            <a:ext cx="6076950" cy="519113"/>
          </a:xfrm>
          <a:prstGeom prst="rect">
            <a:avLst/>
          </a:prstGeom>
          <a:solidFill>
            <a:srgbClr val="660033"/>
          </a:solidFill>
          <a:ln w="9525">
            <a:noFill/>
            <a:miter lim="800000"/>
            <a:headEnd/>
            <a:tailEnd/>
          </a:ln>
          <a:effectLst/>
        </p:spPr>
        <p:txBody>
          <a:bodyPr wrap="none" anchor="ctr">
            <a:spAutoFit/>
          </a:bodyPr>
          <a:lstStyle/>
          <a:p>
            <a:pPr algn="ctr"/>
            <a:r>
              <a:rPr lang="zh-CN" altLang="en-US" b="1">
                <a:solidFill>
                  <a:srgbClr val="FFFF00"/>
                </a:solidFill>
                <a:ea typeface="宋体" pitchFamily="2" charset="-122"/>
              </a:rPr>
              <a:t>因为乙炮的弹着点较集中在中心附近 </a:t>
            </a:r>
            <a:r>
              <a:rPr lang="en-US" altLang="zh-CN" b="1">
                <a:solidFill>
                  <a:srgbClr val="FFFF00"/>
                </a:solidFill>
                <a:ea typeface="宋体" pitchFamily="2" charset="-122"/>
              </a:rPr>
              <a:t>.</a:t>
            </a:r>
          </a:p>
        </p:txBody>
      </p:sp>
      <p:grpSp>
        <p:nvGrpSpPr>
          <p:cNvPr id="1306638" name="Group 14"/>
          <p:cNvGrpSpPr>
            <a:grpSpLocks/>
          </p:cNvGrpSpPr>
          <p:nvPr/>
        </p:nvGrpSpPr>
        <p:grpSpPr bwMode="auto">
          <a:xfrm>
            <a:off x="1262063" y="2995613"/>
            <a:ext cx="7315200" cy="2438400"/>
            <a:chOff x="528" y="960"/>
            <a:chExt cx="4512" cy="1536"/>
          </a:xfrm>
        </p:grpSpPr>
        <p:sp>
          <p:nvSpPr>
            <p:cNvPr id="1306639" name="Text Box 15"/>
            <p:cNvSpPr txBox="1">
              <a:spLocks noChangeArrowheads="1"/>
            </p:cNvSpPr>
            <p:nvPr/>
          </p:nvSpPr>
          <p:spPr bwMode="auto">
            <a:xfrm>
              <a:off x="528" y="1008"/>
              <a:ext cx="4512" cy="365"/>
            </a:xfrm>
            <a:prstGeom prst="rect">
              <a:avLst/>
            </a:prstGeom>
            <a:noFill/>
            <a:ln w="9525">
              <a:noFill/>
              <a:miter lim="800000"/>
              <a:headEnd/>
              <a:tailEnd/>
            </a:ln>
          </p:spPr>
          <p:txBody>
            <a:bodyPr>
              <a:spAutoFit/>
            </a:bodyPr>
            <a:lstStyle/>
            <a:p>
              <a:pPr algn="ctr">
                <a:spcBef>
                  <a:spcPct val="50000"/>
                </a:spcBef>
              </a:pPr>
              <a:r>
                <a:rPr lang="zh-CN" altLang="en-US" sz="3200" b="1">
                  <a:ea typeface="宋体" pitchFamily="2" charset="-122"/>
                </a:rPr>
                <a:t> </a:t>
              </a:r>
              <a:endParaRPr lang="zh-CN" altLang="en-US" sz="3200" b="1">
                <a:solidFill>
                  <a:schemeClr val="tx2"/>
                </a:solidFill>
                <a:ea typeface="宋体" pitchFamily="2" charset="-122"/>
              </a:endParaRPr>
            </a:p>
          </p:txBody>
        </p:sp>
        <p:grpSp>
          <p:nvGrpSpPr>
            <p:cNvPr id="1306640" name="Group 16"/>
            <p:cNvGrpSpPr>
              <a:grpSpLocks/>
            </p:cNvGrpSpPr>
            <p:nvPr/>
          </p:nvGrpSpPr>
          <p:grpSpPr bwMode="auto">
            <a:xfrm>
              <a:off x="672" y="960"/>
              <a:ext cx="3936" cy="1536"/>
              <a:chOff x="624" y="1056"/>
              <a:chExt cx="3984" cy="1536"/>
            </a:xfrm>
          </p:grpSpPr>
          <p:sp>
            <p:nvSpPr>
              <p:cNvPr id="1306641" name="Rectangle 17"/>
              <p:cNvSpPr>
                <a:spLocks noChangeArrowheads="1"/>
              </p:cNvSpPr>
              <p:nvPr/>
            </p:nvSpPr>
            <p:spPr bwMode="auto">
              <a:xfrm>
                <a:off x="2784" y="1056"/>
                <a:ext cx="1824" cy="1536"/>
              </a:xfrm>
              <a:prstGeom prst="rect">
                <a:avLst/>
              </a:prstGeom>
              <a:solidFill>
                <a:srgbClr val="660033"/>
              </a:solidFill>
              <a:ln w="9525">
                <a:solidFill>
                  <a:schemeClr val="tx1"/>
                </a:solidFill>
                <a:miter lim="800000"/>
                <a:headEnd/>
                <a:tailEnd/>
              </a:ln>
              <a:effectLst/>
            </p:spPr>
            <p:txBody>
              <a:bodyPr wrap="none" anchor="ctr"/>
              <a:lstStyle/>
              <a:p>
                <a:endParaRPr lang="zh-CN" altLang="en-US"/>
              </a:p>
            </p:txBody>
          </p:sp>
          <p:sp>
            <p:nvSpPr>
              <p:cNvPr id="1306642" name="Rectangle 18"/>
              <p:cNvSpPr>
                <a:spLocks noChangeArrowheads="1"/>
              </p:cNvSpPr>
              <p:nvPr/>
            </p:nvSpPr>
            <p:spPr bwMode="auto">
              <a:xfrm>
                <a:off x="624" y="1056"/>
                <a:ext cx="1824" cy="1536"/>
              </a:xfrm>
              <a:prstGeom prst="rect">
                <a:avLst/>
              </a:prstGeom>
              <a:solidFill>
                <a:srgbClr val="660033"/>
              </a:solidFill>
              <a:ln w="9525">
                <a:solidFill>
                  <a:schemeClr val="tx1"/>
                </a:solidFill>
                <a:miter lim="800000"/>
                <a:headEnd/>
                <a:tailEnd/>
              </a:ln>
              <a:effectLst/>
            </p:spPr>
            <p:txBody>
              <a:bodyPr wrap="none" anchor="ctr"/>
              <a:lstStyle/>
              <a:p>
                <a:endParaRPr lang="zh-CN" altLang="en-US"/>
              </a:p>
            </p:txBody>
          </p:sp>
          <p:graphicFrame>
            <p:nvGraphicFramePr>
              <p:cNvPr id="1306643" name="Object 19"/>
              <p:cNvGraphicFramePr>
                <a:graphicFrameLocks noChangeAspect="1"/>
              </p:cNvGraphicFramePr>
              <p:nvPr/>
            </p:nvGraphicFramePr>
            <p:xfrm>
              <a:off x="2160" y="1776"/>
              <a:ext cx="167" cy="167"/>
            </p:xfrm>
            <a:graphic>
              <a:graphicData uri="http://schemas.openxmlformats.org/presentationml/2006/ole">
                <p:oleObj spid="_x0000_s1306643" name="公式" r:id="rId5" imgW="114120" imgH="114120" progId="Equation.3">
                  <p:embed/>
                </p:oleObj>
              </a:graphicData>
            </a:graphic>
          </p:graphicFrame>
          <p:graphicFrame>
            <p:nvGraphicFramePr>
              <p:cNvPr id="1306644" name="Object 20"/>
              <p:cNvGraphicFramePr>
                <a:graphicFrameLocks noChangeAspect="1"/>
              </p:cNvGraphicFramePr>
              <p:nvPr/>
            </p:nvGraphicFramePr>
            <p:xfrm>
              <a:off x="1872" y="1584"/>
              <a:ext cx="167" cy="167"/>
            </p:xfrm>
            <a:graphic>
              <a:graphicData uri="http://schemas.openxmlformats.org/presentationml/2006/ole">
                <p:oleObj spid="_x0000_s1306644" name="公式" r:id="rId6" imgW="114120" imgH="114120" progId="Equation.3">
                  <p:embed/>
                </p:oleObj>
              </a:graphicData>
            </a:graphic>
          </p:graphicFrame>
          <p:graphicFrame>
            <p:nvGraphicFramePr>
              <p:cNvPr id="1306645" name="Object 21"/>
              <p:cNvGraphicFramePr>
                <a:graphicFrameLocks noChangeAspect="1"/>
              </p:cNvGraphicFramePr>
              <p:nvPr/>
            </p:nvGraphicFramePr>
            <p:xfrm>
              <a:off x="3360" y="1776"/>
              <a:ext cx="167" cy="167"/>
            </p:xfrm>
            <a:graphic>
              <a:graphicData uri="http://schemas.openxmlformats.org/presentationml/2006/ole">
                <p:oleObj spid="_x0000_s1306645" name="公式" r:id="rId7" imgW="114120" imgH="114120" progId="Equation.3">
                  <p:embed/>
                </p:oleObj>
              </a:graphicData>
            </a:graphic>
          </p:graphicFrame>
          <p:graphicFrame>
            <p:nvGraphicFramePr>
              <p:cNvPr id="1306646" name="Object 22"/>
              <p:cNvGraphicFramePr>
                <a:graphicFrameLocks noChangeAspect="1"/>
              </p:cNvGraphicFramePr>
              <p:nvPr/>
            </p:nvGraphicFramePr>
            <p:xfrm>
              <a:off x="1536" y="1392"/>
              <a:ext cx="167" cy="167"/>
            </p:xfrm>
            <a:graphic>
              <a:graphicData uri="http://schemas.openxmlformats.org/presentationml/2006/ole">
                <p:oleObj spid="_x0000_s1306646" name="公式" r:id="rId8" imgW="114120" imgH="114120" progId="Equation.3">
                  <p:embed/>
                </p:oleObj>
              </a:graphicData>
            </a:graphic>
          </p:graphicFrame>
          <p:graphicFrame>
            <p:nvGraphicFramePr>
              <p:cNvPr id="1306647" name="Object 23"/>
              <p:cNvGraphicFramePr>
                <a:graphicFrameLocks noChangeAspect="1"/>
              </p:cNvGraphicFramePr>
              <p:nvPr/>
            </p:nvGraphicFramePr>
            <p:xfrm>
              <a:off x="3600" y="1536"/>
              <a:ext cx="167" cy="167"/>
            </p:xfrm>
            <a:graphic>
              <a:graphicData uri="http://schemas.openxmlformats.org/presentationml/2006/ole">
                <p:oleObj spid="_x0000_s1306647" name="公式" r:id="rId9" imgW="114120" imgH="114120" progId="Equation.3">
                  <p:embed/>
                </p:oleObj>
              </a:graphicData>
            </a:graphic>
          </p:graphicFrame>
          <p:graphicFrame>
            <p:nvGraphicFramePr>
              <p:cNvPr id="1306648" name="Object 24"/>
              <p:cNvGraphicFramePr>
                <a:graphicFrameLocks noChangeAspect="1"/>
              </p:cNvGraphicFramePr>
              <p:nvPr/>
            </p:nvGraphicFramePr>
            <p:xfrm>
              <a:off x="3504" y="1728"/>
              <a:ext cx="167" cy="167"/>
            </p:xfrm>
            <a:graphic>
              <a:graphicData uri="http://schemas.openxmlformats.org/presentationml/2006/ole">
                <p:oleObj spid="_x0000_s1306648" name="公式" r:id="rId10" imgW="114120" imgH="114120" progId="Equation.3">
                  <p:embed/>
                </p:oleObj>
              </a:graphicData>
            </a:graphic>
          </p:graphicFrame>
          <p:graphicFrame>
            <p:nvGraphicFramePr>
              <p:cNvPr id="1306649" name="Object 25"/>
              <p:cNvGraphicFramePr>
                <a:graphicFrameLocks noChangeAspect="1"/>
              </p:cNvGraphicFramePr>
              <p:nvPr/>
            </p:nvGraphicFramePr>
            <p:xfrm>
              <a:off x="960" y="1392"/>
              <a:ext cx="167" cy="167"/>
            </p:xfrm>
            <a:graphic>
              <a:graphicData uri="http://schemas.openxmlformats.org/presentationml/2006/ole">
                <p:oleObj spid="_x0000_s1306649" name="公式" r:id="rId11" imgW="114120" imgH="114120" progId="Equation.3">
                  <p:embed/>
                </p:oleObj>
              </a:graphicData>
            </a:graphic>
          </p:graphicFrame>
          <p:graphicFrame>
            <p:nvGraphicFramePr>
              <p:cNvPr id="1306650" name="Object 26"/>
              <p:cNvGraphicFramePr>
                <a:graphicFrameLocks noChangeAspect="1"/>
              </p:cNvGraphicFramePr>
              <p:nvPr/>
            </p:nvGraphicFramePr>
            <p:xfrm>
              <a:off x="1680" y="1824"/>
              <a:ext cx="167" cy="167"/>
            </p:xfrm>
            <a:graphic>
              <a:graphicData uri="http://schemas.openxmlformats.org/presentationml/2006/ole">
                <p:oleObj spid="_x0000_s1306650" name="公式" r:id="rId12" imgW="114120" imgH="114120" progId="Equation.3">
                  <p:embed/>
                </p:oleObj>
              </a:graphicData>
            </a:graphic>
          </p:graphicFrame>
          <p:graphicFrame>
            <p:nvGraphicFramePr>
              <p:cNvPr id="1306651" name="Object 27"/>
              <p:cNvGraphicFramePr>
                <a:graphicFrameLocks noChangeAspect="1"/>
              </p:cNvGraphicFramePr>
              <p:nvPr/>
            </p:nvGraphicFramePr>
            <p:xfrm>
              <a:off x="3648" y="1776"/>
              <a:ext cx="167" cy="167"/>
            </p:xfrm>
            <a:graphic>
              <a:graphicData uri="http://schemas.openxmlformats.org/presentationml/2006/ole">
                <p:oleObj spid="_x0000_s1306651" name="公式" r:id="rId13" imgW="114120" imgH="114120" progId="Equation.3">
                  <p:embed/>
                </p:oleObj>
              </a:graphicData>
            </a:graphic>
          </p:graphicFrame>
          <p:graphicFrame>
            <p:nvGraphicFramePr>
              <p:cNvPr id="1306652" name="Object 28"/>
              <p:cNvGraphicFramePr>
                <a:graphicFrameLocks noChangeAspect="1"/>
              </p:cNvGraphicFramePr>
              <p:nvPr/>
            </p:nvGraphicFramePr>
            <p:xfrm>
              <a:off x="3936" y="1728"/>
              <a:ext cx="167" cy="167"/>
            </p:xfrm>
            <a:graphic>
              <a:graphicData uri="http://schemas.openxmlformats.org/presentationml/2006/ole">
                <p:oleObj spid="_x0000_s1306652" name="公式" r:id="rId14" imgW="114120" imgH="114120" progId="Equation.3">
                  <p:embed/>
                </p:oleObj>
              </a:graphicData>
            </a:graphic>
          </p:graphicFrame>
          <p:graphicFrame>
            <p:nvGraphicFramePr>
              <p:cNvPr id="1306653" name="Object 29"/>
              <p:cNvGraphicFramePr>
                <a:graphicFrameLocks noChangeAspect="1"/>
              </p:cNvGraphicFramePr>
              <p:nvPr/>
            </p:nvGraphicFramePr>
            <p:xfrm>
              <a:off x="1296" y="1728"/>
              <a:ext cx="167" cy="167"/>
            </p:xfrm>
            <a:graphic>
              <a:graphicData uri="http://schemas.openxmlformats.org/presentationml/2006/ole">
                <p:oleObj spid="_x0000_s1306653" name="公式" r:id="rId15" imgW="114120" imgH="114120" progId="Equation.3">
                  <p:embed/>
                </p:oleObj>
              </a:graphicData>
            </a:graphic>
          </p:graphicFrame>
          <p:graphicFrame>
            <p:nvGraphicFramePr>
              <p:cNvPr id="1306654" name="Object 30"/>
              <p:cNvGraphicFramePr>
                <a:graphicFrameLocks noChangeAspect="1"/>
              </p:cNvGraphicFramePr>
              <p:nvPr/>
            </p:nvGraphicFramePr>
            <p:xfrm>
              <a:off x="3840" y="1872"/>
              <a:ext cx="167" cy="167"/>
            </p:xfrm>
            <a:graphic>
              <a:graphicData uri="http://schemas.openxmlformats.org/presentationml/2006/ole">
                <p:oleObj spid="_x0000_s1306654" name="公式" r:id="rId16" imgW="114120" imgH="114120" progId="Equation.3">
                  <p:embed/>
                </p:oleObj>
              </a:graphicData>
            </a:graphic>
          </p:graphicFrame>
          <p:graphicFrame>
            <p:nvGraphicFramePr>
              <p:cNvPr id="1306655" name="Object 31"/>
              <p:cNvGraphicFramePr>
                <a:graphicFrameLocks noChangeAspect="1"/>
              </p:cNvGraphicFramePr>
              <p:nvPr/>
            </p:nvGraphicFramePr>
            <p:xfrm>
              <a:off x="1536" y="2304"/>
              <a:ext cx="167" cy="167"/>
            </p:xfrm>
            <a:graphic>
              <a:graphicData uri="http://schemas.openxmlformats.org/presentationml/2006/ole">
                <p:oleObj spid="_x0000_s1306655" name="公式" r:id="rId17" imgW="114120" imgH="114120" progId="Equation.3">
                  <p:embed/>
                </p:oleObj>
              </a:graphicData>
            </a:graphic>
          </p:graphicFrame>
          <p:graphicFrame>
            <p:nvGraphicFramePr>
              <p:cNvPr id="1306656" name="Object 32"/>
              <p:cNvGraphicFramePr>
                <a:graphicFrameLocks noChangeAspect="1"/>
              </p:cNvGraphicFramePr>
              <p:nvPr/>
            </p:nvGraphicFramePr>
            <p:xfrm>
              <a:off x="1152" y="2256"/>
              <a:ext cx="167" cy="167"/>
            </p:xfrm>
            <a:graphic>
              <a:graphicData uri="http://schemas.openxmlformats.org/presentationml/2006/ole">
                <p:oleObj spid="_x0000_s1306656" name="公式" r:id="rId18" imgW="114120" imgH="114120" progId="Equation.3">
                  <p:embed/>
                </p:oleObj>
              </a:graphicData>
            </a:graphic>
          </p:graphicFrame>
          <p:graphicFrame>
            <p:nvGraphicFramePr>
              <p:cNvPr id="1306657" name="Object 33"/>
              <p:cNvGraphicFramePr>
                <a:graphicFrameLocks noChangeAspect="1"/>
              </p:cNvGraphicFramePr>
              <p:nvPr/>
            </p:nvGraphicFramePr>
            <p:xfrm>
              <a:off x="3504" y="2016"/>
              <a:ext cx="167" cy="167"/>
            </p:xfrm>
            <a:graphic>
              <a:graphicData uri="http://schemas.openxmlformats.org/presentationml/2006/ole">
                <p:oleObj spid="_x0000_s1306657" name="公式" r:id="rId19" imgW="114120" imgH="114120" progId="Equation.3">
                  <p:embed/>
                </p:oleObj>
              </a:graphicData>
            </a:graphic>
          </p:graphicFrame>
          <p:graphicFrame>
            <p:nvGraphicFramePr>
              <p:cNvPr id="1306658" name="Object 34"/>
              <p:cNvGraphicFramePr>
                <a:graphicFrameLocks noChangeAspect="1"/>
              </p:cNvGraphicFramePr>
              <p:nvPr/>
            </p:nvGraphicFramePr>
            <p:xfrm>
              <a:off x="1872" y="2016"/>
              <a:ext cx="167" cy="167"/>
            </p:xfrm>
            <a:graphic>
              <a:graphicData uri="http://schemas.openxmlformats.org/presentationml/2006/ole">
                <p:oleObj spid="_x0000_s1306658" name="公式" r:id="rId20" imgW="114120" imgH="114120" progId="Equation.3">
                  <p:embed/>
                </p:oleObj>
              </a:graphicData>
            </a:graphic>
          </p:graphicFrame>
          <p:graphicFrame>
            <p:nvGraphicFramePr>
              <p:cNvPr id="1306659" name="Object 35"/>
              <p:cNvGraphicFramePr>
                <a:graphicFrameLocks noChangeAspect="1"/>
              </p:cNvGraphicFramePr>
              <p:nvPr/>
            </p:nvGraphicFramePr>
            <p:xfrm>
              <a:off x="3696" y="2016"/>
              <a:ext cx="167" cy="167"/>
            </p:xfrm>
            <a:graphic>
              <a:graphicData uri="http://schemas.openxmlformats.org/presentationml/2006/ole">
                <p:oleObj spid="_x0000_s1306659" name="公式" r:id="rId21" imgW="114120" imgH="114120" progId="Equation.3">
                  <p:embed/>
                </p:oleObj>
              </a:graphicData>
            </a:graphic>
          </p:graphicFrame>
          <p:graphicFrame>
            <p:nvGraphicFramePr>
              <p:cNvPr id="1306660" name="Object 36"/>
              <p:cNvGraphicFramePr>
                <a:graphicFrameLocks noChangeAspect="1"/>
              </p:cNvGraphicFramePr>
              <p:nvPr/>
            </p:nvGraphicFramePr>
            <p:xfrm>
              <a:off x="3312" y="2064"/>
              <a:ext cx="167" cy="167"/>
            </p:xfrm>
            <a:graphic>
              <a:graphicData uri="http://schemas.openxmlformats.org/presentationml/2006/ole">
                <p:oleObj spid="_x0000_s1306660" name="公式" r:id="rId22" imgW="114120" imgH="114120" progId="Equation.3">
                  <p:embed/>
                </p:oleObj>
              </a:graphicData>
            </a:graphic>
          </p:graphicFrame>
          <p:graphicFrame>
            <p:nvGraphicFramePr>
              <p:cNvPr id="1306661" name="Object 37"/>
              <p:cNvGraphicFramePr>
                <a:graphicFrameLocks noChangeAspect="1"/>
              </p:cNvGraphicFramePr>
              <p:nvPr/>
            </p:nvGraphicFramePr>
            <p:xfrm>
              <a:off x="1008" y="1968"/>
              <a:ext cx="167" cy="167"/>
            </p:xfrm>
            <a:graphic>
              <a:graphicData uri="http://schemas.openxmlformats.org/presentationml/2006/ole">
                <p:oleObj spid="_x0000_s1306661" name="公式" r:id="rId23" imgW="114120" imgH="114120" progId="Equation.3">
                  <p:embed/>
                </p:oleObj>
              </a:graphicData>
            </a:graphic>
          </p:graphicFrame>
          <p:graphicFrame>
            <p:nvGraphicFramePr>
              <p:cNvPr id="1306662" name="Object 38"/>
              <p:cNvGraphicFramePr>
                <a:graphicFrameLocks noChangeAspect="1"/>
              </p:cNvGraphicFramePr>
              <p:nvPr/>
            </p:nvGraphicFramePr>
            <p:xfrm>
              <a:off x="3888" y="2016"/>
              <a:ext cx="167" cy="167"/>
            </p:xfrm>
            <a:graphic>
              <a:graphicData uri="http://schemas.openxmlformats.org/presentationml/2006/ole">
                <p:oleObj spid="_x0000_s1306662" name="公式" r:id="rId24" imgW="114120" imgH="114120" progId="Equation.3">
                  <p:embed/>
                </p:oleObj>
              </a:graphicData>
            </a:graphic>
          </p:graphicFrame>
        </p:grpSp>
        <p:sp>
          <p:nvSpPr>
            <p:cNvPr id="1306663" name="Oval 39"/>
            <p:cNvSpPr>
              <a:spLocks noChangeArrowheads="1"/>
            </p:cNvSpPr>
            <p:nvPr/>
          </p:nvSpPr>
          <p:spPr bwMode="auto">
            <a:xfrm>
              <a:off x="1536" y="1728"/>
              <a:ext cx="48" cy="48"/>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1306664" name="Rectangle 40"/>
            <p:cNvSpPr>
              <a:spLocks noChangeArrowheads="1"/>
            </p:cNvSpPr>
            <p:nvPr/>
          </p:nvSpPr>
          <p:spPr bwMode="auto">
            <a:xfrm>
              <a:off x="1304" y="1497"/>
              <a:ext cx="554" cy="327"/>
            </a:xfrm>
            <a:prstGeom prst="rect">
              <a:avLst/>
            </a:prstGeom>
            <a:noFill/>
            <a:ln w="9525">
              <a:noFill/>
              <a:miter lim="800000"/>
              <a:headEnd/>
              <a:tailEnd/>
            </a:ln>
            <a:effectLst/>
          </p:spPr>
          <p:txBody>
            <a:bodyPr wrap="none" anchor="ctr">
              <a:spAutoFit/>
            </a:bodyPr>
            <a:lstStyle/>
            <a:p>
              <a:pPr algn="ctr"/>
              <a:r>
                <a:rPr lang="zh-CN" altLang="en-US" b="1">
                  <a:solidFill>
                    <a:schemeClr val="bg1"/>
                  </a:solidFill>
                  <a:ea typeface="宋体" pitchFamily="2" charset="-122"/>
                </a:rPr>
                <a:t>中心</a:t>
              </a:r>
            </a:p>
          </p:txBody>
        </p:sp>
        <p:sp>
          <p:nvSpPr>
            <p:cNvPr id="1306665" name="Rectangle 41"/>
            <p:cNvSpPr>
              <a:spLocks noChangeArrowheads="1"/>
            </p:cNvSpPr>
            <p:nvPr/>
          </p:nvSpPr>
          <p:spPr bwMode="auto">
            <a:xfrm>
              <a:off x="3374" y="1440"/>
              <a:ext cx="555" cy="327"/>
            </a:xfrm>
            <a:prstGeom prst="rect">
              <a:avLst/>
            </a:prstGeom>
            <a:noFill/>
            <a:ln w="9525">
              <a:noFill/>
              <a:miter lim="800000"/>
              <a:headEnd/>
              <a:tailEnd/>
            </a:ln>
            <a:effectLst/>
          </p:spPr>
          <p:txBody>
            <a:bodyPr wrap="none" anchor="ctr">
              <a:spAutoFit/>
            </a:bodyPr>
            <a:lstStyle/>
            <a:p>
              <a:pPr algn="ctr"/>
              <a:r>
                <a:rPr lang="zh-CN" altLang="en-US" b="1">
                  <a:solidFill>
                    <a:schemeClr val="bg1"/>
                  </a:solidFill>
                  <a:ea typeface="宋体" pitchFamily="2" charset="-122"/>
                </a:rPr>
                <a:t>中心</a:t>
              </a:r>
            </a:p>
          </p:txBody>
        </p:sp>
        <p:sp>
          <p:nvSpPr>
            <p:cNvPr id="1306666" name="Oval 42"/>
            <p:cNvSpPr>
              <a:spLocks noChangeArrowheads="1"/>
            </p:cNvSpPr>
            <p:nvPr/>
          </p:nvSpPr>
          <p:spPr bwMode="auto">
            <a:xfrm>
              <a:off x="3600" y="1728"/>
              <a:ext cx="48" cy="48"/>
            </a:xfrm>
            <a:prstGeom prst="ellipse">
              <a:avLst/>
            </a:prstGeom>
            <a:solidFill>
              <a:schemeClr val="tx2"/>
            </a:solidFill>
            <a:ln w="9525">
              <a:solidFill>
                <a:schemeClr val="tx1"/>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06630"/>
                                        </p:tgtEl>
                                        <p:attrNameLst>
                                          <p:attrName>style.visibility</p:attrName>
                                        </p:attrNameLst>
                                      </p:cBhvr>
                                      <p:to>
                                        <p:strVal val="visible"/>
                                      </p:to>
                                    </p:set>
                                    <p:animEffect transition="in" filter="barn(outVertical)">
                                      <p:cBhvr>
                                        <p:cTn id="7" dur="500"/>
                                        <p:tgtEl>
                                          <p:spTgt spid="130663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06638"/>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06632"/>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3066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06631"/>
                                        </p:tgtEl>
                                        <p:attrNameLst>
                                          <p:attrName>style.visibility</p:attrName>
                                        </p:attrNameLst>
                                      </p:cBhvr>
                                      <p:to>
                                        <p:strVal val="visible"/>
                                      </p:to>
                                    </p:set>
                                    <p:anim calcmode="lin" valueType="num">
                                      <p:cBhvr additive="base">
                                        <p:cTn id="21" dur="500" fill="hold"/>
                                        <p:tgtEl>
                                          <p:spTgt spid="1306631"/>
                                        </p:tgtEl>
                                        <p:attrNameLst>
                                          <p:attrName>ppt_x</p:attrName>
                                        </p:attrNameLst>
                                      </p:cBhvr>
                                      <p:tavLst>
                                        <p:tav tm="0">
                                          <p:val>
                                            <p:strVal val="#ppt_x"/>
                                          </p:val>
                                        </p:tav>
                                        <p:tav tm="100000">
                                          <p:val>
                                            <p:strVal val="#ppt_x"/>
                                          </p:val>
                                        </p:tav>
                                      </p:tavLst>
                                    </p:anim>
                                    <p:anim calcmode="lin" valueType="num">
                                      <p:cBhvr additive="base">
                                        <p:cTn id="22" dur="500" fill="hold"/>
                                        <p:tgtEl>
                                          <p:spTgt spid="130663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306634"/>
                                        </p:tgtEl>
                                        <p:attrNameLst>
                                          <p:attrName>style.visibility</p:attrName>
                                        </p:attrNameLst>
                                      </p:cBhvr>
                                      <p:to>
                                        <p:strVal val="visible"/>
                                      </p:to>
                                    </p:set>
                                    <p:anim calcmode="lin" valueType="num">
                                      <p:cBhvr additive="base">
                                        <p:cTn id="27" dur="500" fill="hold"/>
                                        <p:tgtEl>
                                          <p:spTgt spid="1306634"/>
                                        </p:tgtEl>
                                        <p:attrNameLst>
                                          <p:attrName>ppt_x</p:attrName>
                                        </p:attrNameLst>
                                      </p:cBhvr>
                                      <p:tavLst>
                                        <p:tav tm="0">
                                          <p:val>
                                            <p:strVal val="1+#ppt_w/2"/>
                                          </p:val>
                                        </p:tav>
                                        <p:tav tm="100000">
                                          <p:val>
                                            <p:strVal val="#ppt_x"/>
                                          </p:val>
                                        </p:tav>
                                      </p:tavLst>
                                    </p:anim>
                                    <p:anim calcmode="lin" valueType="num">
                                      <p:cBhvr additive="base">
                                        <p:cTn id="28" dur="500" fill="hold"/>
                                        <p:tgtEl>
                                          <p:spTgt spid="13066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REMINDER.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06637"/>
                                        </p:tgtEl>
                                        <p:attrNameLst>
                                          <p:attrName>style.visibility</p:attrName>
                                        </p:attrNameLst>
                                      </p:cBhvr>
                                      <p:to>
                                        <p:strVal val="visible"/>
                                      </p:to>
                                    </p:set>
                                    <p:anim calcmode="lin" valueType="num">
                                      <p:cBhvr additive="base">
                                        <p:cTn id="33" dur="500" fill="hold"/>
                                        <p:tgtEl>
                                          <p:spTgt spid="1306637"/>
                                        </p:tgtEl>
                                        <p:attrNameLst>
                                          <p:attrName>ppt_x</p:attrName>
                                        </p:attrNameLst>
                                      </p:cBhvr>
                                      <p:tavLst>
                                        <p:tav tm="0">
                                          <p:val>
                                            <p:strVal val="#ppt_x"/>
                                          </p:val>
                                        </p:tav>
                                        <p:tav tm="100000">
                                          <p:val>
                                            <p:strVal val="#ppt_x"/>
                                          </p:val>
                                        </p:tav>
                                      </p:tavLst>
                                    </p:anim>
                                    <p:anim calcmode="lin" valueType="num">
                                      <p:cBhvr additive="base">
                                        <p:cTn id="34" dur="500" fill="hold"/>
                                        <p:tgtEl>
                                          <p:spTgt spid="1306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6630" grpId="0" autoUpdateAnimBg="0"/>
      <p:bldP spid="1306631" grpId="0" autoUpdateAnimBg="0"/>
      <p:bldP spid="1306632" grpId="0" autoUpdateAnimBg="0"/>
      <p:bldP spid="1306633" grpId="0" autoUpdateAnimBg="0"/>
      <p:bldP spid="1306637"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6" name="Text Box 4"/>
          <p:cNvSpPr txBox="1">
            <a:spLocks noChangeArrowheads="1"/>
          </p:cNvSpPr>
          <p:nvPr/>
        </p:nvSpPr>
        <p:spPr bwMode="auto">
          <a:xfrm>
            <a:off x="1042988" y="692150"/>
            <a:ext cx="8101012" cy="682625"/>
          </a:xfrm>
          <a:prstGeom prst="rect">
            <a:avLst/>
          </a:prstGeom>
          <a:noFill/>
          <a:ln w="9525">
            <a:noFill/>
            <a:miter lim="800000"/>
            <a:headEnd/>
            <a:tailEnd/>
          </a:ln>
        </p:spPr>
        <p:txBody>
          <a:bodyPr lIns="71676" tIns="35838" rIns="71676" bIns="35838">
            <a:spAutoFit/>
          </a:bodyPr>
          <a:lstStyle/>
          <a:p>
            <a:pPr defTabSz="717550">
              <a:spcBef>
                <a:spcPct val="50000"/>
              </a:spcBef>
            </a:pPr>
            <a:r>
              <a:rPr lang="zh-CN" altLang="en-US" sz="4000" b="1">
                <a:solidFill>
                  <a:srgbClr val="000099"/>
                </a:solidFill>
                <a:latin typeface="Arial" charset="0"/>
                <a:ea typeface="宋体" pitchFamily="2" charset="-122"/>
              </a:rPr>
              <a:t>一维随机变量的方差</a:t>
            </a:r>
            <a:endParaRPr lang="en-US" altLang="zh-CN" sz="4000" b="1">
              <a:solidFill>
                <a:srgbClr val="000099"/>
              </a:solidFill>
              <a:latin typeface="Arial" charset="0"/>
              <a:ea typeface="宋体" pitchFamily="2" charset="-122"/>
            </a:endParaRPr>
          </a:p>
        </p:txBody>
      </p:sp>
      <p:sp>
        <p:nvSpPr>
          <p:cNvPr id="1308677" name="Rectangle 5"/>
          <p:cNvSpPr>
            <a:spLocks noChangeArrowheads="1"/>
          </p:cNvSpPr>
          <p:nvPr/>
        </p:nvSpPr>
        <p:spPr bwMode="auto">
          <a:xfrm>
            <a:off x="1006475" y="1700213"/>
            <a:ext cx="8137525" cy="1630362"/>
          </a:xfrm>
          <a:prstGeom prst="rect">
            <a:avLst/>
          </a:prstGeom>
          <a:noFill/>
          <a:ln w="9525">
            <a:noFill/>
            <a:miter lim="800000"/>
            <a:headEnd/>
            <a:tailEnd/>
          </a:ln>
          <a:effectLst/>
        </p:spPr>
        <p:txBody>
          <a:bodyPr anchor="ctr">
            <a:spAutoFit/>
          </a:bodyPr>
          <a:lstStyle/>
          <a:p>
            <a:pPr>
              <a:lnSpc>
                <a:spcPct val="120000"/>
              </a:lnSpc>
            </a:pPr>
            <a:r>
              <a:rPr lang="zh-CN" altLang="en-US" b="1">
                <a:ea typeface="宋体" pitchFamily="2" charset="-122"/>
              </a:rPr>
              <a:t>        由此可见</a:t>
            </a:r>
            <a:r>
              <a:rPr lang="en-US" altLang="zh-CN" b="1">
                <a:ea typeface="宋体" pitchFamily="2" charset="-122"/>
              </a:rPr>
              <a:t>,</a:t>
            </a:r>
            <a:r>
              <a:rPr lang="zh-CN" altLang="en-US" b="1">
                <a:ea typeface="宋体" pitchFamily="2" charset="-122"/>
              </a:rPr>
              <a:t>研究随机变量与其均值的偏离程度是十分必要的</a:t>
            </a:r>
            <a:r>
              <a:rPr lang="en-US" altLang="zh-CN" b="1">
                <a:ea typeface="宋体" pitchFamily="2" charset="-122"/>
              </a:rPr>
              <a:t>.</a:t>
            </a:r>
            <a:r>
              <a:rPr lang="zh-CN" altLang="en-US" b="1">
                <a:ea typeface="宋体" pitchFamily="2" charset="-122"/>
              </a:rPr>
              <a:t>那么</a:t>
            </a:r>
            <a:r>
              <a:rPr lang="en-US" altLang="zh-CN" b="1">
                <a:ea typeface="宋体" pitchFamily="2" charset="-122"/>
              </a:rPr>
              <a:t>,</a:t>
            </a:r>
            <a:r>
              <a:rPr lang="zh-CN" altLang="en-US" b="1">
                <a:ea typeface="宋体" pitchFamily="2" charset="-122"/>
              </a:rPr>
              <a:t>用怎样的量去度量这个偏离程度呢</a:t>
            </a:r>
            <a:r>
              <a:rPr lang="en-US" altLang="zh-CN" b="1">
                <a:ea typeface="宋体" pitchFamily="2" charset="-122"/>
              </a:rPr>
              <a:t>?</a:t>
            </a:r>
            <a:r>
              <a:rPr lang="zh-CN" altLang="en-US" b="1">
                <a:ea typeface="宋体" pitchFamily="2" charset="-122"/>
              </a:rPr>
              <a:t>容易看到</a:t>
            </a:r>
          </a:p>
        </p:txBody>
      </p:sp>
      <p:sp>
        <p:nvSpPr>
          <p:cNvPr id="1308678" name="Text Box 6"/>
          <p:cNvSpPr txBox="1">
            <a:spLocks noChangeArrowheads="1"/>
          </p:cNvSpPr>
          <p:nvPr/>
        </p:nvSpPr>
        <p:spPr bwMode="auto">
          <a:xfrm>
            <a:off x="827088" y="6165850"/>
            <a:ext cx="7315200" cy="519113"/>
          </a:xfrm>
          <a:prstGeom prst="rect">
            <a:avLst/>
          </a:prstGeom>
          <a:noFill/>
          <a:ln w="9525">
            <a:noFill/>
            <a:miter lim="800000"/>
            <a:headEnd/>
            <a:tailEnd/>
          </a:ln>
          <a:effectLst/>
        </p:spPr>
        <p:txBody>
          <a:bodyPr anchor="ctr">
            <a:spAutoFit/>
          </a:bodyPr>
          <a:lstStyle/>
          <a:p>
            <a:pPr>
              <a:spcBef>
                <a:spcPct val="50000"/>
              </a:spcBef>
            </a:pPr>
            <a:r>
              <a:rPr lang="zh-CN" altLang="en-US" b="1">
                <a:ea typeface="宋体" pitchFamily="2" charset="-122"/>
              </a:rPr>
              <a:t>这个数字特征就是</a:t>
            </a:r>
            <a:r>
              <a:rPr lang="en-US" altLang="zh-CN" b="1">
                <a:ea typeface="宋体" pitchFamily="2" charset="-122"/>
              </a:rPr>
              <a:t>:</a:t>
            </a:r>
            <a:endParaRPr lang="en-US" altLang="zh-CN">
              <a:ea typeface="宋体" pitchFamily="2" charset="-122"/>
            </a:endParaRPr>
          </a:p>
        </p:txBody>
      </p:sp>
      <p:sp>
        <p:nvSpPr>
          <p:cNvPr id="1308679" name="Rectangle 7"/>
          <p:cNvSpPr>
            <a:spLocks noChangeArrowheads="1"/>
          </p:cNvSpPr>
          <p:nvPr/>
        </p:nvSpPr>
        <p:spPr bwMode="auto">
          <a:xfrm>
            <a:off x="4356100" y="6092825"/>
            <a:ext cx="1800225" cy="579438"/>
          </a:xfrm>
          <a:prstGeom prst="rect">
            <a:avLst/>
          </a:prstGeom>
          <a:solidFill>
            <a:srgbClr val="660033"/>
          </a:solidFill>
          <a:ln w="9525">
            <a:noFill/>
            <a:miter lim="800000"/>
            <a:headEnd/>
            <a:tailEnd/>
          </a:ln>
          <a:effectLst/>
        </p:spPr>
        <p:txBody>
          <a:bodyPr anchor="ctr">
            <a:spAutoFit/>
          </a:bodyPr>
          <a:lstStyle/>
          <a:p>
            <a:pPr algn="ctr"/>
            <a:r>
              <a:rPr lang="zh-CN" altLang="en-US" sz="3200" b="1">
                <a:solidFill>
                  <a:srgbClr val="FFFF00"/>
                </a:solidFill>
                <a:ea typeface="宋体" pitchFamily="2" charset="-122"/>
              </a:rPr>
              <a:t>方差</a:t>
            </a:r>
          </a:p>
        </p:txBody>
      </p:sp>
      <p:graphicFrame>
        <p:nvGraphicFramePr>
          <p:cNvPr id="1308680" name="Object 8"/>
          <p:cNvGraphicFramePr>
            <a:graphicFrameLocks noChangeAspect="1"/>
          </p:cNvGraphicFramePr>
          <p:nvPr/>
        </p:nvGraphicFramePr>
        <p:xfrm>
          <a:off x="3378200" y="3338513"/>
          <a:ext cx="2146300" cy="442912"/>
        </p:xfrm>
        <a:graphic>
          <a:graphicData uri="http://schemas.openxmlformats.org/presentationml/2006/ole">
            <p:oleObj spid="_x0000_s1308680" name="公式" r:id="rId4" imgW="2145960" imgH="444240" progId="Equation.3">
              <p:embed/>
            </p:oleObj>
          </a:graphicData>
        </a:graphic>
      </p:graphicFrame>
      <p:sp>
        <p:nvSpPr>
          <p:cNvPr id="1308681" name="Text Box 9"/>
          <p:cNvSpPr txBox="1">
            <a:spLocks noChangeArrowheads="1"/>
          </p:cNvSpPr>
          <p:nvPr/>
        </p:nvSpPr>
        <p:spPr bwMode="auto">
          <a:xfrm>
            <a:off x="787400" y="3881438"/>
            <a:ext cx="8032750" cy="946150"/>
          </a:xfrm>
          <a:prstGeom prst="rect">
            <a:avLst/>
          </a:prstGeom>
          <a:noFill/>
          <a:ln w="9525">
            <a:noFill/>
            <a:miter lim="800000"/>
            <a:headEnd/>
            <a:tailEnd/>
          </a:ln>
          <a:effectLst/>
        </p:spPr>
        <p:txBody>
          <a:bodyPr>
            <a:spAutoFit/>
          </a:bodyPr>
          <a:lstStyle/>
          <a:p>
            <a:pPr eaLnBrk="0" hangingPunct="0"/>
            <a:r>
              <a:rPr lang="zh-CN" altLang="en-US">
                <a:ea typeface="宋体" pitchFamily="2" charset="-122"/>
              </a:rPr>
              <a:t>        </a:t>
            </a:r>
            <a:r>
              <a:rPr lang="zh-CN" altLang="en-US" b="1">
                <a:ea typeface="宋体" pitchFamily="2" charset="-122"/>
              </a:rPr>
              <a:t>能度量随机变量与其均值</a:t>
            </a:r>
            <a:r>
              <a:rPr lang="en-US" altLang="zh-CN" b="1">
                <a:ea typeface="宋体" pitchFamily="2" charset="-122"/>
              </a:rPr>
              <a:t>E(X)</a:t>
            </a:r>
            <a:r>
              <a:rPr lang="zh-CN" altLang="en-US" b="1">
                <a:ea typeface="宋体" pitchFamily="2" charset="-122"/>
              </a:rPr>
              <a:t>的偏离程度</a:t>
            </a:r>
            <a:r>
              <a:rPr lang="en-US" altLang="zh-CN" b="1">
                <a:ea typeface="宋体" pitchFamily="2" charset="-122"/>
              </a:rPr>
              <a:t>. </a:t>
            </a:r>
            <a:r>
              <a:rPr lang="zh-CN" altLang="en-US" b="1">
                <a:ea typeface="宋体" pitchFamily="2" charset="-122"/>
              </a:rPr>
              <a:t>但由于上式带有绝对值</a:t>
            </a:r>
            <a:r>
              <a:rPr lang="en-US" altLang="zh-CN" b="1">
                <a:ea typeface="宋体" pitchFamily="2" charset="-122"/>
              </a:rPr>
              <a:t>,</a:t>
            </a:r>
            <a:r>
              <a:rPr lang="zh-CN" altLang="en-US" b="1">
                <a:ea typeface="宋体" pitchFamily="2" charset="-122"/>
              </a:rPr>
              <a:t>运算不方便</a:t>
            </a:r>
            <a:r>
              <a:rPr lang="en-US" altLang="zh-CN" b="1">
                <a:ea typeface="宋体" pitchFamily="2" charset="-122"/>
              </a:rPr>
              <a:t>,</a:t>
            </a:r>
            <a:r>
              <a:rPr lang="zh-CN" altLang="en-US" b="1">
                <a:ea typeface="宋体" pitchFamily="2" charset="-122"/>
              </a:rPr>
              <a:t>通常用量</a:t>
            </a:r>
          </a:p>
        </p:txBody>
      </p:sp>
      <p:graphicFrame>
        <p:nvGraphicFramePr>
          <p:cNvPr id="1308682" name="Object 10"/>
          <p:cNvGraphicFramePr>
            <a:graphicFrameLocks noChangeAspect="1"/>
          </p:cNvGraphicFramePr>
          <p:nvPr/>
        </p:nvGraphicFramePr>
        <p:xfrm>
          <a:off x="3530600" y="5003800"/>
          <a:ext cx="2451100" cy="471488"/>
        </p:xfrm>
        <a:graphic>
          <a:graphicData uri="http://schemas.openxmlformats.org/presentationml/2006/ole">
            <p:oleObj spid="_x0000_s1308682" name="公式" r:id="rId5" imgW="2450880" imgH="469800" progId="Equation.3">
              <p:embed/>
            </p:oleObj>
          </a:graphicData>
        </a:graphic>
      </p:graphicFrame>
      <p:sp>
        <p:nvSpPr>
          <p:cNvPr id="1308683" name="Text Box 11"/>
          <p:cNvSpPr txBox="1">
            <a:spLocks noChangeArrowheads="1"/>
          </p:cNvSpPr>
          <p:nvPr/>
        </p:nvSpPr>
        <p:spPr bwMode="auto">
          <a:xfrm>
            <a:off x="971550" y="5589588"/>
            <a:ext cx="7404100" cy="519112"/>
          </a:xfrm>
          <a:prstGeom prst="rect">
            <a:avLst/>
          </a:prstGeom>
          <a:noFill/>
          <a:ln w="9525">
            <a:noFill/>
            <a:miter lim="800000"/>
            <a:headEnd/>
            <a:tailEnd/>
          </a:ln>
          <a:effectLst/>
        </p:spPr>
        <p:txBody>
          <a:bodyPr>
            <a:spAutoFit/>
          </a:bodyPr>
          <a:lstStyle/>
          <a:p>
            <a:pPr algn="ctr" eaLnBrk="0" hangingPunct="0"/>
            <a:r>
              <a:rPr lang="zh-CN" altLang="en-US" b="1">
                <a:ea typeface="宋体" pitchFamily="2" charset="-122"/>
              </a:rPr>
              <a:t>来度量随机变量</a:t>
            </a:r>
            <a:r>
              <a:rPr lang="en-US" altLang="zh-CN" b="1">
                <a:ea typeface="宋体" pitchFamily="2" charset="-122"/>
              </a:rPr>
              <a:t>X</a:t>
            </a:r>
            <a:r>
              <a:rPr lang="zh-CN" altLang="en-US" b="1">
                <a:ea typeface="宋体" pitchFamily="2" charset="-122"/>
              </a:rPr>
              <a:t>与其均值</a:t>
            </a:r>
            <a:r>
              <a:rPr lang="en-US" altLang="zh-CN" b="1">
                <a:ea typeface="宋体" pitchFamily="2" charset="-122"/>
              </a:rPr>
              <a:t>E(X)</a:t>
            </a:r>
            <a:r>
              <a:rPr lang="zh-CN" altLang="en-US" b="1">
                <a:ea typeface="宋体" pitchFamily="2" charset="-122"/>
              </a:rPr>
              <a:t>的偏离程度</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08677"/>
                                        </p:tgtEl>
                                        <p:attrNameLst>
                                          <p:attrName>style.visibility</p:attrName>
                                        </p:attrNameLst>
                                      </p:cBhvr>
                                      <p:to>
                                        <p:strVal val="visible"/>
                                      </p:to>
                                    </p:set>
                                    <p:animEffect transition="in" filter="barn(outVertical)">
                                      <p:cBhvr>
                                        <p:cTn id="7" dur="500"/>
                                        <p:tgtEl>
                                          <p:spTgt spid="13086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08680"/>
                                        </p:tgtEl>
                                        <p:attrNameLst>
                                          <p:attrName>style.visibility</p:attrName>
                                        </p:attrNameLst>
                                      </p:cBhvr>
                                      <p:to>
                                        <p:strVal val="visible"/>
                                      </p:to>
                                    </p:set>
                                    <p:anim calcmode="lin" valueType="num">
                                      <p:cBhvr additive="base">
                                        <p:cTn id="12" dur="500" fill="hold"/>
                                        <p:tgtEl>
                                          <p:spTgt spid="1308680"/>
                                        </p:tgtEl>
                                        <p:attrNameLst>
                                          <p:attrName>ppt_x</p:attrName>
                                        </p:attrNameLst>
                                      </p:cBhvr>
                                      <p:tavLst>
                                        <p:tav tm="0">
                                          <p:val>
                                            <p:strVal val="0-#ppt_w/2"/>
                                          </p:val>
                                        </p:tav>
                                        <p:tav tm="100000">
                                          <p:val>
                                            <p:strVal val="#ppt_x"/>
                                          </p:val>
                                        </p:tav>
                                      </p:tavLst>
                                    </p:anim>
                                    <p:anim calcmode="lin" valueType="num">
                                      <p:cBhvr additive="base">
                                        <p:cTn id="13" dur="500" fill="hold"/>
                                        <p:tgtEl>
                                          <p:spTgt spid="13086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08681"/>
                                        </p:tgtEl>
                                        <p:attrNameLst>
                                          <p:attrName>style.visibility</p:attrName>
                                        </p:attrNameLst>
                                      </p:cBhvr>
                                      <p:to>
                                        <p:strVal val="visible"/>
                                      </p:to>
                                    </p:set>
                                    <p:anim calcmode="lin" valueType="num">
                                      <p:cBhvr additive="base">
                                        <p:cTn id="18" dur="500" fill="hold"/>
                                        <p:tgtEl>
                                          <p:spTgt spid="1308681"/>
                                        </p:tgtEl>
                                        <p:attrNameLst>
                                          <p:attrName>ppt_x</p:attrName>
                                        </p:attrNameLst>
                                      </p:cBhvr>
                                      <p:tavLst>
                                        <p:tav tm="0">
                                          <p:val>
                                            <p:strVal val="0-#ppt_w/2"/>
                                          </p:val>
                                        </p:tav>
                                        <p:tav tm="100000">
                                          <p:val>
                                            <p:strVal val="#ppt_x"/>
                                          </p:val>
                                        </p:tav>
                                      </p:tavLst>
                                    </p:anim>
                                    <p:anim calcmode="lin" valueType="num">
                                      <p:cBhvr additive="base">
                                        <p:cTn id="19" dur="500" fill="hold"/>
                                        <p:tgtEl>
                                          <p:spTgt spid="130868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308682"/>
                                        </p:tgtEl>
                                        <p:attrNameLst>
                                          <p:attrName>style.visibility</p:attrName>
                                        </p:attrNameLst>
                                      </p:cBhvr>
                                      <p:to>
                                        <p:strVal val="visible"/>
                                      </p:to>
                                    </p:set>
                                    <p:anim calcmode="lin" valueType="num">
                                      <p:cBhvr additive="base">
                                        <p:cTn id="23" dur="500" fill="hold"/>
                                        <p:tgtEl>
                                          <p:spTgt spid="1308682"/>
                                        </p:tgtEl>
                                        <p:attrNameLst>
                                          <p:attrName>ppt_x</p:attrName>
                                        </p:attrNameLst>
                                      </p:cBhvr>
                                      <p:tavLst>
                                        <p:tav tm="0">
                                          <p:val>
                                            <p:strVal val="0-#ppt_w/2"/>
                                          </p:val>
                                        </p:tav>
                                        <p:tav tm="100000">
                                          <p:val>
                                            <p:strVal val="#ppt_x"/>
                                          </p:val>
                                        </p:tav>
                                      </p:tavLst>
                                    </p:anim>
                                    <p:anim calcmode="lin" valueType="num">
                                      <p:cBhvr additive="base">
                                        <p:cTn id="24" dur="500" fill="hold"/>
                                        <p:tgtEl>
                                          <p:spTgt spid="1308682"/>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308683"/>
                                        </p:tgtEl>
                                        <p:attrNameLst>
                                          <p:attrName>style.visibility</p:attrName>
                                        </p:attrNameLst>
                                      </p:cBhvr>
                                      <p:to>
                                        <p:strVal val="visible"/>
                                      </p:to>
                                    </p:set>
                                    <p:anim calcmode="lin" valueType="num">
                                      <p:cBhvr additive="base">
                                        <p:cTn id="28" dur="500" fill="hold"/>
                                        <p:tgtEl>
                                          <p:spTgt spid="1308683"/>
                                        </p:tgtEl>
                                        <p:attrNameLst>
                                          <p:attrName>ppt_x</p:attrName>
                                        </p:attrNameLst>
                                      </p:cBhvr>
                                      <p:tavLst>
                                        <p:tav tm="0">
                                          <p:val>
                                            <p:strVal val="0-#ppt_w/2"/>
                                          </p:val>
                                        </p:tav>
                                        <p:tav tm="100000">
                                          <p:val>
                                            <p:strVal val="#ppt_x"/>
                                          </p:val>
                                        </p:tav>
                                      </p:tavLst>
                                    </p:anim>
                                    <p:anim calcmode="lin" valueType="num">
                                      <p:cBhvr additive="base">
                                        <p:cTn id="29" dur="500" fill="hold"/>
                                        <p:tgtEl>
                                          <p:spTgt spid="130868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308678"/>
                                        </p:tgtEl>
                                        <p:attrNameLst>
                                          <p:attrName>style.visibility</p:attrName>
                                        </p:attrNameLst>
                                      </p:cBhvr>
                                      <p:to>
                                        <p:strVal val="visible"/>
                                      </p:to>
                                    </p:set>
                                    <p:animEffect transition="in" filter="barn(outVertical)">
                                      <p:cBhvr>
                                        <p:cTn id="34" dur="500"/>
                                        <p:tgtEl>
                                          <p:spTgt spid="1308678"/>
                                        </p:tgtEl>
                                      </p:cBhvr>
                                    </p:animEffect>
                                  </p:childTnLst>
                                </p:cTn>
                              </p:par>
                            </p:childTnLst>
                          </p:cTn>
                        </p:par>
                        <p:par>
                          <p:cTn id="35" fill="hold">
                            <p:stCondLst>
                              <p:cond delay="500"/>
                            </p:stCondLst>
                            <p:childTnLst>
                              <p:par>
                                <p:cTn id="36" presetID="23" presetClass="entr" presetSubtype="528" fill="hold" grpId="0" nodeType="afterEffect">
                                  <p:stCondLst>
                                    <p:cond delay="0"/>
                                  </p:stCondLst>
                                  <p:childTnLst>
                                    <p:set>
                                      <p:cBhvr>
                                        <p:cTn id="37" dur="1" fill="hold">
                                          <p:stCondLst>
                                            <p:cond delay="0"/>
                                          </p:stCondLst>
                                        </p:cTn>
                                        <p:tgtEl>
                                          <p:spTgt spid="1308679"/>
                                        </p:tgtEl>
                                        <p:attrNameLst>
                                          <p:attrName>style.visibility</p:attrName>
                                        </p:attrNameLst>
                                      </p:cBhvr>
                                      <p:to>
                                        <p:strVal val="visible"/>
                                      </p:to>
                                    </p:set>
                                    <p:anim calcmode="lin" valueType="num">
                                      <p:cBhvr>
                                        <p:cTn id="38" dur="500" fill="hold"/>
                                        <p:tgtEl>
                                          <p:spTgt spid="1308679"/>
                                        </p:tgtEl>
                                        <p:attrNameLst>
                                          <p:attrName>ppt_w</p:attrName>
                                        </p:attrNameLst>
                                      </p:cBhvr>
                                      <p:tavLst>
                                        <p:tav tm="0">
                                          <p:val>
                                            <p:fltVal val="0"/>
                                          </p:val>
                                        </p:tav>
                                        <p:tav tm="100000">
                                          <p:val>
                                            <p:strVal val="#ppt_w"/>
                                          </p:val>
                                        </p:tav>
                                      </p:tavLst>
                                    </p:anim>
                                    <p:anim calcmode="lin" valueType="num">
                                      <p:cBhvr>
                                        <p:cTn id="39" dur="500" fill="hold"/>
                                        <p:tgtEl>
                                          <p:spTgt spid="1308679"/>
                                        </p:tgtEl>
                                        <p:attrNameLst>
                                          <p:attrName>ppt_h</p:attrName>
                                        </p:attrNameLst>
                                      </p:cBhvr>
                                      <p:tavLst>
                                        <p:tav tm="0">
                                          <p:val>
                                            <p:fltVal val="0"/>
                                          </p:val>
                                        </p:tav>
                                        <p:tav tm="100000">
                                          <p:val>
                                            <p:strVal val="#ppt_h"/>
                                          </p:val>
                                        </p:tav>
                                      </p:tavLst>
                                    </p:anim>
                                    <p:anim calcmode="lin" valueType="num">
                                      <p:cBhvr>
                                        <p:cTn id="40" dur="500" fill="hold"/>
                                        <p:tgtEl>
                                          <p:spTgt spid="1308679"/>
                                        </p:tgtEl>
                                        <p:attrNameLst>
                                          <p:attrName>ppt_x</p:attrName>
                                        </p:attrNameLst>
                                      </p:cBhvr>
                                      <p:tavLst>
                                        <p:tav tm="0">
                                          <p:val>
                                            <p:fltVal val="0.5"/>
                                          </p:val>
                                        </p:tav>
                                        <p:tav tm="100000">
                                          <p:val>
                                            <p:strVal val="#ppt_x"/>
                                          </p:val>
                                        </p:tav>
                                      </p:tavLst>
                                    </p:anim>
                                    <p:anim calcmode="lin" valueType="num">
                                      <p:cBhvr>
                                        <p:cTn id="41" dur="500" fill="hold"/>
                                        <p:tgtEl>
                                          <p:spTgt spid="130867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7" grpId="0" autoUpdateAnimBg="0"/>
      <p:bldP spid="1308678" grpId="0" autoUpdateAnimBg="0"/>
      <p:bldP spid="1308679" grpId="0" animBg="1" autoUpdateAnimBg="0"/>
      <p:bldP spid="1308681" grpId="0" autoUpdateAnimBg="0"/>
      <p:bldP spid="130868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6"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zh-CN" sz="3600" b="1">
                <a:latin typeface="楷体_GB2312" pitchFamily="49" charset="-122"/>
                <a:ea typeface="楷体_GB2312" pitchFamily="49" charset="-122"/>
              </a:rPr>
              <a:t>一维</a:t>
            </a:r>
            <a:r>
              <a:rPr lang="zh-CN" altLang="en-US" sz="3600" b="1">
                <a:latin typeface="楷体_GB2312" pitchFamily="49" charset="-122"/>
                <a:ea typeface="楷体_GB2312" pitchFamily="49" charset="-122"/>
              </a:rPr>
              <a:t>随机变量的数学期望</a:t>
            </a:r>
            <a:r>
              <a:rPr lang="en-US" altLang="zh-CN" sz="3600" b="1">
                <a:latin typeface="楷体_GB2312" pitchFamily="49" charset="-122"/>
                <a:ea typeface="楷体_GB2312" pitchFamily="49" charset="-122"/>
              </a:rPr>
              <a:t>(Cont.)</a:t>
            </a:r>
          </a:p>
        </p:txBody>
      </p:sp>
      <p:graphicFrame>
        <p:nvGraphicFramePr>
          <p:cNvPr id="1247237" name="Object 5"/>
          <p:cNvGraphicFramePr>
            <a:graphicFrameLocks noChangeAspect="1"/>
          </p:cNvGraphicFramePr>
          <p:nvPr/>
        </p:nvGraphicFramePr>
        <p:xfrm>
          <a:off x="1263650" y="1771650"/>
          <a:ext cx="576263" cy="298450"/>
        </p:xfrm>
        <a:graphic>
          <a:graphicData uri="http://schemas.openxmlformats.org/presentationml/2006/ole">
            <p:oleObj spid="_x0000_s1247237" name="Equation" r:id="rId4" imgW="736560" imgH="380880" progId="Equation.3">
              <p:embed/>
            </p:oleObj>
          </a:graphicData>
        </a:graphic>
      </p:graphicFrame>
      <p:graphicFrame>
        <p:nvGraphicFramePr>
          <p:cNvPr id="1247238" name="Object 6"/>
          <p:cNvGraphicFramePr>
            <a:graphicFrameLocks noChangeAspect="1"/>
          </p:cNvGraphicFramePr>
          <p:nvPr/>
        </p:nvGraphicFramePr>
        <p:xfrm>
          <a:off x="1258888" y="1700213"/>
          <a:ext cx="7058025" cy="3335337"/>
        </p:xfrm>
        <a:graphic>
          <a:graphicData uri="http://schemas.openxmlformats.org/presentationml/2006/ole">
            <p:oleObj spid="_x0000_s1247238" name="Equation" r:id="rId5" imgW="3301920" imgH="1587240" progId="Equation.3">
              <p:embed/>
            </p:oleObj>
          </a:graphicData>
        </a:graphic>
      </p:graphicFrame>
      <p:graphicFrame>
        <p:nvGraphicFramePr>
          <p:cNvPr id="1247239" name="Object 7"/>
          <p:cNvGraphicFramePr>
            <a:graphicFrameLocks noChangeAspect="1"/>
          </p:cNvGraphicFramePr>
          <p:nvPr/>
        </p:nvGraphicFramePr>
        <p:xfrm>
          <a:off x="1763713" y="5084763"/>
          <a:ext cx="7380287" cy="1492250"/>
        </p:xfrm>
        <a:graphic>
          <a:graphicData uri="http://schemas.openxmlformats.org/presentationml/2006/ole">
            <p:oleObj spid="_x0000_s1247239" name="Equation" r:id="rId6" imgW="3187440" imgH="660240" progId="Equation.3">
              <p:embed/>
            </p:oleObj>
          </a:graphicData>
        </a:graphic>
      </p:graphicFrame>
      <p:sp>
        <p:nvSpPr>
          <p:cNvPr id="1247240" name="Text Box 8"/>
          <p:cNvSpPr txBox="1">
            <a:spLocks noChangeArrowheads="1"/>
          </p:cNvSpPr>
          <p:nvPr/>
        </p:nvSpPr>
        <p:spPr bwMode="auto">
          <a:xfrm>
            <a:off x="1042988" y="4797425"/>
            <a:ext cx="1571625" cy="407988"/>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FF0000"/>
                </a:solidFill>
                <a:ea typeface="黑体" pitchFamily="49" charset="-122"/>
              </a:rPr>
              <a:t>几点说明</a:t>
            </a:r>
            <a:r>
              <a:rPr kumimoji="0" lang="en-US" altLang="zh-CN" sz="2200" b="1">
                <a:solidFill>
                  <a:srgbClr val="FF0000"/>
                </a:solidFill>
                <a:ea typeface="黑体"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47236"/>
                                        </p:tgtEl>
                                        <p:attrNameLst>
                                          <p:attrName>style.visibility</p:attrName>
                                        </p:attrNameLst>
                                      </p:cBhvr>
                                      <p:to>
                                        <p:strVal val="visible"/>
                                      </p:to>
                                    </p:set>
                                    <p:anim calcmode="lin" valueType="num">
                                      <p:cBhvr additive="base">
                                        <p:cTn id="7" dur="500" fill="hold"/>
                                        <p:tgtEl>
                                          <p:spTgt spid="1247236"/>
                                        </p:tgtEl>
                                        <p:attrNameLst>
                                          <p:attrName>ppt_x</p:attrName>
                                        </p:attrNameLst>
                                      </p:cBhvr>
                                      <p:tavLst>
                                        <p:tav tm="0">
                                          <p:val>
                                            <p:strVal val="1+#ppt_w/2"/>
                                          </p:val>
                                        </p:tav>
                                        <p:tav tm="100000">
                                          <p:val>
                                            <p:strVal val="#ppt_x"/>
                                          </p:val>
                                        </p:tav>
                                      </p:tavLst>
                                    </p:anim>
                                    <p:anim calcmode="lin" valueType="num">
                                      <p:cBhvr additive="base">
                                        <p:cTn id="8" dur="500" fill="hold"/>
                                        <p:tgtEl>
                                          <p:spTgt spid="12472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47240"/>
                                        </p:tgtEl>
                                        <p:attrNameLst>
                                          <p:attrName>style.visibility</p:attrName>
                                        </p:attrNameLst>
                                      </p:cBhvr>
                                      <p:to>
                                        <p:strVal val="visible"/>
                                      </p:to>
                                    </p:set>
                                    <p:animEffect transition="in" filter="wipe(left)">
                                      <p:cBhvr>
                                        <p:cTn id="13" dur="500"/>
                                        <p:tgtEl>
                                          <p:spTgt spid="124724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47239"/>
                                        </p:tgtEl>
                                        <p:attrNameLst>
                                          <p:attrName>style.visibility</p:attrName>
                                        </p:attrNameLst>
                                      </p:cBhvr>
                                      <p:to>
                                        <p:strVal val="visible"/>
                                      </p:to>
                                    </p:set>
                                    <p:animEffect transition="in" filter="wipe(left)">
                                      <p:cBhvr>
                                        <p:cTn id="18" dur="500"/>
                                        <p:tgtEl>
                                          <p:spTgt spid="1247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236" grpId="0" autoUpdateAnimBg="0"/>
      <p:bldP spid="124724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5" name="Text Box 5"/>
          <p:cNvSpPr txBox="1">
            <a:spLocks noChangeArrowheads="1"/>
          </p:cNvSpPr>
          <p:nvPr/>
        </p:nvSpPr>
        <p:spPr bwMode="auto">
          <a:xfrm>
            <a:off x="1042988" y="692150"/>
            <a:ext cx="71628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latin typeface="黑体" pitchFamily="49" charset="-122"/>
                <a:ea typeface="黑体" pitchFamily="49" charset="-122"/>
              </a:rPr>
              <a:t>一维随机变量方差的定义 </a:t>
            </a:r>
          </a:p>
        </p:txBody>
      </p:sp>
      <p:sp>
        <p:nvSpPr>
          <p:cNvPr id="1310726" name="Rectangle 6"/>
          <p:cNvSpPr>
            <a:spLocks noChangeArrowheads="1"/>
          </p:cNvSpPr>
          <p:nvPr/>
        </p:nvSpPr>
        <p:spPr bwMode="auto">
          <a:xfrm>
            <a:off x="2043113" y="3041650"/>
            <a:ext cx="184150" cy="519113"/>
          </a:xfrm>
          <a:prstGeom prst="rect">
            <a:avLst/>
          </a:prstGeom>
          <a:noFill/>
          <a:ln w="9525">
            <a:noFill/>
            <a:miter lim="800000"/>
            <a:headEnd/>
            <a:tailEnd/>
          </a:ln>
          <a:effectLst/>
        </p:spPr>
        <p:txBody>
          <a:bodyPr wrap="none" anchor="ctr">
            <a:spAutoFit/>
          </a:bodyPr>
          <a:lstStyle/>
          <a:p>
            <a:pPr algn="ctr"/>
            <a:endParaRPr lang="zh-CN" altLang="en-US" b="1">
              <a:ea typeface="宋体" pitchFamily="2" charset="-122"/>
            </a:endParaRPr>
          </a:p>
        </p:txBody>
      </p:sp>
      <p:grpSp>
        <p:nvGrpSpPr>
          <p:cNvPr id="1310727" name="Group 7"/>
          <p:cNvGrpSpPr>
            <a:grpSpLocks/>
          </p:cNvGrpSpPr>
          <p:nvPr/>
        </p:nvGrpSpPr>
        <p:grpSpPr bwMode="auto">
          <a:xfrm>
            <a:off x="733425" y="1774825"/>
            <a:ext cx="8305800" cy="1246188"/>
            <a:chOff x="158" y="695"/>
            <a:chExt cx="5232" cy="785"/>
          </a:xfrm>
        </p:grpSpPr>
        <p:sp>
          <p:nvSpPr>
            <p:cNvPr id="1310728" name="Text Box 8"/>
            <p:cNvSpPr txBox="1">
              <a:spLocks noChangeArrowheads="1"/>
            </p:cNvSpPr>
            <p:nvPr/>
          </p:nvSpPr>
          <p:spPr bwMode="auto">
            <a:xfrm>
              <a:off x="350" y="695"/>
              <a:ext cx="5040" cy="704"/>
            </a:xfrm>
            <a:prstGeom prst="rect">
              <a:avLst/>
            </a:prstGeom>
            <a:noFill/>
            <a:ln w="9525">
              <a:noFill/>
              <a:miter lim="800000"/>
              <a:headEnd/>
              <a:tailEnd/>
            </a:ln>
            <a:effectLst/>
          </p:spPr>
          <p:txBody>
            <a:bodyPr anchor="ctr">
              <a:spAutoFit/>
            </a:bodyPr>
            <a:lstStyle/>
            <a:p>
              <a:pPr algn="just" eaLnBrk="0" hangingPunct="0">
                <a:lnSpc>
                  <a:spcPct val="120000"/>
                </a:lnSpc>
              </a:pPr>
              <a:r>
                <a:rPr lang="zh-CN" altLang="en-US" b="1">
                  <a:ea typeface="宋体" pitchFamily="2" charset="-122"/>
                </a:rPr>
                <a:t>        设</a:t>
              </a:r>
              <a:r>
                <a:rPr lang="en-US" altLang="zh-CN" b="1" i="1">
                  <a:ea typeface="宋体" pitchFamily="2" charset="-122"/>
                </a:rPr>
                <a:t>X</a:t>
              </a:r>
              <a:r>
                <a:rPr lang="zh-CN" altLang="en-US" b="1">
                  <a:ea typeface="宋体" pitchFamily="2" charset="-122"/>
                </a:rPr>
                <a:t>是一个随机变量，若</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r>
                <a:rPr lang="zh-CN" altLang="en-US" b="1">
                  <a:ea typeface="宋体" pitchFamily="2" charset="-122"/>
                </a:rPr>
                <a:t>存在 </a:t>
              </a:r>
              <a:r>
                <a:rPr lang="en-US" altLang="zh-CN" b="1">
                  <a:ea typeface="宋体" pitchFamily="2" charset="-122"/>
                </a:rPr>
                <a:t>, </a:t>
              </a:r>
              <a:r>
                <a:rPr lang="zh-CN" altLang="en-US" b="1">
                  <a:ea typeface="宋体" pitchFamily="2" charset="-122"/>
                </a:rPr>
                <a:t>称</a:t>
              </a:r>
            </a:p>
            <a:p>
              <a:pPr algn="just" eaLnBrk="0" hangingPunct="0">
                <a:lnSpc>
                  <a:spcPct val="120000"/>
                </a:lnSpc>
              </a:pPr>
              <a:endParaRPr lang="zh-CN" altLang="en-US" b="1">
                <a:ea typeface="宋体" pitchFamily="2" charset="-122"/>
              </a:endParaRPr>
            </a:p>
          </p:txBody>
        </p:sp>
        <p:sp>
          <p:nvSpPr>
            <p:cNvPr id="1310729" name="Text Box 9"/>
            <p:cNvSpPr txBox="1">
              <a:spLocks noChangeArrowheads="1"/>
            </p:cNvSpPr>
            <p:nvPr/>
          </p:nvSpPr>
          <p:spPr bwMode="auto">
            <a:xfrm>
              <a:off x="158" y="1130"/>
              <a:ext cx="1394" cy="327"/>
            </a:xfrm>
            <a:prstGeom prst="rect">
              <a:avLst/>
            </a:prstGeom>
            <a:noFill/>
            <a:ln w="9525">
              <a:noFill/>
              <a:miter lim="800000"/>
              <a:headEnd/>
              <a:tailEnd/>
            </a:ln>
            <a:effectLst/>
          </p:spPr>
          <p:txBody>
            <a:bodyPr>
              <a:spAutoFit/>
            </a:bodyPr>
            <a:lstStyle/>
            <a:p>
              <a:pPr algn="ctr" eaLnBrk="0" hangingPunct="0"/>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p>
          </p:txBody>
        </p:sp>
        <p:sp>
          <p:nvSpPr>
            <p:cNvPr id="1310730" name="Text Box 10"/>
            <p:cNvSpPr txBox="1">
              <a:spLocks noChangeArrowheads="1"/>
            </p:cNvSpPr>
            <p:nvPr/>
          </p:nvSpPr>
          <p:spPr bwMode="auto">
            <a:xfrm>
              <a:off x="1424" y="1153"/>
              <a:ext cx="1501" cy="327"/>
            </a:xfrm>
            <a:prstGeom prst="rect">
              <a:avLst/>
            </a:prstGeom>
            <a:noFill/>
            <a:ln w="9525">
              <a:noFill/>
              <a:miter lim="800000"/>
              <a:headEnd/>
              <a:tailEnd/>
            </a:ln>
            <a:effectLst/>
          </p:spPr>
          <p:txBody>
            <a:bodyPr wrap="none">
              <a:spAutoFit/>
            </a:bodyPr>
            <a:lstStyle/>
            <a:p>
              <a:pPr algn="ctr"/>
              <a:r>
                <a:rPr lang="zh-CN" altLang="en-US" b="1">
                  <a:ea typeface="宋体" pitchFamily="2" charset="-122"/>
                </a:rPr>
                <a:t>为 </a:t>
              </a:r>
              <a:r>
                <a:rPr lang="en-US" altLang="zh-CN" b="1" i="1">
                  <a:solidFill>
                    <a:schemeClr val="accent2"/>
                  </a:solidFill>
                  <a:ea typeface="宋体" pitchFamily="2" charset="-122"/>
                </a:rPr>
                <a:t>X </a:t>
              </a:r>
              <a:r>
                <a:rPr lang="zh-CN" altLang="en-US" b="1">
                  <a:solidFill>
                    <a:schemeClr val="accent2"/>
                  </a:solidFill>
                  <a:ea typeface="宋体" pitchFamily="2" charset="-122"/>
                </a:rPr>
                <a:t>的方差</a:t>
              </a:r>
              <a:r>
                <a:rPr lang="en-US" altLang="zh-CN" b="1">
                  <a:ea typeface="宋体" pitchFamily="2" charset="-122"/>
                </a:rPr>
                <a:t>.   </a:t>
              </a:r>
              <a:endParaRPr lang="en-US" altLang="zh-CN">
                <a:ea typeface="宋体" pitchFamily="2" charset="-122"/>
              </a:endParaRPr>
            </a:p>
          </p:txBody>
        </p:sp>
      </p:grpSp>
      <p:sp>
        <p:nvSpPr>
          <p:cNvPr id="1310731" name="Text Box 11"/>
          <p:cNvSpPr txBox="1">
            <a:spLocks noChangeArrowheads="1"/>
          </p:cNvSpPr>
          <p:nvPr/>
        </p:nvSpPr>
        <p:spPr bwMode="auto">
          <a:xfrm>
            <a:off x="4191000" y="2501900"/>
            <a:ext cx="4953000" cy="519113"/>
          </a:xfrm>
          <a:prstGeom prst="rect">
            <a:avLst/>
          </a:prstGeom>
          <a:noFill/>
          <a:ln w="9525">
            <a:noFill/>
            <a:miter lim="800000"/>
            <a:headEnd/>
            <a:tailEnd/>
          </a:ln>
          <a:effectLst/>
        </p:spPr>
        <p:txBody>
          <a:bodyPr>
            <a:spAutoFit/>
          </a:bodyPr>
          <a:lstStyle/>
          <a:p>
            <a:pPr algn="ctr" eaLnBrk="0" hangingPunct="0"/>
            <a:r>
              <a:rPr lang="zh-CN" altLang="en-US" b="1">
                <a:ea typeface="宋体" pitchFamily="2" charset="-122"/>
              </a:rPr>
              <a:t>记为</a:t>
            </a:r>
            <a:r>
              <a:rPr lang="en-US" altLang="zh-CN" b="1">
                <a:ea typeface="宋体" pitchFamily="2" charset="-122"/>
              </a:rPr>
              <a:t>D(X)</a:t>
            </a:r>
            <a:r>
              <a:rPr lang="zh-CN" altLang="en-US" b="1">
                <a:ea typeface="宋体" pitchFamily="2" charset="-122"/>
              </a:rPr>
              <a:t>或</a:t>
            </a:r>
            <a:r>
              <a:rPr lang="en-US" altLang="zh-CN" b="1">
                <a:ea typeface="宋体" pitchFamily="2" charset="-122"/>
              </a:rPr>
              <a:t>Var(X)</a:t>
            </a:r>
            <a:r>
              <a:rPr lang="zh-CN" altLang="en-US" b="1">
                <a:ea typeface="宋体" pitchFamily="2" charset="-122"/>
              </a:rPr>
              <a:t>，即</a:t>
            </a:r>
            <a:endParaRPr lang="zh-CN" altLang="en-US">
              <a:ea typeface="宋体" pitchFamily="2" charset="-122"/>
            </a:endParaRPr>
          </a:p>
        </p:txBody>
      </p:sp>
      <p:graphicFrame>
        <p:nvGraphicFramePr>
          <p:cNvPr id="1310732" name="Object 12"/>
          <p:cNvGraphicFramePr>
            <a:graphicFrameLocks noChangeAspect="1"/>
          </p:cNvGraphicFramePr>
          <p:nvPr/>
        </p:nvGraphicFramePr>
        <p:xfrm>
          <a:off x="938213" y="4387850"/>
          <a:ext cx="8004175" cy="1001713"/>
        </p:xfrm>
        <a:graphic>
          <a:graphicData uri="http://schemas.openxmlformats.org/presentationml/2006/ole">
            <p:oleObj spid="_x0000_s1310732" name="公式" r:id="rId4" imgW="7886520" imgH="1002960" progId="Equation.3">
              <p:embed/>
            </p:oleObj>
          </a:graphicData>
        </a:graphic>
      </p:graphicFrame>
      <p:sp>
        <p:nvSpPr>
          <p:cNvPr id="1310733" name="Rectangle 13"/>
          <p:cNvSpPr>
            <a:spLocks noChangeArrowheads="1"/>
          </p:cNvSpPr>
          <p:nvPr/>
        </p:nvSpPr>
        <p:spPr bwMode="auto">
          <a:xfrm>
            <a:off x="2422525" y="3308350"/>
            <a:ext cx="4071938" cy="519113"/>
          </a:xfrm>
          <a:prstGeom prst="rect">
            <a:avLst/>
          </a:prstGeom>
          <a:noFill/>
          <a:ln w="9525">
            <a:noFill/>
            <a:miter lim="800000"/>
            <a:headEnd/>
            <a:tailEnd/>
          </a:ln>
          <a:effectLst/>
        </p:spPr>
        <p:txBody>
          <a:bodyPr wrap="none">
            <a:spAutoFit/>
          </a:bodyPr>
          <a:lstStyle/>
          <a:p>
            <a:pPr algn="ctr"/>
            <a:r>
              <a:rPr lang="en-US" altLang="zh-CN" b="1" i="1">
                <a:solidFill>
                  <a:schemeClr val="accent2"/>
                </a:solidFill>
                <a:ea typeface="宋体" pitchFamily="2" charset="-122"/>
              </a:rPr>
              <a:t>D</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)=Var(X)=</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baseline="30000">
                <a:solidFill>
                  <a:schemeClr val="accent2"/>
                </a:solidFill>
                <a:ea typeface="宋体" pitchFamily="2" charset="-122"/>
              </a:rPr>
              <a:t>2</a:t>
            </a:r>
          </a:p>
        </p:txBody>
      </p:sp>
      <p:sp>
        <p:nvSpPr>
          <p:cNvPr id="1310734" name="Rectangle 14"/>
          <p:cNvSpPr>
            <a:spLocks noChangeArrowheads="1"/>
          </p:cNvSpPr>
          <p:nvPr/>
        </p:nvSpPr>
        <p:spPr bwMode="auto">
          <a:xfrm>
            <a:off x="1187450" y="5516563"/>
            <a:ext cx="2792413" cy="519112"/>
          </a:xfrm>
          <a:prstGeom prst="rect">
            <a:avLst/>
          </a:prstGeom>
          <a:noFill/>
          <a:ln w="9525">
            <a:noFill/>
            <a:miter lim="800000"/>
            <a:headEnd/>
            <a:tailEnd/>
          </a:ln>
          <a:effectLst/>
        </p:spPr>
        <p:txBody>
          <a:bodyPr wrap="none">
            <a:spAutoFit/>
          </a:bodyPr>
          <a:lstStyle/>
          <a:p>
            <a:r>
              <a:rPr lang="en-US" altLang="zh-CN" b="1" i="1">
                <a:solidFill>
                  <a:srgbClr val="0000CC"/>
                </a:solidFill>
              </a:rPr>
              <a:t>E(X):</a:t>
            </a:r>
            <a:r>
              <a:rPr lang="zh-CN" altLang="en-US" b="1"/>
              <a:t>是一个数；</a:t>
            </a:r>
          </a:p>
        </p:txBody>
      </p:sp>
      <p:sp>
        <p:nvSpPr>
          <p:cNvPr id="1310735" name="Rectangle 15"/>
          <p:cNvSpPr>
            <a:spLocks noChangeArrowheads="1"/>
          </p:cNvSpPr>
          <p:nvPr/>
        </p:nvSpPr>
        <p:spPr bwMode="auto">
          <a:xfrm>
            <a:off x="1116013" y="6092825"/>
            <a:ext cx="5645150" cy="519113"/>
          </a:xfrm>
          <a:prstGeom prst="rect">
            <a:avLst/>
          </a:prstGeom>
          <a:noFill/>
          <a:ln w="9525">
            <a:noFill/>
            <a:miter lim="800000"/>
            <a:headEnd/>
            <a:tailEnd/>
          </a:ln>
          <a:effectLst/>
        </p:spPr>
        <p:txBody>
          <a:bodyPr wrap="none">
            <a:spAutoFit/>
          </a:bodyPr>
          <a:lstStyle/>
          <a:p>
            <a:r>
              <a:rPr lang="en-US" altLang="zh-CN" b="1" i="1">
                <a:solidFill>
                  <a:srgbClr val="0000CC"/>
                </a:solidFill>
              </a:rPr>
              <a:t>Y</a:t>
            </a:r>
            <a:r>
              <a:rPr lang="zh-CN" altLang="en-US" b="1" i="1">
                <a:solidFill>
                  <a:srgbClr val="0000CC"/>
                </a:solidFill>
              </a:rPr>
              <a:t>＝</a:t>
            </a:r>
            <a:r>
              <a:rPr lang="en-US" altLang="zh-CN" b="1">
                <a:solidFill>
                  <a:srgbClr val="0000CC"/>
                </a:solidFill>
              </a:rPr>
              <a:t>[(</a:t>
            </a:r>
            <a:r>
              <a:rPr lang="en-US" altLang="zh-CN" b="1" i="1">
                <a:solidFill>
                  <a:srgbClr val="0000CC"/>
                </a:solidFill>
              </a:rPr>
              <a:t>X</a:t>
            </a:r>
            <a:r>
              <a:rPr lang="en-US" altLang="zh-CN" b="1">
                <a:solidFill>
                  <a:srgbClr val="0000CC"/>
                </a:solidFill>
              </a:rPr>
              <a:t>-</a:t>
            </a:r>
            <a:r>
              <a:rPr lang="en-US" altLang="zh-CN" b="1" i="1">
                <a:solidFill>
                  <a:srgbClr val="0000CC"/>
                </a:solidFill>
              </a:rPr>
              <a:t>E</a:t>
            </a:r>
            <a:r>
              <a:rPr lang="en-US" altLang="zh-CN" b="1">
                <a:solidFill>
                  <a:srgbClr val="0000CC"/>
                </a:solidFill>
              </a:rPr>
              <a:t>(</a:t>
            </a:r>
            <a:r>
              <a:rPr lang="en-US" altLang="zh-CN" b="1" i="1">
                <a:solidFill>
                  <a:srgbClr val="0000CC"/>
                </a:solidFill>
              </a:rPr>
              <a:t>X</a:t>
            </a:r>
            <a:r>
              <a:rPr lang="en-US" altLang="zh-CN" b="1">
                <a:solidFill>
                  <a:srgbClr val="0000CC"/>
                </a:solidFill>
              </a:rPr>
              <a:t>)]</a:t>
            </a:r>
            <a:r>
              <a:rPr lang="en-US" altLang="zh-CN" b="1" baseline="30000">
                <a:solidFill>
                  <a:srgbClr val="0000CC"/>
                </a:solidFill>
              </a:rPr>
              <a:t>2</a:t>
            </a:r>
            <a:r>
              <a:rPr lang="zh-CN" altLang="en-US" b="1" baseline="30000"/>
              <a:t>：</a:t>
            </a:r>
            <a:r>
              <a:rPr lang="zh-CN" altLang="en-US" b="1"/>
              <a:t>是随机变量</a:t>
            </a:r>
            <a:r>
              <a:rPr lang="en-US" altLang="zh-CN" b="1"/>
              <a:t>X</a:t>
            </a:r>
            <a:r>
              <a:rPr lang="zh-CN" altLang="en-US" b="1"/>
              <a:t>的函数</a:t>
            </a:r>
          </a:p>
        </p:txBody>
      </p:sp>
      <p:sp>
        <p:nvSpPr>
          <p:cNvPr id="1310736" name="Rectangle 16"/>
          <p:cNvSpPr>
            <a:spLocks noChangeArrowheads="1"/>
          </p:cNvSpPr>
          <p:nvPr/>
        </p:nvSpPr>
        <p:spPr bwMode="auto">
          <a:xfrm>
            <a:off x="3979863" y="5516563"/>
            <a:ext cx="5164137" cy="519112"/>
          </a:xfrm>
          <a:prstGeom prst="rect">
            <a:avLst/>
          </a:prstGeom>
          <a:noFill/>
          <a:ln w="9525">
            <a:noFill/>
            <a:miter lim="800000"/>
            <a:headEnd/>
            <a:tailEnd/>
          </a:ln>
          <a:effectLst/>
        </p:spPr>
        <p:txBody>
          <a:bodyPr wrap="none">
            <a:spAutoFit/>
          </a:bodyPr>
          <a:lstStyle/>
          <a:p>
            <a:r>
              <a:rPr lang="en-US" altLang="zh-CN" b="1" i="1">
                <a:solidFill>
                  <a:srgbClr val="0000CC"/>
                </a:solidFill>
              </a:rPr>
              <a:t>E(Y):</a:t>
            </a:r>
            <a:r>
              <a:rPr lang="zh-CN" altLang="en-US" b="1"/>
              <a:t>随机变量</a:t>
            </a:r>
            <a:r>
              <a:rPr lang="en-US" altLang="zh-CN" b="1"/>
              <a:t>X</a:t>
            </a:r>
            <a:r>
              <a:rPr lang="zh-CN" altLang="en-US" b="1">
                <a:solidFill>
                  <a:srgbClr val="0000CC"/>
                </a:solidFill>
              </a:rPr>
              <a:t>函数</a:t>
            </a:r>
            <a:r>
              <a:rPr lang="zh-CN" altLang="en-US" b="1"/>
              <a:t>的</a:t>
            </a:r>
            <a:r>
              <a:rPr lang="zh-CN" altLang="en-US" b="1">
                <a:solidFill>
                  <a:srgbClr val="339933"/>
                </a:solidFill>
              </a:rPr>
              <a:t>数学期望</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10727"/>
                                        </p:tgtEl>
                                        <p:attrNameLst>
                                          <p:attrName>style.visibility</p:attrName>
                                        </p:attrNameLst>
                                      </p:cBhvr>
                                      <p:to>
                                        <p:strVal val="visible"/>
                                      </p:to>
                                    </p:set>
                                    <p:animEffect transition="in" filter="wipe(left)">
                                      <p:cBhvr>
                                        <p:cTn id="7" dur="500"/>
                                        <p:tgtEl>
                                          <p:spTgt spid="13107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731"/>
                                        </p:tgtEl>
                                        <p:attrNameLst>
                                          <p:attrName>style.visibility</p:attrName>
                                        </p:attrNameLst>
                                      </p:cBhvr>
                                      <p:to>
                                        <p:strVal val="visible"/>
                                      </p:to>
                                    </p:set>
                                    <p:anim calcmode="lin" valueType="num">
                                      <p:cBhvr additive="base">
                                        <p:cTn id="12" dur="500" fill="hold"/>
                                        <p:tgtEl>
                                          <p:spTgt spid="1310731"/>
                                        </p:tgtEl>
                                        <p:attrNameLst>
                                          <p:attrName>ppt_x</p:attrName>
                                        </p:attrNameLst>
                                      </p:cBhvr>
                                      <p:tavLst>
                                        <p:tav tm="0">
                                          <p:val>
                                            <p:strVal val="0-#ppt_w/2"/>
                                          </p:val>
                                        </p:tav>
                                        <p:tav tm="100000">
                                          <p:val>
                                            <p:strVal val="#ppt_x"/>
                                          </p:val>
                                        </p:tav>
                                      </p:tavLst>
                                    </p:anim>
                                    <p:anim calcmode="lin" valueType="num">
                                      <p:cBhvr additive="base">
                                        <p:cTn id="13" dur="500" fill="hold"/>
                                        <p:tgtEl>
                                          <p:spTgt spid="131073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10733"/>
                                        </p:tgtEl>
                                        <p:attrNameLst>
                                          <p:attrName>style.visibility</p:attrName>
                                        </p:attrNameLst>
                                      </p:cBhvr>
                                      <p:to>
                                        <p:strVal val="visible"/>
                                      </p:to>
                                    </p:set>
                                    <p:anim calcmode="lin" valueType="num">
                                      <p:cBhvr additive="base">
                                        <p:cTn id="18" dur="500" fill="hold"/>
                                        <p:tgtEl>
                                          <p:spTgt spid="1310733"/>
                                        </p:tgtEl>
                                        <p:attrNameLst>
                                          <p:attrName>ppt_x</p:attrName>
                                        </p:attrNameLst>
                                      </p:cBhvr>
                                      <p:tavLst>
                                        <p:tav tm="0">
                                          <p:val>
                                            <p:strVal val="0-#ppt_w/2"/>
                                          </p:val>
                                        </p:tav>
                                        <p:tav tm="100000">
                                          <p:val>
                                            <p:strVal val="#ppt_x"/>
                                          </p:val>
                                        </p:tav>
                                      </p:tavLst>
                                    </p:anim>
                                    <p:anim calcmode="lin" valueType="num">
                                      <p:cBhvr additive="base">
                                        <p:cTn id="19" dur="500" fill="hold"/>
                                        <p:tgtEl>
                                          <p:spTgt spid="13107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310732"/>
                                        </p:tgtEl>
                                        <p:attrNameLst>
                                          <p:attrName>style.visibility</p:attrName>
                                        </p:attrNameLst>
                                      </p:cBhvr>
                                      <p:to>
                                        <p:strVal val="visible"/>
                                      </p:to>
                                    </p:set>
                                    <p:anim calcmode="lin" valueType="num">
                                      <p:cBhvr additive="base">
                                        <p:cTn id="24" dur="500" fill="hold"/>
                                        <p:tgtEl>
                                          <p:spTgt spid="1310732"/>
                                        </p:tgtEl>
                                        <p:attrNameLst>
                                          <p:attrName>ppt_x</p:attrName>
                                        </p:attrNameLst>
                                      </p:cBhvr>
                                      <p:tavLst>
                                        <p:tav tm="0">
                                          <p:val>
                                            <p:strVal val="0-#ppt_w/2"/>
                                          </p:val>
                                        </p:tav>
                                        <p:tav tm="100000">
                                          <p:val>
                                            <p:strVal val="#ppt_x"/>
                                          </p:val>
                                        </p:tav>
                                      </p:tavLst>
                                    </p:anim>
                                    <p:anim calcmode="lin" valueType="num">
                                      <p:cBhvr additive="base">
                                        <p:cTn id="25" dur="500" fill="hold"/>
                                        <p:tgtEl>
                                          <p:spTgt spid="1310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31" grpId="0" autoUpdateAnimBg="0"/>
      <p:bldP spid="13107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4" name="Rectangle 4"/>
          <p:cNvSpPr>
            <a:spLocks noChangeArrowheads="1"/>
          </p:cNvSpPr>
          <p:nvPr/>
        </p:nvSpPr>
        <p:spPr bwMode="auto">
          <a:xfrm>
            <a:off x="1036638" y="3835400"/>
            <a:ext cx="7239000" cy="519113"/>
          </a:xfrm>
          <a:prstGeom prst="rect">
            <a:avLst/>
          </a:prstGeom>
          <a:noFill/>
          <a:ln w="9525">
            <a:noFill/>
            <a:miter lim="800000"/>
            <a:headEnd/>
            <a:tailEnd/>
          </a:ln>
          <a:effectLst/>
        </p:spPr>
        <p:txBody>
          <a:bodyPr anchor="ctr">
            <a:spAutoFit/>
          </a:bodyPr>
          <a:lstStyle/>
          <a:p>
            <a:pPr algn="ctr"/>
            <a:r>
              <a:rPr lang="zh-CN" altLang="en-US" b="1">
                <a:ea typeface="宋体" pitchFamily="2" charset="-122"/>
              </a:rPr>
              <a:t>若</a:t>
            </a:r>
            <a:r>
              <a:rPr lang="en-US" altLang="zh-CN" b="1" i="1">
                <a:ea typeface="宋体" pitchFamily="2" charset="-122"/>
              </a:rPr>
              <a:t>X</a:t>
            </a:r>
            <a:r>
              <a:rPr lang="zh-CN" altLang="en-US" b="1">
                <a:ea typeface="宋体" pitchFamily="2" charset="-122"/>
              </a:rPr>
              <a:t>的取值比较分散，则方差</a:t>
            </a:r>
            <a:r>
              <a:rPr lang="en-US" altLang="zh-CN" b="1" i="1">
                <a:ea typeface="宋体" pitchFamily="2" charset="-122"/>
              </a:rPr>
              <a:t>D(X)</a:t>
            </a:r>
            <a:r>
              <a:rPr lang="zh-CN" altLang="en-US" b="1">
                <a:ea typeface="宋体" pitchFamily="2" charset="-122"/>
              </a:rPr>
              <a:t>较大</a:t>
            </a:r>
            <a:r>
              <a:rPr lang="en-US" altLang="zh-CN" b="1">
                <a:ea typeface="宋体" pitchFamily="2" charset="-122"/>
              </a:rPr>
              <a:t>.</a:t>
            </a:r>
          </a:p>
        </p:txBody>
      </p:sp>
      <p:sp>
        <p:nvSpPr>
          <p:cNvPr id="1320965" name="Rectangle 5"/>
          <p:cNvSpPr>
            <a:spLocks noChangeArrowheads="1"/>
          </p:cNvSpPr>
          <p:nvPr/>
        </p:nvSpPr>
        <p:spPr bwMode="auto">
          <a:xfrm>
            <a:off x="808038" y="1484313"/>
            <a:ext cx="8077200" cy="1117600"/>
          </a:xfrm>
          <a:prstGeom prst="rect">
            <a:avLst/>
          </a:prstGeom>
          <a:noFill/>
          <a:ln w="9525">
            <a:noFill/>
            <a:miter lim="800000"/>
            <a:headEnd/>
            <a:tailEnd/>
          </a:ln>
          <a:effectLst/>
        </p:spPr>
        <p:txBody>
          <a:bodyPr anchor="ctr">
            <a:spAutoFit/>
          </a:bodyPr>
          <a:lstStyle/>
          <a:p>
            <a:pPr>
              <a:lnSpc>
                <a:spcPct val="120000"/>
              </a:lnSpc>
            </a:pPr>
            <a:r>
              <a:rPr lang="zh-CN" altLang="en-US" b="1" dirty="0">
                <a:ea typeface="宋体" pitchFamily="2" charset="-122"/>
              </a:rPr>
              <a:t>        方差刻划了随机变量的取值对于其数学期望的离散程度 </a:t>
            </a:r>
            <a:r>
              <a:rPr lang="en-US" altLang="zh-CN" b="1" dirty="0">
                <a:ea typeface="宋体" pitchFamily="2" charset="-122"/>
              </a:rPr>
              <a:t>.</a:t>
            </a:r>
          </a:p>
        </p:txBody>
      </p:sp>
      <p:sp>
        <p:nvSpPr>
          <p:cNvPr id="1320966" name="Rectangle 6"/>
          <p:cNvSpPr>
            <a:spLocks noChangeArrowheads="1"/>
          </p:cNvSpPr>
          <p:nvPr/>
        </p:nvSpPr>
        <p:spPr bwMode="auto">
          <a:xfrm>
            <a:off x="1539875" y="2997200"/>
            <a:ext cx="6510338" cy="519113"/>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若</a:t>
            </a:r>
            <a:r>
              <a:rPr lang="en-US" altLang="zh-CN" b="1" i="1">
                <a:ea typeface="宋体" pitchFamily="2" charset="-122"/>
              </a:rPr>
              <a:t>X</a:t>
            </a:r>
            <a:r>
              <a:rPr lang="zh-CN" altLang="en-US" b="1">
                <a:ea typeface="宋体" pitchFamily="2" charset="-122"/>
              </a:rPr>
              <a:t>的取值比较集中，则方差</a:t>
            </a:r>
            <a:r>
              <a:rPr lang="en-US" altLang="zh-CN" b="1" i="1">
                <a:ea typeface="宋体" pitchFamily="2" charset="-122"/>
              </a:rPr>
              <a:t>D(X)</a:t>
            </a:r>
            <a:r>
              <a:rPr lang="zh-CN" altLang="en-US" b="1">
                <a:ea typeface="宋体" pitchFamily="2" charset="-122"/>
              </a:rPr>
              <a:t>较小；</a:t>
            </a:r>
          </a:p>
        </p:txBody>
      </p:sp>
      <p:sp>
        <p:nvSpPr>
          <p:cNvPr id="1320967" name="Text Box 7"/>
          <p:cNvSpPr txBox="1">
            <a:spLocks noChangeArrowheads="1"/>
          </p:cNvSpPr>
          <p:nvPr/>
        </p:nvSpPr>
        <p:spPr bwMode="auto">
          <a:xfrm>
            <a:off x="935038" y="4710113"/>
            <a:ext cx="8208962" cy="1416050"/>
          </a:xfrm>
          <a:prstGeom prst="rect">
            <a:avLst/>
          </a:prstGeom>
          <a:noFill/>
          <a:ln w="9525">
            <a:noFill/>
            <a:miter lim="800000"/>
            <a:headEnd/>
            <a:tailEnd/>
          </a:ln>
          <a:effectLst/>
        </p:spPr>
        <p:txBody>
          <a:bodyPr>
            <a:spAutoFit/>
          </a:bodyPr>
          <a:lstStyle/>
          <a:p>
            <a:pPr>
              <a:lnSpc>
                <a:spcPct val="155000"/>
              </a:lnSpc>
            </a:pPr>
            <a:r>
              <a:rPr lang="zh-CN" altLang="en-US" b="1">
                <a:solidFill>
                  <a:schemeClr val="accent2"/>
                </a:solidFill>
                <a:ea typeface="宋体" pitchFamily="2" charset="-122"/>
              </a:rPr>
              <a:t>因此，</a:t>
            </a:r>
            <a:r>
              <a:rPr lang="en-US" altLang="zh-CN" b="1">
                <a:solidFill>
                  <a:schemeClr val="accent2"/>
                </a:solidFill>
                <a:ea typeface="宋体" pitchFamily="2" charset="-122"/>
              </a:rPr>
              <a:t>D</a:t>
            </a:r>
            <a:r>
              <a:rPr lang="zh-CN" altLang="en-US" b="1">
                <a:solidFill>
                  <a:schemeClr val="accent2"/>
                </a:solidFill>
                <a:ea typeface="宋体" pitchFamily="2" charset="-122"/>
              </a:rPr>
              <a:t>（</a:t>
            </a:r>
            <a:r>
              <a:rPr lang="en-US" altLang="zh-CN" b="1">
                <a:solidFill>
                  <a:schemeClr val="accent2"/>
                </a:solidFill>
                <a:ea typeface="宋体" pitchFamily="2" charset="-122"/>
              </a:rPr>
              <a:t>X</a:t>
            </a:r>
            <a:r>
              <a:rPr lang="zh-CN" altLang="en-US" b="1">
                <a:solidFill>
                  <a:schemeClr val="accent2"/>
                </a:solidFill>
                <a:ea typeface="宋体" pitchFamily="2" charset="-122"/>
              </a:rPr>
              <a:t>）是刻画</a:t>
            </a:r>
            <a:r>
              <a:rPr lang="en-US" altLang="zh-CN" b="1">
                <a:solidFill>
                  <a:schemeClr val="accent2"/>
                </a:solidFill>
                <a:ea typeface="宋体" pitchFamily="2" charset="-122"/>
              </a:rPr>
              <a:t>X</a:t>
            </a:r>
            <a:r>
              <a:rPr lang="zh-CN" altLang="en-US" b="1">
                <a:solidFill>
                  <a:schemeClr val="accent2"/>
                </a:solidFill>
                <a:ea typeface="宋体" pitchFamily="2" charset="-122"/>
              </a:rPr>
              <a:t>取值分散程度的一个量，它是衡量</a:t>
            </a:r>
            <a:r>
              <a:rPr lang="en-US" altLang="zh-CN" b="1">
                <a:solidFill>
                  <a:schemeClr val="accent2"/>
                </a:solidFill>
                <a:ea typeface="宋体" pitchFamily="2" charset="-122"/>
              </a:rPr>
              <a:t>X</a:t>
            </a:r>
            <a:r>
              <a:rPr lang="zh-CN" altLang="en-US" b="1">
                <a:solidFill>
                  <a:schemeClr val="accent2"/>
                </a:solidFill>
                <a:ea typeface="宋体" pitchFamily="2" charset="-122"/>
              </a:rPr>
              <a:t>取值分散程度的一个尺度。</a:t>
            </a:r>
          </a:p>
        </p:txBody>
      </p:sp>
      <p:sp>
        <p:nvSpPr>
          <p:cNvPr id="1320968" name="Text Box 8"/>
          <p:cNvSpPr txBox="1">
            <a:spLocks noChangeArrowheads="1"/>
          </p:cNvSpPr>
          <p:nvPr/>
        </p:nvSpPr>
        <p:spPr bwMode="auto">
          <a:xfrm>
            <a:off x="1042988" y="692150"/>
            <a:ext cx="7162800" cy="579438"/>
          </a:xfrm>
          <a:prstGeom prst="rect">
            <a:avLst/>
          </a:prstGeom>
          <a:noFill/>
          <a:ln w="9525">
            <a:noFill/>
            <a:miter lim="800000"/>
            <a:headEnd/>
            <a:tailEnd/>
          </a:ln>
        </p:spPr>
        <p:txBody>
          <a:bodyPr>
            <a:spAutoFit/>
          </a:bodyPr>
          <a:lstStyle/>
          <a:p>
            <a:pPr>
              <a:spcBef>
                <a:spcPct val="50000"/>
              </a:spcBef>
            </a:pPr>
            <a:r>
              <a:rPr lang="zh-CN" altLang="zh-CN" sz="3200" b="1" dirty="0">
                <a:solidFill>
                  <a:schemeClr val="tx2"/>
                </a:solidFill>
                <a:latin typeface="黑体" pitchFamily="49" charset="-122"/>
                <a:ea typeface="黑体" pitchFamily="49" charset="-122"/>
              </a:rPr>
              <a:t>一维随机变量</a:t>
            </a:r>
            <a:r>
              <a:rPr lang="zh-CN" altLang="en-US" sz="3200" b="1" dirty="0">
                <a:solidFill>
                  <a:schemeClr val="tx2"/>
                </a:solidFill>
                <a:latin typeface="黑体" pitchFamily="49" charset="-122"/>
                <a:ea typeface="黑体" pitchFamily="49" charset="-122"/>
              </a:rPr>
              <a:t>方差的定义</a:t>
            </a:r>
            <a:r>
              <a:rPr lang="en-US" altLang="zh-CN" sz="3200" b="1" dirty="0">
                <a:solidFill>
                  <a:schemeClr val="tx2"/>
                </a:solidFill>
                <a:latin typeface="黑体" pitchFamily="49" charset="-122"/>
                <a:ea typeface="黑体" pitchFamily="49" charset="-122"/>
              </a:rPr>
              <a:t>(Cont.)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20965"/>
                                        </p:tgtEl>
                                        <p:attrNameLst>
                                          <p:attrName>style.visibility</p:attrName>
                                        </p:attrNameLst>
                                      </p:cBhvr>
                                      <p:to>
                                        <p:strVal val="visible"/>
                                      </p:to>
                                    </p:set>
                                    <p:animEffect transition="in" filter="barn(outVertical)">
                                      <p:cBhvr>
                                        <p:cTn id="7" dur="500"/>
                                        <p:tgtEl>
                                          <p:spTgt spid="13209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66"/>
                                        </p:tgtEl>
                                        <p:attrNameLst>
                                          <p:attrName>style.visibility</p:attrName>
                                        </p:attrNameLst>
                                      </p:cBhvr>
                                      <p:to>
                                        <p:strVal val="visible"/>
                                      </p:to>
                                    </p:set>
                                    <p:animEffect transition="in" filter="wipe(left)">
                                      <p:cBhvr>
                                        <p:cTn id="12" dur="500"/>
                                        <p:tgtEl>
                                          <p:spTgt spid="13209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20964"/>
                                        </p:tgtEl>
                                        <p:attrNameLst>
                                          <p:attrName>style.visibility</p:attrName>
                                        </p:attrNameLst>
                                      </p:cBhvr>
                                      <p:to>
                                        <p:strVal val="visible"/>
                                      </p:to>
                                    </p:set>
                                    <p:anim calcmode="lin" valueType="num">
                                      <p:cBhvr additive="base">
                                        <p:cTn id="17" dur="500" fill="hold"/>
                                        <p:tgtEl>
                                          <p:spTgt spid="1320964"/>
                                        </p:tgtEl>
                                        <p:attrNameLst>
                                          <p:attrName>ppt_x</p:attrName>
                                        </p:attrNameLst>
                                      </p:cBhvr>
                                      <p:tavLst>
                                        <p:tav tm="0">
                                          <p:val>
                                            <p:strVal val="#ppt_x"/>
                                          </p:val>
                                        </p:tav>
                                        <p:tav tm="100000">
                                          <p:val>
                                            <p:strVal val="#ppt_x"/>
                                          </p:val>
                                        </p:tav>
                                      </p:tavLst>
                                    </p:anim>
                                    <p:anim calcmode="lin" valueType="num">
                                      <p:cBhvr additive="base">
                                        <p:cTn id="18" dur="500" fill="hold"/>
                                        <p:tgtEl>
                                          <p:spTgt spid="132096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20967"/>
                                        </p:tgtEl>
                                        <p:attrNameLst>
                                          <p:attrName>style.visibility</p:attrName>
                                        </p:attrNameLst>
                                      </p:cBhvr>
                                      <p:to>
                                        <p:strVal val="visible"/>
                                      </p:to>
                                    </p:set>
                                    <p:anim calcmode="lin" valueType="num">
                                      <p:cBhvr additive="base">
                                        <p:cTn id="23" dur="500" fill="hold"/>
                                        <p:tgtEl>
                                          <p:spTgt spid="1320967"/>
                                        </p:tgtEl>
                                        <p:attrNameLst>
                                          <p:attrName>ppt_x</p:attrName>
                                        </p:attrNameLst>
                                      </p:cBhvr>
                                      <p:tavLst>
                                        <p:tav tm="0">
                                          <p:val>
                                            <p:strVal val="0-#ppt_w/2"/>
                                          </p:val>
                                        </p:tav>
                                        <p:tav tm="100000">
                                          <p:val>
                                            <p:strVal val="#ppt_x"/>
                                          </p:val>
                                        </p:tav>
                                      </p:tavLst>
                                    </p:anim>
                                    <p:anim calcmode="lin" valueType="num">
                                      <p:cBhvr additive="base">
                                        <p:cTn id="24" dur="500" fill="hold"/>
                                        <p:tgtEl>
                                          <p:spTgt spid="13209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64" grpId="0" autoUpdateAnimBg="0"/>
      <p:bldP spid="1320965" grpId="0" autoUpdateAnimBg="0"/>
      <p:bldP spid="1320966" grpId="0" autoUpdateAnimBg="0"/>
      <p:bldP spid="132096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3012" name="Object 4"/>
          <p:cNvGraphicFramePr>
            <a:graphicFrameLocks noChangeAspect="1"/>
          </p:cNvGraphicFramePr>
          <p:nvPr/>
        </p:nvGraphicFramePr>
        <p:xfrm>
          <a:off x="5067300" y="3354388"/>
          <a:ext cx="112713" cy="214312"/>
        </p:xfrm>
        <a:graphic>
          <a:graphicData uri="http://schemas.openxmlformats.org/presentationml/2006/ole">
            <p:oleObj spid="_x0000_s1323012" name="公式" r:id="rId4" imgW="114120" imgH="215640" progId="Equation.3">
              <p:embed/>
            </p:oleObj>
          </a:graphicData>
        </a:graphic>
      </p:graphicFrame>
      <p:graphicFrame>
        <p:nvGraphicFramePr>
          <p:cNvPr id="1323013" name="Object 5"/>
          <p:cNvGraphicFramePr>
            <a:graphicFrameLocks noChangeAspect="1"/>
          </p:cNvGraphicFramePr>
          <p:nvPr/>
        </p:nvGraphicFramePr>
        <p:xfrm>
          <a:off x="5067300" y="3354388"/>
          <a:ext cx="112713" cy="214312"/>
        </p:xfrm>
        <a:graphic>
          <a:graphicData uri="http://schemas.openxmlformats.org/presentationml/2006/ole">
            <p:oleObj spid="_x0000_s1323013" name="公式" r:id="rId5" imgW="114120" imgH="215640" progId="Equation.3">
              <p:embed/>
            </p:oleObj>
          </a:graphicData>
        </a:graphic>
      </p:graphicFrame>
      <p:sp>
        <p:nvSpPr>
          <p:cNvPr id="1323014" name="AutoShape 6"/>
          <p:cNvSpPr>
            <a:spLocks noChangeArrowheads="1"/>
          </p:cNvSpPr>
          <p:nvPr/>
        </p:nvSpPr>
        <p:spPr bwMode="auto">
          <a:xfrm>
            <a:off x="6659563" y="2852738"/>
            <a:ext cx="2016125" cy="2376487"/>
          </a:xfrm>
          <a:prstGeom prst="wedgeRectCallout">
            <a:avLst>
              <a:gd name="adj1" fmla="val -105199"/>
              <a:gd name="adj2" fmla="val 8852"/>
            </a:avLst>
          </a:prstGeom>
          <a:solidFill>
            <a:srgbClr val="660033"/>
          </a:solidFill>
          <a:ln w="9525">
            <a:solidFill>
              <a:schemeClr val="tx1"/>
            </a:solidFill>
            <a:miter lim="800000"/>
            <a:headEnd/>
            <a:tailEnd/>
          </a:ln>
          <a:effectLst/>
        </p:spPr>
        <p:txBody>
          <a:bodyPr wrap="none" anchor="ctr"/>
          <a:lstStyle/>
          <a:p>
            <a:pPr algn="ctr">
              <a:spcBef>
                <a:spcPct val="50000"/>
              </a:spcBef>
            </a:pPr>
            <a:r>
              <a:rPr lang="en-US" altLang="zh-CN" b="1" i="1">
                <a:solidFill>
                  <a:srgbClr val="FFFF00"/>
                </a:solidFill>
                <a:ea typeface="宋体" pitchFamily="2" charset="-122"/>
              </a:rPr>
              <a:t>X</a:t>
            </a:r>
            <a:r>
              <a:rPr lang="zh-CN" altLang="en-US" b="1">
                <a:solidFill>
                  <a:srgbClr val="FFFF00"/>
                </a:solidFill>
                <a:ea typeface="宋体" pitchFamily="2" charset="-122"/>
              </a:rPr>
              <a:t>为离散型，</a:t>
            </a:r>
          </a:p>
          <a:p>
            <a:pPr algn="ctr">
              <a:spcBef>
                <a:spcPct val="50000"/>
              </a:spcBef>
            </a:pPr>
            <a:r>
              <a:rPr lang="zh-CN" altLang="en-US" b="1">
                <a:solidFill>
                  <a:srgbClr val="FFFF00"/>
                </a:solidFill>
                <a:ea typeface="宋体" pitchFamily="2" charset="-122"/>
              </a:rPr>
              <a:t>分布率</a:t>
            </a:r>
          </a:p>
          <a:p>
            <a:pPr algn="ctr">
              <a:spcBef>
                <a:spcPct val="50000"/>
              </a:spcBef>
            </a:pPr>
            <a:r>
              <a:rPr lang="en-US" altLang="zh-CN" b="1" i="1">
                <a:solidFill>
                  <a:srgbClr val="FFFF00"/>
                </a:solidFill>
                <a:ea typeface="宋体" pitchFamily="2" charset="-122"/>
              </a:rPr>
              <a:t>P</a:t>
            </a:r>
            <a:r>
              <a:rPr lang="en-US" altLang="zh-CN" b="1">
                <a:solidFill>
                  <a:srgbClr val="FFFF00"/>
                </a:solidFill>
                <a:ea typeface="宋体" pitchFamily="2" charset="-122"/>
              </a:rPr>
              <a:t>{</a:t>
            </a:r>
            <a:r>
              <a:rPr lang="en-US" altLang="zh-CN" b="1" i="1">
                <a:solidFill>
                  <a:srgbClr val="FFFF00"/>
                </a:solidFill>
                <a:ea typeface="宋体" pitchFamily="2" charset="-122"/>
              </a:rPr>
              <a:t>X</a:t>
            </a:r>
            <a:r>
              <a:rPr lang="en-US" altLang="zh-CN" b="1">
                <a:solidFill>
                  <a:srgbClr val="FFFF00"/>
                </a:solidFill>
                <a:ea typeface="宋体" pitchFamily="2" charset="-122"/>
              </a:rPr>
              <a:t>=</a:t>
            </a:r>
            <a:r>
              <a:rPr lang="en-US" altLang="zh-CN" b="1" i="1">
                <a:solidFill>
                  <a:srgbClr val="FFFF00"/>
                </a:solidFill>
                <a:ea typeface="宋体" pitchFamily="2" charset="-122"/>
              </a:rPr>
              <a:t>x</a:t>
            </a:r>
            <a:r>
              <a:rPr lang="en-US" altLang="zh-CN" b="1" i="1" baseline="-25000">
                <a:solidFill>
                  <a:srgbClr val="FFFF00"/>
                </a:solidFill>
                <a:ea typeface="宋体" pitchFamily="2" charset="-122"/>
              </a:rPr>
              <a:t>k</a:t>
            </a:r>
            <a:r>
              <a:rPr lang="en-US" altLang="zh-CN" b="1">
                <a:solidFill>
                  <a:srgbClr val="FFFF00"/>
                </a:solidFill>
                <a:ea typeface="宋体" pitchFamily="2" charset="-122"/>
              </a:rPr>
              <a:t>}=</a:t>
            </a:r>
            <a:r>
              <a:rPr lang="en-US" altLang="zh-CN" b="1" i="1">
                <a:solidFill>
                  <a:srgbClr val="FFFF00"/>
                </a:solidFill>
                <a:ea typeface="宋体" pitchFamily="2" charset="-122"/>
              </a:rPr>
              <a:t>p</a:t>
            </a:r>
            <a:r>
              <a:rPr lang="en-US" altLang="zh-CN" b="1" i="1" baseline="-25000">
                <a:solidFill>
                  <a:srgbClr val="FFFF00"/>
                </a:solidFill>
                <a:ea typeface="宋体" pitchFamily="2" charset="-122"/>
              </a:rPr>
              <a:t>k</a:t>
            </a:r>
            <a:endParaRPr lang="en-US" altLang="zh-CN" b="1" baseline="-25000">
              <a:solidFill>
                <a:srgbClr val="FFFF00"/>
              </a:solidFill>
              <a:ea typeface="宋体" pitchFamily="2" charset="-122"/>
            </a:endParaRPr>
          </a:p>
        </p:txBody>
      </p:sp>
      <p:sp>
        <p:nvSpPr>
          <p:cNvPr id="1323015" name="Rectangle 7"/>
          <p:cNvSpPr>
            <a:spLocks noChangeArrowheads="1"/>
          </p:cNvSpPr>
          <p:nvPr/>
        </p:nvSpPr>
        <p:spPr bwMode="auto">
          <a:xfrm>
            <a:off x="838200" y="1484313"/>
            <a:ext cx="8305800" cy="1630362"/>
          </a:xfrm>
          <a:prstGeom prst="rect">
            <a:avLst/>
          </a:prstGeom>
          <a:noFill/>
          <a:ln w="9525">
            <a:noFill/>
            <a:miter lim="800000"/>
            <a:headEnd/>
            <a:tailEnd/>
          </a:ln>
          <a:effectLst/>
        </p:spPr>
        <p:txBody>
          <a:bodyPr anchor="ctr">
            <a:spAutoFit/>
          </a:bodyPr>
          <a:lstStyle/>
          <a:p>
            <a:pPr>
              <a:lnSpc>
                <a:spcPct val="120000"/>
              </a:lnSpc>
            </a:pPr>
            <a:r>
              <a:rPr lang="zh-CN" altLang="en-US" b="1">
                <a:ea typeface="宋体" pitchFamily="2" charset="-122"/>
              </a:rPr>
              <a:t>        由定义知，方差是随机变量 </a:t>
            </a:r>
            <a:r>
              <a:rPr lang="en-US" altLang="zh-CN" b="1" i="1">
                <a:ea typeface="宋体" pitchFamily="2" charset="-122"/>
              </a:rPr>
              <a:t>X </a:t>
            </a:r>
            <a:r>
              <a:rPr lang="zh-CN" altLang="en-US" b="1">
                <a:ea typeface="宋体" pitchFamily="2" charset="-122"/>
              </a:rPr>
              <a:t>的函数  </a:t>
            </a:r>
          </a:p>
          <a:p>
            <a:pPr>
              <a:lnSpc>
                <a:spcPct val="120000"/>
              </a:lnSpc>
            </a:pPr>
            <a:r>
              <a:rPr lang="zh-CN" altLang="en-US" b="1" i="1">
                <a:ea typeface="宋体" pitchFamily="2" charset="-122"/>
              </a:rPr>
              <a:t>                        </a:t>
            </a:r>
            <a:r>
              <a:rPr lang="en-US" altLang="zh-CN" b="1" i="1">
                <a:ea typeface="宋体" pitchFamily="2" charset="-122"/>
              </a:rPr>
              <a:t>g</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baseline="30000">
                <a:solidFill>
                  <a:schemeClr val="accent2"/>
                </a:solidFill>
                <a:ea typeface="宋体" pitchFamily="2" charset="-122"/>
              </a:rPr>
              <a:t>2 </a:t>
            </a:r>
          </a:p>
          <a:p>
            <a:pPr>
              <a:lnSpc>
                <a:spcPct val="120000"/>
              </a:lnSpc>
            </a:pPr>
            <a:r>
              <a:rPr lang="zh-CN" altLang="zh-CN" b="1">
                <a:ea typeface="宋体" pitchFamily="2" charset="-122"/>
              </a:rPr>
              <a:t>的</a:t>
            </a:r>
            <a:r>
              <a:rPr lang="zh-CN" altLang="en-US" b="1">
                <a:ea typeface="宋体" pitchFamily="2" charset="-122"/>
              </a:rPr>
              <a:t>数学期望 </a:t>
            </a:r>
            <a:r>
              <a:rPr lang="en-US" altLang="zh-CN" b="1">
                <a:ea typeface="宋体" pitchFamily="2" charset="-122"/>
              </a:rPr>
              <a:t>.</a:t>
            </a:r>
          </a:p>
        </p:txBody>
      </p:sp>
      <p:graphicFrame>
        <p:nvGraphicFramePr>
          <p:cNvPr id="1323016" name="Object 8"/>
          <p:cNvGraphicFramePr>
            <a:graphicFrameLocks noChangeAspect="1"/>
          </p:cNvGraphicFramePr>
          <p:nvPr/>
        </p:nvGraphicFramePr>
        <p:xfrm>
          <a:off x="1187450" y="3429000"/>
          <a:ext cx="5113338" cy="1822450"/>
        </p:xfrm>
        <a:graphic>
          <a:graphicData uri="http://schemas.openxmlformats.org/presentationml/2006/ole">
            <p:oleObj spid="_x0000_s1323016" name="公式" r:id="rId6" imgW="4991040" imgH="1663560" progId="Equation.3">
              <p:embed/>
            </p:oleObj>
          </a:graphicData>
        </a:graphic>
      </p:graphicFrame>
      <p:sp>
        <p:nvSpPr>
          <p:cNvPr id="1323017" name="Text Box 9"/>
          <p:cNvSpPr txBox="1">
            <a:spLocks noChangeArrowheads="1"/>
          </p:cNvSpPr>
          <p:nvPr/>
        </p:nvSpPr>
        <p:spPr bwMode="auto">
          <a:xfrm>
            <a:off x="1042988" y="836613"/>
            <a:ext cx="4968875" cy="579437"/>
          </a:xfrm>
          <a:prstGeom prst="rect">
            <a:avLst/>
          </a:prstGeom>
          <a:noFill/>
          <a:ln w="9525">
            <a:noFill/>
            <a:miter lim="800000"/>
            <a:headEnd/>
            <a:tailEnd/>
          </a:ln>
          <a:effectLst/>
        </p:spPr>
        <p:txBody>
          <a:bodyPr>
            <a:spAutoFit/>
          </a:bodyPr>
          <a:lstStyle/>
          <a:p>
            <a:r>
              <a:rPr lang="zh-CN" altLang="en-US" sz="3200" b="1">
                <a:solidFill>
                  <a:schemeClr val="tx2"/>
                </a:solidFill>
                <a:ea typeface="黑体" pitchFamily="49" charset="-122"/>
              </a:rPr>
              <a:t>一维随机变量方差的计算</a:t>
            </a:r>
          </a:p>
        </p:txBody>
      </p:sp>
      <p:sp>
        <p:nvSpPr>
          <p:cNvPr id="1323018" name="AutoShape 10"/>
          <p:cNvSpPr>
            <a:spLocks/>
          </p:cNvSpPr>
          <p:nvPr/>
        </p:nvSpPr>
        <p:spPr bwMode="auto">
          <a:xfrm flipH="1">
            <a:off x="4608513" y="5734050"/>
            <a:ext cx="4535487" cy="609600"/>
          </a:xfrm>
          <a:prstGeom prst="borderCallout1">
            <a:avLst>
              <a:gd name="adj1" fmla="val 18750"/>
              <a:gd name="adj2" fmla="val 101676"/>
              <a:gd name="adj3" fmla="val -141407"/>
              <a:gd name="adj4" fmla="val 103009"/>
            </a:avLst>
          </a:prstGeom>
          <a:solidFill>
            <a:schemeClr val="accent1"/>
          </a:solidFill>
          <a:ln w="9525">
            <a:solidFill>
              <a:schemeClr val="tx1"/>
            </a:solidFill>
            <a:miter lim="800000"/>
            <a:headEnd/>
            <a:tailEnd/>
          </a:ln>
          <a:effectLst/>
        </p:spPr>
        <p:txBody>
          <a:bodyPr anchor="ctr"/>
          <a:lstStyle/>
          <a:p>
            <a:pPr eaLnBrk="0" hangingPunct="0"/>
            <a:r>
              <a:rPr lang="en-US" altLang="zh-CN" b="1" i="1">
                <a:solidFill>
                  <a:srgbClr val="0000CC"/>
                </a:solidFill>
                <a:ea typeface="宋体" pitchFamily="2" charset="-122"/>
              </a:rPr>
              <a:t>X</a:t>
            </a:r>
            <a:r>
              <a:rPr lang="zh-CN" altLang="en-US" b="1">
                <a:solidFill>
                  <a:srgbClr val="0000CC"/>
                </a:solidFill>
                <a:ea typeface="宋体" pitchFamily="2" charset="-122"/>
              </a:rPr>
              <a:t>为连续型，</a:t>
            </a:r>
            <a:r>
              <a:rPr lang="en-US" altLang="zh-CN" b="1" i="1">
                <a:solidFill>
                  <a:srgbClr val="0000CC"/>
                </a:solidFill>
                <a:ea typeface="宋体" pitchFamily="2" charset="-122"/>
              </a:rPr>
              <a:t>X</a:t>
            </a:r>
            <a:r>
              <a:rPr lang="zh-CN" altLang="en-US" b="1">
                <a:solidFill>
                  <a:srgbClr val="0000CC"/>
                </a:solidFill>
                <a:ea typeface="宋体" pitchFamily="2" charset="-122"/>
              </a:rPr>
              <a:t>概率密度</a:t>
            </a:r>
            <a:r>
              <a:rPr lang="en-US" altLang="zh-CN" b="1" i="1">
                <a:solidFill>
                  <a:srgbClr val="0000CC"/>
                </a:solidFill>
                <a:ea typeface="宋体" pitchFamily="2" charset="-122"/>
              </a:rPr>
              <a:t>f(x</a:t>
            </a:r>
            <a:r>
              <a:rPr lang="en-US" altLang="zh-CN" b="1">
                <a:solidFill>
                  <a:srgbClr val="0000CC"/>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23015"/>
                                        </p:tgtEl>
                                        <p:attrNameLst>
                                          <p:attrName>style.visibility</p:attrName>
                                        </p:attrNameLst>
                                      </p:cBhvr>
                                      <p:to>
                                        <p:strVal val="visible"/>
                                      </p:to>
                                    </p:set>
                                    <p:animEffect transition="in" filter="barn(outVertical)">
                                      <p:cBhvr>
                                        <p:cTn id="7" dur="500"/>
                                        <p:tgtEl>
                                          <p:spTgt spid="13230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23016"/>
                                        </p:tgtEl>
                                        <p:attrNameLst>
                                          <p:attrName>style.visibility</p:attrName>
                                        </p:attrNameLst>
                                      </p:cBhvr>
                                      <p:to>
                                        <p:strVal val="visible"/>
                                      </p:to>
                                    </p:set>
                                    <p:anim calcmode="lin" valueType="num">
                                      <p:cBhvr additive="base">
                                        <p:cTn id="12" dur="500" fill="hold"/>
                                        <p:tgtEl>
                                          <p:spTgt spid="1323016"/>
                                        </p:tgtEl>
                                        <p:attrNameLst>
                                          <p:attrName>ppt_x</p:attrName>
                                        </p:attrNameLst>
                                      </p:cBhvr>
                                      <p:tavLst>
                                        <p:tav tm="0">
                                          <p:val>
                                            <p:strVal val="#ppt_x"/>
                                          </p:val>
                                        </p:tav>
                                        <p:tav tm="100000">
                                          <p:val>
                                            <p:strVal val="#ppt_x"/>
                                          </p:val>
                                        </p:tav>
                                      </p:tavLst>
                                    </p:anim>
                                    <p:anim calcmode="lin" valueType="num">
                                      <p:cBhvr additive="base">
                                        <p:cTn id="13" dur="500" fill="hold"/>
                                        <p:tgtEl>
                                          <p:spTgt spid="13230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23014"/>
                                        </p:tgtEl>
                                        <p:attrNameLst>
                                          <p:attrName>style.visibility</p:attrName>
                                        </p:attrNameLst>
                                      </p:cBhvr>
                                      <p:to>
                                        <p:strVal val="visible"/>
                                      </p:to>
                                    </p:set>
                                    <p:anim calcmode="lin" valueType="num">
                                      <p:cBhvr additive="base">
                                        <p:cTn id="18" dur="500" fill="hold"/>
                                        <p:tgtEl>
                                          <p:spTgt spid="1323014"/>
                                        </p:tgtEl>
                                        <p:attrNameLst>
                                          <p:attrName>ppt_x</p:attrName>
                                        </p:attrNameLst>
                                      </p:cBhvr>
                                      <p:tavLst>
                                        <p:tav tm="0">
                                          <p:val>
                                            <p:strVal val="1+#ppt_w/2"/>
                                          </p:val>
                                        </p:tav>
                                        <p:tav tm="100000">
                                          <p:val>
                                            <p:strVal val="#ppt_x"/>
                                          </p:val>
                                        </p:tav>
                                      </p:tavLst>
                                    </p:anim>
                                    <p:anim calcmode="lin" valueType="num">
                                      <p:cBhvr additive="base">
                                        <p:cTn id="19" dur="500" fill="hold"/>
                                        <p:tgtEl>
                                          <p:spTgt spid="13230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323018"/>
                                        </p:tgtEl>
                                        <p:attrNameLst>
                                          <p:attrName>style.visibility</p:attrName>
                                        </p:attrNameLst>
                                      </p:cBhvr>
                                      <p:to>
                                        <p:strVal val="visible"/>
                                      </p:to>
                                    </p:set>
                                    <p:animEffect transition="in" filter="wipe(down)">
                                      <p:cBhvr>
                                        <p:cTn id="24" dur="500"/>
                                        <p:tgtEl>
                                          <p:spTgt spid="132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14" grpId="0" animBg="1" autoUpdateAnimBg="0"/>
      <p:bldP spid="1323015" grpId="0" autoUpdateAnimBg="0"/>
      <p:bldP spid="13230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60" name="Text Box 4"/>
          <p:cNvSpPr txBox="1">
            <a:spLocks noChangeArrowheads="1"/>
          </p:cNvSpPr>
          <p:nvPr/>
        </p:nvSpPr>
        <p:spPr bwMode="auto">
          <a:xfrm>
            <a:off x="1168400" y="1609725"/>
            <a:ext cx="4591050" cy="519113"/>
          </a:xfrm>
          <a:prstGeom prst="rect">
            <a:avLst/>
          </a:prstGeom>
          <a:noFill/>
          <a:ln w="9525">
            <a:noFill/>
            <a:miter lim="800000"/>
            <a:headEnd/>
            <a:tailEnd/>
          </a:ln>
        </p:spPr>
        <p:txBody>
          <a:bodyPr>
            <a:spAutoFit/>
          </a:bodyPr>
          <a:lstStyle/>
          <a:p>
            <a:pPr>
              <a:spcBef>
                <a:spcPct val="50000"/>
              </a:spcBef>
            </a:pPr>
            <a:r>
              <a:rPr lang="zh-CN" altLang="en-US" b="1">
                <a:solidFill>
                  <a:srgbClr val="0000CC"/>
                </a:solidFill>
                <a:ea typeface="宋体" pitchFamily="2" charset="-122"/>
              </a:rPr>
              <a:t>计算方差的一个简化公式</a:t>
            </a:r>
          </a:p>
        </p:txBody>
      </p:sp>
      <p:sp>
        <p:nvSpPr>
          <p:cNvPr id="1325061" name="Text Box 5"/>
          <p:cNvSpPr txBox="1">
            <a:spLocks noChangeArrowheads="1"/>
          </p:cNvSpPr>
          <p:nvPr/>
        </p:nvSpPr>
        <p:spPr bwMode="auto">
          <a:xfrm>
            <a:off x="939800" y="2492375"/>
            <a:ext cx="4648200" cy="519113"/>
          </a:xfrm>
          <a:prstGeom prst="rect">
            <a:avLst/>
          </a:prstGeom>
          <a:noFill/>
          <a:ln w="9525">
            <a:noFill/>
            <a:miter lim="800000"/>
            <a:headEnd/>
            <a:tailEnd/>
          </a:ln>
          <a:effectLst/>
        </p:spPr>
        <p:txBody>
          <a:bodyPr anchor="ctr">
            <a:spAutoFit/>
          </a:bodyPr>
          <a:lstStyle/>
          <a:p>
            <a:pPr algn="just" eaLnBrk="0" hangingPunct="0"/>
            <a:r>
              <a:rPr lang="zh-CN" altLang="en-US" b="1">
                <a:ea typeface="宋体" pitchFamily="2" charset="-122"/>
              </a:rPr>
              <a:t>      </a:t>
            </a:r>
            <a:r>
              <a:rPr lang="en-US" altLang="zh-CN" b="1" i="1">
                <a:solidFill>
                  <a:schemeClr val="accent2"/>
                </a:solidFill>
                <a:ea typeface="宋体" pitchFamily="2" charset="-122"/>
              </a:rPr>
              <a:t>D</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baseline="30000">
                <a:solidFill>
                  <a:schemeClr val="accent2"/>
                </a:solidFill>
                <a:ea typeface="宋体" pitchFamily="2" charset="-122"/>
              </a:rPr>
              <a:t>2</a:t>
            </a:r>
            <a:r>
              <a:rPr lang="en-US" altLang="zh-CN" b="1">
                <a:solidFill>
                  <a:schemeClr val="accent2"/>
                </a:solidFill>
                <a:ea typeface="宋体" pitchFamily="2" charset="-122"/>
              </a:rPr>
              <a:t>) - [</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baseline="30000">
                <a:solidFill>
                  <a:schemeClr val="accent2"/>
                </a:solidFill>
                <a:ea typeface="宋体" pitchFamily="2" charset="-122"/>
              </a:rPr>
              <a:t>2</a:t>
            </a:r>
            <a:r>
              <a:rPr lang="en-US" altLang="zh-CN" b="1">
                <a:ea typeface="宋体" pitchFamily="2" charset="-122"/>
              </a:rPr>
              <a:t>                    </a:t>
            </a:r>
          </a:p>
        </p:txBody>
      </p:sp>
      <p:sp>
        <p:nvSpPr>
          <p:cNvPr id="1325062" name="AutoShape 6"/>
          <p:cNvSpPr>
            <a:spLocks noChangeArrowheads="1"/>
          </p:cNvSpPr>
          <p:nvPr/>
        </p:nvSpPr>
        <p:spPr bwMode="auto">
          <a:xfrm>
            <a:off x="7088188" y="2405063"/>
            <a:ext cx="1587500" cy="679450"/>
          </a:xfrm>
          <a:prstGeom prst="wedgeRectCallout">
            <a:avLst>
              <a:gd name="adj1" fmla="val -150199"/>
              <a:gd name="adj2" fmla="val 96264"/>
            </a:avLst>
          </a:prstGeom>
          <a:noFill/>
          <a:ln w="9525">
            <a:solidFill>
              <a:schemeClr val="tx1"/>
            </a:solidFill>
            <a:miter lim="800000"/>
            <a:headEnd/>
            <a:tailEnd/>
          </a:ln>
          <a:effectLst/>
        </p:spPr>
        <p:txBody>
          <a:bodyPr wrap="none" anchor="ctr"/>
          <a:lstStyle/>
          <a:p>
            <a:pPr algn="ctr">
              <a:spcBef>
                <a:spcPct val="50000"/>
              </a:spcBef>
            </a:pPr>
            <a:r>
              <a:rPr lang="zh-CN" altLang="en-US" b="1">
                <a:ea typeface="宋体" pitchFamily="2" charset="-122"/>
              </a:rPr>
              <a:t>展开</a:t>
            </a:r>
          </a:p>
        </p:txBody>
      </p:sp>
      <p:sp>
        <p:nvSpPr>
          <p:cNvPr id="1325063" name="Rectangle 7"/>
          <p:cNvSpPr>
            <a:spLocks noChangeArrowheads="1"/>
          </p:cNvSpPr>
          <p:nvPr/>
        </p:nvSpPr>
        <p:spPr bwMode="auto">
          <a:xfrm>
            <a:off x="863600" y="3197225"/>
            <a:ext cx="4114800" cy="519113"/>
          </a:xfrm>
          <a:prstGeom prst="rect">
            <a:avLst/>
          </a:prstGeom>
          <a:noFill/>
          <a:ln w="9525">
            <a:noFill/>
            <a:miter lim="800000"/>
            <a:headEnd/>
            <a:tailEnd/>
          </a:ln>
          <a:effectLst/>
        </p:spPr>
        <p:txBody>
          <a:bodyPr anchor="ctr">
            <a:spAutoFit/>
          </a:bodyPr>
          <a:lstStyle/>
          <a:p>
            <a:pPr algn="ctr"/>
            <a:r>
              <a:rPr lang="zh-CN" altLang="zh-CN" b="1">
                <a:ea typeface="宋体" pitchFamily="2" charset="-122"/>
              </a:rPr>
              <a:t>证：</a:t>
            </a:r>
            <a:r>
              <a:rPr lang="en-US" altLang="zh-CN" b="1" i="1">
                <a:ea typeface="宋体" pitchFamily="2" charset="-122"/>
              </a:rPr>
              <a:t>D</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endParaRPr lang="en-US" altLang="zh-CN" b="1" baseline="30000">
              <a:solidFill>
                <a:schemeClr val="tx2"/>
              </a:solidFill>
              <a:ea typeface="宋体" pitchFamily="2" charset="-122"/>
            </a:endParaRPr>
          </a:p>
        </p:txBody>
      </p:sp>
      <p:sp>
        <p:nvSpPr>
          <p:cNvPr id="1325064" name="Rectangle 8"/>
          <p:cNvSpPr>
            <a:spLocks noChangeArrowheads="1"/>
          </p:cNvSpPr>
          <p:nvPr/>
        </p:nvSpPr>
        <p:spPr bwMode="auto">
          <a:xfrm>
            <a:off x="2760663" y="3883025"/>
            <a:ext cx="3778250" cy="519113"/>
          </a:xfrm>
          <a:prstGeom prst="rect">
            <a:avLst/>
          </a:prstGeom>
          <a:noFill/>
          <a:ln w="9525">
            <a:noFill/>
            <a:miter lim="800000"/>
            <a:headEnd/>
            <a:tailEnd/>
          </a:ln>
          <a:effectLst/>
        </p:spPr>
        <p:txBody>
          <a:bodyPr wrap="none" anchor="ctr">
            <a:spAutoFit/>
          </a:bodyPr>
          <a:lstStyle/>
          <a:p>
            <a:pPr algn="ct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baseline="30000">
                <a:ea typeface="宋体" pitchFamily="2" charset="-122"/>
              </a:rPr>
              <a:t>2</a:t>
            </a:r>
            <a:r>
              <a:rPr lang="en-US" altLang="zh-CN" b="1">
                <a:ea typeface="宋体" pitchFamily="2" charset="-122"/>
              </a:rPr>
              <a:t>-2</a:t>
            </a:r>
            <a:r>
              <a:rPr lang="en-US" altLang="zh-CN" b="1" i="1">
                <a:ea typeface="宋体" pitchFamily="2" charset="-122"/>
              </a:rPr>
              <a:t>XE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r>
              <a:rPr lang="en-US" altLang="zh-CN" b="1">
                <a:ea typeface="宋体" pitchFamily="2" charset="-122"/>
              </a:rPr>
              <a:t>}</a:t>
            </a:r>
            <a:endParaRPr lang="en-US" altLang="zh-CN" b="1" baseline="30000">
              <a:solidFill>
                <a:schemeClr val="tx2"/>
              </a:solidFill>
              <a:ea typeface="宋体" pitchFamily="2" charset="-122"/>
            </a:endParaRPr>
          </a:p>
        </p:txBody>
      </p:sp>
      <p:sp>
        <p:nvSpPr>
          <p:cNvPr id="1325065" name="Rectangle 9"/>
          <p:cNvSpPr>
            <a:spLocks noChangeArrowheads="1"/>
          </p:cNvSpPr>
          <p:nvPr/>
        </p:nvSpPr>
        <p:spPr bwMode="auto">
          <a:xfrm>
            <a:off x="2463800" y="4721225"/>
            <a:ext cx="4430713" cy="519113"/>
          </a:xfrm>
          <a:prstGeom prst="rect">
            <a:avLst/>
          </a:prstGeom>
          <a:noFill/>
          <a:ln w="9525">
            <a:noFill/>
            <a:miter lim="800000"/>
            <a:headEnd/>
            <a:tailEnd/>
          </a:ln>
          <a:effectLst/>
        </p:spPr>
        <p:txBody>
          <a:bodyPr anchor="ctr">
            <a:spAutoFit/>
          </a:bodyPr>
          <a:lstStyle/>
          <a:p>
            <a:pPr algn="ct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baseline="30000">
                <a:ea typeface="宋体" pitchFamily="2" charset="-122"/>
              </a:rPr>
              <a:t>2</a:t>
            </a:r>
            <a:r>
              <a:rPr lang="en-US" altLang="zh-CN" b="1">
                <a:ea typeface="宋体" pitchFamily="2" charset="-122"/>
              </a:rPr>
              <a:t>)-2[</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endParaRPr lang="en-US" altLang="zh-CN" b="1" baseline="30000">
              <a:solidFill>
                <a:schemeClr val="tx2"/>
              </a:solidFill>
              <a:ea typeface="宋体" pitchFamily="2" charset="-122"/>
            </a:endParaRPr>
          </a:p>
        </p:txBody>
      </p:sp>
      <p:sp>
        <p:nvSpPr>
          <p:cNvPr id="1325066" name="Rectangle 10"/>
          <p:cNvSpPr>
            <a:spLocks noChangeArrowheads="1"/>
          </p:cNvSpPr>
          <p:nvPr/>
        </p:nvSpPr>
        <p:spPr bwMode="auto">
          <a:xfrm>
            <a:off x="2638425" y="5559425"/>
            <a:ext cx="2408238" cy="519113"/>
          </a:xfrm>
          <a:prstGeom prst="rect">
            <a:avLst/>
          </a:prstGeom>
          <a:noFill/>
          <a:ln w="9525">
            <a:noFill/>
            <a:miter lim="800000"/>
            <a:headEnd/>
            <a:tailEnd/>
          </a:ln>
          <a:effectLst/>
        </p:spPr>
        <p:txBody>
          <a:bodyPr wrap="none" anchor="ctr">
            <a:spAutoFit/>
          </a:bodyPr>
          <a:lstStyle/>
          <a:p>
            <a:pPr algn="ct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baseline="30000">
                <a:ea typeface="宋体" pitchFamily="2" charset="-122"/>
              </a:rPr>
              <a:t>2</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p>
        </p:txBody>
      </p:sp>
      <p:sp>
        <p:nvSpPr>
          <p:cNvPr id="1325067" name="AutoShape 11"/>
          <p:cNvSpPr>
            <a:spLocks noChangeArrowheads="1"/>
          </p:cNvSpPr>
          <p:nvPr/>
        </p:nvSpPr>
        <p:spPr bwMode="auto">
          <a:xfrm>
            <a:off x="7235825" y="4581525"/>
            <a:ext cx="1584325" cy="990600"/>
          </a:xfrm>
          <a:prstGeom prst="wedgeRectCallout">
            <a:avLst>
              <a:gd name="adj1" fmla="val -113528"/>
              <a:gd name="adj2" fmla="val -46796"/>
            </a:avLst>
          </a:prstGeom>
          <a:noFill/>
          <a:ln w="9525">
            <a:solidFill>
              <a:schemeClr val="tx1"/>
            </a:solidFill>
            <a:miter lim="800000"/>
            <a:headEnd/>
            <a:tailEnd/>
          </a:ln>
          <a:effectLst/>
        </p:spPr>
        <p:txBody>
          <a:bodyPr wrap="none" anchor="ctr"/>
          <a:lstStyle/>
          <a:p>
            <a:pPr algn="ctr">
              <a:spcBef>
                <a:spcPct val="50000"/>
              </a:spcBef>
            </a:pPr>
            <a:r>
              <a:rPr lang="zh-CN" altLang="en-US" b="1">
                <a:ea typeface="宋体" pitchFamily="2" charset="-122"/>
              </a:rPr>
              <a:t>利用期望</a:t>
            </a:r>
          </a:p>
          <a:p>
            <a:pPr algn="ctr">
              <a:spcBef>
                <a:spcPct val="50000"/>
              </a:spcBef>
            </a:pPr>
            <a:r>
              <a:rPr lang="zh-CN" altLang="en-US" b="1">
                <a:ea typeface="宋体" pitchFamily="2" charset="-122"/>
              </a:rPr>
              <a:t>性质</a:t>
            </a:r>
          </a:p>
        </p:txBody>
      </p:sp>
      <p:sp>
        <p:nvSpPr>
          <p:cNvPr id="1325068" name="Text Box 12"/>
          <p:cNvSpPr txBox="1">
            <a:spLocks noChangeArrowheads="1"/>
          </p:cNvSpPr>
          <p:nvPr/>
        </p:nvSpPr>
        <p:spPr bwMode="auto">
          <a:xfrm>
            <a:off x="1042988" y="836613"/>
            <a:ext cx="6121400" cy="579437"/>
          </a:xfrm>
          <a:prstGeom prst="rect">
            <a:avLst/>
          </a:prstGeom>
          <a:noFill/>
          <a:ln w="9525">
            <a:noFill/>
            <a:miter lim="800000"/>
            <a:headEnd/>
            <a:tailEnd/>
          </a:ln>
          <a:effectLst/>
        </p:spPr>
        <p:txBody>
          <a:bodyPr>
            <a:spAutoFit/>
          </a:bodyPr>
          <a:lstStyle/>
          <a:p>
            <a:r>
              <a:rPr lang="zh-CN" altLang="zh-CN" sz="3200" b="1">
                <a:solidFill>
                  <a:schemeClr val="tx2"/>
                </a:solidFill>
                <a:ea typeface="黑体" pitchFamily="49" charset="-122"/>
              </a:rPr>
              <a:t>一维随机变量</a:t>
            </a:r>
            <a:r>
              <a:rPr lang="zh-CN" altLang="en-US" sz="3200" b="1">
                <a:solidFill>
                  <a:schemeClr val="tx2"/>
                </a:solidFill>
                <a:ea typeface="黑体" pitchFamily="49" charset="-122"/>
              </a:rPr>
              <a:t>方差的计算</a:t>
            </a:r>
            <a:r>
              <a:rPr lang="en-US" altLang="zh-CN" sz="3200" b="1">
                <a:solidFill>
                  <a:schemeClr val="tx2"/>
                </a:solidFill>
                <a:ea typeface="黑体"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25060"/>
                                        </p:tgtEl>
                                        <p:attrNameLst>
                                          <p:attrName>style.visibility</p:attrName>
                                        </p:attrNameLst>
                                      </p:cBhvr>
                                      <p:to>
                                        <p:strVal val="visible"/>
                                      </p:to>
                                    </p:set>
                                    <p:animEffect transition="in" filter="barn(outVertical)">
                                      <p:cBhvr>
                                        <p:cTn id="7" dur="500"/>
                                        <p:tgtEl>
                                          <p:spTgt spid="13250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25061"/>
                                        </p:tgtEl>
                                        <p:attrNameLst>
                                          <p:attrName>style.visibility</p:attrName>
                                        </p:attrNameLst>
                                      </p:cBhvr>
                                      <p:to>
                                        <p:strVal val="visible"/>
                                      </p:to>
                                    </p:set>
                                    <p:anim calcmode="lin" valueType="num">
                                      <p:cBhvr additive="base">
                                        <p:cTn id="12" dur="500" fill="hold"/>
                                        <p:tgtEl>
                                          <p:spTgt spid="1325061"/>
                                        </p:tgtEl>
                                        <p:attrNameLst>
                                          <p:attrName>ppt_x</p:attrName>
                                        </p:attrNameLst>
                                      </p:cBhvr>
                                      <p:tavLst>
                                        <p:tav tm="0">
                                          <p:val>
                                            <p:strVal val="1+#ppt_w/2"/>
                                          </p:val>
                                        </p:tav>
                                        <p:tav tm="100000">
                                          <p:val>
                                            <p:strVal val="#ppt_x"/>
                                          </p:val>
                                        </p:tav>
                                      </p:tavLst>
                                    </p:anim>
                                    <p:anim calcmode="lin" valueType="num">
                                      <p:cBhvr additive="base">
                                        <p:cTn id="13" dur="500" fill="hold"/>
                                        <p:tgtEl>
                                          <p:spTgt spid="132506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25063"/>
                                        </p:tgtEl>
                                        <p:attrNameLst>
                                          <p:attrName>style.visibility</p:attrName>
                                        </p:attrNameLst>
                                      </p:cBhvr>
                                      <p:to>
                                        <p:strVal val="visible"/>
                                      </p:to>
                                    </p:set>
                                    <p:anim calcmode="lin" valueType="num">
                                      <p:cBhvr additive="base">
                                        <p:cTn id="18" dur="500" fill="hold"/>
                                        <p:tgtEl>
                                          <p:spTgt spid="1325063"/>
                                        </p:tgtEl>
                                        <p:attrNameLst>
                                          <p:attrName>ppt_x</p:attrName>
                                        </p:attrNameLst>
                                      </p:cBhvr>
                                      <p:tavLst>
                                        <p:tav tm="0">
                                          <p:val>
                                            <p:strVal val="0-#ppt_w/2"/>
                                          </p:val>
                                        </p:tav>
                                        <p:tav tm="100000">
                                          <p:val>
                                            <p:strVal val="#ppt_x"/>
                                          </p:val>
                                        </p:tav>
                                      </p:tavLst>
                                    </p:anim>
                                    <p:anim calcmode="lin" valueType="num">
                                      <p:cBhvr additive="base">
                                        <p:cTn id="19" dur="500" fill="hold"/>
                                        <p:tgtEl>
                                          <p:spTgt spid="132506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25064"/>
                                        </p:tgtEl>
                                        <p:attrNameLst>
                                          <p:attrName>style.visibility</p:attrName>
                                        </p:attrNameLst>
                                      </p:cBhvr>
                                      <p:to>
                                        <p:strVal val="visible"/>
                                      </p:to>
                                    </p:set>
                                    <p:anim calcmode="lin" valueType="num">
                                      <p:cBhvr additive="base">
                                        <p:cTn id="24" dur="500" fill="hold"/>
                                        <p:tgtEl>
                                          <p:spTgt spid="1325064"/>
                                        </p:tgtEl>
                                        <p:attrNameLst>
                                          <p:attrName>ppt_x</p:attrName>
                                        </p:attrNameLst>
                                      </p:cBhvr>
                                      <p:tavLst>
                                        <p:tav tm="0">
                                          <p:val>
                                            <p:strVal val="#ppt_x"/>
                                          </p:val>
                                        </p:tav>
                                        <p:tav tm="100000">
                                          <p:val>
                                            <p:strVal val="#ppt_x"/>
                                          </p:val>
                                        </p:tav>
                                      </p:tavLst>
                                    </p:anim>
                                    <p:anim calcmode="lin" valueType="num">
                                      <p:cBhvr additive="base">
                                        <p:cTn id="25" dur="500" fill="hold"/>
                                        <p:tgtEl>
                                          <p:spTgt spid="132506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25062"/>
                                        </p:tgtEl>
                                        <p:attrNameLst>
                                          <p:attrName>style.visibility</p:attrName>
                                        </p:attrNameLst>
                                      </p:cBhvr>
                                      <p:to>
                                        <p:strVal val="visible"/>
                                      </p:to>
                                    </p:set>
                                    <p:anim calcmode="lin" valueType="num">
                                      <p:cBhvr additive="base">
                                        <p:cTn id="30" dur="500" fill="hold"/>
                                        <p:tgtEl>
                                          <p:spTgt spid="1325062"/>
                                        </p:tgtEl>
                                        <p:attrNameLst>
                                          <p:attrName>ppt_x</p:attrName>
                                        </p:attrNameLst>
                                      </p:cBhvr>
                                      <p:tavLst>
                                        <p:tav tm="0">
                                          <p:val>
                                            <p:strVal val="1+#ppt_w/2"/>
                                          </p:val>
                                        </p:tav>
                                        <p:tav tm="100000">
                                          <p:val>
                                            <p:strVal val="#ppt_x"/>
                                          </p:val>
                                        </p:tav>
                                      </p:tavLst>
                                    </p:anim>
                                    <p:anim calcmode="lin" valueType="num">
                                      <p:cBhvr additive="base">
                                        <p:cTn id="31" dur="500" fill="hold"/>
                                        <p:tgtEl>
                                          <p:spTgt spid="132506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25065"/>
                                        </p:tgtEl>
                                        <p:attrNameLst>
                                          <p:attrName>style.visibility</p:attrName>
                                        </p:attrNameLst>
                                      </p:cBhvr>
                                      <p:to>
                                        <p:strVal val="visible"/>
                                      </p:to>
                                    </p:set>
                                    <p:anim calcmode="lin" valueType="num">
                                      <p:cBhvr additive="base">
                                        <p:cTn id="36" dur="500" fill="hold"/>
                                        <p:tgtEl>
                                          <p:spTgt spid="1325065"/>
                                        </p:tgtEl>
                                        <p:attrNameLst>
                                          <p:attrName>ppt_x</p:attrName>
                                        </p:attrNameLst>
                                      </p:cBhvr>
                                      <p:tavLst>
                                        <p:tav tm="0">
                                          <p:val>
                                            <p:strVal val="#ppt_x"/>
                                          </p:val>
                                        </p:tav>
                                        <p:tav tm="100000">
                                          <p:val>
                                            <p:strVal val="#ppt_x"/>
                                          </p:val>
                                        </p:tav>
                                      </p:tavLst>
                                    </p:anim>
                                    <p:anim calcmode="lin" valueType="num">
                                      <p:cBhvr additive="base">
                                        <p:cTn id="37" dur="500" fill="hold"/>
                                        <p:tgtEl>
                                          <p:spTgt spid="132506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25067"/>
                                        </p:tgtEl>
                                        <p:attrNameLst>
                                          <p:attrName>style.visibility</p:attrName>
                                        </p:attrNameLst>
                                      </p:cBhvr>
                                      <p:to>
                                        <p:strVal val="visible"/>
                                      </p:to>
                                    </p:set>
                                    <p:anim calcmode="lin" valueType="num">
                                      <p:cBhvr additive="base">
                                        <p:cTn id="42" dur="500" fill="hold"/>
                                        <p:tgtEl>
                                          <p:spTgt spid="1325067"/>
                                        </p:tgtEl>
                                        <p:attrNameLst>
                                          <p:attrName>ppt_x</p:attrName>
                                        </p:attrNameLst>
                                      </p:cBhvr>
                                      <p:tavLst>
                                        <p:tav tm="0">
                                          <p:val>
                                            <p:strVal val="1+#ppt_w/2"/>
                                          </p:val>
                                        </p:tav>
                                        <p:tav tm="100000">
                                          <p:val>
                                            <p:strVal val="#ppt_x"/>
                                          </p:val>
                                        </p:tav>
                                      </p:tavLst>
                                    </p:anim>
                                    <p:anim calcmode="lin" valueType="num">
                                      <p:cBhvr additive="base">
                                        <p:cTn id="43" dur="500" fill="hold"/>
                                        <p:tgtEl>
                                          <p:spTgt spid="132506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25066"/>
                                        </p:tgtEl>
                                        <p:attrNameLst>
                                          <p:attrName>style.visibility</p:attrName>
                                        </p:attrNameLst>
                                      </p:cBhvr>
                                      <p:to>
                                        <p:strVal val="visible"/>
                                      </p:to>
                                    </p:set>
                                    <p:anim calcmode="lin" valueType="num">
                                      <p:cBhvr additive="base">
                                        <p:cTn id="48" dur="500" fill="hold"/>
                                        <p:tgtEl>
                                          <p:spTgt spid="1325066"/>
                                        </p:tgtEl>
                                        <p:attrNameLst>
                                          <p:attrName>ppt_x</p:attrName>
                                        </p:attrNameLst>
                                      </p:cBhvr>
                                      <p:tavLst>
                                        <p:tav tm="0">
                                          <p:val>
                                            <p:strVal val="#ppt_x"/>
                                          </p:val>
                                        </p:tav>
                                        <p:tav tm="100000">
                                          <p:val>
                                            <p:strVal val="#ppt_x"/>
                                          </p:val>
                                        </p:tav>
                                      </p:tavLst>
                                    </p:anim>
                                    <p:anim calcmode="lin" valueType="num">
                                      <p:cBhvr additive="base">
                                        <p:cTn id="49" dur="500" fill="hold"/>
                                        <p:tgtEl>
                                          <p:spTgt spid="1325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060" grpId="0" autoUpdateAnimBg="0"/>
      <p:bldP spid="1325061" grpId="0" autoUpdateAnimBg="0"/>
      <p:bldP spid="1325062" grpId="0" animBg="1" autoUpdateAnimBg="0"/>
      <p:bldP spid="1325063" grpId="0" autoUpdateAnimBg="0"/>
      <p:bldP spid="1325064" grpId="0" autoUpdateAnimBg="0"/>
      <p:bldP spid="1325065" grpId="0" autoUpdateAnimBg="0"/>
      <p:bldP spid="1325066" grpId="0" autoUpdateAnimBg="0"/>
      <p:bldP spid="1325067"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8" name="Text Box 4"/>
          <p:cNvSpPr txBox="1">
            <a:spLocks noChangeArrowheads="1"/>
          </p:cNvSpPr>
          <p:nvPr/>
        </p:nvSpPr>
        <p:spPr bwMode="auto">
          <a:xfrm>
            <a:off x="1030288" y="860425"/>
            <a:ext cx="541337" cy="519113"/>
          </a:xfrm>
          <a:prstGeom prst="rect">
            <a:avLst/>
          </a:prstGeom>
          <a:noFill/>
          <a:ln w="9525">
            <a:noFill/>
            <a:miter lim="800000"/>
            <a:headEnd/>
            <a:tailEnd/>
          </a:ln>
          <a:effectLst/>
        </p:spPr>
        <p:txBody>
          <a:bodyPr wrap="none">
            <a:spAutoFit/>
          </a:bodyPr>
          <a:lstStyle/>
          <a:p>
            <a:pPr algn="ctr"/>
            <a:r>
              <a:rPr lang="zh-CN" altLang="en-US" b="1">
                <a:solidFill>
                  <a:schemeClr val="hlink"/>
                </a:solidFill>
                <a:ea typeface="宋体" pitchFamily="2" charset="-122"/>
              </a:rPr>
              <a:t>例</a:t>
            </a:r>
            <a:endParaRPr lang="en-US" altLang="zh-CN" b="1">
              <a:solidFill>
                <a:schemeClr val="hlink"/>
              </a:solidFill>
              <a:ea typeface="宋体" pitchFamily="2" charset="-122"/>
            </a:endParaRPr>
          </a:p>
        </p:txBody>
      </p:sp>
      <p:sp>
        <p:nvSpPr>
          <p:cNvPr id="1327109" name="Text Box 5"/>
          <p:cNvSpPr txBox="1">
            <a:spLocks noChangeArrowheads="1"/>
          </p:cNvSpPr>
          <p:nvPr/>
        </p:nvSpPr>
        <p:spPr bwMode="auto">
          <a:xfrm>
            <a:off x="2157413" y="882650"/>
            <a:ext cx="6986587"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设随机变量</a:t>
            </a:r>
            <a:r>
              <a:rPr lang="en-US" altLang="zh-CN" b="1">
                <a:ea typeface="宋体" pitchFamily="2" charset="-122"/>
              </a:rPr>
              <a:t>X</a:t>
            </a:r>
            <a:r>
              <a:rPr lang="zh-CN" altLang="en-US" b="1">
                <a:ea typeface="宋体" pitchFamily="2" charset="-122"/>
              </a:rPr>
              <a:t>具有</a:t>
            </a:r>
            <a:r>
              <a:rPr lang="en-US" altLang="zh-CN" b="1">
                <a:ea typeface="宋体" pitchFamily="2" charset="-122"/>
              </a:rPr>
              <a:t>(0—1</a:t>
            </a:r>
            <a:r>
              <a:rPr lang="zh-CN" altLang="en-US" b="1">
                <a:ea typeface="宋体" pitchFamily="2" charset="-122"/>
              </a:rPr>
              <a:t>）分布，其分布率为</a:t>
            </a:r>
          </a:p>
        </p:txBody>
      </p:sp>
      <p:graphicFrame>
        <p:nvGraphicFramePr>
          <p:cNvPr id="1327110" name="Object 6"/>
          <p:cNvGraphicFramePr>
            <a:graphicFrameLocks noChangeAspect="1"/>
          </p:cNvGraphicFramePr>
          <p:nvPr/>
        </p:nvGraphicFramePr>
        <p:xfrm>
          <a:off x="2128838" y="1603375"/>
          <a:ext cx="4864100" cy="393700"/>
        </p:xfrm>
        <a:graphic>
          <a:graphicData uri="http://schemas.openxmlformats.org/presentationml/2006/ole">
            <p:oleObj spid="_x0000_s1327110" name="公式" r:id="rId4" imgW="4863960" imgH="393480" progId="Equation.3">
              <p:embed/>
            </p:oleObj>
          </a:graphicData>
        </a:graphic>
      </p:graphicFrame>
      <p:sp>
        <p:nvSpPr>
          <p:cNvPr id="1327111" name="Text Box 7"/>
          <p:cNvSpPr txBox="1">
            <a:spLocks noChangeArrowheads="1"/>
          </p:cNvSpPr>
          <p:nvPr/>
        </p:nvSpPr>
        <p:spPr bwMode="auto">
          <a:xfrm>
            <a:off x="982663" y="2185988"/>
            <a:ext cx="1649412" cy="519112"/>
          </a:xfrm>
          <a:prstGeom prst="rect">
            <a:avLst/>
          </a:prstGeom>
          <a:noFill/>
          <a:ln w="9525">
            <a:noFill/>
            <a:miter lim="800000"/>
            <a:headEnd/>
            <a:tailEnd/>
          </a:ln>
          <a:effectLst/>
        </p:spPr>
        <p:txBody>
          <a:bodyPr wrap="none">
            <a:spAutoFit/>
          </a:bodyPr>
          <a:lstStyle/>
          <a:p>
            <a:pPr algn="ctr"/>
            <a:r>
              <a:rPr lang="zh-CN" altLang="en-US" b="1">
                <a:ea typeface="宋体" pitchFamily="2" charset="-122"/>
              </a:rPr>
              <a:t>求</a:t>
            </a:r>
            <a:r>
              <a:rPr lang="en-US" altLang="zh-CN" b="1">
                <a:ea typeface="宋体" pitchFamily="2" charset="-122"/>
              </a:rPr>
              <a:t>D(X) .  </a:t>
            </a:r>
          </a:p>
        </p:txBody>
      </p:sp>
      <p:sp>
        <p:nvSpPr>
          <p:cNvPr id="1327112" name="Text Box 8"/>
          <p:cNvSpPr txBox="1">
            <a:spLocks noChangeArrowheads="1"/>
          </p:cNvSpPr>
          <p:nvPr/>
        </p:nvSpPr>
        <p:spPr bwMode="auto">
          <a:xfrm>
            <a:off x="1081088" y="2876550"/>
            <a:ext cx="541337"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解</a:t>
            </a:r>
          </a:p>
        </p:txBody>
      </p:sp>
      <p:graphicFrame>
        <p:nvGraphicFramePr>
          <p:cNvPr id="1327113" name="Object 9"/>
          <p:cNvGraphicFramePr>
            <a:graphicFrameLocks noChangeAspect="1"/>
          </p:cNvGraphicFramePr>
          <p:nvPr/>
        </p:nvGraphicFramePr>
        <p:xfrm>
          <a:off x="2217738" y="2976563"/>
          <a:ext cx="4267200" cy="393700"/>
        </p:xfrm>
        <a:graphic>
          <a:graphicData uri="http://schemas.openxmlformats.org/presentationml/2006/ole">
            <p:oleObj spid="_x0000_s1327113" name="公式" r:id="rId5" imgW="4267080" imgH="393480" progId="Equation.3">
              <p:embed/>
            </p:oleObj>
          </a:graphicData>
        </a:graphic>
      </p:graphicFrame>
      <p:graphicFrame>
        <p:nvGraphicFramePr>
          <p:cNvPr id="1327114" name="Object 10"/>
          <p:cNvGraphicFramePr>
            <a:graphicFrameLocks noChangeAspect="1"/>
          </p:cNvGraphicFramePr>
          <p:nvPr/>
        </p:nvGraphicFramePr>
        <p:xfrm>
          <a:off x="5472113" y="3986213"/>
          <a:ext cx="190500" cy="419100"/>
        </p:xfrm>
        <a:graphic>
          <a:graphicData uri="http://schemas.openxmlformats.org/presentationml/2006/ole">
            <p:oleObj spid="_x0000_s1327114" name="Equation" r:id="rId6" imgW="190440" imgH="419040" progId="Equation.3">
              <p:embed/>
            </p:oleObj>
          </a:graphicData>
        </a:graphic>
      </p:graphicFrame>
      <p:graphicFrame>
        <p:nvGraphicFramePr>
          <p:cNvPr id="1327115" name="Object 11"/>
          <p:cNvGraphicFramePr>
            <a:graphicFrameLocks noChangeAspect="1"/>
          </p:cNvGraphicFramePr>
          <p:nvPr/>
        </p:nvGraphicFramePr>
        <p:xfrm>
          <a:off x="2436813" y="3573463"/>
          <a:ext cx="4724400" cy="471487"/>
        </p:xfrm>
        <a:graphic>
          <a:graphicData uri="http://schemas.openxmlformats.org/presentationml/2006/ole">
            <p:oleObj spid="_x0000_s1327115" name="公式" r:id="rId7" imgW="4724280" imgH="469800" progId="Equation.3">
              <p:embed/>
            </p:oleObj>
          </a:graphicData>
        </a:graphic>
      </p:graphicFrame>
      <p:sp>
        <p:nvSpPr>
          <p:cNvPr id="1327116" name="Text Box 12"/>
          <p:cNvSpPr txBox="1">
            <a:spLocks noChangeArrowheads="1"/>
          </p:cNvSpPr>
          <p:nvPr/>
        </p:nvSpPr>
        <p:spPr bwMode="auto">
          <a:xfrm>
            <a:off x="1047750" y="4171950"/>
            <a:ext cx="1255713"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由公式</a:t>
            </a:r>
          </a:p>
        </p:txBody>
      </p:sp>
      <p:graphicFrame>
        <p:nvGraphicFramePr>
          <p:cNvPr id="1327117" name="Object 13"/>
          <p:cNvGraphicFramePr>
            <a:graphicFrameLocks noChangeAspect="1"/>
          </p:cNvGraphicFramePr>
          <p:nvPr/>
        </p:nvGraphicFramePr>
        <p:xfrm>
          <a:off x="2424113" y="4868863"/>
          <a:ext cx="6654800" cy="471487"/>
        </p:xfrm>
        <a:graphic>
          <a:graphicData uri="http://schemas.openxmlformats.org/presentationml/2006/ole">
            <p:oleObj spid="_x0000_s1327117" name="公式" r:id="rId8" imgW="6654600" imgH="469800" progId="Equation.3">
              <p:embed/>
            </p:oleObj>
          </a:graphicData>
        </a:graphic>
      </p:graphicFrame>
      <p:sp>
        <p:nvSpPr>
          <p:cNvPr id="1327118" name="Text Box 14"/>
          <p:cNvSpPr txBox="1">
            <a:spLocks noChangeArrowheads="1"/>
          </p:cNvSpPr>
          <p:nvPr/>
        </p:nvSpPr>
        <p:spPr bwMode="auto">
          <a:xfrm>
            <a:off x="1047750" y="5462588"/>
            <a:ext cx="2176463" cy="519112"/>
          </a:xfrm>
          <a:prstGeom prst="rect">
            <a:avLst/>
          </a:prstGeom>
          <a:noFill/>
          <a:ln w="9525">
            <a:noFill/>
            <a:miter lim="800000"/>
            <a:headEnd/>
            <a:tailEnd/>
          </a:ln>
          <a:effectLst/>
        </p:spPr>
        <p:txBody>
          <a:bodyPr wrap="none">
            <a:spAutoFit/>
          </a:bodyPr>
          <a:lstStyle/>
          <a:p>
            <a:pPr algn="ctr"/>
            <a:r>
              <a:rPr lang="zh-CN" altLang="en-US" b="1">
                <a:solidFill>
                  <a:schemeClr val="accent2"/>
                </a:solidFill>
                <a:ea typeface="宋体" pitchFamily="2" charset="-122"/>
              </a:rPr>
              <a:t>因此</a:t>
            </a:r>
            <a:r>
              <a:rPr lang="en-US" altLang="zh-CN" b="1">
                <a:solidFill>
                  <a:schemeClr val="accent2"/>
                </a:solidFill>
                <a:ea typeface="宋体" pitchFamily="2" charset="-122"/>
              </a:rPr>
              <a:t>,0-1</a:t>
            </a:r>
            <a:r>
              <a:rPr lang="zh-CN" altLang="en-US" b="1">
                <a:solidFill>
                  <a:schemeClr val="accent2"/>
                </a:solidFill>
                <a:ea typeface="宋体" pitchFamily="2" charset="-122"/>
              </a:rPr>
              <a:t>分布</a:t>
            </a:r>
          </a:p>
        </p:txBody>
      </p:sp>
      <p:graphicFrame>
        <p:nvGraphicFramePr>
          <p:cNvPr id="1327119" name="Object 15"/>
          <p:cNvGraphicFramePr>
            <a:graphicFrameLocks noChangeAspect="1"/>
          </p:cNvGraphicFramePr>
          <p:nvPr/>
        </p:nvGraphicFramePr>
        <p:xfrm>
          <a:off x="3011488" y="6176963"/>
          <a:ext cx="4013200" cy="393700"/>
        </p:xfrm>
        <a:graphic>
          <a:graphicData uri="http://schemas.openxmlformats.org/presentationml/2006/ole">
            <p:oleObj spid="_x0000_s1327119" name="公式" r:id="rId9" imgW="401292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27109"/>
                                        </p:tgtEl>
                                        <p:attrNameLst>
                                          <p:attrName>style.visibility</p:attrName>
                                        </p:attrNameLst>
                                      </p:cBhvr>
                                      <p:to>
                                        <p:strVal val="visible"/>
                                      </p:to>
                                    </p:set>
                                    <p:animEffect transition="in" filter="barn(outVertical)">
                                      <p:cBhvr>
                                        <p:cTn id="7" dur="500"/>
                                        <p:tgtEl>
                                          <p:spTgt spid="132710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327110"/>
                                        </p:tgtEl>
                                        <p:attrNameLst>
                                          <p:attrName>style.visibility</p:attrName>
                                        </p:attrNameLst>
                                      </p:cBhvr>
                                      <p:to>
                                        <p:strVal val="visible"/>
                                      </p:to>
                                    </p:set>
                                    <p:animEffect transition="in" filter="barn(outVertical)">
                                      <p:cBhvr>
                                        <p:cTn id="12" dur="500"/>
                                        <p:tgtEl>
                                          <p:spTgt spid="13271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327111"/>
                                        </p:tgtEl>
                                        <p:attrNameLst>
                                          <p:attrName>style.visibility</p:attrName>
                                        </p:attrNameLst>
                                      </p:cBhvr>
                                      <p:to>
                                        <p:strVal val="visible"/>
                                      </p:to>
                                    </p:set>
                                    <p:animEffect transition="in" filter="barn(outVertical)">
                                      <p:cBhvr>
                                        <p:cTn id="17" dur="500"/>
                                        <p:tgtEl>
                                          <p:spTgt spid="13271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327112"/>
                                        </p:tgtEl>
                                        <p:attrNameLst>
                                          <p:attrName>style.visibility</p:attrName>
                                        </p:attrNameLst>
                                      </p:cBhvr>
                                      <p:to>
                                        <p:strVal val="visible"/>
                                      </p:to>
                                    </p:set>
                                    <p:animEffect transition="in" filter="barn(outVertical)">
                                      <p:cBhvr>
                                        <p:cTn id="22" dur="500"/>
                                        <p:tgtEl>
                                          <p:spTgt spid="13271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327113"/>
                                        </p:tgtEl>
                                        <p:attrNameLst>
                                          <p:attrName>style.visibility</p:attrName>
                                        </p:attrNameLst>
                                      </p:cBhvr>
                                      <p:to>
                                        <p:strVal val="visible"/>
                                      </p:to>
                                    </p:set>
                                    <p:animEffect transition="in" filter="barn(outVertical)">
                                      <p:cBhvr>
                                        <p:cTn id="27" dur="500"/>
                                        <p:tgtEl>
                                          <p:spTgt spid="13271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327114"/>
                                        </p:tgtEl>
                                        <p:attrNameLst>
                                          <p:attrName>style.visibility</p:attrName>
                                        </p:attrNameLst>
                                      </p:cBhvr>
                                      <p:to>
                                        <p:strVal val="visible"/>
                                      </p:to>
                                    </p:set>
                                    <p:animEffect transition="in" filter="barn(outVertical)">
                                      <p:cBhvr>
                                        <p:cTn id="32" dur="500"/>
                                        <p:tgtEl>
                                          <p:spTgt spid="13271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327115"/>
                                        </p:tgtEl>
                                        <p:attrNameLst>
                                          <p:attrName>style.visibility</p:attrName>
                                        </p:attrNameLst>
                                      </p:cBhvr>
                                      <p:to>
                                        <p:strVal val="visible"/>
                                      </p:to>
                                    </p:set>
                                    <p:animEffect transition="in" filter="barn(outVertical)">
                                      <p:cBhvr>
                                        <p:cTn id="37" dur="500"/>
                                        <p:tgtEl>
                                          <p:spTgt spid="13271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327116"/>
                                        </p:tgtEl>
                                        <p:attrNameLst>
                                          <p:attrName>style.visibility</p:attrName>
                                        </p:attrNameLst>
                                      </p:cBhvr>
                                      <p:to>
                                        <p:strVal val="visible"/>
                                      </p:to>
                                    </p:set>
                                    <p:animEffect transition="in" filter="barn(outVertical)">
                                      <p:cBhvr>
                                        <p:cTn id="42" dur="500"/>
                                        <p:tgtEl>
                                          <p:spTgt spid="132711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1327117"/>
                                        </p:tgtEl>
                                        <p:attrNameLst>
                                          <p:attrName>style.visibility</p:attrName>
                                        </p:attrNameLst>
                                      </p:cBhvr>
                                      <p:to>
                                        <p:strVal val="visible"/>
                                      </p:to>
                                    </p:set>
                                    <p:animEffect transition="in" filter="barn(outVertical)">
                                      <p:cBhvr>
                                        <p:cTn id="47" dur="500"/>
                                        <p:tgtEl>
                                          <p:spTgt spid="13271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1327118"/>
                                        </p:tgtEl>
                                        <p:attrNameLst>
                                          <p:attrName>style.visibility</p:attrName>
                                        </p:attrNameLst>
                                      </p:cBhvr>
                                      <p:to>
                                        <p:strVal val="visible"/>
                                      </p:to>
                                    </p:set>
                                    <p:animEffect transition="in" filter="barn(outVertical)">
                                      <p:cBhvr>
                                        <p:cTn id="52" dur="500"/>
                                        <p:tgtEl>
                                          <p:spTgt spid="13271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1327119"/>
                                        </p:tgtEl>
                                        <p:attrNameLst>
                                          <p:attrName>style.visibility</p:attrName>
                                        </p:attrNameLst>
                                      </p:cBhvr>
                                      <p:to>
                                        <p:strVal val="visible"/>
                                      </p:to>
                                    </p:set>
                                    <p:animEffect transition="in" filter="barn(outVertical)">
                                      <p:cBhvr>
                                        <p:cTn id="57" dur="500"/>
                                        <p:tgtEl>
                                          <p:spTgt spid="1327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09" grpId="0" autoUpdateAnimBg="0"/>
      <p:bldP spid="1327111" grpId="0" autoUpdateAnimBg="0"/>
      <p:bldP spid="1327112" grpId="0" autoUpdateAnimBg="0"/>
      <p:bldP spid="1327116" grpId="0" autoUpdateAnimBg="0"/>
      <p:bldP spid="132711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50" name="Rectangle 22"/>
          <p:cNvSpPr>
            <a:spLocks noChangeArrowheads="1"/>
          </p:cNvSpPr>
          <p:nvPr/>
        </p:nvSpPr>
        <p:spPr bwMode="auto">
          <a:xfrm>
            <a:off x="971550" y="852488"/>
            <a:ext cx="8172450" cy="1163637"/>
          </a:xfrm>
          <a:prstGeom prst="rect">
            <a:avLst/>
          </a:prstGeom>
          <a:noFill/>
          <a:ln w="9525">
            <a:noFill/>
            <a:miter lim="800000"/>
            <a:headEnd/>
            <a:tailEnd/>
          </a:ln>
          <a:effectLst/>
        </p:spPr>
        <p:txBody>
          <a:bodyPr>
            <a:spAutoFit/>
          </a:bodyPr>
          <a:lstStyle/>
          <a:p>
            <a:pPr>
              <a:spcBef>
                <a:spcPct val="20000"/>
              </a:spcBef>
            </a:pPr>
            <a:r>
              <a:rPr lang="zh-CN" altLang="en-US" sz="3200" b="1">
                <a:solidFill>
                  <a:srgbClr val="FF0000"/>
                </a:solidFill>
                <a:latin typeface="宋体" pitchFamily="2" charset="-122"/>
                <a:ea typeface="宋体" pitchFamily="2" charset="-122"/>
              </a:rPr>
              <a:t>二项分布</a:t>
            </a:r>
            <a:r>
              <a:rPr lang="zh-CN" altLang="en-US" sz="3200" b="1">
                <a:solidFill>
                  <a:srgbClr val="0000CC"/>
                </a:solidFill>
                <a:latin typeface="宋体" pitchFamily="2" charset="-122"/>
                <a:ea typeface="宋体" pitchFamily="2" charset="-122"/>
              </a:rPr>
              <a:t>  </a:t>
            </a:r>
          </a:p>
          <a:p>
            <a:pPr>
              <a:spcBef>
                <a:spcPct val="20000"/>
              </a:spcBef>
            </a:pPr>
            <a:r>
              <a:rPr lang="zh-CN" altLang="en-US" sz="3200" b="1">
                <a:solidFill>
                  <a:srgbClr val="0000CC"/>
                </a:solidFill>
                <a:latin typeface="宋体" pitchFamily="2" charset="-122"/>
                <a:ea typeface="宋体" pitchFamily="2" charset="-122"/>
              </a:rPr>
              <a:t> </a:t>
            </a:r>
          </a:p>
        </p:txBody>
      </p:sp>
      <p:sp>
        <p:nvSpPr>
          <p:cNvPr id="1353751" name="Rectangle 23"/>
          <p:cNvSpPr>
            <a:spLocks noChangeArrowheads="1"/>
          </p:cNvSpPr>
          <p:nvPr/>
        </p:nvSpPr>
        <p:spPr bwMode="auto">
          <a:xfrm>
            <a:off x="1331913" y="1773238"/>
            <a:ext cx="6032500" cy="519112"/>
          </a:xfrm>
          <a:prstGeom prst="rect">
            <a:avLst/>
          </a:prstGeom>
          <a:noFill/>
          <a:ln w="9525">
            <a:noFill/>
            <a:miter lim="800000"/>
            <a:headEnd/>
            <a:tailEnd/>
          </a:ln>
          <a:effectLst/>
        </p:spPr>
        <p:txBody>
          <a:bodyPr wrap="none">
            <a:spAutoFit/>
          </a:bodyPr>
          <a:lstStyle/>
          <a:p>
            <a:pPr>
              <a:spcBef>
                <a:spcPct val="20000"/>
              </a:spcBef>
            </a:pPr>
            <a:r>
              <a:rPr lang="zh-CN" altLang="en-US" b="1">
                <a:solidFill>
                  <a:srgbClr val="0000CC"/>
                </a:solidFill>
                <a:ea typeface="宋体" pitchFamily="2" charset="-122"/>
              </a:rPr>
              <a:t>设随机变量</a:t>
            </a:r>
            <a:r>
              <a:rPr lang="en-US" altLang="zh-CN" b="1" i="1">
                <a:solidFill>
                  <a:srgbClr val="0000CC"/>
                </a:solidFill>
                <a:ea typeface="宋体" pitchFamily="2" charset="-122"/>
              </a:rPr>
              <a:t>X</a:t>
            </a:r>
            <a:r>
              <a:rPr lang="zh-CN" altLang="en-US" b="1" i="1">
                <a:solidFill>
                  <a:srgbClr val="0000CC"/>
                </a:solidFill>
                <a:ea typeface="宋体" pitchFamily="2" charset="-122"/>
              </a:rPr>
              <a:t>～</a:t>
            </a:r>
            <a:r>
              <a:rPr lang="en-US" altLang="zh-CN" b="1" i="1">
                <a:solidFill>
                  <a:srgbClr val="0000CC"/>
                </a:solidFill>
                <a:ea typeface="宋体" pitchFamily="2" charset="-122"/>
              </a:rPr>
              <a:t>B</a:t>
            </a:r>
            <a:r>
              <a:rPr lang="en-US" altLang="zh-CN" b="1">
                <a:solidFill>
                  <a:srgbClr val="0000CC"/>
                </a:solidFill>
                <a:ea typeface="宋体" pitchFamily="2" charset="-122"/>
              </a:rPr>
              <a:t>(</a:t>
            </a:r>
            <a:r>
              <a:rPr lang="en-US" altLang="zh-CN" b="1" i="1">
                <a:solidFill>
                  <a:srgbClr val="0000CC"/>
                </a:solidFill>
                <a:ea typeface="宋体" pitchFamily="2" charset="-122"/>
              </a:rPr>
              <a:t>n</a:t>
            </a:r>
            <a:r>
              <a:rPr lang="en-US" altLang="zh-CN" b="1">
                <a:solidFill>
                  <a:srgbClr val="0000CC"/>
                </a:solidFill>
                <a:ea typeface="宋体" pitchFamily="2" charset="-122"/>
              </a:rPr>
              <a:t>, </a:t>
            </a:r>
            <a:r>
              <a:rPr lang="en-US" altLang="zh-CN" b="1" i="1">
                <a:solidFill>
                  <a:srgbClr val="0000CC"/>
                </a:solidFill>
                <a:ea typeface="宋体" pitchFamily="2" charset="-122"/>
              </a:rPr>
              <a:t>p</a:t>
            </a:r>
            <a:r>
              <a:rPr lang="en-US" altLang="zh-CN" b="1">
                <a:solidFill>
                  <a:srgbClr val="0000CC"/>
                </a:solidFill>
                <a:ea typeface="宋体" pitchFamily="2" charset="-122"/>
              </a:rPr>
              <a:t>), </a:t>
            </a:r>
            <a:r>
              <a:rPr lang="zh-CN" altLang="en-US" b="1">
                <a:solidFill>
                  <a:srgbClr val="0000CC"/>
                </a:solidFill>
                <a:ea typeface="宋体" pitchFamily="2" charset="-122"/>
              </a:rPr>
              <a:t>其概率分布为</a:t>
            </a:r>
            <a:r>
              <a:rPr lang="en-US" altLang="zh-CN" b="1">
                <a:solidFill>
                  <a:schemeClr val="bg1"/>
                </a:solidFill>
                <a:ea typeface="宋体" pitchFamily="2" charset="-122"/>
              </a:rPr>
              <a:t>:</a:t>
            </a:r>
          </a:p>
        </p:txBody>
      </p:sp>
      <p:sp>
        <p:nvSpPr>
          <p:cNvPr id="1353753" name="Rectangle 25"/>
          <p:cNvSpPr>
            <a:spLocks noChangeArrowheads="1"/>
          </p:cNvSpPr>
          <p:nvPr/>
        </p:nvSpPr>
        <p:spPr bwMode="auto">
          <a:xfrm>
            <a:off x="1187450" y="2420938"/>
            <a:ext cx="7667625" cy="792162"/>
          </a:xfrm>
          <a:prstGeom prst="rect">
            <a:avLst/>
          </a:prstGeom>
          <a:solidFill>
            <a:srgbClr val="0000CC"/>
          </a:solidFill>
          <a:ln w="9525">
            <a:solidFill>
              <a:schemeClr val="tx1"/>
            </a:solidFill>
            <a:miter lim="800000"/>
            <a:headEnd/>
            <a:tailEnd/>
          </a:ln>
          <a:effectLst/>
        </p:spPr>
        <p:txBody>
          <a:bodyPr wrap="none" anchor="ctr"/>
          <a:lstStyle/>
          <a:p>
            <a:endParaRPr lang="zh-CN" altLang="en-US"/>
          </a:p>
        </p:txBody>
      </p:sp>
      <p:graphicFrame>
        <p:nvGraphicFramePr>
          <p:cNvPr id="1353754" name="Object 26"/>
          <p:cNvGraphicFramePr>
            <a:graphicFrameLocks noChangeAspect="1"/>
          </p:cNvGraphicFramePr>
          <p:nvPr/>
        </p:nvGraphicFramePr>
        <p:xfrm>
          <a:off x="1403350" y="2492375"/>
          <a:ext cx="7223125" cy="557213"/>
        </p:xfrm>
        <a:graphic>
          <a:graphicData uri="http://schemas.openxmlformats.org/presentationml/2006/ole">
            <p:oleObj spid="_x0000_s1353754" name="Equation" r:id="rId4" imgW="3124080" imgH="241200" progId="">
              <p:embed/>
            </p:oleObj>
          </a:graphicData>
        </a:graphic>
      </p:graphicFrame>
      <p:sp>
        <p:nvSpPr>
          <p:cNvPr id="1353755" name="Text Box 27"/>
          <p:cNvSpPr txBox="1">
            <a:spLocks noChangeArrowheads="1"/>
          </p:cNvSpPr>
          <p:nvPr/>
        </p:nvSpPr>
        <p:spPr bwMode="auto">
          <a:xfrm>
            <a:off x="900113" y="3357563"/>
            <a:ext cx="6118225" cy="469900"/>
          </a:xfrm>
          <a:prstGeom prst="rect">
            <a:avLst/>
          </a:prstGeom>
          <a:noFill/>
          <a:ln w="9525">
            <a:noFill/>
            <a:miter lim="800000"/>
            <a:headEnd/>
            <a:tailEnd/>
          </a:ln>
          <a:effectLst/>
        </p:spPr>
        <p:txBody>
          <a:bodyPr lIns="0" tIns="0" rIns="0" bIns="0">
            <a:spAutoFit/>
          </a:bodyPr>
          <a:lstStyle/>
          <a:p>
            <a:pPr>
              <a:lnSpc>
                <a:spcPct val="110000"/>
              </a:lnSpc>
            </a:pPr>
            <a:r>
              <a:rPr lang="zh-CN" altLang="en-US" b="1">
                <a:ea typeface="宋体" pitchFamily="2" charset="-122"/>
              </a:rPr>
              <a:t>则 </a:t>
            </a:r>
            <a:r>
              <a:rPr lang="zh-CN" altLang="en-US" b="1" i="1">
                <a:ea typeface="宋体" pitchFamily="2" charset="-122"/>
              </a:rPr>
              <a:t> </a:t>
            </a:r>
            <a:r>
              <a:rPr lang="en-US" altLang="zh-CN" b="1" i="1">
                <a:ea typeface="宋体" pitchFamily="2" charset="-122"/>
              </a:rPr>
              <a:t>D</a:t>
            </a:r>
            <a:r>
              <a:rPr lang="en-US" altLang="zh-CN" b="1">
                <a:ea typeface="宋体" pitchFamily="2" charset="-122"/>
              </a:rPr>
              <a:t>(</a:t>
            </a:r>
            <a:r>
              <a:rPr lang="en-US" altLang="zh-CN" b="1" i="1">
                <a:ea typeface="宋体" pitchFamily="2" charset="-122"/>
              </a:rPr>
              <a:t>X)</a:t>
            </a:r>
            <a:r>
              <a:rPr lang="zh-CN" altLang="en-US" b="1">
                <a:ea typeface="宋体" pitchFamily="2" charset="-122"/>
              </a:rPr>
              <a:t>）</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baseline="30000">
                <a:ea typeface="宋体" pitchFamily="2" charset="-122"/>
              </a:rPr>
              <a:t>2</a:t>
            </a:r>
            <a:r>
              <a:rPr lang="en-US" altLang="zh-CN" b="1">
                <a:ea typeface="宋体" pitchFamily="2" charset="-122"/>
              </a:rPr>
              <a:t>)- [</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baseline="30000">
                <a:ea typeface="宋体" pitchFamily="2" charset="-122"/>
              </a:rPr>
              <a:t>2</a:t>
            </a:r>
            <a:r>
              <a:rPr lang="zh-CN" altLang="en-US" b="1">
                <a:ea typeface="宋体" pitchFamily="2" charset="-122"/>
              </a:rPr>
              <a:t>。事实上</a:t>
            </a:r>
          </a:p>
        </p:txBody>
      </p:sp>
      <p:sp>
        <p:nvSpPr>
          <p:cNvPr id="1353756" name="Rectangle 28"/>
          <p:cNvSpPr>
            <a:spLocks noChangeArrowheads="1"/>
          </p:cNvSpPr>
          <p:nvPr/>
        </p:nvSpPr>
        <p:spPr bwMode="auto">
          <a:xfrm>
            <a:off x="1077913" y="4005263"/>
            <a:ext cx="7993062" cy="2519362"/>
          </a:xfrm>
          <a:prstGeom prst="rect">
            <a:avLst/>
          </a:prstGeom>
          <a:solidFill>
            <a:srgbClr val="0000CC"/>
          </a:solidFill>
          <a:ln w="9525">
            <a:solidFill>
              <a:schemeClr val="tx1"/>
            </a:solidFill>
            <a:miter lim="800000"/>
            <a:headEnd/>
            <a:tailEnd/>
          </a:ln>
          <a:effectLst/>
        </p:spPr>
        <p:txBody>
          <a:bodyPr wrap="none" anchor="ctr"/>
          <a:lstStyle/>
          <a:p>
            <a:endParaRPr lang="zh-CN" altLang="en-US"/>
          </a:p>
        </p:txBody>
      </p:sp>
      <p:graphicFrame>
        <p:nvGraphicFramePr>
          <p:cNvPr id="1353757" name="Object 29"/>
          <p:cNvGraphicFramePr>
            <a:graphicFrameLocks noChangeAspect="1"/>
          </p:cNvGraphicFramePr>
          <p:nvPr/>
        </p:nvGraphicFramePr>
        <p:xfrm>
          <a:off x="1190625" y="4165600"/>
          <a:ext cx="7024688" cy="527050"/>
        </p:xfrm>
        <a:graphic>
          <a:graphicData uri="http://schemas.openxmlformats.org/presentationml/2006/ole">
            <p:oleObj spid="_x0000_s1353757" name="Equation" r:id="rId5" imgW="3047760" imgH="228600" progId="">
              <p:embed/>
            </p:oleObj>
          </a:graphicData>
        </a:graphic>
      </p:graphicFrame>
      <p:graphicFrame>
        <p:nvGraphicFramePr>
          <p:cNvPr id="1353758" name="Object 30"/>
          <p:cNvGraphicFramePr>
            <a:graphicFrameLocks noChangeAspect="1"/>
          </p:cNvGraphicFramePr>
          <p:nvPr/>
        </p:nvGraphicFramePr>
        <p:xfrm>
          <a:off x="2195513" y="4581525"/>
          <a:ext cx="5116512" cy="998538"/>
        </p:xfrm>
        <a:graphic>
          <a:graphicData uri="http://schemas.openxmlformats.org/presentationml/2006/ole">
            <p:oleObj spid="_x0000_s1353758" name="Equation" r:id="rId6" imgW="1663560" imgH="431640" progId="">
              <p:embed/>
            </p:oleObj>
          </a:graphicData>
        </a:graphic>
      </p:graphicFrame>
      <p:graphicFrame>
        <p:nvGraphicFramePr>
          <p:cNvPr id="1353759" name="Object 31"/>
          <p:cNvGraphicFramePr>
            <a:graphicFrameLocks noChangeAspect="1"/>
          </p:cNvGraphicFramePr>
          <p:nvPr/>
        </p:nvGraphicFramePr>
        <p:xfrm>
          <a:off x="2198688" y="5461000"/>
          <a:ext cx="4867275" cy="984250"/>
        </p:xfrm>
        <a:graphic>
          <a:graphicData uri="http://schemas.openxmlformats.org/presentationml/2006/ole">
            <p:oleObj spid="_x0000_s1353759" name="Equation" r:id="rId7" imgW="2133360" imgH="431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3757"/>
                                        </p:tgtEl>
                                        <p:attrNameLst>
                                          <p:attrName>style.visibility</p:attrName>
                                        </p:attrNameLst>
                                      </p:cBhvr>
                                      <p:to>
                                        <p:strVal val="visible"/>
                                      </p:to>
                                    </p:set>
                                    <p:animEffect transition="in" filter="dissolve">
                                      <p:cBhvr>
                                        <p:cTn id="7" dur="500"/>
                                        <p:tgtEl>
                                          <p:spTgt spid="13537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53758"/>
                                        </p:tgtEl>
                                        <p:attrNameLst>
                                          <p:attrName>style.visibility</p:attrName>
                                        </p:attrNameLst>
                                      </p:cBhvr>
                                      <p:to>
                                        <p:strVal val="visible"/>
                                      </p:to>
                                    </p:set>
                                    <p:animEffect transition="in" filter="dissolve">
                                      <p:cBhvr>
                                        <p:cTn id="12" dur="500"/>
                                        <p:tgtEl>
                                          <p:spTgt spid="135375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3759"/>
                                        </p:tgtEl>
                                        <p:attrNameLst>
                                          <p:attrName>style.visibility</p:attrName>
                                        </p:attrNameLst>
                                      </p:cBhvr>
                                      <p:to>
                                        <p:strVal val="visible"/>
                                      </p:to>
                                    </p:set>
                                    <p:animEffect transition="in" filter="dissolve">
                                      <p:cBhvr>
                                        <p:cTn id="17" dur="500"/>
                                        <p:tgtEl>
                                          <p:spTgt spid="1353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85" name="Rectangle 9"/>
          <p:cNvSpPr>
            <a:spLocks noChangeArrowheads="1"/>
          </p:cNvSpPr>
          <p:nvPr/>
        </p:nvSpPr>
        <p:spPr bwMode="auto">
          <a:xfrm>
            <a:off x="1042988" y="1773238"/>
            <a:ext cx="7921625" cy="3095625"/>
          </a:xfrm>
          <a:prstGeom prst="rect">
            <a:avLst/>
          </a:prstGeom>
          <a:solidFill>
            <a:srgbClr val="0000CC"/>
          </a:solidFill>
          <a:ln w="9525">
            <a:solidFill>
              <a:schemeClr val="tx1"/>
            </a:solidFill>
            <a:miter lim="800000"/>
            <a:headEnd/>
            <a:tailEnd/>
          </a:ln>
          <a:effectLst/>
        </p:spPr>
        <p:txBody>
          <a:bodyPr wrap="none" anchor="ctr"/>
          <a:lstStyle/>
          <a:p>
            <a:endParaRPr lang="zh-CN" altLang="en-US"/>
          </a:p>
        </p:txBody>
      </p:sp>
      <p:sp>
        <p:nvSpPr>
          <p:cNvPr id="1355786" name="Rectangle 10"/>
          <p:cNvSpPr>
            <a:spLocks noChangeArrowheads="1"/>
          </p:cNvSpPr>
          <p:nvPr/>
        </p:nvSpPr>
        <p:spPr bwMode="auto">
          <a:xfrm>
            <a:off x="1116013" y="3644900"/>
            <a:ext cx="7812087" cy="946150"/>
          </a:xfrm>
          <a:prstGeom prst="rect">
            <a:avLst/>
          </a:prstGeom>
          <a:noFill/>
          <a:ln w="9525">
            <a:noFill/>
            <a:miter lim="800000"/>
            <a:headEnd/>
            <a:tailEnd/>
          </a:ln>
          <a:effectLst/>
        </p:spPr>
        <p:txBody>
          <a:bodyPr>
            <a:spAutoFit/>
          </a:bodyPr>
          <a:lstStyle/>
          <a:p>
            <a:pPr algn="just"/>
            <a:r>
              <a:rPr lang="zh-CN" altLang="en-US" b="1">
                <a:solidFill>
                  <a:schemeClr val="bg1"/>
                </a:solidFill>
                <a:ea typeface="宋体" pitchFamily="2" charset="-122"/>
              </a:rPr>
              <a:t>所以  </a:t>
            </a:r>
          </a:p>
          <a:p>
            <a:pPr algn="just"/>
            <a:r>
              <a:rPr lang="en-US" altLang="zh-CN" b="1" i="1">
                <a:solidFill>
                  <a:srgbClr val="FF0000"/>
                </a:solidFill>
                <a:ea typeface="宋体" pitchFamily="2" charset="-122"/>
              </a:rPr>
              <a:t>D</a:t>
            </a:r>
            <a:r>
              <a:rPr lang="en-US" altLang="zh-CN" b="1">
                <a:solidFill>
                  <a:srgbClr val="FF0000"/>
                </a:solidFill>
                <a:ea typeface="宋体" pitchFamily="2" charset="-122"/>
              </a:rPr>
              <a:t>(</a:t>
            </a:r>
            <a:r>
              <a:rPr lang="en-US" altLang="zh-CN" b="1" i="1">
                <a:solidFill>
                  <a:srgbClr val="FF0000"/>
                </a:solidFill>
                <a:ea typeface="宋体" pitchFamily="2" charset="-122"/>
              </a:rPr>
              <a:t>X</a:t>
            </a:r>
            <a:r>
              <a:rPr lang="en-US" altLang="zh-CN" b="1">
                <a:solidFill>
                  <a:srgbClr val="FF0000"/>
                </a:solidFill>
                <a:ea typeface="宋体" pitchFamily="2" charset="-122"/>
              </a:rPr>
              <a:t>)</a:t>
            </a:r>
            <a:r>
              <a:rPr lang="en-US" altLang="zh-CN" b="1">
                <a:solidFill>
                  <a:schemeClr val="bg1"/>
                </a:solidFill>
                <a:ea typeface="宋体" pitchFamily="2" charset="-122"/>
              </a:rPr>
              <a:t>=</a:t>
            </a:r>
            <a:r>
              <a:rPr lang="en-US" altLang="zh-CN" b="1" i="1">
                <a:solidFill>
                  <a:schemeClr val="bg1"/>
                </a:solidFill>
                <a:ea typeface="宋体" pitchFamily="2" charset="-122"/>
              </a:rPr>
              <a:t>E</a:t>
            </a:r>
            <a:r>
              <a:rPr lang="en-US" altLang="zh-CN" b="1">
                <a:solidFill>
                  <a:schemeClr val="bg1"/>
                </a:solidFill>
                <a:ea typeface="宋体" pitchFamily="2" charset="-122"/>
              </a:rPr>
              <a:t>(</a:t>
            </a:r>
            <a:r>
              <a:rPr lang="en-US" altLang="zh-CN" b="1" i="1">
                <a:solidFill>
                  <a:schemeClr val="bg1"/>
                </a:solidFill>
                <a:ea typeface="宋体" pitchFamily="2" charset="-122"/>
              </a:rPr>
              <a:t>X</a:t>
            </a:r>
            <a:r>
              <a:rPr lang="en-US" altLang="zh-CN" b="1" baseline="30000">
                <a:solidFill>
                  <a:schemeClr val="bg1"/>
                </a:solidFill>
                <a:ea typeface="宋体" pitchFamily="2" charset="-122"/>
              </a:rPr>
              <a:t>2</a:t>
            </a:r>
            <a:r>
              <a:rPr lang="en-US" altLang="zh-CN" b="1">
                <a:solidFill>
                  <a:schemeClr val="bg1"/>
                </a:solidFill>
                <a:ea typeface="宋体" pitchFamily="2" charset="-122"/>
              </a:rPr>
              <a:t>)- [</a:t>
            </a:r>
            <a:r>
              <a:rPr lang="en-US" altLang="zh-CN" b="1" i="1">
                <a:solidFill>
                  <a:schemeClr val="bg1"/>
                </a:solidFill>
                <a:ea typeface="宋体" pitchFamily="2" charset="-122"/>
              </a:rPr>
              <a:t>E</a:t>
            </a:r>
            <a:r>
              <a:rPr lang="en-US" altLang="zh-CN" b="1">
                <a:solidFill>
                  <a:schemeClr val="bg1"/>
                </a:solidFill>
                <a:ea typeface="宋体" pitchFamily="2" charset="-122"/>
              </a:rPr>
              <a:t>(</a:t>
            </a:r>
            <a:r>
              <a:rPr lang="en-US" altLang="zh-CN" b="1" i="1">
                <a:solidFill>
                  <a:schemeClr val="bg1"/>
                </a:solidFill>
                <a:ea typeface="宋体" pitchFamily="2" charset="-122"/>
              </a:rPr>
              <a:t>X</a:t>
            </a:r>
            <a:r>
              <a:rPr lang="en-US" altLang="zh-CN" b="1">
                <a:solidFill>
                  <a:schemeClr val="bg1"/>
                </a:solidFill>
                <a:ea typeface="宋体" pitchFamily="2" charset="-122"/>
              </a:rPr>
              <a:t>)]</a:t>
            </a:r>
            <a:r>
              <a:rPr lang="en-US" altLang="zh-CN" b="1" baseline="30000">
                <a:solidFill>
                  <a:schemeClr val="bg1"/>
                </a:solidFill>
                <a:ea typeface="宋体" pitchFamily="2" charset="-122"/>
              </a:rPr>
              <a:t>2 </a:t>
            </a:r>
            <a:r>
              <a:rPr lang="en-US" altLang="zh-CN" b="1">
                <a:solidFill>
                  <a:schemeClr val="bg1"/>
                </a:solidFill>
                <a:ea typeface="宋体" pitchFamily="2" charset="-122"/>
              </a:rPr>
              <a:t>= </a:t>
            </a:r>
            <a:r>
              <a:rPr lang="en-US" altLang="zh-CN" b="1" i="1">
                <a:solidFill>
                  <a:schemeClr val="bg1"/>
                </a:solidFill>
                <a:ea typeface="宋体" pitchFamily="2" charset="-122"/>
              </a:rPr>
              <a:t>n</a:t>
            </a:r>
            <a:r>
              <a:rPr lang="en-US" altLang="zh-CN" b="1">
                <a:solidFill>
                  <a:schemeClr val="bg1"/>
                </a:solidFill>
                <a:ea typeface="宋体" pitchFamily="2" charset="-122"/>
              </a:rPr>
              <a:t>(</a:t>
            </a:r>
            <a:r>
              <a:rPr lang="en-US" altLang="zh-CN" b="1" i="1">
                <a:solidFill>
                  <a:schemeClr val="bg1"/>
                </a:solidFill>
                <a:ea typeface="宋体" pitchFamily="2" charset="-122"/>
              </a:rPr>
              <a:t>n -</a:t>
            </a:r>
            <a:r>
              <a:rPr lang="en-US" altLang="zh-CN" b="1">
                <a:solidFill>
                  <a:schemeClr val="bg1"/>
                </a:solidFill>
                <a:ea typeface="宋体" pitchFamily="2" charset="-122"/>
              </a:rPr>
              <a:t>1)</a:t>
            </a:r>
            <a:r>
              <a:rPr lang="en-US" altLang="zh-CN" b="1" i="1">
                <a:solidFill>
                  <a:schemeClr val="bg1"/>
                </a:solidFill>
                <a:ea typeface="宋体" pitchFamily="2" charset="-122"/>
              </a:rPr>
              <a:t>p</a:t>
            </a:r>
            <a:r>
              <a:rPr lang="en-US" altLang="zh-CN" b="1" baseline="30000">
                <a:solidFill>
                  <a:schemeClr val="bg1"/>
                </a:solidFill>
                <a:ea typeface="宋体" pitchFamily="2" charset="-122"/>
              </a:rPr>
              <a:t>2 </a:t>
            </a:r>
            <a:r>
              <a:rPr lang="en-US" altLang="zh-CN" b="1">
                <a:solidFill>
                  <a:schemeClr val="bg1"/>
                </a:solidFill>
                <a:ea typeface="宋体" pitchFamily="2" charset="-122"/>
              </a:rPr>
              <a:t>+</a:t>
            </a:r>
            <a:r>
              <a:rPr lang="en-US" altLang="zh-CN" b="1" i="1">
                <a:solidFill>
                  <a:schemeClr val="bg1"/>
                </a:solidFill>
                <a:ea typeface="宋体" pitchFamily="2" charset="-122"/>
              </a:rPr>
              <a:t>np </a:t>
            </a:r>
            <a:r>
              <a:rPr lang="en-US" altLang="zh-CN" b="1">
                <a:solidFill>
                  <a:schemeClr val="bg1"/>
                </a:solidFill>
                <a:ea typeface="宋体" pitchFamily="2" charset="-122"/>
              </a:rPr>
              <a:t>- </a:t>
            </a:r>
            <a:r>
              <a:rPr lang="en-US" altLang="zh-CN" b="1" i="1">
                <a:solidFill>
                  <a:schemeClr val="bg1"/>
                </a:solidFill>
                <a:ea typeface="宋体" pitchFamily="2" charset="-122"/>
              </a:rPr>
              <a:t>n</a:t>
            </a:r>
            <a:r>
              <a:rPr lang="en-US" altLang="zh-CN" b="1" baseline="30000">
                <a:solidFill>
                  <a:schemeClr val="bg1"/>
                </a:solidFill>
                <a:ea typeface="宋体" pitchFamily="2" charset="-122"/>
              </a:rPr>
              <a:t>2</a:t>
            </a:r>
            <a:r>
              <a:rPr lang="en-US" altLang="zh-CN" b="1" i="1">
                <a:solidFill>
                  <a:schemeClr val="bg1"/>
                </a:solidFill>
                <a:ea typeface="宋体" pitchFamily="2" charset="-122"/>
              </a:rPr>
              <a:t>p</a:t>
            </a:r>
            <a:r>
              <a:rPr lang="en-US" altLang="zh-CN" b="1" baseline="30000">
                <a:solidFill>
                  <a:schemeClr val="bg1"/>
                </a:solidFill>
                <a:ea typeface="宋体" pitchFamily="2" charset="-122"/>
              </a:rPr>
              <a:t>2 </a:t>
            </a:r>
            <a:r>
              <a:rPr lang="en-US" altLang="zh-CN" b="1">
                <a:solidFill>
                  <a:schemeClr val="bg1"/>
                </a:solidFill>
                <a:ea typeface="宋体" pitchFamily="2" charset="-122"/>
              </a:rPr>
              <a:t>= </a:t>
            </a:r>
            <a:r>
              <a:rPr lang="en-US" altLang="zh-CN" b="1" i="1">
                <a:solidFill>
                  <a:srgbClr val="FF0000"/>
                </a:solidFill>
                <a:ea typeface="宋体" pitchFamily="2" charset="-122"/>
              </a:rPr>
              <a:t>np(1-p)</a:t>
            </a:r>
            <a:endParaRPr lang="en-US" altLang="zh-CN" b="1">
              <a:solidFill>
                <a:srgbClr val="FF0000"/>
              </a:solidFill>
              <a:ea typeface="宋体" pitchFamily="2" charset="-122"/>
            </a:endParaRPr>
          </a:p>
        </p:txBody>
      </p:sp>
      <p:graphicFrame>
        <p:nvGraphicFramePr>
          <p:cNvPr id="1355787" name="Object 11"/>
          <p:cNvGraphicFramePr>
            <a:graphicFrameLocks noChangeAspect="1"/>
          </p:cNvGraphicFramePr>
          <p:nvPr/>
        </p:nvGraphicFramePr>
        <p:xfrm>
          <a:off x="2216150" y="1773238"/>
          <a:ext cx="6100763" cy="977900"/>
        </p:xfrm>
        <a:graphic>
          <a:graphicData uri="http://schemas.openxmlformats.org/presentationml/2006/ole">
            <p:oleObj spid="_x0000_s1355787" name="Equation" r:id="rId4" imgW="2692080" imgH="431640" progId="">
              <p:embed/>
            </p:oleObj>
          </a:graphicData>
        </a:graphic>
      </p:graphicFrame>
      <p:graphicFrame>
        <p:nvGraphicFramePr>
          <p:cNvPr id="1355788" name="Object 12"/>
          <p:cNvGraphicFramePr>
            <a:graphicFrameLocks noChangeAspect="1"/>
          </p:cNvGraphicFramePr>
          <p:nvPr/>
        </p:nvGraphicFramePr>
        <p:xfrm>
          <a:off x="1258888" y="2924175"/>
          <a:ext cx="7634287" cy="641350"/>
        </p:xfrm>
        <a:graphic>
          <a:graphicData uri="http://schemas.openxmlformats.org/presentationml/2006/ole">
            <p:oleObj spid="_x0000_s1355788" name="Equation" r:id="rId5" imgW="2717640" imgH="228600" progId="">
              <p:embed/>
            </p:oleObj>
          </a:graphicData>
        </a:graphic>
      </p:graphicFrame>
      <p:sp>
        <p:nvSpPr>
          <p:cNvPr id="1355789" name="Text Box 13"/>
          <p:cNvSpPr txBox="1">
            <a:spLocks noChangeArrowheads="1"/>
          </p:cNvSpPr>
          <p:nvPr/>
        </p:nvSpPr>
        <p:spPr bwMode="auto">
          <a:xfrm>
            <a:off x="1239838" y="1000125"/>
            <a:ext cx="895350" cy="519113"/>
          </a:xfrm>
          <a:prstGeom prst="rect">
            <a:avLst/>
          </a:prstGeom>
          <a:noFill/>
          <a:ln w="9525">
            <a:noFill/>
            <a:miter lim="800000"/>
            <a:headEnd/>
            <a:tailEnd/>
          </a:ln>
          <a:effectLst/>
        </p:spPr>
        <p:txBody>
          <a:bodyPr wrap="none">
            <a:spAutoFit/>
          </a:bodyPr>
          <a:lstStyle/>
          <a:p>
            <a:r>
              <a:rPr lang="zh-CN" altLang="en-US">
                <a:solidFill>
                  <a:srgbClr val="FF0000"/>
                </a:solidFill>
                <a:ea typeface="黑体" pitchFamily="49" charset="-122"/>
              </a:rPr>
              <a:t>接上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5787"/>
                                        </p:tgtEl>
                                        <p:attrNameLst>
                                          <p:attrName>style.visibility</p:attrName>
                                        </p:attrNameLst>
                                      </p:cBhvr>
                                      <p:to>
                                        <p:strVal val="visible"/>
                                      </p:to>
                                    </p:set>
                                    <p:animEffect transition="in" filter="dissolve">
                                      <p:cBhvr>
                                        <p:cTn id="7" dur="500"/>
                                        <p:tgtEl>
                                          <p:spTgt spid="13557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55788"/>
                                        </p:tgtEl>
                                        <p:attrNameLst>
                                          <p:attrName>style.visibility</p:attrName>
                                        </p:attrNameLst>
                                      </p:cBhvr>
                                      <p:to>
                                        <p:strVal val="visible"/>
                                      </p:to>
                                    </p:set>
                                    <p:animEffect transition="in" filter="dissolve">
                                      <p:cBhvr>
                                        <p:cTn id="12" dur="500"/>
                                        <p:tgtEl>
                                          <p:spTgt spid="13557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355786"/>
                                        </p:tgtEl>
                                        <p:attrNameLst>
                                          <p:attrName>style.visibility</p:attrName>
                                        </p:attrNameLst>
                                      </p:cBhvr>
                                      <p:to>
                                        <p:strVal val="visible"/>
                                      </p:to>
                                    </p:set>
                                    <p:animEffect transition="in" filter="blinds(vertical)">
                                      <p:cBhvr>
                                        <p:cTn id="17" dur="1000"/>
                                        <p:tgtEl>
                                          <p:spTgt spid="1355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8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6" name="Text Box 4"/>
          <p:cNvSpPr txBox="1">
            <a:spLocks noChangeArrowheads="1"/>
          </p:cNvSpPr>
          <p:nvPr/>
        </p:nvSpPr>
        <p:spPr bwMode="auto">
          <a:xfrm>
            <a:off x="1312863" y="1206500"/>
            <a:ext cx="8534400" cy="1160463"/>
          </a:xfrm>
          <a:prstGeom prst="rect">
            <a:avLst/>
          </a:prstGeom>
          <a:noFill/>
          <a:ln w="9525">
            <a:noFill/>
            <a:miter lim="800000"/>
            <a:headEnd/>
            <a:tailEnd/>
          </a:ln>
          <a:effectLst/>
        </p:spPr>
        <p:txBody>
          <a:bodyPr>
            <a:spAutoFit/>
          </a:bodyPr>
          <a:lstStyle/>
          <a:p>
            <a:pPr algn="ctr" eaLnBrk="0" hangingPunct="0">
              <a:spcBef>
                <a:spcPct val="50000"/>
              </a:spcBef>
            </a:pPr>
            <a:endParaRPr lang="zh-CN" altLang="en-US">
              <a:ea typeface="宋体" pitchFamily="2" charset="-122"/>
            </a:endParaRPr>
          </a:p>
          <a:p>
            <a:pPr algn="ctr" eaLnBrk="0" hangingPunct="0">
              <a:spcBef>
                <a:spcPct val="50000"/>
              </a:spcBef>
            </a:pPr>
            <a:endParaRPr lang="zh-CN" altLang="en-US">
              <a:ea typeface="宋体" pitchFamily="2" charset="-122"/>
            </a:endParaRPr>
          </a:p>
        </p:txBody>
      </p:sp>
      <p:sp>
        <p:nvSpPr>
          <p:cNvPr id="1329157" name="Text Box 5"/>
          <p:cNvSpPr txBox="1">
            <a:spLocks noChangeArrowheads="1"/>
          </p:cNvSpPr>
          <p:nvPr/>
        </p:nvSpPr>
        <p:spPr bwMode="auto">
          <a:xfrm>
            <a:off x="1190625" y="860425"/>
            <a:ext cx="541338" cy="519113"/>
          </a:xfrm>
          <a:prstGeom prst="rect">
            <a:avLst/>
          </a:prstGeom>
          <a:noFill/>
          <a:ln w="9525">
            <a:noFill/>
            <a:miter lim="800000"/>
            <a:headEnd/>
            <a:tailEnd/>
          </a:ln>
          <a:effectLst/>
        </p:spPr>
        <p:txBody>
          <a:bodyPr wrap="none">
            <a:spAutoFit/>
          </a:bodyPr>
          <a:lstStyle/>
          <a:p>
            <a:pPr algn="ctr"/>
            <a:r>
              <a:rPr lang="zh-CN" altLang="en-US" b="1">
                <a:solidFill>
                  <a:schemeClr val="hlink"/>
                </a:solidFill>
                <a:ea typeface="宋体" pitchFamily="2" charset="-122"/>
              </a:rPr>
              <a:t>例</a:t>
            </a:r>
            <a:endParaRPr lang="en-US" altLang="zh-CN" b="1">
              <a:solidFill>
                <a:schemeClr val="hlink"/>
              </a:solidFill>
              <a:ea typeface="宋体" pitchFamily="2" charset="-122"/>
            </a:endParaRPr>
          </a:p>
        </p:txBody>
      </p:sp>
      <p:graphicFrame>
        <p:nvGraphicFramePr>
          <p:cNvPr id="1329158" name="Object 6"/>
          <p:cNvGraphicFramePr>
            <a:graphicFrameLocks noChangeAspect="1"/>
          </p:cNvGraphicFramePr>
          <p:nvPr/>
        </p:nvGraphicFramePr>
        <p:xfrm>
          <a:off x="2039938" y="968375"/>
          <a:ext cx="3378200" cy="431800"/>
        </p:xfrm>
        <a:graphic>
          <a:graphicData uri="http://schemas.openxmlformats.org/presentationml/2006/ole">
            <p:oleObj spid="_x0000_s1329158" name="公式" r:id="rId4" imgW="3377880" imgH="431640" progId="Equation.3">
              <p:embed/>
            </p:oleObj>
          </a:graphicData>
        </a:graphic>
      </p:graphicFrame>
      <p:sp>
        <p:nvSpPr>
          <p:cNvPr id="1329159" name="Text Box 7"/>
          <p:cNvSpPr txBox="1">
            <a:spLocks noChangeArrowheads="1"/>
          </p:cNvSpPr>
          <p:nvPr/>
        </p:nvSpPr>
        <p:spPr bwMode="auto">
          <a:xfrm>
            <a:off x="1106488" y="1527175"/>
            <a:ext cx="541337"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解</a:t>
            </a:r>
          </a:p>
        </p:txBody>
      </p:sp>
      <p:sp>
        <p:nvSpPr>
          <p:cNvPr id="1329160" name="Text Box 8"/>
          <p:cNvSpPr txBox="1">
            <a:spLocks noChangeArrowheads="1"/>
          </p:cNvSpPr>
          <p:nvPr/>
        </p:nvSpPr>
        <p:spPr bwMode="auto">
          <a:xfrm>
            <a:off x="1843088" y="1550988"/>
            <a:ext cx="2525712" cy="519112"/>
          </a:xfrm>
          <a:prstGeom prst="rect">
            <a:avLst/>
          </a:prstGeom>
          <a:noFill/>
          <a:ln w="9525">
            <a:noFill/>
            <a:miter lim="800000"/>
            <a:headEnd/>
            <a:tailEnd/>
          </a:ln>
          <a:effectLst/>
        </p:spPr>
        <p:txBody>
          <a:bodyPr>
            <a:spAutoFit/>
          </a:bodyPr>
          <a:lstStyle/>
          <a:p>
            <a:pPr algn="ctr"/>
            <a:r>
              <a:rPr lang="en-US" altLang="zh-CN" b="1">
                <a:ea typeface="宋体" pitchFamily="2" charset="-122"/>
              </a:rPr>
              <a:t>X</a:t>
            </a:r>
            <a:r>
              <a:rPr lang="zh-CN" altLang="en-US" b="1">
                <a:ea typeface="宋体" pitchFamily="2" charset="-122"/>
              </a:rPr>
              <a:t>的分布率为</a:t>
            </a:r>
          </a:p>
        </p:txBody>
      </p:sp>
      <p:graphicFrame>
        <p:nvGraphicFramePr>
          <p:cNvPr id="1329161" name="Object 9"/>
          <p:cNvGraphicFramePr>
            <a:graphicFrameLocks noChangeAspect="1"/>
          </p:cNvGraphicFramePr>
          <p:nvPr/>
        </p:nvGraphicFramePr>
        <p:xfrm>
          <a:off x="2484438" y="2060575"/>
          <a:ext cx="5399087" cy="889000"/>
        </p:xfrm>
        <a:graphic>
          <a:graphicData uri="http://schemas.openxmlformats.org/presentationml/2006/ole">
            <p:oleObj spid="_x0000_s1329161" name="公式" r:id="rId5" imgW="5397480" imgH="888840" progId="Equation.3">
              <p:embed/>
            </p:oleObj>
          </a:graphicData>
        </a:graphic>
      </p:graphicFrame>
      <p:sp>
        <p:nvSpPr>
          <p:cNvPr id="1329162" name="Text Box 10"/>
          <p:cNvSpPr txBox="1">
            <a:spLocks noChangeArrowheads="1"/>
          </p:cNvSpPr>
          <p:nvPr/>
        </p:nvSpPr>
        <p:spPr bwMode="auto">
          <a:xfrm>
            <a:off x="1719263" y="3108325"/>
            <a:ext cx="1255712"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已算得</a:t>
            </a:r>
          </a:p>
        </p:txBody>
      </p:sp>
      <p:graphicFrame>
        <p:nvGraphicFramePr>
          <p:cNvPr id="1329163" name="Object 11"/>
          <p:cNvGraphicFramePr>
            <a:graphicFrameLocks noChangeAspect="1"/>
          </p:cNvGraphicFramePr>
          <p:nvPr/>
        </p:nvGraphicFramePr>
        <p:xfrm>
          <a:off x="3524250" y="3208338"/>
          <a:ext cx="1646238" cy="419100"/>
        </p:xfrm>
        <a:graphic>
          <a:graphicData uri="http://schemas.openxmlformats.org/presentationml/2006/ole">
            <p:oleObj spid="_x0000_s1329163" name="公式" r:id="rId6" imgW="2057400" imgH="419040" progId="Equation.3">
              <p:embed/>
            </p:oleObj>
          </a:graphicData>
        </a:graphic>
      </p:graphicFrame>
      <p:graphicFrame>
        <p:nvGraphicFramePr>
          <p:cNvPr id="1329164" name="Object 12"/>
          <p:cNvGraphicFramePr>
            <a:graphicFrameLocks noChangeAspect="1"/>
          </p:cNvGraphicFramePr>
          <p:nvPr/>
        </p:nvGraphicFramePr>
        <p:xfrm>
          <a:off x="1309688" y="4003675"/>
          <a:ext cx="3898900" cy="469900"/>
        </p:xfrm>
        <a:graphic>
          <a:graphicData uri="http://schemas.openxmlformats.org/presentationml/2006/ole">
            <p:oleObj spid="_x0000_s1329164" name="公式" r:id="rId7" imgW="3898800" imgH="469800" progId="Equation.3">
              <p:embed/>
            </p:oleObj>
          </a:graphicData>
        </a:graphic>
      </p:graphicFrame>
      <p:graphicFrame>
        <p:nvGraphicFramePr>
          <p:cNvPr id="1329165" name="Object 13"/>
          <p:cNvGraphicFramePr>
            <a:graphicFrameLocks noChangeAspect="1"/>
          </p:cNvGraphicFramePr>
          <p:nvPr/>
        </p:nvGraphicFramePr>
        <p:xfrm>
          <a:off x="5653088" y="4079875"/>
          <a:ext cx="3390900" cy="392113"/>
        </p:xfrm>
        <a:graphic>
          <a:graphicData uri="http://schemas.openxmlformats.org/presentationml/2006/ole">
            <p:oleObj spid="_x0000_s1329165" name="公式" r:id="rId8" imgW="3390840" imgH="393480" progId="Equation.3">
              <p:embed/>
            </p:oleObj>
          </a:graphicData>
        </a:graphic>
      </p:graphicFrame>
      <p:graphicFrame>
        <p:nvGraphicFramePr>
          <p:cNvPr id="1329166" name="Object 14"/>
          <p:cNvGraphicFramePr>
            <a:graphicFrameLocks noChangeAspect="1"/>
          </p:cNvGraphicFramePr>
          <p:nvPr/>
        </p:nvGraphicFramePr>
        <p:xfrm>
          <a:off x="2300288" y="4879975"/>
          <a:ext cx="3416300" cy="965200"/>
        </p:xfrm>
        <a:graphic>
          <a:graphicData uri="http://schemas.openxmlformats.org/presentationml/2006/ole">
            <p:oleObj spid="_x0000_s1329166" name="公式" r:id="rId9" imgW="3416040" imgH="965160" progId="Equation.3">
              <p:embed/>
            </p:oleObj>
          </a:graphicData>
        </a:graphic>
      </p:graphicFrame>
      <p:graphicFrame>
        <p:nvGraphicFramePr>
          <p:cNvPr id="1329167" name="Object 15"/>
          <p:cNvGraphicFramePr>
            <a:graphicFrameLocks noChangeAspect="1"/>
          </p:cNvGraphicFramePr>
          <p:nvPr/>
        </p:nvGraphicFramePr>
        <p:xfrm>
          <a:off x="5894388" y="4803775"/>
          <a:ext cx="3187700" cy="965200"/>
        </p:xfrm>
        <a:graphic>
          <a:graphicData uri="http://schemas.openxmlformats.org/presentationml/2006/ole">
            <p:oleObj spid="_x0000_s1329167" name="公式" r:id="rId10" imgW="3187440" imgH="965160" progId="Equation.3">
              <p:embed/>
            </p:oleObj>
          </a:graphicData>
        </a:graphic>
      </p:graphicFrame>
      <p:graphicFrame>
        <p:nvGraphicFramePr>
          <p:cNvPr id="1329168" name="Object 16"/>
          <p:cNvGraphicFramePr>
            <a:graphicFrameLocks noChangeAspect="1"/>
          </p:cNvGraphicFramePr>
          <p:nvPr/>
        </p:nvGraphicFramePr>
        <p:xfrm>
          <a:off x="2376488" y="6215063"/>
          <a:ext cx="3276600" cy="392112"/>
        </p:xfrm>
        <a:graphic>
          <a:graphicData uri="http://schemas.openxmlformats.org/presentationml/2006/ole">
            <p:oleObj spid="_x0000_s1329168" name="公式" r:id="rId11" imgW="327636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29158"/>
                                        </p:tgtEl>
                                        <p:attrNameLst>
                                          <p:attrName>style.visibility</p:attrName>
                                        </p:attrNameLst>
                                      </p:cBhvr>
                                      <p:to>
                                        <p:strVal val="visible"/>
                                      </p:to>
                                    </p:set>
                                    <p:anim calcmode="lin" valueType="num">
                                      <p:cBhvr additive="base">
                                        <p:cTn id="7" dur="500" fill="hold"/>
                                        <p:tgtEl>
                                          <p:spTgt spid="1329158"/>
                                        </p:tgtEl>
                                        <p:attrNameLst>
                                          <p:attrName>ppt_x</p:attrName>
                                        </p:attrNameLst>
                                      </p:cBhvr>
                                      <p:tavLst>
                                        <p:tav tm="0">
                                          <p:val>
                                            <p:strVal val="0-#ppt_w/2"/>
                                          </p:val>
                                        </p:tav>
                                        <p:tav tm="100000">
                                          <p:val>
                                            <p:strVal val="#ppt_x"/>
                                          </p:val>
                                        </p:tav>
                                      </p:tavLst>
                                    </p:anim>
                                    <p:anim calcmode="lin" valueType="num">
                                      <p:cBhvr additive="base">
                                        <p:cTn id="8" dur="500" fill="hold"/>
                                        <p:tgtEl>
                                          <p:spTgt spid="13291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9159"/>
                                        </p:tgtEl>
                                        <p:attrNameLst>
                                          <p:attrName>style.visibility</p:attrName>
                                        </p:attrNameLst>
                                      </p:cBhvr>
                                      <p:to>
                                        <p:strVal val="visible"/>
                                      </p:to>
                                    </p:set>
                                    <p:anim calcmode="lin" valueType="num">
                                      <p:cBhvr additive="base">
                                        <p:cTn id="13" dur="500" fill="hold"/>
                                        <p:tgtEl>
                                          <p:spTgt spid="1329159"/>
                                        </p:tgtEl>
                                        <p:attrNameLst>
                                          <p:attrName>ppt_x</p:attrName>
                                        </p:attrNameLst>
                                      </p:cBhvr>
                                      <p:tavLst>
                                        <p:tav tm="0">
                                          <p:val>
                                            <p:strVal val="0-#ppt_w/2"/>
                                          </p:val>
                                        </p:tav>
                                        <p:tav tm="100000">
                                          <p:val>
                                            <p:strVal val="#ppt_x"/>
                                          </p:val>
                                        </p:tav>
                                      </p:tavLst>
                                    </p:anim>
                                    <p:anim calcmode="lin" valueType="num">
                                      <p:cBhvr additive="base">
                                        <p:cTn id="14" dur="500" fill="hold"/>
                                        <p:tgtEl>
                                          <p:spTgt spid="13291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9160"/>
                                        </p:tgtEl>
                                        <p:attrNameLst>
                                          <p:attrName>style.visibility</p:attrName>
                                        </p:attrNameLst>
                                      </p:cBhvr>
                                      <p:to>
                                        <p:strVal val="visible"/>
                                      </p:to>
                                    </p:set>
                                    <p:anim calcmode="lin" valueType="num">
                                      <p:cBhvr additive="base">
                                        <p:cTn id="19" dur="500" fill="hold"/>
                                        <p:tgtEl>
                                          <p:spTgt spid="1329160"/>
                                        </p:tgtEl>
                                        <p:attrNameLst>
                                          <p:attrName>ppt_x</p:attrName>
                                        </p:attrNameLst>
                                      </p:cBhvr>
                                      <p:tavLst>
                                        <p:tav tm="0">
                                          <p:val>
                                            <p:strVal val="0-#ppt_w/2"/>
                                          </p:val>
                                        </p:tav>
                                        <p:tav tm="100000">
                                          <p:val>
                                            <p:strVal val="#ppt_x"/>
                                          </p:val>
                                        </p:tav>
                                      </p:tavLst>
                                    </p:anim>
                                    <p:anim calcmode="lin" valueType="num">
                                      <p:cBhvr additive="base">
                                        <p:cTn id="20" dur="500" fill="hold"/>
                                        <p:tgtEl>
                                          <p:spTgt spid="13291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29161"/>
                                        </p:tgtEl>
                                        <p:attrNameLst>
                                          <p:attrName>style.visibility</p:attrName>
                                        </p:attrNameLst>
                                      </p:cBhvr>
                                      <p:to>
                                        <p:strVal val="visible"/>
                                      </p:to>
                                    </p:set>
                                    <p:anim calcmode="lin" valueType="num">
                                      <p:cBhvr additive="base">
                                        <p:cTn id="25" dur="500" fill="hold"/>
                                        <p:tgtEl>
                                          <p:spTgt spid="1329161"/>
                                        </p:tgtEl>
                                        <p:attrNameLst>
                                          <p:attrName>ppt_x</p:attrName>
                                        </p:attrNameLst>
                                      </p:cBhvr>
                                      <p:tavLst>
                                        <p:tav tm="0">
                                          <p:val>
                                            <p:strVal val="0-#ppt_w/2"/>
                                          </p:val>
                                        </p:tav>
                                        <p:tav tm="100000">
                                          <p:val>
                                            <p:strVal val="#ppt_x"/>
                                          </p:val>
                                        </p:tav>
                                      </p:tavLst>
                                    </p:anim>
                                    <p:anim calcmode="lin" valueType="num">
                                      <p:cBhvr additive="base">
                                        <p:cTn id="26" dur="500" fill="hold"/>
                                        <p:tgtEl>
                                          <p:spTgt spid="132916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29162"/>
                                        </p:tgtEl>
                                        <p:attrNameLst>
                                          <p:attrName>style.visibility</p:attrName>
                                        </p:attrNameLst>
                                      </p:cBhvr>
                                      <p:to>
                                        <p:strVal val="visible"/>
                                      </p:to>
                                    </p:set>
                                    <p:anim calcmode="lin" valueType="num">
                                      <p:cBhvr additive="base">
                                        <p:cTn id="31" dur="500" fill="hold"/>
                                        <p:tgtEl>
                                          <p:spTgt spid="1329162"/>
                                        </p:tgtEl>
                                        <p:attrNameLst>
                                          <p:attrName>ppt_x</p:attrName>
                                        </p:attrNameLst>
                                      </p:cBhvr>
                                      <p:tavLst>
                                        <p:tav tm="0">
                                          <p:val>
                                            <p:strVal val="0-#ppt_w/2"/>
                                          </p:val>
                                        </p:tav>
                                        <p:tav tm="100000">
                                          <p:val>
                                            <p:strVal val="#ppt_x"/>
                                          </p:val>
                                        </p:tav>
                                      </p:tavLst>
                                    </p:anim>
                                    <p:anim calcmode="lin" valueType="num">
                                      <p:cBhvr additive="base">
                                        <p:cTn id="32" dur="500" fill="hold"/>
                                        <p:tgtEl>
                                          <p:spTgt spid="132916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29163"/>
                                        </p:tgtEl>
                                        <p:attrNameLst>
                                          <p:attrName>style.visibility</p:attrName>
                                        </p:attrNameLst>
                                      </p:cBhvr>
                                      <p:to>
                                        <p:strVal val="visible"/>
                                      </p:to>
                                    </p:set>
                                    <p:anim calcmode="lin" valueType="num">
                                      <p:cBhvr additive="base">
                                        <p:cTn id="37" dur="500" fill="hold"/>
                                        <p:tgtEl>
                                          <p:spTgt spid="1329163"/>
                                        </p:tgtEl>
                                        <p:attrNameLst>
                                          <p:attrName>ppt_x</p:attrName>
                                        </p:attrNameLst>
                                      </p:cBhvr>
                                      <p:tavLst>
                                        <p:tav tm="0">
                                          <p:val>
                                            <p:strVal val="0-#ppt_w/2"/>
                                          </p:val>
                                        </p:tav>
                                        <p:tav tm="100000">
                                          <p:val>
                                            <p:strVal val="#ppt_x"/>
                                          </p:val>
                                        </p:tav>
                                      </p:tavLst>
                                    </p:anim>
                                    <p:anim calcmode="lin" valueType="num">
                                      <p:cBhvr additive="base">
                                        <p:cTn id="38" dur="500" fill="hold"/>
                                        <p:tgtEl>
                                          <p:spTgt spid="132916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499"/>
                                          </p:stCondLst>
                                        </p:cTn>
                                        <p:tgtEl>
                                          <p:spTgt spid="1329164"/>
                                        </p:tgtEl>
                                        <p:attrNameLst>
                                          <p:attrName>style.visibility</p:attrName>
                                        </p:attrNameLst>
                                      </p:cBhvr>
                                      <p:to>
                                        <p:strVal val="visible"/>
                                      </p:to>
                                    </p:set>
                                    <p:anim to="" calcmode="lin" valueType="num">
                                      <p:cBhvr>
                                        <p:cTn id="43" dur="1" fill="hold"/>
                                        <p:tgtEl>
                                          <p:spTgt spid="1329164"/>
                                        </p:tgtEl>
                                        <p:attrNameLst>
                                          <p:attrName/>
                                        </p:attrNameLst>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499"/>
                                          </p:stCondLst>
                                        </p:cTn>
                                        <p:tgtEl>
                                          <p:spTgt spid="1329165"/>
                                        </p:tgtEl>
                                        <p:attrNameLst>
                                          <p:attrName>style.visibility</p:attrName>
                                        </p:attrNameLst>
                                      </p:cBhvr>
                                      <p:to>
                                        <p:strVal val="visible"/>
                                      </p:to>
                                    </p:set>
                                    <p:anim to="" calcmode="lin" valueType="num">
                                      <p:cBhvr>
                                        <p:cTn id="48" dur="1" fill="hold"/>
                                        <p:tgtEl>
                                          <p:spTgt spid="1329165"/>
                                        </p:tgtEl>
                                        <p:attrNameLst>
                                          <p:attrName/>
                                        </p:attrNameLst>
                                      </p:cBhvr>
                                    </p:anim>
                                  </p:childTnLst>
                                </p:cTn>
                              </p:par>
                            </p:childTnLst>
                          </p:cTn>
                        </p:par>
                      </p:childTnLst>
                    </p:cTn>
                  </p:par>
                  <p:par>
                    <p:cTn id="49" fill="hold">
                      <p:stCondLst>
                        <p:cond delay="indefinite"/>
                      </p:stCondLst>
                      <p:childTnLst>
                        <p:par>
                          <p:cTn id="50" fill="hold">
                            <p:stCondLst>
                              <p:cond delay="0"/>
                            </p:stCondLst>
                            <p:childTnLst>
                              <p:par>
                                <p:cTn id="51" presetID="24" presetClass="entr" presetSubtype="0" fill="hold" nodeType="clickEffect">
                                  <p:stCondLst>
                                    <p:cond delay="0"/>
                                  </p:stCondLst>
                                  <p:childTnLst>
                                    <p:set>
                                      <p:cBhvr>
                                        <p:cTn id="52" dur="1" fill="hold">
                                          <p:stCondLst>
                                            <p:cond delay="499"/>
                                          </p:stCondLst>
                                        </p:cTn>
                                        <p:tgtEl>
                                          <p:spTgt spid="1329166"/>
                                        </p:tgtEl>
                                        <p:attrNameLst>
                                          <p:attrName>style.visibility</p:attrName>
                                        </p:attrNameLst>
                                      </p:cBhvr>
                                      <p:to>
                                        <p:strVal val="visible"/>
                                      </p:to>
                                    </p:set>
                                    <p:anim to="" calcmode="lin" valueType="num">
                                      <p:cBhvr>
                                        <p:cTn id="53" dur="1" fill="hold"/>
                                        <p:tgtEl>
                                          <p:spTgt spid="1329166"/>
                                        </p:tgtEl>
                                        <p:attrNameLst>
                                          <p:attrName/>
                                        </p:attrNameLst>
                                      </p:cBhvr>
                                    </p:anim>
                                  </p:childTnLst>
                                </p:cTn>
                              </p:par>
                            </p:childTnLst>
                          </p:cTn>
                        </p:par>
                      </p:childTnLst>
                    </p:cTn>
                  </p:par>
                  <p:par>
                    <p:cTn id="54" fill="hold">
                      <p:stCondLst>
                        <p:cond delay="indefinite"/>
                      </p:stCondLst>
                      <p:childTnLst>
                        <p:par>
                          <p:cTn id="55" fill="hold">
                            <p:stCondLst>
                              <p:cond delay="0"/>
                            </p:stCondLst>
                            <p:childTnLst>
                              <p:par>
                                <p:cTn id="56" presetID="24" presetClass="entr" presetSubtype="0" fill="hold" nodeType="clickEffect">
                                  <p:stCondLst>
                                    <p:cond delay="0"/>
                                  </p:stCondLst>
                                  <p:childTnLst>
                                    <p:set>
                                      <p:cBhvr>
                                        <p:cTn id="57" dur="1" fill="hold">
                                          <p:stCondLst>
                                            <p:cond delay="499"/>
                                          </p:stCondLst>
                                        </p:cTn>
                                        <p:tgtEl>
                                          <p:spTgt spid="1329167"/>
                                        </p:tgtEl>
                                        <p:attrNameLst>
                                          <p:attrName>style.visibility</p:attrName>
                                        </p:attrNameLst>
                                      </p:cBhvr>
                                      <p:to>
                                        <p:strVal val="visible"/>
                                      </p:to>
                                    </p:set>
                                    <p:anim to="" calcmode="lin" valueType="num">
                                      <p:cBhvr>
                                        <p:cTn id="58" dur="1" fill="hold"/>
                                        <p:tgtEl>
                                          <p:spTgt spid="1329167"/>
                                        </p:tgtEl>
                                        <p:attrNameLst>
                                          <p:attrName/>
                                        </p:attrNameLst>
                                      </p:cBhvr>
                                    </p:anim>
                                  </p:childTnLst>
                                </p:cTn>
                              </p:par>
                            </p:childTnLst>
                          </p:cTn>
                        </p:par>
                      </p:childTnLst>
                    </p:cTn>
                  </p:par>
                  <p:par>
                    <p:cTn id="59" fill="hold">
                      <p:stCondLst>
                        <p:cond delay="indefinite"/>
                      </p:stCondLst>
                      <p:childTnLst>
                        <p:par>
                          <p:cTn id="60" fill="hold">
                            <p:stCondLst>
                              <p:cond delay="0"/>
                            </p:stCondLst>
                            <p:childTnLst>
                              <p:par>
                                <p:cTn id="61" presetID="24" presetClass="entr" presetSubtype="0" fill="hold" nodeType="clickEffect">
                                  <p:stCondLst>
                                    <p:cond delay="0"/>
                                  </p:stCondLst>
                                  <p:childTnLst>
                                    <p:set>
                                      <p:cBhvr>
                                        <p:cTn id="62" dur="1" fill="hold">
                                          <p:stCondLst>
                                            <p:cond delay="499"/>
                                          </p:stCondLst>
                                        </p:cTn>
                                        <p:tgtEl>
                                          <p:spTgt spid="1329168"/>
                                        </p:tgtEl>
                                        <p:attrNameLst>
                                          <p:attrName>style.visibility</p:attrName>
                                        </p:attrNameLst>
                                      </p:cBhvr>
                                      <p:to>
                                        <p:strVal val="visible"/>
                                      </p:to>
                                    </p:set>
                                    <p:anim to="" calcmode="lin" valueType="num">
                                      <p:cBhvr>
                                        <p:cTn id="63" dur="1" fill="hold"/>
                                        <p:tgtEl>
                                          <p:spTgt spid="13291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9" grpId="0" autoUpdateAnimBg="0"/>
      <p:bldP spid="1329160" grpId="0" autoUpdateAnimBg="0"/>
      <p:bldP spid="132916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04" name="Object 4"/>
          <p:cNvGraphicFramePr>
            <a:graphicFrameLocks noChangeAspect="1"/>
          </p:cNvGraphicFramePr>
          <p:nvPr/>
        </p:nvGraphicFramePr>
        <p:xfrm>
          <a:off x="965200" y="4040188"/>
          <a:ext cx="8178800" cy="2019300"/>
        </p:xfrm>
        <a:graphic>
          <a:graphicData uri="http://schemas.openxmlformats.org/presentationml/2006/ole">
            <p:oleObj spid="_x0000_s1331204" name="公式" r:id="rId4" imgW="8178480" imgH="2019240" progId="Equation.3">
              <p:embed/>
            </p:oleObj>
          </a:graphicData>
        </a:graphic>
      </p:graphicFrame>
      <p:graphicFrame>
        <p:nvGraphicFramePr>
          <p:cNvPr id="1331205" name="Object 5"/>
          <p:cNvGraphicFramePr>
            <a:graphicFrameLocks noChangeAspect="1"/>
          </p:cNvGraphicFramePr>
          <p:nvPr/>
        </p:nvGraphicFramePr>
        <p:xfrm>
          <a:off x="2038350" y="1809750"/>
          <a:ext cx="4381500" cy="473075"/>
        </p:xfrm>
        <a:graphic>
          <a:graphicData uri="http://schemas.openxmlformats.org/presentationml/2006/ole">
            <p:oleObj spid="_x0000_s1331205" name="公式" r:id="rId5" imgW="4381200" imgH="469800" progId="Equation.3">
              <p:embed/>
            </p:oleObj>
          </a:graphicData>
        </a:graphic>
      </p:graphicFrame>
      <p:sp>
        <p:nvSpPr>
          <p:cNvPr id="1331206" name="Text Box 6"/>
          <p:cNvSpPr txBox="1">
            <a:spLocks noChangeArrowheads="1"/>
          </p:cNvSpPr>
          <p:nvPr/>
        </p:nvSpPr>
        <p:spPr bwMode="auto">
          <a:xfrm>
            <a:off x="981075" y="2557463"/>
            <a:ext cx="2417763" cy="519112"/>
          </a:xfrm>
          <a:prstGeom prst="rect">
            <a:avLst/>
          </a:prstGeom>
          <a:noFill/>
          <a:ln w="9525">
            <a:noFill/>
            <a:miter lim="800000"/>
            <a:headEnd/>
            <a:tailEnd/>
          </a:ln>
          <a:effectLst/>
        </p:spPr>
        <p:txBody>
          <a:bodyPr wrap="none">
            <a:spAutoFit/>
          </a:bodyPr>
          <a:lstStyle/>
          <a:p>
            <a:pPr algn="ctr"/>
            <a:r>
              <a:rPr lang="zh-CN" altLang="en-US" b="1">
                <a:solidFill>
                  <a:schemeClr val="accent2"/>
                </a:solidFill>
                <a:ea typeface="宋体" pitchFamily="2" charset="-122"/>
              </a:rPr>
              <a:t>因此</a:t>
            </a:r>
            <a:r>
              <a:rPr lang="en-US" altLang="zh-CN" b="1">
                <a:solidFill>
                  <a:schemeClr val="accent2"/>
                </a:solidFill>
                <a:ea typeface="宋体" pitchFamily="2" charset="-122"/>
              </a:rPr>
              <a:t>,</a:t>
            </a:r>
            <a:r>
              <a:rPr lang="zh-CN" altLang="en-US" b="1">
                <a:solidFill>
                  <a:schemeClr val="accent2"/>
                </a:solidFill>
                <a:ea typeface="宋体" pitchFamily="2" charset="-122"/>
              </a:rPr>
              <a:t>泊松分布</a:t>
            </a:r>
          </a:p>
        </p:txBody>
      </p:sp>
      <p:graphicFrame>
        <p:nvGraphicFramePr>
          <p:cNvPr id="1331207" name="Object 7"/>
          <p:cNvGraphicFramePr>
            <a:graphicFrameLocks noChangeAspect="1"/>
          </p:cNvGraphicFramePr>
          <p:nvPr/>
        </p:nvGraphicFramePr>
        <p:xfrm>
          <a:off x="3287713" y="3500438"/>
          <a:ext cx="3048000" cy="393700"/>
        </p:xfrm>
        <a:graphic>
          <a:graphicData uri="http://schemas.openxmlformats.org/presentationml/2006/ole">
            <p:oleObj spid="_x0000_s1331207" name="公式" r:id="rId6" imgW="3047760" imgH="393480" progId="Equation.3">
              <p:embed/>
            </p:oleObj>
          </a:graphicData>
        </a:graphic>
      </p:graphicFrame>
      <p:sp>
        <p:nvSpPr>
          <p:cNvPr id="1331208" name="Text Box 8"/>
          <p:cNvSpPr txBox="1">
            <a:spLocks noChangeArrowheads="1"/>
          </p:cNvSpPr>
          <p:nvPr/>
        </p:nvSpPr>
        <p:spPr bwMode="auto">
          <a:xfrm>
            <a:off x="1239838" y="1000125"/>
            <a:ext cx="895350" cy="519113"/>
          </a:xfrm>
          <a:prstGeom prst="rect">
            <a:avLst/>
          </a:prstGeom>
          <a:noFill/>
          <a:ln w="9525">
            <a:noFill/>
            <a:miter lim="800000"/>
            <a:headEnd/>
            <a:tailEnd/>
          </a:ln>
          <a:effectLst/>
        </p:spPr>
        <p:txBody>
          <a:bodyPr wrap="none">
            <a:spAutoFit/>
          </a:bodyPr>
          <a:lstStyle/>
          <a:p>
            <a:r>
              <a:rPr lang="zh-CN" altLang="en-US">
                <a:solidFill>
                  <a:srgbClr val="FF0000"/>
                </a:solidFill>
                <a:ea typeface="黑体" pitchFamily="49" charset="-122"/>
              </a:rPr>
              <a:t>接上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31206"/>
                                        </p:tgtEl>
                                        <p:attrNameLst>
                                          <p:attrName>style.visibility</p:attrName>
                                        </p:attrNameLst>
                                      </p:cBhvr>
                                      <p:to>
                                        <p:strVal val="visible"/>
                                      </p:to>
                                    </p:set>
                                    <p:anim to="" calcmode="lin" valueType="num">
                                      <p:cBhvr>
                                        <p:cTn id="7" dur="1" fill="hold"/>
                                        <p:tgtEl>
                                          <p:spTgt spid="133120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1331207"/>
                                        </p:tgtEl>
                                        <p:attrNameLst>
                                          <p:attrName>style.visibility</p:attrName>
                                        </p:attrNameLst>
                                      </p:cBhvr>
                                      <p:to>
                                        <p:strVal val="visible"/>
                                      </p:to>
                                    </p:set>
                                    <p:anim to="" calcmode="lin" valueType="num">
                                      <p:cBhvr>
                                        <p:cTn id="12" dur="1" fill="hold"/>
                                        <p:tgtEl>
                                          <p:spTgt spid="133120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1331204"/>
                                        </p:tgtEl>
                                        <p:attrNameLst>
                                          <p:attrName>style.visibility</p:attrName>
                                        </p:attrNameLst>
                                      </p:cBhvr>
                                      <p:to>
                                        <p:strVal val="visible"/>
                                      </p:to>
                                    </p:set>
                                    <p:anim to="" calcmode="lin" valueType="num">
                                      <p:cBhvr>
                                        <p:cTn id="17" dur="1" fill="hold"/>
                                        <p:tgtEl>
                                          <p:spTgt spid="13312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0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2" name="Text Box 4"/>
          <p:cNvSpPr txBox="1">
            <a:spLocks noChangeArrowheads="1"/>
          </p:cNvSpPr>
          <p:nvPr/>
        </p:nvSpPr>
        <p:spPr bwMode="auto">
          <a:xfrm>
            <a:off x="1100138" y="522288"/>
            <a:ext cx="541337" cy="519112"/>
          </a:xfrm>
          <a:prstGeom prst="rect">
            <a:avLst/>
          </a:prstGeom>
          <a:noFill/>
          <a:ln w="9525">
            <a:noFill/>
            <a:miter lim="800000"/>
            <a:headEnd/>
            <a:tailEnd/>
          </a:ln>
          <a:effectLst/>
        </p:spPr>
        <p:txBody>
          <a:bodyPr wrap="none">
            <a:spAutoFit/>
          </a:bodyPr>
          <a:lstStyle/>
          <a:p>
            <a:pPr algn="ctr"/>
            <a:r>
              <a:rPr lang="zh-CN" altLang="en-US" b="1">
                <a:solidFill>
                  <a:schemeClr val="hlink"/>
                </a:solidFill>
                <a:ea typeface="宋体" pitchFamily="2" charset="-122"/>
              </a:rPr>
              <a:t>例</a:t>
            </a:r>
            <a:endParaRPr lang="en-US" altLang="zh-CN" b="1">
              <a:solidFill>
                <a:schemeClr val="hlink"/>
              </a:solidFill>
              <a:ea typeface="宋体" pitchFamily="2" charset="-122"/>
            </a:endParaRPr>
          </a:p>
        </p:txBody>
      </p:sp>
      <p:graphicFrame>
        <p:nvGraphicFramePr>
          <p:cNvPr id="1333253" name="Object 5"/>
          <p:cNvGraphicFramePr>
            <a:graphicFrameLocks noChangeAspect="1"/>
          </p:cNvGraphicFramePr>
          <p:nvPr/>
        </p:nvGraphicFramePr>
        <p:xfrm>
          <a:off x="2008188" y="573088"/>
          <a:ext cx="3695700" cy="431800"/>
        </p:xfrm>
        <a:graphic>
          <a:graphicData uri="http://schemas.openxmlformats.org/presentationml/2006/ole">
            <p:oleObj spid="_x0000_s1333253" name="公式" r:id="rId4" imgW="3695400" imgH="431640" progId="Equation.3">
              <p:embed/>
            </p:oleObj>
          </a:graphicData>
        </a:graphic>
      </p:graphicFrame>
      <p:sp>
        <p:nvSpPr>
          <p:cNvPr id="1333254" name="Text Box 6"/>
          <p:cNvSpPr txBox="1">
            <a:spLocks noChangeArrowheads="1"/>
          </p:cNvSpPr>
          <p:nvPr/>
        </p:nvSpPr>
        <p:spPr bwMode="auto">
          <a:xfrm>
            <a:off x="1081088" y="1522413"/>
            <a:ext cx="630237" cy="519112"/>
          </a:xfrm>
          <a:prstGeom prst="rect">
            <a:avLst/>
          </a:prstGeom>
          <a:noFill/>
          <a:ln w="9525">
            <a:noFill/>
            <a:miter lim="800000"/>
            <a:headEnd/>
            <a:tailEnd/>
          </a:ln>
          <a:effectLst/>
        </p:spPr>
        <p:txBody>
          <a:bodyPr wrap="none">
            <a:spAutoFit/>
          </a:bodyPr>
          <a:lstStyle/>
          <a:p>
            <a:pPr algn="ctr"/>
            <a:r>
              <a:rPr lang="zh-CN" altLang="en-US" b="1">
                <a:ea typeface="宋体" pitchFamily="2" charset="-122"/>
              </a:rPr>
              <a:t>解 </a:t>
            </a:r>
          </a:p>
        </p:txBody>
      </p:sp>
      <p:graphicFrame>
        <p:nvGraphicFramePr>
          <p:cNvPr id="1333255" name="Object 7"/>
          <p:cNvGraphicFramePr>
            <a:graphicFrameLocks noChangeAspect="1"/>
          </p:cNvGraphicFramePr>
          <p:nvPr/>
        </p:nvGraphicFramePr>
        <p:xfrm>
          <a:off x="1887538" y="1550988"/>
          <a:ext cx="2540000" cy="431800"/>
        </p:xfrm>
        <a:graphic>
          <a:graphicData uri="http://schemas.openxmlformats.org/presentationml/2006/ole">
            <p:oleObj spid="_x0000_s1333255" name="公式" r:id="rId5" imgW="2539800" imgH="431640" progId="Equation.3">
              <p:embed/>
            </p:oleObj>
          </a:graphicData>
        </a:graphic>
      </p:graphicFrame>
      <p:graphicFrame>
        <p:nvGraphicFramePr>
          <p:cNvPr id="1333256" name="Object 8"/>
          <p:cNvGraphicFramePr>
            <a:graphicFrameLocks noChangeAspect="1"/>
          </p:cNvGraphicFramePr>
          <p:nvPr/>
        </p:nvGraphicFramePr>
        <p:xfrm>
          <a:off x="4643438" y="1196975"/>
          <a:ext cx="3384550" cy="1443038"/>
        </p:xfrm>
        <a:graphic>
          <a:graphicData uri="http://schemas.openxmlformats.org/presentationml/2006/ole">
            <p:oleObj spid="_x0000_s1333256" name="Equation" r:id="rId6" imgW="1549080" imgH="660240" progId="Equation.3">
              <p:embed/>
            </p:oleObj>
          </a:graphicData>
        </a:graphic>
      </p:graphicFrame>
      <p:graphicFrame>
        <p:nvGraphicFramePr>
          <p:cNvPr id="1333257" name="Object 9"/>
          <p:cNvGraphicFramePr>
            <a:graphicFrameLocks noChangeAspect="1"/>
          </p:cNvGraphicFramePr>
          <p:nvPr/>
        </p:nvGraphicFramePr>
        <p:xfrm>
          <a:off x="1187450" y="2565400"/>
          <a:ext cx="4824413" cy="990600"/>
        </p:xfrm>
        <a:graphic>
          <a:graphicData uri="http://schemas.openxmlformats.org/presentationml/2006/ole">
            <p:oleObj spid="_x0000_s1333257" name="Equation" r:id="rId7" imgW="1917360" imgH="393480" progId="Equation.3">
              <p:embed/>
            </p:oleObj>
          </a:graphicData>
        </a:graphic>
      </p:graphicFrame>
      <p:graphicFrame>
        <p:nvGraphicFramePr>
          <p:cNvPr id="1333258" name="Object 10"/>
          <p:cNvGraphicFramePr>
            <a:graphicFrameLocks noChangeAspect="1"/>
          </p:cNvGraphicFramePr>
          <p:nvPr/>
        </p:nvGraphicFramePr>
        <p:xfrm>
          <a:off x="1116013" y="3500438"/>
          <a:ext cx="5980112" cy="1638300"/>
        </p:xfrm>
        <a:graphic>
          <a:graphicData uri="http://schemas.openxmlformats.org/presentationml/2006/ole">
            <p:oleObj spid="_x0000_s1333258" name="公式" r:id="rId8" imgW="5981400" imgH="1638000" progId="Equation.3">
              <p:embed/>
            </p:oleObj>
          </a:graphicData>
        </a:graphic>
      </p:graphicFrame>
      <p:sp>
        <p:nvSpPr>
          <p:cNvPr id="1333259" name="Text Box 11"/>
          <p:cNvSpPr txBox="1">
            <a:spLocks noChangeArrowheads="1"/>
          </p:cNvSpPr>
          <p:nvPr/>
        </p:nvSpPr>
        <p:spPr bwMode="auto">
          <a:xfrm>
            <a:off x="1058863" y="5116513"/>
            <a:ext cx="2417762" cy="519112"/>
          </a:xfrm>
          <a:prstGeom prst="rect">
            <a:avLst/>
          </a:prstGeom>
          <a:noFill/>
          <a:ln w="9525">
            <a:noFill/>
            <a:miter lim="800000"/>
            <a:headEnd/>
            <a:tailEnd/>
          </a:ln>
          <a:effectLst/>
        </p:spPr>
        <p:txBody>
          <a:bodyPr wrap="none">
            <a:spAutoFit/>
          </a:bodyPr>
          <a:lstStyle/>
          <a:p>
            <a:pPr algn="ctr"/>
            <a:r>
              <a:rPr lang="zh-CN" altLang="en-US" b="1">
                <a:solidFill>
                  <a:schemeClr val="accent2"/>
                </a:solidFill>
                <a:ea typeface="宋体" pitchFamily="2" charset="-122"/>
              </a:rPr>
              <a:t>因此</a:t>
            </a:r>
            <a:r>
              <a:rPr lang="en-US" altLang="zh-CN" b="1">
                <a:solidFill>
                  <a:schemeClr val="accent2"/>
                </a:solidFill>
                <a:ea typeface="宋体" pitchFamily="2" charset="-122"/>
              </a:rPr>
              <a:t>,</a:t>
            </a:r>
            <a:r>
              <a:rPr lang="zh-CN" altLang="en-US" b="1">
                <a:solidFill>
                  <a:schemeClr val="accent2"/>
                </a:solidFill>
                <a:ea typeface="宋体" pitchFamily="2" charset="-122"/>
              </a:rPr>
              <a:t>均匀分布</a:t>
            </a:r>
          </a:p>
        </p:txBody>
      </p:sp>
      <p:graphicFrame>
        <p:nvGraphicFramePr>
          <p:cNvPr id="1333260" name="Object 12"/>
          <p:cNvGraphicFramePr>
            <a:graphicFrameLocks noChangeAspect="1"/>
          </p:cNvGraphicFramePr>
          <p:nvPr/>
        </p:nvGraphicFramePr>
        <p:xfrm>
          <a:off x="2987675" y="5589588"/>
          <a:ext cx="4457700" cy="901700"/>
        </p:xfrm>
        <a:graphic>
          <a:graphicData uri="http://schemas.openxmlformats.org/presentationml/2006/ole">
            <p:oleObj spid="_x0000_s1333260" name="公式" r:id="rId9" imgW="4457520" imgH="9014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333253"/>
                                        </p:tgtEl>
                                        <p:attrNameLst>
                                          <p:attrName>style.visibility</p:attrName>
                                        </p:attrNameLst>
                                      </p:cBhvr>
                                      <p:to>
                                        <p:strVal val="visible"/>
                                      </p:to>
                                    </p:set>
                                    <p:anim to="" calcmode="lin" valueType="num">
                                      <p:cBhvr>
                                        <p:cTn id="7" dur="1" fill="hold"/>
                                        <p:tgtEl>
                                          <p:spTgt spid="133325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333254"/>
                                        </p:tgtEl>
                                        <p:attrNameLst>
                                          <p:attrName>style.visibility</p:attrName>
                                        </p:attrNameLst>
                                      </p:cBhvr>
                                      <p:to>
                                        <p:strVal val="visible"/>
                                      </p:to>
                                    </p:set>
                                    <p:anim to="" calcmode="lin" valueType="num">
                                      <p:cBhvr>
                                        <p:cTn id="12" dur="1" fill="hold"/>
                                        <p:tgtEl>
                                          <p:spTgt spid="133325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1333255"/>
                                        </p:tgtEl>
                                        <p:attrNameLst>
                                          <p:attrName>style.visibility</p:attrName>
                                        </p:attrNameLst>
                                      </p:cBhvr>
                                      <p:to>
                                        <p:strVal val="visible"/>
                                      </p:to>
                                    </p:set>
                                    <p:anim to="" calcmode="lin" valueType="num">
                                      <p:cBhvr>
                                        <p:cTn id="17" dur="1" fill="hold"/>
                                        <p:tgtEl>
                                          <p:spTgt spid="133325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499"/>
                                          </p:stCondLst>
                                        </p:cTn>
                                        <p:tgtEl>
                                          <p:spTgt spid="1333256"/>
                                        </p:tgtEl>
                                        <p:attrNameLst>
                                          <p:attrName>style.visibility</p:attrName>
                                        </p:attrNameLst>
                                      </p:cBhvr>
                                      <p:to>
                                        <p:strVal val="visible"/>
                                      </p:to>
                                    </p:set>
                                    <p:anim to="" calcmode="lin" valueType="num">
                                      <p:cBhvr>
                                        <p:cTn id="22" dur="1" fill="hold"/>
                                        <p:tgtEl>
                                          <p:spTgt spid="133325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499"/>
                                          </p:stCondLst>
                                        </p:cTn>
                                        <p:tgtEl>
                                          <p:spTgt spid="1333257"/>
                                        </p:tgtEl>
                                        <p:attrNameLst>
                                          <p:attrName>style.visibility</p:attrName>
                                        </p:attrNameLst>
                                      </p:cBhvr>
                                      <p:to>
                                        <p:strVal val="visible"/>
                                      </p:to>
                                    </p:set>
                                    <p:anim to="" calcmode="lin" valueType="num">
                                      <p:cBhvr>
                                        <p:cTn id="27" dur="1" fill="hold"/>
                                        <p:tgtEl>
                                          <p:spTgt spid="133325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499"/>
                                          </p:stCondLst>
                                        </p:cTn>
                                        <p:tgtEl>
                                          <p:spTgt spid="1333258"/>
                                        </p:tgtEl>
                                        <p:attrNameLst>
                                          <p:attrName>style.visibility</p:attrName>
                                        </p:attrNameLst>
                                      </p:cBhvr>
                                      <p:to>
                                        <p:strVal val="visible"/>
                                      </p:to>
                                    </p:set>
                                    <p:anim to="" calcmode="lin" valueType="num">
                                      <p:cBhvr>
                                        <p:cTn id="32" dur="1" fill="hold"/>
                                        <p:tgtEl>
                                          <p:spTgt spid="1333258"/>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333259"/>
                                        </p:tgtEl>
                                        <p:attrNameLst>
                                          <p:attrName>style.visibility</p:attrName>
                                        </p:attrNameLst>
                                      </p:cBhvr>
                                      <p:to>
                                        <p:strVal val="visible"/>
                                      </p:to>
                                    </p:set>
                                    <p:anim to="" calcmode="lin" valueType="num">
                                      <p:cBhvr>
                                        <p:cTn id="37" dur="1" fill="hold"/>
                                        <p:tgtEl>
                                          <p:spTgt spid="1333259"/>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499"/>
                                          </p:stCondLst>
                                        </p:cTn>
                                        <p:tgtEl>
                                          <p:spTgt spid="1333260"/>
                                        </p:tgtEl>
                                        <p:attrNameLst>
                                          <p:attrName>style.visibility</p:attrName>
                                        </p:attrNameLst>
                                      </p:cBhvr>
                                      <p:to>
                                        <p:strVal val="visible"/>
                                      </p:to>
                                    </p:set>
                                    <p:anim to="" calcmode="lin" valueType="num">
                                      <p:cBhvr>
                                        <p:cTn id="42" dur="1" fill="hold"/>
                                        <p:tgtEl>
                                          <p:spTgt spid="13332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4" grpId="0" autoUpdateAnimBg="0"/>
      <p:bldP spid="133325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4"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zh-CN" sz="3600" b="1">
                <a:latin typeface="楷体_GB2312" pitchFamily="49" charset="-122"/>
                <a:ea typeface="楷体_GB2312" pitchFamily="49" charset="-122"/>
              </a:rPr>
              <a:t>一维</a:t>
            </a:r>
            <a:r>
              <a:rPr lang="zh-CN" altLang="en-US" sz="3600" b="1">
                <a:latin typeface="楷体_GB2312" pitchFamily="49" charset="-122"/>
                <a:ea typeface="楷体_GB2312" pitchFamily="49" charset="-122"/>
              </a:rPr>
              <a:t>随机变量的数学期望</a:t>
            </a:r>
            <a:r>
              <a:rPr lang="en-US" altLang="zh-CN" sz="3600" b="1">
                <a:latin typeface="楷体_GB2312" pitchFamily="49" charset="-122"/>
                <a:ea typeface="楷体_GB2312" pitchFamily="49" charset="-122"/>
              </a:rPr>
              <a:t>(Cont.)</a:t>
            </a:r>
          </a:p>
        </p:txBody>
      </p:sp>
      <p:sp>
        <p:nvSpPr>
          <p:cNvPr id="1249285" name="Text Box 5"/>
          <p:cNvSpPr txBox="1">
            <a:spLocks noChangeArrowheads="1"/>
          </p:cNvSpPr>
          <p:nvPr/>
        </p:nvSpPr>
        <p:spPr bwMode="auto">
          <a:xfrm>
            <a:off x="900113" y="1700213"/>
            <a:ext cx="8243887" cy="2636837"/>
          </a:xfrm>
          <a:prstGeom prst="rect">
            <a:avLst/>
          </a:prstGeom>
          <a:noFill/>
          <a:ln w="9525">
            <a:noFill/>
            <a:miter lim="800000"/>
            <a:headEnd/>
            <a:tailEnd/>
          </a:ln>
          <a:effectLst/>
        </p:spPr>
        <p:txBody>
          <a:bodyPr lIns="71670" tIns="35835" rIns="71670" bIns="35835">
            <a:spAutoFit/>
          </a:bodyPr>
          <a:lstStyle/>
          <a:p>
            <a:pPr defTabSz="717550">
              <a:lnSpc>
                <a:spcPct val="120000"/>
              </a:lnSpc>
            </a:pPr>
            <a:r>
              <a:rPr kumimoji="0" lang="en-US" altLang="zh-CN">
                <a:solidFill>
                  <a:srgbClr val="001010"/>
                </a:solidFill>
                <a:latin typeface="宋体" pitchFamily="2" charset="-122"/>
                <a:ea typeface="宋体" pitchFamily="2" charset="-122"/>
              </a:rPr>
              <a:t>(2) </a:t>
            </a:r>
            <a:r>
              <a:rPr kumimoji="0" lang="zh-CN" altLang="en-US">
                <a:solidFill>
                  <a:srgbClr val="001010"/>
                </a:solidFill>
                <a:latin typeface="宋体" pitchFamily="2" charset="-122"/>
                <a:ea typeface="宋体" pitchFamily="2" charset="-122"/>
              </a:rPr>
              <a:t>数学期望</a:t>
            </a:r>
            <a:r>
              <a:rPr kumimoji="0" lang="en-US" altLang="zh-CN" i="1">
                <a:solidFill>
                  <a:srgbClr val="001010"/>
                </a:solidFill>
                <a:latin typeface="宋体" pitchFamily="2" charset="-122"/>
                <a:ea typeface="宋体" pitchFamily="2" charset="-122"/>
              </a:rPr>
              <a:t>E</a:t>
            </a:r>
            <a:r>
              <a:rPr kumimoji="0" lang="en-US" altLang="zh-CN">
                <a:solidFill>
                  <a:srgbClr val="001010"/>
                </a:solidFill>
                <a:latin typeface="宋体" pitchFamily="2" charset="-122"/>
                <a:ea typeface="宋体" pitchFamily="2" charset="-122"/>
              </a:rPr>
              <a:t>(</a:t>
            </a:r>
            <a:r>
              <a:rPr kumimoji="0" lang="en-US" altLang="zh-CN" i="1">
                <a:solidFill>
                  <a:srgbClr val="001010"/>
                </a:solidFill>
                <a:latin typeface="宋体" pitchFamily="2" charset="-122"/>
                <a:ea typeface="宋体" pitchFamily="2" charset="-122"/>
              </a:rPr>
              <a:t>X</a:t>
            </a:r>
            <a:r>
              <a:rPr kumimoji="0" lang="en-US" altLang="zh-CN">
                <a:solidFill>
                  <a:srgbClr val="001010"/>
                </a:solidFill>
                <a:latin typeface="宋体" pitchFamily="2" charset="-122"/>
                <a:ea typeface="宋体" pitchFamily="2" charset="-122"/>
              </a:rPr>
              <a:t>)</a:t>
            </a:r>
            <a:r>
              <a:rPr kumimoji="0" lang="zh-CN" altLang="en-US">
                <a:solidFill>
                  <a:srgbClr val="001010"/>
                </a:solidFill>
                <a:latin typeface="宋体" pitchFamily="2" charset="-122"/>
                <a:ea typeface="宋体" pitchFamily="2" charset="-122"/>
              </a:rPr>
              <a:t>是一个</a:t>
            </a:r>
            <a:r>
              <a:rPr kumimoji="0" lang="zh-CN" altLang="en-US" b="1">
                <a:solidFill>
                  <a:srgbClr val="FF3300"/>
                </a:solidFill>
                <a:latin typeface="宋体" pitchFamily="2" charset="-122"/>
                <a:ea typeface="宋体" pitchFamily="2" charset="-122"/>
              </a:rPr>
              <a:t>常数</a:t>
            </a:r>
            <a:r>
              <a:rPr kumimoji="0" lang="en-US" altLang="zh-CN">
                <a:solidFill>
                  <a:srgbClr val="001010"/>
                </a:solidFill>
                <a:latin typeface="宋体" pitchFamily="2" charset="-122"/>
                <a:ea typeface="宋体" pitchFamily="2" charset="-122"/>
              </a:rPr>
              <a:t>,</a:t>
            </a:r>
            <a:r>
              <a:rPr kumimoji="0" lang="zh-CN" altLang="en-US">
                <a:solidFill>
                  <a:srgbClr val="001010"/>
                </a:solidFill>
                <a:latin typeface="宋体" pitchFamily="2" charset="-122"/>
                <a:ea typeface="宋体" pitchFamily="2" charset="-122"/>
              </a:rPr>
              <a:t>而</a:t>
            </a:r>
            <a:r>
              <a:rPr kumimoji="0" lang="zh-CN" altLang="en-US" b="1">
                <a:solidFill>
                  <a:srgbClr val="FF3300"/>
                </a:solidFill>
                <a:latin typeface="宋体" pitchFamily="2" charset="-122"/>
                <a:ea typeface="宋体" pitchFamily="2" charset="-122"/>
              </a:rPr>
              <a:t>非变量</a:t>
            </a:r>
            <a:r>
              <a:rPr kumimoji="0" lang="zh-CN" altLang="en-US">
                <a:solidFill>
                  <a:srgbClr val="001010"/>
                </a:solidFill>
                <a:latin typeface="宋体" pitchFamily="2" charset="-122"/>
                <a:ea typeface="宋体" pitchFamily="2" charset="-122"/>
              </a:rPr>
              <a:t>．它既不是随机变量所有可能取值的</a:t>
            </a:r>
            <a:r>
              <a:rPr kumimoji="0" lang="zh-CN" altLang="en-US" b="1">
                <a:solidFill>
                  <a:srgbClr val="001010"/>
                </a:solidFill>
                <a:latin typeface="宋体" pitchFamily="2" charset="-122"/>
                <a:ea typeface="宋体" pitchFamily="2" charset="-122"/>
              </a:rPr>
              <a:t>算术平均值</a:t>
            </a:r>
            <a:r>
              <a:rPr kumimoji="0" lang="zh-CN" altLang="en-US">
                <a:solidFill>
                  <a:srgbClr val="001010"/>
                </a:solidFill>
                <a:latin typeface="宋体" pitchFamily="2" charset="-122"/>
                <a:ea typeface="宋体" pitchFamily="2" charset="-122"/>
              </a:rPr>
              <a:t>，也不是随机变量的有限次观测值的</a:t>
            </a:r>
            <a:r>
              <a:rPr kumimoji="0" lang="zh-CN" altLang="en-US" b="1">
                <a:solidFill>
                  <a:srgbClr val="0000CC"/>
                </a:solidFill>
                <a:latin typeface="宋体" pitchFamily="2" charset="-122"/>
                <a:ea typeface="宋体" pitchFamily="2" charset="-122"/>
              </a:rPr>
              <a:t>算术平均值</a:t>
            </a:r>
            <a:r>
              <a:rPr kumimoji="0" lang="zh-CN" altLang="en-US">
                <a:solidFill>
                  <a:srgbClr val="001010"/>
                </a:solidFill>
                <a:latin typeface="宋体" pitchFamily="2" charset="-122"/>
                <a:ea typeface="宋体" pitchFamily="2" charset="-122"/>
              </a:rPr>
              <a:t>．它是一种</a:t>
            </a:r>
            <a:r>
              <a:rPr kumimoji="0" lang="zh-CN" altLang="en-US" b="1">
                <a:solidFill>
                  <a:srgbClr val="FF3300"/>
                </a:solidFill>
                <a:latin typeface="宋体" pitchFamily="2" charset="-122"/>
                <a:ea typeface="宋体" pitchFamily="2" charset="-122"/>
              </a:rPr>
              <a:t>以概率为权的加权平均值</a:t>
            </a:r>
            <a:r>
              <a:rPr kumimoji="0" lang="en-US" altLang="zh-CN">
                <a:solidFill>
                  <a:srgbClr val="FF3300"/>
                </a:solidFill>
                <a:latin typeface="宋体" pitchFamily="2" charset="-122"/>
                <a:ea typeface="宋体" pitchFamily="2" charset="-122"/>
              </a:rPr>
              <a:t>,</a:t>
            </a:r>
            <a:r>
              <a:rPr kumimoji="0" lang="zh-CN" altLang="en-US">
                <a:solidFill>
                  <a:srgbClr val="001010"/>
                </a:solidFill>
                <a:latin typeface="宋体" pitchFamily="2" charset="-122"/>
                <a:ea typeface="宋体" pitchFamily="2" charset="-122"/>
              </a:rPr>
              <a:t>它从本质上体现了随机变量 </a:t>
            </a:r>
            <a:r>
              <a:rPr kumimoji="0" lang="en-US" altLang="zh-CN" i="1">
                <a:solidFill>
                  <a:srgbClr val="001010"/>
                </a:solidFill>
                <a:latin typeface="宋体" pitchFamily="2" charset="-122"/>
                <a:ea typeface="宋体" pitchFamily="2" charset="-122"/>
              </a:rPr>
              <a:t>X  </a:t>
            </a:r>
            <a:r>
              <a:rPr kumimoji="0" lang="zh-CN" altLang="en-US">
                <a:solidFill>
                  <a:srgbClr val="001010"/>
                </a:solidFill>
                <a:latin typeface="宋体" pitchFamily="2" charset="-122"/>
                <a:ea typeface="宋体" pitchFamily="2" charset="-122"/>
              </a:rPr>
              <a:t>取可能值的真正的平均值，</a:t>
            </a:r>
            <a:r>
              <a:rPr kumimoji="0" lang="zh-CN" altLang="en-US">
                <a:solidFill>
                  <a:srgbClr val="FF3300"/>
                </a:solidFill>
                <a:latin typeface="宋体" pitchFamily="2" charset="-122"/>
                <a:ea typeface="宋体" pitchFamily="2" charset="-122"/>
              </a:rPr>
              <a:t>具有重要的统计意义．</a:t>
            </a:r>
          </a:p>
        </p:txBody>
      </p:sp>
      <p:sp>
        <p:nvSpPr>
          <p:cNvPr id="1249286" name="Text Box 6"/>
          <p:cNvSpPr txBox="1">
            <a:spLocks noChangeArrowheads="1"/>
          </p:cNvSpPr>
          <p:nvPr/>
        </p:nvSpPr>
        <p:spPr bwMode="auto">
          <a:xfrm>
            <a:off x="973138" y="4368800"/>
            <a:ext cx="5622925" cy="474663"/>
          </a:xfrm>
          <a:prstGeom prst="rect">
            <a:avLst/>
          </a:prstGeom>
          <a:noFill/>
          <a:ln w="9525">
            <a:noFill/>
            <a:miter lim="800000"/>
            <a:headEnd/>
            <a:tailEnd/>
          </a:ln>
          <a:effectLst/>
        </p:spPr>
        <p:txBody>
          <a:bodyPr lIns="71670" tIns="35835" rIns="71670" bIns="35835">
            <a:spAutoFit/>
          </a:bodyPr>
          <a:lstStyle/>
          <a:p>
            <a:pPr defTabSz="717550" eaLnBrk="0" hangingPunct="0">
              <a:lnSpc>
                <a:spcPct val="120000"/>
              </a:lnSpc>
              <a:spcBef>
                <a:spcPct val="5000"/>
              </a:spcBef>
            </a:pPr>
            <a:r>
              <a:rPr kumimoji="0" lang="zh-CN" altLang="en-US" sz="2200" b="1">
                <a:solidFill>
                  <a:srgbClr val="0000CC"/>
                </a:solidFill>
                <a:ea typeface="宋体" pitchFamily="2" charset="-122"/>
              </a:rPr>
              <a:t>请看下面的例子和实验</a:t>
            </a:r>
            <a:endParaRPr kumimoji="0" lang="en-US" altLang="zh-CN" sz="2200" b="1">
              <a:solidFill>
                <a:srgbClr val="0000CC"/>
              </a:solidFill>
              <a:ea typeface="宋体" pitchFamily="2" charset="-122"/>
            </a:endParaRPr>
          </a:p>
        </p:txBody>
      </p:sp>
      <p:sp>
        <p:nvSpPr>
          <p:cNvPr id="1249287" name="Rectangle 7"/>
          <p:cNvSpPr>
            <a:spLocks noChangeArrowheads="1"/>
          </p:cNvSpPr>
          <p:nvPr/>
        </p:nvSpPr>
        <p:spPr bwMode="auto">
          <a:xfrm>
            <a:off x="1042988" y="5661025"/>
            <a:ext cx="3559175" cy="407988"/>
          </a:xfrm>
          <a:prstGeom prst="rect">
            <a:avLst/>
          </a:prstGeom>
          <a:noFill/>
          <a:ln w="9525">
            <a:noFill/>
            <a:miter lim="800000"/>
            <a:headEnd/>
            <a:tailEnd/>
          </a:ln>
          <a:effectLst/>
        </p:spPr>
        <p:txBody>
          <a:bodyPr wrap="none" lIns="71676" tIns="35838" rIns="71676" bIns="35838">
            <a:spAutoFit/>
          </a:bodyPr>
          <a:lstStyle/>
          <a:p>
            <a:pPr defTabSz="717550" eaLnBrk="0" hangingPunct="0"/>
            <a:r>
              <a:rPr kumimoji="0" lang="zh-CN" altLang="en-US" sz="2200" b="1">
                <a:solidFill>
                  <a:srgbClr val="001010"/>
                </a:solidFill>
                <a:ea typeface="宋体" pitchFamily="2" charset="-122"/>
              </a:rPr>
              <a:t>随机变量 </a:t>
            </a:r>
            <a:r>
              <a:rPr kumimoji="0" lang="en-US" altLang="zh-CN" sz="2200" b="1" i="1">
                <a:solidFill>
                  <a:srgbClr val="001010"/>
                </a:solidFill>
                <a:ea typeface="宋体" pitchFamily="2" charset="-122"/>
              </a:rPr>
              <a:t>X </a:t>
            </a:r>
            <a:r>
              <a:rPr kumimoji="0" lang="zh-CN" altLang="en-US" sz="2200" b="1">
                <a:solidFill>
                  <a:srgbClr val="001010"/>
                </a:solidFill>
                <a:ea typeface="宋体" pitchFamily="2" charset="-122"/>
              </a:rPr>
              <a:t>的算术平均值为</a:t>
            </a:r>
          </a:p>
        </p:txBody>
      </p:sp>
      <p:graphicFrame>
        <p:nvGraphicFramePr>
          <p:cNvPr id="1249288" name="Object 8"/>
          <p:cNvGraphicFramePr>
            <a:graphicFrameLocks noChangeAspect="1"/>
          </p:cNvGraphicFramePr>
          <p:nvPr/>
        </p:nvGraphicFramePr>
        <p:xfrm>
          <a:off x="4708525" y="5340350"/>
          <a:ext cx="1422400" cy="558800"/>
        </p:xfrm>
        <a:graphic>
          <a:graphicData uri="http://schemas.openxmlformats.org/presentationml/2006/ole">
            <p:oleObj spid="_x0000_s1249288" name="Equation" r:id="rId4" imgW="1612800" imgH="825480" progId="Equation.3">
              <p:embed/>
            </p:oleObj>
          </a:graphicData>
        </a:graphic>
      </p:graphicFrame>
      <p:sp>
        <p:nvSpPr>
          <p:cNvPr id="1249289" name="Text Box 9"/>
          <p:cNvSpPr txBox="1">
            <a:spLocks noChangeArrowheads="1"/>
          </p:cNvSpPr>
          <p:nvPr/>
        </p:nvSpPr>
        <p:spPr bwMode="auto">
          <a:xfrm>
            <a:off x="1044575" y="4892675"/>
            <a:ext cx="1233488" cy="406400"/>
          </a:xfrm>
          <a:prstGeom prst="rect">
            <a:avLst/>
          </a:prstGeom>
          <a:noFill/>
          <a:ln w="9525">
            <a:noFill/>
            <a:miter lim="800000"/>
            <a:headEnd/>
            <a:tailEnd/>
          </a:ln>
          <a:effectLst/>
        </p:spPr>
        <p:txBody>
          <a:bodyPr lIns="71676" tIns="35838" rIns="71676" bIns="35838">
            <a:spAutoFit/>
          </a:bodyPr>
          <a:lstStyle/>
          <a:p>
            <a:pPr defTabSz="717550" eaLnBrk="0" hangingPunct="0"/>
            <a:r>
              <a:rPr kumimoji="0" lang="zh-CN" altLang="en-US" sz="2200" b="1">
                <a:solidFill>
                  <a:srgbClr val="001010"/>
                </a:solidFill>
                <a:ea typeface="宋体" pitchFamily="2" charset="-122"/>
              </a:rPr>
              <a:t>假设</a:t>
            </a:r>
          </a:p>
        </p:txBody>
      </p:sp>
      <p:graphicFrame>
        <p:nvGraphicFramePr>
          <p:cNvPr id="1249290" name="Object 10"/>
          <p:cNvGraphicFramePr>
            <a:graphicFrameLocks noChangeAspect="1"/>
          </p:cNvGraphicFramePr>
          <p:nvPr/>
        </p:nvGraphicFramePr>
        <p:xfrm>
          <a:off x="2700338" y="6243638"/>
          <a:ext cx="4594225" cy="293687"/>
        </p:xfrm>
        <a:graphic>
          <a:graphicData uri="http://schemas.openxmlformats.org/presentationml/2006/ole">
            <p:oleObj spid="_x0000_s1249290" name="Equation" r:id="rId5" imgW="4775040" imgH="393480" progId="Equation.3">
              <p:embed/>
            </p:oleObj>
          </a:graphicData>
        </a:graphic>
      </p:graphicFrame>
      <p:grpSp>
        <p:nvGrpSpPr>
          <p:cNvPr id="1249291" name="Group 11"/>
          <p:cNvGrpSpPr>
            <a:grpSpLocks/>
          </p:cNvGrpSpPr>
          <p:nvPr/>
        </p:nvGrpSpPr>
        <p:grpSpPr bwMode="auto">
          <a:xfrm>
            <a:off x="2124075" y="4795838"/>
            <a:ext cx="2257425" cy="792162"/>
            <a:chOff x="1440" y="528"/>
            <a:chExt cx="1632" cy="720"/>
          </a:xfrm>
        </p:grpSpPr>
        <p:graphicFrame>
          <p:nvGraphicFramePr>
            <p:cNvPr id="1249292" name="Object 12"/>
            <p:cNvGraphicFramePr>
              <a:graphicFrameLocks noChangeAspect="1"/>
            </p:cNvGraphicFramePr>
            <p:nvPr/>
          </p:nvGraphicFramePr>
          <p:xfrm>
            <a:off x="1564" y="573"/>
            <a:ext cx="208" cy="189"/>
          </p:xfrm>
          <a:graphic>
            <a:graphicData uri="http://schemas.openxmlformats.org/presentationml/2006/ole">
              <p:oleObj spid="_x0000_s1249292" name="Equation" r:id="rId6" imgW="368280" imgH="317160" progId="Equation.3">
                <p:embed/>
              </p:oleObj>
            </a:graphicData>
          </a:graphic>
        </p:graphicFrame>
        <p:graphicFrame>
          <p:nvGraphicFramePr>
            <p:cNvPr id="1249293" name="Object 13"/>
            <p:cNvGraphicFramePr>
              <a:graphicFrameLocks noChangeAspect="1"/>
            </p:cNvGraphicFramePr>
            <p:nvPr/>
          </p:nvGraphicFramePr>
          <p:xfrm>
            <a:off x="2112" y="576"/>
            <a:ext cx="774" cy="242"/>
          </p:xfrm>
          <a:graphic>
            <a:graphicData uri="http://schemas.openxmlformats.org/presentationml/2006/ole">
              <p:oleObj spid="_x0000_s1249293" name="Equation" r:id="rId7" imgW="1117440" imgH="406080" progId="Equation.3">
                <p:embed/>
              </p:oleObj>
            </a:graphicData>
          </a:graphic>
        </p:graphicFrame>
        <p:graphicFrame>
          <p:nvGraphicFramePr>
            <p:cNvPr id="1249294" name="Object 14"/>
            <p:cNvGraphicFramePr>
              <a:graphicFrameLocks noChangeAspect="1"/>
            </p:cNvGraphicFramePr>
            <p:nvPr/>
          </p:nvGraphicFramePr>
          <p:xfrm>
            <a:off x="2016" y="960"/>
            <a:ext cx="394" cy="197"/>
          </p:xfrm>
          <a:graphic>
            <a:graphicData uri="http://schemas.openxmlformats.org/presentationml/2006/ole">
              <p:oleObj spid="_x0000_s1249294" name="Equation" r:id="rId8" imgW="698400" imgH="330120" progId="Equation.3">
                <p:embed/>
              </p:oleObj>
            </a:graphicData>
          </a:graphic>
        </p:graphicFrame>
        <p:graphicFrame>
          <p:nvGraphicFramePr>
            <p:cNvPr id="1249295" name="Object 15"/>
            <p:cNvGraphicFramePr>
              <a:graphicFrameLocks noChangeAspect="1"/>
            </p:cNvGraphicFramePr>
            <p:nvPr/>
          </p:nvGraphicFramePr>
          <p:xfrm>
            <a:off x="2640" y="960"/>
            <a:ext cx="394" cy="197"/>
          </p:xfrm>
          <a:graphic>
            <a:graphicData uri="http://schemas.openxmlformats.org/presentationml/2006/ole">
              <p:oleObj spid="_x0000_s1249295" name="Equation" r:id="rId9" imgW="698400" imgH="330120" progId="Equation.3">
                <p:embed/>
              </p:oleObj>
            </a:graphicData>
          </a:graphic>
        </p:graphicFrame>
        <p:graphicFrame>
          <p:nvGraphicFramePr>
            <p:cNvPr id="1249296" name="Object 16"/>
            <p:cNvGraphicFramePr>
              <a:graphicFrameLocks noChangeAspect="1"/>
            </p:cNvGraphicFramePr>
            <p:nvPr/>
          </p:nvGraphicFramePr>
          <p:xfrm>
            <a:off x="1564" y="983"/>
            <a:ext cx="158" cy="197"/>
          </p:xfrm>
          <a:graphic>
            <a:graphicData uri="http://schemas.openxmlformats.org/presentationml/2006/ole">
              <p:oleObj spid="_x0000_s1249296" name="Equation" r:id="rId10" imgW="279360" imgH="330120" progId="Equation.3">
                <p:embed/>
              </p:oleObj>
            </a:graphicData>
          </a:graphic>
        </p:graphicFrame>
        <p:sp>
          <p:nvSpPr>
            <p:cNvPr id="1249297" name="Line 17"/>
            <p:cNvSpPr>
              <a:spLocks noChangeShapeType="1"/>
            </p:cNvSpPr>
            <p:nvPr/>
          </p:nvSpPr>
          <p:spPr bwMode="auto">
            <a:xfrm>
              <a:off x="1872" y="528"/>
              <a:ext cx="0" cy="720"/>
            </a:xfrm>
            <a:prstGeom prst="line">
              <a:avLst/>
            </a:prstGeom>
            <a:noFill/>
            <a:ln w="28575">
              <a:solidFill>
                <a:srgbClr val="008000"/>
              </a:solidFill>
              <a:round/>
              <a:headEnd/>
              <a:tailEnd/>
            </a:ln>
            <a:effectLst/>
          </p:spPr>
          <p:txBody>
            <a:bodyPr wrap="none"/>
            <a:lstStyle/>
            <a:p>
              <a:endParaRPr lang="zh-CN" altLang="en-US"/>
            </a:p>
          </p:txBody>
        </p:sp>
        <p:sp>
          <p:nvSpPr>
            <p:cNvPr id="1249298" name="Line 18"/>
            <p:cNvSpPr>
              <a:spLocks noChangeShapeType="1"/>
            </p:cNvSpPr>
            <p:nvPr/>
          </p:nvSpPr>
          <p:spPr bwMode="auto">
            <a:xfrm>
              <a:off x="1440" y="864"/>
              <a:ext cx="1632" cy="0"/>
            </a:xfrm>
            <a:prstGeom prst="line">
              <a:avLst/>
            </a:prstGeom>
            <a:noFill/>
            <a:ln w="28575">
              <a:solidFill>
                <a:srgbClr val="008000"/>
              </a:solidFill>
              <a:round/>
              <a:headEnd/>
              <a:tailEnd/>
            </a:ln>
            <a:effectLst/>
          </p:spPr>
          <p:txBody>
            <a:bodyPr wrap="none"/>
            <a:lstStyle/>
            <a:p>
              <a:endParaRPr lang="zh-CN" altLang="en-US"/>
            </a:p>
          </p:txBody>
        </p:sp>
      </p:grpSp>
      <p:sp>
        <p:nvSpPr>
          <p:cNvPr id="1249299" name="Rectangle 19"/>
          <p:cNvSpPr>
            <a:spLocks noChangeArrowheads="1"/>
          </p:cNvSpPr>
          <p:nvPr/>
        </p:nvSpPr>
        <p:spPr bwMode="auto">
          <a:xfrm>
            <a:off x="1063625" y="6173788"/>
            <a:ext cx="1563688" cy="427037"/>
          </a:xfrm>
          <a:prstGeom prst="rect">
            <a:avLst/>
          </a:prstGeom>
          <a:noFill/>
          <a:ln w="9525">
            <a:noFill/>
            <a:miter lim="800000"/>
            <a:headEnd/>
            <a:tailEnd/>
          </a:ln>
          <a:effectLst/>
        </p:spPr>
        <p:txBody>
          <a:bodyPr wrap="none" lIns="91424" tIns="45712" rIns="91424" bIns="45712">
            <a:spAutoFit/>
          </a:bodyPr>
          <a:lstStyle/>
          <a:p>
            <a:pPr defTabSz="717550"/>
            <a:r>
              <a:rPr kumimoji="0" lang="en-US" altLang="zh-CN" sz="2200" b="1" i="1">
                <a:solidFill>
                  <a:srgbClr val="001010"/>
                </a:solidFill>
                <a:ea typeface="宋体" pitchFamily="2" charset="-122"/>
              </a:rPr>
              <a:t>X </a:t>
            </a:r>
            <a:r>
              <a:rPr kumimoji="0" lang="zh-CN" altLang="en-US" sz="2200" b="1">
                <a:solidFill>
                  <a:srgbClr val="001010"/>
                </a:solidFill>
                <a:ea typeface="宋体" pitchFamily="2" charset="-122"/>
              </a:rPr>
              <a:t>的期望为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49284"/>
                                        </p:tgtEl>
                                        <p:attrNameLst>
                                          <p:attrName>style.visibility</p:attrName>
                                        </p:attrNameLst>
                                      </p:cBhvr>
                                      <p:to>
                                        <p:strVal val="visible"/>
                                      </p:to>
                                    </p:set>
                                    <p:anim calcmode="lin" valueType="num">
                                      <p:cBhvr additive="base">
                                        <p:cTn id="7" dur="500" fill="hold"/>
                                        <p:tgtEl>
                                          <p:spTgt spid="1249284"/>
                                        </p:tgtEl>
                                        <p:attrNameLst>
                                          <p:attrName>ppt_x</p:attrName>
                                        </p:attrNameLst>
                                      </p:cBhvr>
                                      <p:tavLst>
                                        <p:tav tm="0">
                                          <p:val>
                                            <p:strVal val="1+#ppt_w/2"/>
                                          </p:val>
                                        </p:tav>
                                        <p:tav tm="100000">
                                          <p:val>
                                            <p:strVal val="#ppt_x"/>
                                          </p:val>
                                        </p:tav>
                                      </p:tavLst>
                                    </p:anim>
                                    <p:anim calcmode="lin" valueType="num">
                                      <p:cBhvr additive="base">
                                        <p:cTn id="8" dur="500" fill="hold"/>
                                        <p:tgtEl>
                                          <p:spTgt spid="124928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49286"/>
                                        </p:tgtEl>
                                        <p:attrNameLst>
                                          <p:attrName>style.visibility</p:attrName>
                                        </p:attrNameLst>
                                      </p:cBhvr>
                                      <p:to>
                                        <p:strVal val="visible"/>
                                      </p:to>
                                    </p:set>
                                    <p:animEffect transition="in" filter="wipe(left)">
                                      <p:cBhvr>
                                        <p:cTn id="13" dur="500"/>
                                        <p:tgtEl>
                                          <p:spTgt spid="124928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49289"/>
                                        </p:tgtEl>
                                        <p:attrNameLst>
                                          <p:attrName>style.visibility</p:attrName>
                                        </p:attrNameLst>
                                      </p:cBhvr>
                                      <p:to>
                                        <p:strVal val="visible"/>
                                      </p:to>
                                    </p:set>
                                    <p:animEffect transition="in" filter="wipe(down)">
                                      <p:cBhvr>
                                        <p:cTn id="18" dur="500"/>
                                        <p:tgtEl>
                                          <p:spTgt spid="1249289"/>
                                        </p:tgtEl>
                                      </p:cBhvr>
                                    </p:animEffect>
                                  </p:childTnLst>
                                </p:cTn>
                              </p:par>
                              <p:par>
                                <p:cTn id="19" presetID="22" presetClass="entr" presetSubtype="4" fill="hold" nodeType="withEffect">
                                  <p:stCondLst>
                                    <p:cond delay="0"/>
                                  </p:stCondLst>
                                  <p:childTnLst>
                                    <p:set>
                                      <p:cBhvr>
                                        <p:cTn id="20" dur="1" fill="hold">
                                          <p:stCondLst>
                                            <p:cond delay="0"/>
                                          </p:stCondLst>
                                        </p:cTn>
                                        <p:tgtEl>
                                          <p:spTgt spid="1249291"/>
                                        </p:tgtEl>
                                        <p:attrNameLst>
                                          <p:attrName>style.visibility</p:attrName>
                                        </p:attrNameLst>
                                      </p:cBhvr>
                                      <p:to>
                                        <p:strVal val="visible"/>
                                      </p:to>
                                    </p:set>
                                    <p:animEffect transition="in" filter="wipe(down)">
                                      <p:cBhvr>
                                        <p:cTn id="21" dur="500"/>
                                        <p:tgtEl>
                                          <p:spTgt spid="12492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49287"/>
                                        </p:tgtEl>
                                        <p:attrNameLst>
                                          <p:attrName>style.visibility</p:attrName>
                                        </p:attrNameLst>
                                      </p:cBhvr>
                                      <p:to>
                                        <p:strVal val="visible"/>
                                      </p:to>
                                    </p:set>
                                    <p:animEffect transition="in" filter="wipe(left)">
                                      <p:cBhvr>
                                        <p:cTn id="26" dur="500"/>
                                        <p:tgtEl>
                                          <p:spTgt spid="12492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49288"/>
                                        </p:tgtEl>
                                        <p:attrNameLst>
                                          <p:attrName>style.visibility</p:attrName>
                                        </p:attrNameLst>
                                      </p:cBhvr>
                                      <p:to>
                                        <p:strVal val="visible"/>
                                      </p:to>
                                    </p:set>
                                    <p:animEffect transition="in" filter="wipe(left)">
                                      <p:cBhvr>
                                        <p:cTn id="31" dur="500"/>
                                        <p:tgtEl>
                                          <p:spTgt spid="124928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49299"/>
                                        </p:tgtEl>
                                        <p:attrNameLst>
                                          <p:attrName>style.visibility</p:attrName>
                                        </p:attrNameLst>
                                      </p:cBhvr>
                                      <p:to>
                                        <p:strVal val="visible"/>
                                      </p:to>
                                    </p:set>
                                    <p:animEffect transition="in" filter="wipe(left)">
                                      <p:cBhvr>
                                        <p:cTn id="36" dur="500"/>
                                        <p:tgtEl>
                                          <p:spTgt spid="124929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49290"/>
                                        </p:tgtEl>
                                        <p:attrNameLst>
                                          <p:attrName>style.visibility</p:attrName>
                                        </p:attrNameLst>
                                      </p:cBhvr>
                                      <p:to>
                                        <p:strVal val="visible"/>
                                      </p:to>
                                    </p:set>
                                    <p:animEffect transition="in" filter="wipe(left)">
                                      <p:cBhvr>
                                        <p:cTn id="41" dur="500"/>
                                        <p:tgtEl>
                                          <p:spTgt spid="1249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84" grpId="0" autoUpdateAnimBg="0"/>
      <p:bldP spid="1249286" grpId="0" autoUpdateAnimBg="0"/>
      <p:bldP spid="1249287" grpId="0" autoUpdateAnimBg="0"/>
      <p:bldP spid="124929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300" name="Text Box 4"/>
          <p:cNvSpPr txBox="1">
            <a:spLocks noChangeArrowheads="1"/>
          </p:cNvSpPr>
          <p:nvPr/>
        </p:nvSpPr>
        <p:spPr bwMode="auto">
          <a:xfrm>
            <a:off x="1052513" y="720725"/>
            <a:ext cx="541337" cy="519113"/>
          </a:xfrm>
          <a:prstGeom prst="rect">
            <a:avLst/>
          </a:prstGeom>
          <a:noFill/>
          <a:ln w="9525">
            <a:noFill/>
            <a:miter lim="800000"/>
            <a:headEnd/>
            <a:tailEnd/>
          </a:ln>
          <a:effectLst/>
        </p:spPr>
        <p:txBody>
          <a:bodyPr wrap="none">
            <a:spAutoFit/>
          </a:bodyPr>
          <a:lstStyle/>
          <a:p>
            <a:pPr algn="ctr"/>
            <a:r>
              <a:rPr lang="zh-CN" altLang="en-US" b="1">
                <a:solidFill>
                  <a:schemeClr val="hlink"/>
                </a:solidFill>
                <a:ea typeface="宋体" pitchFamily="2" charset="-122"/>
              </a:rPr>
              <a:t>例</a:t>
            </a:r>
            <a:endParaRPr lang="en-US" altLang="zh-CN" b="1">
              <a:solidFill>
                <a:schemeClr val="hlink"/>
              </a:solidFill>
              <a:ea typeface="宋体" pitchFamily="2" charset="-122"/>
            </a:endParaRPr>
          </a:p>
        </p:txBody>
      </p:sp>
      <p:sp>
        <p:nvSpPr>
          <p:cNvPr id="1335301" name="Text Box 5"/>
          <p:cNvSpPr txBox="1">
            <a:spLocks noChangeArrowheads="1"/>
          </p:cNvSpPr>
          <p:nvPr/>
        </p:nvSpPr>
        <p:spPr bwMode="auto">
          <a:xfrm>
            <a:off x="1908175" y="765175"/>
            <a:ext cx="6602413"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设随机变量</a:t>
            </a:r>
            <a:r>
              <a:rPr lang="en-US" altLang="zh-CN" b="1">
                <a:ea typeface="宋体" pitchFamily="2" charset="-122"/>
              </a:rPr>
              <a:t>X</a:t>
            </a:r>
            <a:r>
              <a:rPr lang="zh-CN" altLang="en-US" b="1">
                <a:ea typeface="宋体" pitchFamily="2" charset="-122"/>
              </a:rPr>
              <a:t>服从指数分布</a:t>
            </a:r>
            <a:r>
              <a:rPr lang="en-US" altLang="zh-CN" b="1">
                <a:ea typeface="宋体" pitchFamily="2" charset="-122"/>
              </a:rPr>
              <a:t>,</a:t>
            </a:r>
            <a:r>
              <a:rPr lang="zh-CN" altLang="en-US" b="1">
                <a:ea typeface="宋体" pitchFamily="2" charset="-122"/>
              </a:rPr>
              <a:t>其概率密度为</a:t>
            </a:r>
          </a:p>
        </p:txBody>
      </p:sp>
      <p:graphicFrame>
        <p:nvGraphicFramePr>
          <p:cNvPr id="1335302" name="Object 6"/>
          <p:cNvGraphicFramePr>
            <a:graphicFrameLocks noChangeAspect="1"/>
          </p:cNvGraphicFramePr>
          <p:nvPr/>
        </p:nvGraphicFramePr>
        <p:xfrm>
          <a:off x="3203575" y="1484313"/>
          <a:ext cx="3473450" cy="1257300"/>
        </p:xfrm>
        <a:graphic>
          <a:graphicData uri="http://schemas.openxmlformats.org/presentationml/2006/ole">
            <p:oleObj spid="_x0000_s1335302" name="Equation" r:id="rId4" imgW="1333440" imgH="482400" progId="Equation.3">
              <p:embed/>
            </p:oleObj>
          </a:graphicData>
        </a:graphic>
      </p:graphicFrame>
      <p:graphicFrame>
        <p:nvGraphicFramePr>
          <p:cNvPr id="1335303" name="Object 7"/>
          <p:cNvGraphicFramePr>
            <a:graphicFrameLocks noChangeAspect="1"/>
          </p:cNvGraphicFramePr>
          <p:nvPr/>
        </p:nvGraphicFramePr>
        <p:xfrm>
          <a:off x="1908175" y="2852738"/>
          <a:ext cx="4216400" cy="431800"/>
        </p:xfrm>
        <a:graphic>
          <a:graphicData uri="http://schemas.openxmlformats.org/presentationml/2006/ole">
            <p:oleObj spid="_x0000_s1335303" name="公式" r:id="rId5" imgW="4216320" imgH="431640" progId="Equation.3">
              <p:embed/>
            </p:oleObj>
          </a:graphicData>
        </a:graphic>
      </p:graphicFrame>
      <p:sp>
        <p:nvSpPr>
          <p:cNvPr id="1335304" name="Text Box 8"/>
          <p:cNvSpPr txBox="1">
            <a:spLocks noChangeArrowheads="1"/>
          </p:cNvSpPr>
          <p:nvPr/>
        </p:nvSpPr>
        <p:spPr bwMode="auto">
          <a:xfrm>
            <a:off x="1044575" y="3471863"/>
            <a:ext cx="541338" cy="519112"/>
          </a:xfrm>
          <a:prstGeom prst="rect">
            <a:avLst/>
          </a:prstGeom>
          <a:noFill/>
          <a:ln w="9525">
            <a:noFill/>
            <a:miter lim="800000"/>
            <a:headEnd/>
            <a:tailEnd/>
          </a:ln>
          <a:effectLst/>
        </p:spPr>
        <p:txBody>
          <a:bodyPr wrap="none">
            <a:spAutoFit/>
          </a:bodyPr>
          <a:lstStyle/>
          <a:p>
            <a:pPr algn="ctr"/>
            <a:r>
              <a:rPr lang="zh-CN" altLang="en-US" b="1">
                <a:solidFill>
                  <a:srgbClr val="FF0000"/>
                </a:solidFill>
                <a:ea typeface="宋体" pitchFamily="2" charset="-122"/>
              </a:rPr>
              <a:t>解</a:t>
            </a:r>
          </a:p>
        </p:txBody>
      </p:sp>
      <p:graphicFrame>
        <p:nvGraphicFramePr>
          <p:cNvPr id="1335305" name="Object 9"/>
          <p:cNvGraphicFramePr>
            <a:graphicFrameLocks noChangeAspect="1"/>
          </p:cNvGraphicFramePr>
          <p:nvPr/>
        </p:nvGraphicFramePr>
        <p:xfrm>
          <a:off x="2411413" y="3213100"/>
          <a:ext cx="4465637" cy="1146175"/>
        </p:xfrm>
        <a:graphic>
          <a:graphicData uri="http://schemas.openxmlformats.org/presentationml/2006/ole">
            <p:oleObj spid="_x0000_s1335305" name="Equation" r:id="rId6" imgW="1536480" imgH="469800" progId="Equation.3">
              <p:embed/>
            </p:oleObj>
          </a:graphicData>
        </a:graphic>
      </p:graphicFrame>
      <p:graphicFrame>
        <p:nvGraphicFramePr>
          <p:cNvPr id="1335306" name="Object 10"/>
          <p:cNvGraphicFramePr>
            <a:graphicFrameLocks noChangeAspect="1"/>
          </p:cNvGraphicFramePr>
          <p:nvPr/>
        </p:nvGraphicFramePr>
        <p:xfrm>
          <a:off x="4427538" y="4221163"/>
          <a:ext cx="4464050" cy="1204912"/>
        </p:xfrm>
        <a:graphic>
          <a:graphicData uri="http://schemas.openxmlformats.org/presentationml/2006/ole">
            <p:oleObj spid="_x0000_s1335306" name="Equation" r:id="rId7" imgW="1739880" imgH="469800" progId="Equation.3">
              <p:embed/>
            </p:oleObj>
          </a:graphicData>
        </a:graphic>
      </p:graphicFrame>
      <p:graphicFrame>
        <p:nvGraphicFramePr>
          <p:cNvPr id="1335307" name="Object 11"/>
          <p:cNvGraphicFramePr>
            <a:graphicFrameLocks noChangeAspect="1"/>
          </p:cNvGraphicFramePr>
          <p:nvPr/>
        </p:nvGraphicFramePr>
        <p:xfrm>
          <a:off x="1258888" y="5157788"/>
          <a:ext cx="2884487" cy="601662"/>
        </p:xfrm>
        <a:graphic>
          <a:graphicData uri="http://schemas.openxmlformats.org/presentationml/2006/ole">
            <p:oleObj spid="_x0000_s1335307" name="Equation" r:id="rId8" imgW="1104840" imgH="228600" progId="Equation.3">
              <p:embed/>
            </p:oleObj>
          </a:graphicData>
        </a:graphic>
      </p:graphicFrame>
      <p:sp>
        <p:nvSpPr>
          <p:cNvPr id="1335308" name="Text Box 12"/>
          <p:cNvSpPr txBox="1">
            <a:spLocks noChangeArrowheads="1"/>
          </p:cNvSpPr>
          <p:nvPr/>
        </p:nvSpPr>
        <p:spPr bwMode="auto">
          <a:xfrm>
            <a:off x="900113" y="5734050"/>
            <a:ext cx="3130550" cy="519113"/>
          </a:xfrm>
          <a:prstGeom prst="rect">
            <a:avLst/>
          </a:prstGeom>
          <a:noFill/>
          <a:ln w="9525">
            <a:noFill/>
            <a:miter lim="800000"/>
            <a:headEnd/>
            <a:tailEnd/>
          </a:ln>
          <a:effectLst/>
        </p:spPr>
        <p:txBody>
          <a:bodyPr wrap="none">
            <a:spAutoFit/>
          </a:bodyPr>
          <a:lstStyle/>
          <a:p>
            <a:pPr algn="ctr"/>
            <a:r>
              <a:rPr lang="zh-CN" altLang="en-US" b="1">
                <a:solidFill>
                  <a:schemeClr val="accent2"/>
                </a:solidFill>
                <a:ea typeface="宋体" pitchFamily="2" charset="-122"/>
              </a:rPr>
              <a:t>由此可知</a:t>
            </a:r>
            <a:r>
              <a:rPr lang="en-US" altLang="zh-CN" b="1">
                <a:solidFill>
                  <a:schemeClr val="accent2"/>
                </a:solidFill>
                <a:ea typeface="宋体" pitchFamily="2" charset="-122"/>
              </a:rPr>
              <a:t>,</a:t>
            </a:r>
            <a:r>
              <a:rPr lang="zh-CN" altLang="en-US" b="1">
                <a:solidFill>
                  <a:schemeClr val="accent2"/>
                </a:solidFill>
                <a:ea typeface="宋体" pitchFamily="2" charset="-122"/>
              </a:rPr>
              <a:t>指数分布</a:t>
            </a:r>
          </a:p>
        </p:txBody>
      </p:sp>
      <p:graphicFrame>
        <p:nvGraphicFramePr>
          <p:cNvPr id="1335309" name="Object 13"/>
          <p:cNvGraphicFramePr>
            <a:graphicFrameLocks noChangeAspect="1"/>
          </p:cNvGraphicFramePr>
          <p:nvPr/>
        </p:nvGraphicFramePr>
        <p:xfrm>
          <a:off x="4103688" y="6092825"/>
          <a:ext cx="5040312" cy="552450"/>
        </p:xfrm>
        <a:graphic>
          <a:graphicData uri="http://schemas.openxmlformats.org/presentationml/2006/ole">
            <p:oleObj spid="_x0000_s1335309" name="Equation" r:id="rId9" imgW="184140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35301"/>
                                        </p:tgtEl>
                                        <p:attrNameLst>
                                          <p:attrName>style.visibility</p:attrName>
                                        </p:attrNameLst>
                                      </p:cBhvr>
                                      <p:to>
                                        <p:strVal val="visible"/>
                                      </p:to>
                                    </p:set>
                                    <p:anim to="" calcmode="lin" valueType="num">
                                      <p:cBhvr>
                                        <p:cTn id="7" dur="1" fill="hold"/>
                                        <p:tgtEl>
                                          <p:spTgt spid="133530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1335302"/>
                                        </p:tgtEl>
                                        <p:attrNameLst>
                                          <p:attrName>style.visibility</p:attrName>
                                        </p:attrNameLst>
                                      </p:cBhvr>
                                      <p:to>
                                        <p:strVal val="visible"/>
                                      </p:to>
                                    </p:set>
                                    <p:anim to="" calcmode="lin" valueType="num">
                                      <p:cBhvr>
                                        <p:cTn id="12" dur="1" fill="hold"/>
                                        <p:tgtEl>
                                          <p:spTgt spid="133530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1335303"/>
                                        </p:tgtEl>
                                        <p:attrNameLst>
                                          <p:attrName>style.visibility</p:attrName>
                                        </p:attrNameLst>
                                      </p:cBhvr>
                                      <p:to>
                                        <p:strVal val="visible"/>
                                      </p:to>
                                    </p:set>
                                    <p:anim to="" calcmode="lin" valueType="num">
                                      <p:cBhvr>
                                        <p:cTn id="17" dur="1" fill="hold"/>
                                        <p:tgtEl>
                                          <p:spTgt spid="133530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335304"/>
                                        </p:tgtEl>
                                        <p:attrNameLst>
                                          <p:attrName>style.visibility</p:attrName>
                                        </p:attrNameLst>
                                      </p:cBhvr>
                                      <p:to>
                                        <p:strVal val="visible"/>
                                      </p:to>
                                    </p:set>
                                    <p:anim to="" calcmode="lin" valueType="num">
                                      <p:cBhvr>
                                        <p:cTn id="22" dur="1" fill="hold"/>
                                        <p:tgtEl>
                                          <p:spTgt spid="133530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499"/>
                                          </p:stCondLst>
                                        </p:cTn>
                                        <p:tgtEl>
                                          <p:spTgt spid="1335305"/>
                                        </p:tgtEl>
                                        <p:attrNameLst>
                                          <p:attrName>style.visibility</p:attrName>
                                        </p:attrNameLst>
                                      </p:cBhvr>
                                      <p:to>
                                        <p:strVal val="visible"/>
                                      </p:to>
                                    </p:set>
                                    <p:anim to="" calcmode="lin" valueType="num">
                                      <p:cBhvr>
                                        <p:cTn id="27" dur="1" fill="hold"/>
                                        <p:tgtEl>
                                          <p:spTgt spid="133530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499"/>
                                          </p:stCondLst>
                                        </p:cTn>
                                        <p:tgtEl>
                                          <p:spTgt spid="1335306"/>
                                        </p:tgtEl>
                                        <p:attrNameLst>
                                          <p:attrName>style.visibility</p:attrName>
                                        </p:attrNameLst>
                                      </p:cBhvr>
                                      <p:to>
                                        <p:strVal val="visible"/>
                                      </p:to>
                                    </p:set>
                                    <p:anim to="" calcmode="lin" valueType="num">
                                      <p:cBhvr>
                                        <p:cTn id="32" dur="1" fill="hold"/>
                                        <p:tgtEl>
                                          <p:spTgt spid="133530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499"/>
                                          </p:stCondLst>
                                        </p:cTn>
                                        <p:tgtEl>
                                          <p:spTgt spid="1335307"/>
                                        </p:tgtEl>
                                        <p:attrNameLst>
                                          <p:attrName>style.visibility</p:attrName>
                                        </p:attrNameLst>
                                      </p:cBhvr>
                                      <p:to>
                                        <p:strVal val="visible"/>
                                      </p:to>
                                    </p:set>
                                    <p:anim to="" calcmode="lin" valueType="num">
                                      <p:cBhvr>
                                        <p:cTn id="37" dur="1" fill="hold"/>
                                        <p:tgtEl>
                                          <p:spTgt spid="1335307"/>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335308"/>
                                        </p:tgtEl>
                                        <p:attrNameLst>
                                          <p:attrName>style.visibility</p:attrName>
                                        </p:attrNameLst>
                                      </p:cBhvr>
                                      <p:to>
                                        <p:strVal val="visible"/>
                                      </p:to>
                                    </p:set>
                                    <p:anim to="" calcmode="lin" valueType="num">
                                      <p:cBhvr>
                                        <p:cTn id="42" dur="1" fill="hold"/>
                                        <p:tgtEl>
                                          <p:spTgt spid="1335308"/>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499"/>
                                          </p:stCondLst>
                                        </p:cTn>
                                        <p:tgtEl>
                                          <p:spTgt spid="1335309"/>
                                        </p:tgtEl>
                                        <p:attrNameLst>
                                          <p:attrName>style.visibility</p:attrName>
                                        </p:attrNameLst>
                                      </p:cBhvr>
                                      <p:to>
                                        <p:strVal val="visible"/>
                                      </p:to>
                                    </p:set>
                                    <p:anim to="" calcmode="lin" valueType="num">
                                      <p:cBhvr>
                                        <p:cTn id="47" dur="1" fill="hold"/>
                                        <p:tgtEl>
                                          <p:spTgt spid="13353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01" grpId="0" autoUpdateAnimBg="0"/>
      <p:bldP spid="1335304" grpId="0" autoUpdateAnimBg="0"/>
      <p:bldP spid="133530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8" name="Rectangle 4"/>
          <p:cNvSpPr>
            <a:spLocks noChangeArrowheads="1"/>
          </p:cNvSpPr>
          <p:nvPr/>
        </p:nvSpPr>
        <p:spPr bwMode="auto">
          <a:xfrm>
            <a:off x="1042988" y="981075"/>
            <a:ext cx="6186487" cy="519113"/>
          </a:xfrm>
          <a:prstGeom prst="rect">
            <a:avLst/>
          </a:prstGeom>
          <a:noFill/>
          <a:ln w="9525">
            <a:noFill/>
            <a:miter lim="800000"/>
            <a:headEnd/>
            <a:tailEnd/>
          </a:ln>
          <a:effectLst/>
        </p:spPr>
        <p:txBody>
          <a:bodyPr wrap="none">
            <a:spAutoFit/>
          </a:bodyPr>
          <a:lstStyle/>
          <a:p>
            <a:r>
              <a:rPr lang="zh-CN" altLang="en-US" b="1">
                <a:solidFill>
                  <a:srgbClr val="FF3300"/>
                </a:solidFill>
                <a:ea typeface="宋体" pitchFamily="2" charset="-122"/>
              </a:rPr>
              <a:t>正态分布</a:t>
            </a:r>
            <a:r>
              <a:rPr lang="zh-CN" altLang="en-US" b="1">
                <a:solidFill>
                  <a:schemeClr val="bg1"/>
                </a:solidFill>
                <a:ea typeface="宋体" pitchFamily="2" charset="-122"/>
              </a:rPr>
              <a:t>   </a:t>
            </a:r>
            <a:r>
              <a:rPr lang="zh-CN" altLang="en-US" b="1">
                <a:ea typeface="宋体" pitchFamily="2" charset="-122"/>
              </a:rPr>
              <a:t>设</a:t>
            </a:r>
            <a:r>
              <a:rPr lang="en-US" altLang="zh-CN" b="1" i="1">
                <a:ea typeface="宋体" pitchFamily="2" charset="-122"/>
              </a:rPr>
              <a:t>X</a:t>
            </a:r>
            <a:r>
              <a:rPr lang="zh-CN" altLang="en-US" b="1" i="1">
                <a:ea typeface="宋体" pitchFamily="2" charset="-122"/>
              </a:rPr>
              <a:t>～</a:t>
            </a:r>
            <a:r>
              <a:rPr lang="en-US" altLang="zh-CN" b="1" i="1">
                <a:ea typeface="宋体" pitchFamily="2" charset="-122"/>
              </a:rPr>
              <a:t>N</a:t>
            </a:r>
            <a:r>
              <a:rPr lang="en-US" altLang="zh-CN" b="1">
                <a:ea typeface="宋体" pitchFamily="2" charset="-122"/>
              </a:rPr>
              <a:t>(</a:t>
            </a:r>
            <a:r>
              <a:rPr lang="en-US" altLang="zh-CN" b="1" i="1">
                <a:ea typeface="宋体" pitchFamily="2" charset="-122"/>
                <a:sym typeface="Symbol" pitchFamily="18" charset="2"/>
              </a:rPr>
              <a:t></a:t>
            </a:r>
            <a:r>
              <a:rPr lang="en-US" altLang="zh-CN" b="1">
                <a:ea typeface="宋体" pitchFamily="2" charset="-122"/>
              </a:rPr>
              <a:t>, </a:t>
            </a:r>
            <a:r>
              <a:rPr lang="en-US" altLang="zh-CN" b="1" i="1">
                <a:ea typeface="宋体" pitchFamily="2" charset="-122"/>
                <a:sym typeface="Symbol" pitchFamily="18" charset="2"/>
              </a:rPr>
              <a:t></a:t>
            </a:r>
            <a:r>
              <a:rPr lang="en-US" altLang="zh-CN" b="1" baseline="30000">
                <a:ea typeface="宋体" pitchFamily="2" charset="-122"/>
              </a:rPr>
              <a:t>2</a:t>
            </a:r>
            <a:r>
              <a:rPr lang="en-US" altLang="zh-CN" b="1">
                <a:ea typeface="宋体" pitchFamily="2" charset="-122"/>
              </a:rPr>
              <a:t>)</a:t>
            </a:r>
            <a:r>
              <a:rPr lang="zh-CN" altLang="en-US" b="1">
                <a:ea typeface="宋体" pitchFamily="2" charset="-122"/>
              </a:rPr>
              <a:t>概率密度为：</a:t>
            </a:r>
          </a:p>
        </p:txBody>
      </p:sp>
      <p:sp>
        <p:nvSpPr>
          <p:cNvPr id="1337349" name="Rectangle 5"/>
          <p:cNvSpPr>
            <a:spLocks noChangeArrowheads="1"/>
          </p:cNvSpPr>
          <p:nvPr/>
        </p:nvSpPr>
        <p:spPr bwMode="auto">
          <a:xfrm>
            <a:off x="1042988" y="1773238"/>
            <a:ext cx="7921625" cy="4679950"/>
          </a:xfrm>
          <a:prstGeom prst="rect">
            <a:avLst/>
          </a:prstGeom>
          <a:solidFill>
            <a:srgbClr val="0000CC"/>
          </a:solidFill>
          <a:ln w="9525">
            <a:solidFill>
              <a:schemeClr val="tx1"/>
            </a:solidFill>
            <a:miter lim="800000"/>
            <a:headEnd/>
            <a:tailEnd/>
          </a:ln>
          <a:effectLst/>
        </p:spPr>
        <p:txBody>
          <a:bodyPr wrap="none" anchor="ctr"/>
          <a:lstStyle/>
          <a:p>
            <a:endParaRPr lang="zh-CN" altLang="en-US"/>
          </a:p>
        </p:txBody>
      </p:sp>
      <p:graphicFrame>
        <p:nvGraphicFramePr>
          <p:cNvPr id="1337350" name="Object 6"/>
          <p:cNvGraphicFramePr>
            <a:graphicFrameLocks noChangeAspect="1"/>
          </p:cNvGraphicFramePr>
          <p:nvPr/>
        </p:nvGraphicFramePr>
        <p:xfrm>
          <a:off x="1547813" y="1773238"/>
          <a:ext cx="3887787" cy="1412875"/>
        </p:xfrm>
        <a:graphic>
          <a:graphicData uri="http://schemas.openxmlformats.org/presentationml/2006/ole">
            <p:oleObj spid="_x0000_s1337350" name="Equation" r:id="rId4" imgW="1333440" imgH="482400" progId="">
              <p:embed/>
            </p:oleObj>
          </a:graphicData>
        </a:graphic>
      </p:graphicFrame>
      <p:sp>
        <p:nvSpPr>
          <p:cNvPr id="1337351" name="Rectangle 7"/>
          <p:cNvSpPr>
            <a:spLocks noChangeArrowheads="1"/>
          </p:cNvSpPr>
          <p:nvPr/>
        </p:nvSpPr>
        <p:spPr bwMode="auto">
          <a:xfrm>
            <a:off x="5651500" y="2349500"/>
            <a:ext cx="3057525" cy="457200"/>
          </a:xfrm>
          <a:prstGeom prst="rect">
            <a:avLst/>
          </a:prstGeom>
          <a:noFill/>
          <a:ln w="9525">
            <a:noFill/>
            <a:miter lim="800000"/>
            <a:headEnd/>
            <a:tailEnd/>
          </a:ln>
          <a:effectLst/>
        </p:spPr>
        <p:txBody>
          <a:bodyPr>
            <a:spAutoFit/>
          </a:bodyPr>
          <a:lstStyle/>
          <a:p>
            <a:pPr algn="just"/>
            <a:r>
              <a:rPr lang="zh-CN" altLang="en-US" sz="2400" b="1">
                <a:solidFill>
                  <a:schemeClr val="bg1"/>
                </a:solidFill>
                <a:ea typeface="宋体" pitchFamily="2" charset="-122"/>
              </a:rPr>
              <a:t>，（</a:t>
            </a:r>
            <a:r>
              <a:rPr lang="en-US" altLang="zh-CN" sz="2400" b="1">
                <a:solidFill>
                  <a:schemeClr val="bg1"/>
                </a:solidFill>
                <a:ea typeface="宋体" pitchFamily="2" charset="-122"/>
              </a:rPr>
              <a:t>—∞</a:t>
            </a:r>
            <a:r>
              <a:rPr lang="zh-CN" altLang="en-US" sz="2400" b="1">
                <a:solidFill>
                  <a:schemeClr val="bg1"/>
                </a:solidFill>
                <a:ea typeface="宋体" pitchFamily="2" charset="-122"/>
              </a:rPr>
              <a:t>＜</a:t>
            </a:r>
            <a:r>
              <a:rPr lang="en-US" altLang="zh-CN" sz="2400" b="1" i="1">
                <a:solidFill>
                  <a:schemeClr val="bg1"/>
                </a:solidFill>
                <a:ea typeface="宋体" pitchFamily="2" charset="-122"/>
              </a:rPr>
              <a:t>x</a:t>
            </a:r>
            <a:r>
              <a:rPr lang="zh-CN" altLang="en-US" sz="2400" b="1">
                <a:solidFill>
                  <a:schemeClr val="bg1"/>
                </a:solidFill>
                <a:ea typeface="宋体" pitchFamily="2" charset="-122"/>
              </a:rPr>
              <a:t>＜</a:t>
            </a:r>
            <a:r>
              <a:rPr lang="en-US" altLang="zh-CN" sz="2400" b="1">
                <a:solidFill>
                  <a:schemeClr val="bg1"/>
                </a:solidFill>
                <a:ea typeface="宋体" pitchFamily="2" charset="-122"/>
              </a:rPr>
              <a:t>+∞)</a:t>
            </a:r>
          </a:p>
        </p:txBody>
      </p:sp>
      <p:graphicFrame>
        <p:nvGraphicFramePr>
          <p:cNvPr id="1337352" name="Object 8"/>
          <p:cNvGraphicFramePr>
            <a:graphicFrameLocks noChangeAspect="1"/>
          </p:cNvGraphicFramePr>
          <p:nvPr/>
        </p:nvGraphicFramePr>
        <p:xfrm>
          <a:off x="1116013" y="3211513"/>
          <a:ext cx="2019300" cy="468312"/>
        </p:xfrm>
        <a:graphic>
          <a:graphicData uri="http://schemas.openxmlformats.org/presentationml/2006/ole">
            <p:oleObj spid="_x0000_s1337352" name="Equation" r:id="rId5" imgW="647640" imgH="203040" progId="">
              <p:embed/>
            </p:oleObj>
          </a:graphicData>
        </a:graphic>
      </p:graphicFrame>
      <p:graphicFrame>
        <p:nvGraphicFramePr>
          <p:cNvPr id="1337353" name="Object 9"/>
          <p:cNvGraphicFramePr>
            <a:graphicFrameLocks noChangeAspect="1"/>
          </p:cNvGraphicFramePr>
          <p:nvPr/>
        </p:nvGraphicFramePr>
        <p:xfrm>
          <a:off x="971550" y="3500438"/>
          <a:ext cx="7921625" cy="1098550"/>
        </p:xfrm>
        <a:graphic>
          <a:graphicData uri="http://schemas.openxmlformats.org/presentationml/2006/ole">
            <p:oleObj spid="_x0000_s1337353" name="Equation" r:id="rId6" imgW="3377880" imgH="507960" progId="">
              <p:embed/>
            </p:oleObj>
          </a:graphicData>
        </a:graphic>
      </p:graphicFrame>
      <p:graphicFrame>
        <p:nvGraphicFramePr>
          <p:cNvPr id="1337354" name="Object 10"/>
          <p:cNvGraphicFramePr>
            <a:graphicFrameLocks noChangeAspect="1"/>
          </p:cNvGraphicFramePr>
          <p:nvPr/>
        </p:nvGraphicFramePr>
        <p:xfrm>
          <a:off x="2051050" y="4437063"/>
          <a:ext cx="5194300" cy="1265237"/>
        </p:xfrm>
        <a:graphic>
          <a:graphicData uri="http://schemas.openxmlformats.org/presentationml/2006/ole">
            <p:oleObj spid="_x0000_s1337354" name="Equation" r:id="rId7" imgW="1930320" imgH="469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37351"/>
                                        </p:tgtEl>
                                        <p:attrNameLst>
                                          <p:attrName>style.visibility</p:attrName>
                                        </p:attrNameLst>
                                      </p:cBhvr>
                                      <p:to>
                                        <p:strVal val="visible"/>
                                      </p:to>
                                    </p:set>
                                    <p:animEffect transition="in" filter="wipe(left)">
                                      <p:cBhvr>
                                        <p:cTn id="7" dur="500"/>
                                        <p:tgtEl>
                                          <p:spTgt spid="13373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37353"/>
                                        </p:tgtEl>
                                        <p:attrNameLst>
                                          <p:attrName>style.visibility</p:attrName>
                                        </p:attrNameLst>
                                      </p:cBhvr>
                                      <p:to>
                                        <p:strVal val="visible"/>
                                      </p:to>
                                    </p:set>
                                    <p:anim calcmode="lin" valueType="num">
                                      <p:cBhvr additive="base">
                                        <p:cTn id="12" dur="500" fill="hold"/>
                                        <p:tgtEl>
                                          <p:spTgt spid="1337353"/>
                                        </p:tgtEl>
                                        <p:attrNameLst>
                                          <p:attrName>ppt_x</p:attrName>
                                        </p:attrNameLst>
                                      </p:cBhvr>
                                      <p:tavLst>
                                        <p:tav tm="0">
                                          <p:val>
                                            <p:strVal val="0-#ppt_w/2"/>
                                          </p:val>
                                        </p:tav>
                                        <p:tav tm="100000">
                                          <p:val>
                                            <p:strVal val="#ppt_x"/>
                                          </p:val>
                                        </p:tav>
                                      </p:tavLst>
                                    </p:anim>
                                    <p:anim calcmode="lin" valueType="num">
                                      <p:cBhvr additive="base">
                                        <p:cTn id="13" dur="500" fill="hold"/>
                                        <p:tgtEl>
                                          <p:spTgt spid="133735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37354"/>
                                        </p:tgtEl>
                                        <p:attrNameLst>
                                          <p:attrName>style.visibility</p:attrName>
                                        </p:attrNameLst>
                                      </p:cBhvr>
                                      <p:to>
                                        <p:strVal val="visible"/>
                                      </p:to>
                                    </p:set>
                                    <p:animEffect transition="in" filter="wipe(left)">
                                      <p:cBhvr>
                                        <p:cTn id="18" dur="500"/>
                                        <p:tgtEl>
                                          <p:spTgt spid="133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5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6" name="Rectangle 4"/>
          <p:cNvSpPr>
            <a:spLocks noChangeArrowheads="1"/>
          </p:cNvSpPr>
          <p:nvPr/>
        </p:nvSpPr>
        <p:spPr bwMode="auto">
          <a:xfrm>
            <a:off x="1042988" y="1773238"/>
            <a:ext cx="7489825" cy="3455987"/>
          </a:xfrm>
          <a:prstGeom prst="rect">
            <a:avLst/>
          </a:prstGeom>
          <a:solidFill>
            <a:srgbClr val="0000CC"/>
          </a:solidFill>
          <a:ln w="9525">
            <a:solidFill>
              <a:schemeClr val="tx1"/>
            </a:solidFill>
            <a:miter lim="800000"/>
            <a:headEnd/>
            <a:tailEnd/>
          </a:ln>
          <a:effectLst/>
        </p:spPr>
        <p:txBody>
          <a:bodyPr wrap="none" anchor="ctr"/>
          <a:lstStyle/>
          <a:p>
            <a:endParaRPr lang="zh-CN" altLang="en-US"/>
          </a:p>
        </p:txBody>
      </p:sp>
      <p:graphicFrame>
        <p:nvGraphicFramePr>
          <p:cNvPr id="1339397" name="Object 5"/>
          <p:cNvGraphicFramePr>
            <a:graphicFrameLocks noChangeAspect="1"/>
          </p:cNvGraphicFramePr>
          <p:nvPr/>
        </p:nvGraphicFramePr>
        <p:xfrm>
          <a:off x="1476375" y="3716338"/>
          <a:ext cx="3743325" cy="1430337"/>
        </p:xfrm>
        <a:graphic>
          <a:graphicData uri="http://schemas.openxmlformats.org/presentationml/2006/ole">
            <p:oleObj spid="_x0000_s1339397" name="Equation" r:id="rId4" imgW="1155600" imgH="444240" progId="">
              <p:embed/>
            </p:oleObj>
          </a:graphicData>
        </a:graphic>
      </p:graphicFrame>
      <p:graphicFrame>
        <p:nvGraphicFramePr>
          <p:cNvPr id="1339398" name="Object 6"/>
          <p:cNvGraphicFramePr>
            <a:graphicFrameLocks noChangeAspect="1"/>
          </p:cNvGraphicFramePr>
          <p:nvPr/>
        </p:nvGraphicFramePr>
        <p:xfrm>
          <a:off x="1403350" y="1989138"/>
          <a:ext cx="6408738" cy="1711325"/>
        </p:xfrm>
        <a:graphic>
          <a:graphicData uri="http://schemas.openxmlformats.org/presentationml/2006/ole">
            <p:oleObj spid="_x0000_s1339398" name="Equation" r:id="rId5" imgW="1993680" imgH="533160" progId="">
              <p:embed/>
            </p:oleObj>
          </a:graphicData>
        </a:graphic>
      </p:graphicFrame>
      <p:sp>
        <p:nvSpPr>
          <p:cNvPr id="1339399" name="Text Box 7"/>
          <p:cNvSpPr txBox="1">
            <a:spLocks noChangeArrowheads="1"/>
          </p:cNvSpPr>
          <p:nvPr/>
        </p:nvSpPr>
        <p:spPr bwMode="auto">
          <a:xfrm>
            <a:off x="1239838" y="1000125"/>
            <a:ext cx="895350" cy="519113"/>
          </a:xfrm>
          <a:prstGeom prst="rect">
            <a:avLst/>
          </a:prstGeom>
          <a:noFill/>
          <a:ln w="9525">
            <a:noFill/>
            <a:miter lim="800000"/>
            <a:headEnd/>
            <a:tailEnd/>
          </a:ln>
          <a:effectLst/>
        </p:spPr>
        <p:txBody>
          <a:bodyPr wrap="none">
            <a:spAutoFit/>
          </a:bodyPr>
          <a:lstStyle/>
          <a:p>
            <a:r>
              <a:rPr lang="zh-CN" altLang="en-US">
                <a:solidFill>
                  <a:srgbClr val="FF0000"/>
                </a:solidFill>
                <a:ea typeface="黑体" pitchFamily="49" charset="-122"/>
              </a:rPr>
              <a:t>接上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9398"/>
                                        </p:tgtEl>
                                        <p:attrNameLst>
                                          <p:attrName>style.visibility</p:attrName>
                                        </p:attrNameLst>
                                      </p:cBhvr>
                                      <p:to>
                                        <p:strVal val="visible"/>
                                      </p:to>
                                    </p:set>
                                    <p:animEffect transition="in" filter="wipe(left)">
                                      <p:cBhvr>
                                        <p:cTn id="7" dur="500"/>
                                        <p:tgtEl>
                                          <p:spTgt spid="133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9397"/>
                                        </p:tgtEl>
                                        <p:attrNameLst>
                                          <p:attrName>style.visibility</p:attrName>
                                        </p:attrNameLst>
                                      </p:cBhvr>
                                      <p:to>
                                        <p:strVal val="visible"/>
                                      </p:to>
                                    </p:set>
                                    <p:animEffect transition="in" filter="wipe(left)">
                                      <p:cBhvr>
                                        <p:cTn id="12" dur="500"/>
                                        <p:tgtEl>
                                          <p:spTgt spid="133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4" name="Rectangle 4"/>
          <p:cNvSpPr>
            <a:spLocks noChangeArrowheads="1"/>
          </p:cNvSpPr>
          <p:nvPr/>
        </p:nvSpPr>
        <p:spPr bwMode="auto">
          <a:xfrm>
            <a:off x="1150938" y="620713"/>
            <a:ext cx="7993062" cy="1611312"/>
          </a:xfrm>
          <a:prstGeom prst="rect">
            <a:avLst/>
          </a:prstGeom>
          <a:noFill/>
          <a:ln w="9525">
            <a:noFill/>
            <a:miter lim="800000"/>
            <a:headEnd/>
            <a:tailEnd/>
          </a:ln>
          <a:effectLst/>
        </p:spPr>
        <p:txBody>
          <a:bodyPr lIns="71683" tIns="35841" rIns="71683" bIns="35841" anchor="ctr">
            <a:spAutoFit/>
          </a:bodyPr>
          <a:lstStyle/>
          <a:p>
            <a:pPr defTabSz="717550">
              <a:lnSpc>
                <a:spcPct val="120000"/>
              </a:lnSpc>
              <a:spcBef>
                <a:spcPct val="5000"/>
              </a:spcBef>
            </a:pPr>
            <a:r>
              <a:rPr lang="zh-CN" altLang="en-US" b="1">
                <a:solidFill>
                  <a:schemeClr val="bg2"/>
                </a:solidFill>
                <a:ea typeface="宋体" pitchFamily="2" charset="-122"/>
              </a:rPr>
              <a:t>例</a:t>
            </a:r>
            <a:r>
              <a:rPr lang="zh-CN" altLang="en-US">
                <a:solidFill>
                  <a:srgbClr val="080808"/>
                </a:solidFill>
                <a:ea typeface="宋体" pitchFamily="2" charset="-122"/>
              </a:rPr>
              <a:t>　以</a:t>
            </a:r>
            <a:r>
              <a:rPr lang="en-US" altLang="zh-CN" i="1">
                <a:solidFill>
                  <a:srgbClr val="080808"/>
                </a:solidFill>
                <a:ea typeface="宋体" pitchFamily="2" charset="-122"/>
              </a:rPr>
              <a:t>X</a:t>
            </a:r>
            <a:r>
              <a:rPr lang="zh-CN" altLang="en-US">
                <a:solidFill>
                  <a:srgbClr val="080808"/>
                </a:solidFill>
                <a:ea typeface="宋体" pitchFamily="2" charset="-122"/>
              </a:rPr>
              <a:t>表示在一天的某一时间段内乘小汽车通过某一个十字街口的乘客（包括司机在内）的人数。已知</a:t>
            </a:r>
            <a:r>
              <a:rPr lang="en-US" altLang="zh-CN" i="1">
                <a:solidFill>
                  <a:srgbClr val="080808"/>
                </a:solidFill>
                <a:ea typeface="宋体" pitchFamily="2" charset="-122"/>
              </a:rPr>
              <a:t>X</a:t>
            </a:r>
            <a:r>
              <a:rPr lang="zh-CN" altLang="en-US">
                <a:solidFill>
                  <a:srgbClr val="080808"/>
                </a:solidFill>
                <a:ea typeface="宋体" pitchFamily="2" charset="-122"/>
              </a:rPr>
              <a:t>的分布律为</a:t>
            </a:r>
          </a:p>
        </p:txBody>
      </p:sp>
      <p:graphicFrame>
        <p:nvGraphicFramePr>
          <p:cNvPr id="1341445" name="Object 5"/>
          <p:cNvGraphicFramePr>
            <a:graphicFrameLocks noChangeAspect="1"/>
          </p:cNvGraphicFramePr>
          <p:nvPr/>
        </p:nvGraphicFramePr>
        <p:xfrm>
          <a:off x="1908175" y="2492375"/>
          <a:ext cx="306388" cy="284163"/>
        </p:xfrm>
        <a:graphic>
          <a:graphicData uri="http://schemas.openxmlformats.org/presentationml/2006/ole">
            <p:oleObj spid="_x0000_s1341445" name="公式" r:id="rId4" imgW="177480" imgH="164880" progId="Equation.3">
              <p:embed/>
            </p:oleObj>
          </a:graphicData>
        </a:graphic>
      </p:graphicFrame>
      <p:pic>
        <p:nvPicPr>
          <p:cNvPr id="1341446" name="Picture 6"/>
          <p:cNvPicPr>
            <a:picLocks noChangeAspect="1" noChangeArrowheads="1"/>
          </p:cNvPicPr>
          <p:nvPr/>
        </p:nvPicPr>
        <p:blipFill>
          <a:blip r:embed="rId5"/>
          <a:srcRect/>
          <a:stretch>
            <a:fillRect/>
          </a:stretch>
        </p:blipFill>
        <p:spPr bwMode="auto">
          <a:xfrm>
            <a:off x="1835150" y="2997200"/>
            <a:ext cx="393700" cy="438150"/>
          </a:xfrm>
          <a:prstGeom prst="rect">
            <a:avLst/>
          </a:prstGeom>
          <a:noFill/>
        </p:spPr>
      </p:pic>
      <p:sp>
        <p:nvSpPr>
          <p:cNvPr id="1341447" name="Rectangle 7"/>
          <p:cNvSpPr>
            <a:spLocks noChangeArrowheads="1"/>
          </p:cNvSpPr>
          <p:nvPr/>
        </p:nvSpPr>
        <p:spPr bwMode="auto">
          <a:xfrm>
            <a:off x="1455738" y="3938588"/>
            <a:ext cx="7169150" cy="0"/>
          </a:xfrm>
          <a:prstGeom prst="rect">
            <a:avLst/>
          </a:prstGeom>
          <a:noFill/>
          <a:ln w="9525">
            <a:noFill/>
            <a:miter lim="800000"/>
            <a:headEnd/>
            <a:tailEnd/>
          </a:ln>
          <a:effectLst/>
        </p:spPr>
        <p:txBody>
          <a:bodyPr wrap="none">
            <a:spAutoFit/>
          </a:bodyPr>
          <a:lstStyle/>
          <a:p>
            <a:endParaRPr lang="zh-CN" altLang="en-US"/>
          </a:p>
        </p:txBody>
      </p:sp>
      <p:sp>
        <p:nvSpPr>
          <p:cNvPr id="1341448" name="Rectangle 8"/>
          <p:cNvSpPr>
            <a:spLocks noChangeArrowheads="1"/>
          </p:cNvSpPr>
          <p:nvPr/>
        </p:nvSpPr>
        <p:spPr bwMode="auto">
          <a:xfrm>
            <a:off x="665163" y="4051300"/>
            <a:ext cx="7169150" cy="0"/>
          </a:xfrm>
          <a:prstGeom prst="rect">
            <a:avLst/>
          </a:prstGeom>
          <a:noFill/>
          <a:ln w="9525">
            <a:noFill/>
            <a:miter lim="800000"/>
            <a:headEnd/>
            <a:tailEnd/>
          </a:ln>
          <a:effectLst/>
        </p:spPr>
        <p:txBody>
          <a:bodyPr wrap="none">
            <a:spAutoFit/>
          </a:bodyPr>
          <a:lstStyle/>
          <a:p>
            <a:endParaRPr lang="zh-CN" altLang="en-US"/>
          </a:p>
        </p:txBody>
      </p:sp>
      <p:graphicFrame>
        <p:nvGraphicFramePr>
          <p:cNvPr id="1341485" name="Group 45"/>
          <p:cNvGraphicFramePr>
            <a:graphicFrameLocks noGrp="1"/>
          </p:cNvGraphicFramePr>
          <p:nvPr/>
        </p:nvGraphicFramePr>
        <p:xfrm>
          <a:off x="1763713" y="2349500"/>
          <a:ext cx="6121400" cy="1079500"/>
        </p:xfrm>
        <a:graphic>
          <a:graphicData uri="http://schemas.openxmlformats.org/drawingml/2006/table">
            <a:tbl>
              <a:tblPr/>
              <a:tblGrid>
                <a:gridCol w="660400"/>
                <a:gridCol w="781050"/>
                <a:gridCol w="827087"/>
                <a:gridCol w="793750"/>
                <a:gridCol w="781050"/>
                <a:gridCol w="735013"/>
                <a:gridCol w="760412"/>
                <a:gridCol w="782638"/>
              </a:tblGrid>
              <a:tr h="539750">
                <a:tc>
                  <a:txBody>
                    <a:bodyPr/>
                    <a:lstStyle/>
                    <a:p>
                      <a:pPr marL="0" marR="0" lvl="0" indent="0" algn="l" defTabSz="71755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28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1</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2</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3</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4</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5</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6</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7</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71755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28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0.52</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0.27</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0.11</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0.05</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0.02</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0.02</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1755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19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0.01</a:t>
                      </a:r>
                      <a:endParaRPr kumimoji="1" lang="en-US" altLang="zh-CN" sz="1900" b="1" i="0" u="none" strike="noStrike" cap="none" normalizeH="0" baseline="0" smtClean="0">
                        <a:ln>
                          <a:noFill/>
                        </a:ln>
                        <a:solidFill>
                          <a:schemeClr val="tx1"/>
                        </a:solidFill>
                        <a:effectLst/>
                        <a:latin typeface="Times New Roman" pitchFamily="18" charset="0"/>
                        <a:ea typeface="PMingLiU" pitchFamily="18" charset="-120"/>
                      </a:endParaRPr>
                    </a:p>
                  </a:txBody>
                  <a:tcPr marL="71683" marR="71683" marT="35841" marB="358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41478" name="Rectangle 38"/>
          <p:cNvSpPr>
            <a:spLocks noChangeArrowheads="1"/>
          </p:cNvSpPr>
          <p:nvPr/>
        </p:nvSpPr>
        <p:spPr bwMode="auto">
          <a:xfrm>
            <a:off x="1042988" y="3527425"/>
            <a:ext cx="7777162" cy="500063"/>
          </a:xfrm>
          <a:prstGeom prst="rect">
            <a:avLst/>
          </a:prstGeom>
          <a:noFill/>
          <a:ln w="9525">
            <a:noFill/>
            <a:miter lim="800000"/>
            <a:headEnd/>
            <a:tailEnd/>
          </a:ln>
          <a:effectLst/>
        </p:spPr>
        <p:txBody>
          <a:bodyPr lIns="71683" tIns="35841" rIns="71683" bIns="35841" anchor="ctr">
            <a:spAutoFit/>
          </a:bodyPr>
          <a:lstStyle/>
          <a:p>
            <a:pPr defTabSz="717550"/>
            <a:r>
              <a:rPr lang="zh-CN" altLang="en-US" b="1">
                <a:solidFill>
                  <a:srgbClr val="080808"/>
                </a:solidFill>
                <a:ea typeface="宋体" pitchFamily="2" charset="-122"/>
              </a:rPr>
              <a:t>求数学期望</a:t>
            </a:r>
            <a:r>
              <a:rPr lang="en-US" altLang="zh-CN" b="1" i="1">
                <a:solidFill>
                  <a:srgbClr val="080808"/>
                </a:solidFill>
                <a:ea typeface="宋体" pitchFamily="2" charset="-122"/>
              </a:rPr>
              <a:t>E</a:t>
            </a:r>
            <a:r>
              <a:rPr lang="en-US" altLang="zh-CN" b="1">
                <a:solidFill>
                  <a:srgbClr val="080808"/>
                </a:solidFill>
                <a:ea typeface="宋体" pitchFamily="2" charset="-122"/>
              </a:rPr>
              <a:t>(</a:t>
            </a:r>
            <a:r>
              <a:rPr lang="en-US" altLang="zh-CN" b="1" i="1">
                <a:solidFill>
                  <a:srgbClr val="080808"/>
                </a:solidFill>
                <a:ea typeface="宋体" pitchFamily="2" charset="-122"/>
              </a:rPr>
              <a:t>X</a:t>
            </a:r>
            <a:r>
              <a:rPr lang="en-US" altLang="zh-CN" b="1">
                <a:solidFill>
                  <a:srgbClr val="080808"/>
                </a:solidFill>
                <a:ea typeface="宋体" pitchFamily="2" charset="-122"/>
              </a:rPr>
              <a:t>)</a:t>
            </a:r>
            <a:r>
              <a:rPr lang="zh-CN" altLang="en-US" b="1">
                <a:solidFill>
                  <a:srgbClr val="080808"/>
                </a:solidFill>
                <a:ea typeface="宋体" pitchFamily="2" charset="-122"/>
              </a:rPr>
              <a:t>，方差</a:t>
            </a:r>
            <a:r>
              <a:rPr lang="en-US" altLang="zh-CN" b="1" i="1">
                <a:solidFill>
                  <a:srgbClr val="080808"/>
                </a:solidFill>
                <a:ea typeface="宋体" pitchFamily="2" charset="-122"/>
              </a:rPr>
              <a:t>D</a:t>
            </a:r>
            <a:r>
              <a:rPr lang="en-US" altLang="zh-CN" b="1">
                <a:solidFill>
                  <a:srgbClr val="080808"/>
                </a:solidFill>
                <a:ea typeface="宋体" pitchFamily="2" charset="-122"/>
              </a:rPr>
              <a:t>(</a:t>
            </a:r>
            <a:r>
              <a:rPr lang="en-US" altLang="zh-CN" b="1" i="1">
                <a:solidFill>
                  <a:srgbClr val="080808"/>
                </a:solidFill>
                <a:ea typeface="宋体" pitchFamily="2" charset="-122"/>
              </a:rPr>
              <a:t>X</a:t>
            </a:r>
            <a:r>
              <a:rPr lang="en-US" altLang="zh-CN" b="1">
                <a:solidFill>
                  <a:srgbClr val="080808"/>
                </a:solidFill>
                <a:ea typeface="宋体" pitchFamily="2" charset="-122"/>
              </a:rPr>
              <a:t>)</a:t>
            </a:r>
            <a:r>
              <a:rPr lang="zh-CN" altLang="en-US" b="1">
                <a:solidFill>
                  <a:srgbClr val="080808"/>
                </a:solidFill>
                <a:ea typeface="宋体" pitchFamily="2" charset="-122"/>
              </a:rPr>
              <a:t>以及标准差</a:t>
            </a:r>
          </a:p>
        </p:txBody>
      </p:sp>
      <p:graphicFrame>
        <p:nvGraphicFramePr>
          <p:cNvPr id="1341479" name="Object 39"/>
          <p:cNvGraphicFramePr>
            <a:graphicFrameLocks noChangeAspect="1"/>
          </p:cNvGraphicFramePr>
          <p:nvPr/>
        </p:nvGraphicFramePr>
        <p:xfrm>
          <a:off x="7308850" y="3644900"/>
          <a:ext cx="773113" cy="344488"/>
        </p:xfrm>
        <a:graphic>
          <a:graphicData uri="http://schemas.openxmlformats.org/presentationml/2006/ole">
            <p:oleObj spid="_x0000_s1341479" name="公式" r:id="rId6" imgW="571320" imgH="253800" progId="Equation.3">
              <p:embed/>
            </p:oleObj>
          </a:graphicData>
        </a:graphic>
      </p:graphicFrame>
      <p:graphicFrame>
        <p:nvGraphicFramePr>
          <p:cNvPr id="1341480" name="Object 40"/>
          <p:cNvGraphicFramePr>
            <a:graphicFrameLocks noChangeAspect="1"/>
          </p:cNvGraphicFramePr>
          <p:nvPr/>
        </p:nvGraphicFramePr>
        <p:xfrm>
          <a:off x="3348038" y="4292600"/>
          <a:ext cx="5111750" cy="890588"/>
        </p:xfrm>
        <a:graphic>
          <a:graphicData uri="http://schemas.openxmlformats.org/presentationml/2006/ole">
            <p:oleObj spid="_x0000_s1341480" name="公式" r:id="rId7" imgW="2514600" imgH="431640" progId="Equation.3">
              <p:embed/>
            </p:oleObj>
          </a:graphicData>
        </a:graphic>
      </p:graphicFrame>
      <p:graphicFrame>
        <p:nvGraphicFramePr>
          <p:cNvPr id="1341481" name="Object 41"/>
          <p:cNvGraphicFramePr>
            <a:graphicFrameLocks noChangeAspect="1"/>
          </p:cNvGraphicFramePr>
          <p:nvPr/>
        </p:nvGraphicFramePr>
        <p:xfrm>
          <a:off x="1187450" y="4076700"/>
          <a:ext cx="2160588" cy="885825"/>
        </p:xfrm>
        <a:graphic>
          <a:graphicData uri="http://schemas.openxmlformats.org/presentationml/2006/ole">
            <p:oleObj spid="_x0000_s1341481" name="公式" r:id="rId8" imgW="1054080" imgH="431640" progId="Equation.3">
              <p:embed/>
            </p:oleObj>
          </a:graphicData>
        </a:graphic>
      </p:graphicFrame>
      <p:graphicFrame>
        <p:nvGraphicFramePr>
          <p:cNvPr id="1341482" name="Object 42"/>
          <p:cNvGraphicFramePr>
            <a:graphicFrameLocks noChangeAspect="1"/>
          </p:cNvGraphicFramePr>
          <p:nvPr/>
        </p:nvGraphicFramePr>
        <p:xfrm>
          <a:off x="903288" y="4954588"/>
          <a:ext cx="2444750" cy="946150"/>
        </p:xfrm>
        <a:graphic>
          <a:graphicData uri="http://schemas.openxmlformats.org/presentationml/2006/ole">
            <p:oleObj spid="_x0000_s1341482" name="公式" r:id="rId9" imgW="1117440" imgH="431640" progId="Equation.3">
              <p:embed/>
            </p:oleObj>
          </a:graphicData>
        </a:graphic>
      </p:graphicFrame>
      <p:graphicFrame>
        <p:nvGraphicFramePr>
          <p:cNvPr id="1341483" name="Object 43"/>
          <p:cNvGraphicFramePr>
            <a:graphicFrameLocks noChangeAspect="1"/>
          </p:cNvGraphicFramePr>
          <p:nvPr/>
        </p:nvGraphicFramePr>
        <p:xfrm>
          <a:off x="3348038" y="5300663"/>
          <a:ext cx="5040312" cy="935037"/>
        </p:xfrm>
        <a:graphic>
          <a:graphicData uri="http://schemas.openxmlformats.org/presentationml/2006/ole">
            <p:oleObj spid="_x0000_s1341483" name="公式" r:id="rId10" imgW="2717640" imgH="457200" progId="Equation.3">
              <p:embed/>
            </p:oleObj>
          </a:graphicData>
        </a:graphic>
      </p:graphicFrame>
      <p:sp>
        <p:nvSpPr>
          <p:cNvPr id="1341484" name="Rectangle 44"/>
          <p:cNvSpPr>
            <a:spLocks noChangeArrowheads="1"/>
          </p:cNvSpPr>
          <p:nvPr/>
        </p:nvSpPr>
        <p:spPr bwMode="auto">
          <a:xfrm>
            <a:off x="793750" y="4221163"/>
            <a:ext cx="465138" cy="427037"/>
          </a:xfrm>
          <a:prstGeom prst="rect">
            <a:avLst/>
          </a:prstGeom>
          <a:noFill/>
          <a:ln w="9525">
            <a:noFill/>
            <a:miter lim="800000"/>
            <a:headEnd/>
            <a:tailEnd/>
          </a:ln>
          <a:effectLst/>
        </p:spPr>
        <p:txBody>
          <a:bodyPr wrap="none">
            <a:spAutoFit/>
          </a:bodyPr>
          <a:lstStyle/>
          <a:p>
            <a:pPr defTabSz="717550"/>
            <a:r>
              <a:rPr lang="zh-CN" altLang="en-US" sz="2200" b="1">
                <a:solidFill>
                  <a:schemeClr val="bg2"/>
                </a:solidFill>
                <a:ea typeface="宋体" pitchFamily="2" charset="-122"/>
              </a:rPr>
              <a:t>解</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1484">
                                            <p:txEl>
                                              <p:pRg st="0" end="0"/>
                                            </p:txEl>
                                          </p:spTgt>
                                        </p:tgtEl>
                                        <p:attrNameLst>
                                          <p:attrName>style.visibility</p:attrName>
                                        </p:attrNameLst>
                                      </p:cBhvr>
                                      <p:to>
                                        <p:strVal val="visible"/>
                                      </p:to>
                                    </p:set>
                                    <p:animEffect transition="in" filter="wipe(left)">
                                      <p:cBhvr>
                                        <p:cTn id="7" dur="500"/>
                                        <p:tgtEl>
                                          <p:spTgt spid="1341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81"/>
                                        </p:tgtEl>
                                        <p:attrNameLst>
                                          <p:attrName>style.visibility</p:attrName>
                                        </p:attrNameLst>
                                      </p:cBhvr>
                                      <p:to>
                                        <p:strVal val="visible"/>
                                      </p:to>
                                    </p:set>
                                    <p:animEffect transition="in" filter="wipe(left)">
                                      <p:cBhvr>
                                        <p:cTn id="12" dur="500"/>
                                        <p:tgtEl>
                                          <p:spTgt spid="13414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1480"/>
                                        </p:tgtEl>
                                        <p:attrNameLst>
                                          <p:attrName>style.visibility</p:attrName>
                                        </p:attrNameLst>
                                      </p:cBhvr>
                                      <p:to>
                                        <p:strVal val="visible"/>
                                      </p:to>
                                    </p:set>
                                    <p:animEffect transition="in" filter="wipe(left)">
                                      <p:cBhvr>
                                        <p:cTn id="17" dur="500"/>
                                        <p:tgtEl>
                                          <p:spTgt spid="13414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1482"/>
                                        </p:tgtEl>
                                        <p:attrNameLst>
                                          <p:attrName>style.visibility</p:attrName>
                                        </p:attrNameLst>
                                      </p:cBhvr>
                                      <p:to>
                                        <p:strVal val="visible"/>
                                      </p:to>
                                    </p:set>
                                    <p:animEffect transition="in" filter="wipe(left)">
                                      <p:cBhvr>
                                        <p:cTn id="22" dur="500"/>
                                        <p:tgtEl>
                                          <p:spTgt spid="13414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1483"/>
                                        </p:tgtEl>
                                        <p:attrNameLst>
                                          <p:attrName>style.visibility</p:attrName>
                                        </p:attrNameLst>
                                      </p:cBhvr>
                                      <p:to>
                                        <p:strVal val="visible"/>
                                      </p:to>
                                    </p:set>
                                    <p:animEffect transition="in" filter="wipe(left)">
                                      <p:cBhvr>
                                        <p:cTn id="27" dur="500"/>
                                        <p:tgtEl>
                                          <p:spTgt spid="1341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2" name="Text Box 4"/>
          <p:cNvSpPr txBox="1">
            <a:spLocks noChangeArrowheads="1"/>
          </p:cNvSpPr>
          <p:nvPr/>
        </p:nvSpPr>
        <p:spPr bwMode="auto">
          <a:xfrm>
            <a:off x="1620838" y="1916113"/>
            <a:ext cx="503237" cy="457200"/>
          </a:xfrm>
          <a:prstGeom prst="rect">
            <a:avLst/>
          </a:prstGeom>
          <a:noFill/>
          <a:ln w="9525">
            <a:noFill/>
            <a:miter lim="800000"/>
            <a:headEnd/>
            <a:tailEnd/>
          </a:ln>
          <a:effectLst/>
        </p:spPr>
        <p:txBody>
          <a:bodyPr>
            <a:spAutoFit/>
          </a:bodyPr>
          <a:lstStyle/>
          <a:p>
            <a:pPr defTabSz="717550">
              <a:spcBef>
                <a:spcPct val="50000"/>
              </a:spcBef>
            </a:pPr>
            <a:r>
              <a:rPr lang="zh-CN" altLang="en-US" sz="2400" b="1">
                <a:ea typeface="宋体" pitchFamily="2" charset="-122"/>
              </a:rPr>
              <a:t>故</a:t>
            </a:r>
          </a:p>
        </p:txBody>
      </p:sp>
      <p:graphicFrame>
        <p:nvGraphicFramePr>
          <p:cNvPr id="1343493" name="Object 5"/>
          <p:cNvGraphicFramePr>
            <a:graphicFrameLocks noChangeAspect="1"/>
          </p:cNvGraphicFramePr>
          <p:nvPr/>
        </p:nvGraphicFramePr>
        <p:xfrm>
          <a:off x="2379663" y="2132013"/>
          <a:ext cx="4279900" cy="615950"/>
        </p:xfrm>
        <a:graphic>
          <a:graphicData uri="http://schemas.openxmlformats.org/presentationml/2006/ole">
            <p:oleObj spid="_x0000_s1343493" name="Equation" r:id="rId4" imgW="1587240" imgH="228600" progId="Equation.3">
              <p:embed/>
            </p:oleObj>
          </a:graphicData>
        </a:graphic>
      </p:graphicFrame>
      <p:graphicFrame>
        <p:nvGraphicFramePr>
          <p:cNvPr id="1343494" name="Object 6"/>
          <p:cNvGraphicFramePr>
            <a:graphicFrameLocks noChangeAspect="1"/>
          </p:cNvGraphicFramePr>
          <p:nvPr/>
        </p:nvGraphicFramePr>
        <p:xfrm>
          <a:off x="2260600" y="2924175"/>
          <a:ext cx="2941638" cy="409575"/>
        </p:xfrm>
        <a:graphic>
          <a:graphicData uri="http://schemas.openxmlformats.org/presentationml/2006/ole">
            <p:oleObj spid="_x0000_s1343494" name="公式" r:id="rId5" imgW="1638000" imgH="228600" progId="Equation.3">
              <p:embed/>
            </p:oleObj>
          </a:graphicData>
        </a:graphic>
      </p:graphicFrame>
      <p:graphicFrame>
        <p:nvGraphicFramePr>
          <p:cNvPr id="1343495" name="Object 7"/>
          <p:cNvGraphicFramePr>
            <a:graphicFrameLocks noChangeAspect="1"/>
          </p:cNvGraphicFramePr>
          <p:nvPr/>
        </p:nvGraphicFramePr>
        <p:xfrm>
          <a:off x="2195513" y="3644900"/>
          <a:ext cx="4657725" cy="669925"/>
        </p:xfrm>
        <a:graphic>
          <a:graphicData uri="http://schemas.openxmlformats.org/presentationml/2006/ole">
            <p:oleObj spid="_x0000_s1343495" name="Equation" r:id="rId6" imgW="1765080" imgH="253800" progId="Equation.3">
              <p:embed/>
            </p:oleObj>
          </a:graphicData>
        </a:graphic>
      </p:graphicFrame>
      <p:sp>
        <p:nvSpPr>
          <p:cNvPr id="1343496" name="Text Box 8"/>
          <p:cNvSpPr txBox="1">
            <a:spLocks noChangeArrowheads="1"/>
          </p:cNvSpPr>
          <p:nvPr/>
        </p:nvSpPr>
        <p:spPr bwMode="auto">
          <a:xfrm>
            <a:off x="1239838" y="1000125"/>
            <a:ext cx="895350" cy="519113"/>
          </a:xfrm>
          <a:prstGeom prst="rect">
            <a:avLst/>
          </a:prstGeom>
          <a:noFill/>
          <a:ln w="9525">
            <a:noFill/>
            <a:miter lim="800000"/>
            <a:headEnd/>
            <a:tailEnd/>
          </a:ln>
          <a:effectLst/>
        </p:spPr>
        <p:txBody>
          <a:bodyPr wrap="none">
            <a:spAutoFit/>
          </a:bodyPr>
          <a:lstStyle/>
          <a:p>
            <a:r>
              <a:rPr lang="zh-CN" altLang="en-US">
                <a:solidFill>
                  <a:srgbClr val="FF0000"/>
                </a:solidFill>
                <a:ea typeface="黑体" pitchFamily="49" charset="-122"/>
              </a:rPr>
              <a:t>接上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3493"/>
                                        </p:tgtEl>
                                        <p:attrNameLst>
                                          <p:attrName>style.visibility</p:attrName>
                                        </p:attrNameLst>
                                      </p:cBhvr>
                                      <p:to>
                                        <p:strVal val="visible"/>
                                      </p:to>
                                    </p:set>
                                    <p:animEffect transition="in" filter="wipe(left)">
                                      <p:cBhvr>
                                        <p:cTn id="7" dur="500"/>
                                        <p:tgtEl>
                                          <p:spTgt spid="1343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3494"/>
                                        </p:tgtEl>
                                        <p:attrNameLst>
                                          <p:attrName>style.visibility</p:attrName>
                                        </p:attrNameLst>
                                      </p:cBhvr>
                                      <p:to>
                                        <p:strVal val="visible"/>
                                      </p:to>
                                    </p:set>
                                    <p:animEffect transition="in" filter="wipe(left)">
                                      <p:cBhvr>
                                        <p:cTn id="12" dur="500"/>
                                        <p:tgtEl>
                                          <p:spTgt spid="13434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3495"/>
                                        </p:tgtEl>
                                        <p:attrNameLst>
                                          <p:attrName>style.visibility</p:attrName>
                                        </p:attrNameLst>
                                      </p:cBhvr>
                                      <p:to>
                                        <p:strVal val="visible"/>
                                      </p:to>
                                    </p:set>
                                    <p:animEffect transition="in" filter="wipe(left)">
                                      <p:cBhvr>
                                        <p:cTn id="17" dur="500"/>
                                        <p:tgtEl>
                                          <p:spTgt spid="134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5540" name="Object 4"/>
          <p:cNvGraphicFramePr>
            <a:graphicFrameLocks noChangeAspect="1"/>
          </p:cNvGraphicFramePr>
          <p:nvPr/>
        </p:nvGraphicFramePr>
        <p:xfrm>
          <a:off x="1403350" y="981075"/>
          <a:ext cx="6113463" cy="1824038"/>
        </p:xfrm>
        <a:graphic>
          <a:graphicData uri="http://schemas.openxmlformats.org/presentationml/2006/ole">
            <p:oleObj spid="_x0000_s1345540" name="Equation" r:id="rId4" imgW="2819160" imgH="939600" progId="Equation.3">
              <p:embed/>
            </p:oleObj>
          </a:graphicData>
        </a:graphic>
      </p:graphicFrame>
      <p:sp>
        <p:nvSpPr>
          <p:cNvPr id="1345541" name="Rectangle 5"/>
          <p:cNvSpPr>
            <a:spLocks noChangeArrowheads="1"/>
          </p:cNvSpPr>
          <p:nvPr/>
        </p:nvSpPr>
        <p:spPr bwMode="auto">
          <a:xfrm>
            <a:off x="1114425" y="2852738"/>
            <a:ext cx="425450" cy="406400"/>
          </a:xfrm>
          <a:prstGeom prst="rect">
            <a:avLst/>
          </a:prstGeom>
          <a:noFill/>
          <a:ln w="9525">
            <a:noFill/>
            <a:miter lim="800000"/>
            <a:headEnd/>
            <a:tailEnd/>
          </a:ln>
          <a:effectLst/>
        </p:spPr>
        <p:txBody>
          <a:bodyPr lIns="71689" tIns="35844" rIns="71689" bIns="35844">
            <a:spAutoFit/>
          </a:bodyPr>
          <a:lstStyle/>
          <a:p>
            <a:pPr defTabSz="717550"/>
            <a:r>
              <a:rPr lang="zh-CN" altLang="en-US" sz="2200" b="1">
                <a:solidFill>
                  <a:schemeClr val="bg2"/>
                </a:solidFill>
                <a:ea typeface="黑体" pitchFamily="49" charset="-122"/>
              </a:rPr>
              <a:t>解</a:t>
            </a:r>
          </a:p>
        </p:txBody>
      </p:sp>
      <p:graphicFrame>
        <p:nvGraphicFramePr>
          <p:cNvPr id="1345542" name="Object 6"/>
          <p:cNvGraphicFramePr>
            <a:graphicFrameLocks noChangeAspect="1"/>
          </p:cNvGraphicFramePr>
          <p:nvPr/>
        </p:nvGraphicFramePr>
        <p:xfrm>
          <a:off x="2555875" y="3429000"/>
          <a:ext cx="4249738" cy="762000"/>
        </p:xfrm>
        <a:graphic>
          <a:graphicData uri="http://schemas.openxmlformats.org/presentationml/2006/ole">
            <p:oleObj spid="_x0000_s1345542" name="Equation" r:id="rId5" imgW="1854000" imgH="330120" progId="Equation.3">
              <p:embed/>
            </p:oleObj>
          </a:graphicData>
        </a:graphic>
      </p:graphicFrame>
      <p:graphicFrame>
        <p:nvGraphicFramePr>
          <p:cNvPr id="1345543" name="Object 7"/>
          <p:cNvGraphicFramePr>
            <a:graphicFrameLocks noChangeAspect="1"/>
          </p:cNvGraphicFramePr>
          <p:nvPr/>
        </p:nvGraphicFramePr>
        <p:xfrm>
          <a:off x="6948488" y="3716338"/>
          <a:ext cx="458787" cy="288925"/>
        </p:xfrm>
        <a:graphic>
          <a:graphicData uri="http://schemas.openxmlformats.org/presentationml/2006/ole">
            <p:oleObj spid="_x0000_s1345543" name="Equation" r:id="rId6" imgW="583920" imgH="368280" progId="Equation.3">
              <p:embed/>
            </p:oleObj>
          </a:graphicData>
        </a:graphic>
      </p:graphicFrame>
      <p:sp>
        <p:nvSpPr>
          <p:cNvPr id="1345544" name="Text Box 8"/>
          <p:cNvSpPr txBox="1">
            <a:spLocks noChangeArrowheads="1"/>
          </p:cNvSpPr>
          <p:nvPr/>
        </p:nvSpPr>
        <p:spPr bwMode="auto">
          <a:xfrm>
            <a:off x="1258888" y="908050"/>
            <a:ext cx="423862" cy="407988"/>
          </a:xfrm>
          <a:prstGeom prst="rect">
            <a:avLst/>
          </a:prstGeom>
          <a:noFill/>
          <a:ln w="9525">
            <a:noFill/>
            <a:miter lim="800000"/>
            <a:headEnd/>
            <a:tailEnd/>
          </a:ln>
          <a:effectLst/>
        </p:spPr>
        <p:txBody>
          <a:bodyPr wrap="none" lIns="71689" tIns="35844" rIns="71689" bIns="35844">
            <a:spAutoFit/>
          </a:bodyPr>
          <a:lstStyle/>
          <a:p>
            <a:pPr defTabSz="717550"/>
            <a:r>
              <a:rPr lang="zh-CN" altLang="en-US" sz="2200" b="1">
                <a:solidFill>
                  <a:schemeClr val="bg2"/>
                </a:solidFill>
                <a:latin typeface="黑体" pitchFamily="49" charset="-122"/>
                <a:ea typeface="黑体" pitchFamily="49" charset="-122"/>
              </a:rPr>
              <a:t>例</a:t>
            </a:r>
            <a:endParaRPr lang="en-US" altLang="zh-CN" sz="2200" b="1">
              <a:solidFill>
                <a:schemeClr val="bg2"/>
              </a:solidFill>
              <a:ea typeface="黑体" pitchFamily="49" charset="-122"/>
            </a:endParaRPr>
          </a:p>
        </p:txBody>
      </p:sp>
      <p:graphicFrame>
        <p:nvGraphicFramePr>
          <p:cNvPr id="1345545" name="Object 9"/>
          <p:cNvGraphicFramePr>
            <a:graphicFrameLocks noChangeAspect="1"/>
          </p:cNvGraphicFramePr>
          <p:nvPr/>
        </p:nvGraphicFramePr>
        <p:xfrm>
          <a:off x="1619250" y="4076700"/>
          <a:ext cx="3168650" cy="733425"/>
        </p:xfrm>
        <a:graphic>
          <a:graphicData uri="http://schemas.openxmlformats.org/presentationml/2006/ole">
            <p:oleObj spid="_x0000_s1345545" name="Equation" r:id="rId7" imgW="1422360" imgH="330120" progId="Equation.3">
              <p:embed/>
            </p:oleObj>
          </a:graphicData>
        </a:graphic>
      </p:graphicFrame>
      <p:graphicFrame>
        <p:nvGraphicFramePr>
          <p:cNvPr id="1345546" name="Object 10"/>
          <p:cNvGraphicFramePr>
            <a:graphicFrameLocks noChangeAspect="1"/>
          </p:cNvGraphicFramePr>
          <p:nvPr/>
        </p:nvGraphicFramePr>
        <p:xfrm>
          <a:off x="7092950" y="4652963"/>
          <a:ext cx="498475" cy="657225"/>
        </p:xfrm>
        <a:graphic>
          <a:graphicData uri="http://schemas.openxmlformats.org/presentationml/2006/ole">
            <p:oleObj spid="_x0000_s1345546" name="Equation" r:id="rId8" imgW="634680" imgH="838080" progId="Equation.3">
              <p:embed/>
            </p:oleObj>
          </a:graphicData>
        </a:graphic>
      </p:graphicFrame>
      <p:sp>
        <p:nvSpPr>
          <p:cNvPr id="1345547" name="Text Box 11"/>
          <p:cNvSpPr txBox="1">
            <a:spLocks noChangeArrowheads="1"/>
          </p:cNvSpPr>
          <p:nvPr/>
        </p:nvSpPr>
        <p:spPr bwMode="auto">
          <a:xfrm>
            <a:off x="1331913" y="5589588"/>
            <a:ext cx="787400" cy="406400"/>
          </a:xfrm>
          <a:prstGeom prst="rect">
            <a:avLst/>
          </a:prstGeom>
          <a:noFill/>
          <a:ln w="9525">
            <a:noFill/>
            <a:miter lim="800000"/>
            <a:headEnd/>
            <a:tailEnd/>
          </a:ln>
          <a:effectLst/>
        </p:spPr>
        <p:txBody>
          <a:bodyPr lIns="71689" tIns="35844" rIns="71689" bIns="35844">
            <a:spAutoFit/>
          </a:bodyPr>
          <a:lstStyle/>
          <a:p>
            <a:pPr defTabSz="717550"/>
            <a:r>
              <a:rPr lang="zh-CN" altLang="en-US" sz="2200" b="1">
                <a:solidFill>
                  <a:srgbClr val="080808"/>
                </a:solidFill>
                <a:ea typeface="宋体" pitchFamily="2" charset="-122"/>
              </a:rPr>
              <a:t>于是</a:t>
            </a:r>
          </a:p>
        </p:txBody>
      </p:sp>
      <p:graphicFrame>
        <p:nvGraphicFramePr>
          <p:cNvPr id="1345548" name="Object 12"/>
          <p:cNvGraphicFramePr>
            <a:graphicFrameLocks noChangeAspect="1"/>
          </p:cNvGraphicFramePr>
          <p:nvPr/>
        </p:nvGraphicFramePr>
        <p:xfrm>
          <a:off x="2268538" y="5734050"/>
          <a:ext cx="3240087" cy="468313"/>
        </p:xfrm>
        <a:graphic>
          <a:graphicData uri="http://schemas.openxmlformats.org/presentationml/2006/ole">
            <p:oleObj spid="_x0000_s1345548" name="Equation" r:id="rId9" imgW="1587240" imgH="228600" progId="Equation.3">
              <p:embed/>
            </p:oleObj>
          </a:graphicData>
        </a:graphic>
      </p:graphicFrame>
      <p:graphicFrame>
        <p:nvGraphicFramePr>
          <p:cNvPr id="1345549" name="Object 13"/>
          <p:cNvGraphicFramePr>
            <a:graphicFrameLocks noChangeAspect="1"/>
          </p:cNvGraphicFramePr>
          <p:nvPr/>
        </p:nvGraphicFramePr>
        <p:xfrm>
          <a:off x="5508625" y="5589588"/>
          <a:ext cx="906463" cy="657225"/>
        </p:xfrm>
        <a:graphic>
          <a:graphicData uri="http://schemas.openxmlformats.org/presentationml/2006/ole">
            <p:oleObj spid="_x0000_s1345549" name="Equation" r:id="rId10" imgW="1155600" imgH="838080" progId="Equation.3">
              <p:embed/>
            </p:oleObj>
          </a:graphicData>
        </a:graphic>
      </p:graphicFrame>
      <p:graphicFrame>
        <p:nvGraphicFramePr>
          <p:cNvPr id="1345550" name="Object 14"/>
          <p:cNvGraphicFramePr>
            <a:graphicFrameLocks noChangeAspect="1"/>
          </p:cNvGraphicFramePr>
          <p:nvPr/>
        </p:nvGraphicFramePr>
        <p:xfrm>
          <a:off x="6516688" y="5516563"/>
          <a:ext cx="533400" cy="690562"/>
        </p:xfrm>
        <a:graphic>
          <a:graphicData uri="http://schemas.openxmlformats.org/presentationml/2006/ole">
            <p:oleObj spid="_x0000_s1345550" name="Equation" r:id="rId11" imgW="304560" imgH="393480" progId="Equation.3">
              <p:embed/>
            </p:oleObj>
          </a:graphicData>
        </a:graphic>
      </p:graphicFrame>
      <p:graphicFrame>
        <p:nvGraphicFramePr>
          <p:cNvPr id="1345551" name="Object 15"/>
          <p:cNvGraphicFramePr>
            <a:graphicFrameLocks noChangeAspect="1"/>
          </p:cNvGraphicFramePr>
          <p:nvPr/>
        </p:nvGraphicFramePr>
        <p:xfrm>
          <a:off x="1698625" y="2781300"/>
          <a:ext cx="2873375" cy="744538"/>
        </p:xfrm>
        <a:graphic>
          <a:graphicData uri="http://schemas.openxmlformats.org/presentationml/2006/ole">
            <p:oleObj spid="_x0000_s1345551" name="Equation" r:id="rId12" imgW="1269720" imgH="330120" progId="Equation.3">
              <p:embed/>
            </p:oleObj>
          </a:graphicData>
        </a:graphic>
      </p:graphicFrame>
      <p:graphicFrame>
        <p:nvGraphicFramePr>
          <p:cNvPr id="1345552" name="Object 16"/>
          <p:cNvGraphicFramePr>
            <a:graphicFrameLocks noChangeAspect="1"/>
          </p:cNvGraphicFramePr>
          <p:nvPr/>
        </p:nvGraphicFramePr>
        <p:xfrm>
          <a:off x="2411413" y="4724400"/>
          <a:ext cx="4608512" cy="763588"/>
        </p:xfrm>
        <a:graphic>
          <a:graphicData uri="http://schemas.openxmlformats.org/presentationml/2006/ole">
            <p:oleObj spid="_x0000_s1345552" name="Equation" r:id="rId13" imgW="1993680" imgH="330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5541"/>
                                        </p:tgtEl>
                                        <p:attrNameLst>
                                          <p:attrName>style.visibility</p:attrName>
                                        </p:attrNameLst>
                                      </p:cBhvr>
                                      <p:to>
                                        <p:strVal val="visible"/>
                                      </p:to>
                                    </p:set>
                                    <p:animEffect transition="in" filter="wipe(left)">
                                      <p:cBhvr>
                                        <p:cTn id="7" dur="500"/>
                                        <p:tgtEl>
                                          <p:spTgt spid="13455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5551"/>
                                        </p:tgtEl>
                                        <p:attrNameLst>
                                          <p:attrName>style.visibility</p:attrName>
                                        </p:attrNameLst>
                                      </p:cBhvr>
                                      <p:to>
                                        <p:strVal val="visible"/>
                                      </p:to>
                                    </p:set>
                                    <p:animEffect transition="in" filter="wipe(left)">
                                      <p:cBhvr>
                                        <p:cTn id="12" dur="500"/>
                                        <p:tgtEl>
                                          <p:spTgt spid="13455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5542"/>
                                        </p:tgtEl>
                                        <p:attrNameLst>
                                          <p:attrName>style.visibility</p:attrName>
                                        </p:attrNameLst>
                                      </p:cBhvr>
                                      <p:to>
                                        <p:strVal val="visible"/>
                                      </p:to>
                                    </p:set>
                                    <p:animEffect transition="in" filter="wipe(left)">
                                      <p:cBhvr>
                                        <p:cTn id="17" dur="500"/>
                                        <p:tgtEl>
                                          <p:spTgt spid="13455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5543"/>
                                        </p:tgtEl>
                                        <p:attrNameLst>
                                          <p:attrName>style.visibility</p:attrName>
                                        </p:attrNameLst>
                                      </p:cBhvr>
                                      <p:to>
                                        <p:strVal val="visible"/>
                                      </p:to>
                                    </p:set>
                                    <p:animEffect transition="in" filter="wipe(left)">
                                      <p:cBhvr>
                                        <p:cTn id="22" dur="500"/>
                                        <p:tgtEl>
                                          <p:spTgt spid="13455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5545"/>
                                        </p:tgtEl>
                                        <p:attrNameLst>
                                          <p:attrName>style.visibility</p:attrName>
                                        </p:attrNameLst>
                                      </p:cBhvr>
                                      <p:to>
                                        <p:strVal val="visible"/>
                                      </p:to>
                                    </p:set>
                                    <p:animEffect transition="in" filter="wipe(left)">
                                      <p:cBhvr>
                                        <p:cTn id="27" dur="500"/>
                                        <p:tgtEl>
                                          <p:spTgt spid="13455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45552"/>
                                        </p:tgtEl>
                                        <p:attrNameLst>
                                          <p:attrName>style.visibility</p:attrName>
                                        </p:attrNameLst>
                                      </p:cBhvr>
                                      <p:to>
                                        <p:strVal val="visible"/>
                                      </p:to>
                                    </p:set>
                                    <p:animEffect transition="in" filter="wipe(left)">
                                      <p:cBhvr>
                                        <p:cTn id="32" dur="500"/>
                                        <p:tgtEl>
                                          <p:spTgt spid="13455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45546"/>
                                        </p:tgtEl>
                                        <p:attrNameLst>
                                          <p:attrName>style.visibility</p:attrName>
                                        </p:attrNameLst>
                                      </p:cBhvr>
                                      <p:to>
                                        <p:strVal val="visible"/>
                                      </p:to>
                                    </p:set>
                                    <p:animEffect transition="in" filter="wipe(left)">
                                      <p:cBhvr>
                                        <p:cTn id="37" dur="500"/>
                                        <p:tgtEl>
                                          <p:spTgt spid="13455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45547"/>
                                        </p:tgtEl>
                                        <p:attrNameLst>
                                          <p:attrName>style.visibility</p:attrName>
                                        </p:attrNameLst>
                                      </p:cBhvr>
                                      <p:to>
                                        <p:strVal val="visible"/>
                                      </p:to>
                                    </p:set>
                                    <p:animEffect transition="in" filter="wipe(left)">
                                      <p:cBhvr>
                                        <p:cTn id="42" dur="500"/>
                                        <p:tgtEl>
                                          <p:spTgt spid="13455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45548"/>
                                        </p:tgtEl>
                                        <p:attrNameLst>
                                          <p:attrName>style.visibility</p:attrName>
                                        </p:attrNameLst>
                                      </p:cBhvr>
                                      <p:to>
                                        <p:strVal val="visible"/>
                                      </p:to>
                                    </p:set>
                                    <p:animEffect transition="in" filter="wipe(left)">
                                      <p:cBhvr>
                                        <p:cTn id="47" dur="500"/>
                                        <p:tgtEl>
                                          <p:spTgt spid="13455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45549"/>
                                        </p:tgtEl>
                                        <p:attrNameLst>
                                          <p:attrName>style.visibility</p:attrName>
                                        </p:attrNameLst>
                                      </p:cBhvr>
                                      <p:to>
                                        <p:strVal val="visible"/>
                                      </p:to>
                                    </p:set>
                                    <p:animEffect transition="in" filter="wipe(left)">
                                      <p:cBhvr>
                                        <p:cTn id="52" dur="500"/>
                                        <p:tgtEl>
                                          <p:spTgt spid="13455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45550"/>
                                        </p:tgtEl>
                                        <p:attrNameLst>
                                          <p:attrName>style.visibility</p:attrName>
                                        </p:attrNameLst>
                                      </p:cBhvr>
                                      <p:to>
                                        <p:strVal val="visible"/>
                                      </p:to>
                                    </p:set>
                                    <p:animEffect transition="in" filter="wipe(left)">
                                      <p:cBhvr>
                                        <p:cTn id="57" dur="500"/>
                                        <p:tgtEl>
                                          <p:spTgt spid="1345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1" grpId="0" autoUpdateAnimBg="0"/>
      <p:bldP spid="134554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8" name="Text Box 4"/>
          <p:cNvSpPr txBox="1">
            <a:spLocks noChangeArrowheads="1"/>
          </p:cNvSpPr>
          <p:nvPr/>
        </p:nvSpPr>
        <p:spPr bwMode="auto">
          <a:xfrm>
            <a:off x="1384300" y="920750"/>
            <a:ext cx="53340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方差的性质</a:t>
            </a:r>
          </a:p>
        </p:txBody>
      </p:sp>
      <p:sp>
        <p:nvSpPr>
          <p:cNvPr id="1347596" name="Rectangle 12"/>
          <p:cNvSpPr>
            <a:spLocks noChangeArrowheads="1"/>
          </p:cNvSpPr>
          <p:nvPr/>
        </p:nvSpPr>
        <p:spPr bwMode="auto">
          <a:xfrm>
            <a:off x="1200150" y="2205038"/>
            <a:ext cx="703263" cy="407987"/>
          </a:xfrm>
          <a:prstGeom prst="rect">
            <a:avLst/>
          </a:prstGeom>
          <a:noFill/>
          <a:ln w="9525">
            <a:noFill/>
            <a:miter lim="800000"/>
            <a:headEnd/>
            <a:tailEnd/>
          </a:ln>
          <a:effectLst/>
        </p:spPr>
        <p:txBody>
          <a:bodyPr wrap="none" lIns="71683" tIns="35841" rIns="71683" bIns="35841">
            <a:spAutoFit/>
          </a:bodyPr>
          <a:lstStyle/>
          <a:p>
            <a:pPr defTabSz="717550"/>
            <a:r>
              <a:rPr lang="zh-CN" altLang="en-US" sz="2200" b="1">
                <a:solidFill>
                  <a:schemeClr val="bg2"/>
                </a:solidFill>
                <a:ea typeface="黑体" pitchFamily="49" charset="-122"/>
              </a:rPr>
              <a:t>证明</a:t>
            </a:r>
            <a:endParaRPr lang="zh-CN" altLang="en-US" sz="2200" b="1">
              <a:solidFill>
                <a:schemeClr val="bg2"/>
              </a:solidFill>
              <a:ea typeface="宋体" pitchFamily="2" charset="-122"/>
            </a:endParaRPr>
          </a:p>
        </p:txBody>
      </p:sp>
      <p:graphicFrame>
        <p:nvGraphicFramePr>
          <p:cNvPr id="1347597" name="Object 13"/>
          <p:cNvGraphicFramePr>
            <a:graphicFrameLocks noChangeAspect="1"/>
          </p:cNvGraphicFramePr>
          <p:nvPr/>
        </p:nvGraphicFramePr>
        <p:xfrm>
          <a:off x="1976438" y="2244725"/>
          <a:ext cx="2835275" cy="368300"/>
        </p:xfrm>
        <a:graphic>
          <a:graphicData uri="http://schemas.openxmlformats.org/presentationml/2006/ole">
            <p:oleObj spid="_x0000_s1347597" name="Equation" r:id="rId4" imgW="3606480" imgH="469800" progId="Equation.3">
              <p:embed/>
            </p:oleObj>
          </a:graphicData>
        </a:graphic>
      </p:graphicFrame>
      <p:sp>
        <p:nvSpPr>
          <p:cNvPr id="1347598" name="Text Box 14"/>
          <p:cNvSpPr txBox="1">
            <a:spLocks noChangeArrowheads="1"/>
          </p:cNvSpPr>
          <p:nvPr/>
        </p:nvSpPr>
        <p:spPr bwMode="auto">
          <a:xfrm>
            <a:off x="1187450" y="1797050"/>
            <a:ext cx="2690813" cy="407988"/>
          </a:xfrm>
          <a:prstGeom prst="rect">
            <a:avLst/>
          </a:prstGeom>
          <a:noFill/>
          <a:ln w="9525">
            <a:noFill/>
            <a:miter lim="800000"/>
            <a:headEnd/>
            <a:tailEnd/>
          </a:ln>
          <a:effectLst/>
        </p:spPr>
        <p:txBody>
          <a:bodyPr wrap="none" lIns="71683" tIns="35841" rIns="71683" bIns="35841">
            <a:spAutoFit/>
          </a:bodyPr>
          <a:lstStyle/>
          <a:p>
            <a:pPr defTabSz="717550"/>
            <a:r>
              <a:rPr kumimoji="0" lang="en-US" altLang="zh-CN" sz="2200" b="1">
                <a:solidFill>
                  <a:srgbClr val="080808"/>
                </a:solidFill>
                <a:ea typeface="宋体" pitchFamily="2" charset="-122"/>
              </a:rPr>
              <a:t>(1</a:t>
            </a:r>
            <a:r>
              <a:rPr lang="en-US" altLang="zh-CN" sz="2200" b="1">
                <a:solidFill>
                  <a:srgbClr val="080808"/>
                </a:solidFill>
                <a:ea typeface="宋体" pitchFamily="2" charset="-122"/>
              </a:rPr>
              <a:t>) </a:t>
            </a:r>
            <a:r>
              <a:rPr lang="zh-CN" altLang="en-US" sz="2200" b="1">
                <a:solidFill>
                  <a:srgbClr val="080808"/>
                </a:solidFill>
                <a:ea typeface="宋体" pitchFamily="2" charset="-122"/>
              </a:rPr>
              <a:t>设 </a:t>
            </a:r>
            <a:r>
              <a:rPr lang="en-US" altLang="zh-CN" sz="2200" b="1" i="1">
                <a:solidFill>
                  <a:srgbClr val="080808"/>
                </a:solidFill>
                <a:ea typeface="宋体" pitchFamily="2" charset="-122"/>
              </a:rPr>
              <a:t>C </a:t>
            </a:r>
            <a:r>
              <a:rPr lang="zh-CN" altLang="en-US" sz="2200" b="1">
                <a:solidFill>
                  <a:srgbClr val="080808"/>
                </a:solidFill>
                <a:ea typeface="宋体" pitchFamily="2" charset="-122"/>
              </a:rPr>
              <a:t>是常数</a:t>
            </a:r>
            <a:r>
              <a:rPr lang="en-US" altLang="zh-CN" sz="2200" b="1">
                <a:solidFill>
                  <a:srgbClr val="080808"/>
                </a:solidFill>
                <a:ea typeface="宋体" pitchFamily="2" charset="-122"/>
              </a:rPr>
              <a:t>, </a:t>
            </a:r>
            <a:r>
              <a:rPr lang="zh-CN" altLang="en-US" sz="2200" b="1">
                <a:solidFill>
                  <a:srgbClr val="080808"/>
                </a:solidFill>
                <a:ea typeface="宋体" pitchFamily="2" charset="-122"/>
              </a:rPr>
              <a:t>则有</a:t>
            </a:r>
          </a:p>
        </p:txBody>
      </p:sp>
      <p:graphicFrame>
        <p:nvGraphicFramePr>
          <p:cNvPr id="1347599" name="Object 15"/>
          <p:cNvGraphicFramePr>
            <a:graphicFrameLocks noChangeAspect="1"/>
          </p:cNvGraphicFramePr>
          <p:nvPr/>
        </p:nvGraphicFramePr>
        <p:xfrm>
          <a:off x="3878263" y="1874838"/>
          <a:ext cx="1143000" cy="307975"/>
        </p:xfrm>
        <a:graphic>
          <a:graphicData uri="http://schemas.openxmlformats.org/presentationml/2006/ole">
            <p:oleObj spid="_x0000_s1347599" name="Equation" r:id="rId5" imgW="1460160" imgH="393480" progId="Equation.3">
              <p:embed/>
            </p:oleObj>
          </a:graphicData>
        </a:graphic>
      </p:graphicFrame>
      <p:graphicFrame>
        <p:nvGraphicFramePr>
          <p:cNvPr id="1347600" name="Object 16"/>
          <p:cNvGraphicFramePr>
            <a:graphicFrameLocks noChangeAspect="1"/>
          </p:cNvGraphicFramePr>
          <p:nvPr/>
        </p:nvGraphicFramePr>
        <p:xfrm>
          <a:off x="4845050" y="2254250"/>
          <a:ext cx="1114425" cy="298450"/>
        </p:xfrm>
        <a:graphic>
          <a:graphicData uri="http://schemas.openxmlformats.org/presentationml/2006/ole">
            <p:oleObj spid="_x0000_s1347600" name="Equation" r:id="rId6" imgW="1422360" imgH="380880" progId="Equation.3">
              <p:embed/>
            </p:oleObj>
          </a:graphicData>
        </a:graphic>
      </p:graphicFrame>
      <p:graphicFrame>
        <p:nvGraphicFramePr>
          <p:cNvPr id="1347601" name="Object 17"/>
          <p:cNvGraphicFramePr>
            <a:graphicFrameLocks noChangeAspect="1"/>
          </p:cNvGraphicFramePr>
          <p:nvPr/>
        </p:nvGraphicFramePr>
        <p:xfrm>
          <a:off x="5978525" y="2303463"/>
          <a:ext cx="458788" cy="249237"/>
        </p:xfrm>
        <a:graphic>
          <a:graphicData uri="http://schemas.openxmlformats.org/presentationml/2006/ole">
            <p:oleObj spid="_x0000_s1347601" name="Equation" r:id="rId7" imgW="583920" imgH="317160" progId="Equation.3">
              <p:embed/>
            </p:oleObj>
          </a:graphicData>
        </a:graphic>
      </p:graphicFrame>
      <p:sp>
        <p:nvSpPr>
          <p:cNvPr id="1347602" name="Rectangle 18"/>
          <p:cNvSpPr>
            <a:spLocks noChangeArrowheads="1"/>
          </p:cNvSpPr>
          <p:nvPr/>
        </p:nvSpPr>
        <p:spPr bwMode="auto">
          <a:xfrm>
            <a:off x="1200150" y="2636838"/>
            <a:ext cx="5197475" cy="407987"/>
          </a:xfrm>
          <a:prstGeom prst="rect">
            <a:avLst/>
          </a:prstGeom>
          <a:noFill/>
          <a:ln w="9525">
            <a:noFill/>
            <a:miter lim="800000"/>
            <a:headEnd/>
            <a:tailEnd/>
          </a:ln>
          <a:effectLst/>
        </p:spPr>
        <p:txBody>
          <a:bodyPr lIns="71683" tIns="35841" rIns="71683" bIns="35841">
            <a:spAutoFit/>
          </a:bodyPr>
          <a:lstStyle/>
          <a:p>
            <a:pPr defTabSz="717550"/>
            <a:r>
              <a:rPr lang="en-US" altLang="zh-CN" sz="2200" b="1">
                <a:solidFill>
                  <a:srgbClr val="080808"/>
                </a:solidFill>
                <a:ea typeface="宋体" pitchFamily="2" charset="-122"/>
              </a:rPr>
              <a:t>(2) </a:t>
            </a:r>
            <a:r>
              <a:rPr lang="zh-CN" altLang="en-US" sz="2200" b="1">
                <a:solidFill>
                  <a:srgbClr val="080808"/>
                </a:solidFill>
                <a:ea typeface="宋体" pitchFamily="2" charset="-122"/>
              </a:rPr>
              <a:t>设 </a:t>
            </a:r>
            <a:r>
              <a:rPr lang="en-US" altLang="zh-CN" sz="2200" b="1" i="1">
                <a:solidFill>
                  <a:srgbClr val="080808"/>
                </a:solidFill>
                <a:ea typeface="宋体" pitchFamily="2" charset="-122"/>
              </a:rPr>
              <a:t>X</a:t>
            </a:r>
            <a:r>
              <a:rPr lang="en-US" altLang="zh-CN" sz="2200" b="1">
                <a:solidFill>
                  <a:srgbClr val="080808"/>
                </a:solidFill>
                <a:ea typeface="宋体" pitchFamily="2" charset="-122"/>
              </a:rPr>
              <a:t> </a:t>
            </a:r>
            <a:r>
              <a:rPr lang="zh-CN" altLang="en-US" sz="2200" b="1">
                <a:solidFill>
                  <a:srgbClr val="080808"/>
                </a:solidFill>
                <a:ea typeface="宋体" pitchFamily="2" charset="-122"/>
              </a:rPr>
              <a:t>是一个随机变量</a:t>
            </a:r>
            <a:r>
              <a:rPr lang="en-US" altLang="zh-CN" sz="2200" b="1">
                <a:solidFill>
                  <a:srgbClr val="080808"/>
                </a:solidFill>
                <a:ea typeface="宋体" pitchFamily="2" charset="-122"/>
              </a:rPr>
              <a:t>, </a:t>
            </a:r>
            <a:r>
              <a:rPr lang="en-US" altLang="zh-CN" sz="2200" b="1" i="1">
                <a:solidFill>
                  <a:srgbClr val="080808"/>
                </a:solidFill>
                <a:ea typeface="宋体" pitchFamily="2" charset="-122"/>
              </a:rPr>
              <a:t>C </a:t>
            </a:r>
            <a:r>
              <a:rPr lang="zh-CN" altLang="en-US" sz="2200" b="1">
                <a:solidFill>
                  <a:srgbClr val="080808"/>
                </a:solidFill>
                <a:ea typeface="宋体" pitchFamily="2" charset="-122"/>
              </a:rPr>
              <a:t>是常数</a:t>
            </a:r>
            <a:r>
              <a:rPr lang="en-US" altLang="zh-CN" sz="2200" b="1">
                <a:solidFill>
                  <a:srgbClr val="080808"/>
                </a:solidFill>
                <a:ea typeface="宋体" pitchFamily="2" charset="-122"/>
              </a:rPr>
              <a:t>, </a:t>
            </a:r>
            <a:r>
              <a:rPr lang="zh-CN" altLang="en-US" sz="2200" b="1">
                <a:solidFill>
                  <a:srgbClr val="080808"/>
                </a:solidFill>
                <a:ea typeface="宋体" pitchFamily="2" charset="-122"/>
              </a:rPr>
              <a:t>则有</a:t>
            </a:r>
          </a:p>
        </p:txBody>
      </p:sp>
      <p:graphicFrame>
        <p:nvGraphicFramePr>
          <p:cNvPr id="1347603" name="Object 19"/>
          <p:cNvGraphicFramePr>
            <a:graphicFrameLocks noChangeAspect="1"/>
          </p:cNvGraphicFramePr>
          <p:nvPr/>
        </p:nvGraphicFramePr>
        <p:xfrm>
          <a:off x="1695450" y="3105150"/>
          <a:ext cx="4100513" cy="384175"/>
        </p:xfrm>
        <a:graphic>
          <a:graphicData uri="http://schemas.openxmlformats.org/presentationml/2006/ole">
            <p:oleObj spid="_x0000_s1347603" name="公式" r:id="rId8" imgW="2425680" imgH="228600" progId="Equation.3">
              <p:embed/>
            </p:oleObj>
          </a:graphicData>
        </a:graphic>
      </p:graphicFrame>
      <p:sp>
        <p:nvSpPr>
          <p:cNvPr id="1347604" name="Rectangle 20"/>
          <p:cNvSpPr>
            <a:spLocks noChangeArrowheads="1"/>
          </p:cNvSpPr>
          <p:nvPr/>
        </p:nvSpPr>
        <p:spPr bwMode="auto">
          <a:xfrm>
            <a:off x="1200150" y="3502025"/>
            <a:ext cx="850900" cy="407988"/>
          </a:xfrm>
          <a:prstGeom prst="rect">
            <a:avLst/>
          </a:prstGeom>
          <a:noFill/>
          <a:ln w="9525">
            <a:noFill/>
            <a:miter lim="800000"/>
            <a:headEnd/>
            <a:tailEnd/>
          </a:ln>
          <a:effectLst/>
        </p:spPr>
        <p:txBody>
          <a:bodyPr lIns="71683" tIns="35841" rIns="71683" bIns="35841">
            <a:spAutoFit/>
          </a:bodyPr>
          <a:lstStyle/>
          <a:p>
            <a:pPr defTabSz="717550"/>
            <a:r>
              <a:rPr lang="zh-CN" altLang="en-US" sz="2200" b="1">
                <a:solidFill>
                  <a:schemeClr val="bg2"/>
                </a:solidFill>
                <a:ea typeface="黑体" pitchFamily="49" charset="-122"/>
              </a:rPr>
              <a:t>证明</a:t>
            </a:r>
            <a:endParaRPr lang="zh-CN" altLang="en-US" sz="2200">
              <a:solidFill>
                <a:schemeClr val="bg2"/>
              </a:solidFill>
              <a:ea typeface="宋体" pitchFamily="2" charset="-122"/>
            </a:endParaRPr>
          </a:p>
        </p:txBody>
      </p:sp>
      <p:graphicFrame>
        <p:nvGraphicFramePr>
          <p:cNvPr id="1347605" name="Object 21"/>
          <p:cNvGraphicFramePr>
            <a:graphicFrameLocks noChangeAspect="1"/>
          </p:cNvGraphicFramePr>
          <p:nvPr/>
        </p:nvGraphicFramePr>
        <p:xfrm>
          <a:off x="2036763" y="3622675"/>
          <a:ext cx="854075" cy="307975"/>
        </p:xfrm>
        <a:graphic>
          <a:graphicData uri="http://schemas.openxmlformats.org/presentationml/2006/ole">
            <p:oleObj spid="_x0000_s1347605" name="Equation" r:id="rId9" imgW="1091880" imgH="393480" progId="Equation.3">
              <p:embed/>
            </p:oleObj>
          </a:graphicData>
        </a:graphic>
      </p:graphicFrame>
      <p:graphicFrame>
        <p:nvGraphicFramePr>
          <p:cNvPr id="1347606" name="Object 22"/>
          <p:cNvGraphicFramePr>
            <a:graphicFrameLocks noChangeAspect="1"/>
          </p:cNvGraphicFramePr>
          <p:nvPr/>
        </p:nvGraphicFramePr>
        <p:xfrm>
          <a:off x="2930525" y="4005263"/>
          <a:ext cx="2432050" cy="358775"/>
        </p:xfrm>
        <a:graphic>
          <a:graphicData uri="http://schemas.openxmlformats.org/presentationml/2006/ole">
            <p:oleObj spid="_x0000_s1347606" name="Equation" r:id="rId10" imgW="3098520" imgH="457200" progId="Equation.3">
              <p:embed/>
            </p:oleObj>
          </a:graphicData>
        </a:graphic>
      </p:graphicFrame>
      <p:graphicFrame>
        <p:nvGraphicFramePr>
          <p:cNvPr id="1347607" name="Object 23"/>
          <p:cNvGraphicFramePr>
            <a:graphicFrameLocks noChangeAspect="1"/>
          </p:cNvGraphicFramePr>
          <p:nvPr/>
        </p:nvGraphicFramePr>
        <p:xfrm>
          <a:off x="5291138" y="4029075"/>
          <a:ext cx="1285875" cy="358775"/>
        </p:xfrm>
        <a:graphic>
          <a:graphicData uri="http://schemas.openxmlformats.org/presentationml/2006/ole">
            <p:oleObj spid="_x0000_s1347607" name="Equation" r:id="rId11" imgW="1638000" imgH="457200" progId="Equation.3">
              <p:embed/>
            </p:oleObj>
          </a:graphicData>
        </a:graphic>
      </p:graphicFrame>
      <p:graphicFrame>
        <p:nvGraphicFramePr>
          <p:cNvPr id="1347608" name="Object 24"/>
          <p:cNvGraphicFramePr>
            <a:graphicFrameLocks noChangeAspect="1"/>
          </p:cNvGraphicFramePr>
          <p:nvPr/>
        </p:nvGraphicFramePr>
        <p:xfrm>
          <a:off x="2932113" y="3562350"/>
          <a:ext cx="2468562" cy="368300"/>
        </p:xfrm>
        <a:graphic>
          <a:graphicData uri="http://schemas.openxmlformats.org/presentationml/2006/ole">
            <p:oleObj spid="_x0000_s1347608" name="Equation" r:id="rId12" imgW="3149280" imgH="469800" progId="Equation.3">
              <p:embed/>
            </p:oleObj>
          </a:graphicData>
        </a:graphic>
      </p:graphicFrame>
      <p:graphicFrame>
        <p:nvGraphicFramePr>
          <p:cNvPr id="1347609" name="Object 25"/>
          <p:cNvGraphicFramePr>
            <a:graphicFrameLocks noChangeAspect="1"/>
          </p:cNvGraphicFramePr>
          <p:nvPr/>
        </p:nvGraphicFramePr>
        <p:xfrm>
          <a:off x="1979613" y="4437063"/>
          <a:ext cx="4392612" cy="407987"/>
        </p:xfrm>
        <a:graphic>
          <a:graphicData uri="http://schemas.openxmlformats.org/presentationml/2006/ole">
            <p:oleObj spid="_x0000_s1347609" name="公式" r:id="rId13" imgW="2463480" imgH="228600" progId="Equation.3">
              <p:embed/>
            </p:oleObj>
          </a:graphicData>
        </a:graphic>
      </p:graphicFrame>
      <p:graphicFrame>
        <p:nvGraphicFramePr>
          <p:cNvPr id="1347610" name="Object 26"/>
          <p:cNvGraphicFramePr>
            <a:graphicFrameLocks noChangeAspect="1"/>
          </p:cNvGraphicFramePr>
          <p:nvPr/>
        </p:nvGraphicFramePr>
        <p:xfrm>
          <a:off x="2590800" y="4941888"/>
          <a:ext cx="2197100" cy="415925"/>
        </p:xfrm>
        <a:graphic>
          <a:graphicData uri="http://schemas.openxmlformats.org/presentationml/2006/ole">
            <p:oleObj spid="_x0000_s1347610" name="公式" r:id="rId14" imgW="1206360" imgH="228600" progId="Equation.3">
              <p:embed/>
            </p:oleObj>
          </a:graphicData>
        </a:graphic>
      </p:graphicFrame>
      <p:graphicFrame>
        <p:nvGraphicFramePr>
          <p:cNvPr id="1347611" name="Object 27"/>
          <p:cNvGraphicFramePr>
            <a:graphicFrameLocks noChangeAspect="1"/>
          </p:cNvGraphicFramePr>
          <p:nvPr/>
        </p:nvGraphicFramePr>
        <p:xfrm>
          <a:off x="2627313" y="5445125"/>
          <a:ext cx="1008062" cy="358775"/>
        </p:xfrm>
        <a:graphic>
          <a:graphicData uri="http://schemas.openxmlformats.org/presentationml/2006/ole">
            <p:oleObj spid="_x0000_s1347611" name="公式" r:id="rId15" imgW="57132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7598"/>
                                        </p:tgtEl>
                                        <p:attrNameLst>
                                          <p:attrName>style.visibility</p:attrName>
                                        </p:attrNameLst>
                                      </p:cBhvr>
                                      <p:to>
                                        <p:strVal val="visible"/>
                                      </p:to>
                                    </p:set>
                                    <p:animEffect transition="in" filter="wipe(left)">
                                      <p:cBhvr>
                                        <p:cTn id="7" dur="500"/>
                                        <p:tgtEl>
                                          <p:spTgt spid="13475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7599"/>
                                        </p:tgtEl>
                                        <p:attrNameLst>
                                          <p:attrName>style.visibility</p:attrName>
                                        </p:attrNameLst>
                                      </p:cBhvr>
                                      <p:to>
                                        <p:strVal val="visible"/>
                                      </p:to>
                                    </p:set>
                                    <p:animEffect transition="in" filter="wipe(left)">
                                      <p:cBhvr>
                                        <p:cTn id="12" dur="500"/>
                                        <p:tgtEl>
                                          <p:spTgt spid="13475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7596"/>
                                        </p:tgtEl>
                                        <p:attrNameLst>
                                          <p:attrName>style.visibility</p:attrName>
                                        </p:attrNameLst>
                                      </p:cBhvr>
                                      <p:to>
                                        <p:strVal val="visible"/>
                                      </p:to>
                                    </p:set>
                                    <p:animEffect transition="in" filter="wipe(left)">
                                      <p:cBhvr>
                                        <p:cTn id="17" dur="500"/>
                                        <p:tgtEl>
                                          <p:spTgt spid="13475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7597"/>
                                        </p:tgtEl>
                                        <p:attrNameLst>
                                          <p:attrName>style.visibility</p:attrName>
                                        </p:attrNameLst>
                                      </p:cBhvr>
                                      <p:to>
                                        <p:strVal val="visible"/>
                                      </p:to>
                                    </p:set>
                                    <p:animEffect transition="in" filter="wipe(left)">
                                      <p:cBhvr>
                                        <p:cTn id="22" dur="500"/>
                                        <p:tgtEl>
                                          <p:spTgt spid="13475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7600"/>
                                        </p:tgtEl>
                                        <p:attrNameLst>
                                          <p:attrName>style.visibility</p:attrName>
                                        </p:attrNameLst>
                                      </p:cBhvr>
                                      <p:to>
                                        <p:strVal val="visible"/>
                                      </p:to>
                                    </p:set>
                                    <p:animEffect transition="in" filter="wipe(left)">
                                      <p:cBhvr>
                                        <p:cTn id="27" dur="500"/>
                                        <p:tgtEl>
                                          <p:spTgt spid="13476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47601"/>
                                        </p:tgtEl>
                                        <p:attrNameLst>
                                          <p:attrName>style.visibility</p:attrName>
                                        </p:attrNameLst>
                                      </p:cBhvr>
                                      <p:to>
                                        <p:strVal val="visible"/>
                                      </p:to>
                                    </p:set>
                                    <p:animEffect transition="in" filter="wipe(left)">
                                      <p:cBhvr>
                                        <p:cTn id="32" dur="500"/>
                                        <p:tgtEl>
                                          <p:spTgt spid="13476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7602"/>
                                        </p:tgtEl>
                                        <p:attrNameLst>
                                          <p:attrName>style.visibility</p:attrName>
                                        </p:attrNameLst>
                                      </p:cBhvr>
                                      <p:to>
                                        <p:strVal val="visible"/>
                                      </p:to>
                                    </p:set>
                                    <p:animEffect transition="in" filter="wipe(left)">
                                      <p:cBhvr>
                                        <p:cTn id="37" dur="500"/>
                                        <p:tgtEl>
                                          <p:spTgt spid="13476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47603"/>
                                        </p:tgtEl>
                                        <p:attrNameLst>
                                          <p:attrName>style.visibility</p:attrName>
                                        </p:attrNameLst>
                                      </p:cBhvr>
                                      <p:to>
                                        <p:strVal val="visible"/>
                                      </p:to>
                                    </p:set>
                                    <p:animEffect transition="in" filter="wipe(left)">
                                      <p:cBhvr>
                                        <p:cTn id="42" dur="500"/>
                                        <p:tgtEl>
                                          <p:spTgt spid="13476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47604"/>
                                        </p:tgtEl>
                                        <p:attrNameLst>
                                          <p:attrName>style.visibility</p:attrName>
                                        </p:attrNameLst>
                                      </p:cBhvr>
                                      <p:to>
                                        <p:strVal val="visible"/>
                                      </p:to>
                                    </p:set>
                                    <p:animEffect transition="in" filter="wipe(left)">
                                      <p:cBhvr>
                                        <p:cTn id="47" dur="500"/>
                                        <p:tgtEl>
                                          <p:spTgt spid="134760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47605"/>
                                        </p:tgtEl>
                                        <p:attrNameLst>
                                          <p:attrName>style.visibility</p:attrName>
                                        </p:attrNameLst>
                                      </p:cBhvr>
                                      <p:to>
                                        <p:strVal val="visible"/>
                                      </p:to>
                                    </p:set>
                                    <p:animEffect transition="in" filter="wipe(left)">
                                      <p:cBhvr>
                                        <p:cTn id="52" dur="500"/>
                                        <p:tgtEl>
                                          <p:spTgt spid="134760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47608"/>
                                        </p:tgtEl>
                                        <p:attrNameLst>
                                          <p:attrName>style.visibility</p:attrName>
                                        </p:attrNameLst>
                                      </p:cBhvr>
                                      <p:to>
                                        <p:strVal val="visible"/>
                                      </p:to>
                                    </p:set>
                                    <p:animEffect transition="in" filter="wipe(left)">
                                      <p:cBhvr>
                                        <p:cTn id="57" dur="500"/>
                                        <p:tgtEl>
                                          <p:spTgt spid="134760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47606"/>
                                        </p:tgtEl>
                                        <p:attrNameLst>
                                          <p:attrName>style.visibility</p:attrName>
                                        </p:attrNameLst>
                                      </p:cBhvr>
                                      <p:to>
                                        <p:strVal val="visible"/>
                                      </p:to>
                                    </p:set>
                                    <p:animEffect transition="in" filter="wipe(left)">
                                      <p:cBhvr>
                                        <p:cTn id="62" dur="500"/>
                                        <p:tgtEl>
                                          <p:spTgt spid="134760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47607"/>
                                        </p:tgtEl>
                                        <p:attrNameLst>
                                          <p:attrName>style.visibility</p:attrName>
                                        </p:attrNameLst>
                                      </p:cBhvr>
                                      <p:to>
                                        <p:strVal val="visible"/>
                                      </p:to>
                                    </p:set>
                                    <p:animEffect transition="in" filter="wipe(left)">
                                      <p:cBhvr>
                                        <p:cTn id="67" dur="500"/>
                                        <p:tgtEl>
                                          <p:spTgt spid="134760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347609"/>
                                        </p:tgtEl>
                                        <p:attrNameLst>
                                          <p:attrName>style.visibility</p:attrName>
                                        </p:attrNameLst>
                                      </p:cBhvr>
                                      <p:to>
                                        <p:strVal val="visible"/>
                                      </p:to>
                                    </p:set>
                                    <p:animEffect transition="in" filter="wipe(left)">
                                      <p:cBhvr>
                                        <p:cTn id="72" dur="500"/>
                                        <p:tgtEl>
                                          <p:spTgt spid="134760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347610"/>
                                        </p:tgtEl>
                                        <p:attrNameLst>
                                          <p:attrName>style.visibility</p:attrName>
                                        </p:attrNameLst>
                                      </p:cBhvr>
                                      <p:to>
                                        <p:strVal val="visible"/>
                                      </p:to>
                                    </p:set>
                                    <p:animEffect transition="in" filter="wipe(left)">
                                      <p:cBhvr>
                                        <p:cTn id="77" dur="500"/>
                                        <p:tgtEl>
                                          <p:spTgt spid="13476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347611"/>
                                        </p:tgtEl>
                                        <p:attrNameLst>
                                          <p:attrName>style.visibility</p:attrName>
                                        </p:attrNameLst>
                                      </p:cBhvr>
                                      <p:to>
                                        <p:strVal val="visible"/>
                                      </p:to>
                                    </p:set>
                                    <p:animEffect transition="in" filter="wipe(left)">
                                      <p:cBhvr>
                                        <p:cTn id="82" dur="500"/>
                                        <p:tgtEl>
                                          <p:spTgt spid="1347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96" grpId="0" autoUpdateAnimBg="0"/>
      <p:bldP spid="1347598" grpId="0" autoUpdateAnimBg="0"/>
      <p:bldP spid="1347602" grpId="0" autoUpdateAnimBg="0"/>
      <p:bldP spid="134760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43" name="Rectangle 11"/>
          <p:cNvSpPr>
            <a:spLocks noChangeArrowheads="1"/>
          </p:cNvSpPr>
          <p:nvPr/>
        </p:nvSpPr>
        <p:spPr bwMode="auto">
          <a:xfrm>
            <a:off x="971550" y="1692275"/>
            <a:ext cx="6119813" cy="407988"/>
          </a:xfrm>
          <a:prstGeom prst="rect">
            <a:avLst/>
          </a:prstGeom>
          <a:noFill/>
          <a:ln w="9525">
            <a:noFill/>
            <a:miter lim="800000"/>
            <a:headEnd/>
            <a:tailEnd/>
          </a:ln>
          <a:effectLst/>
        </p:spPr>
        <p:txBody>
          <a:bodyPr lIns="71683" tIns="35841" rIns="71683" bIns="35841">
            <a:spAutoFit/>
          </a:bodyPr>
          <a:lstStyle/>
          <a:p>
            <a:pPr defTabSz="717550"/>
            <a:r>
              <a:rPr lang="en-US" altLang="zh-CN" sz="2200" b="1">
                <a:solidFill>
                  <a:srgbClr val="080808"/>
                </a:solidFill>
                <a:ea typeface="宋体" pitchFamily="2" charset="-122"/>
              </a:rPr>
              <a:t>(3) </a:t>
            </a:r>
            <a:r>
              <a:rPr lang="zh-CN" altLang="en-US" sz="2200" b="1">
                <a:solidFill>
                  <a:srgbClr val="080808"/>
                </a:solidFill>
                <a:ea typeface="宋体" pitchFamily="2" charset="-122"/>
              </a:rPr>
              <a:t>设 </a:t>
            </a:r>
            <a:r>
              <a:rPr lang="en-US" altLang="zh-CN" sz="2200" b="1" i="1">
                <a:solidFill>
                  <a:srgbClr val="080808"/>
                </a:solidFill>
                <a:ea typeface="宋体" pitchFamily="2" charset="-122"/>
              </a:rPr>
              <a:t>X</a:t>
            </a:r>
            <a:r>
              <a:rPr lang="en-US" altLang="zh-CN" sz="2200" b="1">
                <a:solidFill>
                  <a:srgbClr val="080808"/>
                </a:solidFill>
                <a:ea typeface="宋体" pitchFamily="2" charset="-122"/>
              </a:rPr>
              <a:t>, </a:t>
            </a:r>
            <a:r>
              <a:rPr lang="en-US" altLang="zh-CN" sz="2200" b="1" i="1">
                <a:solidFill>
                  <a:srgbClr val="080808"/>
                </a:solidFill>
                <a:ea typeface="宋体" pitchFamily="2" charset="-122"/>
              </a:rPr>
              <a:t>Y  </a:t>
            </a:r>
            <a:r>
              <a:rPr lang="zh-CN" altLang="en-US" sz="2200" b="1">
                <a:solidFill>
                  <a:srgbClr val="080808"/>
                </a:solidFill>
                <a:ea typeface="宋体" pitchFamily="2" charset="-122"/>
              </a:rPr>
              <a:t>是两个随机变量，则有</a:t>
            </a:r>
          </a:p>
        </p:txBody>
      </p:sp>
      <p:sp>
        <p:nvSpPr>
          <p:cNvPr id="1349644" name="Rectangle 12"/>
          <p:cNvSpPr>
            <a:spLocks noChangeArrowheads="1"/>
          </p:cNvSpPr>
          <p:nvPr/>
        </p:nvSpPr>
        <p:spPr bwMode="auto">
          <a:xfrm>
            <a:off x="1116013" y="2781300"/>
            <a:ext cx="704850" cy="407988"/>
          </a:xfrm>
          <a:prstGeom prst="rect">
            <a:avLst/>
          </a:prstGeom>
          <a:noFill/>
          <a:ln w="9525">
            <a:noFill/>
            <a:miter lim="800000"/>
            <a:headEnd/>
            <a:tailEnd/>
          </a:ln>
          <a:effectLst/>
        </p:spPr>
        <p:txBody>
          <a:bodyPr wrap="none" lIns="71683" tIns="35841" rIns="71683" bIns="35841">
            <a:spAutoFit/>
          </a:bodyPr>
          <a:lstStyle/>
          <a:p>
            <a:pPr defTabSz="717550"/>
            <a:r>
              <a:rPr lang="zh-CN" altLang="en-US" sz="2200" b="1">
                <a:solidFill>
                  <a:schemeClr val="bg2"/>
                </a:solidFill>
                <a:ea typeface="黑体" pitchFamily="49" charset="-122"/>
              </a:rPr>
              <a:t>证明</a:t>
            </a:r>
            <a:endParaRPr lang="zh-CN" altLang="en-US" sz="2200">
              <a:solidFill>
                <a:schemeClr val="bg2"/>
              </a:solidFill>
              <a:ea typeface="宋体" pitchFamily="2" charset="-122"/>
            </a:endParaRPr>
          </a:p>
        </p:txBody>
      </p:sp>
      <p:graphicFrame>
        <p:nvGraphicFramePr>
          <p:cNvPr id="1349645" name="Object 13"/>
          <p:cNvGraphicFramePr>
            <a:graphicFrameLocks noChangeAspect="1"/>
          </p:cNvGraphicFramePr>
          <p:nvPr/>
        </p:nvGraphicFramePr>
        <p:xfrm>
          <a:off x="1979613" y="2855913"/>
          <a:ext cx="4176712" cy="392112"/>
        </p:xfrm>
        <a:graphic>
          <a:graphicData uri="http://schemas.openxmlformats.org/presentationml/2006/ole">
            <p:oleObj spid="_x0000_s1349645" name="公式" r:id="rId4" imgW="2438280" imgH="228600" progId="Equation.3">
              <p:embed/>
            </p:oleObj>
          </a:graphicData>
        </a:graphic>
      </p:graphicFrame>
      <p:graphicFrame>
        <p:nvGraphicFramePr>
          <p:cNvPr id="1349646" name="Object 14"/>
          <p:cNvGraphicFramePr>
            <a:graphicFrameLocks noChangeAspect="1"/>
          </p:cNvGraphicFramePr>
          <p:nvPr/>
        </p:nvGraphicFramePr>
        <p:xfrm>
          <a:off x="1331913" y="3328988"/>
          <a:ext cx="3600450" cy="387350"/>
        </p:xfrm>
        <a:graphic>
          <a:graphicData uri="http://schemas.openxmlformats.org/presentationml/2006/ole">
            <p:oleObj spid="_x0000_s1349646" name="公式" r:id="rId5" imgW="2120760" imgH="228600" progId="Equation.3">
              <p:embed/>
            </p:oleObj>
          </a:graphicData>
        </a:graphic>
      </p:graphicFrame>
      <p:graphicFrame>
        <p:nvGraphicFramePr>
          <p:cNvPr id="1349647" name="Object 15"/>
          <p:cNvGraphicFramePr>
            <a:graphicFrameLocks noChangeAspect="1"/>
          </p:cNvGraphicFramePr>
          <p:nvPr/>
        </p:nvGraphicFramePr>
        <p:xfrm>
          <a:off x="1331913" y="3789363"/>
          <a:ext cx="6335712" cy="365125"/>
        </p:xfrm>
        <a:graphic>
          <a:graphicData uri="http://schemas.openxmlformats.org/presentationml/2006/ole">
            <p:oleObj spid="_x0000_s1349647" name="公式" r:id="rId6" imgW="3962160" imgH="228600" progId="Equation.3">
              <p:embed/>
            </p:oleObj>
          </a:graphicData>
        </a:graphic>
      </p:graphicFrame>
      <p:graphicFrame>
        <p:nvGraphicFramePr>
          <p:cNvPr id="1349648" name="Object 16"/>
          <p:cNvGraphicFramePr>
            <a:graphicFrameLocks noChangeAspect="1"/>
          </p:cNvGraphicFramePr>
          <p:nvPr/>
        </p:nvGraphicFramePr>
        <p:xfrm>
          <a:off x="1331913" y="4292600"/>
          <a:ext cx="1655762" cy="336550"/>
        </p:xfrm>
        <a:graphic>
          <a:graphicData uri="http://schemas.openxmlformats.org/presentationml/2006/ole">
            <p:oleObj spid="_x0000_s1349648" name="公式" r:id="rId7" imgW="1002960" imgH="203040" progId="Equation.3">
              <p:embed/>
            </p:oleObj>
          </a:graphicData>
        </a:graphic>
      </p:graphicFrame>
      <p:graphicFrame>
        <p:nvGraphicFramePr>
          <p:cNvPr id="1349649" name="Object 17"/>
          <p:cNvGraphicFramePr>
            <a:graphicFrameLocks noChangeAspect="1"/>
          </p:cNvGraphicFramePr>
          <p:nvPr/>
        </p:nvGraphicFramePr>
        <p:xfrm>
          <a:off x="1393825" y="2195513"/>
          <a:ext cx="5986463" cy="334962"/>
        </p:xfrm>
        <a:graphic>
          <a:graphicData uri="http://schemas.openxmlformats.org/presentationml/2006/ole">
            <p:oleObj spid="_x0000_s1349649" name="公式" r:id="rId8" imgW="3606480" imgH="203040" progId="Equation.3">
              <p:embed/>
            </p:oleObj>
          </a:graphicData>
        </a:graphic>
      </p:graphicFrame>
      <p:graphicFrame>
        <p:nvGraphicFramePr>
          <p:cNvPr id="1349650" name="Object 18"/>
          <p:cNvGraphicFramePr>
            <a:graphicFrameLocks noChangeAspect="1"/>
          </p:cNvGraphicFramePr>
          <p:nvPr/>
        </p:nvGraphicFramePr>
        <p:xfrm>
          <a:off x="3059113" y="4292600"/>
          <a:ext cx="3314700" cy="355600"/>
        </p:xfrm>
        <a:graphic>
          <a:graphicData uri="http://schemas.openxmlformats.org/presentationml/2006/ole">
            <p:oleObj spid="_x0000_s1349650" name="公式" r:id="rId9" imgW="1892160" imgH="203040" progId="Equation.3">
              <p:embed/>
            </p:oleObj>
          </a:graphicData>
        </a:graphic>
      </p:graphicFrame>
      <p:sp>
        <p:nvSpPr>
          <p:cNvPr id="1349651" name="Text Box 19"/>
          <p:cNvSpPr txBox="1">
            <a:spLocks noChangeArrowheads="1"/>
          </p:cNvSpPr>
          <p:nvPr/>
        </p:nvSpPr>
        <p:spPr bwMode="auto">
          <a:xfrm>
            <a:off x="1384300" y="920750"/>
            <a:ext cx="53340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方差的性质</a:t>
            </a:r>
            <a:r>
              <a:rPr lang="en-US" altLang="zh-CN" sz="3200" b="1">
                <a:solidFill>
                  <a:schemeClr val="tx2"/>
                </a:solidFill>
                <a:ea typeface="黑体" pitchFamily="49" charset="-122"/>
              </a:rPr>
              <a:t>(Cont.)</a:t>
            </a:r>
          </a:p>
        </p:txBody>
      </p:sp>
      <p:graphicFrame>
        <p:nvGraphicFramePr>
          <p:cNvPr id="243714" name="Object 2"/>
          <p:cNvGraphicFramePr>
            <a:graphicFrameLocks noChangeAspect="1"/>
          </p:cNvGraphicFramePr>
          <p:nvPr/>
        </p:nvGraphicFramePr>
        <p:xfrm>
          <a:off x="1214414" y="5500702"/>
          <a:ext cx="6477000" cy="1120775"/>
        </p:xfrm>
        <a:graphic>
          <a:graphicData uri="http://schemas.openxmlformats.org/presentationml/2006/ole">
            <p:oleObj spid="_x0000_s1349651" name="公式" r:id="rId10" imgW="2641600" imgH="457200" progId="Equation.3">
              <p:embed/>
            </p:oleObj>
          </a:graphicData>
        </a:graphic>
      </p:graphicFrame>
      <p:sp>
        <p:nvSpPr>
          <p:cNvPr id="12" name="矩形 11"/>
          <p:cNvSpPr/>
          <p:nvPr/>
        </p:nvSpPr>
        <p:spPr>
          <a:xfrm>
            <a:off x="1285852" y="4857760"/>
            <a:ext cx="6357982" cy="523220"/>
          </a:xfrm>
          <a:prstGeom prst="rect">
            <a:avLst/>
          </a:prstGeom>
        </p:spPr>
        <p:txBody>
          <a:bodyPr wrap="square">
            <a:spAutoFit/>
          </a:bodyPr>
          <a:lstStyle/>
          <a:p>
            <a:r>
              <a:rPr lang="zh-CN" altLang="en-US" dirty="0" smtClean="0">
                <a:ea typeface="楷体_GB2312" pitchFamily="1" charset="-122"/>
              </a:rPr>
              <a:t>若 </a:t>
            </a:r>
            <a:r>
              <a:rPr lang="en-US" altLang="zh-CN" dirty="0" smtClean="0">
                <a:ea typeface="楷体_GB2312" pitchFamily="1" charset="-122"/>
              </a:rPr>
              <a:t>X</a:t>
            </a:r>
            <a:r>
              <a:rPr lang="zh-CN" altLang="en-US" dirty="0" smtClean="0">
                <a:ea typeface="楷体_GB2312" pitchFamily="1" charset="-122"/>
              </a:rPr>
              <a:t>，</a:t>
            </a:r>
            <a:r>
              <a:rPr lang="en-US" altLang="zh-CN" dirty="0" smtClean="0">
                <a:ea typeface="楷体_GB2312" pitchFamily="1" charset="-122"/>
              </a:rPr>
              <a:t>Y </a:t>
            </a:r>
            <a:r>
              <a:rPr lang="zh-CN" altLang="en-US" dirty="0" smtClean="0">
                <a:ea typeface="楷体_GB2312" pitchFamily="1" charset="-122"/>
              </a:rPr>
              <a:t>独立，则 </a:t>
            </a:r>
            <a:r>
              <a:rPr lang="en-US" altLang="zh-CN" dirty="0" smtClean="0">
                <a:ea typeface="楷体_GB2312" pitchFamily="1" charset="-122"/>
              </a:rPr>
              <a:t>D(X+Y)=D(X)+D(Y)</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9644"/>
                                        </p:tgtEl>
                                        <p:attrNameLst>
                                          <p:attrName>style.visibility</p:attrName>
                                        </p:attrNameLst>
                                      </p:cBhvr>
                                      <p:to>
                                        <p:strVal val="visible"/>
                                      </p:to>
                                    </p:set>
                                    <p:animEffect transition="in" filter="wipe(left)">
                                      <p:cBhvr>
                                        <p:cTn id="7" dur="500"/>
                                        <p:tgtEl>
                                          <p:spTgt spid="13496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9645"/>
                                        </p:tgtEl>
                                        <p:attrNameLst>
                                          <p:attrName>style.visibility</p:attrName>
                                        </p:attrNameLst>
                                      </p:cBhvr>
                                      <p:to>
                                        <p:strVal val="visible"/>
                                      </p:to>
                                    </p:set>
                                    <p:animEffect transition="in" filter="wipe(left)">
                                      <p:cBhvr>
                                        <p:cTn id="12" dur="500"/>
                                        <p:tgtEl>
                                          <p:spTgt spid="13496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9646"/>
                                        </p:tgtEl>
                                        <p:attrNameLst>
                                          <p:attrName>style.visibility</p:attrName>
                                        </p:attrNameLst>
                                      </p:cBhvr>
                                      <p:to>
                                        <p:strVal val="visible"/>
                                      </p:to>
                                    </p:set>
                                    <p:animEffect transition="in" filter="wipe(left)">
                                      <p:cBhvr>
                                        <p:cTn id="17" dur="500"/>
                                        <p:tgtEl>
                                          <p:spTgt spid="13496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9647"/>
                                        </p:tgtEl>
                                        <p:attrNameLst>
                                          <p:attrName>style.visibility</p:attrName>
                                        </p:attrNameLst>
                                      </p:cBhvr>
                                      <p:to>
                                        <p:strVal val="visible"/>
                                      </p:to>
                                    </p:set>
                                    <p:animEffect transition="in" filter="wipe(left)">
                                      <p:cBhvr>
                                        <p:cTn id="22" dur="500"/>
                                        <p:tgtEl>
                                          <p:spTgt spid="13496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9648"/>
                                        </p:tgtEl>
                                        <p:attrNameLst>
                                          <p:attrName>style.visibility</p:attrName>
                                        </p:attrNameLst>
                                      </p:cBhvr>
                                      <p:to>
                                        <p:strVal val="visible"/>
                                      </p:to>
                                    </p:set>
                                    <p:animEffect transition="in" filter="wipe(left)">
                                      <p:cBhvr>
                                        <p:cTn id="27" dur="500"/>
                                        <p:tgtEl>
                                          <p:spTgt spid="13496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49650"/>
                                        </p:tgtEl>
                                        <p:attrNameLst>
                                          <p:attrName>style.visibility</p:attrName>
                                        </p:attrNameLst>
                                      </p:cBhvr>
                                      <p:to>
                                        <p:strVal val="visible"/>
                                      </p:to>
                                    </p:set>
                                    <p:animEffect transition="in" filter="wipe(left)">
                                      <p:cBhvr>
                                        <p:cTn id="32" dur="500"/>
                                        <p:tgtEl>
                                          <p:spTgt spid="13496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3714"/>
                                        </p:tgtEl>
                                        <p:attrNameLst>
                                          <p:attrName>style.visibility</p:attrName>
                                        </p:attrNameLst>
                                      </p:cBhvr>
                                      <p:to>
                                        <p:strVal val="visible"/>
                                      </p:to>
                                    </p:set>
                                    <p:animEffect transition="in" filter="wipe(left)">
                                      <p:cBhvr>
                                        <p:cTn id="37" dur="500"/>
                                        <p:tgtEl>
                                          <p:spTgt spid="243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4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4" name="Rectangle 4"/>
          <p:cNvSpPr>
            <a:spLocks noChangeArrowheads="1"/>
          </p:cNvSpPr>
          <p:nvPr/>
        </p:nvSpPr>
        <p:spPr bwMode="auto">
          <a:xfrm>
            <a:off x="1258888" y="2349500"/>
            <a:ext cx="5457825" cy="454025"/>
          </a:xfrm>
          <a:prstGeom prst="rect">
            <a:avLst/>
          </a:prstGeom>
          <a:noFill/>
          <a:ln w="9525">
            <a:noFill/>
            <a:miter lim="800000"/>
            <a:headEnd/>
            <a:tailEnd/>
          </a:ln>
          <a:effectLst/>
        </p:spPr>
        <p:txBody>
          <a:bodyPr lIns="71689" tIns="35844" rIns="71689" bIns="35844" anchor="ctr">
            <a:spAutoFit/>
          </a:bodyPr>
          <a:lstStyle/>
          <a:p>
            <a:pPr defTabSz="717550"/>
            <a:r>
              <a:rPr lang="zh-CN" altLang="en-US" sz="2500" b="1">
                <a:solidFill>
                  <a:schemeClr val="tx2"/>
                </a:solidFill>
                <a:ea typeface="宋体" pitchFamily="2" charset="-122"/>
              </a:rPr>
              <a:t>    </a:t>
            </a:r>
            <a:r>
              <a:rPr lang="zh-CN" altLang="en-US" sz="2200" b="1">
                <a:ea typeface="宋体" pitchFamily="2" charset="-122"/>
              </a:rPr>
              <a:t>即　</a:t>
            </a:r>
            <a:r>
              <a:rPr lang="en-US" altLang="zh-CN" sz="2200" b="1" i="1">
                <a:ea typeface="宋体" pitchFamily="2" charset="-122"/>
              </a:rPr>
              <a:t>D</a:t>
            </a:r>
            <a:r>
              <a:rPr lang="en-US" altLang="zh-CN" sz="2200" b="1">
                <a:ea typeface="宋体" pitchFamily="2" charset="-122"/>
              </a:rPr>
              <a:t>(</a:t>
            </a:r>
            <a:r>
              <a:rPr lang="en-US" altLang="zh-CN" sz="2200" b="1" i="1">
                <a:ea typeface="宋体" pitchFamily="2" charset="-122"/>
              </a:rPr>
              <a:t>X</a:t>
            </a:r>
            <a:r>
              <a:rPr lang="en-US" altLang="zh-CN" sz="2200" b="1">
                <a:ea typeface="宋体" pitchFamily="2" charset="-122"/>
              </a:rPr>
              <a:t>)=0      </a:t>
            </a:r>
            <a:r>
              <a:rPr lang="en-US" altLang="zh-CN" sz="2200" b="1" i="1">
                <a:ea typeface="宋体" pitchFamily="2" charset="-122"/>
              </a:rPr>
              <a:t>P</a:t>
            </a:r>
            <a:r>
              <a:rPr lang="en-US" altLang="zh-CN" sz="2200" b="1">
                <a:ea typeface="宋体" pitchFamily="2" charset="-122"/>
              </a:rPr>
              <a:t>(</a:t>
            </a:r>
            <a:r>
              <a:rPr lang="en-US" altLang="zh-CN" sz="2200" b="1" i="1">
                <a:ea typeface="宋体" pitchFamily="2" charset="-122"/>
              </a:rPr>
              <a:t>X</a:t>
            </a:r>
            <a:r>
              <a:rPr lang="en-US" altLang="zh-CN" sz="2200" b="1">
                <a:ea typeface="宋体" pitchFamily="2" charset="-122"/>
              </a:rPr>
              <a:t>= </a:t>
            </a:r>
            <a:r>
              <a:rPr lang="en-US" altLang="zh-CN" sz="2200" b="1" i="1">
                <a:ea typeface="宋体" pitchFamily="2" charset="-122"/>
              </a:rPr>
              <a:t>C</a:t>
            </a:r>
            <a:r>
              <a:rPr lang="en-US" altLang="zh-CN" sz="2200" b="1">
                <a:ea typeface="宋体" pitchFamily="2" charset="-122"/>
              </a:rPr>
              <a:t>)=1</a:t>
            </a:r>
            <a:r>
              <a:rPr lang="zh-CN" altLang="en-US" sz="2200" b="1">
                <a:ea typeface="宋体" pitchFamily="2" charset="-122"/>
              </a:rPr>
              <a:t>， 这里</a:t>
            </a:r>
            <a:r>
              <a:rPr lang="en-US" altLang="zh-CN" sz="2200" b="1" i="1">
                <a:ea typeface="宋体" pitchFamily="2" charset="-122"/>
              </a:rPr>
              <a:t>C</a:t>
            </a:r>
            <a:r>
              <a:rPr lang="en-US" altLang="zh-CN" sz="2200" b="1">
                <a:ea typeface="宋体" pitchFamily="2" charset="-122"/>
              </a:rPr>
              <a:t>=</a:t>
            </a:r>
            <a:r>
              <a:rPr lang="en-US" altLang="zh-CN" sz="2200" b="1" i="1">
                <a:ea typeface="宋体" pitchFamily="2" charset="-122"/>
              </a:rPr>
              <a:t>E</a:t>
            </a:r>
            <a:r>
              <a:rPr lang="en-US" altLang="zh-CN" sz="2200" b="1">
                <a:ea typeface="宋体" pitchFamily="2" charset="-122"/>
              </a:rPr>
              <a:t>(</a:t>
            </a:r>
            <a:r>
              <a:rPr lang="en-US" altLang="zh-CN" sz="2200" b="1" i="1">
                <a:ea typeface="宋体" pitchFamily="2" charset="-122"/>
              </a:rPr>
              <a:t>X</a:t>
            </a:r>
            <a:r>
              <a:rPr lang="en-US" altLang="zh-CN" sz="2200" b="1">
                <a:ea typeface="宋体" pitchFamily="2" charset="-122"/>
              </a:rPr>
              <a:t>)</a:t>
            </a:r>
          </a:p>
        </p:txBody>
      </p:sp>
      <p:graphicFrame>
        <p:nvGraphicFramePr>
          <p:cNvPr id="1351685" name="Object 5"/>
          <p:cNvGraphicFramePr>
            <a:graphicFrameLocks noChangeAspect="1"/>
          </p:cNvGraphicFramePr>
          <p:nvPr/>
        </p:nvGraphicFramePr>
        <p:xfrm>
          <a:off x="3022600" y="2425700"/>
          <a:ext cx="576263" cy="406400"/>
        </p:xfrm>
        <a:graphic>
          <a:graphicData uri="http://schemas.openxmlformats.org/presentationml/2006/ole">
            <p:oleObj spid="_x0000_s1351685" name="公式" r:id="rId4" imgW="215640" imgH="152280" progId="Equation.3">
              <p:embed/>
            </p:oleObj>
          </a:graphicData>
        </a:graphic>
      </p:graphicFrame>
      <p:grpSp>
        <p:nvGrpSpPr>
          <p:cNvPr id="1351686" name="Group 6"/>
          <p:cNvGrpSpPr>
            <a:grpSpLocks/>
          </p:cNvGrpSpPr>
          <p:nvPr/>
        </p:nvGrpSpPr>
        <p:grpSpPr bwMode="auto">
          <a:xfrm>
            <a:off x="1690688" y="3068638"/>
            <a:ext cx="2127250" cy="1562100"/>
            <a:chOff x="576" y="1239"/>
            <a:chExt cx="2268" cy="2073"/>
          </a:xfrm>
        </p:grpSpPr>
        <p:sp>
          <p:nvSpPr>
            <p:cNvPr id="1351687" name="Line 7"/>
            <p:cNvSpPr>
              <a:spLocks noChangeShapeType="1"/>
            </p:cNvSpPr>
            <p:nvPr/>
          </p:nvSpPr>
          <p:spPr bwMode="auto">
            <a:xfrm>
              <a:off x="576" y="3072"/>
              <a:ext cx="1968"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351688" name="Line 8"/>
            <p:cNvSpPr>
              <a:spLocks noChangeShapeType="1"/>
            </p:cNvSpPr>
            <p:nvPr/>
          </p:nvSpPr>
          <p:spPr bwMode="auto">
            <a:xfrm flipV="1">
              <a:off x="864" y="1488"/>
              <a:ext cx="0" cy="1824"/>
            </a:xfrm>
            <a:prstGeom prst="line">
              <a:avLst/>
            </a:prstGeom>
            <a:noFill/>
            <a:ln w="38100">
              <a:solidFill>
                <a:schemeClr val="tx1"/>
              </a:solidFill>
              <a:round/>
              <a:headEnd/>
              <a:tailEnd type="triangle" w="med" len="med"/>
            </a:ln>
            <a:effectLst/>
          </p:spPr>
          <p:txBody>
            <a:bodyPr wrap="none" anchor="ctr"/>
            <a:lstStyle/>
            <a:p>
              <a:endParaRPr lang="zh-CN" altLang="en-US"/>
            </a:p>
          </p:txBody>
        </p:sp>
        <p:graphicFrame>
          <p:nvGraphicFramePr>
            <p:cNvPr id="1351689" name="Object 9"/>
            <p:cNvGraphicFramePr>
              <a:graphicFrameLocks noChangeAspect="1"/>
            </p:cNvGraphicFramePr>
            <p:nvPr/>
          </p:nvGraphicFramePr>
          <p:xfrm>
            <a:off x="2612" y="2949"/>
            <a:ext cx="232" cy="231"/>
          </p:xfrm>
          <a:graphic>
            <a:graphicData uri="http://schemas.openxmlformats.org/presentationml/2006/ole">
              <p:oleObj spid="_x0000_s1351689" name="公式" r:id="rId5" imgW="139680" imgH="139680" progId="Equation.3">
                <p:embed/>
              </p:oleObj>
            </a:graphicData>
          </a:graphic>
        </p:graphicFrame>
        <p:graphicFrame>
          <p:nvGraphicFramePr>
            <p:cNvPr id="1351690" name="Object 10"/>
            <p:cNvGraphicFramePr>
              <a:graphicFrameLocks noChangeAspect="1"/>
            </p:cNvGraphicFramePr>
            <p:nvPr/>
          </p:nvGraphicFramePr>
          <p:xfrm>
            <a:off x="1248" y="3063"/>
            <a:ext cx="214" cy="249"/>
          </p:xfrm>
          <a:graphic>
            <a:graphicData uri="http://schemas.openxmlformats.org/presentationml/2006/ole">
              <p:oleObj spid="_x0000_s1351690" name="公式" r:id="rId6" imgW="152280" imgH="177480" progId="Equation.3">
                <p:embed/>
              </p:oleObj>
            </a:graphicData>
          </a:graphic>
        </p:graphicFrame>
        <p:sp>
          <p:nvSpPr>
            <p:cNvPr id="1351691" name="Line 11"/>
            <p:cNvSpPr>
              <a:spLocks noChangeShapeType="1"/>
            </p:cNvSpPr>
            <p:nvPr/>
          </p:nvSpPr>
          <p:spPr bwMode="auto">
            <a:xfrm flipV="1">
              <a:off x="1344" y="2064"/>
              <a:ext cx="0" cy="1008"/>
            </a:xfrm>
            <a:prstGeom prst="line">
              <a:avLst/>
            </a:prstGeom>
            <a:noFill/>
            <a:ln w="38100">
              <a:solidFill>
                <a:srgbClr val="800000"/>
              </a:solidFill>
              <a:round/>
              <a:headEnd/>
              <a:tailEnd/>
            </a:ln>
            <a:effectLst/>
          </p:spPr>
          <p:txBody>
            <a:bodyPr wrap="none" anchor="ctr"/>
            <a:lstStyle/>
            <a:p>
              <a:endParaRPr lang="zh-CN" altLang="en-US"/>
            </a:p>
          </p:txBody>
        </p:sp>
        <p:graphicFrame>
          <p:nvGraphicFramePr>
            <p:cNvPr id="1351692" name="Object 12"/>
            <p:cNvGraphicFramePr>
              <a:graphicFrameLocks noChangeAspect="1"/>
            </p:cNvGraphicFramePr>
            <p:nvPr/>
          </p:nvGraphicFramePr>
          <p:xfrm>
            <a:off x="713" y="1930"/>
            <a:ext cx="161" cy="230"/>
          </p:xfrm>
          <a:graphic>
            <a:graphicData uri="http://schemas.openxmlformats.org/presentationml/2006/ole">
              <p:oleObj spid="_x0000_s1351692" name="公式" r:id="rId7" imgW="114120" imgH="164880" progId="Equation.3">
                <p:embed/>
              </p:oleObj>
            </a:graphicData>
          </a:graphic>
        </p:graphicFrame>
        <p:sp>
          <p:nvSpPr>
            <p:cNvPr id="1351693" name="Line 13"/>
            <p:cNvSpPr>
              <a:spLocks noChangeShapeType="1"/>
            </p:cNvSpPr>
            <p:nvPr/>
          </p:nvSpPr>
          <p:spPr bwMode="auto">
            <a:xfrm>
              <a:off x="864" y="2064"/>
              <a:ext cx="48" cy="0"/>
            </a:xfrm>
            <a:prstGeom prst="line">
              <a:avLst/>
            </a:prstGeom>
            <a:noFill/>
            <a:ln w="9525">
              <a:solidFill>
                <a:schemeClr val="tx1"/>
              </a:solidFill>
              <a:round/>
              <a:headEnd/>
              <a:tailEnd/>
            </a:ln>
            <a:effectLst/>
          </p:spPr>
          <p:txBody>
            <a:bodyPr wrap="none" anchor="ctr"/>
            <a:lstStyle/>
            <a:p>
              <a:endParaRPr lang="zh-CN" altLang="en-US"/>
            </a:p>
          </p:txBody>
        </p:sp>
        <p:sp>
          <p:nvSpPr>
            <p:cNvPr id="1351694" name="Rectangle 14"/>
            <p:cNvSpPr>
              <a:spLocks noChangeArrowheads="1"/>
            </p:cNvSpPr>
            <p:nvPr/>
          </p:nvSpPr>
          <p:spPr bwMode="auto">
            <a:xfrm>
              <a:off x="793" y="1239"/>
              <a:ext cx="993" cy="480"/>
            </a:xfrm>
            <a:prstGeom prst="rect">
              <a:avLst/>
            </a:prstGeom>
            <a:noFill/>
            <a:ln w="9525">
              <a:noFill/>
              <a:miter lim="800000"/>
              <a:headEnd/>
              <a:tailEnd/>
            </a:ln>
            <a:effectLst/>
          </p:spPr>
          <p:txBody>
            <a:bodyPr wrap="none" lIns="71689" tIns="35844" rIns="71689" bIns="35844" anchor="ctr">
              <a:spAutoFit/>
            </a:bodyPr>
            <a:lstStyle/>
            <a:p>
              <a:pPr algn="ctr" defTabSz="717550"/>
              <a:r>
                <a:rPr lang="en-US" altLang="zh-CN" sz="1900" b="1" i="1">
                  <a:solidFill>
                    <a:schemeClr val="bg2"/>
                  </a:solidFill>
                  <a:ea typeface="宋体" pitchFamily="2" charset="-122"/>
                </a:rPr>
                <a:t>P</a:t>
              </a:r>
              <a:r>
                <a:rPr lang="en-US" altLang="zh-CN" sz="1900" b="1">
                  <a:solidFill>
                    <a:schemeClr val="bg2"/>
                  </a:solidFill>
                  <a:ea typeface="宋体" pitchFamily="2" charset="-122"/>
                </a:rPr>
                <a:t>(</a:t>
              </a:r>
              <a:r>
                <a:rPr lang="en-US" altLang="zh-CN" sz="1900" b="1" i="1">
                  <a:solidFill>
                    <a:schemeClr val="bg2"/>
                  </a:solidFill>
                  <a:ea typeface="宋体" pitchFamily="2" charset="-122"/>
                </a:rPr>
                <a:t>X</a:t>
              </a:r>
              <a:r>
                <a:rPr lang="en-US" altLang="zh-CN" sz="1900" b="1">
                  <a:solidFill>
                    <a:schemeClr val="bg2"/>
                  </a:solidFill>
                  <a:ea typeface="宋体" pitchFamily="2" charset="-122"/>
                </a:rPr>
                <a:t>= </a:t>
              </a:r>
              <a:r>
                <a:rPr lang="en-US" altLang="zh-CN" sz="1900" b="1" i="1">
                  <a:solidFill>
                    <a:schemeClr val="bg2"/>
                  </a:solidFill>
                  <a:ea typeface="宋体" pitchFamily="2" charset="-122"/>
                </a:rPr>
                <a:t>x</a:t>
              </a:r>
              <a:r>
                <a:rPr lang="en-US" altLang="zh-CN" sz="1900" b="1">
                  <a:solidFill>
                    <a:schemeClr val="bg2"/>
                  </a:solidFill>
                  <a:ea typeface="宋体" pitchFamily="2" charset="-122"/>
                </a:rPr>
                <a:t>)</a:t>
              </a:r>
              <a:endParaRPr lang="en-US" altLang="zh-CN" sz="2500" b="1">
                <a:solidFill>
                  <a:schemeClr val="bg2"/>
                </a:solidFill>
                <a:ea typeface="宋体" pitchFamily="2" charset="-122"/>
              </a:endParaRPr>
            </a:p>
          </p:txBody>
        </p:sp>
      </p:grpSp>
      <p:graphicFrame>
        <p:nvGraphicFramePr>
          <p:cNvPr id="1351695" name="Object 15"/>
          <p:cNvGraphicFramePr>
            <a:graphicFrameLocks noChangeAspect="1"/>
          </p:cNvGraphicFramePr>
          <p:nvPr/>
        </p:nvGraphicFramePr>
        <p:xfrm>
          <a:off x="1230313" y="1847850"/>
          <a:ext cx="6235700" cy="393700"/>
        </p:xfrm>
        <a:graphic>
          <a:graphicData uri="http://schemas.openxmlformats.org/presentationml/2006/ole">
            <p:oleObj spid="_x0000_s1351695" name="公式" r:id="rId8" imgW="3251160" imgH="215640" progId="Equation.3">
              <p:embed/>
            </p:oleObj>
          </a:graphicData>
        </a:graphic>
      </p:graphicFrame>
      <p:sp>
        <p:nvSpPr>
          <p:cNvPr id="1351696" name="Text Box 16"/>
          <p:cNvSpPr txBox="1">
            <a:spLocks noChangeArrowheads="1"/>
          </p:cNvSpPr>
          <p:nvPr/>
        </p:nvSpPr>
        <p:spPr bwMode="auto">
          <a:xfrm>
            <a:off x="1384300" y="920750"/>
            <a:ext cx="53340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方差的性质</a:t>
            </a:r>
            <a:r>
              <a:rPr lang="en-US" altLang="zh-CN" sz="3200" b="1">
                <a:solidFill>
                  <a:schemeClr val="tx2"/>
                </a:solidFill>
                <a:ea typeface="黑体" pitchFamily="49" charset="-122"/>
              </a:rPr>
              <a:t>(Cont.)</a:t>
            </a:r>
          </a:p>
        </p:txBody>
      </p:sp>
      <p:sp>
        <p:nvSpPr>
          <p:cNvPr id="15" name="矩形 14"/>
          <p:cNvSpPr/>
          <p:nvPr/>
        </p:nvSpPr>
        <p:spPr>
          <a:xfrm>
            <a:off x="1357290" y="5000636"/>
            <a:ext cx="6858000" cy="1384995"/>
          </a:xfrm>
          <a:prstGeom prst="rect">
            <a:avLst/>
          </a:prstGeom>
        </p:spPr>
        <p:txBody>
          <a:bodyPr wrap="square">
            <a:spAutoFit/>
          </a:bodyPr>
          <a:lstStyle/>
          <a:p>
            <a:r>
              <a:rPr lang="zh-CN" altLang="en-US" dirty="0" smtClean="0">
                <a:latin typeface="方正舒体" pitchFamily="2" charset="-122"/>
                <a:ea typeface="方正舒体" pitchFamily="2" charset="-122"/>
              </a:rPr>
              <a:t>思考：已知随机变量</a:t>
            </a:r>
            <a:r>
              <a:rPr lang="en-US" altLang="zh-CN" dirty="0" smtClean="0">
                <a:latin typeface="方正舒体" pitchFamily="2" charset="-122"/>
                <a:ea typeface="方正舒体" pitchFamily="2" charset="-122"/>
              </a:rPr>
              <a:t>X</a:t>
            </a:r>
            <a:r>
              <a:rPr lang="en-US" altLang="zh-CN" baseline="-25000" dirty="0" smtClean="0">
                <a:latin typeface="方正舒体" pitchFamily="2" charset="-122"/>
                <a:ea typeface="方正舒体" pitchFamily="2" charset="-122"/>
              </a:rPr>
              <a:t>1</a:t>
            </a:r>
            <a:r>
              <a:rPr lang="en-US" altLang="zh-CN" dirty="0" smtClean="0">
                <a:latin typeface="方正舒体" pitchFamily="2" charset="-122"/>
                <a:ea typeface="方正舒体" pitchFamily="2" charset="-122"/>
              </a:rPr>
              <a:t>,X</a:t>
            </a:r>
            <a:r>
              <a:rPr lang="en-US" altLang="zh-CN" baseline="-25000" dirty="0" smtClean="0">
                <a:latin typeface="方正舒体" pitchFamily="2" charset="-122"/>
                <a:ea typeface="方正舒体" pitchFamily="2" charset="-122"/>
              </a:rPr>
              <a:t>2</a:t>
            </a:r>
            <a:r>
              <a:rPr lang="en-US" altLang="zh-CN" dirty="0" smtClean="0">
                <a:latin typeface="方正舒体" pitchFamily="2" charset="-122"/>
                <a:ea typeface="方正舒体" pitchFamily="2" charset="-122"/>
              </a:rPr>
              <a:t>,</a:t>
            </a:r>
            <a:r>
              <a:rPr lang="en-US" altLang="zh-CN" dirty="0" smtClean="0">
                <a:ea typeface="方正舒体" pitchFamily="2" charset="-122"/>
              </a:rPr>
              <a:t>…</a:t>
            </a:r>
            <a:r>
              <a:rPr lang="en-US" altLang="zh-CN" dirty="0" smtClean="0">
                <a:latin typeface="方正舒体" pitchFamily="2" charset="-122"/>
                <a:ea typeface="方正舒体" pitchFamily="2" charset="-122"/>
              </a:rPr>
              <a:t>,</a:t>
            </a:r>
            <a:r>
              <a:rPr lang="en-US" altLang="zh-CN" dirty="0" err="1" smtClean="0">
                <a:latin typeface="方正舒体" pitchFamily="2" charset="-122"/>
                <a:ea typeface="方正舒体" pitchFamily="2" charset="-122"/>
              </a:rPr>
              <a:t>X</a:t>
            </a:r>
            <a:r>
              <a:rPr lang="en-US" altLang="zh-CN" baseline="-25000" dirty="0" err="1" smtClean="0">
                <a:latin typeface="方正舒体" pitchFamily="2" charset="-122"/>
                <a:ea typeface="方正舒体" pitchFamily="2" charset="-122"/>
              </a:rPr>
              <a:t>n</a:t>
            </a:r>
            <a:r>
              <a:rPr lang="zh-CN" altLang="en-US" dirty="0" smtClean="0">
                <a:latin typeface="方正舒体" pitchFamily="2" charset="-122"/>
                <a:ea typeface="方正舒体" pitchFamily="2" charset="-122"/>
              </a:rPr>
              <a:t>相互独立，且每个</a:t>
            </a:r>
            <a:r>
              <a:rPr lang="en-US" altLang="zh-CN" dirty="0" smtClean="0">
                <a:latin typeface="方正舒体" pitchFamily="2" charset="-122"/>
                <a:ea typeface="方正舒体" pitchFamily="2" charset="-122"/>
              </a:rPr>
              <a:t>X</a:t>
            </a:r>
            <a:r>
              <a:rPr lang="en-US" altLang="zh-CN" baseline="-25000" dirty="0" smtClean="0">
                <a:latin typeface="方正舒体" pitchFamily="2" charset="-122"/>
                <a:ea typeface="方正舒体" pitchFamily="2" charset="-122"/>
              </a:rPr>
              <a:t>i</a:t>
            </a:r>
            <a:r>
              <a:rPr lang="zh-CN" altLang="en-US" dirty="0" smtClean="0">
                <a:latin typeface="方正舒体" pitchFamily="2" charset="-122"/>
                <a:ea typeface="方正舒体" pitchFamily="2" charset="-122"/>
              </a:rPr>
              <a:t>的期望都是</a:t>
            </a:r>
            <a:r>
              <a:rPr lang="zh-CN" altLang="zh-CN" dirty="0" smtClean="0">
                <a:latin typeface="方正舒体" pitchFamily="2" charset="-122"/>
                <a:ea typeface="方正舒体" pitchFamily="2" charset="-122"/>
              </a:rPr>
              <a:t>0</a:t>
            </a:r>
            <a:r>
              <a:rPr lang="zh-CN" altLang="en-US" dirty="0" smtClean="0">
                <a:latin typeface="方正舒体" pitchFamily="2" charset="-122"/>
                <a:ea typeface="方正舒体" pitchFamily="2" charset="-122"/>
              </a:rPr>
              <a:t>，方差都是</a:t>
            </a:r>
            <a:r>
              <a:rPr lang="zh-CN" altLang="zh-CN" dirty="0" smtClean="0">
                <a:latin typeface="方正舒体" pitchFamily="2" charset="-122"/>
                <a:ea typeface="方正舒体" pitchFamily="2" charset="-122"/>
              </a:rPr>
              <a:t>1</a:t>
            </a:r>
            <a:r>
              <a:rPr lang="zh-CN" altLang="en-US" dirty="0" smtClean="0">
                <a:latin typeface="方正舒体" pitchFamily="2" charset="-122"/>
                <a:ea typeface="方正舒体" pitchFamily="2" charset="-122"/>
              </a:rPr>
              <a:t>，令</a:t>
            </a:r>
            <a:r>
              <a:rPr lang="en-US" altLang="zh-CN" dirty="0" smtClean="0">
                <a:latin typeface="方正舒体" pitchFamily="2" charset="-122"/>
                <a:ea typeface="方正舒体" pitchFamily="2" charset="-122"/>
              </a:rPr>
              <a:t>Y= X</a:t>
            </a:r>
            <a:r>
              <a:rPr lang="en-US" altLang="zh-CN" baseline="-25000" dirty="0" smtClean="0">
                <a:latin typeface="方正舒体" pitchFamily="2" charset="-122"/>
                <a:ea typeface="方正舒体" pitchFamily="2" charset="-122"/>
              </a:rPr>
              <a:t>1</a:t>
            </a:r>
            <a:r>
              <a:rPr lang="en-US" altLang="zh-CN" dirty="0" smtClean="0">
                <a:latin typeface="方正舒体" pitchFamily="2" charset="-122"/>
                <a:ea typeface="方正舒体" pitchFamily="2" charset="-122"/>
              </a:rPr>
              <a:t>+X</a:t>
            </a:r>
            <a:r>
              <a:rPr lang="en-US" altLang="zh-CN" baseline="-25000" dirty="0" smtClean="0">
                <a:latin typeface="方正舒体" pitchFamily="2" charset="-122"/>
                <a:ea typeface="方正舒体" pitchFamily="2" charset="-122"/>
              </a:rPr>
              <a:t>2</a:t>
            </a:r>
            <a:r>
              <a:rPr lang="en-US" altLang="zh-CN" dirty="0" smtClean="0">
                <a:latin typeface="方正舒体" pitchFamily="2" charset="-122"/>
                <a:ea typeface="方正舒体" pitchFamily="2" charset="-122"/>
              </a:rPr>
              <a:t>+</a:t>
            </a:r>
            <a:r>
              <a:rPr lang="en-US" altLang="zh-CN" dirty="0" smtClean="0">
                <a:ea typeface="方正舒体" pitchFamily="2" charset="-122"/>
              </a:rPr>
              <a:t>…</a:t>
            </a:r>
            <a:r>
              <a:rPr lang="en-US" altLang="zh-CN" dirty="0" smtClean="0">
                <a:latin typeface="方正舒体" pitchFamily="2" charset="-122"/>
                <a:ea typeface="方正舒体" pitchFamily="2" charset="-122"/>
              </a:rPr>
              <a:t>+</a:t>
            </a:r>
            <a:r>
              <a:rPr lang="en-US" altLang="zh-CN" dirty="0" err="1" smtClean="0">
                <a:latin typeface="方正舒体" pitchFamily="2" charset="-122"/>
                <a:ea typeface="方正舒体" pitchFamily="2" charset="-122"/>
              </a:rPr>
              <a:t>X</a:t>
            </a:r>
            <a:r>
              <a:rPr lang="en-US" altLang="zh-CN" baseline="-25000" dirty="0" err="1" smtClean="0">
                <a:latin typeface="方正舒体" pitchFamily="2" charset="-122"/>
                <a:ea typeface="方正舒体" pitchFamily="2" charset="-122"/>
              </a:rPr>
              <a:t>n</a:t>
            </a:r>
            <a:r>
              <a:rPr lang="en-US" altLang="zh-CN" dirty="0" smtClean="0">
                <a:latin typeface="方正舒体" pitchFamily="2" charset="-122"/>
                <a:ea typeface="方正舒体" pitchFamily="2" charset="-122"/>
              </a:rPr>
              <a:t> </a:t>
            </a:r>
            <a:r>
              <a:rPr lang="zh-CN" altLang="en-US" dirty="0" smtClean="0">
                <a:latin typeface="方正舒体" pitchFamily="2" charset="-122"/>
                <a:ea typeface="方正舒体" pitchFamily="2" charset="-122"/>
              </a:rPr>
              <a:t>，求</a:t>
            </a:r>
            <a:r>
              <a:rPr lang="en-US" altLang="zh-CN" dirty="0" smtClean="0">
                <a:latin typeface="方正舒体" pitchFamily="2" charset="-122"/>
                <a:ea typeface="方正舒体" pitchFamily="2" charset="-122"/>
              </a:rPr>
              <a:t>E</a:t>
            </a:r>
            <a:r>
              <a:rPr lang="zh-CN" altLang="en-US" dirty="0" smtClean="0">
                <a:latin typeface="方正舒体" pitchFamily="2" charset="-122"/>
                <a:ea typeface="方正舒体" pitchFamily="2" charset="-122"/>
              </a:rPr>
              <a:t>（</a:t>
            </a:r>
            <a:r>
              <a:rPr lang="en-US" altLang="zh-CN" dirty="0" smtClean="0">
                <a:latin typeface="方正舒体" pitchFamily="2" charset="-122"/>
                <a:ea typeface="方正舒体" pitchFamily="2" charset="-122"/>
              </a:rPr>
              <a:t>Y</a:t>
            </a:r>
            <a:r>
              <a:rPr lang="en-US" altLang="zh-CN" baseline="30000" dirty="0" smtClean="0">
                <a:latin typeface="方正舒体" pitchFamily="2" charset="-122"/>
                <a:ea typeface="方正舒体" pitchFamily="2" charset="-122"/>
              </a:rPr>
              <a:t>2</a:t>
            </a:r>
            <a:r>
              <a:rPr lang="zh-CN" altLang="en-US" dirty="0" smtClean="0">
                <a:latin typeface="方正舒体" pitchFamily="2" charset="-122"/>
                <a:ea typeface="方正舒体" pitchFamily="2" charset="-122"/>
              </a:rPr>
              <a:t>）</a:t>
            </a:r>
            <a:endParaRPr lang="zh-CN" altLang="en-US" dirty="0">
              <a:latin typeface="方正舒体" pitchFamily="2" charset="-122"/>
              <a:ea typeface="方正舒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51684"/>
                                        </p:tgtEl>
                                        <p:attrNameLst>
                                          <p:attrName>style.visibility</p:attrName>
                                        </p:attrNameLst>
                                      </p:cBhvr>
                                      <p:to>
                                        <p:strVal val="visible"/>
                                      </p:to>
                                    </p:set>
                                    <p:animEffect transition="in" filter="wipe(left)">
                                      <p:cBhvr>
                                        <p:cTn id="7" dur="500"/>
                                        <p:tgtEl>
                                          <p:spTgt spid="1351684"/>
                                        </p:tgtEl>
                                      </p:cBhvr>
                                    </p:animEffect>
                                  </p:childTnLst>
                                </p:cTn>
                              </p:par>
                              <p:par>
                                <p:cTn id="8" presetID="22" presetClass="entr" presetSubtype="8" fill="hold" nodeType="withEffect">
                                  <p:stCondLst>
                                    <p:cond delay="0"/>
                                  </p:stCondLst>
                                  <p:childTnLst>
                                    <p:set>
                                      <p:cBhvr>
                                        <p:cTn id="9" dur="1" fill="hold">
                                          <p:stCondLst>
                                            <p:cond delay="0"/>
                                          </p:stCondLst>
                                        </p:cTn>
                                        <p:tgtEl>
                                          <p:spTgt spid="1351685"/>
                                        </p:tgtEl>
                                        <p:attrNameLst>
                                          <p:attrName>style.visibility</p:attrName>
                                        </p:attrNameLst>
                                      </p:cBhvr>
                                      <p:to>
                                        <p:strVal val="visible"/>
                                      </p:to>
                                    </p:set>
                                    <p:animEffect transition="in" filter="wipe(left)">
                                      <p:cBhvr>
                                        <p:cTn id="10" dur="500"/>
                                        <p:tgtEl>
                                          <p:spTgt spid="135168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51686"/>
                                        </p:tgtEl>
                                        <p:attrNameLst>
                                          <p:attrName>style.visibility</p:attrName>
                                        </p:attrNameLst>
                                      </p:cBhvr>
                                      <p:to>
                                        <p:strVal val="visible"/>
                                      </p:to>
                                    </p:set>
                                    <p:animEffect transition="in" filter="dissolve">
                                      <p:cBhvr>
                                        <p:cTn id="15" dur="500"/>
                                        <p:tgtEl>
                                          <p:spTgt spid="135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8" name="Text Box 4"/>
          <p:cNvSpPr txBox="1">
            <a:spLocks noChangeArrowheads="1"/>
          </p:cNvSpPr>
          <p:nvPr/>
        </p:nvSpPr>
        <p:spPr bwMode="auto">
          <a:xfrm>
            <a:off x="1187450" y="765175"/>
            <a:ext cx="4953000" cy="579438"/>
          </a:xfrm>
          <a:prstGeom prst="rect">
            <a:avLst/>
          </a:prstGeom>
          <a:noFill/>
          <a:ln w="9525">
            <a:noFill/>
            <a:miter lim="800000"/>
            <a:headEnd/>
            <a:tailEnd/>
          </a:ln>
        </p:spPr>
        <p:txBody>
          <a:bodyPr>
            <a:spAutoFit/>
          </a:bodyPr>
          <a:lstStyle/>
          <a:p>
            <a:pPr>
              <a:spcBef>
                <a:spcPct val="50000"/>
              </a:spcBef>
            </a:pPr>
            <a:r>
              <a:rPr lang="zh-CN" altLang="en-US" sz="3200" b="1">
                <a:solidFill>
                  <a:schemeClr val="tx2"/>
                </a:solidFill>
                <a:ea typeface="黑体" pitchFamily="49" charset="-122"/>
              </a:rPr>
              <a:t>切比雪夫不等式</a:t>
            </a:r>
          </a:p>
        </p:txBody>
      </p:sp>
      <p:grpSp>
        <p:nvGrpSpPr>
          <p:cNvPr id="1357830" name="Group 6"/>
          <p:cNvGrpSpPr>
            <a:grpSpLocks/>
          </p:cNvGrpSpPr>
          <p:nvPr/>
        </p:nvGrpSpPr>
        <p:grpSpPr bwMode="auto">
          <a:xfrm>
            <a:off x="971550" y="4149725"/>
            <a:ext cx="7777163" cy="1758950"/>
            <a:chOff x="340" y="3048"/>
            <a:chExt cx="4899" cy="1108"/>
          </a:xfrm>
        </p:grpSpPr>
        <p:sp>
          <p:nvSpPr>
            <p:cNvPr id="1357831" name="Rectangle 7"/>
            <p:cNvSpPr>
              <a:spLocks noChangeArrowheads="1"/>
            </p:cNvSpPr>
            <p:nvPr/>
          </p:nvSpPr>
          <p:spPr bwMode="auto">
            <a:xfrm>
              <a:off x="340" y="3048"/>
              <a:ext cx="4899" cy="1108"/>
            </a:xfrm>
            <a:prstGeom prst="rect">
              <a:avLst/>
            </a:prstGeom>
            <a:noFill/>
            <a:ln w="9525">
              <a:noFill/>
              <a:miter lim="800000"/>
              <a:headEnd/>
              <a:tailEnd/>
            </a:ln>
            <a:effectLst/>
          </p:spPr>
          <p:txBody>
            <a:bodyPr anchor="ctr">
              <a:spAutoFit/>
            </a:bodyPr>
            <a:lstStyle/>
            <a:p>
              <a:pPr eaLnBrk="0" hangingPunct="0">
                <a:lnSpc>
                  <a:spcPct val="130000"/>
                </a:lnSpc>
              </a:pPr>
              <a:r>
                <a:rPr lang="zh-CN" altLang="en-US" b="1">
                  <a:ea typeface="宋体" pitchFamily="2" charset="-122"/>
                </a:rPr>
                <a:t>     由切比雪夫不等式可以看出，若      越小，则事件</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)|&lt;    }</a:t>
              </a:r>
              <a:r>
                <a:rPr lang="zh-CN" altLang="zh-CN" b="1">
                  <a:ea typeface="宋体" pitchFamily="2" charset="-122"/>
                </a:rPr>
                <a:t>的概率越大，即</a:t>
              </a:r>
              <a:r>
                <a:rPr lang="zh-CN" altLang="en-US" b="1">
                  <a:ea typeface="宋体" pitchFamily="2" charset="-122"/>
                </a:rPr>
                <a:t>随机变量</a:t>
              </a:r>
              <a:r>
                <a:rPr lang="en-US" altLang="zh-CN" b="1" i="1">
                  <a:ea typeface="宋体" pitchFamily="2" charset="-122"/>
                </a:rPr>
                <a:t>X </a:t>
              </a:r>
              <a:r>
                <a:rPr lang="zh-CN" altLang="en-US" b="1">
                  <a:ea typeface="宋体" pitchFamily="2" charset="-122"/>
                </a:rPr>
                <a:t>集中在期望附近的可能性越大</a:t>
              </a:r>
              <a:r>
                <a:rPr lang="zh-CN" altLang="zh-CN" b="1">
                  <a:ea typeface="宋体" pitchFamily="2" charset="-122"/>
                </a:rPr>
                <a:t>.</a:t>
              </a:r>
              <a:endParaRPr lang="en-US" altLang="zh-CN" b="1">
                <a:ea typeface="宋体" pitchFamily="2" charset="-122"/>
              </a:endParaRPr>
            </a:p>
          </p:txBody>
        </p:sp>
        <p:graphicFrame>
          <p:nvGraphicFramePr>
            <p:cNvPr id="1357832" name="Object 8"/>
            <p:cNvGraphicFramePr>
              <a:graphicFrameLocks noChangeAspect="1"/>
            </p:cNvGraphicFramePr>
            <p:nvPr/>
          </p:nvGraphicFramePr>
          <p:xfrm>
            <a:off x="3833" y="3067"/>
            <a:ext cx="347" cy="348"/>
          </p:xfrm>
          <a:graphic>
            <a:graphicData uri="http://schemas.openxmlformats.org/presentationml/2006/ole">
              <p:oleObj spid="_x0000_s1357832" name="公式" r:id="rId4" imgW="203040" imgH="203040" progId="Equation.3">
                <p:embed/>
              </p:oleObj>
            </a:graphicData>
          </a:graphic>
        </p:graphicFrame>
        <p:graphicFrame>
          <p:nvGraphicFramePr>
            <p:cNvPr id="1357833" name="Object 9"/>
            <p:cNvGraphicFramePr>
              <a:graphicFrameLocks noChangeAspect="1"/>
            </p:cNvGraphicFramePr>
            <p:nvPr/>
          </p:nvGraphicFramePr>
          <p:xfrm>
            <a:off x="1816" y="3521"/>
            <a:ext cx="248" cy="276"/>
          </p:xfrm>
          <a:graphic>
            <a:graphicData uri="http://schemas.openxmlformats.org/presentationml/2006/ole">
              <p:oleObj spid="_x0000_s1357833" name="公式" r:id="rId5" imgW="126720" imgH="139680" progId="Equation.3">
                <p:embed/>
              </p:oleObj>
            </a:graphicData>
          </a:graphic>
        </p:graphicFrame>
      </p:grpSp>
      <p:graphicFrame>
        <p:nvGraphicFramePr>
          <p:cNvPr id="1357835" name="Object 11"/>
          <p:cNvGraphicFramePr>
            <a:graphicFrameLocks noChangeAspect="1"/>
          </p:cNvGraphicFramePr>
          <p:nvPr/>
        </p:nvGraphicFramePr>
        <p:xfrm>
          <a:off x="2411413" y="2708275"/>
          <a:ext cx="4418012" cy="1174750"/>
        </p:xfrm>
        <a:graphic>
          <a:graphicData uri="http://schemas.openxmlformats.org/presentationml/2006/ole">
            <p:oleObj spid="_x0000_s1357835" name="公式" r:id="rId6" imgW="1574640" imgH="419040" progId="Equation.3">
              <p:embed/>
            </p:oleObj>
          </a:graphicData>
        </a:graphic>
      </p:graphicFrame>
      <p:graphicFrame>
        <p:nvGraphicFramePr>
          <p:cNvPr id="1357836" name="Object 12"/>
          <p:cNvGraphicFramePr>
            <a:graphicFrameLocks noChangeAspect="1"/>
          </p:cNvGraphicFramePr>
          <p:nvPr/>
        </p:nvGraphicFramePr>
        <p:xfrm>
          <a:off x="971550" y="1773238"/>
          <a:ext cx="7920038" cy="1052512"/>
        </p:xfrm>
        <a:graphic>
          <a:graphicData uri="http://schemas.openxmlformats.org/presentationml/2006/ole">
            <p:oleObj spid="_x0000_s1357836" name="Equation" r:id="rId7" imgW="3632040" imgH="482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7836"/>
                                        </p:tgtEl>
                                        <p:attrNameLst>
                                          <p:attrName>style.visibility</p:attrName>
                                        </p:attrNameLst>
                                      </p:cBhvr>
                                      <p:to>
                                        <p:strVal val="visible"/>
                                      </p:to>
                                    </p:set>
                                    <p:anim calcmode="lin" valueType="num">
                                      <p:cBhvr additive="base">
                                        <p:cTn id="7" dur="500" fill="hold"/>
                                        <p:tgtEl>
                                          <p:spTgt spid="1357836"/>
                                        </p:tgtEl>
                                        <p:attrNameLst>
                                          <p:attrName>ppt_x</p:attrName>
                                        </p:attrNameLst>
                                      </p:cBhvr>
                                      <p:tavLst>
                                        <p:tav tm="0">
                                          <p:val>
                                            <p:strVal val="0-#ppt_w/2"/>
                                          </p:val>
                                        </p:tav>
                                        <p:tav tm="100000">
                                          <p:val>
                                            <p:strVal val="#ppt_x"/>
                                          </p:val>
                                        </p:tav>
                                      </p:tavLst>
                                    </p:anim>
                                    <p:anim calcmode="lin" valueType="num">
                                      <p:cBhvr additive="base">
                                        <p:cTn id="8" dur="500" fill="hold"/>
                                        <p:tgtEl>
                                          <p:spTgt spid="13578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357835"/>
                                        </p:tgtEl>
                                        <p:attrNameLst>
                                          <p:attrName>style.visibility</p:attrName>
                                        </p:attrNameLst>
                                      </p:cBhvr>
                                      <p:to>
                                        <p:strVal val="visible"/>
                                      </p:to>
                                    </p:set>
                                    <p:animEffect transition="in" filter="wipe(right)">
                                      <p:cBhvr>
                                        <p:cTn id="13" dur="500"/>
                                        <p:tgtEl>
                                          <p:spTgt spid="13578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357830"/>
                                        </p:tgtEl>
                                        <p:attrNameLst>
                                          <p:attrName>style.visibility</p:attrName>
                                        </p:attrNameLst>
                                      </p:cBhvr>
                                      <p:to>
                                        <p:strVal val="visible"/>
                                      </p:to>
                                    </p:set>
                                    <p:animEffect transition="in" filter="wipe(down)">
                                      <p:cBhvr>
                                        <p:cTn id="18" dur="500"/>
                                        <p:tgtEl>
                                          <p:spTgt spid="135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2"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一维随机变量的数学期望</a:t>
            </a:r>
            <a:r>
              <a:rPr lang="en-US" altLang="zh-CN" sz="3600" b="1">
                <a:latin typeface="楷体_GB2312" pitchFamily="49" charset="-122"/>
                <a:ea typeface="楷体_GB2312" pitchFamily="49" charset="-122"/>
              </a:rPr>
              <a:t>(Cont.)</a:t>
            </a:r>
          </a:p>
        </p:txBody>
      </p:sp>
      <p:graphicFrame>
        <p:nvGraphicFramePr>
          <p:cNvPr id="1251333" name="Object 5"/>
          <p:cNvGraphicFramePr>
            <a:graphicFrameLocks noChangeAspect="1"/>
          </p:cNvGraphicFramePr>
          <p:nvPr/>
        </p:nvGraphicFramePr>
        <p:xfrm>
          <a:off x="1143000" y="2060575"/>
          <a:ext cx="5637213" cy="349250"/>
        </p:xfrm>
        <a:graphic>
          <a:graphicData uri="http://schemas.openxmlformats.org/presentationml/2006/ole">
            <p:oleObj spid="_x0000_s1251333" name="Equation" r:id="rId4" imgW="7175160" imgH="444240" progId="Equation.3">
              <p:embed/>
            </p:oleObj>
          </a:graphicData>
        </a:graphic>
      </p:graphicFrame>
      <p:sp>
        <p:nvSpPr>
          <p:cNvPr id="1251334" name="Text Box 6"/>
          <p:cNvSpPr txBox="1">
            <a:spLocks noChangeArrowheads="1"/>
          </p:cNvSpPr>
          <p:nvPr/>
        </p:nvSpPr>
        <p:spPr bwMode="auto">
          <a:xfrm>
            <a:off x="1403350" y="4221163"/>
            <a:ext cx="3489325" cy="407987"/>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1010"/>
                </a:solidFill>
                <a:ea typeface="宋体" pitchFamily="2" charset="-122"/>
              </a:rPr>
              <a:t>试问哪个射手技术较好</a:t>
            </a:r>
            <a:r>
              <a:rPr kumimoji="0" lang="en-US" altLang="zh-CN" sz="2200" b="1">
                <a:solidFill>
                  <a:srgbClr val="001010"/>
                </a:solidFill>
                <a:ea typeface="宋体" pitchFamily="2" charset="-122"/>
              </a:rPr>
              <a:t>?</a:t>
            </a:r>
          </a:p>
        </p:txBody>
      </p:sp>
      <p:sp>
        <p:nvSpPr>
          <p:cNvPr id="1251335" name="Rectangle 7"/>
          <p:cNvSpPr>
            <a:spLocks noChangeArrowheads="1"/>
          </p:cNvSpPr>
          <p:nvPr/>
        </p:nvSpPr>
        <p:spPr bwMode="auto">
          <a:xfrm>
            <a:off x="1303338" y="1689100"/>
            <a:ext cx="3643312" cy="407988"/>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00FF"/>
                </a:solidFill>
                <a:ea typeface="黑体" pitchFamily="49" charset="-122"/>
              </a:rPr>
              <a:t>实例</a:t>
            </a:r>
            <a:r>
              <a:rPr kumimoji="0" lang="en-US" altLang="zh-CN" sz="2200" b="1">
                <a:solidFill>
                  <a:srgbClr val="0000FF"/>
                </a:solidFill>
                <a:ea typeface="黑体" pitchFamily="49" charset="-122"/>
              </a:rPr>
              <a:t>1</a:t>
            </a:r>
            <a:r>
              <a:rPr kumimoji="0" lang="en-US" altLang="zh-CN" sz="2200" b="1">
                <a:solidFill>
                  <a:srgbClr val="3333FF"/>
                </a:solidFill>
                <a:ea typeface="黑体" pitchFamily="49" charset="-122"/>
              </a:rPr>
              <a:t>   </a:t>
            </a:r>
            <a:r>
              <a:rPr kumimoji="0" lang="zh-CN" altLang="en-US" sz="2200" b="1">
                <a:latin typeface="宋体" pitchFamily="2" charset="-122"/>
                <a:ea typeface="宋体" pitchFamily="2" charset="-122"/>
              </a:rPr>
              <a:t>谁的技术比较好</a:t>
            </a:r>
            <a:r>
              <a:rPr kumimoji="0" lang="en-US" altLang="zh-CN" sz="2200" b="1">
                <a:latin typeface="宋体" pitchFamily="2" charset="-122"/>
                <a:ea typeface="宋体" pitchFamily="2" charset="-122"/>
              </a:rPr>
              <a:t>?</a:t>
            </a:r>
          </a:p>
        </p:txBody>
      </p:sp>
      <p:grpSp>
        <p:nvGrpSpPr>
          <p:cNvPr id="1251337" name="Group 9"/>
          <p:cNvGrpSpPr>
            <a:grpSpLocks/>
          </p:cNvGrpSpPr>
          <p:nvPr/>
        </p:nvGrpSpPr>
        <p:grpSpPr bwMode="auto">
          <a:xfrm>
            <a:off x="1449388" y="3429000"/>
            <a:ext cx="4462462" cy="720725"/>
            <a:chOff x="576" y="2544"/>
            <a:chExt cx="3984" cy="768"/>
          </a:xfrm>
        </p:grpSpPr>
        <p:sp>
          <p:nvSpPr>
            <p:cNvPr id="1251338" name="Rectangle 10"/>
            <p:cNvSpPr>
              <a:spLocks noChangeArrowheads="1"/>
            </p:cNvSpPr>
            <p:nvPr/>
          </p:nvSpPr>
          <p:spPr bwMode="auto">
            <a:xfrm>
              <a:off x="576" y="2783"/>
              <a:ext cx="880" cy="434"/>
            </a:xfrm>
            <a:prstGeom prst="rect">
              <a:avLst/>
            </a:prstGeom>
            <a:noFill/>
            <a:ln w="9525">
              <a:noFill/>
              <a:miter lim="800000"/>
              <a:headEnd/>
              <a:tailEnd/>
            </a:ln>
            <a:effectLst/>
          </p:spPr>
          <p:txBody>
            <a:bodyPr wrap="none" lIns="71670" tIns="35835" rIns="71670" bIns="35835">
              <a:spAutoFit/>
            </a:bodyPr>
            <a:lstStyle/>
            <a:p>
              <a:pPr defTabSz="717550" eaLnBrk="0" hangingPunct="0"/>
              <a:r>
                <a:rPr kumimoji="0" lang="zh-CN" altLang="en-US" sz="2200" b="1">
                  <a:solidFill>
                    <a:srgbClr val="001010"/>
                  </a:solidFill>
                  <a:ea typeface="宋体" pitchFamily="2" charset="-122"/>
                </a:rPr>
                <a:t>乙射手</a:t>
              </a:r>
            </a:p>
          </p:txBody>
        </p:sp>
        <p:sp>
          <p:nvSpPr>
            <p:cNvPr id="1251339" name="Line 11"/>
            <p:cNvSpPr>
              <a:spLocks noChangeShapeType="1"/>
            </p:cNvSpPr>
            <p:nvPr/>
          </p:nvSpPr>
          <p:spPr bwMode="auto">
            <a:xfrm>
              <a:off x="1776" y="2928"/>
              <a:ext cx="2784" cy="0"/>
            </a:xfrm>
            <a:prstGeom prst="line">
              <a:avLst/>
            </a:prstGeom>
            <a:noFill/>
            <a:ln w="28575">
              <a:solidFill>
                <a:srgbClr val="008000"/>
              </a:solidFill>
              <a:round/>
              <a:headEnd/>
              <a:tailEnd/>
            </a:ln>
            <a:effectLst/>
          </p:spPr>
          <p:txBody>
            <a:bodyPr wrap="none"/>
            <a:lstStyle/>
            <a:p>
              <a:endParaRPr lang="zh-CN" altLang="en-US"/>
            </a:p>
          </p:txBody>
        </p:sp>
        <p:sp>
          <p:nvSpPr>
            <p:cNvPr id="1251340" name="Line 12"/>
            <p:cNvSpPr>
              <a:spLocks noChangeShapeType="1"/>
            </p:cNvSpPr>
            <p:nvPr/>
          </p:nvSpPr>
          <p:spPr bwMode="auto">
            <a:xfrm flipH="1">
              <a:off x="2976" y="2544"/>
              <a:ext cx="1" cy="768"/>
            </a:xfrm>
            <a:prstGeom prst="line">
              <a:avLst/>
            </a:prstGeom>
            <a:noFill/>
            <a:ln w="28575">
              <a:solidFill>
                <a:srgbClr val="008000"/>
              </a:solidFill>
              <a:round/>
              <a:headEnd/>
              <a:tailEnd/>
            </a:ln>
            <a:effectLst/>
          </p:spPr>
          <p:txBody>
            <a:bodyPr wrap="none"/>
            <a:lstStyle/>
            <a:p>
              <a:endParaRPr lang="zh-CN" altLang="en-US"/>
            </a:p>
          </p:txBody>
        </p:sp>
        <p:graphicFrame>
          <p:nvGraphicFramePr>
            <p:cNvPr id="1251341" name="Object 13"/>
            <p:cNvGraphicFramePr>
              <a:graphicFrameLocks noChangeAspect="1"/>
            </p:cNvGraphicFramePr>
            <p:nvPr/>
          </p:nvGraphicFramePr>
          <p:xfrm>
            <a:off x="1968" y="2640"/>
            <a:ext cx="928" cy="248"/>
          </p:xfrm>
          <a:graphic>
            <a:graphicData uri="http://schemas.openxmlformats.org/presentationml/2006/ole">
              <p:oleObj spid="_x0000_s1251341" name="Equation" r:id="rId5" imgW="1473120" imgH="393480" progId="Equation.3">
                <p:embed/>
              </p:oleObj>
            </a:graphicData>
          </a:graphic>
        </p:graphicFrame>
        <p:graphicFrame>
          <p:nvGraphicFramePr>
            <p:cNvPr id="1251342" name="Object 14"/>
            <p:cNvGraphicFramePr>
              <a:graphicFrameLocks noChangeAspect="1"/>
            </p:cNvGraphicFramePr>
            <p:nvPr/>
          </p:nvGraphicFramePr>
          <p:xfrm>
            <a:off x="2160" y="3024"/>
            <a:ext cx="472" cy="248"/>
          </p:xfrm>
          <a:graphic>
            <a:graphicData uri="http://schemas.openxmlformats.org/presentationml/2006/ole">
              <p:oleObj spid="_x0000_s1251342" name="Equation" r:id="rId6" imgW="749160" imgH="393480" progId="Equation.3">
                <p:embed/>
              </p:oleObj>
            </a:graphicData>
          </a:graphic>
        </p:graphicFrame>
        <p:graphicFrame>
          <p:nvGraphicFramePr>
            <p:cNvPr id="1251343" name="Object 15"/>
            <p:cNvGraphicFramePr>
              <a:graphicFrameLocks noChangeAspect="1"/>
            </p:cNvGraphicFramePr>
            <p:nvPr/>
          </p:nvGraphicFramePr>
          <p:xfrm>
            <a:off x="3216" y="2640"/>
            <a:ext cx="1225" cy="248"/>
          </p:xfrm>
          <a:graphic>
            <a:graphicData uri="http://schemas.openxmlformats.org/presentationml/2006/ole">
              <p:oleObj spid="_x0000_s1251343" name="Equation" r:id="rId7" imgW="1384200" imgH="393480" progId="Equation.3">
                <p:embed/>
              </p:oleObj>
            </a:graphicData>
          </a:graphic>
        </p:graphicFrame>
        <p:graphicFrame>
          <p:nvGraphicFramePr>
            <p:cNvPr id="1251344" name="Object 16"/>
            <p:cNvGraphicFramePr>
              <a:graphicFrameLocks noChangeAspect="1"/>
            </p:cNvGraphicFramePr>
            <p:nvPr/>
          </p:nvGraphicFramePr>
          <p:xfrm>
            <a:off x="3168" y="3072"/>
            <a:ext cx="296" cy="200"/>
          </p:xfrm>
          <a:graphic>
            <a:graphicData uri="http://schemas.openxmlformats.org/presentationml/2006/ole">
              <p:oleObj spid="_x0000_s1251344" name="Equation" r:id="rId8" imgW="469800" imgH="317160" progId="Equation.3">
                <p:embed/>
              </p:oleObj>
            </a:graphicData>
          </a:graphic>
        </p:graphicFrame>
        <p:graphicFrame>
          <p:nvGraphicFramePr>
            <p:cNvPr id="1251345" name="Object 17"/>
            <p:cNvGraphicFramePr>
              <a:graphicFrameLocks noChangeAspect="1"/>
            </p:cNvGraphicFramePr>
            <p:nvPr/>
          </p:nvGraphicFramePr>
          <p:xfrm>
            <a:off x="3596" y="3072"/>
            <a:ext cx="296" cy="200"/>
          </p:xfrm>
          <a:graphic>
            <a:graphicData uri="http://schemas.openxmlformats.org/presentationml/2006/ole">
              <p:oleObj spid="_x0000_s1251345" name="Equation" r:id="rId9" imgW="469800" imgH="317160" progId="Equation.3">
                <p:embed/>
              </p:oleObj>
            </a:graphicData>
          </a:graphic>
        </p:graphicFrame>
        <p:graphicFrame>
          <p:nvGraphicFramePr>
            <p:cNvPr id="1251346" name="Object 18"/>
            <p:cNvGraphicFramePr>
              <a:graphicFrameLocks noChangeAspect="1"/>
            </p:cNvGraphicFramePr>
            <p:nvPr/>
          </p:nvGraphicFramePr>
          <p:xfrm>
            <a:off x="4080" y="3072"/>
            <a:ext cx="296" cy="200"/>
          </p:xfrm>
          <a:graphic>
            <a:graphicData uri="http://schemas.openxmlformats.org/presentationml/2006/ole">
              <p:oleObj spid="_x0000_s1251346" name="Equation" r:id="rId10" imgW="469800" imgH="317160" progId="Equation.3">
                <p:embed/>
              </p:oleObj>
            </a:graphicData>
          </a:graphic>
        </p:graphicFrame>
        <p:sp>
          <p:nvSpPr>
            <p:cNvPr id="1251347" name="Rectangle 19"/>
            <p:cNvSpPr>
              <a:spLocks noChangeArrowheads="1"/>
            </p:cNvSpPr>
            <p:nvPr/>
          </p:nvSpPr>
          <p:spPr bwMode="auto">
            <a:xfrm>
              <a:off x="1776" y="2544"/>
              <a:ext cx="2784" cy="768"/>
            </a:xfrm>
            <a:prstGeom prst="rect">
              <a:avLst/>
            </a:prstGeom>
            <a:noFill/>
            <a:ln w="28575">
              <a:solidFill>
                <a:srgbClr val="008000"/>
              </a:solidFill>
              <a:miter lim="800000"/>
              <a:headEnd/>
              <a:tailEnd/>
            </a:ln>
            <a:effectLst/>
          </p:spPr>
          <p:txBody>
            <a:bodyPr wrap="none" anchor="ctr"/>
            <a:lstStyle/>
            <a:p>
              <a:endParaRPr lang="zh-CN" altLang="en-US"/>
            </a:p>
          </p:txBody>
        </p:sp>
      </p:grpSp>
      <p:grpSp>
        <p:nvGrpSpPr>
          <p:cNvPr id="1251348" name="Group 20"/>
          <p:cNvGrpSpPr>
            <a:grpSpLocks/>
          </p:cNvGrpSpPr>
          <p:nvPr/>
        </p:nvGrpSpPr>
        <p:grpSpPr bwMode="auto">
          <a:xfrm>
            <a:off x="1460500" y="2420938"/>
            <a:ext cx="4462463" cy="720725"/>
            <a:chOff x="576" y="1488"/>
            <a:chExt cx="3984" cy="768"/>
          </a:xfrm>
        </p:grpSpPr>
        <p:sp>
          <p:nvSpPr>
            <p:cNvPr id="1251349" name="Text Box 21"/>
            <p:cNvSpPr txBox="1">
              <a:spLocks noChangeArrowheads="1"/>
            </p:cNvSpPr>
            <p:nvPr/>
          </p:nvSpPr>
          <p:spPr bwMode="auto">
            <a:xfrm>
              <a:off x="576" y="1727"/>
              <a:ext cx="995" cy="434"/>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1010"/>
                  </a:solidFill>
                  <a:ea typeface="宋体" pitchFamily="2" charset="-122"/>
                </a:rPr>
                <a:t>甲射手</a:t>
              </a:r>
            </a:p>
          </p:txBody>
        </p:sp>
        <p:sp>
          <p:nvSpPr>
            <p:cNvPr id="1251350" name="Line 22"/>
            <p:cNvSpPr>
              <a:spLocks noChangeShapeType="1"/>
            </p:cNvSpPr>
            <p:nvPr/>
          </p:nvSpPr>
          <p:spPr bwMode="auto">
            <a:xfrm>
              <a:off x="1776" y="1872"/>
              <a:ext cx="2784" cy="0"/>
            </a:xfrm>
            <a:prstGeom prst="line">
              <a:avLst/>
            </a:prstGeom>
            <a:noFill/>
            <a:ln w="28575">
              <a:solidFill>
                <a:srgbClr val="008000"/>
              </a:solidFill>
              <a:round/>
              <a:headEnd/>
              <a:tailEnd/>
            </a:ln>
            <a:effectLst/>
          </p:spPr>
          <p:txBody>
            <a:bodyPr wrap="none"/>
            <a:lstStyle/>
            <a:p>
              <a:endParaRPr lang="zh-CN" altLang="en-US"/>
            </a:p>
          </p:txBody>
        </p:sp>
        <p:sp>
          <p:nvSpPr>
            <p:cNvPr id="1251351" name="Line 23"/>
            <p:cNvSpPr>
              <a:spLocks noChangeShapeType="1"/>
            </p:cNvSpPr>
            <p:nvPr/>
          </p:nvSpPr>
          <p:spPr bwMode="auto">
            <a:xfrm flipH="1">
              <a:off x="2976" y="1488"/>
              <a:ext cx="1" cy="768"/>
            </a:xfrm>
            <a:prstGeom prst="line">
              <a:avLst/>
            </a:prstGeom>
            <a:noFill/>
            <a:ln w="28575">
              <a:solidFill>
                <a:srgbClr val="008000"/>
              </a:solidFill>
              <a:round/>
              <a:headEnd/>
              <a:tailEnd/>
            </a:ln>
            <a:effectLst/>
          </p:spPr>
          <p:txBody>
            <a:bodyPr wrap="none"/>
            <a:lstStyle/>
            <a:p>
              <a:endParaRPr lang="zh-CN" altLang="en-US"/>
            </a:p>
          </p:txBody>
        </p:sp>
        <p:graphicFrame>
          <p:nvGraphicFramePr>
            <p:cNvPr id="1251352" name="Object 24"/>
            <p:cNvGraphicFramePr>
              <a:graphicFrameLocks noChangeAspect="1"/>
            </p:cNvGraphicFramePr>
            <p:nvPr/>
          </p:nvGraphicFramePr>
          <p:xfrm>
            <a:off x="1920" y="1584"/>
            <a:ext cx="928" cy="248"/>
          </p:xfrm>
          <a:graphic>
            <a:graphicData uri="http://schemas.openxmlformats.org/presentationml/2006/ole">
              <p:oleObj spid="_x0000_s1251352" name="Equation" r:id="rId11" imgW="1473120" imgH="393480" progId="Equation.3">
                <p:embed/>
              </p:oleObj>
            </a:graphicData>
          </a:graphic>
        </p:graphicFrame>
        <p:graphicFrame>
          <p:nvGraphicFramePr>
            <p:cNvPr id="1251353" name="Object 25"/>
            <p:cNvGraphicFramePr>
              <a:graphicFrameLocks noChangeAspect="1"/>
            </p:cNvGraphicFramePr>
            <p:nvPr/>
          </p:nvGraphicFramePr>
          <p:xfrm>
            <a:off x="3216" y="1584"/>
            <a:ext cx="1225" cy="248"/>
          </p:xfrm>
          <a:graphic>
            <a:graphicData uri="http://schemas.openxmlformats.org/presentationml/2006/ole">
              <p:oleObj spid="_x0000_s1251353" name="Equation" r:id="rId12" imgW="1384200" imgH="393480" progId="Equation.3">
                <p:embed/>
              </p:oleObj>
            </a:graphicData>
          </a:graphic>
        </p:graphicFrame>
        <p:graphicFrame>
          <p:nvGraphicFramePr>
            <p:cNvPr id="1251354" name="Object 26"/>
            <p:cNvGraphicFramePr>
              <a:graphicFrameLocks noChangeAspect="1"/>
            </p:cNvGraphicFramePr>
            <p:nvPr/>
          </p:nvGraphicFramePr>
          <p:xfrm>
            <a:off x="3168" y="2016"/>
            <a:ext cx="296" cy="200"/>
          </p:xfrm>
          <a:graphic>
            <a:graphicData uri="http://schemas.openxmlformats.org/presentationml/2006/ole">
              <p:oleObj spid="_x0000_s1251354" name="Equation" r:id="rId13" imgW="469800" imgH="317160" progId="Equation.3">
                <p:embed/>
              </p:oleObj>
            </a:graphicData>
          </a:graphic>
        </p:graphicFrame>
        <p:graphicFrame>
          <p:nvGraphicFramePr>
            <p:cNvPr id="1251355" name="Object 27"/>
            <p:cNvGraphicFramePr>
              <a:graphicFrameLocks noChangeAspect="1"/>
            </p:cNvGraphicFramePr>
            <p:nvPr/>
          </p:nvGraphicFramePr>
          <p:xfrm>
            <a:off x="3606" y="1975"/>
            <a:ext cx="297" cy="230"/>
          </p:xfrm>
          <a:graphic>
            <a:graphicData uri="http://schemas.openxmlformats.org/presentationml/2006/ole">
              <p:oleObj spid="_x0000_s1251355" name="公式" r:id="rId14" imgW="228600" imgH="177480" progId="Equation.3">
                <p:embed/>
              </p:oleObj>
            </a:graphicData>
          </a:graphic>
        </p:graphicFrame>
        <p:graphicFrame>
          <p:nvGraphicFramePr>
            <p:cNvPr id="1251356" name="Object 28"/>
            <p:cNvGraphicFramePr>
              <a:graphicFrameLocks noChangeAspect="1"/>
            </p:cNvGraphicFramePr>
            <p:nvPr/>
          </p:nvGraphicFramePr>
          <p:xfrm>
            <a:off x="4080" y="2016"/>
            <a:ext cx="296" cy="200"/>
          </p:xfrm>
          <a:graphic>
            <a:graphicData uri="http://schemas.openxmlformats.org/presentationml/2006/ole">
              <p:oleObj spid="_x0000_s1251356" name="Equation" r:id="rId15" imgW="469800" imgH="317160" progId="Equation.3">
                <p:embed/>
              </p:oleObj>
            </a:graphicData>
          </a:graphic>
        </p:graphicFrame>
        <p:sp>
          <p:nvSpPr>
            <p:cNvPr id="1251357" name="Rectangle 29"/>
            <p:cNvSpPr>
              <a:spLocks noChangeArrowheads="1"/>
            </p:cNvSpPr>
            <p:nvPr/>
          </p:nvSpPr>
          <p:spPr bwMode="auto">
            <a:xfrm>
              <a:off x="1776" y="1488"/>
              <a:ext cx="2784" cy="768"/>
            </a:xfrm>
            <a:prstGeom prst="rect">
              <a:avLst/>
            </a:prstGeom>
            <a:noFill/>
            <a:ln w="28575">
              <a:solidFill>
                <a:srgbClr val="008000"/>
              </a:solidFill>
              <a:miter lim="800000"/>
              <a:headEnd/>
              <a:tailEnd/>
            </a:ln>
            <a:effectLst/>
          </p:spPr>
          <p:txBody>
            <a:bodyPr wrap="none" anchor="ctr"/>
            <a:lstStyle/>
            <a:p>
              <a:endParaRPr lang="zh-CN" altLang="en-US"/>
            </a:p>
          </p:txBody>
        </p:sp>
        <p:graphicFrame>
          <p:nvGraphicFramePr>
            <p:cNvPr id="1251358" name="Object 30"/>
            <p:cNvGraphicFramePr>
              <a:graphicFrameLocks noChangeAspect="1"/>
            </p:cNvGraphicFramePr>
            <p:nvPr/>
          </p:nvGraphicFramePr>
          <p:xfrm>
            <a:off x="2109" y="1933"/>
            <a:ext cx="472" cy="248"/>
          </p:xfrm>
          <a:graphic>
            <a:graphicData uri="http://schemas.openxmlformats.org/presentationml/2006/ole">
              <p:oleObj spid="_x0000_s1251358" name="Equation" r:id="rId16" imgW="749160" imgH="393480" progId="Equation.3">
                <p:embed/>
              </p:oleObj>
            </a:graphicData>
          </a:graphic>
        </p:graphicFrame>
      </p:grpSp>
      <p:sp>
        <p:nvSpPr>
          <p:cNvPr id="1251359" name="Rectangle 31"/>
          <p:cNvSpPr>
            <a:spLocks noChangeArrowheads="1"/>
          </p:cNvSpPr>
          <p:nvPr/>
        </p:nvSpPr>
        <p:spPr bwMode="auto">
          <a:xfrm>
            <a:off x="1460500" y="4579938"/>
            <a:ext cx="425450" cy="407987"/>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00D2"/>
                </a:solidFill>
                <a:ea typeface="黑体" pitchFamily="49" charset="-122"/>
              </a:rPr>
              <a:t>解</a:t>
            </a:r>
          </a:p>
        </p:txBody>
      </p:sp>
      <p:graphicFrame>
        <p:nvGraphicFramePr>
          <p:cNvPr id="1251360" name="Object 32"/>
          <p:cNvGraphicFramePr>
            <a:graphicFrameLocks noChangeAspect="1"/>
          </p:cNvGraphicFramePr>
          <p:nvPr/>
        </p:nvGraphicFramePr>
        <p:xfrm>
          <a:off x="1982788" y="5043488"/>
          <a:ext cx="5048250" cy="328612"/>
        </p:xfrm>
        <a:graphic>
          <a:graphicData uri="http://schemas.openxmlformats.org/presentationml/2006/ole">
            <p:oleObj spid="_x0000_s1251360" name="Equation" r:id="rId17" imgW="6438600" imgH="419040" progId="Equation.3">
              <p:embed/>
            </p:oleObj>
          </a:graphicData>
        </a:graphic>
      </p:graphicFrame>
      <p:graphicFrame>
        <p:nvGraphicFramePr>
          <p:cNvPr id="1251361" name="Object 33"/>
          <p:cNvGraphicFramePr>
            <a:graphicFrameLocks noChangeAspect="1"/>
          </p:cNvGraphicFramePr>
          <p:nvPr/>
        </p:nvGraphicFramePr>
        <p:xfrm>
          <a:off x="1962150" y="5372100"/>
          <a:ext cx="5059363" cy="328613"/>
        </p:xfrm>
        <a:graphic>
          <a:graphicData uri="http://schemas.openxmlformats.org/presentationml/2006/ole">
            <p:oleObj spid="_x0000_s1251361" name="Equation" r:id="rId18" imgW="6451560" imgH="419040" progId="Equation.3">
              <p:embed/>
            </p:oleObj>
          </a:graphicData>
        </a:graphic>
      </p:graphicFrame>
      <p:graphicFrame>
        <p:nvGraphicFramePr>
          <p:cNvPr id="1251362" name="Object 34"/>
          <p:cNvGraphicFramePr>
            <a:graphicFrameLocks noChangeAspect="1"/>
          </p:cNvGraphicFramePr>
          <p:nvPr/>
        </p:nvGraphicFramePr>
        <p:xfrm>
          <a:off x="1879600" y="4652963"/>
          <a:ext cx="4968875" cy="371475"/>
        </p:xfrm>
        <a:graphic>
          <a:graphicData uri="http://schemas.openxmlformats.org/presentationml/2006/ole">
            <p:oleObj spid="_x0000_s1251362" name="公式" r:id="rId19" imgW="2781000" imgH="215640" progId="Equation.3">
              <p:embed/>
            </p:oleObj>
          </a:graphicData>
        </a:graphic>
      </p:graphicFrame>
      <p:sp>
        <p:nvSpPr>
          <p:cNvPr id="1251363" name="Rectangle 35"/>
          <p:cNvSpPr>
            <a:spLocks noChangeArrowheads="1"/>
          </p:cNvSpPr>
          <p:nvPr/>
        </p:nvSpPr>
        <p:spPr bwMode="auto">
          <a:xfrm>
            <a:off x="1806575" y="5661025"/>
            <a:ext cx="3713163" cy="406400"/>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1010"/>
                </a:solidFill>
                <a:ea typeface="宋体" pitchFamily="2" charset="-122"/>
              </a:rPr>
              <a:t>故甲射手的技术比较好</a:t>
            </a:r>
            <a:r>
              <a:rPr kumimoji="0" lang="en-US" altLang="zh-CN" sz="2200" b="1">
                <a:solidFill>
                  <a:srgbClr val="001010"/>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51332"/>
                                        </p:tgtEl>
                                        <p:attrNameLst>
                                          <p:attrName>style.visibility</p:attrName>
                                        </p:attrNameLst>
                                      </p:cBhvr>
                                      <p:to>
                                        <p:strVal val="visible"/>
                                      </p:to>
                                    </p:set>
                                    <p:anim calcmode="lin" valueType="num">
                                      <p:cBhvr additive="base">
                                        <p:cTn id="7" dur="500" fill="hold"/>
                                        <p:tgtEl>
                                          <p:spTgt spid="1251332"/>
                                        </p:tgtEl>
                                        <p:attrNameLst>
                                          <p:attrName>ppt_x</p:attrName>
                                        </p:attrNameLst>
                                      </p:cBhvr>
                                      <p:tavLst>
                                        <p:tav tm="0">
                                          <p:val>
                                            <p:strVal val="1+#ppt_w/2"/>
                                          </p:val>
                                        </p:tav>
                                        <p:tav tm="100000">
                                          <p:val>
                                            <p:strVal val="#ppt_x"/>
                                          </p:val>
                                        </p:tav>
                                      </p:tavLst>
                                    </p:anim>
                                    <p:anim calcmode="lin" valueType="num">
                                      <p:cBhvr additive="base">
                                        <p:cTn id="8" dur="500" fill="hold"/>
                                        <p:tgtEl>
                                          <p:spTgt spid="12513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51333"/>
                                        </p:tgtEl>
                                        <p:attrNameLst>
                                          <p:attrName>style.visibility</p:attrName>
                                        </p:attrNameLst>
                                      </p:cBhvr>
                                      <p:to>
                                        <p:strVal val="visible"/>
                                      </p:to>
                                    </p:set>
                                    <p:animEffect transition="in" filter="wipe(left)">
                                      <p:cBhvr>
                                        <p:cTn id="13" dur="500"/>
                                        <p:tgtEl>
                                          <p:spTgt spid="12513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51348"/>
                                        </p:tgtEl>
                                        <p:attrNameLst>
                                          <p:attrName>style.visibility</p:attrName>
                                        </p:attrNameLst>
                                      </p:cBhvr>
                                      <p:to>
                                        <p:strVal val="visible"/>
                                      </p:to>
                                    </p:set>
                                    <p:animEffect transition="in" filter="wipe(left)">
                                      <p:cBhvr>
                                        <p:cTn id="18" dur="500"/>
                                        <p:tgtEl>
                                          <p:spTgt spid="125134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51337"/>
                                        </p:tgtEl>
                                        <p:attrNameLst>
                                          <p:attrName>style.visibility</p:attrName>
                                        </p:attrNameLst>
                                      </p:cBhvr>
                                      <p:to>
                                        <p:strVal val="visible"/>
                                      </p:to>
                                    </p:set>
                                    <p:animEffect transition="in" filter="wipe(left)">
                                      <p:cBhvr>
                                        <p:cTn id="23" dur="500"/>
                                        <p:tgtEl>
                                          <p:spTgt spid="12513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51334"/>
                                        </p:tgtEl>
                                        <p:attrNameLst>
                                          <p:attrName>style.visibility</p:attrName>
                                        </p:attrNameLst>
                                      </p:cBhvr>
                                      <p:to>
                                        <p:strVal val="visible"/>
                                      </p:to>
                                    </p:set>
                                    <p:animEffect transition="in" filter="wipe(left)">
                                      <p:cBhvr>
                                        <p:cTn id="28" dur="500"/>
                                        <p:tgtEl>
                                          <p:spTgt spid="12513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51359"/>
                                        </p:tgtEl>
                                        <p:attrNameLst>
                                          <p:attrName>style.visibility</p:attrName>
                                        </p:attrNameLst>
                                      </p:cBhvr>
                                      <p:to>
                                        <p:strVal val="visible"/>
                                      </p:to>
                                    </p:set>
                                    <p:animEffect transition="in" filter="wipe(left)">
                                      <p:cBhvr>
                                        <p:cTn id="33" dur="500"/>
                                        <p:tgtEl>
                                          <p:spTgt spid="12513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51362"/>
                                        </p:tgtEl>
                                        <p:attrNameLst>
                                          <p:attrName>style.visibility</p:attrName>
                                        </p:attrNameLst>
                                      </p:cBhvr>
                                      <p:to>
                                        <p:strVal val="visible"/>
                                      </p:to>
                                    </p:set>
                                    <p:animEffect transition="in" filter="wipe(left)">
                                      <p:cBhvr>
                                        <p:cTn id="38" dur="500"/>
                                        <p:tgtEl>
                                          <p:spTgt spid="125136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51360"/>
                                        </p:tgtEl>
                                        <p:attrNameLst>
                                          <p:attrName>style.visibility</p:attrName>
                                        </p:attrNameLst>
                                      </p:cBhvr>
                                      <p:to>
                                        <p:strVal val="visible"/>
                                      </p:to>
                                    </p:set>
                                    <p:animEffect transition="in" filter="wipe(left)">
                                      <p:cBhvr>
                                        <p:cTn id="43" dur="500"/>
                                        <p:tgtEl>
                                          <p:spTgt spid="125136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51361"/>
                                        </p:tgtEl>
                                        <p:attrNameLst>
                                          <p:attrName>style.visibility</p:attrName>
                                        </p:attrNameLst>
                                      </p:cBhvr>
                                      <p:to>
                                        <p:strVal val="visible"/>
                                      </p:to>
                                    </p:set>
                                    <p:animEffect transition="in" filter="wipe(left)">
                                      <p:cBhvr>
                                        <p:cTn id="48" dur="500"/>
                                        <p:tgtEl>
                                          <p:spTgt spid="125136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51363"/>
                                        </p:tgtEl>
                                        <p:attrNameLst>
                                          <p:attrName>style.visibility</p:attrName>
                                        </p:attrNameLst>
                                      </p:cBhvr>
                                      <p:to>
                                        <p:strVal val="visible"/>
                                      </p:to>
                                    </p:set>
                                    <p:animEffect transition="in" filter="wipe(left)">
                                      <p:cBhvr>
                                        <p:cTn id="53" dur="500"/>
                                        <p:tgtEl>
                                          <p:spTgt spid="125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2" grpId="0" autoUpdateAnimBg="0"/>
      <p:bldP spid="1251334" grpId="0"/>
      <p:bldP spid="1251359" grpId="0"/>
      <p:bldP spid="1251363"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7" name="Object 7"/>
          <p:cNvGraphicFramePr>
            <a:graphicFrameLocks noChangeAspect="1"/>
          </p:cNvGraphicFramePr>
          <p:nvPr/>
        </p:nvGraphicFramePr>
        <p:xfrm>
          <a:off x="1050925" y="2252650"/>
          <a:ext cx="1760538" cy="406400"/>
        </p:xfrm>
        <a:graphic>
          <a:graphicData uri="http://schemas.openxmlformats.org/presentationml/2006/ole">
            <p:oleObj spid="_x0000_s1580035" name="公式" r:id="rId4" imgW="761760" imgH="177480" progId="Equation.3">
              <p:embed/>
            </p:oleObj>
          </a:graphicData>
        </a:graphic>
      </p:graphicFrame>
      <p:sp>
        <p:nvSpPr>
          <p:cNvPr id="25613" name="Rectangle 13"/>
          <p:cNvSpPr>
            <a:spLocks noChangeArrowheads="1"/>
          </p:cNvSpPr>
          <p:nvPr/>
        </p:nvSpPr>
        <p:spPr bwMode="auto">
          <a:xfrm>
            <a:off x="611188" y="207963"/>
            <a:ext cx="3254375" cy="588962"/>
          </a:xfrm>
          <a:prstGeom prst="rect">
            <a:avLst/>
          </a:prstGeom>
          <a:noFill/>
          <a:ln w="9525">
            <a:solidFill>
              <a:srgbClr val="FF3399"/>
            </a:solidFill>
            <a:miter lim="800000"/>
            <a:headEnd/>
            <a:tailEnd/>
          </a:ln>
        </p:spPr>
        <p:txBody>
          <a:bodyPr wrap="none">
            <a:spAutoFit/>
          </a:bodyPr>
          <a:lstStyle/>
          <a:p>
            <a:r>
              <a:rPr lang="zh-CN" altLang="en-US" sz="3200" b="1">
                <a:solidFill>
                  <a:srgbClr val="0000FF"/>
                </a:solidFill>
                <a:latin typeface="黑体" pitchFamily="2" charset="-122"/>
                <a:ea typeface="黑体" pitchFamily="2" charset="-122"/>
              </a:rPr>
              <a:t>切比雪夫不等式</a:t>
            </a:r>
            <a:r>
              <a:rPr lang="en-US" altLang="zh-CN" sz="3200" b="1">
                <a:solidFill>
                  <a:srgbClr val="0000FF"/>
                </a:solidFill>
                <a:latin typeface="黑体" pitchFamily="2" charset="-122"/>
                <a:ea typeface="黑体" pitchFamily="2" charset="-122"/>
              </a:rPr>
              <a:t>:</a:t>
            </a:r>
          </a:p>
        </p:txBody>
      </p:sp>
      <p:sp>
        <p:nvSpPr>
          <p:cNvPr id="25614" name="Rectangle 14"/>
          <p:cNvSpPr>
            <a:spLocks noChangeArrowheads="1"/>
          </p:cNvSpPr>
          <p:nvPr/>
        </p:nvSpPr>
        <p:spPr bwMode="auto">
          <a:xfrm>
            <a:off x="539750" y="1714488"/>
            <a:ext cx="8382000" cy="457200"/>
          </a:xfrm>
          <a:prstGeom prst="rect">
            <a:avLst/>
          </a:prstGeom>
          <a:noFill/>
          <a:ln w="9525">
            <a:noFill/>
            <a:miter lim="800000"/>
            <a:headEnd/>
            <a:tailEnd/>
          </a:ln>
          <a:effectLst/>
        </p:spPr>
        <p:txBody>
          <a:bodyPr>
            <a:spAutoFit/>
          </a:bodyPr>
          <a:lstStyle/>
          <a:p>
            <a:pPr>
              <a:defRPr/>
            </a:pPr>
            <a:r>
              <a:rPr lang="zh-CN" altLang="en-US" b="1" u="sng" dirty="0">
                <a:solidFill>
                  <a:srgbClr val="FF3399"/>
                </a:solidFill>
                <a:effectLst>
                  <a:outerShdw blurRad="38100" dist="38100" dir="2700000" algn="tl">
                    <a:srgbClr val="000000"/>
                  </a:outerShdw>
                </a:effectLst>
                <a:ea typeface="黑体" pitchFamily="2" charset="-122"/>
              </a:rPr>
              <a:t>证</a:t>
            </a:r>
            <a:r>
              <a:rPr lang="zh-CN" altLang="en-US" b="1" dirty="0"/>
              <a:t> （仅就</a:t>
            </a:r>
            <a:r>
              <a:rPr lang="en-US" altLang="zh-CN" b="1" i="1" dirty="0"/>
              <a:t>X</a:t>
            </a:r>
            <a:r>
              <a:rPr lang="zh-CN" altLang="en-US" b="1" dirty="0"/>
              <a:t>为连续型时来证）设</a:t>
            </a:r>
            <a:r>
              <a:rPr lang="en-US" altLang="zh-CN" b="1" i="1" dirty="0"/>
              <a:t>X</a:t>
            </a:r>
            <a:r>
              <a:rPr lang="zh-CN" altLang="en-US" b="1" dirty="0"/>
              <a:t>的概率密度为</a:t>
            </a:r>
            <a:r>
              <a:rPr lang="en-US" altLang="zh-CN" b="1" i="1" dirty="0"/>
              <a:t>f</a:t>
            </a:r>
            <a:r>
              <a:rPr lang="en-US" altLang="zh-CN" b="1" dirty="0"/>
              <a:t>(</a:t>
            </a:r>
            <a:r>
              <a:rPr lang="en-US" altLang="zh-CN" b="1" i="1" dirty="0"/>
              <a:t>x</a:t>
            </a:r>
            <a:r>
              <a:rPr lang="en-US" altLang="zh-CN" b="1" dirty="0"/>
              <a:t>)</a:t>
            </a:r>
            <a:r>
              <a:rPr lang="zh-CN" altLang="en-US" b="1" dirty="0"/>
              <a:t>，则</a:t>
            </a:r>
          </a:p>
        </p:txBody>
      </p:sp>
      <p:graphicFrame>
        <p:nvGraphicFramePr>
          <p:cNvPr id="25620" name="Object 20"/>
          <p:cNvGraphicFramePr>
            <a:graphicFrameLocks noChangeAspect="1"/>
          </p:cNvGraphicFramePr>
          <p:nvPr/>
        </p:nvGraphicFramePr>
        <p:xfrm>
          <a:off x="2819400" y="2128825"/>
          <a:ext cx="1600200" cy="809625"/>
        </p:xfrm>
        <a:graphic>
          <a:graphicData uri="http://schemas.openxmlformats.org/presentationml/2006/ole">
            <p:oleObj spid="_x0000_s1580041" name="公式" r:id="rId5" imgW="774360" imgH="393480" progId="Equation.3">
              <p:embed/>
            </p:oleObj>
          </a:graphicData>
        </a:graphic>
      </p:graphicFrame>
      <p:graphicFrame>
        <p:nvGraphicFramePr>
          <p:cNvPr id="25621" name="Object 21"/>
          <p:cNvGraphicFramePr>
            <a:graphicFrameLocks noChangeAspect="1"/>
          </p:cNvGraphicFramePr>
          <p:nvPr/>
        </p:nvGraphicFramePr>
        <p:xfrm>
          <a:off x="4441825" y="2065325"/>
          <a:ext cx="2644775" cy="873125"/>
        </p:xfrm>
        <a:graphic>
          <a:graphicData uri="http://schemas.openxmlformats.org/presentationml/2006/ole">
            <p:oleObj spid="_x0000_s1580042" name="公式" r:id="rId6" imgW="1384200" imgH="457200" progId="Equation.3">
              <p:embed/>
            </p:oleObj>
          </a:graphicData>
        </a:graphic>
      </p:graphicFrame>
      <p:graphicFrame>
        <p:nvGraphicFramePr>
          <p:cNvPr id="25622" name="Object 22"/>
          <p:cNvGraphicFramePr>
            <a:graphicFrameLocks noChangeAspect="1"/>
          </p:cNvGraphicFramePr>
          <p:nvPr/>
        </p:nvGraphicFramePr>
        <p:xfrm>
          <a:off x="4765675" y="2938450"/>
          <a:ext cx="1787525" cy="850900"/>
        </p:xfrm>
        <a:graphic>
          <a:graphicData uri="http://schemas.openxmlformats.org/presentationml/2006/ole">
            <p:oleObj spid="_x0000_s1580043" name="公式" r:id="rId7" imgW="774360" imgH="368280" progId="Equation.3">
              <p:embed/>
            </p:oleObj>
          </a:graphicData>
        </a:graphic>
      </p:graphicFrame>
      <p:graphicFrame>
        <p:nvGraphicFramePr>
          <p:cNvPr id="25623" name="Object 23"/>
          <p:cNvGraphicFramePr>
            <a:graphicFrameLocks noChangeAspect="1"/>
          </p:cNvGraphicFramePr>
          <p:nvPr/>
        </p:nvGraphicFramePr>
        <p:xfrm>
          <a:off x="1524000" y="2938450"/>
          <a:ext cx="3197225" cy="817563"/>
        </p:xfrm>
        <a:graphic>
          <a:graphicData uri="http://schemas.openxmlformats.org/presentationml/2006/ole">
            <p:oleObj spid="_x0000_s1580044" name="公式" r:id="rId8" imgW="1384200" imgH="3553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3"/>
                                        </p:tgtEl>
                                        <p:attrNameLst>
                                          <p:attrName>style.visibility</p:attrName>
                                        </p:attrNameLst>
                                      </p:cBhvr>
                                      <p:to>
                                        <p:strVal val="visible"/>
                                      </p:to>
                                    </p:set>
                                    <p:animEffect transition="in" filter="wipe(left)">
                                      <p:cBhvr>
                                        <p:cTn id="7" dur="500"/>
                                        <p:tgtEl>
                                          <p:spTgt spid="25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14"/>
                                        </p:tgtEl>
                                        <p:attrNameLst>
                                          <p:attrName>style.visibility</p:attrName>
                                        </p:attrNameLst>
                                      </p:cBhvr>
                                      <p:to>
                                        <p:strVal val="visible"/>
                                      </p:to>
                                    </p:set>
                                    <p:animEffect transition="in" filter="wipe(left)">
                                      <p:cBhvr>
                                        <p:cTn id="12" dur="500"/>
                                        <p:tgtEl>
                                          <p:spTgt spid="25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wipe(left)">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20"/>
                                        </p:tgtEl>
                                        <p:attrNameLst>
                                          <p:attrName>style.visibility</p:attrName>
                                        </p:attrNameLst>
                                      </p:cBhvr>
                                      <p:to>
                                        <p:strVal val="visible"/>
                                      </p:to>
                                    </p:set>
                                    <p:animEffect transition="in" filter="wipe(left)">
                                      <p:cBhvr>
                                        <p:cTn id="22" dur="500"/>
                                        <p:tgtEl>
                                          <p:spTgt spid="256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21"/>
                                        </p:tgtEl>
                                        <p:attrNameLst>
                                          <p:attrName>style.visibility</p:attrName>
                                        </p:attrNameLst>
                                      </p:cBhvr>
                                      <p:to>
                                        <p:strVal val="visible"/>
                                      </p:to>
                                    </p:set>
                                    <p:animEffect transition="in" filter="wipe(left)">
                                      <p:cBhvr>
                                        <p:cTn id="27" dur="500"/>
                                        <p:tgtEl>
                                          <p:spTgt spid="256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23"/>
                                        </p:tgtEl>
                                        <p:attrNameLst>
                                          <p:attrName>style.visibility</p:attrName>
                                        </p:attrNameLst>
                                      </p:cBhvr>
                                      <p:to>
                                        <p:strVal val="visible"/>
                                      </p:to>
                                    </p:set>
                                    <p:animEffect transition="in" filter="wipe(left)">
                                      <p:cBhvr>
                                        <p:cTn id="32" dur="500"/>
                                        <p:tgtEl>
                                          <p:spTgt spid="256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22"/>
                                        </p:tgtEl>
                                        <p:attrNameLst>
                                          <p:attrName>style.visibility</p:attrName>
                                        </p:attrNameLst>
                                      </p:cBhvr>
                                      <p:to>
                                        <p:strVal val="visible"/>
                                      </p:to>
                                    </p:set>
                                    <p:animEffect transition="in" filter="wipe(left)">
                                      <p:cBhvr>
                                        <p:cTn id="37" dur="500"/>
                                        <p:tgtEl>
                                          <p:spTgt spid="2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animBg="1" autoUpdateAnimBg="0"/>
      <p:bldP spid="2561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9879" name="Group 7"/>
          <p:cNvGrpSpPr>
            <a:grpSpLocks/>
          </p:cNvGrpSpPr>
          <p:nvPr/>
        </p:nvGrpSpPr>
        <p:grpSpPr bwMode="auto">
          <a:xfrm>
            <a:off x="1006475" y="3084513"/>
            <a:ext cx="2220913" cy="549275"/>
            <a:chOff x="1241" y="1622"/>
            <a:chExt cx="1399" cy="346"/>
          </a:xfrm>
        </p:grpSpPr>
        <p:sp>
          <p:nvSpPr>
            <p:cNvPr id="1359880" name="Rectangle 8"/>
            <p:cNvSpPr>
              <a:spLocks noChangeArrowheads="1"/>
            </p:cNvSpPr>
            <p:nvPr/>
          </p:nvSpPr>
          <p:spPr bwMode="auto">
            <a:xfrm>
              <a:off x="1241" y="1622"/>
              <a:ext cx="566"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如取</a:t>
              </a:r>
            </a:p>
          </p:txBody>
        </p:sp>
        <p:graphicFrame>
          <p:nvGraphicFramePr>
            <p:cNvPr id="1359881" name="Object 9"/>
            <p:cNvGraphicFramePr>
              <a:graphicFrameLocks noChangeAspect="1"/>
            </p:cNvGraphicFramePr>
            <p:nvPr/>
          </p:nvGraphicFramePr>
          <p:xfrm>
            <a:off x="1762" y="1630"/>
            <a:ext cx="878" cy="338"/>
          </p:xfrm>
          <a:graphic>
            <a:graphicData uri="http://schemas.openxmlformats.org/presentationml/2006/ole">
              <p:oleObj spid="_x0000_s1359881" name="公式" r:id="rId4" imgW="457200" imgH="177480" progId="Equation.3">
                <p:embed/>
              </p:oleObj>
            </a:graphicData>
          </a:graphic>
        </p:graphicFrame>
      </p:grpSp>
      <p:graphicFrame>
        <p:nvGraphicFramePr>
          <p:cNvPr id="1359882" name="Object 10"/>
          <p:cNvGraphicFramePr>
            <a:graphicFrameLocks noChangeAspect="1"/>
          </p:cNvGraphicFramePr>
          <p:nvPr/>
        </p:nvGraphicFramePr>
        <p:xfrm>
          <a:off x="1979613" y="476250"/>
          <a:ext cx="4418012" cy="1174750"/>
        </p:xfrm>
        <a:graphic>
          <a:graphicData uri="http://schemas.openxmlformats.org/presentationml/2006/ole">
            <p:oleObj spid="_x0000_s1359882" name="公式" r:id="rId5" imgW="1574640" imgH="419040" progId="Equation.3">
              <p:embed/>
            </p:oleObj>
          </a:graphicData>
        </a:graphic>
      </p:graphicFrame>
      <p:graphicFrame>
        <p:nvGraphicFramePr>
          <p:cNvPr id="1359883" name="Object 11"/>
          <p:cNvGraphicFramePr>
            <a:graphicFrameLocks noChangeAspect="1"/>
          </p:cNvGraphicFramePr>
          <p:nvPr/>
        </p:nvGraphicFramePr>
        <p:xfrm>
          <a:off x="1633538" y="3573463"/>
          <a:ext cx="6288087" cy="1198562"/>
        </p:xfrm>
        <a:graphic>
          <a:graphicData uri="http://schemas.openxmlformats.org/presentationml/2006/ole">
            <p:oleObj spid="_x0000_s1359883" name="公式" r:id="rId6" imgW="2197080" imgH="419040" progId="Equation.3">
              <p:embed/>
            </p:oleObj>
          </a:graphicData>
        </a:graphic>
      </p:graphicFrame>
      <p:sp>
        <p:nvSpPr>
          <p:cNvPr id="1359888" name="Rectangle 16"/>
          <p:cNvSpPr>
            <a:spLocks noChangeArrowheads="1"/>
          </p:cNvSpPr>
          <p:nvPr/>
        </p:nvSpPr>
        <p:spPr bwMode="auto">
          <a:xfrm>
            <a:off x="1042988" y="1700213"/>
            <a:ext cx="7921625" cy="1117600"/>
          </a:xfrm>
          <a:prstGeom prst="rect">
            <a:avLst/>
          </a:prstGeom>
          <a:noFill/>
          <a:ln w="9525">
            <a:noFill/>
            <a:miter lim="800000"/>
            <a:headEnd/>
            <a:tailEnd/>
          </a:ln>
          <a:effectLst/>
        </p:spPr>
        <p:txBody>
          <a:bodyPr>
            <a:spAutoFit/>
          </a:bodyPr>
          <a:lstStyle/>
          <a:p>
            <a:pPr>
              <a:lnSpc>
                <a:spcPct val="120000"/>
              </a:lnSpc>
              <a:spcBef>
                <a:spcPct val="50000"/>
              </a:spcBef>
            </a:pPr>
            <a:r>
              <a:rPr lang="zh-CN" altLang="en-US" b="1">
                <a:ea typeface="宋体" pitchFamily="2" charset="-122"/>
              </a:rPr>
              <a:t>当方差已知时，切比雪夫不等式给出了</a:t>
            </a:r>
            <a:r>
              <a:rPr lang="zh-CN" altLang="en-US" b="1" i="1">
                <a:ea typeface="宋体" pitchFamily="2" charset="-122"/>
              </a:rPr>
              <a:t>随机变量</a:t>
            </a:r>
            <a:r>
              <a:rPr lang="en-US" altLang="zh-CN" b="1">
                <a:ea typeface="宋体" pitchFamily="2" charset="-122"/>
              </a:rPr>
              <a:t> </a:t>
            </a:r>
            <a:r>
              <a:rPr lang="en-US" altLang="zh-CN" b="1" i="1">
                <a:ea typeface="宋体" pitchFamily="2" charset="-122"/>
              </a:rPr>
              <a:t>X</a:t>
            </a:r>
            <a:r>
              <a:rPr lang="zh-CN" altLang="en-US" b="1">
                <a:ea typeface="宋体" pitchFamily="2" charset="-122"/>
              </a:rPr>
              <a:t>与它的期望的偏差不小于     的概率的估计式 </a:t>
            </a:r>
            <a:r>
              <a:rPr lang="en-US" altLang="zh-CN" b="1">
                <a:ea typeface="宋体" pitchFamily="2" charset="-122"/>
              </a:rPr>
              <a:t>.</a:t>
            </a:r>
          </a:p>
        </p:txBody>
      </p:sp>
      <p:graphicFrame>
        <p:nvGraphicFramePr>
          <p:cNvPr id="1359889" name="Object 17"/>
          <p:cNvGraphicFramePr>
            <a:graphicFrameLocks noChangeAspect="1"/>
          </p:cNvGraphicFramePr>
          <p:nvPr/>
        </p:nvGraphicFramePr>
        <p:xfrm>
          <a:off x="5292725" y="2349500"/>
          <a:ext cx="325438" cy="357188"/>
        </p:xfrm>
        <a:graphic>
          <a:graphicData uri="http://schemas.openxmlformats.org/presentationml/2006/ole">
            <p:oleObj spid="_x0000_s1359889" name="Equation" r:id="rId7" imgW="126720" imgH="139680" progId="Equation.3">
              <p:embed/>
            </p:oleObj>
          </a:graphicData>
        </a:graphic>
      </p:graphicFrame>
      <p:sp>
        <p:nvSpPr>
          <p:cNvPr id="1359891" name="Rectangle 19"/>
          <p:cNvSpPr>
            <a:spLocks noChangeArrowheads="1"/>
          </p:cNvSpPr>
          <p:nvPr/>
        </p:nvSpPr>
        <p:spPr bwMode="auto">
          <a:xfrm>
            <a:off x="1258888" y="4941888"/>
            <a:ext cx="7634287" cy="946150"/>
          </a:xfrm>
          <a:prstGeom prst="rect">
            <a:avLst/>
          </a:prstGeom>
          <a:noFill/>
          <a:ln w="9525">
            <a:noFill/>
            <a:miter lim="800000"/>
            <a:headEnd/>
            <a:tailEnd/>
          </a:ln>
          <a:effectLst/>
        </p:spPr>
        <p:txBody>
          <a:bodyPr>
            <a:spAutoFit/>
          </a:bodyPr>
          <a:lstStyle/>
          <a:p>
            <a:r>
              <a:rPr lang="zh-CN" altLang="en-US" b="1">
                <a:ea typeface="宋体" pitchFamily="2" charset="-122"/>
              </a:rPr>
              <a:t>可见，对任给的分布，只要期望和方差存在， 则 </a:t>
            </a:r>
            <a:r>
              <a:rPr lang="en-US" altLang="zh-CN" b="1" i="1">
                <a:ea typeface="宋体" pitchFamily="2" charset="-122"/>
              </a:rPr>
              <a:t>X</a:t>
            </a:r>
            <a:r>
              <a:rPr lang="zh-CN" altLang="en-US" b="1">
                <a:ea typeface="宋体" pitchFamily="2" charset="-122"/>
              </a:rPr>
              <a:t>取值偏离</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zh-CN" altLang="zh-CN" b="1">
                <a:ea typeface="宋体" pitchFamily="2" charset="-122"/>
              </a:rPr>
              <a:t>超过 </a:t>
            </a:r>
            <a:r>
              <a:rPr lang="zh-CN" altLang="zh-CN" b="1">
                <a:solidFill>
                  <a:schemeClr val="accent2"/>
                </a:solidFill>
                <a:ea typeface="宋体" pitchFamily="2" charset="-122"/>
              </a:rPr>
              <a:t>3</a:t>
            </a:r>
            <a:r>
              <a:rPr lang="zh-CN" altLang="zh-CN" b="1">
                <a:ea typeface="宋体" pitchFamily="2" charset="-122"/>
              </a:rPr>
              <a:t>  </a:t>
            </a:r>
            <a:r>
              <a:rPr lang="en-US" altLang="zh-CN" b="1">
                <a:ea typeface="宋体" pitchFamily="2" charset="-122"/>
              </a:rPr>
              <a:t>   </a:t>
            </a:r>
            <a:r>
              <a:rPr lang="zh-CN" altLang="zh-CN" b="1">
                <a:ea typeface="宋体" pitchFamily="2" charset="-122"/>
              </a:rPr>
              <a:t>的概率小于</a:t>
            </a:r>
            <a:r>
              <a:rPr lang="en-US" altLang="zh-CN" b="1">
                <a:ea typeface="宋体" pitchFamily="2" charset="-122"/>
              </a:rPr>
              <a:t>0.111 .</a:t>
            </a:r>
          </a:p>
        </p:txBody>
      </p:sp>
      <p:graphicFrame>
        <p:nvGraphicFramePr>
          <p:cNvPr id="1359892" name="Object 20"/>
          <p:cNvGraphicFramePr>
            <a:graphicFrameLocks noChangeAspect="1"/>
          </p:cNvGraphicFramePr>
          <p:nvPr/>
        </p:nvGraphicFramePr>
        <p:xfrm>
          <a:off x="5148263" y="5445125"/>
          <a:ext cx="431800" cy="395288"/>
        </p:xfrm>
        <a:graphic>
          <a:graphicData uri="http://schemas.openxmlformats.org/presentationml/2006/ole">
            <p:oleObj spid="_x0000_s1359892" name="Equation" r:id="rId8" imgW="152280" imgH="1396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59879"/>
                                        </p:tgtEl>
                                        <p:attrNameLst>
                                          <p:attrName>style.visibility</p:attrName>
                                        </p:attrNameLst>
                                      </p:cBhvr>
                                      <p:to>
                                        <p:strVal val="visible"/>
                                      </p:to>
                                    </p:set>
                                    <p:animEffect transition="in" filter="wipe(left)">
                                      <p:cBhvr>
                                        <p:cTn id="7" dur="500"/>
                                        <p:tgtEl>
                                          <p:spTgt spid="13598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59883"/>
                                        </p:tgtEl>
                                        <p:attrNameLst>
                                          <p:attrName>style.visibility</p:attrName>
                                        </p:attrNameLst>
                                      </p:cBhvr>
                                      <p:to>
                                        <p:strVal val="visible"/>
                                      </p:to>
                                    </p:set>
                                    <p:animEffect transition="in" filter="wipe(right)">
                                      <p:cBhvr>
                                        <p:cTn id="12" dur="500"/>
                                        <p:tgtEl>
                                          <p:spTgt spid="135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4" name="Text Box 4"/>
          <p:cNvSpPr txBox="1">
            <a:spLocks noChangeArrowheads="1"/>
          </p:cNvSpPr>
          <p:nvPr/>
        </p:nvSpPr>
        <p:spPr bwMode="auto">
          <a:xfrm>
            <a:off x="960438" y="573088"/>
            <a:ext cx="7848600" cy="1630362"/>
          </a:xfrm>
          <a:prstGeom prst="rect">
            <a:avLst/>
          </a:prstGeom>
          <a:noFill/>
          <a:ln w="9525">
            <a:noFill/>
            <a:miter lim="800000"/>
            <a:headEnd/>
            <a:tailEnd/>
          </a:ln>
        </p:spPr>
        <p:txBody>
          <a:bodyPr>
            <a:spAutoFit/>
          </a:bodyPr>
          <a:lstStyle/>
          <a:p>
            <a:pPr>
              <a:lnSpc>
                <a:spcPct val="120000"/>
              </a:lnSpc>
              <a:spcBef>
                <a:spcPct val="50000"/>
              </a:spcBef>
            </a:pPr>
            <a:r>
              <a:rPr lang="zh-CN" altLang="en-US" b="1">
                <a:solidFill>
                  <a:srgbClr val="0000CC"/>
                </a:solidFill>
                <a:ea typeface="宋体" pitchFamily="2" charset="-122"/>
              </a:rPr>
              <a:t>例</a:t>
            </a:r>
            <a:r>
              <a:rPr lang="en-US" altLang="zh-CN" b="1">
                <a:ea typeface="宋体" pitchFamily="2" charset="-122"/>
              </a:rPr>
              <a:t>  </a:t>
            </a:r>
            <a:r>
              <a:rPr lang="zh-CN" altLang="en-US" b="1">
                <a:ea typeface="宋体" pitchFamily="2" charset="-122"/>
              </a:rPr>
              <a:t>已知正常男性成人血液中 ，每一毫升白细胞数平均是</a:t>
            </a:r>
            <a:r>
              <a:rPr lang="en-US" altLang="zh-CN" b="1">
                <a:ea typeface="宋体" pitchFamily="2" charset="-122"/>
              </a:rPr>
              <a:t>7300</a:t>
            </a:r>
            <a:r>
              <a:rPr lang="zh-CN" altLang="en-US" b="1">
                <a:ea typeface="宋体" pitchFamily="2" charset="-122"/>
              </a:rPr>
              <a:t>，标准差是</a:t>
            </a:r>
            <a:r>
              <a:rPr lang="en-US" altLang="zh-CN" b="1">
                <a:ea typeface="宋体" pitchFamily="2" charset="-122"/>
              </a:rPr>
              <a:t>700 . </a:t>
            </a:r>
            <a:r>
              <a:rPr lang="zh-CN" altLang="en-US" b="1">
                <a:ea typeface="宋体" pitchFamily="2" charset="-122"/>
              </a:rPr>
              <a:t>利用切比雪夫不等式估计每毫升白细胞数在</a:t>
            </a:r>
            <a:r>
              <a:rPr lang="en-US" altLang="zh-CN" b="1">
                <a:ea typeface="宋体" pitchFamily="2" charset="-122"/>
              </a:rPr>
              <a:t>5200~9400</a:t>
            </a:r>
            <a:r>
              <a:rPr lang="zh-CN" altLang="en-US" b="1">
                <a:ea typeface="宋体" pitchFamily="2" charset="-122"/>
              </a:rPr>
              <a:t>之间的概率 </a:t>
            </a:r>
            <a:r>
              <a:rPr lang="en-US" altLang="zh-CN" b="1">
                <a:ea typeface="宋体" pitchFamily="2" charset="-122"/>
              </a:rPr>
              <a:t>.</a:t>
            </a:r>
          </a:p>
        </p:txBody>
      </p:sp>
      <p:sp>
        <p:nvSpPr>
          <p:cNvPr id="1361925" name="Rectangle 5"/>
          <p:cNvSpPr>
            <a:spLocks noChangeArrowheads="1"/>
          </p:cNvSpPr>
          <p:nvPr/>
        </p:nvSpPr>
        <p:spPr bwMode="auto">
          <a:xfrm>
            <a:off x="1692275" y="2492375"/>
            <a:ext cx="5327650" cy="519113"/>
          </a:xfrm>
          <a:prstGeom prst="rect">
            <a:avLst/>
          </a:prstGeom>
          <a:noFill/>
          <a:ln w="9525">
            <a:noFill/>
            <a:miter lim="800000"/>
            <a:headEnd/>
            <a:tailEnd/>
          </a:ln>
          <a:effectLst/>
        </p:spPr>
        <p:txBody>
          <a:bodyPr anchor="ctr">
            <a:spAutoFit/>
          </a:bodyPr>
          <a:lstStyle/>
          <a:p>
            <a:pPr algn="ctr"/>
            <a:r>
              <a:rPr lang="zh-CN" altLang="en-US" b="1">
                <a:ea typeface="宋体" pitchFamily="2" charset="-122"/>
              </a:rPr>
              <a:t>解：设每毫升白细胞数为</a:t>
            </a:r>
            <a:r>
              <a:rPr lang="en-US" altLang="zh-CN" b="1" i="1">
                <a:ea typeface="宋体" pitchFamily="2" charset="-122"/>
              </a:rPr>
              <a:t>X</a:t>
            </a:r>
            <a:endParaRPr lang="en-US" altLang="zh-CN" b="1">
              <a:ea typeface="宋体" pitchFamily="2" charset="-122"/>
            </a:endParaRPr>
          </a:p>
        </p:txBody>
      </p:sp>
      <p:sp>
        <p:nvSpPr>
          <p:cNvPr id="1361926" name="Rectangle 6"/>
          <p:cNvSpPr>
            <a:spLocks noChangeArrowheads="1"/>
          </p:cNvSpPr>
          <p:nvPr/>
        </p:nvSpPr>
        <p:spPr bwMode="auto">
          <a:xfrm>
            <a:off x="1033463" y="3165475"/>
            <a:ext cx="4916487" cy="519113"/>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依题意，</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)=7300,</a:t>
            </a:r>
            <a:r>
              <a:rPr lang="en-US" altLang="zh-CN" b="1" i="1">
                <a:ea typeface="宋体" pitchFamily="2" charset="-122"/>
              </a:rPr>
              <a:t>D</a:t>
            </a:r>
            <a:r>
              <a:rPr lang="en-US" altLang="zh-CN" b="1">
                <a:ea typeface="宋体" pitchFamily="2" charset="-122"/>
              </a:rPr>
              <a:t>(</a:t>
            </a:r>
            <a:r>
              <a:rPr lang="en-US" altLang="zh-CN" b="1" i="1">
                <a:ea typeface="宋体" pitchFamily="2" charset="-122"/>
              </a:rPr>
              <a:t>X</a:t>
            </a:r>
            <a:r>
              <a:rPr lang="en-US" altLang="zh-CN" b="1">
                <a:ea typeface="宋体" pitchFamily="2" charset="-122"/>
              </a:rPr>
              <a:t>)=700</a:t>
            </a:r>
            <a:r>
              <a:rPr lang="en-US" altLang="zh-CN" b="1" baseline="30000">
                <a:ea typeface="宋体" pitchFamily="2" charset="-122"/>
              </a:rPr>
              <a:t>2</a:t>
            </a:r>
            <a:endParaRPr lang="en-US" altLang="zh-CN" b="1">
              <a:ea typeface="宋体" pitchFamily="2" charset="-122"/>
            </a:endParaRPr>
          </a:p>
        </p:txBody>
      </p:sp>
      <p:grpSp>
        <p:nvGrpSpPr>
          <p:cNvPr id="1361927" name="Group 7"/>
          <p:cNvGrpSpPr>
            <a:grpSpLocks/>
          </p:cNvGrpSpPr>
          <p:nvPr/>
        </p:nvGrpSpPr>
        <p:grpSpPr bwMode="auto">
          <a:xfrm>
            <a:off x="1104900" y="3886200"/>
            <a:ext cx="6248400" cy="519113"/>
            <a:chOff x="384" y="2769"/>
            <a:chExt cx="3936" cy="327"/>
          </a:xfrm>
        </p:grpSpPr>
        <p:graphicFrame>
          <p:nvGraphicFramePr>
            <p:cNvPr id="1361928" name="Object 8"/>
            <p:cNvGraphicFramePr>
              <a:graphicFrameLocks noChangeAspect="1"/>
            </p:cNvGraphicFramePr>
            <p:nvPr/>
          </p:nvGraphicFramePr>
          <p:xfrm>
            <a:off x="2112" y="2784"/>
            <a:ext cx="241" cy="289"/>
          </p:xfrm>
          <a:graphic>
            <a:graphicData uri="http://schemas.openxmlformats.org/presentationml/2006/ole">
              <p:oleObj spid="_x0000_s1361928" name="公式" r:id="rId4" imgW="126720" imgH="152280" progId="Equation.3">
                <p:embed/>
              </p:oleObj>
            </a:graphicData>
          </a:graphic>
        </p:graphicFrame>
        <p:sp>
          <p:nvSpPr>
            <p:cNvPr id="1361929" name="Rectangle 9"/>
            <p:cNvSpPr>
              <a:spLocks noChangeArrowheads="1"/>
            </p:cNvSpPr>
            <p:nvPr/>
          </p:nvSpPr>
          <p:spPr bwMode="auto">
            <a:xfrm>
              <a:off x="384" y="2769"/>
              <a:ext cx="3936" cy="327"/>
            </a:xfrm>
            <a:prstGeom prst="rect">
              <a:avLst/>
            </a:prstGeom>
            <a:noFill/>
            <a:ln w="9525">
              <a:noFill/>
              <a:miter lim="800000"/>
              <a:headEnd/>
              <a:tailEnd/>
            </a:ln>
            <a:effectLst/>
          </p:spPr>
          <p:txBody>
            <a:bodyPr anchor="ctr">
              <a:spAutoFit/>
            </a:bodyPr>
            <a:lstStyle/>
            <a:p>
              <a:r>
                <a:rPr lang="zh-CN" altLang="en-US" b="1">
                  <a:ea typeface="宋体" pitchFamily="2" charset="-122"/>
                </a:rPr>
                <a:t>所求为 </a:t>
              </a:r>
              <a:r>
                <a:rPr lang="zh-CN" altLang="en-US" b="1" i="1">
                  <a:ea typeface="宋体" pitchFamily="2" charset="-122"/>
                </a:rPr>
                <a:t>     </a:t>
              </a:r>
              <a:r>
                <a:rPr lang="en-US" altLang="zh-CN" b="1" i="1">
                  <a:solidFill>
                    <a:schemeClr val="accent2"/>
                  </a:solidFill>
                  <a:ea typeface="宋体" pitchFamily="2" charset="-122"/>
                </a:rPr>
                <a:t>P</a:t>
              </a:r>
              <a:r>
                <a:rPr lang="en-US" altLang="zh-CN" b="1">
                  <a:solidFill>
                    <a:schemeClr val="accent2"/>
                  </a:solidFill>
                  <a:ea typeface="宋体" pitchFamily="2" charset="-122"/>
                </a:rPr>
                <a:t>(5200     </a:t>
              </a:r>
              <a:r>
                <a:rPr lang="en-US" altLang="zh-CN" b="1" i="1">
                  <a:solidFill>
                    <a:schemeClr val="accent2"/>
                  </a:solidFill>
                  <a:ea typeface="宋体" pitchFamily="2" charset="-122"/>
                </a:rPr>
                <a:t>X</a:t>
              </a:r>
              <a:r>
                <a:rPr lang="en-US" altLang="zh-CN" b="1">
                  <a:solidFill>
                    <a:schemeClr val="accent2"/>
                  </a:solidFill>
                  <a:ea typeface="宋体" pitchFamily="2" charset="-122"/>
                </a:rPr>
                <a:t>      9400)</a:t>
              </a:r>
            </a:p>
          </p:txBody>
        </p:sp>
        <p:graphicFrame>
          <p:nvGraphicFramePr>
            <p:cNvPr id="1361930" name="Object 10"/>
            <p:cNvGraphicFramePr>
              <a:graphicFrameLocks noChangeAspect="1"/>
            </p:cNvGraphicFramePr>
            <p:nvPr/>
          </p:nvGraphicFramePr>
          <p:xfrm>
            <a:off x="2639" y="2784"/>
            <a:ext cx="241" cy="289"/>
          </p:xfrm>
          <a:graphic>
            <a:graphicData uri="http://schemas.openxmlformats.org/presentationml/2006/ole">
              <p:oleObj spid="_x0000_s1361930" name="公式" r:id="rId5" imgW="126720" imgH="152280" progId="Equation.3">
                <p:embed/>
              </p:oleObj>
            </a:graphicData>
          </a:graphic>
        </p:graphicFrame>
      </p:grpSp>
      <p:grpSp>
        <p:nvGrpSpPr>
          <p:cNvPr id="1361931" name="Group 11"/>
          <p:cNvGrpSpPr>
            <a:grpSpLocks/>
          </p:cNvGrpSpPr>
          <p:nvPr/>
        </p:nvGrpSpPr>
        <p:grpSpPr bwMode="auto">
          <a:xfrm>
            <a:off x="1117600" y="4530725"/>
            <a:ext cx="6248400" cy="519113"/>
            <a:chOff x="528" y="403"/>
            <a:chExt cx="3936" cy="327"/>
          </a:xfrm>
        </p:grpSpPr>
        <p:graphicFrame>
          <p:nvGraphicFramePr>
            <p:cNvPr id="1361932" name="Object 12"/>
            <p:cNvGraphicFramePr>
              <a:graphicFrameLocks noChangeAspect="1"/>
            </p:cNvGraphicFramePr>
            <p:nvPr/>
          </p:nvGraphicFramePr>
          <p:xfrm>
            <a:off x="1488" y="431"/>
            <a:ext cx="241" cy="289"/>
          </p:xfrm>
          <a:graphic>
            <a:graphicData uri="http://schemas.openxmlformats.org/presentationml/2006/ole">
              <p:oleObj spid="_x0000_s1361932" name="公式" r:id="rId6" imgW="126720" imgH="152280" progId="Equation.3">
                <p:embed/>
              </p:oleObj>
            </a:graphicData>
          </a:graphic>
        </p:graphicFrame>
        <p:sp>
          <p:nvSpPr>
            <p:cNvPr id="1361933" name="Rectangle 13"/>
            <p:cNvSpPr>
              <a:spLocks noChangeArrowheads="1"/>
            </p:cNvSpPr>
            <p:nvPr/>
          </p:nvSpPr>
          <p:spPr bwMode="auto">
            <a:xfrm>
              <a:off x="528" y="403"/>
              <a:ext cx="3936" cy="327"/>
            </a:xfrm>
            <a:prstGeom prst="rect">
              <a:avLst/>
            </a:prstGeom>
            <a:noFill/>
            <a:ln w="9525">
              <a:noFill/>
              <a:miter lim="800000"/>
              <a:headEnd/>
              <a:tailEnd/>
            </a:ln>
            <a:effectLst/>
          </p:spPr>
          <p:txBody>
            <a:bodyPr anchor="ctr">
              <a:spAutoFit/>
            </a:bodyPr>
            <a:lstStyle/>
            <a:p>
              <a:r>
                <a:rPr lang="zh-CN" altLang="en-US" b="1">
                  <a:ea typeface="宋体" pitchFamily="2" charset="-122"/>
                </a:rPr>
                <a:t>     </a:t>
              </a:r>
              <a:r>
                <a:rPr lang="en-US" altLang="zh-CN" b="1">
                  <a:ea typeface="宋体" pitchFamily="2" charset="-122"/>
                </a:rPr>
                <a:t>P(5200     </a:t>
              </a:r>
              <a:r>
                <a:rPr lang="en-US" altLang="zh-CN" b="1" i="1">
                  <a:ea typeface="宋体" pitchFamily="2" charset="-122"/>
                </a:rPr>
                <a:t>X</a:t>
              </a:r>
              <a:r>
                <a:rPr lang="en-US" altLang="zh-CN" b="1">
                  <a:ea typeface="宋体" pitchFamily="2" charset="-122"/>
                </a:rPr>
                <a:t>      9400)</a:t>
              </a:r>
            </a:p>
          </p:txBody>
        </p:sp>
        <p:graphicFrame>
          <p:nvGraphicFramePr>
            <p:cNvPr id="1361934" name="Object 14"/>
            <p:cNvGraphicFramePr>
              <a:graphicFrameLocks noChangeAspect="1"/>
            </p:cNvGraphicFramePr>
            <p:nvPr/>
          </p:nvGraphicFramePr>
          <p:xfrm>
            <a:off x="2016" y="432"/>
            <a:ext cx="241" cy="289"/>
          </p:xfrm>
          <a:graphic>
            <a:graphicData uri="http://schemas.openxmlformats.org/presentationml/2006/ole">
              <p:oleObj spid="_x0000_s1361934" name="公式" r:id="rId7" imgW="126720" imgH="152280" progId="Equation.3">
                <p:embed/>
              </p:oleObj>
            </a:graphicData>
          </a:graphic>
        </p:graphicFrame>
      </p:grpSp>
      <p:grpSp>
        <p:nvGrpSpPr>
          <p:cNvPr id="1361935" name="Group 15"/>
          <p:cNvGrpSpPr>
            <a:grpSpLocks/>
          </p:cNvGrpSpPr>
          <p:nvPr/>
        </p:nvGrpSpPr>
        <p:grpSpPr bwMode="auto">
          <a:xfrm>
            <a:off x="817563" y="5181600"/>
            <a:ext cx="6248400" cy="519113"/>
            <a:chOff x="288" y="1267"/>
            <a:chExt cx="3936" cy="327"/>
          </a:xfrm>
        </p:grpSpPr>
        <p:sp>
          <p:nvSpPr>
            <p:cNvPr id="1361936" name="Rectangle 16"/>
            <p:cNvSpPr>
              <a:spLocks noChangeArrowheads="1"/>
            </p:cNvSpPr>
            <p:nvPr/>
          </p:nvSpPr>
          <p:spPr bwMode="auto">
            <a:xfrm>
              <a:off x="288" y="1267"/>
              <a:ext cx="3936" cy="327"/>
            </a:xfrm>
            <a:prstGeom prst="rect">
              <a:avLst/>
            </a:prstGeom>
            <a:noFill/>
            <a:ln w="9525">
              <a:noFill/>
              <a:miter lim="800000"/>
              <a:headEnd/>
              <a:tailEnd/>
            </a:ln>
            <a:effectLst/>
          </p:spPr>
          <p:txBody>
            <a:bodyPr anchor="ctr">
              <a:spAutoFit/>
            </a:bodyPr>
            <a:lstStyle/>
            <a:p>
              <a:r>
                <a:rPr lang="zh-CN" altLang="en-US" b="1">
                  <a:ea typeface="宋体" pitchFamily="2" charset="-122"/>
                </a:rPr>
                <a:t>    </a:t>
              </a:r>
              <a:r>
                <a:rPr lang="en-US" altLang="zh-CN" b="1">
                  <a:ea typeface="宋体" pitchFamily="2" charset="-122"/>
                </a:rPr>
                <a:t>= </a:t>
              </a:r>
              <a:r>
                <a:rPr lang="en-US" altLang="zh-CN" b="1" i="1">
                  <a:ea typeface="宋体" pitchFamily="2" charset="-122"/>
                </a:rPr>
                <a:t>P</a:t>
              </a:r>
              <a:r>
                <a:rPr lang="en-US" altLang="zh-CN" b="1">
                  <a:ea typeface="宋体" pitchFamily="2" charset="-122"/>
                </a:rPr>
                <a:t>(-2100       </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       2100)</a:t>
              </a:r>
            </a:p>
          </p:txBody>
        </p:sp>
        <p:graphicFrame>
          <p:nvGraphicFramePr>
            <p:cNvPr id="1361937" name="Object 17"/>
            <p:cNvGraphicFramePr>
              <a:graphicFrameLocks noChangeAspect="1"/>
            </p:cNvGraphicFramePr>
            <p:nvPr/>
          </p:nvGraphicFramePr>
          <p:xfrm>
            <a:off x="2639" y="1296"/>
            <a:ext cx="241" cy="289"/>
          </p:xfrm>
          <a:graphic>
            <a:graphicData uri="http://schemas.openxmlformats.org/presentationml/2006/ole">
              <p:oleObj spid="_x0000_s1361937" name="公式" r:id="rId8" imgW="126720" imgH="152280" progId="Equation.3">
                <p:embed/>
              </p:oleObj>
            </a:graphicData>
          </a:graphic>
        </p:graphicFrame>
        <p:graphicFrame>
          <p:nvGraphicFramePr>
            <p:cNvPr id="1361938" name="Object 18"/>
            <p:cNvGraphicFramePr>
              <a:graphicFrameLocks noChangeAspect="1"/>
            </p:cNvGraphicFramePr>
            <p:nvPr/>
          </p:nvGraphicFramePr>
          <p:xfrm>
            <a:off x="1487" y="1295"/>
            <a:ext cx="241" cy="289"/>
          </p:xfrm>
          <a:graphic>
            <a:graphicData uri="http://schemas.openxmlformats.org/presentationml/2006/ole">
              <p:oleObj spid="_x0000_s1361938" name="公式" r:id="rId9" imgW="126720" imgH="152280" progId="Equation.3">
                <p:embed/>
              </p:oleObj>
            </a:graphicData>
          </a:graphic>
        </p:graphicFrame>
      </p:grpSp>
      <p:grpSp>
        <p:nvGrpSpPr>
          <p:cNvPr id="1361939" name="Group 19"/>
          <p:cNvGrpSpPr>
            <a:grpSpLocks/>
          </p:cNvGrpSpPr>
          <p:nvPr/>
        </p:nvGrpSpPr>
        <p:grpSpPr bwMode="auto">
          <a:xfrm>
            <a:off x="1093788" y="5797550"/>
            <a:ext cx="4114800" cy="561975"/>
            <a:chOff x="384" y="1326"/>
            <a:chExt cx="2592" cy="354"/>
          </a:xfrm>
        </p:grpSpPr>
        <p:sp>
          <p:nvSpPr>
            <p:cNvPr id="1361940" name="Rectangle 20"/>
            <p:cNvSpPr>
              <a:spLocks noChangeArrowheads="1"/>
            </p:cNvSpPr>
            <p:nvPr/>
          </p:nvSpPr>
          <p:spPr bwMode="auto">
            <a:xfrm>
              <a:off x="384" y="1344"/>
              <a:ext cx="2592" cy="327"/>
            </a:xfrm>
            <a:prstGeom prst="rect">
              <a:avLst/>
            </a:prstGeom>
            <a:noFill/>
            <a:ln w="9525">
              <a:noFill/>
              <a:miter lim="800000"/>
              <a:headEnd/>
              <a:tailEnd/>
            </a:ln>
            <a:effectLst/>
          </p:spPr>
          <p:txBody>
            <a:bodyPr anchor="ctr">
              <a:spAutoFit/>
            </a:bodyPr>
            <a:lstStyle/>
            <a:p>
              <a:r>
                <a:rPr lang="zh-CN" altLang="en-US" b="1">
                  <a:ea typeface="宋体" pitchFamily="2" charset="-122"/>
                </a:rPr>
                <a:t> </a:t>
              </a:r>
              <a:r>
                <a:rPr lang="en-US" altLang="zh-CN" b="1">
                  <a:ea typeface="宋体" pitchFamily="2" charset="-122"/>
                </a:rPr>
                <a:t>=  </a:t>
              </a:r>
              <a:r>
                <a:rPr lang="en-US" altLang="zh-CN" b="1" i="1">
                  <a:solidFill>
                    <a:schemeClr val="accent2"/>
                  </a:solidFill>
                  <a:ea typeface="宋体" pitchFamily="2" charset="-122"/>
                </a:rPr>
                <a:t>P</a:t>
              </a:r>
              <a:r>
                <a:rPr lang="en-US" altLang="zh-CN" b="1">
                  <a:solidFill>
                    <a:schemeClr val="accent2"/>
                  </a:solidFill>
                  <a:ea typeface="宋体" pitchFamily="2" charset="-122"/>
                </a:rPr>
                <a:t>{  |</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        2100}</a:t>
              </a:r>
              <a:endParaRPr lang="en-US" altLang="zh-CN" b="1">
                <a:solidFill>
                  <a:schemeClr val="tx2"/>
                </a:solidFill>
                <a:ea typeface="宋体" pitchFamily="2" charset="-122"/>
              </a:endParaRPr>
            </a:p>
          </p:txBody>
        </p:sp>
        <p:graphicFrame>
          <p:nvGraphicFramePr>
            <p:cNvPr id="1361941" name="Object 21"/>
            <p:cNvGraphicFramePr>
              <a:graphicFrameLocks noChangeAspect="1"/>
            </p:cNvGraphicFramePr>
            <p:nvPr/>
          </p:nvGraphicFramePr>
          <p:xfrm>
            <a:off x="1968" y="1326"/>
            <a:ext cx="194" cy="354"/>
          </p:xfrm>
          <a:graphic>
            <a:graphicData uri="http://schemas.openxmlformats.org/presentationml/2006/ole">
              <p:oleObj spid="_x0000_s1361941" name="公式" r:id="rId10" imgW="126720" imgH="1522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25"/>
                                        </p:tgtEl>
                                        <p:attrNameLst>
                                          <p:attrName>style.visibility</p:attrName>
                                        </p:attrNameLst>
                                      </p:cBhvr>
                                      <p:to>
                                        <p:strVal val="visible"/>
                                      </p:to>
                                    </p:set>
                                    <p:animEffect transition="in" filter="wipe(left)">
                                      <p:cBhvr>
                                        <p:cTn id="7" dur="500"/>
                                        <p:tgtEl>
                                          <p:spTgt spid="13619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26"/>
                                        </p:tgtEl>
                                        <p:attrNameLst>
                                          <p:attrName>style.visibility</p:attrName>
                                        </p:attrNameLst>
                                      </p:cBhvr>
                                      <p:to>
                                        <p:strVal val="visible"/>
                                      </p:to>
                                    </p:set>
                                    <p:animEffect transition="in" filter="wipe(left)">
                                      <p:cBhvr>
                                        <p:cTn id="12" dur="500"/>
                                        <p:tgtEl>
                                          <p:spTgt spid="13619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61927"/>
                                        </p:tgtEl>
                                        <p:attrNameLst>
                                          <p:attrName>style.visibility</p:attrName>
                                        </p:attrNameLst>
                                      </p:cBhvr>
                                      <p:to>
                                        <p:strVal val="visible"/>
                                      </p:to>
                                    </p:set>
                                    <p:anim calcmode="lin" valueType="num">
                                      <p:cBhvr additive="base">
                                        <p:cTn id="17" dur="500" fill="hold"/>
                                        <p:tgtEl>
                                          <p:spTgt spid="1361927"/>
                                        </p:tgtEl>
                                        <p:attrNameLst>
                                          <p:attrName>ppt_x</p:attrName>
                                        </p:attrNameLst>
                                      </p:cBhvr>
                                      <p:tavLst>
                                        <p:tav tm="0">
                                          <p:val>
                                            <p:strVal val="#ppt_x"/>
                                          </p:val>
                                        </p:tav>
                                        <p:tav tm="100000">
                                          <p:val>
                                            <p:strVal val="#ppt_x"/>
                                          </p:val>
                                        </p:tav>
                                      </p:tavLst>
                                    </p:anim>
                                    <p:anim calcmode="lin" valueType="num">
                                      <p:cBhvr additive="base">
                                        <p:cTn id="18" dur="500" fill="hold"/>
                                        <p:tgtEl>
                                          <p:spTgt spid="136192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361931"/>
                                        </p:tgtEl>
                                        <p:attrNameLst>
                                          <p:attrName>style.visibility</p:attrName>
                                        </p:attrNameLst>
                                      </p:cBhvr>
                                      <p:to>
                                        <p:strVal val="visible"/>
                                      </p:to>
                                    </p:set>
                                    <p:animEffect transition="in" filter="wipe(left)">
                                      <p:cBhvr>
                                        <p:cTn id="22" dur="500"/>
                                        <p:tgtEl>
                                          <p:spTgt spid="13619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1935"/>
                                        </p:tgtEl>
                                        <p:attrNameLst>
                                          <p:attrName>style.visibility</p:attrName>
                                        </p:attrNameLst>
                                      </p:cBhvr>
                                      <p:to>
                                        <p:strVal val="visible"/>
                                      </p:to>
                                    </p:set>
                                    <p:animEffect transition="in" filter="wipe(left)">
                                      <p:cBhvr>
                                        <p:cTn id="27" dur="500"/>
                                        <p:tgtEl>
                                          <p:spTgt spid="1361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61939"/>
                                        </p:tgtEl>
                                        <p:attrNameLst>
                                          <p:attrName>style.visibility</p:attrName>
                                        </p:attrNameLst>
                                      </p:cBhvr>
                                      <p:to>
                                        <p:strVal val="visible"/>
                                      </p:to>
                                    </p:set>
                                    <p:animEffect transition="in" filter="wipe(left)">
                                      <p:cBhvr>
                                        <p:cTn id="32" dur="500"/>
                                        <p:tgtEl>
                                          <p:spTgt spid="136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5" grpId="0" autoUpdateAnimBg="0"/>
      <p:bldP spid="1361926"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3972" name="Object 4"/>
          <p:cNvGraphicFramePr>
            <a:graphicFrameLocks noChangeAspect="1"/>
          </p:cNvGraphicFramePr>
          <p:nvPr/>
        </p:nvGraphicFramePr>
        <p:xfrm>
          <a:off x="4764088" y="1854200"/>
          <a:ext cx="2173287" cy="1052513"/>
        </p:xfrm>
        <a:graphic>
          <a:graphicData uri="http://schemas.openxmlformats.org/presentationml/2006/ole">
            <p:oleObj spid="_x0000_s1363972" name="公式" r:id="rId4" imgW="863280" imgH="419040" progId="Equation.3">
              <p:embed/>
            </p:oleObj>
          </a:graphicData>
        </a:graphic>
      </p:graphicFrame>
      <p:sp>
        <p:nvSpPr>
          <p:cNvPr id="1363973" name="Rectangle 5"/>
          <p:cNvSpPr>
            <a:spLocks noChangeArrowheads="1"/>
          </p:cNvSpPr>
          <p:nvPr/>
        </p:nvSpPr>
        <p:spPr bwMode="auto">
          <a:xfrm>
            <a:off x="976313" y="990600"/>
            <a:ext cx="5324475" cy="519113"/>
          </a:xfrm>
          <a:prstGeom prst="rect">
            <a:avLst/>
          </a:prstGeom>
          <a:noFill/>
          <a:ln w="9525">
            <a:noFill/>
            <a:miter lim="800000"/>
            <a:headEnd/>
            <a:tailEnd/>
          </a:ln>
          <a:effectLst/>
        </p:spPr>
        <p:txBody>
          <a:bodyPr anchor="ctr">
            <a:spAutoFit/>
          </a:bodyPr>
          <a:lstStyle/>
          <a:p>
            <a:pPr algn="ctr"/>
            <a:r>
              <a:rPr lang="zh-CN" altLang="en-US" b="1">
                <a:ea typeface="宋体" pitchFamily="2" charset="-122"/>
              </a:rPr>
              <a:t>由切比雪夫不等式</a:t>
            </a:r>
          </a:p>
        </p:txBody>
      </p:sp>
      <p:grpSp>
        <p:nvGrpSpPr>
          <p:cNvPr id="1363974" name="Group 6"/>
          <p:cNvGrpSpPr>
            <a:grpSpLocks/>
          </p:cNvGrpSpPr>
          <p:nvPr/>
        </p:nvGrpSpPr>
        <p:grpSpPr bwMode="auto">
          <a:xfrm>
            <a:off x="841375" y="2058988"/>
            <a:ext cx="6248400" cy="519112"/>
            <a:chOff x="432" y="2371"/>
            <a:chExt cx="3936" cy="327"/>
          </a:xfrm>
        </p:grpSpPr>
        <p:sp>
          <p:nvSpPr>
            <p:cNvPr id="1363975" name="Rectangle 7"/>
            <p:cNvSpPr>
              <a:spLocks noChangeArrowheads="1"/>
            </p:cNvSpPr>
            <p:nvPr/>
          </p:nvSpPr>
          <p:spPr bwMode="auto">
            <a:xfrm>
              <a:off x="432" y="2371"/>
              <a:ext cx="3936" cy="327"/>
            </a:xfrm>
            <a:prstGeom prst="rect">
              <a:avLst/>
            </a:prstGeom>
            <a:noFill/>
            <a:ln w="9525">
              <a:noFill/>
              <a:miter lim="800000"/>
              <a:headEnd/>
              <a:tailEnd/>
            </a:ln>
            <a:effectLst/>
          </p:spPr>
          <p:txBody>
            <a:bodyPr anchor="ctr">
              <a:spAutoFit/>
            </a:bodyPr>
            <a:lstStyle/>
            <a:p>
              <a:r>
                <a:rPr lang="zh-CN" altLang="en-US" b="1">
                  <a:ea typeface="宋体" pitchFamily="2" charset="-122"/>
                </a:rPr>
                <a:t>       </a:t>
              </a:r>
              <a:r>
                <a:rPr lang="en-US" altLang="zh-CN" b="1" i="1">
                  <a:ea typeface="宋体" pitchFamily="2" charset="-122"/>
                </a:rPr>
                <a:t>P</a:t>
              </a:r>
              <a:r>
                <a:rPr lang="en-US" altLang="zh-CN" b="1">
                  <a:ea typeface="宋体" pitchFamily="2" charset="-122"/>
                </a:rPr>
                <a:t>{ |</a:t>
              </a:r>
              <a:r>
                <a:rPr lang="en-US" altLang="zh-CN" b="1" i="1">
                  <a:ea typeface="宋体" pitchFamily="2" charset="-122"/>
                </a:rPr>
                <a:t>X</a:t>
              </a:r>
              <a:r>
                <a:rPr lang="en-US" altLang="zh-CN" b="1">
                  <a:ea typeface="宋体" pitchFamily="2" charset="-122"/>
                </a:rPr>
                <a:t>-</a:t>
              </a: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     2100}</a:t>
              </a:r>
              <a:endParaRPr lang="en-US" altLang="zh-CN" b="1">
                <a:solidFill>
                  <a:schemeClr val="tx2"/>
                </a:solidFill>
                <a:ea typeface="宋体" pitchFamily="2" charset="-122"/>
              </a:endParaRPr>
            </a:p>
          </p:txBody>
        </p:sp>
        <p:graphicFrame>
          <p:nvGraphicFramePr>
            <p:cNvPr id="1363976" name="Object 8"/>
            <p:cNvGraphicFramePr>
              <a:graphicFrameLocks noChangeAspect="1"/>
            </p:cNvGraphicFramePr>
            <p:nvPr/>
          </p:nvGraphicFramePr>
          <p:xfrm>
            <a:off x="1920" y="2400"/>
            <a:ext cx="241" cy="289"/>
          </p:xfrm>
          <a:graphic>
            <a:graphicData uri="http://schemas.openxmlformats.org/presentationml/2006/ole">
              <p:oleObj spid="_x0000_s1363976" name="公式" r:id="rId5" imgW="126720" imgH="152280" progId="Equation.3">
                <p:embed/>
              </p:oleObj>
            </a:graphicData>
          </a:graphic>
        </p:graphicFrame>
      </p:grpSp>
      <p:graphicFrame>
        <p:nvGraphicFramePr>
          <p:cNvPr id="1363977" name="Object 9"/>
          <p:cNvGraphicFramePr>
            <a:graphicFrameLocks noChangeAspect="1"/>
          </p:cNvGraphicFramePr>
          <p:nvPr/>
        </p:nvGraphicFramePr>
        <p:xfrm>
          <a:off x="1241425" y="2882900"/>
          <a:ext cx="2151063" cy="987425"/>
        </p:xfrm>
        <a:graphic>
          <a:graphicData uri="http://schemas.openxmlformats.org/presentationml/2006/ole">
            <p:oleObj spid="_x0000_s1363977" name="公式" r:id="rId6" imgW="850680" imgH="393480" progId="Equation.3">
              <p:embed/>
            </p:oleObj>
          </a:graphicData>
        </a:graphic>
      </p:graphicFrame>
      <p:graphicFrame>
        <p:nvGraphicFramePr>
          <p:cNvPr id="1363978" name="Object 10"/>
          <p:cNvGraphicFramePr>
            <a:graphicFrameLocks noChangeAspect="1"/>
          </p:cNvGraphicFramePr>
          <p:nvPr/>
        </p:nvGraphicFramePr>
        <p:xfrm>
          <a:off x="3298825" y="2851150"/>
          <a:ext cx="1854200" cy="1019175"/>
        </p:xfrm>
        <a:graphic>
          <a:graphicData uri="http://schemas.openxmlformats.org/presentationml/2006/ole">
            <p:oleObj spid="_x0000_s1363978" name="公式" r:id="rId7" imgW="711000" imgH="393480" progId="Equation.3">
              <p:embed/>
            </p:oleObj>
          </a:graphicData>
        </a:graphic>
      </p:graphicFrame>
      <p:sp>
        <p:nvSpPr>
          <p:cNvPr id="1363979" name="Rectangle 11"/>
          <p:cNvSpPr>
            <a:spLocks noChangeArrowheads="1"/>
          </p:cNvSpPr>
          <p:nvPr/>
        </p:nvSpPr>
        <p:spPr bwMode="auto">
          <a:xfrm>
            <a:off x="900113" y="4437063"/>
            <a:ext cx="7924800" cy="946150"/>
          </a:xfrm>
          <a:prstGeom prst="rect">
            <a:avLst/>
          </a:prstGeom>
          <a:noFill/>
          <a:ln w="9525">
            <a:noFill/>
            <a:miter lim="800000"/>
            <a:headEnd/>
            <a:tailEnd/>
          </a:ln>
          <a:effectLst/>
        </p:spPr>
        <p:txBody>
          <a:bodyPr anchor="ctr">
            <a:spAutoFit/>
          </a:bodyPr>
          <a:lstStyle/>
          <a:p>
            <a:pPr>
              <a:spcBef>
                <a:spcPct val="50000"/>
              </a:spcBef>
            </a:pPr>
            <a:r>
              <a:rPr lang="zh-CN" altLang="en-US" b="1">
                <a:ea typeface="宋体" pitchFamily="2" charset="-122"/>
              </a:rPr>
              <a:t>即估计每毫升白细胞数在</a:t>
            </a:r>
            <a:r>
              <a:rPr lang="en-US" altLang="zh-CN" b="1">
                <a:ea typeface="宋体" pitchFamily="2" charset="-122"/>
              </a:rPr>
              <a:t>5200~9400</a:t>
            </a:r>
            <a:r>
              <a:rPr lang="zh-CN" altLang="en-US" b="1">
                <a:ea typeface="宋体" pitchFamily="2" charset="-122"/>
              </a:rPr>
              <a:t>之间的概率不小于</a:t>
            </a:r>
            <a:r>
              <a:rPr lang="en-US" altLang="zh-CN" b="1">
                <a:ea typeface="宋体" pitchFamily="2" charset="-122"/>
              </a:rPr>
              <a:t>8/9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63974"/>
                                        </p:tgtEl>
                                        <p:attrNameLst>
                                          <p:attrName>style.visibility</p:attrName>
                                        </p:attrNameLst>
                                      </p:cBhvr>
                                      <p:to>
                                        <p:strVal val="visible"/>
                                      </p:to>
                                    </p:set>
                                    <p:animEffect transition="in" filter="wipe(left)">
                                      <p:cBhvr>
                                        <p:cTn id="7" dur="500"/>
                                        <p:tgtEl>
                                          <p:spTgt spid="13639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63972"/>
                                        </p:tgtEl>
                                        <p:attrNameLst>
                                          <p:attrName>style.visibility</p:attrName>
                                        </p:attrNameLst>
                                      </p:cBhvr>
                                      <p:to>
                                        <p:strVal val="visible"/>
                                      </p:to>
                                    </p:set>
                                    <p:anim calcmode="lin" valueType="num">
                                      <p:cBhvr additive="base">
                                        <p:cTn id="12" dur="500" fill="hold"/>
                                        <p:tgtEl>
                                          <p:spTgt spid="1363972"/>
                                        </p:tgtEl>
                                        <p:attrNameLst>
                                          <p:attrName>ppt_x</p:attrName>
                                        </p:attrNameLst>
                                      </p:cBhvr>
                                      <p:tavLst>
                                        <p:tav tm="0">
                                          <p:val>
                                            <p:strVal val="1+#ppt_w/2"/>
                                          </p:val>
                                        </p:tav>
                                        <p:tav tm="100000">
                                          <p:val>
                                            <p:strVal val="#ppt_x"/>
                                          </p:val>
                                        </p:tav>
                                      </p:tavLst>
                                    </p:anim>
                                    <p:anim calcmode="lin" valueType="num">
                                      <p:cBhvr additive="base">
                                        <p:cTn id="13" dur="500" fill="hold"/>
                                        <p:tgtEl>
                                          <p:spTgt spid="136397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63977"/>
                                        </p:tgtEl>
                                        <p:attrNameLst>
                                          <p:attrName>style.visibility</p:attrName>
                                        </p:attrNameLst>
                                      </p:cBhvr>
                                      <p:to>
                                        <p:strVal val="visible"/>
                                      </p:to>
                                    </p:set>
                                    <p:animEffect transition="in" filter="wipe(left)">
                                      <p:cBhvr>
                                        <p:cTn id="18" dur="500"/>
                                        <p:tgtEl>
                                          <p:spTgt spid="136397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363978"/>
                                        </p:tgtEl>
                                        <p:attrNameLst>
                                          <p:attrName>style.visibility</p:attrName>
                                        </p:attrNameLst>
                                      </p:cBhvr>
                                      <p:to>
                                        <p:strVal val="visible"/>
                                      </p:to>
                                    </p:set>
                                    <p:anim calcmode="lin" valueType="num">
                                      <p:cBhvr additive="base">
                                        <p:cTn id="23" dur="500" fill="hold"/>
                                        <p:tgtEl>
                                          <p:spTgt spid="1363978"/>
                                        </p:tgtEl>
                                        <p:attrNameLst>
                                          <p:attrName>ppt_x</p:attrName>
                                        </p:attrNameLst>
                                      </p:cBhvr>
                                      <p:tavLst>
                                        <p:tav tm="0">
                                          <p:val>
                                            <p:strVal val="1+#ppt_w/2"/>
                                          </p:val>
                                        </p:tav>
                                        <p:tav tm="100000">
                                          <p:val>
                                            <p:strVal val="#ppt_x"/>
                                          </p:val>
                                        </p:tav>
                                      </p:tavLst>
                                    </p:anim>
                                    <p:anim calcmode="lin" valueType="num">
                                      <p:cBhvr additive="base">
                                        <p:cTn id="24" dur="500" fill="hold"/>
                                        <p:tgtEl>
                                          <p:spTgt spid="136397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63979"/>
                                        </p:tgtEl>
                                        <p:attrNameLst>
                                          <p:attrName>style.visibility</p:attrName>
                                        </p:attrNameLst>
                                      </p:cBhvr>
                                      <p:to>
                                        <p:strVal val="visible"/>
                                      </p:to>
                                    </p:set>
                                    <p:anim calcmode="lin" valueType="num">
                                      <p:cBhvr additive="base">
                                        <p:cTn id="29" dur="500" fill="hold"/>
                                        <p:tgtEl>
                                          <p:spTgt spid="1363979"/>
                                        </p:tgtEl>
                                        <p:attrNameLst>
                                          <p:attrName>ppt_x</p:attrName>
                                        </p:attrNameLst>
                                      </p:cBhvr>
                                      <p:tavLst>
                                        <p:tav tm="0">
                                          <p:val>
                                            <p:strVal val="#ppt_x"/>
                                          </p:val>
                                        </p:tav>
                                        <p:tav tm="100000">
                                          <p:val>
                                            <p:strVal val="#ppt_x"/>
                                          </p:val>
                                        </p:tav>
                                      </p:tavLst>
                                    </p:anim>
                                    <p:anim calcmode="lin" valueType="num">
                                      <p:cBhvr additive="base">
                                        <p:cTn id="30" dur="500" fill="hold"/>
                                        <p:tgtEl>
                                          <p:spTgt spid="1363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9"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20" name="Text Box 4"/>
          <p:cNvSpPr txBox="1">
            <a:spLocks noChangeArrowheads="1"/>
          </p:cNvSpPr>
          <p:nvPr/>
        </p:nvSpPr>
        <p:spPr bwMode="auto">
          <a:xfrm>
            <a:off x="762000" y="692150"/>
            <a:ext cx="8382000" cy="1800225"/>
          </a:xfrm>
          <a:prstGeom prst="rect">
            <a:avLst/>
          </a:prstGeom>
          <a:noFill/>
          <a:ln w="9525">
            <a:noFill/>
            <a:miter lim="800000"/>
            <a:headEnd/>
            <a:tailEnd/>
          </a:ln>
        </p:spPr>
        <p:txBody>
          <a:bodyPr>
            <a:spAutoFit/>
          </a:bodyPr>
          <a:lstStyle/>
          <a:p>
            <a:pPr>
              <a:spcBef>
                <a:spcPct val="50000"/>
              </a:spcBef>
            </a:pPr>
            <a:r>
              <a:rPr lang="zh-CN" altLang="en-US" b="1">
                <a:solidFill>
                  <a:srgbClr val="0000CC"/>
                </a:solidFill>
                <a:ea typeface="宋体" pitchFamily="2" charset="-122"/>
              </a:rPr>
              <a:t>    例</a:t>
            </a:r>
            <a:r>
              <a:rPr lang="en-US" altLang="zh-CN" b="1">
                <a:ea typeface="宋体" pitchFamily="2" charset="-122"/>
              </a:rPr>
              <a:t>   </a:t>
            </a:r>
            <a:r>
              <a:rPr lang="zh-CN" altLang="en-US" b="1">
                <a:ea typeface="宋体" pitchFamily="2" charset="-122"/>
              </a:rPr>
              <a:t>在每次试验中，事件</a:t>
            </a:r>
            <a:r>
              <a:rPr lang="en-US" altLang="zh-CN" b="1" i="1">
                <a:ea typeface="宋体" pitchFamily="2" charset="-122"/>
              </a:rPr>
              <a:t>A</a:t>
            </a:r>
            <a:r>
              <a:rPr lang="zh-CN" altLang="en-US" b="1">
                <a:ea typeface="宋体" pitchFamily="2" charset="-122"/>
              </a:rPr>
              <a:t>发生的概率为 </a:t>
            </a:r>
            <a:r>
              <a:rPr lang="en-US" altLang="zh-CN" b="1">
                <a:ea typeface="宋体" pitchFamily="2" charset="-122"/>
              </a:rPr>
              <a:t>0.75,  </a:t>
            </a:r>
            <a:r>
              <a:rPr lang="zh-CN" altLang="en-US" b="1">
                <a:ea typeface="宋体" pitchFamily="2" charset="-122"/>
              </a:rPr>
              <a:t>利用切比雪夫不等式求：</a:t>
            </a:r>
            <a:r>
              <a:rPr lang="en-US" altLang="zh-CN" b="1" i="1">
                <a:ea typeface="宋体" pitchFamily="2" charset="-122"/>
              </a:rPr>
              <a:t>n</a:t>
            </a:r>
            <a:r>
              <a:rPr lang="zh-CN" altLang="en-US" b="1">
                <a:ea typeface="宋体" pitchFamily="2" charset="-122"/>
              </a:rPr>
              <a:t>需要多么大时，才能使得在</a:t>
            </a:r>
            <a:r>
              <a:rPr lang="en-US" altLang="zh-CN" b="1" i="1">
                <a:ea typeface="宋体" pitchFamily="2" charset="-122"/>
              </a:rPr>
              <a:t>n</a:t>
            </a:r>
            <a:r>
              <a:rPr lang="zh-CN" altLang="en-US" b="1">
                <a:ea typeface="宋体" pitchFamily="2" charset="-122"/>
              </a:rPr>
              <a:t>次独立重复试验中</a:t>
            </a:r>
            <a:r>
              <a:rPr lang="en-US" altLang="zh-CN" b="1">
                <a:ea typeface="宋体" pitchFamily="2" charset="-122"/>
              </a:rPr>
              <a:t>, </a:t>
            </a:r>
            <a:r>
              <a:rPr lang="zh-CN" altLang="en-US" b="1">
                <a:ea typeface="宋体" pitchFamily="2" charset="-122"/>
              </a:rPr>
              <a:t>事件</a:t>
            </a:r>
            <a:r>
              <a:rPr lang="en-US" altLang="zh-CN" b="1" i="1">
                <a:ea typeface="宋体" pitchFamily="2" charset="-122"/>
              </a:rPr>
              <a:t>A</a:t>
            </a:r>
            <a:r>
              <a:rPr lang="zh-CN" altLang="en-US" b="1">
                <a:ea typeface="宋体" pitchFamily="2" charset="-122"/>
              </a:rPr>
              <a:t>出现的频率在</a:t>
            </a:r>
            <a:r>
              <a:rPr lang="en-US" altLang="zh-CN" b="1">
                <a:ea typeface="宋体" pitchFamily="2" charset="-122"/>
              </a:rPr>
              <a:t>0.74~0.76</a:t>
            </a:r>
            <a:r>
              <a:rPr lang="zh-CN" altLang="en-US" b="1">
                <a:ea typeface="宋体" pitchFamily="2" charset="-122"/>
              </a:rPr>
              <a:t>之间的概率至少为</a:t>
            </a:r>
            <a:r>
              <a:rPr lang="en-US" altLang="zh-CN" b="1">
                <a:ea typeface="宋体" pitchFamily="2" charset="-122"/>
              </a:rPr>
              <a:t>0.90?</a:t>
            </a:r>
          </a:p>
        </p:txBody>
      </p:sp>
      <p:sp>
        <p:nvSpPr>
          <p:cNvPr id="1366021" name="Rectangle 5"/>
          <p:cNvSpPr>
            <a:spLocks noChangeArrowheads="1"/>
          </p:cNvSpPr>
          <p:nvPr/>
        </p:nvSpPr>
        <p:spPr bwMode="auto">
          <a:xfrm>
            <a:off x="1489075" y="2809875"/>
            <a:ext cx="7654925" cy="519113"/>
          </a:xfrm>
          <a:prstGeom prst="rect">
            <a:avLst/>
          </a:prstGeom>
          <a:noFill/>
          <a:ln w="9525">
            <a:noFill/>
            <a:miter lim="800000"/>
            <a:headEnd/>
            <a:tailEnd/>
          </a:ln>
          <a:effectLst/>
        </p:spPr>
        <p:txBody>
          <a:bodyPr anchor="ctr">
            <a:spAutoFit/>
          </a:bodyPr>
          <a:lstStyle/>
          <a:p>
            <a:pPr algn="ctr"/>
            <a:r>
              <a:rPr lang="zh-CN" altLang="en-US" b="1">
                <a:ea typeface="宋体" pitchFamily="2" charset="-122"/>
              </a:rPr>
              <a:t>解：设</a:t>
            </a:r>
            <a:r>
              <a:rPr lang="en-US" altLang="zh-CN" b="1" i="1">
                <a:ea typeface="宋体" pitchFamily="2" charset="-122"/>
              </a:rPr>
              <a:t>X</a:t>
            </a:r>
            <a:r>
              <a:rPr lang="zh-CN" altLang="zh-CN" b="1">
                <a:ea typeface="宋体" pitchFamily="2" charset="-122"/>
              </a:rPr>
              <a:t>为</a:t>
            </a:r>
            <a:r>
              <a:rPr lang="en-US" altLang="zh-CN" b="1" i="1">
                <a:ea typeface="宋体" pitchFamily="2" charset="-122"/>
              </a:rPr>
              <a:t>n</a:t>
            </a:r>
            <a:r>
              <a:rPr lang="en-US" altLang="zh-CN" b="1">
                <a:ea typeface="宋体" pitchFamily="2" charset="-122"/>
              </a:rPr>
              <a:t> </a:t>
            </a:r>
            <a:r>
              <a:rPr lang="zh-CN" altLang="en-US" b="1">
                <a:ea typeface="宋体" pitchFamily="2" charset="-122"/>
              </a:rPr>
              <a:t>次试验中，事件</a:t>
            </a:r>
            <a:r>
              <a:rPr lang="en-US" altLang="zh-CN" b="1" i="1">
                <a:ea typeface="宋体" pitchFamily="2" charset="-122"/>
              </a:rPr>
              <a:t>A</a:t>
            </a:r>
            <a:r>
              <a:rPr lang="zh-CN" altLang="en-US" b="1">
                <a:ea typeface="宋体" pitchFamily="2" charset="-122"/>
              </a:rPr>
              <a:t>出现的次数，</a:t>
            </a:r>
          </a:p>
        </p:txBody>
      </p:sp>
      <p:sp>
        <p:nvSpPr>
          <p:cNvPr id="1366022" name="Rectangle 6"/>
          <p:cNvSpPr>
            <a:spLocks noChangeArrowheads="1"/>
          </p:cNvSpPr>
          <p:nvPr/>
        </p:nvSpPr>
        <p:spPr bwMode="auto">
          <a:xfrm>
            <a:off x="1479550" y="4090988"/>
            <a:ext cx="2185988" cy="519112"/>
          </a:xfrm>
          <a:prstGeom prst="rect">
            <a:avLst/>
          </a:prstGeom>
          <a:noFill/>
          <a:ln w="9525">
            <a:noFill/>
            <a:miter lim="800000"/>
            <a:headEnd/>
            <a:tailEnd/>
          </a:ln>
          <a:effectLst/>
        </p:spPr>
        <p:txBody>
          <a:bodyPr wrap="none" anchor="ctr">
            <a:spAutoFit/>
          </a:bodyPr>
          <a:lstStyle/>
          <a:p>
            <a:pPr algn="ctr"/>
            <a:r>
              <a:rPr lang="en-US" altLang="zh-CN" b="1" i="1">
                <a:ea typeface="宋体" pitchFamily="2" charset="-122"/>
              </a:rPr>
              <a:t>E</a:t>
            </a:r>
            <a:r>
              <a:rPr lang="en-US" altLang="zh-CN" b="1">
                <a:ea typeface="宋体" pitchFamily="2" charset="-122"/>
              </a:rPr>
              <a:t>(</a:t>
            </a:r>
            <a:r>
              <a:rPr lang="en-US" altLang="zh-CN" b="1" i="1">
                <a:ea typeface="宋体" pitchFamily="2" charset="-122"/>
              </a:rPr>
              <a:t>X</a:t>
            </a:r>
            <a:r>
              <a:rPr lang="en-US" altLang="zh-CN" b="1">
                <a:ea typeface="宋体" pitchFamily="2" charset="-122"/>
              </a:rPr>
              <a:t>)=0.75</a:t>
            </a:r>
            <a:r>
              <a:rPr lang="en-US" altLang="zh-CN" b="1" i="1">
                <a:ea typeface="宋体" pitchFamily="2" charset="-122"/>
              </a:rPr>
              <a:t>n</a:t>
            </a:r>
            <a:r>
              <a:rPr lang="en-US" altLang="zh-CN" b="1">
                <a:ea typeface="宋体" pitchFamily="2" charset="-122"/>
              </a:rPr>
              <a:t>,  </a:t>
            </a:r>
          </a:p>
        </p:txBody>
      </p:sp>
      <p:sp>
        <p:nvSpPr>
          <p:cNvPr id="1366023" name="Rectangle 7"/>
          <p:cNvSpPr>
            <a:spLocks noChangeArrowheads="1"/>
          </p:cNvSpPr>
          <p:nvPr/>
        </p:nvSpPr>
        <p:spPr bwMode="auto">
          <a:xfrm>
            <a:off x="833438" y="5872163"/>
            <a:ext cx="4191000" cy="519112"/>
          </a:xfrm>
          <a:prstGeom prst="rect">
            <a:avLst/>
          </a:prstGeom>
          <a:noFill/>
          <a:ln w="9525">
            <a:noFill/>
            <a:miter lim="800000"/>
            <a:headEnd/>
            <a:tailEnd/>
          </a:ln>
          <a:effectLst/>
        </p:spPr>
        <p:txBody>
          <a:bodyPr anchor="ctr">
            <a:spAutoFit/>
          </a:bodyPr>
          <a:lstStyle/>
          <a:p>
            <a:r>
              <a:rPr lang="zh-CN" altLang="en-US" b="1">
                <a:ea typeface="宋体" pitchFamily="2" charset="-122"/>
              </a:rPr>
              <a:t>的最小的</a:t>
            </a:r>
            <a:r>
              <a:rPr lang="en-US" altLang="zh-CN" b="1" i="1">
                <a:ea typeface="宋体" pitchFamily="2" charset="-122"/>
              </a:rPr>
              <a:t>n </a:t>
            </a:r>
            <a:r>
              <a:rPr lang="en-US" altLang="zh-CN" b="1">
                <a:ea typeface="宋体" pitchFamily="2" charset="-122"/>
              </a:rPr>
              <a:t>.</a:t>
            </a:r>
            <a:endParaRPr lang="en-US" altLang="zh-CN" b="1">
              <a:solidFill>
                <a:schemeClr val="tx2"/>
              </a:solidFill>
              <a:ea typeface="宋体" pitchFamily="2" charset="-122"/>
            </a:endParaRPr>
          </a:p>
        </p:txBody>
      </p:sp>
      <p:sp>
        <p:nvSpPr>
          <p:cNvPr id="1366025" name="Rectangle 9"/>
          <p:cNvSpPr>
            <a:spLocks noChangeArrowheads="1"/>
          </p:cNvSpPr>
          <p:nvPr/>
        </p:nvSpPr>
        <p:spPr bwMode="auto">
          <a:xfrm>
            <a:off x="2012950" y="3405188"/>
            <a:ext cx="2613025" cy="519112"/>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则  </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i="1">
                <a:solidFill>
                  <a:schemeClr val="accent2"/>
                </a:solidFill>
                <a:ea typeface="宋体" pitchFamily="2" charset="-122"/>
              </a:rPr>
              <a:t>B</a:t>
            </a:r>
            <a:r>
              <a:rPr lang="en-US" altLang="zh-CN" b="1">
                <a:solidFill>
                  <a:schemeClr val="accent2"/>
                </a:solidFill>
                <a:ea typeface="宋体" pitchFamily="2" charset="-122"/>
              </a:rPr>
              <a:t>(</a:t>
            </a:r>
            <a:r>
              <a:rPr lang="en-US" altLang="zh-CN" b="1" i="1">
                <a:solidFill>
                  <a:schemeClr val="accent2"/>
                </a:solidFill>
                <a:ea typeface="宋体" pitchFamily="2" charset="-122"/>
              </a:rPr>
              <a:t>n</a:t>
            </a:r>
            <a:r>
              <a:rPr lang="en-US" altLang="zh-CN" b="1">
                <a:solidFill>
                  <a:schemeClr val="accent2"/>
                </a:solidFill>
                <a:ea typeface="宋体" pitchFamily="2" charset="-122"/>
              </a:rPr>
              <a:t>, 0.75)</a:t>
            </a:r>
            <a:endParaRPr lang="en-US" altLang="zh-CN" b="1">
              <a:solidFill>
                <a:schemeClr val="tx2"/>
              </a:solidFill>
              <a:ea typeface="宋体" pitchFamily="2" charset="-122"/>
            </a:endParaRPr>
          </a:p>
        </p:txBody>
      </p:sp>
      <p:sp>
        <p:nvSpPr>
          <p:cNvPr id="1366026" name="Rectangle 10"/>
          <p:cNvSpPr>
            <a:spLocks noChangeArrowheads="1"/>
          </p:cNvSpPr>
          <p:nvPr/>
        </p:nvSpPr>
        <p:spPr bwMode="auto">
          <a:xfrm>
            <a:off x="904875" y="4864100"/>
            <a:ext cx="1970088" cy="519113"/>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所求为满足</a:t>
            </a:r>
          </a:p>
        </p:txBody>
      </p:sp>
      <p:sp>
        <p:nvSpPr>
          <p:cNvPr id="1366027" name="Rectangle 11"/>
          <p:cNvSpPr>
            <a:spLocks noChangeArrowheads="1"/>
          </p:cNvSpPr>
          <p:nvPr/>
        </p:nvSpPr>
        <p:spPr bwMode="auto">
          <a:xfrm>
            <a:off x="3879850" y="4090988"/>
            <a:ext cx="4940300" cy="519112"/>
          </a:xfrm>
          <a:prstGeom prst="rect">
            <a:avLst/>
          </a:prstGeom>
          <a:noFill/>
          <a:ln w="9525">
            <a:noFill/>
            <a:miter lim="800000"/>
            <a:headEnd/>
            <a:tailEnd/>
          </a:ln>
          <a:effectLst/>
        </p:spPr>
        <p:txBody>
          <a:bodyPr anchor="ctr">
            <a:spAutoFit/>
          </a:bodyPr>
          <a:lstStyle/>
          <a:p>
            <a:pPr algn="ctr"/>
            <a:r>
              <a:rPr lang="en-US" altLang="zh-CN" b="1" i="1">
                <a:ea typeface="宋体" pitchFamily="2" charset="-122"/>
              </a:rPr>
              <a:t>D</a:t>
            </a:r>
            <a:r>
              <a:rPr lang="en-US" altLang="zh-CN" b="1">
                <a:ea typeface="宋体" pitchFamily="2" charset="-122"/>
              </a:rPr>
              <a:t>(</a:t>
            </a:r>
            <a:r>
              <a:rPr lang="en-US" altLang="zh-CN" b="1" i="1">
                <a:ea typeface="宋体" pitchFamily="2" charset="-122"/>
              </a:rPr>
              <a:t>X</a:t>
            </a:r>
            <a:r>
              <a:rPr lang="en-US" altLang="zh-CN" b="1">
                <a:ea typeface="宋体" pitchFamily="2" charset="-122"/>
              </a:rPr>
              <a:t>)=0.75×0.25</a:t>
            </a:r>
            <a:r>
              <a:rPr lang="en-US" altLang="zh-CN" b="1" i="1">
                <a:ea typeface="宋体" pitchFamily="2" charset="-122"/>
              </a:rPr>
              <a:t>n</a:t>
            </a:r>
            <a:r>
              <a:rPr lang="en-US" altLang="zh-CN" b="1">
                <a:ea typeface="宋体" pitchFamily="2" charset="-122"/>
              </a:rPr>
              <a:t>=0.1875</a:t>
            </a:r>
            <a:r>
              <a:rPr lang="en-US" altLang="zh-CN" b="1" i="1">
                <a:ea typeface="宋体" pitchFamily="2" charset="-122"/>
              </a:rPr>
              <a:t>n</a:t>
            </a:r>
          </a:p>
        </p:txBody>
      </p:sp>
      <p:graphicFrame>
        <p:nvGraphicFramePr>
          <p:cNvPr id="1366028" name="Object 12"/>
          <p:cNvGraphicFramePr>
            <a:graphicFrameLocks noChangeAspect="1"/>
          </p:cNvGraphicFramePr>
          <p:nvPr/>
        </p:nvGraphicFramePr>
        <p:xfrm>
          <a:off x="3132138" y="4724400"/>
          <a:ext cx="4392612" cy="1047750"/>
        </p:xfrm>
        <a:graphic>
          <a:graphicData uri="http://schemas.openxmlformats.org/presentationml/2006/ole">
            <p:oleObj spid="_x0000_s1366028" name="Equation" r:id="rId4" imgW="165096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66020"/>
                                        </p:tgtEl>
                                        <p:attrNameLst>
                                          <p:attrName>style.visibility</p:attrName>
                                        </p:attrNameLst>
                                      </p:cBhvr>
                                      <p:to>
                                        <p:strVal val="visible"/>
                                      </p:to>
                                    </p:set>
                                    <p:animEffect transition="in" filter="barn(outVertical)">
                                      <p:cBhvr>
                                        <p:cTn id="7" dur="500"/>
                                        <p:tgtEl>
                                          <p:spTgt spid="1366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6021"/>
                                        </p:tgtEl>
                                        <p:attrNameLst>
                                          <p:attrName>style.visibility</p:attrName>
                                        </p:attrNameLst>
                                      </p:cBhvr>
                                      <p:to>
                                        <p:strVal val="visible"/>
                                      </p:to>
                                    </p:set>
                                    <p:animEffect transition="in" filter="wipe(left)">
                                      <p:cBhvr>
                                        <p:cTn id="12" dur="500"/>
                                        <p:tgtEl>
                                          <p:spTgt spid="13660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6025"/>
                                        </p:tgtEl>
                                        <p:attrNameLst>
                                          <p:attrName>style.visibility</p:attrName>
                                        </p:attrNameLst>
                                      </p:cBhvr>
                                      <p:to>
                                        <p:strVal val="visible"/>
                                      </p:to>
                                    </p:set>
                                    <p:animEffect transition="in" filter="wipe(left)">
                                      <p:cBhvr>
                                        <p:cTn id="17" dur="500"/>
                                        <p:tgtEl>
                                          <p:spTgt spid="136602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66022"/>
                                        </p:tgtEl>
                                        <p:attrNameLst>
                                          <p:attrName>style.visibility</p:attrName>
                                        </p:attrNameLst>
                                      </p:cBhvr>
                                      <p:to>
                                        <p:strVal val="visible"/>
                                      </p:to>
                                    </p:set>
                                    <p:anim calcmode="lin" valueType="num">
                                      <p:cBhvr additive="base">
                                        <p:cTn id="22" dur="500" fill="hold"/>
                                        <p:tgtEl>
                                          <p:spTgt spid="1366022"/>
                                        </p:tgtEl>
                                        <p:attrNameLst>
                                          <p:attrName>ppt_x</p:attrName>
                                        </p:attrNameLst>
                                      </p:cBhvr>
                                      <p:tavLst>
                                        <p:tav tm="0">
                                          <p:val>
                                            <p:strVal val="#ppt_x"/>
                                          </p:val>
                                        </p:tav>
                                        <p:tav tm="100000">
                                          <p:val>
                                            <p:strVal val="#ppt_x"/>
                                          </p:val>
                                        </p:tav>
                                      </p:tavLst>
                                    </p:anim>
                                    <p:anim calcmode="lin" valueType="num">
                                      <p:cBhvr additive="base">
                                        <p:cTn id="23" dur="500" fill="hold"/>
                                        <p:tgtEl>
                                          <p:spTgt spid="136602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366027"/>
                                        </p:tgtEl>
                                        <p:attrNameLst>
                                          <p:attrName>style.visibility</p:attrName>
                                        </p:attrNameLst>
                                      </p:cBhvr>
                                      <p:to>
                                        <p:strVal val="visible"/>
                                      </p:to>
                                    </p:set>
                                    <p:anim calcmode="lin" valueType="num">
                                      <p:cBhvr additive="base">
                                        <p:cTn id="28" dur="500" fill="hold"/>
                                        <p:tgtEl>
                                          <p:spTgt spid="1366027"/>
                                        </p:tgtEl>
                                        <p:attrNameLst>
                                          <p:attrName>ppt_x</p:attrName>
                                        </p:attrNameLst>
                                      </p:cBhvr>
                                      <p:tavLst>
                                        <p:tav tm="0">
                                          <p:val>
                                            <p:strVal val="1+#ppt_w/2"/>
                                          </p:val>
                                        </p:tav>
                                        <p:tav tm="100000">
                                          <p:val>
                                            <p:strVal val="#ppt_x"/>
                                          </p:val>
                                        </p:tav>
                                      </p:tavLst>
                                    </p:anim>
                                    <p:anim calcmode="lin" valueType="num">
                                      <p:cBhvr additive="base">
                                        <p:cTn id="29" dur="500" fill="hold"/>
                                        <p:tgtEl>
                                          <p:spTgt spid="13660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66026"/>
                                        </p:tgtEl>
                                        <p:attrNameLst>
                                          <p:attrName>style.visibility</p:attrName>
                                        </p:attrNameLst>
                                      </p:cBhvr>
                                      <p:to>
                                        <p:strVal val="visible"/>
                                      </p:to>
                                    </p:set>
                                    <p:anim calcmode="lin" valueType="num">
                                      <p:cBhvr additive="base">
                                        <p:cTn id="34" dur="500" fill="hold"/>
                                        <p:tgtEl>
                                          <p:spTgt spid="1366026"/>
                                        </p:tgtEl>
                                        <p:attrNameLst>
                                          <p:attrName>ppt_x</p:attrName>
                                        </p:attrNameLst>
                                      </p:cBhvr>
                                      <p:tavLst>
                                        <p:tav tm="0">
                                          <p:val>
                                            <p:strVal val="0-#ppt_w/2"/>
                                          </p:val>
                                        </p:tav>
                                        <p:tav tm="100000">
                                          <p:val>
                                            <p:strVal val="#ppt_x"/>
                                          </p:val>
                                        </p:tav>
                                      </p:tavLst>
                                    </p:anim>
                                    <p:anim calcmode="lin" valueType="num">
                                      <p:cBhvr additive="base">
                                        <p:cTn id="35" dur="500" fill="hold"/>
                                        <p:tgtEl>
                                          <p:spTgt spid="1366026"/>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366023"/>
                                        </p:tgtEl>
                                        <p:attrNameLst>
                                          <p:attrName>style.visibility</p:attrName>
                                        </p:attrNameLst>
                                      </p:cBhvr>
                                      <p:to>
                                        <p:strVal val="visible"/>
                                      </p:to>
                                    </p:set>
                                    <p:anim calcmode="lin" valueType="num">
                                      <p:cBhvr additive="base">
                                        <p:cTn id="39" dur="500" fill="hold"/>
                                        <p:tgtEl>
                                          <p:spTgt spid="1366023"/>
                                        </p:tgtEl>
                                        <p:attrNameLst>
                                          <p:attrName>ppt_x</p:attrName>
                                        </p:attrNameLst>
                                      </p:cBhvr>
                                      <p:tavLst>
                                        <p:tav tm="0">
                                          <p:val>
                                            <p:strVal val="#ppt_x"/>
                                          </p:val>
                                        </p:tav>
                                        <p:tav tm="100000">
                                          <p:val>
                                            <p:strVal val="#ppt_x"/>
                                          </p:val>
                                        </p:tav>
                                      </p:tavLst>
                                    </p:anim>
                                    <p:anim calcmode="lin" valueType="num">
                                      <p:cBhvr additive="base">
                                        <p:cTn id="40" dur="500" fill="hold"/>
                                        <p:tgtEl>
                                          <p:spTgt spid="13660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20" grpId="0" autoUpdateAnimBg="0"/>
      <p:bldP spid="1366021" grpId="0" autoUpdateAnimBg="0"/>
      <p:bldP spid="1366022" grpId="0" autoUpdateAnimBg="0"/>
      <p:bldP spid="1366023" grpId="0" autoUpdateAnimBg="0"/>
      <p:bldP spid="1366025" grpId="0" autoUpdateAnimBg="0"/>
      <p:bldP spid="1366026" grpId="0" autoUpdateAnimBg="0"/>
      <p:bldP spid="136602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8" name="Rectangle 4"/>
          <p:cNvSpPr>
            <a:spLocks noChangeArrowheads="1"/>
          </p:cNvSpPr>
          <p:nvPr/>
        </p:nvSpPr>
        <p:spPr bwMode="auto">
          <a:xfrm>
            <a:off x="1476375" y="2444750"/>
            <a:ext cx="6629400" cy="579438"/>
          </a:xfrm>
          <a:prstGeom prst="rect">
            <a:avLst/>
          </a:prstGeom>
          <a:noFill/>
          <a:ln w="9525">
            <a:noFill/>
            <a:miter lim="800000"/>
            <a:headEnd/>
            <a:tailEnd/>
          </a:ln>
          <a:effectLst/>
        </p:spPr>
        <p:txBody>
          <a:bodyPr anchor="ctr">
            <a:spAutoFit/>
          </a:bodyPr>
          <a:lstStyle/>
          <a:p>
            <a:r>
              <a:rPr lang="zh-CN" altLang="en-US" sz="3200" b="1">
                <a:ea typeface="宋体" pitchFamily="2" charset="-122"/>
              </a:rPr>
              <a:t>  </a:t>
            </a:r>
            <a:r>
              <a:rPr lang="en-US" altLang="zh-CN" sz="3200" b="1">
                <a:ea typeface="宋体" pitchFamily="2" charset="-122"/>
              </a:rPr>
              <a:t>=</a:t>
            </a:r>
            <a:r>
              <a:rPr lang="en-US" altLang="zh-CN" sz="3200" b="1" i="1">
                <a:ea typeface="宋体" pitchFamily="2" charset="-122"/>
              </a:rPr>
              <a:t>P</a:t>
            </a:r>
            <a:r>
              <a:rPr lang="en-US" altLang="zh-CN" sz="3200" b="1">
                <a:ea typeface="宋体" pitchFamily="2" charset="-122"/>
              </a:rPr>
              <a:t>(-0.01</a:t>
            </a:r>
            <a:r>
              <a:rPr lang="en-US" altLang="zh-CN" sz="3200" b="1" i="1">
                <a:ea typeface="宋体" pitchFamily="2" charset="-122"/>
              </a:rPr>
              <a:t>n</a:t>
            </a:r>
            <a:r>
              <a:rPr lang="en-US" altLang="zh-CN" sz="3200" b="1">
                <a:ea typeface="宋体" pitchFamily="2" charset="-122"/>
              </a:rPr>
              <a:t>&lt;</a:t>
            </a:r>
            <a:r>
              <a:rPr lang="en-US" altLang="zh-CN" sz="3200" b="1" i="1">
                <a:ea typeface="宋体" pitchFamily="2" charset="-122"/>
              </a:rPr>
              <a:t>X</a:t>
            </a:r>
            <a:r>
              <a:rPr lang="en-US" altLang="zh-CN" sz="3200" b="1">
                <a:ea typeface="宋体" pitchFamily="2" charset="-122"/>
              </a:rPr>
              <a:t>-</a:t>
            </a:r>
            <a:r>
              <a:rPr lang="en-US" altLang="zh-CN" sz="3200" b="1">
                <a:solidFill>
                  <a:schemeClr val="accent2"/>
                </a:solidFill>
                <a:ea typeface="宋体" pitchFamily="2" charset="-122"/>
              </a:rPr>
              <a:t>0.75</a:t>
            </a:r>
            <a:r>
              <a:rPr lang="en-US" altLang="zh-CN" sz="3200" b="1" i="1">
                <a:solidFill>
                  <a:schemeClr val="accent2"/>
                </a:solidFill>
                <a:ea typeface="宋体" pitchFamily="2" charset="-122"/>
              </a:rPr>
              <a:t>n</a:t>
            </a:r>
            <a:r>
              <a:rPr lang="en-US" altLang="zh-CN" sz="3200" b="1">
                <a:ea typeface="宋体" pitchFamily="2" charset="-122"/>
              </a:rPr>
              <a:t>&lt; 0.01</a:t>
            </a:r>
            <a:r>
              <a:rPr lang="en-US" altLang="zh-CN" sz="3200" b="1" i="1">
                <a:ea typeface="宋体" pitchFamily="2" charset="-122"/>
              </a:rPr>
              <a:t>n</a:t>
            </a:r>
            <a:r>
              <a:rPr lang="en-US" altLang="zh-CN" sz="3200" b="1">
                <a:ea typeface="宋体" pitchFamily="2" charset="-122"/>
              </a:rPr>
              <a:t>)</a:t>
            </a:r>
            <a:endParaRPr lang="en-US" altLang="zh-CN" sz="3200" b="1">
              <a:solidFill>
                <a:schemeClr val="tx2"/>
              </a:solidFill>
              <a:ea typeface="宋体" pitchFamily="2" charset="-122"/>
            </a:endParaRPr>
          </a:p>
        </p:txBody>
      </p:sp>
      <p:graphicFrame>
        <p:nvGraphicFramePr>
          <p:cNvPr id="1368069" name="Object 5"/>
          <p:cNvGraphicFramePr>
            <a:graphicFrameLocks noChangeAspect="1"/>
          </p:cNvGraphicFramePr>
          <p:nvPr/>
        </p:nvGraphicFramePr>
        <p:xfrm>
          <a:off x="1333500" y="5595938"/>
          <a:ext cx="2320925" cy="1089025"/>
        </p:xfrm>
        <a:graphic>
          <a:graphicData uri="http://schemas.openxmlformats.org/presentationml/2006/ole">
            <p:oleObj spid="_x0000_s1368069" name="公式" r:id="rId4" imgW="888840" imgH="419040" progId="Equation.3">
              <p:embed/>
            </p:oleObj>
          </a:graphicData>
        </a:graphic>
      </p:graphicFrame>
      <p:sp>
        <p:nvSpPr>
          <p:cNvPr id="1368070" name="Rectangle 6"/>
          <p:cNvSpPr>
            <a:spLocks noChangeArrowheads="1"/>
          </p:cNvSpPr>
          <p:nvPr/>
        </p:nvSpPr>
        <p:spPr bwMode="auto">
          <a:xfrm>
            <a:off x="1604963" y="3236913"/>
            <a:ext cx="4191000" cy="579437"/>
          </a:xfrm>
          <a:prstGeom prst="rect">
            <a:avLst/>
          </a:prstGeom>
          <a:solidFill>
            <a:srgbClr val="660033"/>
          </a:solidFill>
          <a:ln w="9525">
            <a:noFill/>
            <a:miter lim="800000"/>
            <a:headEnd/>
            <a:tailEnd/>
          </a:ln>
          <a:effectLst/>
        </p:spPr>
        <p:txBody>
          <a:bodyPr anchor="ctr">
            <a:spAutoFit/>
          </a:bodyPr>
          <a:lstStyle/>
          <a:p>
            <a:r>
              <a:rPr lang="zh-CN" altLang="en-US" sz="3200" b="1">
                <a:ea typeface="宋体" pitchFamily="2" charset="-122"/>
              </a:rPr>
              <a:t> </a:t>
            </a:r>
            <a:r>
              <a:rPr lang="en-US" altLang="zh-CN" sz="3200" b="1">
                <a:solidFill>
                  <a:srgbClr val="FFFF00"/>
                </a:solidFill>
                <a:ea typeface="宋体" pitchFamily="2" charset="-122"/>
              </a:rPr>
              <a:t>= </a:t>
            </a:r>
            <a:r>
              <a:rPr lang="en-US" altLang="zh-CN" sz="3200" b="1" i="1">
                <a:solidFill>
                  <a:srgbClr val="FFFF00"/>
                </a:solidFill>
                <a:ea typeface="宋体" pitchFamily="2" charset="-122"/>
              </a:rPr>
              <a:t>P</a:t>
            </a:r>
            <a:r>
              <a:rPr lang="en-US" altLang="zh-CN" sz="3200" b="1">
                <a:solidFill>
                  <a:srgbClr val="FFFF00"/>
                </a:solidFill>
                <a:ea typeface="宋体" pitchFamily="2" charset="-122"/>
              </a:rPr>
              <a:t>{ |</a:t>
            </a:r>
            <a:r>
              <a:rPr lang="en-US" altLang="zh-CN" sz="3200" b="1" i="1">
                <a:solidFill>
                  <a:srgbClr val="FFFF00"/>
                </a:solidFill>
                <a:ea typeface="宋体" pitchFamily="2" charset="-122"/>
              </a:rPr>
              <a:t>X</a:t>
            </a:r>
            <a:r>
              <a:rPr lang="en-US" altLang="zh-CN" sz="3200" b="1">
                <a:solidFill>
                  <a:srgbClr val="FFFF00"/>
                </a:solidFill>
                <a:ea typeface="宋体" pitchFamily="2" charset="-122"/>
              </a:rPr>
              <a:t>-</a:t>
            </a:r>
            <a:r>
              <a:rPr lang="en-US" altLang="zh-CN" sz="3200" b="1" i="1">
                <a:solidFill>
                  <a:srgbClr val="FFFF00"/>
                </a:solidFill>
                <a:ea typeface="宋体" pitchFamily="2" charset="-122"/>
              </a:rPr>
              <a:t>E</a:t>
            </a:r>
            <a:r>
              <a:rPr lang="en-US" altLang="zh-CN" sz="3200" b="1">
                <a:solidFill>
                  <a:srgbClr val="FFFF00"/>
                </a:solidFill>
                <a:ea typeface="宋体" pitchFamily="2" charset="-122"/>
              </a:rPr>
              <a:t>(</a:t>
            </a:r>
            <a:r>
              <a:rPr lang="en-US" altLang="zh-CN" sz="3200" b="1" i="1">
                <a:solidFill>
                  <a:srgbClr val="FFFF00"/>
                </a:solidFill>
                <a:ea typeface="宋体" pitchFamily="2" charset="-122"/>
              </a:rPr>
              <a:t>X</a:t>
            </a:r>
            <a:r>
              <a:rPr lang="en-US" altLang="zh-CN" sz="3200" b="1">
                <a:solidFill>
                  <a:srgbClr val="FFFF00"/>
                </a:solidFill>
                <a:ea typeface="宋体" pitchFamily="2" charset="-122"/>
              </a:rPr>
              <a:t>)| &lt;0.01</a:t>
            </a:r>
            <a:r>
              <a:rPr lang="en-US" altLang="zh-CN" sz="3200" b="1" i="1">
                <a:solidFill>
                  <a:srgbClr val="FFFF00"/>
                </a:solidFill>
                <a:ea typeface="宋体" pitchFamily="2" charset="-122"/>
              </a:rPr>
              <a:t>n</a:t>
            </a:r>
            <a:r>
              <a:rPr lang="en-US" altLang="zh-CN" sz="3200" b="1">
                <a:solidFill>
                  <a:srgbClr val="FFFF00"/>
                </a:solidFill>
                <a:ea typeface="宋体" pitchFamily="2" charset="-122"/>
              </a:rPr>
              <a:t>}</a:t>
            </a:r>
          </a:p>
        </p:txBody>
      </p:sp>
      <p:graphicFrame>
        <p:nvGraphicFramePr>
          <p:cNvPr id="1368071" name="Object 7"/>
          <p:cNvGraphicFramePr>
            <a:graphicFrameLocks noChangeAspect="1"/>
          </p:cNvGraphicFramePr>
          <p:nvPr/>
        </p:nvGraphicFramePr>
        <p:xfrm>
          <a:off x="3635375" y="5589588"/>
          <a:ext cx="2451100" cy="1019175"/>
        </p:xfrm>
        <a:graphic>
          <a:graphicData uri="http://schemas.openxmlformats.org/presentationml/2006/ole">
            <p:oleObj spid="_x0000_s1368071" name="公式" r:id="rId5" imgW="939600" imgH="393480" progId="Equation.3">
              <p:embed/>
            </p:oleObj>
          </a:graphicData>
        </a:graphic>
      </p:graphicFrame>
      <p:graphicFrame>
        <p:nvGraphicFramePr>
          <p:cNvPr id="1368072" name="Object 8"/>
          <p:cNvGraphicFramePr>
            <a:graphicFrameLocks noChangeAspect="1"/>
          </p:cNvGraphicFramePr>
          <p:nvPr/>
        </p:nvGraphicFramePr>
        <p:xfrm>
          <a:off x="6208713" y="5589588"/>
          <a:ext cx="1751012" cy="1019175"/>
        </p:xfrm>
        <a:graphic>
          <a:graphicData uri="http://schemas.openxmlformats.org/presentationml/2006/ole">
            <p:oleObj spid="_x0000_s1368072" name="公式" r:id="rId6" imgW="672840" imgH="393480" progId="Equation.3">
              <p:embed/>
            </p:oleObj>
          </a:graphicData>
        </a:graphic>
      </p:graphicFrame>
      <p:sp>
        <p:nvSpPr>
          <p:cNvPr id="1368073" name="Rectangle 9"/>
          <p:cNvSpPr>
            <a:spLocks noChangeArrowheads="1"/>
          </p:cNvSpPr>
          <p:nvPr/>
        </p:nvSpPr>
        <p:spPr bwMode="auto">
          <a:xfrm>
            <a:off x="1771650" y="1617663"/>
            <a:ext cx="6248400" cy="579437"/>
          </a:xfrm>
          <a:prstGeom prst="rect">
            <a:avLst/>
          </a:prstGeom>
          <a:noFill/>
          <a:ln w="9525">
            <a:noFill/>
            <a:miter lim="800000"/>
            <a:headEnd/>
            <a:tailEnd/>
          </a:ln>
          <a:effectLst/>
        </p:spPr>
        <p:txBody>
          <a:bodyPr anchor="ctr">
            <a:spAutoFit/>
          </a:bodyPr>
          <a:lstStyle/>
          <a:p>
            <a:r>
              <a:rPr lang="zh-CN" altLang="en-US" sz="3200" b="1">
                <a:ea typeface="宋体" pitchFamily="2" charset="-122"/>
              </a:rPr>
              <a:t>  </a:t>
            </a:r>
            <a:r>
              <a:rPr lang="en-US" altLang="zh-CN" sz="3200" b="1" i="1">
                <a:ea typeface="宋体" pitchFamily="2" charset="-122"/>
              </a:rPr>
              <a:t>P</a:t>
            </a:r>
            <a:r>
              <a:rPr lang="en-US" altLang="zh-CN" sz="3200" b="1">
                <a:ea typeface="宋体" pitchFamily="2" charset="-122"/>
              </a:rPr>
              <a:t>(0.74</a:t>
            </a:r>
            <a:r>
              <a:rPr lang="en-US" altLang="zh-CN" sz="3200" b="1" i="1">
                <a:ea typeface="宋体" pitchFamily="2" charset="-122"/>
              </a:rPr>
              <a:t>n</a:t>
            </a:r>
            <a:r>
              <a:rPr lang="en-US" altLang="zh-CN" sz="3200" b="1">
                <a:ea typeface="宋体" pitchFamily="2" charset="-122"/>
              </a:rPr>
              <a:t>&lt; </a:t>
            </a:r>
            <a:r>
              <a:rPr lang="en-US" altLang="zh-CN" sz="3200" b="1" i="1">
                <a:ea typeface="宋体" pitchFamily="2" charset="-122"/>
              </a:rPr>
              <a:t>X</a:t>
            </a:r>
            <a:r>
              <a:rPr lang="en-US" altLang="zh-CN" sz="3200" b="1">
                <a:ea typeface="宋体" pitchFamily="2" charset="-122"/>
              </a:rPr>
              <a:t>&lt;0.76</a:t>
            </a:r>
            <a:r>
              <a:rPr lang="en-US" altLang="zh-CN" sz="3200" b="1" i="1">
                <a:ea typeface="宋体" pitchFamily="2" charset="-122"/>
              </a:rPr>
              <a:t>n</a:t>
            </a:r>
            <a:r>
              <a:rPr lang="en-US" altLang="zh-CN" sz="3200" b="1">
                <a:ea typeface="宋体" pitchFamily="2" charset="-122"/>
              </a:rPr>
              <a:t> )</a:t>
            </a:r>
          </a:p>
        </p:txBody>
      </p:sp>
      <p:graphicFrame>
        <p:nvGraphicFramePr>
          <p:cNvPr id="1368074" name="Object 10"/>
          <p:cNvGraphicFramePr>
            <a:graphicFrameLocks noChangeAspect="1"/>
          </p:cNvGraphicFramePr>
          <p:nvPr/>
        </p:nvGraphicFramePr>
        <p:xfrm>
          <a:off x="1155700" y="4627563"/>
          <a:ext cx="3343275" cy="1028700"/>
        </p:xfrm>
        <a:graphic>
          <a:graphicData uri="http://schemas.openxmlformats.org/presentationml/2006/ole">
            <p:oleObj spid="_x0000_s1368074" name="公式" r:id="rId7" imgW="1269720" imgH="393480" progId="Equation.3">
              <p:embed/>
            </p:oleObj>
          </a:graphicData>
        </a:graphic>
      </p:graphicFrame>
      <p:grpSp>
        <p:nvGrpSpPr>
          <p:cNvPr id="1368075" name="Group 11"/>
          <p:cNvGrpSpPr>
            <a:grpSpLocks/>
          </p:cNvGrpSpPr>
          <p:nvPr/>
        </p:nvGrpSpPr>
        <p:grpSpPr bwMode="auto">
          <a:xfrm>
            <a:off x="1314450" y="665163"/>
            <a:ext cx="5175250" cy="1028700"/>
            <a:chOff x="960" y="168"/>
            <a:chExt cx="3260" cy="648"/>
          </a:xfrm>
        </p:grpSpPr>
        <p:graphicFrame>
          <p:nvGraphicFramePr>
            <p:cNvPr id="1368076" name="Object 12"/>
            <p:cNvGraphicFramePr>
              <a:graphicFrameLocks noChangeAspect="1"/>
            </p:cNvGraphicFramePr>
            <p:nvPr/>
          </p:nvGraphicFramePr>
          <p:xfrm>
            <a:off x="960" y="168"/>
            <a:ext cx="2105" cy="648"/>
          </p:xfrm>
          <a:graphic>
            <a:graphicData uri="http://schemas.openxmlformats.org/presentationml/2006/ole">
              <p:oleObj spid="_x0000_s1368076" name="公式" r:id="rId8" imgW="1269720" imgH="393480" progId="Equation.3">
                <p:embed/>
              </p:oleObj>
            </a:graphicData>
          </a:graphic>
        </p:graphicFrame>
        <p:sp>
          <p:nvSpPr>
            <p:cNvPr id="1368077" name="Rectangle 13"/>
            <p:cNvSpPr>
              <a:spLocks noChangeArrowheads="1"/>
            </p:cNvSpPr>
            <p:nvPr/>
          </p:nvSpPr>
          <p:spPr bwMode="auto">
            <a:xfrm>
              <a:off x="3072" y="307"/>
              <a:ext cx="1148" cy="327"/>
            </a:xfrm>
            <a:prstGeom prst="rect">
              <a:avLst/>
            </a:prstGeom>
            <a:noFill/>
            <a:ln w="9525">
              <a:noFill/>
              <a:miter lim="800000"/>
              <a:headEnd/>
              <a:tailEnd/>
            </a:ln>
            <a:effectLst/>
          </p:spPr>
          <p:txBody>
            <a:bodyPr anchor="ctr">
              <a:spAutoFit/>
            </a:bodyPr>
            <a:lstStyle/>
            <a:p>
              <a:pPr algn="ctr"/>
              <a:r>
                <a:rPr lang="zh-CN" altLang="en-US" b="1">
                  <a:ea typeface="宋体" pitchFamily="2" charset="-122"/>
                </a:rPr>
                <a:t>可改写为</a:t>
              </a:r>
            </a:p>
          </p:txBody>
        </p:sp>
      </p:grpSp>
      <p:grpSp>
        <p:nvGrpSpPr>
          <p:cNvPr id="1368078" name="Group 14"/>
          <p:cNvGrpSpPr>
            <a:grpSpLocks/>
          </p:cNvGrpSpPr>
          <p:nvPr/>
        </p:nvGrpSpPr>
        <p:grpSpPr bwMode="auto">
          <a:xfrm>
            <a:off x="1042988" y="4076700"/>
            <a:ext cx="6503987" cy="519113"/>
            <a:chOff x="543" y="2150"/>
            <a:chExt cx="4097" cy="327"/>
          </a:xfrm>
        </p:grpSpPr>
        <p:sp>
          <p:nvSpPr>
            <p:cNvPr id="1368079" name="Rectangle 15"/>
            <p:cNvSpPr>
              <a:spLocks noChangeArrowheads="1"/>
            </p:cNvSpPr>
            <p:nvPr/>
          </p:nvSpPr>
          <p:spPr bwMode="auto">
            <a:xfrm>
              <a:off x="543" y="2150"/>
              <a:ext cx="2366"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在切比雪夫不等式中取</a:t>
              </a:r>
            </a:p>
          </p:txBody>
        </p:sp>
        <p:sp>
          <p:nvSpPr>
            <p:cNvPr id="1368080" name="Rectangle 16"/>
            <p:cNvSpPr>
              <a:spLocks noChangeArrowheads="1"/>
            </p:cNvSpPr>
            <p:nvPr/>
          </p:nvSpPr>
          <p:spPr bwMode="auto">
            <a:xfrm>
              <a:off x="3949" y="2150"/>
              <a:ext cx="691" cy="327"/>
            </a:xfrm>
            <a:prstGeom prst="rect">
              <a:avLst/>
            </a:prstGeom>
            <a:noFill/>
            <a:ln w="9525">
              <a:noFill/>
              <a:miter lim="800000"/>
              <a:headEnd/>
              <a:tailEnd/>
            </a:ln>
            <a:effectLst/>
          </p:spPr>
          <p:txBody>
            <a:bodyPr wrap="none" anchor="ctr">
              <a:spAutoFit/>
            </a:bodyPr>
            <a:lstStyle/>
            <a:p>
              <a:pPr algn="ctr"/>
              <a:r>
                <a:rPr lang="en-US" altLang="zh-CN" b="1" i="1">
                  <a:ea typeface="宋体" pitchFamily="2" charset="-122"/>
                </a:rPr>
                <a:t>n</a:t>
              </a:r>
              <a:r>
                <a:rPr lang="zh-CN" altLang="en-US" b="1">
                  <a:ea typeface="宋体" pitchFamily="2" charset="-122"/>
                </a:rPr>
                <a:t>，则</a:t>
              </a:r>
            </a:p>
          </p:txBody>
        </p:sp>
        <p:graphicFrame>
          <p:nvGraphicFramePr>
            <p:cNvPr id="1368081" name="Object 17"/>
            <p:cNvGraphicFramePr>
              <a:graphicFrameLocks noChangeAspect="1"/>
            </p:cNvGraphicFramePr>
            <p:nvPr/>
          </p:nvGraphicFramePr>
          <p:xfrm>
            <a:off x="3024" y="2160"/>
            <a:ext cx="927" cy="307"/>
          </p:xfrm>
          <a:graphic>
            <a:graphicData uri="http://schemas.openxmlformats.org/presentationml/2006/ole">
              <p:oleObj spid="_x0000_s1368081" name="公式" r:id="rId9" imgW="533160" imgH="177480" progId="Equation.3">
                <p:embed/>
              </p:oleObj>
            </a:graphicData>
          </a:graphic>
        </p:graphicFrame>
      </p:grpSp>
      <p:sp>
        <p:nvSpPr>
          <p:cNvPr id="1368082" name="Rectangle 18"/>
          <p:cNvSpPr>
            <a:spLocks noChangeArrowheads="1"/>
          </p:cNvSpPr>
          <p:nvPr/>
        </p:nvSpPr>
        <p:spPr bwMode="auto">
          <a:xfrm>
            <a:off x="4500563" y="4868863"/>
            <a:ext cx="4343400" cy="519112"/>
          </a:xfrm>
          <a:prstGeom prst="rect">
            <a:avLst/>
          </a:prstGeom>
          <a:noFill/>
          <a:ln w="9525">
            <a:noFill/>
            <a:miter lim="800000"/>
            <a:headEnd/>
            <a:tailEnd/>
          </a:ln>
          <a:effectLst/>
        </p:spPr>
        <p:txBody>
          <a:bodyPr anchor="ctr">
            <a:spAutoFit/>
          </a:bodyPr>
          <a:lstStyle/>
          <a:p>
            <a:r>
              <a:rPr lang="zh-CN" altLang="en-US" b="1">
                <a:ea typeface="宋体" pitchFamily="2" charset="-122"/>
              </a:rPr>
              <a:t> </a:t>
            </a:r>
            <a:r>
              <a:rPr lang="en-US" altLang="zh-CN" b="1">
                <a:ea typeface="宋体" pitchFamily="2" charset="-122"/>
              </a:rPr>
              <a:t>= </a:t>
            </a:r>
            <a:r>
              <a:rPr lang="en-US" altLang="zh-CN" b="1" i="1">
                <a:solidFill>
                  <a:schemeClr val="accent2"/>
                </a:solidFill>
                <a:ea typeface="宋体" pitchFamily="2" charset="-122"/>
              </a:rPr>
              <a:t>P</a:t>
            </a:r>
            <a:r>
              <a:rPr lang="en-US" altLang="zh-CN" b="1">
                <a:solidFill>
                  <a:schemeClr val="accent2"/>
                </a:solidFill>
                <a:ea typeface="宋体" pitchFamily="2" charset="-122"/>
              </a:rPr>
              <a:t>{ |</a:t>
            </a:r>
            <a:r>
              <a:rPr lang="en-US" altLang="zh-CN" b="1" i="1">
                <a:solidFill>
                  <a:schemeClr val="accent2"/>
                </a:solidFill>
                <a:ea typeface="宋体" pitchFamily="2" charset="-122"/>
              </a:rPr>
              <a:t>X</a:t>
            </a:r>
            <a:r>
              <a:rPr lang="en-US" altLang="zh-CN" b="1">
                <a:solidFill>
                  <a:schemeClr val="accent2"/>
                </a:solidFill>
                <a:ea typeface="宋体" pitchFamily="2" charset="-122"/>
              </a:rPr>
              <a:t>-</a:t>
            </a:r>
            <a:r>
              <a:rPr lang="en-US" altLang="zh-CN" b="1" i="1">
                <a:solidFill>
                  <a:schemeClr val="accent2"/>
                </a:solidFill>
                <a:ea typeface="宋体" pitchFamily="2" charset="-122"/>
              </a:rPr>
              <a:t>E</a:t>
            </a:r>
            <a:r>
              <a:rPr lang="en-US" altLang="zh-CN" b="1">
                <a:solidFill>
                  <a:schemeClr val="accent2"/>
                </a:solidFill>
                <a:ea typeface="宋体" pitchFamily="2" charset="-122"/>
              </a:rPr>
              <a:t>(</a:t>
            </a:r>
            <a:r>
              <a:rPr lang="en-US" altLang="zh-CN" b="1" i="1">
                <a:solidFill>
                  <a:schemeClr val="accent2"/>
                </a:solidFill>
                <a:ea typeface="宋体" pitchFamily="2" charset="-122"/>
              </a:rPr>
              <a:t>X</a:t>
            </a:r>
            <a:r>
              <a:rPr lang="en-US" altLang="zh-CN" b="1">
                <a:solidFill>
                  <a:schemeClr val="accent2"/>
                </a:solidFill>
                <a:ea typeface="宋体" pitchFamily="2" charset="-122"/>
              </a:rPr>
              <a:t>)| &lt;0.01</a:t>
            </a:r>
            <a:r>
              <a:rPr lang="en-US" altLang="zh-CN" b="1" i="1">
                <a:solidFill>
                  <a:schemeClr val="accent2"/>
                </a:solidFill>
                <a:ea typeface="宋体" pitchFamily="2" charset="-122"/>
              </a:rPr>
              <a:t>n</a:t>
            </a:r>
            <a:r>
              <a:rPr lang="en-US" altLang="zh-CN" b="1">
                <a:solidFill>
                  <a:schemeClr val="accent2"/>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8073"/>
                                        </p:tgtEl>
                                        <p:attrNameLst>
                                          <p:attrName>style.visibility</p:attrName>
                                        </p:attrNameLst>
                                      </p:cBhvr>
                                      <p:to>
                                        <p:strVal val="visible"/>
                                      </p:to>
                                    </p:set>
                                    <p:animEffect transition="in" filter="wipe(left)">
                                      <p:cBhvr>
                                        <p:cTn id="7" dur="500"/>
                                        <p:tgtEl>
                                          <p:spTgt spid="13680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8068"/>
                                        </p:tgtEl>
                                        <p:attrNameLst>
                                          <p:attrName>style.visibility</p:attrName>
                                        </p:attrNameLst>
                                      </p:cBhvr>
                                      <p:to>
                                        <p:strVal val="visible"/>
                                      </p:to>
                                    </p:set>
                                    <p:animEffect transition="in" filter="wipe(left)">
                                      <p:cBhvr>
                                        <p:cTn id="12" dur="500"/>
                                        <p:tgtEl>
                                          <p:spTgt spid="13680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8070"/>
                                        </p:tgtEl>
                                        <p:attrNameLst>
                                          <p:attrName>style.visibility</p:attrName>
                                        </p:attrNameLst>
                                      </p:cBhvr>
                                      <p:to>
                                        <p:strVal val="visible"/>
                                      </p:to>
                                    </p:set>
                                    <p:animEffect transition="in" filter="wipe(left)">
                                      <p:cBhvr>
                                        <p:cTn id="17" dur="500"/>
                                        <p:tgtEl>
                                          <p:spTgt spid="13680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68078"/>
                                        </p:tgtEl>
                                        <p:attrNameLst>
                                          <p:attrName>style.visibility</p:attrName>
                                        </p:attrNameLst>
                                      </p:cBhvr>
                                      <p:to>
                                        <p:strVal val="visible"/>
                                      </p:to>
                                    </p:set>
                                    <p:animEffect transition="in" filter="wipe(left)">
                                      <p:cBhvr>
                                        <p:cTn id="22" dur="500"/>
                                        <p:tgtEl>
                                          <p:spTgt spid="13680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8074"/>
                                        </p:tgtEl>
                                        <p:attrNameLst>
                                          <p:attrName>style.visibility</p:attrName>
                                        </p:attrNameLst>
                                      </p:cBhvr>
                                      <p:to>
                                        <p:strVal val="visible"/>
                                      </p:to>
                                    </p:set>
                                    <p:animEffect transition="in" filter="wipe(left)">
                                      <p:cBhvr>
                                        <p:cTn id="27" dur="500"/>
                                        <p:tgtEl>
                                          <p:spTgt spid="136807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68082"/>
                                        </p:tgtEl>
                                        <p:attrNameLst>
                                          <p:attrName>style.visibility</p:attrName>
                                        </p:attrNameLst>
                                      </p:cBhvr>
                                      <p:to>
                                        <p:strVal val="visible"/>
                                      </p:to>
                                    </p:set>
                                    <p:anim calcmode="lin" valueType="num">
                                      <p:cBhvr additive="base">
                                        <p:cTn id="32" dur="500" fill="hold"/>
                                        <p:tgtEl>
                                          <p:spTgt spid="1368082"/>
                                        </p:tgtEl>
                                        <p:attrNameLst>
                                          <p:attrName>ppt_x</p:attrName>
                                        </p:attrNameLst>
                                      </p:cBhvr>
                                      <p:tavLst>
                                        <p:tav tm="0">
                                          <p:val>
                                            <p:strVal val="1+#ppt_w/2"/>
                                          </p:val>
                                        </p:tav>
                                        <p:tav tm="100000">
                                          <p:val>
                                            <p:strVal val="#ppt_x"/>
                                          </p:val>
                                        </p:tav>
                                      </p:tavLst>
                                    </p:anim>
                                    <p:anim calcmode="lin" valueType="num">
                                      <p:cBhvr additive="base">
                                        <p:cTn id="33" dur="500" fill="hold"/>
                                        <p:tgtEl>
                                          <p:spTgt spid="136808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68069"/>
                                        </p:tgtEl>
                                        <p:attrNameLst>
                                          <p:attrName>style.visibility</p:attrName>
                                        </p:attrNameLst>
                                      </p:cBhvr>
                                      <p:to>
                                        <p:strVal val="visible"/>
                                      </p:to>
                                    </p:set>
                                    <p:animEffect transition="in" filter="wipe(left)">
                                      <p:cBhvr>
                                        <p:cTn id="38" dur="500"/>
                                        <p:tgtEl>
                                          <p:spTgt spid="136806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368071"/>
                                        </p:tgtEl>
                                        <p:attrNameLst>
                                          <p:attrName>style.visibility</p:attrName>
                                        </p:attrNameLst>
                                      </p:cBhvr>
                                      <p:to>
                                        <p:strVal val="visible"/>
                                      </p:to>
                                    </p:set>
                                    <p:anim calcmode="lin" valueType="num">
                                      <p:cBhvr additive="base">
                                        <p:cTn id="43" dur="500" fill="hold"/>
                                        <p:tgtEl>
                                          <p:spTgt spid="1368071"/>
                                        </p:tgtEl>
                                        <p:attrNameLst>
                                          <p:attrName>ppt_x</p:attrName>
                                        </p:attrNameLst>
                                      </p:cBhvr>
                                      <p:tavLst>
                                        <p:tav tm="0">
                                          <p:val>
                                            <p:strVal val="1+#ppt_w/2"/>
                                          </p:val>
                                        </p:tav>
                                        <p:tav tm="100000">
                                          <p:val>
                                            <p:strVal val="#ppt_x"/>
                                          </p:val>
                                        </p:tav>
                                      </p:tavLst>
                                    </p:anim>
                                    <p:anim calcmode="lin" valueType="num">
                                      <p:cBhvr additive="base">
                                        <p:cTn id="44" dur="500" fill="hold"/>
                                        <p:tgtEl>
                                          <p:spTgt spid="136807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368072"/>
                                        </p:tgtEl>
                                        <p:attrNameLst>
                                          <p:attrName>style.visibility</p:attrName>
                                        </p:attrNameLst>
                                      </p:cBhvr>
                                      <p:to>
                                        <p:strVal val="visible"/>
                                      </p:to>
                                    </p:set>
                                    <p:anim calcmode="lin" valueType="num">
                                      <p:cBhvr additive="base">
                                        <p:cTn id="49" dur="500" fill="hold"/>
                                        <p:tgtEl>
                                          <p:spTgt spid="1368072"/>
                                        </p:tgtEl>
                                        <p:attrNameLst>
                                          <p:attrName>ppt_x</p:attrName>
                                        </p:attrNameLst>
                                      </p:cBhvr>
                                      <p:tavLst>
                                        <p:tav tm="0">
                                          <p:val>
                                            <p:strVal val="1+#ppt_w/2"/>
                                          </p:val>
                                        </p:tav>
                                        <p:tav tm="100000">
                                          <p:val>
                                            <p:strVal val="#ppt_x"/>
                                          </p:val>
                                        </p:tav>
                                      </p:tavLst>
                                    </p:anim>
                                    <p:anim calcmode="lin" valueType="num">
                                      <p:cBhvr additive="base">
                                        <p:cTn id="50" dur="500" fill="hold"/>
                                        <p:tgtEl>
                                          <p:spTgt spid="13680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8" grpId="0" autoUpdateAnimBg="0"/>
      <p:bldP spid="1368070" grpId="0" animBg="1" autoUpdateAnimBg="0"/>
      <p:bldP spid="1368073" grpId="0" autoUpdateAnimBg="0"/>
      <p:bldP spid="136808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0116" name="Group 4"/>
          <p:cNvGrpSpPr>
            <a:grpSpLocks/>
          </p:cNvGrpSpPr>
          <p:nvPr/>
        </p:nvGrpSpPr>
        <p:grpSpPr bwMode="auto">
          <a:xfrm>
            <a:off x="1230313" y="3163888"/>
            <a:ext cx="4889500" cy="1065212"/>
            <a:chOff x="641" y="1027"/>
            <a:chExt cx="3080" cy="671"/>
          </a:xfrm>
        </p:grpSpPr>
        <p:graphicFrame>
          <p:nvGraphicFramePr>
            <p:cNvPr id="1370117" name="Object 5"/>
            <p:cNvGraphicFramePr>
              <a:graphicFrameLocks noChangeAspect="1"/>
            </p:cNvGraphicFramePr>
            <p:nvPr/>
          </p:nvGraphicFramePr>
          <p:xfrm>
            <a:off x="1738" y="1056"/>
            <a:ext cx="1983" cy="642"/>
          </p:xfrm>
          <a:graphic>
            <a:graphicData uri="http://schemas.openxmlformats.org/presentationml/2006/ole">
              <p:oleObj spid="_x0000_s1370117" name="Equation" r:id="rId4" imgW="1206360" imgH="393480" progId="Equation.3">
                <p:embed/>
              </p:oleObj>
            </a:graphicData>
          </a:graphic>
        </p:graphicFrame>
        <p:sp>
          <p:nvSpPr>
            <p:cNvPr id="1370118" name="Rectangle 6"/>
            <p:cNvSpPr>
              <a:spLocks noChangeArrowheads="1"/>
            </p:cNvSpPr>
            <p:nvPr/>
          </p:nvSpPr>
          <p:spPr bwMode="auto">
            <a:xfrm>
              <a:off x="641" y="1027"/>
              <a:ext cx="566"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解得</a:t>
              </a:r>
            </a:p>
          </p:txBody>
        </p:sp>
      </p:grpSp>
      <p:grpSp>
        <p:nvGrpSpPr>
          <p:cNvPr id="1370119" name="Group 7"/>
          <p:cNvGrpSpPr>
            <a:grpSpLocks/>
          </p:cNvGrpSpPr>
          <p:nvPr/>
        </p:nvGrpSpPr>
        <p:grpSpPr bwMode="auto">
          <a:xfrm>
            <a:off x="1125538" y="1611313"/>
            <a:ext cx="4479925" cy="1019175"/>
            <a:chOff x="682" y="336"/>
            <a:chExt cx="2822" cy="642"/>
          </a:xfrm>
        </p:grpSpPr>
        <p:sp>
          <p:nvSpPr>
            <p:cNvPr id="1370120" name="Rectangle 8"/>
            <p:cNvSpPr>
              <a:spLocks noChangeArrowheads="1"/>
            </p:cNvSpPr>
            <p:nvPr/>
          </p:nvSpPr>
          <p:spPr bwMode="auto">
            <a:xfrm>
              <a:off x="682" y="451"/>
              <a:ext cx="1241"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依题意，取</a:t>
              </a:r>
            </a:p>
          </p:txBody>
        </p:sp>
        <p:graphicFrame>
          <p:nvGraphicFramePr>
            <p:cNvPr id="1370121" name="Object 9"/>
            <p:cNvGraphicFramePr>
              <a:graphicFrameLocks noChangeAspect="1"/>
            </p:cNvGraphicFramePr>
            <p:nvPr/>
          </p:nvGraphicFramePr>
          <p:xfrm>
            <a:off x="2044" y="336"/>
            <a:ext cx="1460" cy="642"/>
          </p:xfrm>
          <a:graphic>
            <a:graphicData uri="http://schemas.openxmlformats.org/presentationml/2006/ole">
              <p:oleObj spid="_x0000_s1370121" name="公式" r:id="rId5" imgW="888840" imgH="393480" progId="Equation.3">
                <p:embed/>
              </p:oleObj>
            </a:graphicData>
          </a:graphic>
        </p:graphicFrame>
      </p:grpSp>
      <p:sp>
        <p:nvSpPr>
          <p:cNvPr id="1370122" name="Rectangle 10"/>
          <p:cNvSpPr>
            <a:spLocks noChangeArrowheads="1"/>
          </p:cNvSpPr>
          <p:nvPr/>
        </p:nvSpPr>
        <p:spPr bwMode="auto">
          <a:xfrm>
            <a:off x="862013" y="4868863"/>
            <a:ext cx="8281987" cy="1160462"/>
          </a:xfrm>
          <a:prstGeom prst="rect">
            <a:avLst/>
          </a:prstGeom>
          <a:noFill/>
          <a:ln w="9525">
            <a:noFill/>
            <a:miter lim="800000"/>
            <a:headEnd/>
            <a:tailEnd/>
          </a:ln>
          <a:effectLst/>
        </p:spPr>
        <p:txBody>
          <a:bodyPr anchor="ctr">
            <a:spAutoFit/>
          </a:bodyPr>
          <a:lstStyle/>
          <a:p>
            <a:pPr>
              <a:spcBef>
                <a:spcPct val="50000"/>
              </a:spcBef>
            </a:pPr>
            <a:r>
              <a:rPr lang="zh-CN" altLang="en-US" b="1">
                <a:ea typeface="宋体" pitchFamily="2" charset="-122"/>
              </a:rPr>
              <a:t>    </a:t>
            </a:r>
            <a:r>
              <a:rPr lang="zh-CN" altLang="zh-CN" b="1">
                <a:ea typeface="宋体" pitchFamily="2" charset="-122"/>
              </a:rPr>
              <a:t>即</a:t>
            </a:r>
            <a:r>
              <a:rPr lang="en-US" altLang="zh-CN" b="1" i="1">
                <a:ea typeface="宋体" pitchFamily="2" charset="-122"/>
              </a:rPr>
              <a:t>n </a:t>
            </a:r>
            <a:r>
              <a:rPr lang="zh-CN" altLang="en-US" b="1">
                <a:ea typeface="宋体" pitchFamily="2" charset="-122"/>
              </a:rPr>
              <a:t>取</a:t>
            </a:r>
            <a:r>
              <a:rPr lang="en-US" altLang="zh-CN" b="1">
                <a:solidFill>
                  <a:schemeClr val="accent2"/>
                </a:solidFill>
                <a:ea typeface="宋体" pitchFamily="2" charset="-122"/>
              </a:rPr>
              <a:t>18750</a:t>
            </a:r>
            <a:r>
              <a:rPr lang="zh-CN" altLang="en-US" b="1">
                <a:ea typeface="宋体" pitchFamily="2" charset="-122"/>
              </a:rPr>
              <a:t>时，可以使得在</a:t>
            </a:r>
            <a:r>
              <a:rPr lang="en-US" altLang="zh-CN" b="1" i="1">
                <a:ea typeface="宋体" pitchFamily="2" charset="-122"/>
              </a:rPr>
              <a:t>n</a:t>
            </a:r>
            <a:r>
              <a:rPr lang="zh-CN" altLang="en-US" b="1">
                <a:ea typeface="宋体" pitchFamily="2" charset="-122"/>
              </a:rPr>
              <a:t>次独立重复试验中</a:t>
            </a:r>
            <a:r>
              <a:rPr lang="en-US" altLang="zh-CN" b="1">
                <a:ea typeface="宋体" pitchFamily="2" charset="-122"/>
              </a:rPr>
              <a:t>, </a:t>
            </a:r>
          </a:p>
          <a:p>
            <a:pPr>
              <a:spcBef>
                <a:spcPct val="50000"/>
              </a:spcBef>
            </a:pPr>
            <a:r>
              <a:rPr lang="zh-CN" altLang="en-US" b="1">
                <a:ea typeface="宋体" pitchFamily="2" charset="-122"/>
              </a:rPr>
              <a:t>事件</a:t>
            </a:r>
            <a:r>
              <a:rPr lang="en-US" altLang="zh-CN" b="1" i="1">
                <a:ea typeface="宋体" pitchFamily="2" charset="-122"/>
              </a:rPr>
              <a:t>A</a:t>
            </a:r>
            <a:r>
              <a:rPr lang="zh-CN" altLang="en-US" b="1">
                <a:ea typeface="宋体" pitchFamily="2" charset="-122"/>
              </a:rPr>
              <a:t>出现的频率在</a:t>
            </a:r>
            <a:r>
              <a:rPr lang="en-US" altLang="zh-CN" b="1">
                <a:ea typeface="宋体" pitchFamily="2" charset="-122"/>
              </a:rPr>
              <a:t>0.74~0.76</a:t>
            </a:r>
            <a:r>
              <a:rPr lang="zh-CN" altLang="en-US" b="1">
                <a:ea typeface="宋体" pitchFamily="2" charset="-122"/>
              </a:rPr>
              <a:t>之间的概率至少为</a:t>
            </a:r>
            <a:r>
              <a:rPr lang="en-US" altLang="zh-CN" b="1">
                <a:ea typeface="宋体" pitchFamily="2" charset="-122"/>
              </a:rPr>
              <a:t>0.90 .</a:t>
            </a:r>
          </a:p>
        </p:txBody>
      </p:sp>
      <p:sp>
        <p:nvSpPr>
          <p:cNvPr id="1370123" name="Text Box 11"/>
          <p:cNvSpPr txBox="1">
            <a:spLocks noChangeArrowheads="1"/>
          </p:cNvSpPr>
          <p:nvPr/>
        </p:nvSpPr>
        <p:spPr bwMode="auto">
          <a:xfrm>
            <a:off x="1258888" y="981075"/>
            <a:ext cx="898525" cy="519113"/>
          </a:xfrm>
          <a:prstGeom prst="rect">
            <a:avLst/>
          </a:prstGeom>
          <a:noFill/>
          <a:ln w="9525">
            <a:noFill/>
            <a:miter lim="800000"/>
            <a:headEnd/>
            <a:tailEnd/>
          </a:ln>
          <a:effectLst/>
        </p:spPr>
        <p:txBody>
          <a:bodyPr wrap="none">
            <a:spAutoFit/>
          </a:bodyPr>
          <a:lstStyle/>
          <a:p>
            <a:r>
              <a:rPr lang="zh-CN" altLang="en-US" b="1">
                <a:solidFill>
                  <a:srgbClr val="0000CC"/>
                </a:solidFill>
                <a:ea typeface="黑体" pitchFamily="49" charset="-122"/>
              </a:rPr>
              <a:t>接上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70119"/>
                                        </p:tgtEl>
                                        <p:attrNameLst>
                                          <p:attrName>style.visibility</p:attrName>
                                        </p:attrNameLst>
                                      </p:cBhvr>
                                      <p:to>
                                        <p:strVal val="visible"/>
                                      </p:to>
                                    </p:set>
                                    <p:animEffect transition="in" filter="wipe(left)">
                                      <p:cBhvr>
                                        <p:cTn id="7" dur="500"/>
                                        <p:tgtEl>
                                          <p:spTgt spid="1370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0116"/>
                                        </p:tgtEl>
                                        <p:attrNameLst>
                                          <p:attrName>style.visibility</p:attrName>
                                        </p:attrNameLst>
                                      </p:cBhvr>
                                      <p:to>
                                        <p:strVal val="visible"/>
                                      </p:to>
                                    </p:set>
                                    <p:animEffect transition="in" filter="wipe(left)">
                                      <p:cBhvr>
                                        <p:cTn id="12" dur="500"/>
                                        <p:tgtEl>
                                          <p:spTgt spid="13701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70122"/>
                                        </p:tgtEl>
                                        <p:attrNameLst>
                                          <p:attrName>style.visibility</p:attrName>
                                        </p:attrNameLst>
                                      </p:cBhvr>
                                      <p:to>
                                        <p:strVal val="visible"/>
                                      </p:to>
                                    </p:set>
                                    <p:anim calcmode="lin" valueType="num">
                                      <p:cBhvr additive="base">
                                        <p:cTn id="17" dur="500" fill="hold"/>
                                        <p:tgtEl>
                                          <p:spTgt spid="1370122"/>
                                        </p:tgtEl>
                                        <p:attrNameLst>
                                          <p:attrName>ppt_x</p:attrName>
                                        </p:attrNameLst>
                                      </p:cBhvr>
                                      <p:tavLst>
                                        <p:tav tm="0">
                                          <p:val>
                                            <p:strVal val="#ppt_x"/>
                                          </p:val>
                                        </p:tav>
                                        <p:tav tm="100000">
                                          <p:val>
                                            <p:strVal val="#ppt_x"/>
                                          </p:val>
                                        </p:tav>
                                      </p:tavLst>
                                    </p:anim>
                                    <p:anim calcmode="lin" valueType="num">
                                      <p:cBhvr additive="base">
                                        <p:cTn id="18" dur="500" fill="hold"/>
                                        <p:tgtEl>
                                          <p:spTgt spid="1370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22"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2" name="Text Box 4"/>
          <p:cNvSpPr txBox="1">
            <a:spLocks noChangeArrowheads="1"/>
          </p:cNvSpPr>
          <p:nvPr/>
        </p:nvSpPr>
        <p:spPr bwMode="auto">
          <a:xfrm>
            <a:off x="1143000" y="1716088"/>
            <a:ext cx="7007225" cy="519112"/>
          </a:xfrm>
          <a:prstGeom prst="rect">
            <a:avLst/>
          </a:prstGeom>
          <a:noFill/>
          <a:ln w="9525">
            <a:noFill/>
            <a:miter lim="800000"/>
            <a:headEnd/>
            <a:tailEnd/>
          </a:ln>
          <a:effectLst/>
        </p:spPr>
        <p:txBody>
          <a:bodyPr>
            <a:spAutoFit/>
          </a:bodyPr>
          <a:lstStyle/>
          <a:p>
            <a:r>
              <a:rPr lang="zh-CN" altLang="en-US" b="1">
                <a:solidFill>
                  <a:srgbClr val="3333CC"/>
                </a:solidFill>
                <a:ea typeface="楷体_GB2312" pitchFamily="49" charset="-122"/>
              </a:rPr>
              <a:t>问题</a:t>
            </a:r>
            <a:r>
              <a:rPr lang="zh-CN" altLang="en-US">
                <a:solidFill>
                  <a:srgbClr val="3333CC"/>
                </a:solidFill>
                <a:ea typeface="楷体_GB2312" pitchFamily="49" charset="-122"/>
              </a:rPr>
              <a:t> </a:t>
            </a:r>
            <a:r>
              <a:rPr lang="zh-CN" altLang="en-US">
                <a:solidFill>
                  <a:srgbClr val="000000"/>
                </a:solidFill>
                <a:ea typeface="楷体_GB2312" pitchFamily="49" charset="-122"/>
              </a:rPr>
              <a:t> </a:t>
            </a:r>
            <a:r>
              <a:rPr lang="zh-CN" altLang="en-US" b="1">
                <a:solidFill>
                  <a:srgbClr val="000000"/>
                </a:solidFill>
                <a:ea typeface="楷体_GB2312" pitchFamily="49" charset="-122"/>
              </a:rPr>
              <a:t>对于二维随机变量</a:t>
            </a:r>
            <a:r>
              <a:rPr lang="en-US" altLang="zh-CN" b="1">
                <a:solidFill>
                  <a:srgbClr val="000000"/>
                </a:solidFill>
                <a:ea typeface="楷体_GB2312" pitchFamily="49" charset="-122"/>
              </a:rPr>
              <a:t>(</a:t>
            </a:r>
            <a:r>
              <a:rPr lang="en-US" altLang="zh-CN" b="1" i="1">
                <a:solidFill>
                  <a:srgbClr val="000000"/>
                </a:solidFill>
                <a:ea typeface="楷体_GB2312" pitchFamily="49" charset="-122"/>
              </a:rPr>
              <a:t>X ,Y </a:t>
            </a:r>
            <a:r>
              <a:rPr lang="en-US" altLang="zh-CN" b="1">
                <a:solidFill>
                  <a:srgbClr val="000000"/>
                </a:solidFill>
                <a:ea typeface="楷体_GB2312" pitchFamily="49" charset="-122"/>
              </a:rPr>
              <a:t>):</a:t>
            </a:r>
          </a:p>
        </p:txBody>
      </p:sp>
      <p:sp>
        <p:nvSpPr>
          <p:cNvPr id="1425413" name="Rectangle 5"/>
          <p:cNvSpPr>
            <a:spLocks noChangeArrowheads="1"/>
          </p:cNvSpPr>
          <p:nvPr/>
        </p:nvSpPr>
        <p:spPr bwMode="auto">
          <a:xfrm>
            <a:off x="1692275" y="2511425"/>
            <a:ext cx="2784475" cy="528638"/>
          </a:xfrm>
          <a:prstGeom prst="rect">
            <a:avLst/>
          </a:prstGeom>
          <a:noFill/>
          <a:ln w="9525">
            <a:solidFill>
              <a:srgbClr val="3333CC"/>
            </a:solidFill>
            <a:miter lim="800000"/>
            <a:headEnd/>
            <a:tailEnd/>
          </a:ln>
          <a:effectLst/>
        </p:spPr>
        <p:txBody>
          <a:bodyPr>
            <a:spAutoFit/>
          </a:bodyPr>
          <a:lstStyle/>
          <a:p>
            <a:pPr algn="ctr"/>
            <a:r>
              <a:rPr lang="zh-CN" altLang="en-US" b="1">
                <a:solidFill>
                  <a:srgbClr val="000000"/>
                </a:solidFill>
                <a:ea typeface="楷体_GB2312" pitchFamily="49" charset="-122"/>
              </a:rPr>
              <a:t>已知联合分布</a:t>
            </a:r>
          </a:p>
        </p:txBody>
      </p:sp>
      <p:sp>
        <p:nvSpPr>
          <p:cNvPr id="1425414" name="AutoShape 6"/>
          <p:cNvSpPr>
            <a:spLocks noChangeArrowheads="1"/>
          </p:cNvSpPr>
          <p:nvPr/>
        </p:nvSpPr>
        <p:spPr bwMode="auto">
          <a:xfrm>
            <a:off x="4892675" y="2459038"/>
            <a:ext cx="801688" cy="152400"/>
          </a:xfrm>
          <a:prstGeom prst="rightArrow">
            <a:avLst>
              <a:gd name="adj1" fmla="val 50000"/>
              <a:gd name="adj2" fmla="val 131510"/>
            </a:avLst>
          </a:prstGeom>
          <a:solidFill>
            <a:srgbClr val="000000"/>
          </a:solidFill>
          <a:ln w="9525">
            <a:solidFill>
              <a:srgbClr val="000000"/>
            </a:solidFill>
            <a:miter lim="800000"/>
            <a:headEnd/>
            <a:tailEnd/>
          </a:ln>
          <a:effectLst/>
        </p:spPr>
        <p:txBody>
          <a:bodyPr wrap="none" anchor="ctr"/>
          <a:lstStyle/>
          <a:p>
            <a:pPr algn="ctr"/>
            <a:endParaRPr lang="zh-CN" altLang="en-US" sz="3200">
              <a:solidFill>
                <a:srgbClr val="FF00FF"/>
              </a:solidFill>
              <a:ea typeface="楷体_GB2312" pitchFamily="49" charset="-122"/>
            </a:endParaRPr>
          </a:p>
        </p:txBody>
      </p:sp>
      <p:sp>
        <p:nvSpPr>
          <p:cNvPr id="1425415" name="Text Box 7"/>
          <p:cNvSpPr txBox="1">
            <a:spLocks noChangeArrowheads="1"/>
          </p:cNvSpPr>
          <p:nvPr/>
        </p:nvSpPr>
        <p:spPr bwMode="auto">
          <a:xfrm>
            <a:off x="6188075" y="2511425"/>
            <a:ext cx="2033588" cy="528638"/>
          </a:xfrm>
          <a:prstGeom prst="rect">
            <a:avLst/>
          </a:prstGeom>
          <a:noFill/>
          <a:ln w="9525">
            <a:solidFill>
              <a:srgbClr val="3333CC"/>
            </a:solidFill>
            <a:miter lim="800000"/>
            <a:headEnd/>
            <a:tailEnd/>
          </a:ln>
          <a:effectLst/>
        </p:spPr>
        <p:txBody>
          <a:bodyPr>
            <a:spAutoFit/>
          </a:bodyPr>
          <a:lstStyle/>
          <a:p>
            <a:pPr algn="ctr"/>
            <a:r>
              <a:rPr lang="zh-CN" altLang="en-US" b="1">
                <a:solidFill>
                  <a:srgbClr val="000000"/>
                </a:solidFill>
                <a:ea typeface="楷体_GB2312" pitchFamily="49" charset="-122"/>
              </a:rPr>
              <a:t>边缘分布</a:t>
            </a:r>
          </a:p>
        </p:txBody>
      </p:sp>
      <p:grpSp>
        <p:nvGrpSpPr>
          <p:cNvPr id="1425416" name="Group 8"/>
          <p:cNvGrpSpPr>
            <a:grpSpLocks/>
          </p:cNvGrpSpPr>
          <p:nvPr/>
        </p:nvGrpSpPr>
        <p:grpSpPr bwMode="auto">
          <a:xfrm>
            <a:off x="4892675" y="2840038"/>
            <a:ext cx="801688" cy="457200"/>
            <a:chOff x="2208" y="1536"/>
            <a:chExt cx="624" cy="336"/>
          </a:xfrm>
        </p:grpSpPr>
        <p:sp>
          <p:nvSpPr>
            <p:cNvPr id="1425417" name="AutoShape 9"/>
            <p:cNvSpPr>
              <a:spLocks noChangeArrowheads="1"/>
            </p:cNvSpPr>
            <p:nvPr/>
          </p:nvSpPr>
          <p:spPr bwMode="auto">
            <a:xfrm>
              <a:off x="2208" y="1632"/>
              <a:ext cx="624" cy="96"/>
            </a:xfrm>
            <a:prstGeom prst="leftArrow">
              <a:avLst>
                <a:gd name="adj1" fmla="val 50000"/>
                <a:gd name="adj2" fmla="val 162500"/>
              </a:avLst>
            </a:prstGeom>
            <a:solidFill>
              <a:srgbClr val="000000"/>
            </a:solidFill>
            <a:ln w="9525">
              <a:solidFill>
                <a:srgbClr val="000000"/>
              </a:solidFill>
              <a:miter lim="800000"/>
              <a:headEnd/>
              <a:tailEnd/>
            </a:ln>
            <a:effectLst/>
          </p:spPr>
          <p:txBody>
            <a:bodyPr wrap="none" anchor="ctr"/>
            <a:lstStyle/>
            <a:p>
              <a:endParaRPr lang="zh-CN" altLang="en-US"/>
            </a:p>
          </p:txBody>
        </p:sp>
        <p:sp>
          <p:nvSpPr>
            <p:cNvPr id="1425418" name="Line 10"/>
            <p:cNvSpPr>
              <a:spLocks noChangeShapeType="1"/>
            </p:cNvSpPr>
            <p:nvPr/>
          </p:nvSpPr>
          <p:spPr bwMode="auto">
            <a:xfrm>
              <a:off x="2448" y="1536"/>
              <a:ext cx="288" cy="336"/>
            </a:xfrm>
            <a:prstGeom prst="line">
              <a:avLst/>
            </a:prstGeom>
            <a:noFill/>
            <a:ln w="38100">
              <a:solidFill>
                <a:srgbClr val="000000"/>
              </a:solidFill>
              <a:miter lim="800000"/>
              <a:headEnd/>
              <a:tailEnd/>
            </a:ln>
            <a:effectLst/>
          </p:spPr>
          <p:txBody>
            <a:bodyPr wrap="none"/>
            <a:lstStyle/>
            <a:p>
              <a:endParaRPr lang="zh-CN" altLang="en-US"/>
            </a:p>
          </p:txBody>
        </p:sp>
      </p:grpSp>
      <p:sp>
        <p:nvSpPr>
          <p:cNvPr id="1425419" name="Text Box 11"/>
          <p:cNvSpPr txBox="1">
            <a:spLocks noChangeArrowheads="1"/>
          </p:cNvSpPr>
          <p:nvPr/>
        </p:nvSpPr>
        <p:spPr bwMode="auto">
          <a:xfrm>
            <a:off x="1236663" y="3335338"/>
            <a:ext cx="6983412" cy="2038350"/>
          </a:xfrm>
          <a:prstGeom prst="rect">
            <a:avLst/>
          </a:prstGeom>
          <a:noFill/>
          <a:ln w="9525">
            <a:noFill/>
            <a:miter lim="800000"/>
            <a:headEnd/>
            <a:tailEnd/>
          </a:ln>
          <a:effectLst/>
        </p:spPr>
        <p:txBody>
          <a:bodyPr>
            <a:spAutoFit/>
          </a:bodyPr>
          <a:lstStyle/>
          <a:p>
            <a:pPr>
              <a:lnSpc>
                <a:spcPct val="110000"/>
              </a:lnSpc>
            </a:pPr>
            <a:r>
              <a:rPr lang="zh-CN" altLang="en-US" sz="3200">
                <a:solidFill>
                  <a:srgbClr val="000000"/>
                </a:solidFill>
                <a:ea typeface="楷体_GB2312" pitchFamily="49" charset="-122"/>
              </a:rPr>
              <a:t>        </a:t>
            </a:r>
            <a:r>
              <a:rPr lang="zh-CN" altLang="en-US" b="1">
                <a:solidFill>
                  <a:srgbClr val="000000"/>
                </a:solidFill>
                <a:ea typeface="楷体_GB2312" pitchFamily="49" charset="-122"/>
              </a:rPr>
              <a:t>这说明对于二维随机变量，除了每个</a:t>
            </a:r>
          </a:p>
          <a:p>
            <a:pPr>
              <a:lnSpc>
                <a:spcPct val="110000"/>
              </a:lnSpc>
            </a:pPr>
            <a:r>
              <a:rPr lang="zh-CN" altLang="en-US" b="1">
                <a:solidFill>
                  <a:srgbClr val="000000"/>
                </a:solidFill>
                <a:ea typeface="楷体_GB2312" pitchFamily="49" charset="-122"/>
              </a:rPr>
              <a:t>随机变量各自的概率特性以外，相互之间</a:t>
            </a:r>
          </a:p>
          <a:p>
            <a:pPr>
              <a:lnSpc>
                <a:spcPct val="110000"/>
              </a:lnSpc>
            </a:pPr>
            <a:r>
              <a:rPr lang="zh-CN" altLang="en-US" b="1">
                <a:solidFill>
                  <a:srgbClr val="000000"/>
                </a:solidFill>
                <a:ea typeface="楷体_GB2312" pitchFamily="49" charset="-122"/>
              </a:rPr>
              <a:t>可能还有某种联系</a:t>
            </a:r>
            <a:r>
              <a:rPr lang="en-US" altLang="zh-CN" b="1">
                <a:solidFill>
                  <a:srgbClr val="000000"/>
                </a:solidFill>
                <a:ea typeface="楷体_GB2312" pitchFamily="49" charset="-122"/>
              </a:rPr>
              <a:t>.   </a:t>
            </a:r>
            <a:r>
              <a:rPr lang="zh-CN" altLang="en-US" b="1">
                <a:solidFill>
                  <a:srgbClr val="000000"/>
                </a:solidFill>
                <a:ea typeface="楷体_GB2312" pitchFamily="49" charset="-122"/>
              </a:rPr>
              <a:t>问题是用一个什么样</a:t>
            </a:r>
          </a:p>
          <a:p>
            <a:pPr>
              <a:lnSpc>
                <a:spcPct val="110000"/>
              </a:lnSpc>
            </a:pPr>
            <a:r>
              <a:rPr lang="zh-CN" altLang="en-US" b="1">
                <a:solidFill>
                  <a:srgbClr val="000000"/>
                </a:solidFill>
                <a:ea typeface="楷体_GB2312" pitchFamily="49" charset="-122"/>
              </a:rPr>
              <a:t>的数去反映这种联系</a:t>
            </a:r>
            <a:r>
              <a:rPr lang="en-US" altLang="zh-CN" b="1">
                <a:solidFill>
                  <a:srgbClr val="000000"/>
                </a:solidFill>
                <a:ea typeface="楷体_GB2312" pitchFamily="49" charset="-122"/>
              </a:rPr>
              <a:t>. </a:t>
            </a:r>
          </a:p>
        </p:txBody>
      </p:sp>
      <p:graphicFrame>
        <p:nvGraphicFramePr>
          <p:cNvPr id="1425420" name="Object 12"/>
          <p:cNvGraphicFramePr>
            <a:graphicFrameLocks noChangeAspect="1"/>
          </p:cNvGraphicFramePr>
          <p:nvPr/>
        </p:nvGraphicFramePr>
        <p:xfrm>
          <a:off x="3036888" y="5589588"/>
          <a:ext cx="3455987" cy="519112"/>
        </p:xfrm>
        <a:graphic>
          <a:graphicData uri="http://schemas.openxmlformats.org/presentationml/2006/ole">
            <p:oleObj spid="_x0000_s1425420" name="Equation" r:id="rId3" imgW="1434960" imgH="215640" progId="Equation.3">
              <p:embed/>
            </p:oleObj>
          </a:graphicData>
        </a:graphic>
      </p:graphicFrame>
      <p:sp>
        <p:nvSpPr>
          <p:cNvPr id="1425421" name="Text Box 13"/>
          <p:cNvSpPr txBox="1">
            <a:spLocks noChangeArrowheads="1"/>
          </p:cNvSpPr>
          <p:nvPr/>
        </p:nvSpPr>
        <p:spPr bwMode="auto">
          <a:xfrm>
            <a:off x="2073275" y="5567363"/>
            <a:ext cx="641350" cy="519112"/>
          </a:xfrm>
          <a:prstGeom prst="rect">
            <a:avLst/>
          </a:prstGeom>
          <a:noFill/>
          <a:ln w="9525">
            <a:noFill/>
            <a:miter lim="800000"/>
            <a:headEnd/>
            <a:tailEnd/>
          </a:ln>
          <a:effectLst/>
        </p:spPr>
        <p:txBody>
          <a:bodyPr>
            <a:spAutoFit/>
          </a:bodyPr>
          <a:lstStyle/>
          <a:p>
            <a:r>
              <a:rPr lang="zh-CN" altLang="en-US" b="1">
                <a:solidFill>
                  <a:srgbClr val="000000"/>
                </a:solidFill>
                <a:ea typeface="楷体_GB2312" pitchFamily="49" charset="-122"/>
              </a:rPr>
              <a:t>数</a:t>
            </a:r>
          </a:p>
        </p:txBody>
      </p:sp>
      <p:sp>
        <p:nvSpPr>
          <p:cNvPr id="1425422" name="Text Box 14"/>
          <p:cNvSpPr txBox="1">
            <a:spLocks noChangeArrowheads="1"/>
          </p:cNvSpPr>
          <p:nvPr/>
        </p:nvSpPr>
        <p:spPr bwMode="auto">
          <a:xfrm>
            <a:off x="1187450" y="6165850"/>
            <a:ext cx="7272338" cy="519113"/>
          </a:xfrm>
          <a:prstGeom prst="rect">
            <a:avLst/>
          </a:prstGeom>
          <a:noFill/>
          <a:ln w="9525">
            <a:noFill/>
            <a:miter lim="800000"/>
            <a:headEnd/>
            <a:tailEnd/>
          </a:ln>
          <a:effectLst/>
        </p:spPr>
        <p:txBody>
          <a:bodyPr>
            <a:spAutoFit/>
          </a:bodyPr>
          <a:lstStyle/>
          <a:p>
            <a:r>
              <a:rPr lang="zh-CN" altLang="en-US" b="1">
                <a:solidFill>
                  <a:srgbClr val="000000"/>
                </a:solidFill>
                <a:ea typeface="楷体_GB2312" pitchFamily="49" charset="-122"/>
              </a:rPr>
              <a:t>反映了随机变量</a:t>
            </a:r>
            <a:r>
              <a:rPr lang="en-US" altLang="zh-CN" b="1" i="1">
                <a:solidFill>
                  <a:srgbClr val="000000"/>
                </a:solidFill>
                <a:ea typeface="楷体_GB2312" pitchFamily="49" charset="-122"/>
              </a:rPr>
              <a:t>X ,Y </a:t>
            </a:r>
            <a:r>
              <a:rPr lang="zh-CN" altLang="en-US" b="1">
                <a:solidFill>
                  <a:srgbClr val="000000"/>
                </a:solidFill>
                <a:ea typeface="楷体_GB2312" pitchFamily="49" charset="-122"/>
              </a:rPr>
              <a:t>之间的某种关系</a:t>
            </a:r>
          </a:p>
        </p:txBody>
      </p:sp>
      <p:sp>
        <p:nvSpPr>
          <p:cNvPr id="1425423" name="Rectangle 15"/>
          <p:cNvSpPr>
            <a:spLocks noChangeArrowheads="1"/>
          </p:cNvSpPr>
          <p:nvPr/>
        </p:nvSpPr>
        <p:spPr bwMode="auto">
          <a:xfrm>
            <a:off x="1258888" y="731838"/>
            <a:ext cx="3841750" cy="641350"/>
          </a:xfrm>
          <a:prstGeom prst="rect">
            <a:avLst/>
          </a:prstGeom>
          <a:noFill/>
          <a:ln w="9525">
            <a:noFill/>
            <a:miter lim="800000"/>
            <a:headEnd/>
            <a:tailEnd/>
          </a:ln>
          <a:effectLst/>
        </p:spPr>
        <p:txBody>
          <a:bodyPr wrap="none">
            <a:spAutoFit/>
          </a:bodyPr>
          <a:lstStyle/>
          <a:p>
            <a:r>
              <a:rPr lang="zh-CN" altLang="en-US" sz="3600" b="1">
                <a:ea typeface="宋体" pitchFamily="2" charset="-122"/>
              </a:rPr>
              <a:t>协方差及相关系数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5412"/>
                                        </p:tgtEl>
                                        <p:attrNameLst>
                                          <p:attrName>style.visibility</p:attrName>
                                        </p:attrNameLst>
                                      </p:cBhvr>
                                      <p:to>
                                        <p:strVal val="visible"/>
                                      </p:to>
                                    </p:set>
                                    <p:animEffect transition="in" filter="wipe(left)">
                                      <p:cBhvr>
                                        <p:cTn id="7" dur="500"/>
                                        <p:tgtEl>
                                          <p:spTgt spid="14254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5413"/>
                                        </p:tgtEl>
                                        <p:attrNameLst>
                                          <p:attrName>style.visibility</p:attrName>
                                        </p:attrNameLst>
                                      </p:cBhvr>
                                      <p:to>
                                        <p:strVal val="visible"/>
                                      </p:to>
                                    </p:set>
                                    <p:animEffect transition="in" filter="wipe(left)">
                                      <p:cBhvr>
                                        <p:cTn id="12" dur="500"/>
                                        <p:tgtEl>
                                          <p:spTgt spid="14254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5414"/>
                                        </p:tgtEl>
                                        <p:attrNameLst>
                                          <p:attrName>style.visibility</p:attrName>
                                        </p:attrNameLst>
                                      </p:cBhvr>
                                      <p:to>
                                        <p:strVal val="visible"/>
                                      </p:to>
                                    </p:set>
                                    <p:animEffect transition="in" filter="wipe(left)">
                                      <p:cBhvr>
                                        <p:cTn id="17" dur="500"/>
                                        <p:tgtEl>
                                          <p:spTgt spid="14254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5415"/>
                                        </p:tgtEl>
                                        <p:attrNameLst>
                                          <p:attrName>style.visibility</p:attrName>
                                        </p:attrNameLst>
                                      </p:cBhvr>
                                      <p:to>
                                        <p:strVal val="visible"/>
                                      </p:to>
                                    </p:set>
                                    <p:animEffect transition="in" filter="wipe(left)">
                                      <p:cBhvr>
                                        <p:cTn id="22" dur="500"/>
                                        <p:tgtEl>
                                          <p:spTgt spid="14254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25416"/>
                                        </p:tgtEl>
                                        <p:attrNameLst>
                                          <p:attrName>style.visibility</p:attrName>
                                        </p:attrNameLst>
                                      </p:cBhvr>
                                      <p:to>
                                        <p:strVal val="visible"/>
                                      </p:to>
                                    </p:set>
                                    <p:animEffect transition="in" filter="wipe(left)">
                                      <p:cBhvr>
                                        <p:cTn id="27" dur="500"/>
                                        <p:tgtEl>
                                          <p:spTgt spid="14254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5419">
                                            <p:txEl>
                                              <p:pRg st="0" end="0"/>
                                            </p:txEl>
                                          </p:spTgt>
                                        </p:tgtEl>
                                        <p:attrNameLst>
                                          <p:attrName>style.visibility</p:attrName>
                                        </p:attrNameLst>
                                      </p:cBhvr>
                                      <p:to>
                                        <p:strVal val="visible"/>
                                      </p:to>
                                    </p:set>
                                    <p:animEffect transition="in" filter="wipe(left)">
                                      <p:cBhvr>
                                        <p:cTn id="32" dur="500"/>
                                        <p:tgtEl>
                                          <p:spTgt spid="14254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5419">
                                            <p:txEl>
                                              <p:pRg st="1" end="1"/>
                                            </p:txEl>
                                          </p:spTgt>
                                        </p:tgtEl>
                                        <p:attrNameLst>
                                          <p:attrName>style.visibility</p:attrName>
                                        </p:attrNameLst>
                                      </p:cBhvr>
                                      <p:to>
                                        <p:strVal val="visible"/>
                                      </p:to>
                                    </p:set>
                                    <p:animEffect transition="in" filter="wipe(left)">
                                      <p:cBhvr>
                                        <p:cTn id="37" dur="500"/>
                                        <p:tgtEl>
                                          <p:spTgt spid="142541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25419">
                                            <p:txEl>
                                              <p:pRg st="2" end="2"/>
                                            </p:txEl>
                                          </p:spTgt>
                                        </p:tgtEl>
                                        <p:attrNameLst>
                                          <p:attrName>style.visibility</p:attrName>
                                        </p:attrNameLst>
                                      </p:cBhvr>
                                      <p:to>
                                        <p:strVal val="visible"/>
                                      </p:to>
                                    </p:set>
                                    <p:animEffect transition="in" filter="wipe(left)">
                                      <p:cBhvr>
                                        <p:cTn id="42" dur="500"/>
                                        <p:tgtEl>
                                          <p:spTgt spid="14254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25419">
                                            <p:txEl>
                                              <p:pRg st="3" end="3"/>
                                            </p:txEl>
                                          </p:spTgt>
                                        </p:tgtEl>
                                        <p:attrNameLst>
                                          <p:attrName>style.visibility</p:attrName>
                                        </p:attrNameLst>
                                      </p:cBhvr>
                                      <p:to>
                                        <p:strVal val="visible"/>
                                      </p:to>
                                    </p:set>
                                    <p:animEffect transition="in" filter="wipe(left)">
                                      <p:cBhvr>
                                        <p:cTn id="47" dur="500"/>
                                        <p:tgtEl>
                                          <p:spTgt spid="142541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25421"/>
                                        </p:tgtEl>
                                        <p:attrNameLst>
                                          <p:attrName>style.visibility</p:attrName>
                                        </p:attrNameLst>
                                      </p:cBhvr>
                                      <p:to>
                                        <p:strVal val="visible"/>
                                      </p:to>
                                    </p:set>
                                    <p:animEffect transition="in" filter="wipe(left)">
                                      <p:cBhvr>
                                        <p:cTn id="52" dur="500"/>
                                        <p:tgtEl>
                                          <p:spTgt spid="14254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25420"/>
                                        </p:tgtEl>
                                        <p:attrNameLst>
                                          <p:attrName>style.visibility</p:attrName>
                                        </p:attrNameLst>
                                      </p:cBhvr>
                                      <p:to>
                                        <p:strVal val="visible"/>
                                      </p:to>
                                    </p:set>
                                    <p:animEffect transition="in" filter="wipe(left)">
                                      <p:cBhvr>
                                        <p:cTn id="57" dur="500"/>
                                        <p:tgtEl>
                                          <p:spTgt spid="14254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5422"/>
                                        </p:tgtEl>
                                        <p:attrNameLst>
                                          <p:attrName>style.visibility</p:attrName>
                                        </p:attrNameLst>
                                      </p:cBhvr>
                                      <p:to>
                                        <p:strVal val="visible"/>
                                      </p:to>
                                    </p:set>
                                    <p:animEffect transition="in" filter="wipe(left)">
                                      <p:cBhvr>
                                        <p:cTn id="62" dur="500"/>
                                        <p:tgtEl>
                                          <p:spTgt spid="1425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autoUpdateAnimBg="0"/>
      <p:bldP spid="1425413" grpId="0" animBg="1" autoUpdateAnimBg="0"/>
      <p:bldP spid="1425414" grpId="0" animBg="1" autoUpdateAnimBg="0"/>
      <p:bldP spid="1425415" grpId="0" animBg="1" autoUpdateAnimBg="0"/>
      <p:bldP spid="1425419" grpId="0" build="p" autoUpdateAnimBg="0"/>
      <p:bldP spid="1425421" grpId="0" autoUpdateAnimBg="0"/>
      <p:bldP spid="142542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6" name="Text Box 4"/>
          <p:cNvSpPr txBox="1">
            <a:spLocks noChangeArrowheads="1"/>
          </p:cNvSpPr>
          <p:nvPr/>
        </p:nvSpPr>
        <p:spPr bwMode="auto">
          <a:xfrm>
            <a:off x="827088" y="1628775"/>
            <a:ext cx="1076325" cy="519113"/>
          </a:xfrm>
          <a:prstGeom prst="rect">
            <a:avLst/>
          </a:prstGeom>
          <a:noFill/>
          <a:ln w="9525">
            <a:noFill/>
            <a:miter lim="800000"/>
            <a:headEnd/>
            <a:tailEnd/>
          </a:ln>
          <a:effectLst/>
        </p:spPr>
        <p:txBody>
          <a:bodyPr wrap="none">
            <a:spAutoFit/>
          </a:bodyPr>
          <a:lstStyle/>
          <a:p>
            <a:r>
              <a:rPr lang="zh-CN" altLang="en-US" b="1">
                <a:solidFill>
                  <a:srgbClr val="3333CC"/>
                </a:solidFill>
                <a:ea typeface="楷体_GB2312" pitchFamily="49" charset="-122"/>
              </a:rPr>
              <a:t>定义</a:t>
            </a:r>
            <a:r>
              <a:rPr lang="zh-CN" altLang="en-US">
                <a:solidFill>
                  <a:srgbClr val="000000"/>
                </a:solidFill>
                <a:ea typeface="楷体_GB2312" pitchFamily="49" charset="-122"/>
              </a:rPr>
              <a:t>  </a:t>
            </a:r>
            <a:endParaRPr lang="zh-CN" altLang="en-US" b="1">
              <a:solidFill>
                <a:srgbClr val="000000"/>
              </a:solidFill>
              <a:ea typeface="楷体_GB2312" pitchFamily="49" charset="-122"/>
            </a:endParaRPr>
          </a:p>
        </p:txBody>
      </p:sp>
      <p:sp>
        <p:nvSpPr>
          <p:cNvPr id="1426437" name="Rectangle 5"/>
          <p:cNvSpPr>
            <a:spLocks noChangeArrowheads="1"/>
          </p:cNvSpPr>
          <p:nvPr/>
        </p:nvSpPr>
        <p:spPr bwMode="auto">
          <a:xfrm>
            <a:off x="971550" y="765175"/>
            <a:ext cx="7127875" cy="579438"/>
          </a:xfrm>
          <a:prstGeom prst="rect">
            <a:avLst/>
          </a:prstGeom>
          <a:noFill/>
          <a:ln w="9525">
            <a:noFill/>
            <a:miter lim="800000"/>
            <a:headEnd/>
            <a:tailEnd/>
          </a:ln>
          <a:effectLst/>
        </p:spPr>
        <p:txBody>
          <a:bodyPr>
            <a:spAutoFit/>
          </a:bodyPr>
          <a:lstStyle/>
          <a:p>
            <a:r>
              <a:rPr lang="zh-CN" altLang="en-US" sz="3200" b="1">
                <a:solidFill>
                  <a:srgbClr val="000000"/>
                </a:solidFill>
                <a:latin typeface="黑体" pitchFamily="49" charset="-122"/>
                <a:ea typeface="黑体" pitchFamily="49" charset="-122"/>
              </a:rPr>
              <a:t>协方差</a:t>
            </a:r>
          </a:p>
        </p:txBody>
      </p:sp>
      <p:sp>
        <p:nvSpPr>
          <p:cNvPr id="1426438" name="Text Box 6"/>
          <p:cNvSpPr txBox="1">
            <a:spLocks noChangeArrowheads="1"/>
          </p:cNvSpPr>
          <p:nvPr/>
        </p:nvSpPr>
        <p:spPr bwMode="auto">
          <a:xfrm>
            <a:off x="1219200" y="5389563"/>
            <a:ext cx="7924800" cy="579437"/>
          </a:xfrm>
          <a:prstGeom prst="rect">
            <a:avLst/>
          </a:prstGeom>
          <a:noFill/>
          <a:ln w="9525">
            <a:noFill/>
            <a:miter lim="800000"/>
            <a:headEnd/>
            <a:tailEnd/>
          </a:ln>
          <a:effectLst/>
        </p:spPr>
        <p:txBody>
          <a:bodyPr anchor="ctr">
            <a:spAutoFit/>
          </a:bodyPr>
          <a:lstStyle/>
          <a:p>
            <a:pPr algn="just" eaLnBrk="0" hangingPunct="0"/>
            <a:r>
              <a:rPr lang="zh-CN" altLang="en-US" sz="3200" b="1">
                <a:ea typeface="宋体" pitchFamily="2" charset="-122"/>
              </a:rPr>
              <a:t>⑶   </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baseline="-25000">
                <a:ea typeface="宋体" pitchFamily="2" charset="-122"/>
              </a:rPr>
              <a:t>1</a:t>
            </a:r>
            <a:r>
              <a:rPr lang="en-US" altLang="zh-CN" sz="3200" b="1">
                <a:ea typeface="宋体" pitchFamily="2" charset="-122"/>
              </a:rPr>
              <a:t>+</a:t>
            </a:r>
            <a:r>
              <a:rPr lang="en-US" altLang="zh-CN" sz="3200" b="1" i="1">
                <a:ea typeface="宋体" pitchFamily="2" charset="-122"/>
              </a:rPr>
              <a:t>X</a:t>
            </a:r>
            <a:r>
              <a:rPr lang="en-US" altLang="zh-CN" sz="3200" b="1" baseline="-25000">
                <a:ea typeface="宋体" pitchFamily="2" charset="-122"/>
              </a:rPr>
              <a:t>2</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baseline="-25000">
                <a:ea typeface="宋体" pitchFamily="2" charset="-122"/>
              </a:rPr>
              <a:t>1</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 </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baseline="-25000">
                <a:ea typeface="宋体" pitchFamily="2" charset="-122"/>
              </a:rPr>
              <a:t>2</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a:t>
            </a:r>
          </a:p>
        </p:txBody>
      </p:sp>
      <p:sp>
        <p:nvSpPr>
          <p:cNvPr id="1426439" name="Rectangle 7"/>
          <p:cNvSpPr>
            <a:spLocks noChangeArrowheads="1"/>
          </p:cNvSpPr>
          <p:nvPr/>
        </p:nvSpPr>
        <p:spPr bwMode="auto">
          <a:xfrm>
            <a:off x="871538" y="3819525"/>
            <a:ext cx="5270500" cy="579438"/>
          </a:xfrm>
          <a:prstGeom prst="rect">
            <a:avLst/>
          </a:prstGeom>
          <a:noFill/>
          <a:ln w="9525">
            <a:noFill/>
            <a:miter lim="800000"/>
            <a:headEnd/>
            <a:tailEnd/>
          </a:ln>
          <a:effectLst/>
        </p:spPr>
        <p:txBody>
          <a:bodyPr anchor="ctr">
            <a:spAutoFit/>
          </a:bodyPr>
          <a:lstStyle/>
          <a:p>
            <a:pPr algn="ctr" eaLnBrk="0" hangingPunct="0"/>
            <a:r>
              <a:rPr lang="zh-CN" altLang="en-US" sz="3200" b="1">
                <a:ea typeface="宋体" pitchFamily="2" charset="-122"/>
              </a:rPr>
              <a:t>⑴     </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Cov(</a:t>
            </a:r>
            <a:r>
              <a:rPr lang="en-US" altLang="zh-CN" sz="3200" b="1" i="1">
                <a:ea typeface="宋体" pitchFamily="2" charset="-122"/>
              </a:rPr>
              <a:t>Y</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p>
        </p:txBody>
      </p:sp>
      <p:sp>
        <p:nvSpPr>
          <p:cNvPr id="1426440" name="Rectangle 8"/>
          <p:cNvSpPr>
            <a:spLocks noChangeArrowheads="1"/>
          </p:cNvSpPr>
          <p:nvPr/>
        </p:nvSpPr>
        <p:spPr bwMode="auto">
          <a:xfrm>
            <a:off x="892175" y="3217863"/>
            <a:ext cx="1612900" cy="519112"/>
          </a:xfrm>
          <a:prstGeom prst="rect">
            <a:avLst/>
          </a:prstGeom>
          <a:noFill/>
          <a:ln w="9525">
            <a:noFill/>
            <a:miter lim="800000"/>
            <a:headEnd/>
            <a:tailEnd/>
          </a:ln>
          <a:effectLst/>
        </p:spPr>
        <p:txBody>
          <a:bodyPr wrap="none" anchor="ctr">
            <a:spAutoFit/>
          </a:bodyPr>
          <a:lstStyle/>
          <a:p>
            <a:pPr algn="ctr"/>
            <a:r>
              <a:rPr lang="zh-CN" altLang="en-US" b="1">
                <a:solidFill>
                  <a:srgbClr val="3366CC"/>
                </a:solidFill>
                <a:ea typeface="宋体" pitchFamily="2" charset="-122"/>
              </a:rPr>
              <a:t>简单性质</a:t>
            </a:r>
          </a:p>
        </p:txBody>
      </p:sp>
      <p:sp>
        <p:nvSpPr>
          <p:cNvPr id="1426441" name="Rectangle 9"/>
          <p:cNvSpPr>
            <a:spLocks noChangeArrowheads="1"/>
          </p:cNvSpPr>
          <p:nvPr/>
        </p:nvSpPr>
        <p:spPr bwMode="auto">
          <a:xfrm>
            <a:off x="1231900" y="4581525"/>
            <a:ext cx="7470775" cy="579438"/>
          </a:xfrm>
          <a:prstGeom prst="rect">
            <a:avLst/>
          </a:prstGeom>
          <a:noFill/>
          <a:ln w="9525">
            <a:noFill/>
            <a:miter lim="800000"/>
            <a:headEnd/>
            <a:tailEnd/>
          </a:ln>
          <a:effectLst/>
        </p:spPr>
        <p:txBody>
          <a:bodyPr wrap="none" anchor="ctr">
            <a:spAutoFit/>
          </a:bodyPr>
          <a:lstStyle/>
          <a:p>
            <a:pPr algn="ctr"/>
            <a:r>
              <a:rPr lang="zh-CN" altLang="en-US" sz="3200" b="1">
                <a:ea typeface="宋体" pitchFamily="2" charset="-122"/>
              </a:rPr>
              <a:t>⑵   </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aX</a:t>
            </a:r>
            <a:r>
              <a:rPr lang="en-US" altLang="zh-CN" sz="3200" b="1">
                <a:ea typeface="宋体" pitchFamily="2" charset="-122"/>
              </a:rPr>
              <a:t>,</a:t>
            </a:r>
            <a:r>
              <a:rPr lang="en-US" altLang="zh-CN" sz="3200" b="1" i="1">
                <a:ea typeface="宋体" pitchFamily="2" charset="-122"/>
              </a:rPr>
              <a:t>bY</a:t>
            </a:r>
            <a:r>
              <a:rPr lang="en-US" altLang="zh-CN" sz="3200" b="1">
                <a:ea typeface="宋体" pitchFamily="2" charset="-122"/>
              </a:rPr>
              <a:t>) = </a:t>
            </a:r>
            <a:r>
              <a:rPr lang="en-US" altLang="zh-CN" sz="3200" b="1" i="1">
                <a:ea typeface="宋体" pitchFamily="2" charset="-122"/>
              </a:rPr>
              <a:t>ab</a:t>
            </a:r>
            <a:r>
              <a:rPr lang="en-US" altLang="zh-CN" sz="3200" b="1">
                <a:ea typeface="宋体" pitchFamily="2" charset="-122"/>
              </a:rPr>
              <a:t> Cov(</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a:t>
            </a:r>
            <a:r>
              <a:rPr lang="en-US" altLang="zh-CN" sz="3200" b="1" i="1">
                <a:ea typeface="宋体" pitchFamily="2" charset="-122"/>
              </a:rPr>
              <a:t>a</a:t>
            </a:r>
            <a:r>
              <a:rPr lang="en-US" altLang="zh-CN" sz="3200" b="1">
                <a:ea typeface="宋体" pitchFamily="2" charset="-122"/>
              </a:rPr>
              <a:t>,</a:t>
            </a:r>
            <a:r>
              <a:rPr lang="en-US" altLang="zh-CN" sz="3200" b="1" i="1">
                <a:ea typeface="宋体" pitchFamily="2" charset="-122"/>
              </a:rPr>
              <a:t>b  </a:t>
            </a:r>
            <a:r>
              <a:rPr lang="zh-CN" altLang="en-US" b="1">
                <a:ea typeface="宋体" pitchFamily="2" charset="-122"/>
              </a:rPr>
              <a:t>是常数</a:t>
            </a:r>
          </a:p>
        </p:txBody>
      </p:sp>
      <p:sp>
        <p:nvSpPr>
          <p:cNvPr id="1426442" name="Text Box 10"/>
          <p:cNvSpPr txBox="1">
            <a:spLocks noChangeArrowheads="1"/>
          </p:cNvSpPr>
          <p:nvPr/>
        </p:nvSpPr>
        <p:spPr bwMode="auto">
          <a:xfrm>
            <a:off x="1547813" y="1412875"/>
            <a:ext cx="7162800" cy="1260475"/>
          </a:xfrm>
          <a:prstGeom prst="rect">
            <a:avLst/>
          </a:prstGeom>
          <a:noFill/>
          <a:ln w="9525">
            <a:noFill/>
            <a:miter lim="800000"/>
            <a:headEnd/>
            <a:tailEnd/>
          </a:ln>
        </p:spPr>
        <p:txBody>
          <a:bodyPr>
            <a:spAutoFit/>
          </a:bodyPr>
          <a:lstStyle/>
          <a:p>
            <a:pPr>
              <a:lnSpc>
                <a:spcPct val="120000"/>
              </a:lnSpc>
              <a:spcBef>
                <a:spcPct val="50000"/>
              </a:spcBef>
            </a:pPr>
            <a:r>
              <a:rPr lang="zh-CN" altLang="en-US" sz="3200" b="1">
                <a:ea typeface="宋体" pitchFamily="2" charset="-122"/>
              </a:rPr>
              <a:t> </a:t>
            </a:r>
            <a:r>
              <a:rPr lang="zh-CN" altLang="en-US" b="1">
                <a:ea typeface="宋体" pitchFamily="2" charset="-122"/>
              </a:rPr>
              <a:t>量</a:t>
            </a:r>
            <a:r>
              <a:rPr lang="en-US" altLang="zh-CN" sz="3200" b="1" i="1">
                <a:ea typeface="宋体" pitchFamily="2" charset="-122"/>
              </a:rPr>
              <a:t>E</a:t>
            </a:r>
            <a:r>
              <a:rPr lang="en-US" altLang="zh-CN" sz="3200" b="1">
                <a:ea typeface="宋体" pitchFamily="2" charset="-122"/>
              </a:rPr>
              <a:t>{[ </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-E(</a:t>
            </a:r>
            <a:r>
              <a:rPr lang="en-US" altLang="zh-CN" sz="3200" b="1" i="1">
                <a:ea typeface="宋体" pitchFamily="2" charset="-122"/>
              </a:rPr>
              <a:t>Y</a:t>
            </a:r>
            <a:r>
              <a:rPr lang="en-US" altLang="zh-CN" sz="3200" b="1">
                <a:ea typeface="宋体" pitchFamily="2" charset="-122"/>
              </a:rPr>
              <a:t>) ]}</a:t>
            </a:r>
            <a:r>
              <a:rPr lang="zh-CN" altLang="en-US" b="1">
                <a:ea typeface="宋体" pitchFamily="2" charset="-122"/>
              </a:rPr>
              <a:t>称为随机变量</a:t>
            </a:r>
            <a:r>
              <a:rPr lang="en-US" altLang="zh-CN" sz="3200" b="1" i="1">
                <a:solidFill>
                  <a:schemeClr val="accent2"/>
                </a:solidFill>
                <a:ea typeface="宋体" pitchFamily="2" charset="-122"/>
              </a:rPr>
              <a:t>X</a:t>
            </a:r>
            <a:r>
              <a:rPr lang="zh-CN" altLang="en-US" b="1">
                <a:solidFill>
                  <a:schemeClr val="accent2"/>
                </a:solidFill>
                <a:ea typeface="宋体" pitchFamily="2" charset="-122"/>
              </a:rPr>
              <a:t>和</a:t>
            </a:r>
            <a:r>
              <a:rPr lang="en-US" altLang="zh-CN" sz="3200" b="1" i="1">
                <a:solidFill>
                  <a:schemeClr val="accent2"/>
                </a:solidFill>
                <a:ea typeface="宋体" pitchFamily="2" charset="-122"/>
              </a:rPr>
              <a:t>Y</a:t>
            </a:r>
            <a:r>
              <a:rPr lang="zh-CN" altLang="en-US" b="1">
                <a:solidFill>
                  <a:schemeClr val="accent2"/>
                </a:solidFill>
                <a:ea typeface="宋体" pitchFamily="2" charset="-122"/>
              </a:rPr>
              <a:t>的协方差</a:t>
            </a:r>
            <a:r>
              <a:rPr lang="en-US" altLang="zh-CN" b="1">
                <a:ea typeface="宋体" pitchFamily="2" charset="-122"/>
              </a:rPr>
              <a:t>,</a:t>
            </a:r>
            <a:r>
              <a:rPr lang="zh-CN" altLang="en-US" b="1">
                <a:ea typeface="宋体" pitchFamily="2" charset="-122"/>
              </a:rPr>
              <a:t>记为</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a:t>
            </a:r>
            <a:r>
              <a:rPr lang="zh-CN" altLang="en-US" sz="3200" b="1">
                <a:ea typeface="宋体" pitchFamily="2" charset="-122"/>
              </a:rPr>
              <a:t>，</a:t>
            </a:r>
            <a:r>
              <a:rPr lang="zh-CN" altLang="en-US" b="1">
                <a:ea typeface="宋体" pitchFamily="2" charset="-122"/>
              </a:rPr>
              <a:t>即</a:t>
            </a:r>
            <a:r>
              <a:rPr lang="zh-CN" altLang="en-US" sz="3200" b="1">
                <a:ea typeface="宋体" pitchFamily="2" charset="-122"/>
              </a:rPr>
              <a:t>        </a:t>
            </a:r>
          </a:p>
        </p:txBody>
      </p:sp>
      <p:sp>
        <p:nvSpPr>
          <p:cNvPr id="1426443" name="Rectangle 11"/>
          <p:cNvSpPr>
            <a:spLocks noChangeArrowheads="1"/>
          </p:cNvSpPr>
          <p:nvPr/>
        </p:nvSpPr>
        <p:spPr bwMode="auto">
          <a:xfrm>
            <a:off x="1763713" y="2708275"/>
            <a:ext cx="5688012" cy="579438"/>
          </a:xfrm>
          <a:prstGeom prst="rect">
            <a:avLst/>
          </a:prstGeom>
          <a:noFill/>
          <a:ln w="9525">
            <a:noFill/>
            <a:miter lim="800000"/>
            <a:headEnd/>
            <a:tailEnd/>
          </a:ln>
          <a:effectLst/>
        </p:spPr>
        <p:txBody>
          <a:bodyPr wrap="none" anchor="ctr">
            <a:spAutoFit/>
          </a:bodyPr>
          <a:lstStyle/>
          <a:p>
            <a:pPr algn="ctr" eaLnBrk="0" hangingPunct="0"/>
            <a:r>
              <a:rPr lang="en-US" altLang="zh-CN" sz="3200" b="1" i="1">
                <a:ea typeface="宋体" pitchFamily="2" charset="-122"/>
              </a:rPr>
              <a:t>Cov(X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 </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-E(</a:t>
            </a:r>
            <a:r>
              <a:rPr lang="en-US" altLang="zh-CN" sz="3200" b="1" i="1">
                <a:ea typeface="宋体" pitchFamily="2" charset="-122"/>
              </a:rPr>
              <a:t>Y</a:t>
            </a:r>
            <a:r>
              <a:rPr lang="en-US" altLang="zh-CN" sz="3200" b="1">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6437"/>
                                        </p:tgtEl>
                                        <p:attrNameLst>
                                          <p:attrName>style.visibility</p:attrName>
                                        </p:attrNameLst>
                                      </p:cBhvr>
                                      <p:to>
                                        <p:strVal val="visible"/>
                                      </p:to>
                                    </p:set>
                                    <p:animEffect transition="in" filter="wipe(left)">
                                      <p:cBhvr>
                                        <p:cTn id="7" dur="500"/>
                                        <p:tgtEl>
                                          <p:spTgt spid="14264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6436"/>
                                        </p:tgtEl>
                                        <p:attrNameLst>
                                          <p:attrName>style.visibility</p:attrName>
                                        </p:attrNameLst>
                                      </p:cBhvr>
                                      <p:to>
                                        <p:strVal val="visible"/>
                                      </p:to>
                                    </p:set>
                                    <p:animEffect transition="in" filter="wipe(left)">
                                      <p:cBhvr>
                                        <p:cTn id="12" dur="500"/>
                                        <p:tgtEl>
                                          <p:spTgt spid="14264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26440"/>
                                        </p:tgtEl>
                                        <p:attrNameLst>
                                          <p:attrName>style.visibility</p:attrName>
                                        </p:attrNameLst>
                                      </p:cBhvr>
                                      <p:to>
                                        <p:strVal val="visible"/>
                                      </p:to>
                                    </p:set>
                                    <p:anim calcmode="lin" valueType="num">
                                      <p:cBhvr additive="base">
                                        <p:cTn id="17" dur="500" fill="hold"/>
                                        <p:tgtEl>
                                          <p:spTgt spid="1426440"/>
                                        </p:tgtEl>
                                        <p:attrNameLst>
                                          <p:attrName>ppt_x</p:attrName>
                                        </p:attrNameLst>
                                      </p:cBhvr>
                                      <p:tavLst>
                                        <p:tav tm="0">
                                          <p:val>
                                            <p:strVal val="0-#ppt_w/2"/>
                                          </p:val>
                                        </p:tav>
                                        <p:tav tm="100000">
                                          <p:val>
                                            <p:strVal val="#ppt_x"/>
                                          </p:val>
                                        </p:tav>
                                      </p:tavLst>
                                    </p:anim>
                                    <p:anim calcmode="lin" valueType="num">
                                      <p:cBhvr additive="base">
                                        <p:cTn id="18" dur="500" fill="hold"/>
                                        <p:tgtEl>
                                          <p:spTgt spid="14264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26439"/>
                                        </p:tgtEl>
                                        <p:attrNameLst>
                                          <p:attrName>style.visibility</p:attrName>
                                        </p:attrNameLst>
                                      </p:cBhvr>
                                      <p:to>
                                        <p:strVal val="visible"/>
                                      </p:to>
                                    </p:set>
                                    <p:animEffect transition="in" filter="wipe(left)">
                                      <p:cBhvr>
                                        <p:cTn id="23" dur="500"/>
                                        <p:tgtEl>
                                          <p:spTgt spid="14264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26441"/>
                                        </p:tgtEl>
                                        <p:attrNameLst>
                                          <p:attrName>style.visibility</p:attrName>
                                        </p:attrNameLst>
                                      </p:cBhvr>
                                      <p:to>
                                        <p:strVal val="visible"/>
                                      </p:to>
                                    </p:set>
                                    <p:animEffect transition="in" filter="wipe(left)">
                                      <p:cBhvr>
                                        <p:cTn id="28" dur="500"/>
                                        <p:tgtEl>
                                          <p:spTgt spid="14264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26438"/>
                                        </p:tgtEl>
                                        <p:attrNameLst>
                                          <p:attrName>style.visibility</p:attrName>
                                        </p:attrNameLst>
                                      </p:cBhvr>
                                      <p:to>
                                        <p:strVal val="visible"/>
                                      </p:to>
                                    </p:set>
                                    <p:animEffect transition="in" filter="wipe(left)">
                                      <p:cBhvr>
                                        <p:cTn id="33" dur="500"/>
                                        <p:tgtEl>
                                          <p:spTgt spid="142643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26442"/>
                                        </p:tgtEl>
                                        <p:attrNameLst>
                                          <p:attrName>style.visibility</p:attrName>
                                        </p:attrNameLst>
                                      </p:cBhvr>
                                      <p:to>
                                        <p:strVal val="visible"/>
                                      </p:to>
                                    </p:set>
                                    <p:animEffect transition="in" filter="wipe(left)">
                                      <p:cBhvr>
                                        <p:cTn id="38" dur="500"/>
                                        <p:tgtEl>
                                          <p:spTgt spid="14264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426443"/>
                                        </p:tgtEl>
                                        <p:attrNameLst>
                                          <p:attrName>style.visibility</p:attrName>
                                        </p:attrNameLst>
                                      </p:cBhvr>
                                      <p:to>
                                        <p:strVal val="visible"/>
                                      </p:to>
                                    </p:set>
                                    <p:animEffect transition="in" filter="wipe(right)">
                                      <p:cBhvr>
                                        <p:cTn id="43" dur="500"/>
                                        <p:tgtEl>
                                          <p:spTgt spid="1426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436" grpId="0" autoUpdateAnimBg="0"/>
      <p:bldP spid="1426437" grpId="0"/>
      <p:bldP spid="1426438" grpId="0" autoUpdateAnimBg="0"/>
      <p:bldP spid="1426439" grpId="0" autoUpdateAnimBg="0"/>
      <p:bldP spid="1426440" grpId="0" autoUpdateAnimBg="0"/>
      <p:bldP spid="1426441" grpId="0" autoUpdateAnimBg="0"/>
      <p:bldP spid="1426442" grpId="0" autoUpdateAnimBg="0"/>
      <p:bldP spid="142644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60" name="Text Box 4"/>
          <p:cNvSpPr txBox="1">
            <a:spLocks noChangeArrowheads="1"/>
          </p:cNvSpPr>
          <p:nvPr/>
        </p:nvSpPr>
        <p:spPr bwMode="auto">
          <a:xfrm>
            <a:off x="1833563" y="4681538"/>
            <a:ext cx="5400675" cy="579437"/>
          </a:xfrm>
          <a:prstGeom prst="rect">
            <a:avLst/>
          </a:prstGeom>
          <a:solidFill>
            <a:srgbClr val="000080"/>
          </a:solidFill>
          <a:ln w="9525">
            <a:noFill/>
            <a:miter lim="800000"/>
            <a:headEnd/>
            <a:tailEnd/>
          </a:ln>
        </p:spPr>
        <p:txBody>
          <a:bodyPr>
            <a:spAutoFit/>
          </a:bodyPr>
          <a:lstStyle/>
          <a:p>
            <a:pPr>
              <a:spcBef>
                <a:spcPct val="50000"/>
              </a:spcBef>
            </a:pPr>
            <a:r>
              <a:rPr lang="zh-CN" altLang="en-US" sz="3200" b="1">
                <a:ea typeface="宋体" pitchFamily="2" charset="-122"/>
              </a:rPr>
              <a:t>   </a:t>
            </a:r>
            <a:r>
              <a:rPr lang="en-US" altLang="zh-CN" sz="3200" i="1">
                <a:solidFill>
                  <a:srgbClr val="00CC00"/>
                </a:solidFill>
                <a:ea typeface="宋体" pitchFamily="2" charset="-122"/>
              </a:rPr>
              <a:t>Cov</a:t>
            </a:r>
            <a:r>
              <a:rPr lang="en-US" altLang="zh-CN" sz="3200">
                <a:solidFill>
                  <a:srgbClr val="00CC00"/>
                </a:solidFill>
                <a:ea typeface="宋体" pitchFamily="2" charset="-122"/>
              </a:rPr>
              <a:t>(</a:t>
            </a:r>
            <a:r>
              <a:rPr lang="en-US" altLang="zh-CN" sz="3200" b="1" i="1">
                <a:solidFill>
                  <a:srgbClr val="00CC00"/>
                </a:solidFill>
                <a:ea typeface="宋体" pitchFamily="2" charset="-122"/>
              </a:rPr>
              <a:t>X</a:t>
            </a:r>
            <a:r>
              <a:rPr lang="en-US" altLang="zh-CN" sz="3200" b="1">
                <a:solidFill>
                  <a:srgbClr val="00CC00"/>
                </a:solidFill>
                <a:ea typeface="宋体" pitchFamily="2" charset="-122"/>
              </a:rPr>
              <a:t>,</a:t>
            </a:r>
            <a:r>
              <a:rPr lang="en-US" altLang="zh-CN" sz="3200" b="1" i="1">
                <a:solidFill>
                  <a:srgbClr val="00CC00"/>
                </a:solidFill>
                <a:ea typeface="宋体" pitchFamily="2" charset="-122"/>
              </a:rPr>
              <a:t>Y</a:t>
            </a:r>
            <a:r>
              <a:rPr lang="en-US" altLang="zh-CN" sz="3200">
                <a:solidFill>
                  <a:srgbClr val="00CC00"/>
                </a:solidFill>
                <a:ea typeface="宋体" pitchFamily="2" charset="-122"/>
              </a:rPr>
              <a:t>)=</a:t>
            </a:r>
            <a:r>
              <a:rPr lang="en-US" altLang="zh-CN" sz="3200" b="1" i="1">
                <a:solidFill>
                  <a:srgbClr val="00CC00"/>
                </a:solidFill>
                <a:ea typeface="宋体" pitchFamily="2" charset="-122"/>
              </a:rPr>
              <a:t>E</a:t>
            </a:r>
            <a:r>
              <a:rPr lang="en-US" altLang="zh-CN" sz="3200">
                <a:solidFill>
                  <a:srgbClr val="00CC00"/>
                </a:solidFill>
                <a:ea typeface="宋体" pitchFamily="2" charset="-122"/>
              </a:rPr>
              <a:t>(</a:t>
            </a:r>
            <a:r>
              <a:rPr lang="en-US" altLang="zh-CN" sz="3200" b="1" i="1">
                <a:solidFill>
                  <a:srgbClr val="00CC00"/>
                </a:solidFill>
                <a:ea typeface="宋体" pitchFamily="2" charset="-122"/>
              </a:rPr>
              <a:t>XY</a:t>
            </a:r>
            <a:r>
              <a:rPr lang="en-US" altLang="zh-CN" sz="3200">
                <a:solidFill>
                  <a:srgbClr val="00CC00"/>
                </a:solidFill>
                <a:ea typeface="宋体" pitchFamily="2" charset="-122"/>
              </a:rPr>
              <a:t>) </a:t>
            </a:r>
            <a:r>
              <a:rPr lang="en-US" altLang="zh-CN" sz="3200">
                <a:solidFill>
                  <a:srgbClr val="00CC00"/>
                </a:solidFill>
                <a:latin typeface="宋体" pitchFamily="2" charset="-122"/>
                <a:ea typeface="宋体" pitchFamily="2" charset="-122"/>
              </a:rPr>
              <a:t>-</a:t>
            </a:r>
            <a:r>
              <a:rPr lang="en-US" altLang="zh-CN" sz="3200" b="1" i="1">
                <a:solidFill>
                  <a:srgbClr val="00CC00"/>
                </a:solidFill>
                <a:ea typeface="宋体" pitchFamily="2" charset="-122"/>
              </a:rPr>
              <a:t>E</a:t>
            </a:r>
            <a:r>
              <a:rPr lang="en-US" altLang="zh-CN" sz="3200">
                <a:solidFill>
                  <a:srgbClr val="00CC00"/>
                </a:solidFill>
                <a:ea typeface="宋体" pitchFamily="2" charset="-122"/>
              </a:rPr>
              <a:t>(</a:t>
            </a:r>
            <a:r>
              <a:rPr lang="en-US" altLang="zh-CN" sz="3200" b="1" i="1">
                <a:solidFill>
                  <a:srgbClr val="00CC00"/>
                </a:solidFill>
                <a:ea typeface="宋体" pitchFamily="2" charset="-122"/>
              </a:rPr>
              <a:t>X</a:t>
            </a:r>
            <a:r>
              <a:rPr lang="en-US" altLang="zh-CN" sz="3200">
                <a:solidFill>
                  <a:srgbClr val="00CC00"/>
                </a:solidFill>
                <a:ea typeface="宋体" pitchFamily="2" charset="-122"/>
              </a:rPr>
              <a:t>)</a:t>
            </a:r>
            <a:r>
              <a:rPr lang="en-US" altLang="zh-CN" sz="3200" b="1" i="1">
                <a:solidFill>
                  <a:srgbClr val="00CC00"/>
                </a:solidFill>
                <a:ea typeface="宋体" pitchFamily="2" charset="-122"/>
              </a:rPr>
              <a:t>E</a:t>
            </a:r>
            <a:r>
              <a:rPr lang="en-US" altLang="zh-CN" sz="3200">
                <a:solidFill>
                  <a:srgbClr val="00CC00"/>
                </a:solidFill>
                <a:ea typeface="宋体" pitchFamily="2" charset="-122"/>
              </a:rPr>
              <a:t>(</a:t>
            </a:r>
            <a:r>
              <a:rPr lang="en-US" altLang="zh-CN" sz="3200" b="1" i="1">
                <a:solidFill>
                  <a:srgbClr val="00CC00"/>
                </a:solidFill>
                <a:ea typeface="宋体" pitchFamily="2" charset="-122"/>
              </a:rPr>
              <a:t>Y</a:t>
            </a:r>
            <a:r>
              <a:rPr lang="en-US" altLang="zh-CN" sz="3200">
                <a:solidFill>
                  <a:srgbClr val="00CC00"/>
                </a:solidFill>
                <a:ea typeface="宋体" pitchFamily="2" charset="-122"/>
              </a:rPr>
              <a:t>)</a:t>
            </a:r>
            <a:r>
              <a:rPr lang="en-US" altLang="zh-CN" sz="2400">
                <a:solidFill>
                  <a:srgbClr val="00CC00"/>
                </a:solidFill>
                <a:ea typeface="宋体" pitchFamily="2" charset="-122"/>
              </a:rPr>
              <a:t> </a:t>
            </a:r>
          </a:p>
        </p:txBody>
      </p:sp>
      <p:sp>
        <p:nvSpPr>
          <p:cNvPr id="1427461" name="Rectangle 5"/>
          <p:cNvSpPr>
            <a:spLocks noChangeArrowheads="1"/>
          </p:cNvSpPr>
          <p:nvPr/>
        </p:nvSpPr>
        <p:spPr bwMode="auto">
          <a:xfrm>
            <a:off x="1017588" y="5519738"/>
            <a:ext cx="6291262" cy="579437"/>
          </a:xfrm>
          <a:prstGeom prst="rect">
            <a:avLst/>
          </a:prstGeom>
          <a:noFill/>
          <a:ln w="9525">
            <a:noFill/>
            <a:miter lim="800000"/>
            <a:headEnd/>
            <a:tailEnd/>
          </a:ln>
          <a:effectLst/>
        </p:spPr>
        <p:txBody>
          <a:bodyPr wrap="none" anchor="ctr">
            <a:spAutoFit/>
          </a:bodyPr>
          <a:lstStyle/>
          <a:p>
            <a:pPr algn="ctr" eaLnBrk="0" hangingPunct="0"/>
            <a:r>
              <a:rPr lang="zh-CN" altLang="en-US" b="1">
                <a:ea typeface="宋体" pitchFamily="2" charset="-122"/>
              </a:rPr>
              <a:t>可见，若</a:t>
            </a:r>
            <a:r>
              <a:rPr lang="en-US" altLang="zh-CN" sz="3200" b="1" i="1">
                <a:ea typeface="宋体" pitchFamily="2" charset="-122"/>
              </a:rPr>
              <a:t>X </a:t>
            </a:r>
            <a:r>
              <a:rPr lang="zh-CN" altLang="en-US" b="1">
                <a:ea typeface="宋体" pitchFamily="2" charset="-122"/>
              </a:rPr>
              <a:t>与 </a:t>
            </a:r>
            <a:r>
              <a:rPr lang="en-US" altLang="zh-CN" sz="3200" b="1" i="1">
                <a:ea typeface="宋体" pitchFamily="2" charset="-122"/>
              </a:rPr>
              <a:t>Y </a:t>
            </a:r>
            <a:r>
              <a:rPr lang="zh-CN" altLang="en-US" b="1">
                <a:ea typeface="宋体" pitchFamily="2" charset="-122"/>
              </a:rPr>
              <a:t>独立</a:t>
            </a:r>
            <a:r>
              <a:rPr lang="zh-CN" altLang="en-US" sz="3200" b="1">
                <a:ea typeface="宋体" pitchFamily="2" charset="-122"/>
              </a:rPr>
              <a:t>， </a:t>
            </a: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0 .</a:t>
            </a:r>
          </a:p>
        </p:txBody>
      </p:sp>
      <p:sp>
        <p:nvSpPr>
          <p:cNvPr id="1427462" name="Rectangle 6"/>
          <p:cNvSpPr>
            <a:spLocks noChangeArrowheads="1"/>
          </p:cNvSpPr>
          <p:nvPr/>
        </p:nvSpPr>
        <p:spPr bwMode="auto">
          <a:xfrm>
            <a:off x="893763" y="688975"/>
            <a:ext cx="6415087" cy="641350"/>
          </a:xfrm>
          <a:prstGeom prst="rect">
            <a:avLst/>
          </a:prstGeom>
          <a:noFill/>
          <a:ln w="9525">
            <a:noFill/>
            <a:miter lim="800000"/>
            <a:headEnd/>
            <a:tailEnd/>
          </a:ln>
          <a:effectLst/>
        </p:spPr>
        <p:txBody>
          <a:bodyPr anchor="ctr">
            <a:spAutoFit/>
          </a:bodyPr>
          <a:lstStyle/>
          <a:p>
            <a:pPr algn="ctr">
              <a:spcBef>
                <a:spcPct val="50000"/>
              </a:spcBef>
            </a:pPr>
            <a:r>
              <a:rPr lang="zh-CN" altLang="en-US" sz="3600" b="1">
                <a:solidFill>
                  <a:srgbClr val="00CC00"/>
                </a:solidFill>
                <a:ea typeface="宋体" pitchFamily="2" charset="-122"/>
              </a:rPr>
              <a:t>计算协方差的一个简单公式</a:t>
            </a:r>
          </a:p>
        </p:txBody>
      </p:sp>
      <p:sp>
        <p:nvSpPr>
          <p:cNvPr id="1427463" name="Rectangle 7"/>
          <p:cNvSpPr>
            <a:spLocks noChangeArrowheads="1"/>
          </p:cNvSpPr>
          <p:nvPr/>
        </p:nvSpPr>
        <p:spPr bwMode="auto">
          <a:xfrm>
            <a:off x="827088" y="1557338"/>
            <a:ext cx="5899150" cy="519112"/>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由协方差的定义及期望的性质，可得</a:t>
            </a:r>
          </a:p>
        </p:txBody>
      </p:sp>
      <p:sp>
        <p:nvSpPr>
          <p:cNvPr id="1427464" name="Rectangle 8"/>
          <p:cNvSpPr>
            <a:spLocks noChangeArrowheads="1"/>
          </p:cNvSpPr>
          <p:nvPr/>
        </p:nvSpPr>
        <p:spPr bwMode="auto">
          <a:xfrm>
            <a:off x="1552575" y="2090738"/>
            <a:ext cx="5688013" cy="579437"/>
          </a:xfrm>
          <a:prstGeom prst="rect">
            <a:avLst/>
          </a:prstGeom>
          <a:noFill/>
          <a:ln w="9525">
            <a:noFill/>
            <a:miter lim="800000"/>
            <a:headEnd/>
            <a:tailEnd/>
          </a:ln>
          <a:effectLst/>
        </p:spPr>
        <p:txBody>
          <a:bodyPr wrap="none" anchor="ctr">
            <a:spAutoFit/>
          </a:bodyPr>
          <a:lstStyle/>
          <a:p>
            <a:pPr algn="ct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 </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a:t>
            </a:r>
          </a:p>
        </p:txBody>
      </p:sp>
      <p:sp>
        <p:nvSpPr>
          <p:cNvPr id="1427465" name="Rectangle 9"/>
          <p:cNvSpPr>
            <a:spLocks noChangeArrowheads="1"/>
          </p:cNvSpPr>
          <p:nvPr/>
        </p:nvSpPr>
        <p:spPr bwMode="auto">
          <a:xfrm>
            <a:off x="1476375" y="2852738"/>
            <a:ext cx="6907213" cy="579437"/>
          </a:xfrm>
          <a:prstGeom prst="rect">
            <a:avLst/>
          </a:prstGeom>
          <a:noFill/>
          <a:ln w="9525">
            <a:noFill/>
            <a:miter lim="800000"/>
            <a:headEnd/>
            <a:tailEnd/>
          </a:ln>
          <a:effectLst/>
        </p:spPr>
        <p:txBody>
          <a:bodyPr wrap="none" anchor="ctr">
            <a:spAutoFit/>
          </a:bodyPr>
          <a:lstStyle/>
          <a:p>
            <a:pPr algn="ct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(X)+</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a:t>
            </a:r>
          </a:p>
        </p:txBody>
      </p:sp>
      <p:sp>
        <p:nvSpPr>
          <p:cNvPr id="1427466" name="Rectangle 10"/>
          <p:cNvSpPr>
            <a:spLocks noChangeArrowheads="1"/>
          </p:cNvSpPr>
          <p:nvPr/>
        </p:nvSpPr>
        <p:spPr bwMode="auto">
          <a:xfrm>
            <a:off x="1563688" y="3614738"/>
            <a:ext cx="3213100" cy="579437"/>
          </a:xfrm>
          <a:prstGeom prst="rect">
            <a:avLst/>
          </a:prstGeom>
          <a:noFill/>
          <a:ln w="9525">
            <a:noFill/>
            <a:miter lim="800000"/>
            <a:headEnd/>
            <a:tailEnd/>
          </a:ln>
          <a:effectLst/>
        </p:spPr>
        <p:txBody>
          <a:bodyPr wrap="none" anchor="ctr">
            <a:spAutoFit/>
          </a:bodyPr>
          <a:lstStyle/>
          <a:p>
            <a:pPr algn="ct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XY</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a:t>
            </a:r>
          </a:p>
        </p:txBody>
      </p:sp>
      <p:sp>
        <p:nvSpPr>
          <p:cNvPr id="1427467" name="Rectangle 11"/>
          <p:cNvSpPr>
            <a:spLocks noChangeArrowheads="1"/>
          </p:cNvSpPr>
          <p:nvPr/>
        </p:nvSpPr>
        <p:spPr bwMode="auto">
          <a:xfrm>
            <a:off x="1074738" y="4056063"/>
            <a:ext cx="541337" cy="519112"/>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即</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7463"/>
                                        </p:tgtEl>
                                        <p:attrNameLst>
                                          <p:attrName>style.visibility</p:attrName>
                                        </p:attrNameLst>
                                      </p:cBhvr>
                                      <p:to>
                                        <p:strVal val="visible"/>
                                      </p:to>
                                    </p:set>
                                    <p:animEffect transition="in" filter="wipe(left)">
                                      <p:cBhvr>
                                        <p:cTn id="7" dur="500"/>
                                        <p:tgtEl>
                                          <p:spTgt spid="14274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7464"/>
                                        </p:tgtEl>
                                        <p:attrNameLst>
                                          <p:attrName>style.visibility</p:attrName>
                                        </p:attrNameLst>
                                      </p:cBhvr>
                                      <p:to>
                                        <p:strVal val="visible"/>
                                      </p:to>
                                    </p:set>
                                    <p:animEffect transition="in" filter="wipe(left)">
                                      <p:cBhvr>
                                        <p:cTn id="12" dur="500"/>
                                        <p:tgtEl>
                                          <p:spTgt spid="14274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27465"/>
                                        </p:tgtEl>
                                        <p:attrNameLst>
                                          <p:attrName>style.visibility</p:attrName>
                                        </p:attrNameLst>
                                      </p:cBhvr>
                                      <p:to>
                                        <p:strVal val="visible"/>
                                      </p:to>
                                    </p:set>
                                    <p:animEffect transition="in" filter="wipe(right)">
                                      <p:cBhvr>
                                        <p:cTn id="17" dur="500"/>
                                        <p:tgtEl>
                                          <p:spTgt spid="14274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7466"/>
                                        </p:tgtEl>
                                        <p:attrNameLst>
                                          <p:attrName>style.visibility</p:attrName>
                                        </p:attrNameLst>
                                      </p:cBhvr>
                                      <p:to>
                                        <p:strVal val="visible"/>
                                      </p:to>
                                    </p:set>
                                    <p:animEffect transition="in" filter="wipe(left)">
                                      <p:cBhvr>
                                        <p:cTn id="22" dur="500"/>
                                        <p:tgtEl>
                                          <p:spTgt spid="142746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7467"/>
                                        </p:tgtEl>
                                        <p:attrNameLst>
                                          <p:attrName>style.visibility</p:attrName>
                                        </p:attrNameLst>
                                      </p:cBhvr>
                                      <p:to>
                                        <p:strVal val="visible"/>
                                      </p:to>
                                    </p:set>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1427460"/>
                                        </p:tgtEl>
                                        <p:attrNameLst>
                                          <p:attrName>style.visibility</p:attrName>
                                        </p:attrNameLst>
                                      </p:cBhvr>
                                      <p:to>
                                        <p:strVal val="visible"/>
                                      </p:to>
                                    </p:set>
                                    <p:anim calcmode="lin" valueType="num">
                                      <p:cBhvr additive="base">
                                        <p:cTn id="30" dur="500" fill="hold"/>
                                        <p:tgtEl>
                                          <p:spTgt spid="1427460"/>
                                        </p:tgtEl>
                                        <p:attrNameLst>
                                          <p:attrName>ppt_x</p:attrName>
                                        </p:attrNameLst>
                                      </p:cBhvr>
                                      <p:tavLst>
                                        <p:tav tm="0">
                                          <p:val>
                                            <p:strVal val="1+#ppt_w/2"/>
                                          </p:val>
                                        </p:tav>
                                        <p:tav tm="100000">
                                          <p:val>
                                            <p:strVal val="#ppt_x"/>
                                          </p:val>
                                        </p:tav>
                                      </p:tavLst>
                                    </p:anim>
                                    <p:anim calcmode="lin" valueType="num">
                                      <p:cBhvr additive="base">
                                        <p:cTn id="31" dur="500" fill="hold"/>
                                        <p:tgtEl>
                                          <p:spTgt spid="142746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27461"/>
                                        </p:tgtEl>
                                        <p:attrNameLst>
                                          <p:attrName>style.visibility</p:attrName>
                                        </p:attrNameLst>
                                      </p:cBhvr>
                                      <p:to>
                                        <p:strVal val="visible"/>
                                      </p:to>
                                    </p:set>
                                    <p:anim calcmode="lin" valueType="num">
                                      <p:cBhvr additive="base">
                                        <p:cTn id="36" dur="500" fill="hold"/>
                                        <p:tgtEl>
                                          <p:spTgt spid="1427461"/>
                                        </p:tgtEl>
                                        <p:attrNameLst>
                                          <p:attrName>ppt_x</p:attrName>
                                        </p:attrNameLst>
                                      </p:cBhvr>
                                      <p:tavLst>
                                        <p:tav tm="0">
                                          <p:val>
                                            <p:strVal val="#ppt_x"/>
                                          </p:val>
                                        </p:tav>
                                        <p:tav tm="100000">
                                          <p:val>
                                            <p:strVal val="#ppt_x"/>
                                          </p:val>
                                        </p:tav>
                                      </p:tavLst>
                                    </p:anim>
                                    <p:anim calcmode="lin" valueType="num">
                                      <p:cBhvr additive="base">
                                        <p:cTn id="37" dur="500" fill="hold"/>
                                        <p:tgtEl>
                                          <p:spTgt spid="1427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60" grpId="0" animBg="1" autoUpdateAnimBg="0"/>
      <p:bldP spid="1427461" grpId="0" autoUpdateAnimBg="0"/>
      <p:bldP spid="1427463" grpId="0" autoUpdateAnimBg="0"/>
      <p:bldP spid="1427464" grpId="0" autoUpdateAnimBg="0"/>
      <p:bldP spid="1427465" grpId="0" autoUpdateAnimBg="0"/>
      <p:bldP spid="1427466" grpId="0" autoUpdateAnimBg="0"/>
      <p:bldP spid="142746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80"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zh-CN" sz="3600" b="1">
                <a:latin typeface="楷体_GB2312" pitchFamily="49" charset="-122"/>
                <a:ea typeface="楷体_GB2312" pitchFamily="49" charset="-122"/>
              </a:rPr>
              <a:t>一维</a:t>
            </a:r>
            <a:r>
              <a:rPr lang="zh-CN" altLang="en-US" sz="3600" b="1">
                <a:latin typeface="楷体_GB2312" pitchFamily="49" charset="-122"/>
                <a:ea typeface="楷体_GB2312" pitchFamily="49" charset="-122"/>
              </a:rPr>
              <a:t>随机变量的数学期望</a:t>
            </a:r>
            <a:r>
              <a:rPr lang="en-US" altLang="zh-CN" sz="3600" b="1">
                <a:latin typeface="楷体_GB2312" pitchFamily="49" charset="-122"/>
                <a:ea typeface="楷体_GB2312" pitchFamily="49" charset="-122"/>
              </a:rPr>
              <a:t>(Cont.)</a:t>
            </a:r>
          </a:p>
        </p:txBody>
      </p:sp>
      <p:sp>
        <p:nvSpPr>
          <p:cNvPr id="1253381" name="Rectangle 5"/>
          <p:cNvSpPr>
            <a:spLocks noChangeArrowheads="1"/>
          </p:cNvSpPr>
          <p:nvPr/>
        </p:nvSpPr>
        <p:spPr bwMode="auto">
          <a:xfrm>
            <a:off x="1095375" y="1673225"/>
            <a:ext cx="4719638" cy="407988"/>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00FF"/>
                </a:solidFill>
                <a:latin typeface="黑体" pitchFamily="49" charset="-122"/>
                <a:ea typeface="黑体" pitchFamily="49" charset="-122"/>
              </a:rPr>
              <a:t>实例</a:t>
            </a:r>
            <a:r>
              <a:rPr kumimoji="0" lang="zh-CN" altLang="en-US" sz="2200" b="1">
                <a:solidFill>
                  <a:srgbClr val="0000FF"/>
                </a:solidFill>
                <a:ea typeface="黑体" pitchFamily="49" charset="-122"/>
              </a:rPr>
              <a:t>２</a:t>
            </a:r>
            <a:r>
              <a:rPr kumimoji="0" lang="zh-CN" altLang="en-US" sz="2200" b="1">
                <a:solidFill>
                  <a:srgbClr val="3333FF"/>
                </a:solidFill>
                <a:ea typeface="黑体" pitchFamily="49" charset="-122"/>
              </a:rPr>
              <a:t>   </a:t>
            </a:r>
            <a:r>
              <a:rPr kumimoji="0" lang="zh-CN" altLang="en-US" sz="2200" b="1">
                <a:latin typeface="宋体" pitchFamily="2" charset="-122"/>
                <a:ea typeface="宋体" pitchFamily="2" charset="-122"/>
              </a:rPr>
              <a:t>如何确定投资决策方向</a:t>
            </a:r>
            <a:r>
              <a:rPr kumimoji="0" lang="en-US" altLang="zh-CN" sz="2200" b="1">
                <a:latin typeface="宋体" pitchFamily="2" charset="-122"/>
                <a:ea typeface="宋体" pitchFamily="2" charset="-122"/>
              </a:rPr>
              <a:t>?</a:t>
            </a:r>
          </a:p>
        </p:txBody>
      </p:sp>
      <p:sp>
        <p:nvSpPr>
          <p:cNvPr id="1253382" name="Rectangle 6"/>
          <p:cNvSpPr>
            <a:spLocks noChangeArrowheads="1"/>
          </p:cNvSpPr>
          <p:nvPr/>
        </p:nvSpPr>
        <p:spPr bwMode="auto">
          <a:xfrm>
            <a:off x="1095375" y="2008188"/>
            <a:ext cx="4719638" cy="2081212"/>
          </a:xfrm>
          <a:prstGeom prst="rect">
            <a:avLst/>
          </a:prstGeom>
          <a:noFill/>
          <a:ln w="9525">
            <a:noFill/>
            <a:miter lim="800000"/>
            <a:headEnd/>
            <a:tailEnd/>
          </a:ln>
          <a:effectLst/>
        </p:spPr>
        <p:txBody>
          <a:bodyPr lIns="71670" tIns="35835" rIns="71670" bIns="35835">
            <a:spAutoFit/>
          </a:bodyPr>
          <a:lstStyle/>
          <a:p>
            <a:pPr defTabSz="717550" eaLnBrk="0" hangingPunct="0">
              <a:lnSpc>
                <a:spcPct val="120000"/>
              </a:lnSpc>
              <a:spcBef>
                <a:spcPct val="5000"/>
              </a:spcBef>
            </a:pPr>
            <a:r>
              <a:rPr kumimoji="0" lang="zh-CN" altLang="en-US" sz="2200" b="1">
                <a:solidFill>
                  <a:srgbClr val="001010"/>
                </a:solidFill>
                <a:ea typeface="黑体" pitchFamily="49" charset="-122"/>
              </a:rPr>
              <a:t>        </a:t>
            </a:r>
            <a:r>
              <a:rPr kumimoji="0" lang="zh-CN" altLang="en-US" sz="2200" b="1">
                <a:solidFill>
                  <a:srgbClr val="001010"/>
                </a:solidFill>
                <a:ea typeface="宋体" pitchFamily="2" charset="-122"/>
              </a:rPr>
              <a:t>某人有</a:t>
            </a:r>
            <a:r>
              <a:rPr kumimoji="0" lang="en-US" altLang="zh-CN" sz="2200" b="1">
                <a:solidFill>
                  <a:srgbClr val="001010"/>
                </a:solidFill>
                <a:ea typeface="宋体" pitchFamily="2" charset="-122"/>
              </a:rPr>
              <a:t>10</a:t>
            </a:r>
            <a:r>
              <a:rPr kumimoji="0" lang="zh-CN" altLang="en-US" sz="2200" b="1">
                <a:solidFill>
                  <a:srgbClr val="001010"/>
                </a:solidFill>
                <a:ea typeface="宋体" pitchFamily="2" charset="-122"/>
              </a:rPr>
              <a:t>万元现金，想投资于某项目，预估成功的机会为 </a:t>
            </a:r>
            <a:r>
              <a:rPr kumimoji="0" lang="en-US" altLang="zh-CN" sz="2200" b="1">
                <a:solidFill>
                  <a:srgbClr val="001010"/>
                </a:solidFill>
                <a:ea typeface="宋体" pitchFamily="2" charset="-122"/>
              </a:rPr>
              <a:t>30%</a:t>
            </a:r>
            <a:r>
              <a:rPr kumimoji="0" lang="zh-CN" altLang="en-US" sz="2200" b="1">
                <a:solidFill>
                  <a:srgbClr val="001010"/>
                </a:solidFill>
                <a:ea typeface="宋体" pitchFamily="2" charset="-122"/>
              </a:rPr>
              <a:t>，可得利润</a:t>
            </a:r>
            <a:r>
              <a:rPr kumimoji="0" lang="en-US" altLang="zh-CN" sz="2200" b="1">
                <a:solidFill>
                  <a:srgbClr val="001010"/>
                </a:solidFill>
                <a:ea typeface="宋体" pitchFamily="2" charset="-122"/>
              </a:rPr>
              <a:t>8</a:t>
            </a:r>
            <a:r>
              <a:rPr kumimoji="0" lang="zh-CN" altLang="en-US" sz="2200" b="1">
                <a:solidFill>
                  <a:srgbClr val="001010"/>
                </a:solidFill>
                <a:ea typeface="宋体" pitchFamily="2" charset="-122"/>
              </a:rPr>
              <a:t>万元 ， 失败的机会为</a:t>
            </a:r>
            <a:r>
              <a:rPr kumimoji="0" lang="en-US" altLang="zh-CN" sz="2200" b="1">
                <a:solidFill>
                  <a:srgbClr val="001010"/>
                </a:solidFill>
                <a:ea typeface="宋体" pitchFamily="2" charset="-122"/>
              </a:rPr>
              <a:t>70%</a:t>
            </a:r>
            <a:r>
              <a:rPr kumimoji="0" lang="zh-CN" altLang="en-US" sz="2200" b="1">
                <a:solidFill>
                  <a:srgbClr val="001010"/>
                </a:solidFill>
                <a:ea typeface="宋体" pitchFamily="2" charset="-122"/>
              </a:rPr>
              <a:t>，将损失 </a:t>
            </a:r>
            <a:r>
              <a:rPr kumimoji="0" lang="en-US" altLang="zh-CN" sz="2200" b="1">
                <a:solidFill>
                  <a:srgbClr val="001010"/>
                </a:solidFill>
                <a:ea typeface="宋体" pitchFamily="2" charset="-122"/>
              </a:rPr>
              <a:t>2 </a:t>
            </a:r>
            <a:r>
              <a:rPr kumimoji="0" lang="zh-CN" altLang="en-US" sz="2200" b="1">
                <a:solidFill>
                  <a:srgbClr val="001010"/>
                </a:solidFill>
                <a:ea typeface="宋体" pitchFamily="2" charset="-122"/>
              </a:rPr>
              <a:t>万元．若存入银行，同期间的利率为</a:t>
            </a:r>
            <a:r>
              <a:rPr kumimoji="0" lang="en-US" altLang="zh-CN" sz="2200" b="1">
                <a:solidFill>
                  <a:srgbClr val="001010"/>
                </a:solidFill>
                <a:ea typeface="宋体" pitchFamily="2" charset="-122"/>
              </a:rPr>
              <a:t>5% </a:t>
            </a:r>
            <a:r>
              <a:rPr kumimoji="0" lang="zh-CN" altLang="en-US" sz="2200" b="1">
                <a:solidFill>
                  <a:srgbClr val="001010"/>
                </a:solidFill>
                <a:ea typeface="宋体" pitchFamily="2" charset="-122"/>
              </a:rPr>
              <a:t>，问是否作此项投资</a:t>
            </a:r>
            <a:r>
              <a:rPr kumimoji="0" lang="en-US" altLang="zh-CN" sz="2200" b="1">
                <a:solidFill>
                  <a:srgbClr val="001010"/>
                </a:solidFill>
                <a:ea typeface="宋体" pitchFamily="2" charset="-122"/>
              </a:rPr>
              <a:t>?</a:t>
            </a:r>
          </a:p>
        </p:txBody>
      </p:sp>
      <p:sp>
        <p:nvSpPr>
          <p:cNvPr id="1253383" name="Rectangle 7"/>
          <p:cNvSpPr>
            <a:spLocks noChangeArrowheads="1"/>
          </p:cNvSpPr>
          <p:nvPr/>
        </p:nvSpPr>
        <p:spPr bwMode="auto">
          <a:xfrm>
            <a:off x="1166813" y="4132263"/>
            <a:ext cx="422275" cy="407987"/>
          </a:xfrm>
          <a:prstGeom prst="rect">
            <a:avLst/>
          </a:prstGeom>
          <a:noFill/>
          <a:ln w="9525">
            <a:noFill/>
            <a:miter lim="800000"/>
            <a:headEnd/>
            <a:tailEnd/>
          </a:ln>
          <a:effectLst/>
        </p:spPr>
        <p:txBody>
          <a:bodyPr wrap="none" lIns="71670" tIns="35835" rIns="71670" bIns="35835">
            <a:spAutoFit/>
          </a:bodyPr>
          <a:lstStyle/>
          <a:p>
            <a:pPr defTabSz="717550" eaLnBrk="0" hangingPunct="0"/>
            <a:r>
              <a:rPr kumimoji="0" lang="zh-CN" altLang="en-US" sz="2200" b="1">
                <a:solidFill>
                  <a:srgbClr val="0000D2"/>
                </a:solidFill>
                <a:ea typeface="黑体" pitchFamily="49" charset="-122"/>
              </a:rPr>
              <a:t>解</a:t>
            </a:r>
          </a:p>
        </p:txBody>
      </p:sp>
      <p:sp>
        <p:nvSpPr>
          <p:cNvPr id="1253384" name="Rectangle 8"/>
          <p:cNvSpPr>
            <a:spLocks noChangeArrowheads="1"/>
          </p:cNvSpPr>
          <p:nvPr/>
        </p:nvSpPr>
        <p:spPr bwMode="auto">
          <a:xfrm>
            <a:off x="1763713" y="4149725"/>
            <a:ext cx="2867025" cy="406400"/>
          </a:xfrm>
          <a:prstGeom prst="rect">
            <a:avLst/>
          </a:prstGeom>
          <a:noFill/>
          <a:ln w="9525">
            <a:noFill/>
            <a:miter lim="800000"/>
            <a:headEnd/>
            <a:tailEnd/>
          </a:ln>
          <a:effectLst/>
        </p:spPr>
        <p:txBody>
          <a:bodyPr lIns="71670" tIns="35835" rIns="71670" bIns="35835">
            <a:spAutoFit/>
          </a:bodyPr>
          <a:lstStyle/>
          <a:p>
            <a:pPr defTabSz="717550" eaLnBrk="0" hangingPunct="0"/>
            <a:r>
              <a:rPr kumimoji="0" lang="zh-CN" altLang="en-US" sz="2200" b="1">
                <a:solidFill>
                  <a:srgbClr val="001010"/>
                </a:solidFill>
                <a:ea typeface="宋体" pitchFamily="2" charset="-122"/>
              </a:rPr>
              <a:t>设 </a:t>
            </a:r>
            <a:r>
              <a:rPr kumimoji="0" lang="en-US" altLang="zh-CN" sz="2200" b="1" i="1">
                <a:solidFill>
                  <a:srgbClr val="001010"/>
                </a:solidFill>
                <a:ea typeface="宋体" pitchFamily="2" charset="-122"/>
              </a:rPr>
              <a:t>X </a:t>
            </a:r>
            <a:r>
              <a:rPr kumimoji="0" lang="zh-CN" altLang="en-US" sz="2200" b="1">
                <a:solidFill>
                  <a:srgbClr val="001010"/>
                </a:solidFill>
                <a:ea typeface="宋体" pitchFamily="2" charset="-122"/>
              </a:rPr>
              <a:t>为投资利润，则</a:t>
            </a:r>
          </a:p>
        </p:txBody>
      </p:sp>
      <p:graphicFrame>
        <p:nvGraphicFramePr>
          <p:cNvPr id="1253385" name="Object 9"/>
          <p:cNvGraphicFramePr>
            <a:graphicFrameLocks noChangeAspect="1"/>
          </p:cNvGraphicFramePr>
          <p:nvPr/>
        </p:nvGraphicFramePr>
        <p:xfrm>
          <a:off x="1168400" y="4789488"/>
          <a:ext cx="3924300" cy="328612"/>
        </p:xfrm>
        <a:graphic>
          <a:graphicData uri="http://schemas.openxmlformats.org/presentationml/2006/ole">
            <p:oleObj spid="_x0000_s1253385" name="Equation" r:id="rId4" imgW="5003640" imgH="419040" progId="Equation.3">
              <p:embed/>
            </p:oleObj>
          </a:graphicData>
        </a:graphic>
      </p:graphicFrame>
      <p:sp>
        <p:nvSpPr>
          <p:cNvPr id="1253386" name="Rectangle 10"/>
          <p:cNvSpPr>
            <a:spLocks noChangeArrowheads="1"/>
          </p:cNvSpPr>
          <p:nvPr/>
        </p:nvSpPr>
        <p:spPr bwMode="auto">
          <a:xfrm>
            <a:off x="5049838" y="4729163"/>
            <a:ext cx="2203450" cy="407987"/>
          </a:xfrm>
          <a:prstGeom prst="rect">
            <a:avLst/>
          </a:prstGeom>
          <a:noFill/>
          <a:ln w="9525">
            <a:noFill/>
            <a:miter lim="800000"/>
            <a:headEnd/>
            <a:tailEnd/>
          </a:ln>
          <a:effectLst/>
        </p:spPr>
        <p:txBody>
          <a:bodyPr wrap="none" lIns="71670" tIns="35835" rIns="71670" bIns="35835">
            <a:spAutoFit/>
          </a:bodyPr>
          <a:lstStyle/>
          <a:p>
            <a:pPr defTabSz="717550" eaLnBrk="0" hangingPunct="0"/>
            <a:r>
              <a:rPr kumimoji="0" lang="zh-CN" altLang="en-US" sz="2200" b="1">
                <a:solidFill>
                  <a:srgbClr val="001010"/>
                </a:solidFill>
                <a:ea typeface="宋体" pitchFamily="2" charset="-122"/>
              </a:rPr>
              <a:t>存入银行的利息</a:t>
            </a:r>
            <a:r>
              <a:rPr kumimoji="0" lang="en-US" altLang="zh-CN" sz="2200" b="1">
                <a:solidFill>
                  <a:srgbClr val="001010"/>
                </a:solidFill>
                <a:ea typeface="宋体" pitchFamily="2" charset="-122"/>
              </a:rPr>
              <a:t>:</a:t>
            </a:r>
          </a:p>
        </p:txBody>
      </p:sp>
      <p:graphicFrame>
        <p:nvGraphicFramePr>
          <p:cNvPr id="1253387" name="Object 11"/>
          <p:cNvGraphicFramePr>
            <a:graphicFrameLocks noChangeAspect="1"/>
          </p:cNvGraphicFramePr>
          <p:nvPr/>
        </p:nvGraphicFramePr>
        <p:xfrm>
          <a:off x="1225550" y="5292725"/>
          <a:ext cx="2330450" cy="328613"/>
        </p:xfrm>
        <a:graphic>
          <a:graphicData uri="http://schemas.openxmlformats.org/presentationml/2006/ole">
            <p:oleObj spid="_x0000_s1253387" name="Equation" r:id="rId5" imgW="2971800" imgH="419040" progId="Equation.3">
              <p:embed/>
            </p:oleObj>
          </a:graphicData>
        </a:graphic>
      </p:graphicFrame>
      <p:sp>
        <p:nvSpPr>
          <p:cNvPr id="1253388" name="Rectangle 12"/>
          <p:cNvSpPr>
            <a:spLocks noChangeArrowheads="1"/>
          </p:cNvSpPr>
          <p:nvPr/>
        </p:nvSpPr>
        <p:spPr bwMode="auto">
          <a:xfrm>
            <a:off x="3854450" y="5233988"/>
            <a:ext cx="1898650" cy="407987"/>
          </a:xfrm>
          <a:prstGeom prst="rect">
            <a:avLst/>
          </a:prstGeom>
          <a:noFill/>
          <a:ln w="9525">
            <a:noFill/>
            <a:miter lim="800000"/>
            <a:headEnd/>
            <a:tailEnd/>
          </a:ln>
          <a:effectLst/>
        </p:spPr>
        <p:txBody>
          <a:bodyPr wrap="none" lIns="71670" tIns="35835" rIns="71670" bIns="35835">
            <a:spAutoFit/>
          </a:bodyPr>
          <a:lstStyle/>
          <a:p>
            <a:pPr defTabSz="717550" eaLnBrk="0" hangingPunct="0"/>
            <a:r>
              <a:rPr kumimoji="0" lang="zh-CN" altLang="en-US" sz="2200" b="1">
                <a:solidFill>
                  <a:srgbClr val="001010"/>
                </a:solidFill>
                <a:ea typeface="宋体" pitchFamily="2" charset="-122"/>
              </a:rPr>
              <a:t>故应选择投资</a:t>
            </a:r>
            <a:r>
              <a:rPr kumimoji="0" lang="en-US" altLang="zh-CN" sz="2200" b="1">
                <a:solidFill>
                  <a:srgbClr val="001010"/>
                </a:solidFill>
                <a:ea typeface="宋体" pitchFamily="2" charset="-122"/>
              </a:rPr>
              <a:t>.</a:t>
            </a:r>
          </a:p>
        </p:txBody>
      </p:sp>
      <p:grpSp>
        <p:nvGrpSpPr>
          <p:cNvPr id="1253390" name="Group 14"/>
          <p:cNvGrpSpPr>
            <a:grpSpLocks/>
          </p:cNvGrpSpPr>
          <p:nvPr/>
        </p:nvGrpSpPr>
        <p:grpSpPr bwMode="auto">
          <a:xfrm>
            <a:off x="4643438" y="3933825"/>
            <a:ext cx="2209800" cy="717550"/>
            <a:chOff x="3312" y="2400"/>
            <a:chExt cx="1776" cy="576"/>
          </a:xfrm>
        </p:grpSpPr>
        <p:sp>
          <p:nvSpPr>
            <p:cNvPr id="1253391" name="Line 15"/>
            <p:cNvSpPr>
              <a:spLocks noChangeShapeType="1"/>
            </p:cNvSpPr>
            <p:nvPr/>
          </p:nvSpPr>
          <p:spPr bwMode="auto">
            <a:xfrm>
              <a:off x="3312" y="2688"/>
              <a:ext cx="1776" cy="0"/>
            </a:xfrm>
            <a:prstGeom prst="line">
              <a:avLst/>
            </a:prstGeom>
            <a:noFill/>
            <a:ln w="28575">
              <a:solidFill>
                <a:srgbClr val="008000"/>
              </a:solidFill>
              <a:round/>
              <a:headEnd/>
              <a:tailEnd/>
            </a:ln>
            <a:effectLst/>
          </p:spPr>
          <p:txBody>
            <a:bodyPr wrap="none"/>
            <a:lstStyle/>
            <a:p>
              <a:endParaRPr lang="zh-CN" altLang="en-US"/>
            </a:p>
          </p:txBody>
        </p:sp>
        <p:sp>
          <p:nvSpPr>
            <p:cNvPr id="1253392" name="Line 16"/>
            <p:cNvSpPr>
              <a:spLocks noChangeShapeType="1"/>
            </p:cNvSpPr>
            <p:nvPr/>
          </p:nvSpPr>
          <p:spPr bwMode="auto">
            <a:xfrm flipH="1">
              <a:off x="3696" y="2400"/>
              <a:ext cx="0" cy="576"/>
            </a:xfrm>
            <a:prstGeom prst="line">
              <a:avLst/>
            </a:prstGeom>
            <a:noFill/>
            <a:ln w="28575">
              <a:solidFill>
                <a:srgbClr val="008000"/>
              </a:solidFill>
              <a:round/>
              <a:headEnd/>
              <a:tailEnd/>
            </a:ln>
            <a:effectLst/>
          </p:spPr>
          <p:txBody>
            <a:bodyPr wrap="none"/>
            <a:lstStyle/>
            <a:p>
              <a:endParaRPr lang="zh-CN" altLang="en-US"/>
            </a:p>
          </p:txBody>
        </p:sp>
        <p:graphicFrame>
          <p:nvGraphicFramePr>
            <p:cNvPr id="1253393" name="Object 17"/>
            <p:cNvGraphicFramePr>
              <a:graphicFrameLocks noChangeAspect="1"/>
            </p:cNvGraphicFramePr>
            <p:nvPr/>
          </p:nvGraphicFramePr>
          <p:xfrm>
            <a:off x="3456" y="2448"/>
            <a:ext cx="224" cy="184"/>
          </p:xfrm>
          <a:graphic>
            <a:graphicData uri="http://schemas.openxmlformats.org/presentationml/2006/ole">
              <p:oleObj spid="_x0000_s1253393" name="Equation" r:id="rId6" imgW="355320" imgH="291960" progId="Equation.3">
                <p:embed/>
              </p:oleObj>
            </a:graphicData>
          </a:graphic>
        </p:graphicFrame>
        <p:graphicFrame>
          <p:nvGraphicFramePr>
            <p:cNvPr id="1253394" name="Object 18"/>
            <p:cNvGraphicFramePr>
              <a:graphicFrameLocks noChangeAspect="1"/>
            </p:cNvGraphicFramePr>
            <p:nvPr/>
          </p:nvGraphicFramePr>
          <p:xfrm>
            <a:off x="3456" y="2736"/>
            <a:ext cx="168" cy="200"/>
          </p:xfrm>
          <a:graphic>
            <a:graphicData uri="http://schemas.openxmlformats.org/presentationml/2006/ole">
              <p:oleObj spid="_x0000_s1253394" name="Equation" r:id="rId7" imgW="266400" imgH="317160" progId="Equation.3">
                <p:embed/>
              </p:oleObj>
            </a:graphicData>
          </a:graphic>
        </p:graphicFrame>
      </p:grpSp>
      <p:graphicFrame>
        <p:nvGraphicFramePr>
          <p:cNvPr id="1253395" name="Object 19"/>
          <p:cNvGraphicFramePr>
            <a:graphicFrameLocks noChangeAspect="1"/>
          </p:cNvGraphicFramePr>
          <p:nvPr/>
        </p:nvGraphicFramePr>
        <p:xfrm>
          <a:off x="5351463" y="4013200"/>
          <a:ext cx="158750" cy="247650"/>
        </p:xfrm>
        <a:graphic>
          <a:graphicData uri="http://schemas.openxmlformats.org/presentationml/2006/ole">
            <p:oleObj spid="_x0000_s1253395" name="Equation" r:id="rId8" imgW="203040" imgH="317160" progId="Equation.3">
              <p:embed/>
            </p:oleObj>
          </a:graphicData>
        </a:graphic>
      </p:graphicFrame>
      <p:graphicFrame>
        <p:nvGraphicFramePr>
          <p:cNvPr id="1253396" name="Object 20"/>
          <p:cNvGraphicFramePr>
            <a:graphicFrameLocks noChangeAspect="1"/>
          </p:cNvGraphicFramePr>
          <p:nvPr/>
        </p:nvGraphicFramePr>
        <p:xfrm>
          <a:off x="6065838" y="4013200"/>
          <a:ext cx="377825" cy="238125"/>
        </p:xfrm>
        <a:graphic>
          <a:graphicData uri="http://schemas.openxmlformats.org/presentationml/2006/ole">
            <p:oleObj spid="_x0000_s1253396" name="Equation" r:id="rId9" imgW="482400" imgH="304560" progId="Equation.3">
              <p:embed/>
            </p:oleObj>
          </a:graphicData>
        </a:graphic>
      </p:graphicFrame>
      <p:graphicFrame>
        <p:nvGraphicFramePr>
          <p:cNvPr id="1253397" name="Object 21"/>
          <p:cNvGraphicFramePr>
            <a:graphicFrameLocks noChangeAspect="1"/>
          </p:cNvGraphicFramePr>
          <p:nvPr/>
        </p:nvGraphicFramePr>
        <p:xfrm>
          <a:off x="5287963" y="4370388"/>
          <a:ext cx="368300" cy="249237"/>
        </p:xfrm>
        <a:graphic>
          <a:graphicData uri="http://schemas.openxmlformats.org/presentationml/2006/ole">
            <p:oleObj spid="_x0000_s1253397" name="Equation" r:id="rId10" imgW="469800" imgH="317160" progId="Equation.3">
              <p:embed/>
            </p:oleObj>
          </a:graphicData>
        </a:graphic>
      </p:graphicFrame>
      <p:graphicFrame>
        <p:nvGraphicFramePr>
          <p:cNvPr id="1253398" name="Object 22"/>
          <p:cNvGraphicFramePr>
            <a:graphicFrameLocks noChangeAspect="1"/>
          </p:cNvGraphicFramePr>
          <p:nvPr/>
        </p:nvGraphicFramePr>
        <p:xfrm>
          <a:off x="6127750" y="4370388"/>
          <a:ext cx="379413" cy="249237"/>
        </p:xfrm>
        <a:graphic>
          <a:graphicData uri="http://schemas.openxmlformats.org/presentationml/2006/ole">
            <p:oleObj spid="_x0000_s1253398" name="Equation" r:id="rId11" imgW="482400" imgH="3171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53380"/>
                                        </p:tgtEl>
                                        <p:attrNameLst>
                                          <p:attrName>style.visibility</p:attrName>
                                        </p:attrNameLst>
                                      </p:cBhvr>
                                      <p:to>
                                        <p:strVal val="visible"/>
                                      </p:to>
                                    </p:set>
                                    <p:anim calcmode="lin" valueType="num">
                                      <p:cBhvr additive="base">
                                        <p:cTn id="7" dur="500" fill="hold"/>
                                        <p:tgtEl>
                                          <p:spTgt spid="1253380"/>
                                        </p:tgtEl>
                                        <p:attrNameLst>
                                          <p:attrName>ppt_x</p:attrName>
                                        </p:attrNameLst>
                                      </p:cBhvr>
                                      <p:tavLst>
                                        <p:tav tm="0">
                                          <p:val>
                                            <p:strVal val="1+#ppt_w/2"/>
                                          </p:val>
                                        </p:tav>
                                        <p:tav tm="100000">
                                          <p:val>
                                            <p:strVal val="#ppt_x"/>
                                          </p:val>
                                        </p:tav>
                                      </p:tavLst>
                                    </p:anim>
                                    <p:anim calcmode="lin" valueType="num">
                                      <p:cBhvr additive="base">
                                        <p:cTn id="8" dur="500" fill="hold"/>
                                        <p:tgtEl>
                                          <p:spTgt spid="125338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53382"/>
                                        </p:tgtEl>
                                        <p:attrNameLst>
                                          <p:attrName>style.visibility</p:attrName>
                                        </p:attrNameLst>
                                      </p:cBhvr>
                                      <p:to>
                                        <p:strVal val="visible"/>
                                      </p:to>
                                    </p:set>
                                    <p:animEffect transition="in" filter="wipe(left)">
                                      <p:cBhvr>
                                        <p:cTn id="13" dur="500"/>
                                        <p:tgtEl>
                                          <p:spTgt spid="125338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53383"/>
                                        </p:tgtEl>
                                        <p:attrNameLst>
                                          <p:attrName>style.visibility</p:attrName>
                                        </p:attrNameLst>
                                      </p:cBhvr>
                                      <p:to>
                                        <p:strVal val="visible"/>
                                      </p:to>
                                    </p:set>
                                    <p:animEffect transition="in" filter="wipe(left)">
                                      <p:cBhvr>
                                        <p:cTn id="18" dur="500"/>
                                        <p:tgtEl>
                                          <p:spTgt spid="12533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53384"/>
                                        </p:tgtEl>
                                        <p:attrNameLst>
                                          <p:attrName>style.visibility</p:attrName>
                                        </p:attrNameLst>
                                      </p:cBhvr>
                                      <p:to>
                                        <p:strVal val="visible"/>
                                      </p:to>
                                    </p:set>
                                    <p:animEffect transition="in" filter="wipe(left)">
                                      <p:cBhvr>
                                        <p:cTn id="23" dur="500"/>
                                        <p:tgtEl>
                                          <p:spTgt spid="125338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53390"/>
                                        </p:tgtEl>
                                        <p:attrNameLst>
                                          <p:attrName>style.visibility</p:attrName>
                                        </p:attrNameLst>
                                      </p:cBhvr>
                                      <p:to>
                                        <p:strVal val="visible"/>
                                      </p:to>
                                    </p:set>
                                    <p:animEffect transition="in" filter="wipe(left)">
                                      <p:cBhvr>
                                        <p:cTn id="28" dur="500"/>
                                        <p:tgtEl>
                                          <p:spTgt spid="12533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53395"/>
                                        </p:tgtEl>
                                        <p:attrNameLst>
                                          <p:attrName>style.visibility</p:attrName>
                                        </p:attrNameLst>
                                      </p:cBhvr>
                                      <p:to>
                                        <p:strVal val="visible"/>
                                      </p:to>
                                    </p:set>
                                    <p:animEffect transition="in" filter="wipe(left)">
                                      <p:cBhvr>
                                        <p:cTn id="33" dur="500"/>
                                        <p:tgtEl>
                                          <p:spTgt spid="125339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53396"/>
                                        </p:tgtEl>
                                        <p:attrNameLst>
                                          <p:attrName>style.visibility</p:attrName>
                                        </p:attrNameLst>
                                      </p:cBhvr>
                                      <p:to>
                                        <p:strVal val="visible"/>
                                      </p:to>
                                    </p:set>
                                    <p:animEffect transition="in" filter="wipe(left)">
                                      <p:cBhvr>
                                        <p:cTn id="38" dur="500"/>
                                        <p:tgtEl>
                                          <p:spTgt spid="12533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53397"/>
                                        </p:tgtEl>
                                        <p:attrNameLst>
                                          <p:attrName>style.visibility</p:attrName>
                                        </p:attrNameLst>
                                      </p:cBhvr>
                                      <p:to>
                                        <p:strVal val="visible"/>
                                      </p:to>
                                    </p:set>
                                    <p:animEffect transition="in" filter="wipe(left)">
                                      <p:cBhvr>
                                        <p:cTn id="43" dur="500"/>
                                        <p:tgtEl>
                                          <p:spTgt spid="125339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53398"/>
                                        </p:tgtEl>
                                        <p:attrNameLst>
                                          <p:attrName>style.visibility</p:attrName>
                                        </p:attrNameLst>
                                      </p:cBhvr>
                                      <p:to>
                                        <p:strVal val="visible"/>
                                      </p:to>
                                    </p:set>
                                    <p:animEffect transition="in" filter="wipe(left)">
                                      <p:cBhvr>
                                        <p:cTn id="48" dur="500"/>
                                        <p:tgtEl>
                                          <p:spTgt spid="12533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253385"/>
                                        </p:tgtEl>
                                        <p:attrNameLst>
                                          <p:attrName>style.visibility</p:attrName>
                                        </p:attrNameLst>
                                      </p:cBhvr>
                                      <p:to>
                                        <p:strVal val="visible"/>
                                      </p:to>
                                    </p:set>
                                    <p:animEffect transition="in" filter="wipe(left)">
                                      <p:cBhvr>
                                        <p:cTn id="53" dur="500"/>
                                        <p:tgtEl>
                                          <p:spTgt spid="125338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53386"/>
                                        </p:tgtEl>
                                        <p:attrNameLst>
                                          <p:attrName>style.visibility</p:attrName>
                                        </p:attrNameLst>
                                      </p:cBhvr>
                                      <p:to>
                                        <p:strVal val="visible"/>
                                      </p:to>
                                    </p:set>
                                    <p:animEffect transition="in" filter="wipe(left)">
                                      <p:cBhvr>
                                        <p:cTn id="58" dur="500"/>
                                        <p:tgtEl>
                                          <p:spTgt spid="125338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53387"/>
                                        </p:tgtEl>
                                        <p:attrNameLst>
                                          <p:attrName>style.visibility</p:attrName>
                                        </p:attrNameLst>
                                      </p:cBhvr>
                                      <p:to>
                                        <p:strVal val="visible"/>
                                      </p:to>
                                    </p:set>
                                    <p:animEffect transition="in" filter="wipe(left)">
                                      <p:cBhvr>
                                        <p:cTn id="63" dur="500"/>
                                        <p:tgtEl>
                                          <p:spTgt spid="125338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253388"/>
                                        </p:tgtEl>
                                        <p:attrNameLst>
                                          <p:attrName>style.visibility</p:attrName>
                                        </p:attrNameLst>
                                      </p:cBhvr>
                                      <p:to>
                                        <p:strVal val="visible"/>
                                      </p:to>
                                    </p:set>
                                    <p:animEffect transition="in" filter="wipe(left)">
                                      <p:cBhvr>
                                        <p:cTn id="68" dur="500"/>
                                        <p:tgtEl>
                                          <p:spTgt spid="1253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80" grpId="0" autoUpdateAnimBg="0"/>
      <p:bldP spid="1253382" grpId="0"/>
      <p:bldP spid="1253383" grpId="0" autoUpdateAnimBg="0"/>
      <p:bldP spid="1253384" grpId="0" autoUpdateAnimBg="0"/>
      <p:bldP spid="1253386" grpId="0" autoUpdateAnimBg="0"/>
      <p:bldP spid="125338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8484" name="Object 4"/>
          <p:cNvGraphicFramePr>
            <a:graphicFrameLocks noChangeAspect="1"/>
          </p:cNvGraphicFramePr>
          <p:nvPr/>
        </p:nvGraphicFramePr>
        <p:xfrm>
          <a:off x="5105400" y="3832225"/>
          <a:ext cx="112713" cy="214313"/>
        </p:xfrm>
        <a:graphic>
          <a:graphicData uri="http://schemas.openxmlformats.org/presentationml/2006/ole">
            <p:oleObj spid="_x0000_s1428484" name="公式" r:id="rId3" imgW="114120" imgH="215640" progId="Equation.3">
              <p:embed/>
            </p:oleObj>
          </a:graphicData>
        </a:graphic>
      </p:graphicFrame>
      <p:graphicFrame>
        <p:nvGraphicFramePr>
          <p:cNvPr id="1428485" name="Object 5"/>
          <p:cNvGraphicFramePr>
            <a:graphicFrameLocks noChangeAspect="1"/>
          </p:cNvGraphicFramePr>
          <p:nvPr/>
        </p:nvGraphicFramePr>
        <p:xfrm>
          <a:off x="5105400" y="3832225"/>
          <a:ext cx="112713" cy="214313"/>
        </p:xfrm>
        <a:graphic>
          <a:graphicData uri="http://schemas.openxmlformats.org/presentationml/2006/ole">
            <p:oleObj spid="_x0000_s1428485" name="公式" r:id="rId4" imgW="114120" imgH="215640" progId="Equation.3">
              <p:embed/>
            </p:oleObj>
          </a:graphicData>
        </a:graphic>
      </p:graphicFrame>
      <p:graphicFrame>
        <p:nvGraphicFramePr>
          <p:cNvPr id="1428486" name="Object 6"/>
          <p:cNvGraphicFramePr>
            <a:graphicFrameLocks noChangeAspect="1"/>
          </p:cNvGraphicFramePr>
          <p:nvPr/>
        </p:nvGraphicFramePr>
        <p:xfrm>
          <a:off x="5105400" y="3832225"/>
          <a:ext cx="112713" cy="214313"/>
        </p:xfrm>
        <a:graphic>
          <a:graphicData uri="http://schemas.openxmlformats.org/presentationml/2006/ole">
            <p:oleObj spid="_x0000_s1428486" name="公式" r:id="rId5" imgW="114120" imgH="215640" progId="Equation.3">
              <p:embed/>
            </p:oleObj>
          </a:graphicData>
        </a:graphic>
      </p:graphicFrame>
      <p:sp>
        <p:nvSpPr>
          <p:cNvPr id="1428487" name="Rectangle 7"/>
          <p:cNvSpPr>
            <a:spLocks noChangeArrowheads="1"/>
          </p:cNvSpPr>
          <p:nvPr/>
        </p:nvSpPr>
        <p:spPr bwMode="auto">
          <a:xfrm>
            <a:off x="2232025" y="4351338"/>
            <a:ext cx="5099050" cy="519112"/>
          </a:xfrm>
          <a:prstGeom prst="rect">
            <a:avLst/>
          </a:prstGeom>
          <a:noFill/>
          <a:ln w="9525">
            <a:noFill/>
            <a:miter lim="800000"/>
            <a:headEnd/>
            <a:tailEnd/>
          </a:ln>
          <a:effectLst/>
        </p:spPr>
        <p:txBody>
          <a:bodyPr wrap="none" anchor="ctr">
            <a:spAutoFit/>
          </a:bodyPr>
          <a:lstStyle/>
          <a:p>
            <a:pPr algn="ctr"/>
            <a:r>
              <a:rPr lang="en-US" altLang="zh-CN" b="1" i="1">
                <a:ea typeface="宋体" pitchFamily="2" charset="-122"/>
              </a:rPr>
              <a:t>D</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Y</a:t>
            </a:r>
            <a:r>
              <a:rPr lang="en-US" altLang="zh-CN" b="1">
                <a:ea typeface="宋体" pitchFamily="2" charset="-122"/>
              </a:rPr>
              <a:t>)= </a:t>
            </a:r>
            <a:r>
              <a:rPr lang="en-US" altLang="zh-CN" b="1" i="1">
                <a:ea typeface="宋体" pitchFamily="2" charset="-122"/>
              </a:rPr>
              <a:t>D</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D</a:t>
            </a:r>
            <a:r>
              <a:rPr lang="en-US" altLang="zh-CN" b="1">
                <a:ea typeface="宋体" pitchFamily="2" charset="-122"/>
              </a:rPr>
              <a:t>(</a:t>
            </a:r>
            <a:r>
              <a:rPr lang="en-US" altLang="zh-CN" b="1" i="1">
                <a:ea typeface="宋体" pitchFamily="2" charset="-122"/>
              </a:rPr>
              <a:t>Y</a:t>
            </a:r>
            <a:r>
              <a:rPr lang="en-US" altLang="zh-CN" b="1">
                <a:ea typeface="宋体" pitchFamily="2" charset="-122"/>
              </a:rPr>
              <a:t>)+ 2</a:t>
            </a:r>
            <a:r>
              <a:rPr lang="en-US" altLang="zh-CN" b="1" i="1">
                <a:ea typeface="宋体" pitchFamily="2" charset="-122"/>
              </a:rPr>
              <a:t>Cov</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Y</a:t>
            </a:r>
            <a:r>
              <a:rPr lang="en-US" altLang="zh-CN" b="1">
                <a:ea typeface="宋体" pitchFamily="2" charset="-122"/>
              </a:rPr>
              <a:t>)</a:t>
            </a:r>
          </a:p>
        </p:txBody>
      </p:sp>
      <p:sp>
        <p:nvSpPr>
          <p:cNvPr id="1428488" name="Rectangle 8"/>
          <p:cNvSpPr>
            <a:spLocks noChangeArrowheads="1"/>
          </p:cNvSpPr>
          <p:nvPr/>
        </p:nvSpPr>
        <p:spPr bwMode="auto">
          <a:xfrm>
            <a:off x="1220788" y="3284538"/>
            <a:ext cx="5541962" cy="519112"/>
          </a:xfrm>
          <a:prstGeom prst="rect">
            <a:avLst/>
          </a:prstGeom>
          <a:noFill/>
          <a:ln w="9525">
            <a:noFill/>
            <a:miter lim="800000"/>
            <a:headEnd/>
            <a:tailEnd/>
          </a:ln>
          <a:effectLst/>
        </p:spPr>
        <p:txBody>
          <a:bodyPr wrap="none" anchor="ctr">
            <a:spAutoFit/>
          </a:bodyPr>
          <a:lstStyle/>
          <a:p>
            <a:pPr algn="ctr"/>
            <a:r>
              <a:rPr lang="zh-CN" altLang="en-US" b="1">
                <a:solidFill>
                  <a:srgbClr val="00CC00"/>
                </a:solidFill>
                <a:ea typeface="宋体" pitchFamily="2" charset="-122"/>
              </a:rPr>
              <a:t>随机变量</a:t>
            </a:r>
            <a:r>
              <a:rPr lang="zh-CN" altLang="zh-CN" b="1">
                <a:solidFill>
                  <a:srgbClr val="00CC00"/>
                </a:solidFill>
                <a:ea typeface="宋体" pitchFamily="2" charset="-122"/>
              </a:rPr>
              <a:t>和的方差与协方差的关系</a:t>
            </a:r>
            <a:endParaRPr lang="zh-CN" altLang="en-US" b="1">
              <a:solidFill>
                <a:srgbClr val="00CC00"/>
              </a:solidFill>
              <a:ea typeface="宋体" pitchFamily="2" charset="-122"/>
            </a:endParaRPr>
          </a:p>
        </p:txBody>
      </p:sp>
      <p:sp>
        <p:nvSpPr>
          <p:cNvPr id="1428489" name="Text Box 9"/>
          <p:cNvSpPr txBox="1">
            <a:spLocks noChangeArrowheads="1"/>
          </p:cNvSpPr>
          <p:nvPr/>
        </p:nvSpPr>
        <p:spPr bwMode="auto">
          <a:xfrm>
            <a:off x="1046163" y="944563"/>
            <a:ext cx="1255712" cy="519112"/>
          </a:xfrm>
          <a:prstGeom prst="rect">
            <a:avLst/>
          </a:prstGeom>
          <a:noFill/>
          <a:ln w="9525">
            <a:noFill/>
            <a:miter lim="800000"/>
            <a:headEnd/>
            <a:tailEnd/>
          </a:ln>
          <a:effectLst/>
        </p:spPr>
        <p:txBody>
          <a:bodyPr wrap="none">
            <a:spAutoFit/>
          </a:bodyPr>
          <a:lstStyle/>
          <a:p>
            <a:pPr algn="ctr" eaLnBrk="0" hangingPunct="0"/>
            <a:r>
              <a:rPr lang="zh-CN" altLang="en-US" b="1">
                <a:ea typeface="宋体" pitchFamily="2" charset="-122"/>
              </a:rPr>
              <a:t>特别地</a:t>
            </a:r>
          </a:p>
        </p:txBody>
      </p:sp>
      <p:graphicFrame>
        <p:nvGraphicFramePr>
          <p:cNvPr id="1428490" name="Object 10"/>
          <p:cNvGraphicFramePr>
            <a:graphicFrameLocks noChangeAspect="1"/>
          </p:cNvGraphicFramePr>
          <p:nvPr/>
        </p:nvGraphicFramePr>
        <p:xfrm>
          <a:off x="2114550" y="1882775"/>
          <a:ext cx="5359400" cy="444500"/>
        </p:xfrm>
        <a:graphic>
          <a:graphicData uri="http://schemas.openxmlformats.org/presentationml/2006/ole">
            <p:oleObj spid="_x0000_s1428490" name="Equation" r:id="rId6" imgW="5359320" imgH="4442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8490"/>
                                        </p:tgtEl>
                                        <p:attrNameLst>
                                          <p:attrName>style.visibility</p:attrName>
                                        </p:attrNameLst>
                                      </p:cBhvr>
                                      <p:to>
                                        <p:strVal val="visible"/>
                                      </p:to>
                                    </p:set>
                                    <p:anim calcmode="lin" valueType="num">
                                      <p:cBhvr additive="base">
                                        <p:cTn id="7" dur="500" fill="hold"/>
                                        <p:tgtEl>
                                          <p:spTgt spid="1428490"/>
                                        </p:tgtEl>
                                        <p:attrNameLst>
                                          <p:attrName>ppt_x</p:attrName>
                                        </p:attrNameLst>
                                      </p:cBhvr>
                                      <p:tavLst>
                                        <p:tav tm="0">
                                          <p:val>
                                            <p:strVal val="0-#ppt_w/2"/>
                                          </p:val>
                                        </p:tav>
                                        <p:tav tm="100000">
                                          <p:val>
                                            <p:strVal val="#ppt_x"/>
                                          </p:val>
                                        </p:tav>
                                      </p:tavLst>
                                    </p:anim>
                                    <p:anim calcmode="lin" valueType="num">
                                      <p:cBhvr additive="base">
                                        <p:cTn id="8" dur="500" fill="hold"/>
                                        <p:tgtEl>
                                          <p:spTgt spid="142849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28488"/>
                                        </p:tgtEl>
                                        <p:attrNameLst>
                                          <p:attrName>style.visibility</p:attrName>
                                        </p:attrNameLst>
                                      </p:cBhvr>
                                      <p:to>
                                        <p:strVal val="visible"/>
                                      </p:to>
                                    </p:set>
                                    <p:animEffect transition="in" filter="wipe(left)">
                                      <p:cBhvr>
                                        <p:cTn id="12" dur="500"/>
                                        <p:tgtEl>
                                          <p:spTgt spid="14284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28487"/>
                                        </p:tgtEl>
                                        <p:attrNameLst>
                                          <p:attrName>style.visibility</p:attrName>
                                        </p:attrNameLst>
                                      </p:cBhvr>
                                      <p:to>
                                        <p:strVal val="visible"/>
                                      </p:to>
                                    </p:set>
                                    <p:animEffect transition="in" filter="wipe(right)">
                                      <p:cBhvr>
                                        <p:cTn id="17" dur="500"/>
                                        <p:tgtEl>
                                          <p:spTgt spid="1428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7" grpId="0" autoUpdateAnimBg="0"/>
      <p:bldP spid="142848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9508" name="Object 4"/>
          <p:cNvGraphicFramePr>
            <a:graphicFrameLocks noChangeAspect="1"/>
          </p:cNvGraphicFramePr>
          <p:nvPr/>
        </p:nvGraphicFramePr>
        <p:xfrm>
          <a:off x="4776788" y="4133850"/>
          <a:ext cx="112712" cy="214313"/>
        </p:xfrm>
        <a:graphic>
          <a:graphicData uri="http://schemas.openxmlformats.org/presentationml/2006/ole">
            <p:oleObj spid="_x0000_s1429508" name="公式" r:id="rId3" imgW="114120" imgH="215640" progId="Equation.3">
              <p:embed/>
            </p:oleObj>
          </a:graphicData>
        </a:graphic>
      </p:graphicFrame>
      <p:graphicFrame>
        <p:nvGraphicFramePr>
          <p:cNvPr id="1429509" name="Object 5"/>
          <p:cNvGraphicFramePr>
            <a:graphicFrameLocks noChangeAspect="1"/>
          </p:cNvGraphicFramePr>
          <p:nvPr/>
        </p:nvGraphicFramePr>
        <p:xfrm>
          <a:off x="4776788" y="4133850"/>
          <a:ext cx="112712" cy="214313"/>
        </p:xfrm>
        <a:graphic>
          <a:graphicData uri="http://schemas.openxmlformats.org/presentationml/2006/ole">
            <p:oleObj spid="_x0000_s1429509" name="公式" r:id="rId4" imgW="114120" imgH="215640" progId="Equation.3">
              <p:embed/>
            </p:oleObj>
          </a:graphicData>
        </a:graphic>
      </p:graphicFrame>
      <p:sp>
        <p:nvSpPr>
          <p:cNvPr id="1429510" name="Rectangle 6"/>
          <p:cNvSpPr>
            <a:spLocks noChangeArrowheads="1"/>
          </p:cNvSpPr>
          <p:nvPr/>
        </p:nvSpPr>
        <p:spPr bwMode="auto">
          <a:xfrm>
            <a:off x="990600" y="714356"/>
            <a:ext cx="8153400" cy="2115131"/>
          </a:xfrm>
          <a:prstGeom prst="rect">
            <a:avLst/>
          </a:prstGeom>
          <a:noFill/>
          <a:ln w="9525">
            <a:noFill/>
            <a:miter lim="800000"/>
            <a:headEnd/>
            <a:tailEnd/>
          </a:ln>
          <a:effectLst/>
        </p:spPr>
        <p:txBody>
          <a:bodyPr anchor="ctr">
            <a:spAutoFit/>
          </a:bodyPr>
          <a:lstStyle/>
          <a:p>
            <a:pPr>
              <a:lnSpc>
                <a:spcPct val="120000"/>
              </a:lnSpc>
            </a:pPr>
            <a:r>
              <a:rPr lang="zh-CN" altLang="en-US" b="1" dirty="0" smtClean="0">
                <a:solidFill>
                  <a:schemeClr val="tx2"/>
                </a:solidFill>
              </a:rPr>
              <a:t>协方差的数值在一定程度上反映了</a:t>
            </a:r>
            <a:r>
              <a:rPr lang="en-US" altLang="zh-CN" b="1" dirty="0" smtClean="0">
                <a:solidFill>
                  <a:schemeClr val="tx2"/>
                </a:solidFill>
              </a:rPr>
              <a:t>X</a:t>
            </a:r>
            <a:r>
              <a:rPr lang="zh-CN" altLang="en-US" b="1" dirty="0" smtClean="0">
                <a:solidFill>
                  <a:schemeClr val="tx2"/>
                </a:solidFill>
              </a:rPr>
              <a:t>与</a:t>
            </a:r>
            <a:r>
              <a:rPr lang="en-US" altLang="zh-CN" b="1" dirty="0" smtClean="0">
                <a:solidFill>
                  <a:schemeClr val="tx2"/>
                </a:solidFill>
              </a:rPr>
              <a:t>Y</a:t>
            </a:r>
            <a:r>
              <a:rPr lang="zh-CN" altLang="en-US" b="1" dirty="0" smtClean="0">
                <a:solidFill>
                  <a:schemeClr val="tx2"/>
                </a:solidFill>
              </a:rPr>
              <a:t>相互间的联系</a:t>
            </a:r>
            <a:r>
              <a:rPr lang="en-US" altLang="zh-CN" b="1" dirty="0" smtClean="0">
                <a:solidFill>
                  <a:schemeClr val="tx2"/>
                </a:solidFill>
              </a:rPr>
              <a:t>,</a:t>
            </a:r>
            <a:r>
              <a:rPr lang="zh-CN" altLang="en-US" b="1" dirty="0" smtClean="0">
                <a:solidFill>
                  <a:schemeClr val="tx2"/>
                </a:solidFill>
              </a:rPr>
              <a:t>但它受</a:t>
            </a:r>
            <a:r>
              <a:rPr lang="en-US" altLang="zh-CN" b="1" dirty="0" smtClean="0">
                <a:solidFill>
                  <a:schemeClr val="tx2"/>
                </a:solidFill>
              </a:rPr>
              <a:t>X</a:t>
            </a:r>
            <a:r>
              <a:rPr lang="zh-CN" altLang="en-US" b="1" dirty="0" smtClean="0">
                <a:solidFill>
                  <a:schemeClr val="tx2"/>
                </a:solidFill>
              </a:rPr>
              <a:t>与</a:t>
            </a:r>
            <a:r>
              <a:rPr lang="en-US" altLang="zh-CN" b="1" dirty="0" smtClean="0">
                <a:solidFill>
                  <a:schemeClr val="tx2"/>
                </a:solidFill>
              </a:rPr>
              <a:t>Y</a:t>
            </a:r>
            <a:r>
              <a:rPr lang="zh-CN" altLang="en-US" b="1" dirty="0" smtClean="0">
                <a:solidFill>
                  <a:schemeClr val="tx2"/>
                </a:solidFill>
              </a:rPr>
              <a:t>本身数值大小的影响</a:t>
            </a:r>
            <a:r>
              <a:rPr lang="en-US" altLang="zh-CN" b="1" dirty="0" smtClean="0">
                <a:solidFill>
                  <a:schemeClr val="tx2"/>
                </a:solidFill>
              </a:rPr>
              <a:t>.</a:t>
            </a:r>
            <a:r>
              <a:rPr lang="zh-CN" altLang="en-US" b="1" dirty="0" smtClean="0">
                <a:solidFill>
                  <a:schemeClr val="tx2"/>
                </a:solidFill>
              </a:rPr>
              <a:t>如令</a:t>
            </a:r>
            <a:r>
              <a:rPr lang="en-US" altLang="zh-CN" b="1" dirty="0" smtClean="0">
                <a:solidFill>
                  <a:schemeClr val="tx2"/>
                </a:solidFill>
              </a:rPr>
              <a:t>X</a:t>
            </a:r>
            <a:r>
              <a:rPr lang="en-US" altLang="zh-CN" b="1" baseline="30000" dirty="0" smtClean="0">
                <a:solidFill>
                  <a:schemeClr val="tx2"/>
                </a:solidFill>
              </a:rPr>
              <a:t>*</a:t>
            </a:r>
            <a:r>
              <a:rPr lang="en-US" altLang="zh-CN" b="1" dirty="0" smtClean="0">
                <a:solidFill>
                  <a:schemeClr val="tx2"/>
                </a:solidFill>
              </a:rPr>
              <a:t>=</a:t>
            </a:r>
            <a:r>
              <a:rPr lang="en-US" altLang="zh-CN" b="1" dirty="0" err="1" smtClean="0">
                <a:solidFill>
                  <a:schemeClr val="tx2"/>
                </a:solidFill>
              </a:rPr>
              <a:t>kX,Y</a:t>
            </a:r>
            <a:r>
              <a:rPr lang="en-US" altLang="zh-CN" b="1" baseline="30000" dirty="0" smtClean="0">
                <a:solidFill>
                  <a:schemeClr val="tx2"/>
                </a:solidFill>
              </a:rPr>
              <a:t>*</a:t>
            </a:r>
            <a:r>
              <a:rPr lang="en-US" altLang="zh-CN" b="1" dirty="0" smtClean="0">
                <a:solidFill>
                  <a:schemeClr val="tx2"/>
                </a:solidFill>
              </a:rPr>
              <a:t>=</a:t>
            </a:r>
            <a:r>
              <a:rPr lang="en-US" altLang="zh-CN" b="1" dirty="0" err="1" smtClean="0">
                <a:solidFill>
                  <a:schemeClr val="tx2"/>
                </a:solidFill>
              </a:rPr>
              <a:t>kY</a:t>
            </a:r>
            <a:r>
              <a:rPr lang="en-US" altLang="zh-CN" b="1" dirty="0" smtClean="0">
                <a:solidFill>
                  <a:schemeClr val="tx2"/>
                </a:solidFill>
              </a:rPr>
              <a:t>,</a:t>
            </a:r>
            <a:r>
              <a:rPr lang="zh-CN" altLang="en-US" b="1" dirty="0" smtClean="0">
                <a:solidFill>
                  <a:schemeClr val="tx2"/>
                </a:solidFill>
              </a:rPr>
              <a:t>这时</a:t>
            </a:r>
            <a:r>
              <a:rPr lang="en-US" altLang="zh-CN" b="1" dirty="0" smtClean="0">
                <a:solidFill>
                  <a:schemeClr val="tx2"/>
                </a:solidFill>
              </a:rPr>
              <a:t>X</a:t>
            </a:r>
            <a:r>
              <a:rPr lang="en-US" altLang="zh-CN" b="1" baseline="30000" dirty="0" smtClean="0">
                <a:solidFill>
                  <a:schemeClr val="tx2"/>
                </a:solidFill>
              </a:rPr>
              <a:t>*</a:t>
            </a:r>
            <a:r>
              <a:rPr lang="zh-CN" altLang="en-US" b="1" dirty="0" smtClean="0">
                <a:solidFill>
                  <a:schemeClr val="tx2"/>
                </a:solidFill>
              </a:rPr>
              <a:t>与</a:t>
            </a:r>
            <a:r>
              <a:rPr lang="en-US" altLang="zh-CN" b="1" dirty="0" smtClean="0">
                <a:solidFill>
                  <a:schemeClr val="tx2"/>
                </a:solidFill>
              </a:rPr>
              <a:t>Y</a:t>
            </a:r>
            <a:r>
              <a:rPr lang="en-US" altLang="zh-CN" b="1" baseline="30000" dirty="0" smtClean="0">
                <a:solidFill>
                  <a:schemeClr val="tx2"/>
                </a:solidFill>
              </a:rPr>
              <a:t>*</a:t>
            </a:r>
            <a:r>
              <a:rPr lang="zh-CN" altLang="en-US" b="1" dirty="0" smtClean="0">
                <a:solidFill>
                  <a:schemeClr val="tx2"/>
                </a:solidFill>
              </a:rPr>
              <a:t>间的相互联系和</a:t>
            </a:r>
            <a:r>
              <a:rPr lang="en-US" altLang="zh-CN" b="1" dirty="0" smtClean="0">
                <a:solidFill>
                  <a:schemeClr val="tx2"/>
                </a:solidFill>
              </a:rPr>
              <a:t>X</a:t>
            </a:r>
            <a:r>
              <a:rPr lang="zh-CN" altLang="en-US" b="1" dirty="0" smtClean="0">
                <a:solidFill>
                  <a:schemeClr val="tx2"/>
                </a:solidFill>
              </a:rPr>
              <a:t>与</a:t>
            </a:r>
            <a:r>
              <a:rPr lang="en-US" altLang="zh-CN" b="1" dirty="0" smtClean="0">
                <a:solidFill>
                  <a:schemeClr val="tx2"/>
                </a:solidFill>
              </a:rPr>
              <a:t>Y</a:t>
            </a:r>
            <a:r>
              <a:rPr lang="zh-CN" altLang="en-US" b="1" dirty="0" smtClean="0">
                <a:solidFill>
                  <a:schemeClr val="tx2"/>
                </a:solidFill>
              </a:rPr>
              <a:t>的相互联系应该是一样的</a:t>
            </a:r>
            <a:r>
              <a:rPr lang="en-US" altLang="zh-CN" b="1" dirty="0" smtClean="0">
                <a:solidFill>
                  <a:schemeClr val="tx2"/>
                </a:solidFill>
              </a:rPr>
              <a:t>,</a:t>
            </a:r>
            <a:r>
              <a:rPr lang="zh-CN" altLang="en-US" b="1" dirty="0" smtClean="0">
                <a:solidFill>
                  <a:schemeClr val="tx2"/>
                </a:solidFill>
              </a:rPr>
              <a:t>但是</a:t>
            </a:r>
            <a:endParaRPr lang="zh-CN" altLang="en-US" b="1" dirty="0">
              <a:ea typeface="宋体" pitchFamily="2" charset="-122"/>
            </a:endParaRPr>
          </a:p>
        </p:txBody>
      </p:sp>
      <p:sp>
        <p:nvSpPr>
          <p:cNvPr id="1429511" name="Text Box 7"/>
          <p:cNvSpPr txBox="1">
            <a:spLocks noChangeArrowheads="1"/>
          </p:cNvSpPr>
          <p:nvPr/>
        </p:nvSpPr>
        <p:spPr bwMode="auto">
          <a:xfrm>
            <a:off x="2747963" y="3357563"/>
            <a:ext cx="3835400" cy="519112"/>
          </a:xfrm>
          <a:prstGeom prst="rect">
            <a:avLst/>
          </a:prstGeom>
          <a:noFill/>
          <a:ln w="9525">
            <a:noFill/>
            <a:miter lim="800000"/>
            <a:headEnd/>
            <a:tailEnd/>
          </a:ln>
          <a:effectLst/>
        </p:spPr>
        <p:txBody>
          <a:bodyPr wrap="none" anchor="ctr">
            <a:spAutoFit/>
          </a:bodyPr>
          <a:lstStyle/>
          <a:p>
            <a:pPr algn="ctr">
              <a:spcBef>
                <a:spcPct val="50000"/>
              </a:spcBef>
            </a:pPr>
            <a:r>
              <a:rPr lang="en-US" altLang="zh-CN" b="1" i="1">
                <a:ea typeface="宋体" pitchFamily="2" charset="-122"/>
              </a:rPr>
              <a:t>Cov</a:t>
            </a:r>
            <a:r>
              <a:rPr lang="en-US" altLang="zh-CN" b="1">
                <a:ea typeface="宋体" pitchFamily="2" charset="-122"/>
              </a:rPr>
              <a:t>(</a:t>
            </a:r>
            <a:r>
              <a:rPr lang="en-US" altLang="zh-CN" b="1" i="1">
                <a:ea typeface="宋体" pitchFamily="2" charset="-122"/>
              </a:rPr>
              <a:t>kX</a:t>
            </a:r>
            <a:r>
              <a:rPr lang="en-US" altLang="zh-CN" b="1">
                <a:ea typeface="宋体" pitchFamily="2" charset="-122"/>
              </a:rPr>
              <a:t>, </a:t>
            </a:r>
            <a:r>
              <a:rPr lang="en-US" altLang="zh-CN" b="1" i="1">
                <a:ea typeface="宋体" pitchFamily="2" charset="-122"/>
              </a:rPr>
              <a:t>kY</a:t>
            </a:r>
            <a:r>
              <a:rPr lang="en-US" altLang="zh-CN" b="1">
                <a:ea typeface="宋体" pitchFamily="2" charset="-122"/>
              </a:rPr>
              <a:t>)=</a:t>
            </a:r>
            <a:r>
              <a:rPr lang="en-US" altLang="zh-CN" b="1" i="1">
                <a:ea typeface="宋体" pitchFamily="2" charset="-122"/>
              </a:rPr>
              <a:t>k</a:t>
            </a:r>
            <a:r>
              <a:rPr lang="en-US" altLang="zh-CN" b="1" i="1" baseline="30000">
                <a:ea typeface="宋体" pitchFamily="2" charset="-122"/>
              </a:rPr>
              <a:t>2</a:t>
            </a:r>
            <a:r>
              <a:rPr lang="en-US" altLang="zh-CN" b="1" i="1">
                <a:ea typeface="宋体" pitchFamily="2" charset="-122"/>
              </a:rPr>
              <a:t>Cov</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b="1" i="1">
                <a:ea typeface="宋体" pitchFamily="2" charset="-122"/>
              </a:rPr>
              <a:t>Y</a:t>
            </a:r>
            <a:r>
              <a:rPr lang="en-US" altLang="zh-CN" b="1">
                <a:ea typeface="宋体" pitchFamily="2" charset="-122"/>
              </a:rPr>
              <a:t>)</a:t>
            </a:r>
          </a:p>
        </p:txBody>
      </p:sp>
      <p:sp>
        <p:nvSpPr>
          <p:cNvPr id="1429512" name="Text Box 8"/>
          <p:cNvSpPr txBox="1">
            <a:spLocks noChangeArrowheads="1"/>
          </p:cNvSpPr>
          <p:nvPr/>
        </p:nvSpPr>
        <p:spPr bwMode="auto">
          <a:xfrm>
            <a:off x="900113" y="4149725"/>
            <a:ext cx="8243887" cy="1117600"/>
          </a:xfrm>
          <a:prstGeom prst="rect">
            <a:avLst/>
          </a:prstGeom>
          <a:noFill/>
          <a:ln w="9525">
            <a:noFill/>
            <a:miter lim="800000"/>
            <a:headEnd/>
            <a:tailEnd/>
          </a:ln>
        </p:spPr>
        <p:txBody>
          <a:bodyPr>
            <a:spAutoFit/>
          </a:bodyPr>
          <a:lstStyle/>
          <a:p>
            <a:pPr>
              <a:lnSpc>
                <a:spcPct val="120000"/>
              </a:lnSpc>
              <a:spcBef>
                <a:spcPct val="50000"/>
              </a:spcBef>
            </a:pPr>
            <a:r>
              <a:rPr lang="zh-CN" altLang="en-US" b="1">
                <a:ea typeface="宋体" pitchFamily="2" charset="-122"/>
              </a:rPr>
              <a:t>为了克服这一缺点，对协方差进行标准化，这就引入了</a:t>
            </a:r>
            <a:r>
              <a:rPr lang="zh-CN" altLang="en-US" b="1">
                <a:solidFill>
                  <a:schemeClr val="accent2"/>
                </a:solidFill>
                <a:ea typeface="宋体" pitchFamily="2" charset="-122"/>
              </a:rPr>
              <a:t>相关系数</a:t>
            </a:r>
            <a:r>
              <a:rPr lang="zh-CN" altLang="en-US" b="1">
                <a:solidFill>
                  <a:schemeClr val="tx2"/>
                </a:solidFill>
                <a:ea typeface="宋体" pitchFamily="2" charset="-122"/>
              </a:rPr>
              <a:t> </a:t>
            </a:r>
            <a:r>
              <a:rPr lang="en-US" altLang="zh-CN" b="1">
                <a:ea typeface="宋体" pitchFamily="2" charset="-122"/>
              </a:rPr>
              <a:t>.</a:t>
            </a:r>
            <a:endParaRPr lang="en-US" altLang="zh-CN" b="1">
              <a:solidFill>
                <a:schemeClr val="tx2"/>
              </a:solidFill>
              <a:ea typeface="宋体" pitchFamily="2" charset="-122"/>
            </a:endParaRPr>
          </a:p>
        </p:txBody>
      </p:sp>
      <p:graphicFrame>
        <p:nvGraphicFramePr>
          <p:cNvPr id="2" name="Object 6"/>
          <p:cNvGraphicFramePr>
            <a:graphicFrameLocks noChangeAspect="1"/>
          </p:cNvGraphicFramePr>
          <p:nvPr/>
        </p:nvGraphicFramePr>
        <p:xfrm>
          <a:off x="2500298" y="5572140"/>
          <a:ext cx="4343400" cy="869950"/>
        </p:xfrm>
        <a:graphic>
          <a:graphicData uri="http://schemas.openxmlformats.org/presentationml/2006/ole">
            <p:oleObj spid="_x0000_s1429510" name="公式" r:id="rId5" imgW="2209680" imgH="4442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29510"/>
                                        </p:tgtEl>
                                        <p:attrNameLst>
                                          <p:attrName>style.visibility</p:attrName>
                                        </p:attrNameLst>
                                      </p:cBhvr>
                                      <p:to>
                                        <p:strVal val="visible"/>
                                      </p:to>
                                    </p:set>
                                    <p:animEffect transition="in" filter="barn(outVertical)">
                                      <p:cBhvr>
                                        <p:cTn id="7" dur="500"/>
                                        <p:tgtEl>
                                          <p:spTgt spid="14295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29511"/>
                                        </p:tgtEl>
                                        <p:attrNameLst>
                                          <p:attrName>style.visibility</p:attrName>
                                        </p:attrNameLst>
                                      </p:cBhvr>
                                      <p:to>
                                        <p:strVal val="visible"/>
                                      </p:to>
                                    </p:set>
                                    <p:anim calcmode="lin" valueType="num">
                                      <p:cBhvr additive="base">
                                        <p:cTn id="12" dur="500" fill="hold"/>
                                        <p:tgtEl>
                                          <p:spTgt spid="1429511"/>
                                        </p:tgtEl>
                                        <p:attrNameLst>
                                          <p:attrName>ppt_x</p:attrName>
                                        </p:attrNameLst>
                                      </p:cBhvr>
                                      <p:tavLst>
                                        <p:tav tm="0">
                                          <p:val>
                                            <p:strVal val="#ppt_x"/>
                                          </p:val>
                                        </p:tav>
                                        <p:tav tm="100000">
                                          <p:val>
                                            <p:strVal val="#ppt_x"/>
                                          </p:val>
                                        </p:tav>
                                      </p:tavLst>
                                    </p:anim>
                                    <p:anim calcmode="lin" valueType="num">
                                      <p:cBhvr additive="base">
                                        <p:cTn id="13" dur="500" fill="hold"/>
                                        <p:tgtEl>
                                          <p:spTgt spid="14295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429512"/>
                                        </p:tgtEl>
                                        <p:attrNameLst>
                                          <p:attrName>style.visibility</p:attrName>
                                        </p:attrNameLst>
                                      </p:cBhvr>
                                      <p:to>
                                        <p:strVal val="visible"/>
                                      </p:to>
                                    </p:set>
                                    <p:animEffect transition="in" filter="barn(outVertical)">
                                      <p:cBhvr>
                                        <p:cTn id="18" dur="500"/>
                                        <p:tgtEl>
                                          <p:spTgt spid="14295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10" grpId="0" autoUpdateAnimBg="0"/>
      <p:bldP spid="1429511" grpId="0" autoUpdateAnimBg="0"/>
      <p:bldP spid="142951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2" name="Rectangle 4"/>
          <p:cNvSpPr>
            <a:spLocks noChangeArrowheads="1"/>
          </p:cNvSpPr>
          <p:nvPr/>
        </p:nvSpPr>
        <p:spPr bwMode="auto">
          <a:xfrm>
            <a:off x="598488" y="927100"/>
            <a:ext cx="3581400" cy="579438"/>
          </a:xfrm>
          <a:prstGeom prst="rect">
            <a:avLst/>
          </a:prstGeom>
          <a:noFill/>
          <a:ln w="9525">
            <a:noFill/>
            <a:miter lim="800000"/>
            <a:headEnd/>
            <a:tailEnd/>
          </a:ln>
          <a:effectLst/>
        </p:spPr>
        <p:txBody>
          <a:bodyPr anchor="ctr">
            <a:spAutoFit/>
          </a:bodyPr>
          <a:lstStyle/>
          <a:p>
            <a:pPr algn="ctr"/>
            <a:r>
              <a:rPr lang="zh-CN" altLang="en-US" sz="3200" b="1">
                <a:solidFill>
                  <a:schemeClr val="tx2"/>
                </a:solidFill>
                <a:ea typeface="黑体" pitchFamily="49" charset="-122"/>
              </a:rPr>
              <a:t>相关系数</a:t>
            </a:r>
            <a:endParaRPr lang="zh-CN" altLang="en-US" sz="3200" b="1" baseline="30000">
              <a:solidFill>
                <a:schemeClr val="tx2"/>
              </a:solidFill>
              <a:ea typeface="黑体" pitchFamily="49" charset="-122"/>
            </a:endParaRPr>
          </a:p>
        </p:txBody>
      </p:sp>
      <p:sp>
        <p:nvSpPr>
          <p:cNvPr id="1430533" name="Rectangle 5"/>
          <p:cNvSpPr>
            <a:spLocks noChangeArrowheads="1"/>
          </p:cNvSpPr>
          <p:nvPr/>
        </p:nvSpPr>
        <p:spPr bwMode="auto">
          <a:xfrm>
            <a:off x="1042988" y="4221163"/>
            <a:ext cx="6324600" cy="519112"/>
          </a:xfrm>
          <a:prstGeom prst="rect">
            <a:avLst/>
          </a:prstGeom>
          <a:noFill/>
          <a:ln w="9525">
            <a:noFill/>
            <a:miter lim="800000"/>
            <a:headEnd/>
            <a:tailEnd/>
          </a:ln>
          <a:effectLst/>
        </p:spPr>
        <p:txBody>
          <a:bodyPr anchor="ctr">
            <a:spAutoFit/>
          </a:bodyPr>
          <a:lstStyle/>
          <a:p>
            <a:r>
              <a:rPr lang="zh-CN" altLang="en-US" b="1">
                <a:ea typeface="宋体" pitchFamily="2" charset="-122"/>
              </a:rPr>
              <a:t>为随机变量 </a:t>
            </a:r>
            <a:r>
              <a:rPr lang="en-US" altLang="zh-CN" b="1" i="1">
                <a:solidFill>
                  <a:schemeClr val="accent2"/>
                </a:solidFill>
                <a:ea typeface="宋体" pitchFamily="2" charset="-122"/>
              </a:rPr>
              <a:t>X </a:t>
            </a:r>
            <a:r>
              <a:rPr lang="zh-CN" altLang="en-US" b="1">
                <a:solidFill>
                  <a:schemeClr val="accent2"/>
                </a:solidFill>
                <a:ea typeface="宋体" pitchFamily="2" charset="-122"/>
              </a:rPr>
              <a:t>和 </a:t>
            </a:r>
            <a:r>
              <a:rPr lang="en-US" altLang="zh-CN" b="1" i="1">
                <a:solidFill>
                  <a:schemeClr val="accent2"/>
                </a:solidFill>
                <a:ea typeface="宋体" pitchFamily="2" charset="-122"/>
              </a:rPr>
              <a:t>Y </a:t>
            </a:r>
            <a:r>
              <a:rPr lang="zh-CN" altLang="en-US" b="1">
                <a:solidFill>
                  <a:schemeClr val="accent2"/>
                </a:solidFill>
                <a:ea typeface="宋体" pitchFamily="2" charset="-122"/>
              </a:rPr>
              <a:t>的相关系数</a:t>
            </a:r>
            <a:r>
              <a:rPr lang="zh-CN" altLang="en-US" b="1">
                <a:ea typeface="宋体" pitchFamily="2" charset="-122"/>
              </a:rPr>
              <a:t> </a:t>
            </a:r>
            <a:r>
              <a:rPr lang="en-US" altLang="zh-CN" b="1">
                <a:ea typeface="宋体" pitchFamily="2" charset="-122"/>
              </a:rPr>
              <a:t>.</a:t>
            </a:r>
          </a:p>
        </p:txBody>
      </p:sp>
      <p:grpSp>
        <p:nvGrpSpPr>
          <p:cNvPr id="1430534" name="Group 6"/>
          <p:cNvGrpSpPr>
            <a:grpSpLocks/>
          </p:cNvGrpSpPr>
          <p:nvPr/>
        </p:nvGrpSpPr>
        <p:grpSpPr bwMode="auto">
          <a:xfrm>
            <a:off x="1660525" y="2049463"/>
            <a:ext cx="5535613" cy="1963737"/>
            <a:chOff x="960" y="960"/>
            <a:chExt cx="3487" cy="1237"/>
          </a:xfrm>
        </p:grpSpPr>
        <p:sp>
          <p:nvSpPr>
            <p:cNvPr id="1430535" name="Rectangle 7"/>
            <p:cNvSpPr>
              <a:spLocks noChangeArrowheads="1"/>
            </p:cNvSpPr>
            <p:nvPr/>
          </p:nvSpPr>
          <p:spPr bwMode="auto">
            <a:xfrm>
              <a:off x="960" y="960"/>
              <a:ext cx="3264" cy="365"/>
            </a:xfrm>
            <a:prstGeom prst="rect">
              <a:avLst/>
            </a:prstGeom>
            <a:noFill/>
            <a:ln w="9525">
              <a:noFill/>
              <a:miter lim="800000"/>
              <a:headEnd/>
              <a:tailEnd/>
            </a:ln>
            <a:effectLst/>
          </p:spPr>
          <p:txBody>
            <a:bodyPr anchor="ctr">
              <a:spAutoFit/>
            </a:bodyPr>
            <a:lstStyle/>
            <a:p>
              <a:pPr algn="ctr"/>
              <a:r>
                <a:rPr lang="zh-CN" altLang="en-US" b="1">
                  <a:solidFill>
                    <a:schemeClr val="hlink"/>
                  </a:solidFill>
                  <a:ea typeface="宋体" pitchFamily="2" charset="-122"/>
                </a:rPr>
                <a:t>定义</a:t>
              </a:r>
              <a:r>
                <a:rPr lang="en-US" altLang="zh-CN" b="1">
                  <a:solidFill>
                    <a:schemeClr val="hlink"/>
                  </a:solidFill>
                  <a:ea typeface="宋体" pitchFamily="2" charset="-122"/>
                </a:rPr>
                <a:t>:</a:t>
              </a:r>
              <a:r>
                <a:rPr lang="en-US" altLang="zh-CN" sz="3200" b="1">
                  <a:ea typeface="宋体" pitchFamily="2" charset="-122"/>
                </a:rPr>
                <a:t>   </a:t>
              </a:r>
              <a:r>
                <a:rPr lang="zh-CN" altLang="en-US" sz="3200" b="1">
                  <a:ea typeface="宋体" pitchFamily="2" charset="-122"/>
                </a:rPr>
                <a:t>设</a:t>
              </a:r>
              <a:r>
                <a:rPr lang="en-US" altLang="zh-CN" sz="3200" b="1" i="1">
                  <a:ea typeface="宋体" pitchFamily="2" charset="-122"/>
                </a:rPr>
                <a:t>D</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)&gt;0, </a:t>
              </a:r>
              <a:r>
                <a:rPr lang="en-US" altLang="zh-CN" sz="3200" b="1" i="1">
                  <a:ea typeface="宋体" pitchFamily="2" charset="-122"/>
                </a:rPr>
                <a:t>D</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)&gt;0,</a:t>
              </a:r>
            </a:p>
          </p:txBody>
        </p:sp>
        <p:graphicFrame>
          <p:nvGraphicFramePr>
            <p:cNvPr id="1430536" name="Object 8"/>
            <p:cNvGraphicFramePr>
              <a:graphicFrameLocks noChangeAspect="1"/>
            </p:cNvGraphicFramePr>
            <p:nvPr/>
          </p:nvGraphicFramePr>
          <p:xfrm>
            <a:off x="1221" y="1440"/>
            <a:ext cx="2571" cy="757"/>
          </p:xfrm>
          <a:graphic>
            <a:graphicData uri="http://schemas.openxmlformats.org/presentationml/2006/ole">
              <p:oleObj spid="_x0000_s1430536" name="公式" r:id="rId3" imgW="1295280" imgH="444240" progId="Equation.3">
                <p:embed/>
              </p:oleObj>
            </a:graphicData>
          </a:graphic>
        </p:graphicFrame>
        <p:sp>
          <p:nvSpPr>
            <p:cNvPr id="1430537" name="Rectangle 9"/>
            <p:cNvSpPr>
              <a:spLocks noChangeArrowheads="1"/>
            </p:cNvSpPr>
            <p:nvPr/>
          </p:nvSpPr>
          <p:spPr bwMode="auto">
            <a:xfrm>
              <a:off x="4106" y="979"/>
              <a:ext cx="341"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称</a:t>
              </a:r>
            </a:p>
          </p:txBody>
        </p:sp>
      </p:grpSp>
      <p:grpSp>
        <p:nvGrpSpPr>
          <p:cNvPr id="1430538" name="Group 10"/>
          <p:cNvGrpSpPr>
            <a:grpSpLocks/>
          </p:cNvGrpSpPr>
          <p:nvPr/>
        </p:nvGrpSpPr>
        <p:grpSpPr bwMode="auto">
          <a:xfrm>
            <a:off x="598488" y="4986338"/>
            <a:ext cx="6781800" cy="655637"/>
            <a:chOff x="480" y="2928"/>
            <a:chExt cx="4272" cy="413"/>
          </a:xfrm>
        </p:grpSpPr>
        <p:sp>
          <p:nvSpPr>
            <p:cNvPr id="1430539" name="Text Box 11"/>
            <p:cNvSpPr txBox="1">
              <a:spLocks noChangeArrowheads="1"/>
            </p:cNvSpPr>
            <p:nvPr/>
          </p:nvSpPr>
          <p:spPr bwMode="auto">
            <a:xfrm>
              <a:off x="480" y="2976"/>
              <a:ext cx="4272" cy="365"/>
            </a:xfrm>
            <a:prstGeom prst="rect">
              <a:avLst/>
            </a:prstGeom>
            <a:noFill/>
            <a:ln w="9525">
              <a:noFill/>
              <a:miter lim="800000"/>
              <a:headEnd/>
              <a:tailEnd/>
            </a:ln>
            <a:effectLst/>
          </p:spPr>
          <p:txBody>
            <a:bodyPr anchor="ctr">
              <a:spAutoFit/>
            </a:bodyPr>
            <a:lstStyle/>
            <a:p>
              <a:pPr algn="ctr">
                <a:spcBef>
                  <a:spcPct val="50000"/>
                </a:spcBef>
              </a:pPr>
              <a:r>
                <a:rPr lang="zh-CN" altLang="en-US" b="1">
                  <a:ea typeface="宋体" pitchFamily="2" charset="-122"/>
                </a:rPr>
                <a:t>在不致引起混淆时</a:t>
              </a:r>
              <a:r>
                <a:rPr lang="zh-CN" altLang="en-US" sz="3200" b="1">
                  <a:ea typeface="宋体" pitchFamily="2" charset="-122"/>
                </a:rPr>
                <a:t>，</a:t>
              </a:r>
              <a:r>
                <a:rPr lang="zh-CN" altLang="en-US" b="1">
                  <a:ea typeface="宋体" pitchFamily="2" charset="-122"/>
                </a:rPr>
                <a:t>记</a:t>
              </a:r>
              <a:r>
                <a:rPr lang="zh-CN" altLang="en-US" b="1" i="1">
                  <a:ea typeface="宋体" pitchFamily="2" charset="-122"/>
                </a:rPr>
                <a:t>             </a:t>
              </a:r>
              <a:r>
                <a:rPr lang="zh-CN" altLang="en-US" b="1">
                  <a:ea typeface="宋体" pitchFamily="2" charset="-122"/>
                </a:rPr>
                <a:t>为</a:t>
              </a:r>
              <a:r>
                <a:rPr lang="zh-CN" altLang="en-US" sz="3200" b="1">
                  <a:ea typeface="宋体" pitchFamily="2" charset="-122"/>
                </a:rPr>
                <a:t>      </a:t>
              </a:r>
              <a:r>
                <a:rPr lang="en-US" altLang="zh-CN" sz="3200" b="1">
                  <a:ea typeface="宋体" pitchFamily="2" charset="-122"/>
                </a:rPr>
                <a:t>.</a:t>
              </a:r>
            </a:p>
          </p:txBody>
        </p:sp>
        <p:graphicFrame>
          <p:nvGraphicFramePr>
            <p:cNvPr id="1430540" name="Object 12"/>
            <p:cNvGraphicFramePr>
              <a:graphicFrameLocks noChangeAspect="1"/>
            </p:cNvGraphicFramePr>
            <p:nvPr/>
          </p:nvGraphicFramePr>
          <p:xfrm>
            <a:off x="3312" y="2928"/>
            <a:ext cx="520" cy="399"/>
          </p:xfrm>
          <a:graphic>
            <a:graphicData uri="http://schemas.openxmlformats.org/presentationml/2006/ole">
              <p:oleObj spid="_x0000_s1430540" name="公式" r:id="rId4" imgW="279360" imgH="215640" progId="Equation.3">
                <p:embed/>
              </p:oleObj>
            </a:graphicData>
          </a:graphic>
        </p:graphicFrame>
        <p:graphicFrame>
          <p:nvGraphicFramePr>
            <p:cNvPr id="1430541" name="Object 13"/>
            <p:cNvGraphicFramePr>
              <a:graphicFrameLocks noChangeAspect="1"/>
            </p:cNvGraphicFramePr>
            <p:nvPr/>
          </p:nvGraphicFramePr>
          <p:xfrm>
            <a:off x="4080" y="3024"/>
            <a:ext cx="281" cy="304"/>
          </p:xfrm>
          <a:graphic>
            <a:graphicData uri="http://schemas.openxmlformats.org/presentationml/2006/ole">
              <p:oleObj spid="_x0000_s1430541" name="公式" r:id="rId5" imgW="152280" imgH="1648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0534"/>
                                        </p:tgtEl>
                                        <p:attrNameLst>
                                          <p:attrName>style.visibility</p:attrName>
                                        </p:attrNameLst>
                                      </p:cBhvr>
                                      <p:to>
                                        <p:strVal val="visible"/>
                                      </p:to>
                                    </p:set>
                                    <p:animEffect transition="in" filter="wipe(left)">
                                      <p:cBhvr>
                                        <p:cTn id="7" dur="500"/>
                                        <p:tgtEl>
                                          <p:spTgt spid="143053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430533"/>
                                        </p:tgtEl>
                                        <p:attrNameLst>
                                          <p:attrName>style.visibility</p:attrName>
                                        </p:attrNameLst>
                                      </p:cBhvr>
                                      <p:to>
                                        <p:strVal val="visible"/>
                                      </p:to>
                                    </p:set>
                                    <p:animEffect transition="in" filter="wipe(right)">
                                      <p:cBhvr>
                                        <p:cTn id="11" dur="500"/>
                                        <p:tgtEl>
                                          <p:spTgt spid="143053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430538"/>
                                        </p:tgtEl>
                                        <p:attrNameLst>
                                          <p:attrName>style.visibility</p:attrName>
                                        </p:attrNameLst>
                                      </p:cBhvr>
                                      <p:to>
                                        <p:strVal val="visible"/>
                                      </p:to>
                                    </p:set>
                                    <p:anim calcmode="lin" valueType="num">
                                      <p:cBhvr additive="base">
                                        <p:cTn id="16" dur="500" fill="hold"/>
                                        <p:tgtEl>
                                          <p:spTgt spid="1430538"/>
                                        </p:tgtEl>
                                        <p:attrNameLst>
                                          <p:attrName>ppt_x</p:attrName>
                                        </p:attrNameLst>
                                      </p:cBhvr>
                                      <p:tavLst>
                                        <p:tav tm="0">
                                          <p:val>
                                            <p:strVal val="#ppt_x"/>
                                          </p:val>
                                        </p:tav>
                                        <p:tav tm="100000">
                                          <p:val>
                                            <p:strVal val="#ppt_x"/>
                                          </p:val>
                                        </p:tav>
                                      </p:tavLst>
                                    </p:anim>
                                    <p:anim calcmode="lin" valueType="num">
                                      <p:cBhvr additive="base">
                                        <p:cTn id="17" dur="500" fill="hold"/>
                                        <p:tgtEl>
                                          <p:spTgt spid="1430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1556" name="Object 4"/>
          <p:cNvGraphicFramePr>
            <a:graphicFrameLocks noChangeAspect="1"/>
          </p:cNvGraphicFramePr>
          <p:nvPr/>
        </p:nvGraphicFramePr>
        <p:xfrm>
          <a:off x="1225550" y="331788"/>
          <a:ext cx="2951163" cy="460375"/>
        </p:xfrm>
        <a:graphic>
          <a:graphicData uri="http://schemas.openxmlformats.org/presentationml/2006/ole">
            <p:oleObj spid="_x0000_s1431556" name="公式" r:id="rId3" imgW="1180800" imgH="203040" progId="Equation.3">
              <p:embed/>
            </p:oleObj>
          </a:graphicData>
        </a:graphic>
      </p:graphicFrame>
      <p:graphicFrame>
        <p:nvGraphicFramePr>
          <p:cNvPr id="1431557" name="Object 5"/>
          <p:cNvGraphicFramePr>
            <a:graphicFrameLocks noChangeAspect="1"/>
          </p:cNvGraphicFramePr>
          <p:nvPr/>
        </p:nvGraphicFramePr>
        <p:xfrm>
          <a:off x="1223963" y="908050"/>
          <a:ext cx="2089150" cy="515938"/>
        </p:xfrm>
        <a:graphic>
          <a:graphicData uri="http://schemas.openxmlformats.org/presentationml/2006/ole">
            <p:oleObj spid="_x0000_s1431557" name="公式" r:id="rId4" imgW="876240" imgH="215640" progId="Equation.3">
              <p:embed/>
            </p:oleObj>
          </a:graphicData>
        </a:graphic>
      </p:graphicFrame>
      <p:graphicFrame>
        <p:nvGraphicFramePr>
          <p:cNvPr id="1431558" name="Object 6"/>
          <p:cNvGraphicFramePr>
            <a:graphicFrameLocks noChangeAspect="1"/>
          </p:cNvGraphicFramePr>
          <p:nvPr/>
        </p:nvGraphicFramePr>
        <p:xfrm>
          <a:off x="1152525" y="1700213"/>
          <a:ext cx="3024188" cy="517525"/>
        </p:xfrm>
        <a:graphic>
          <a:graphicData uri="http://schemas.openxmlformats.org/presentationml/2006/ole">
            <p:oleObj spid="_x0000_s1431558" name="公式" r:id="rId5" imgW="1333440" imgH="215640" progId="Equation.3">
              <p:embed/>
            </p:oleObj>
          </a:graphicData>
        </a:graphic>
      </p:graphicFrame>
      <p:graphicFrame>
        <p:nvGraphicFramePr>
          <p:cNvPr id="1431559" name="Object 7"/>
          <p:cNvGraphicFramePr>
            <a:graphicFrameLocks noChangeAspect="1"/>
          </p:cNvGraphicFramePr>
          <p:nvPr/>
        </p:nvGraphicFramePr>
        <p:xfrm>
          <a:off x="4321175" y="1412875"/>
          <a:ext cx="2952750" cy="1131888"/>
        </p:xfrm>
        <a:graphic>
          <a:graphicData uri="http://schemas.openxmlformats.org/presentationml/2006/ole">
            <p:oleObj spid="_x0000_s1431559" name="公式" r:id="rId6" imgW="1333440" imgH="482400" progId="Equation.3">
              <p:embed/>
            </p:oleObj>
          </a:graphicData>
        </a:graphic>
      </p:graphicFrame>
      <p:graphicFrame>
        <p:nvGraphicFramePr>
          <p:cNvPr id="1431560" name="Object 8"/>
          <p:cNvGraphicFramePr>
            <a:graphicFrameLocks noChangeAspect="1"/>
          </p:cNvGraphicFramePr>
          <p:nvPr/>
        </p:nvGraphicFramePr>
        <p:xfrm>
          <a:off x="1223963" y="2636838"/>
          <a:ext cx="5688012" cy="520700"/>
        </p:xfrm>
        <a:graphic>
          <a:graphicData uri="http://schemas.openxmlformats.org/presentationml/2006/ole">
            <p:oleObj spid="_x0000_s1431560" name="公式" r:id="rId7" imgW="2222280" imgH="215640" progId="Equation.3">
              <p:embed/>
            </p:oleObj>
          </a:graphicData>
        </a:graphic>
      </p:graphicFrame>
      <p:graphicFrame>
        <p:nvGraphicFramePr>
          <p:cNvPr id="1431561" name="Object 9"/>
          <p:cNvGraphicFramePr>
            <a:graphicFrameLocks noChangeAspect="1"/>
          </p:cNvGraphicFramePr>
          <p:nvPr/>
        </p:nvGraphicFramePr>
        <p:xfrm>
          <a:off x="1223963" y="3357563"/>
          <a:ext cx="4968875" cy="503237"/>
        </p:xfrm>
        <a:graphic>
          <a:graphicData uri="http://schemas.openxmlformats.org/presentationml/2006/ole">
            <p:oleObj spid="_x0000_s1431561" name="公式" r:id="rId8" imgW="2006280" imgH="215640" progId="Equation.3">
              <p:embed/>
            </p:oleObj>
          </a:graphicData>
        </a:graphic>
      </p:graphicFrame>
      <p:sp>
        <p:nvSpPr>
          <p:cNvPr id="1431562" name="Text Box 10"/>
          <p:cNvSpPr txBox="1">
            <a:spLocks noChangeArrowheads="1"/>
          </p:cNvSpPr>
          <p:nvPr/>
        </p:nvSpPr>
        <p:spPr bwMode="auto">
          <a:xfrm>
            <a:off x="755650" y="4005263"/>
            <a:ext cx="971550"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3333FF"/>
                </a:solidFill>
                <a:latin typeface="楷体_GB2312" pitchFamily="49" charset="-122"/>
                <a:ea typeface="楷体_GB2312" pitchFamily="49" charset="-122"/>
              </a:rPr>
              <a:t>注</a:t>
            </a:r>
            <a:r>
              <a:rPr lang="en-US" altLang="zh-CN" b="1">
                <a:solidFill>
                  <a:srgbClr val="3333FF"/>
                </a:solidFill>
                <a:latin typeface="楷体_GB2312" pitchFamily="49" charset="-122"/>
                <a:ea typeface="楷体_GB2312" pitchFamily="49" charset="-122"/>
              </a:rPr>
              <a:t>:</a:t>
            </a:r>
          </a:p>
        </p:txBody>
      </p:sp>
      <p:graphicFrame>
        <p:nvGraphicFramePr>
          <p:cNvPr id="1431563" name="Object 11"/>
          <p:cNvGraphicFramePr>
            <a:graphicFrameLocks noChangeAspect="1"/>
          </p:cNvGraphicFramePr>
          <p:nvPr/>
        </p:nvGraphicFramePr>
        <p:xfrm>
          <a:off x="1223963" y="4005263"/>
          <a:ext cx="7920037" cy="560387"/>
        </p:xfrm>
        <a:graphic>
          <a:graphicData uri="http://schemas.openxmlformats.org/presentationml/2006/ole">
            <p:oleObj spid="_x0000_s1431563" name="公式" r:id="rId9" imgW="3365280" imgH="241200" progId="Equation.3">
              <p:embed/>
            </p:oleObj>
          </a:graphicData>
        </a:graphic>
      </p:graphicFrame>
      <p:graphicFrame>
        <p:nvGraphicFramePr>
          <p:cNvPr id="1431564" name="Object 12"/>
          <p:cNvGraphicFramePr>
            <a:graphicFrameLocks noChangeAspect="1"/>
          </p:cNvGraphicFramePr>
          <p:nvPr/>
        </p:nvGraphicFramePr>
        <p:xfrm>
          <a:off x="1493861" y="4795838"/>
          <a:ext cx="6435725" cy="498475"/>
        </p:xfrm>
        <a:graphic>
          <a:graphicData uri="http://schemas.openxmlformats.org/presentationml/2006/ole">
            <p:oleObj spid="_x0000_s1431564" name="公式" r:id="rId10" imgW="2565360" imgH="215640" progId="Equation.3">
              <p:embed/>
            </p:oleObj>
          </a:graphicData>
        </a:graphic>
      </p:graphicFrame>
      <p:graphicFrame>
        <p:nvGraphicFramePr>
          <p:cNvPr id="1431565" name="Object 13"/>
          <p:cNvGraphicFramePr>
            <a:graphicFrameLocks noChangeAspect="1"/>
          </p:cNvGraphicFramePr>
          <p:nvPr/>
        </p:nvGraphicFramePr>
        <p:xfrm>
          <a:off x="1357290" y="5500702"/>
          <a:ext cx="6765945" cy="590550"/>
        </p:xfrm>
        <a:graphic>
          <a:graphicData uri="http://schemas.openxmlformats.org/presentationml/2006/ole">
            <p:oleObj spid="_x0000_s1431565" name="公式" r:id="rId11" imgW="2666880" imgH="253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1556"/>
                                        </p:tgtEl>
                                        <p:attrNameLst>
                                          <p:attrName>style.visibility</p:attrName>
                                        </p:attrNameLst>
                                      </p:cBhvr>
                                      <p:to>
                                        <p:strVal val="visible"/>
                                      </p:to>
                                    </p:set>
                                    <p:animEffect transition="in" filter="wipe(left)">
                                      <p:cBhvr>
                                        <p:cTn id="7" dur="500"/>
                                        <p:tgtEl>
                                          <p:spTgt spid="1431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1557"/>
                                        </p:tgtEl>
                                        <p:attrNameLst>
                                          <p:attrName>style.visibility</p:attrName>
                                        </p:attrNameLst>
                                      </p:cBhvr>
                                      <p:to>
                                        <p:strVal val="visible"/>
                                      </p:to>
                                    </p:set>
                                    <p:animEffect transition="in" filter="wipe(left)">
                                      <p:cBhvr>
                                        <p:cTn id="12" dur="500"/>
                                        <p:tgtEl>
                                          <p:spTgt spid="1431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1558"/>
                                        </p:tgtEl>
                                        <p:attrNameLst>
                                          <p:attrName>style.visibility</p:attrName>
                                        </p:attrNameLst>
                                      </p:cBhvr>
                                      <p:to>
                                        <p:strVal val="visible"/>
                                      </p:to>
                                    </p:set>
                                    <p:animEffect transition="in" filter="wipe(left)">
                                      <p:cBhvr>
                                        <p:cTn id="17" dur="500"/>
                                        <p:tgtEl>
                                          <p:spTgt spid="14315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1559"/>
                                        </p:tgtEl>
                                        <p:attrNameLst>
                                          <p:attrName>style.visibility</p:attrName>
                                        </p:attrNameLst>
                                      </p:cBhvr>
                                      <p:to>
                                        <p:strVal val="visible"/>
                                      </p:to>
                                    </p:set>
                                    <p:animEffect transition="in" filter="wipe(left)">
                                      <p:cBhvr>
                                        <p:cTn id="22" dur="500"/>
                                        <p:tgtEl>
                                          <p:spTgt spid="14315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1560"/>
                                        </p:tgtEl>
                                        <p:attrNameLst>
                                          <p:attrName>style.visibility</p:attrName>
                                        </p:attrNameLst>
                                      </p:cBhvr>
                                      <p:to>
                                        <p:strVal val="visible"/>
                                      </p:to>
                                    </p:set>
                                    <p:animEffect transition="in" filter="wipe(left)">
                                      <p:cBhvr>
                                        <p:cTn id="27" dur="500"/>
                                        <p:tgtEl>
                                          <p:spTgt spid="14315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1561"/>
                                        </p:tgtEl>
                                        <p:attrNameLst>
                                          <p:attrName>style.visibility</p:attrName>
                                        </p:attrNameLst>
                                      </p:cBhvr>
                                      <p:to>
                                        <p:strVal val="visible"/>
                                      </p:to>
                                    </p:set>
                                    <p:animEffect transition="in" filter="wipe(left)">
                                      <p:cBhvr>
                                        <p:cTn id="32" dur="500"/>
                                        <p:tgtEl>
                                          <p:spTgt spid="14315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1562">
                                            <p:txEl>
                                              <p:pRg st="0" end="0"/>
                                            </p:txEl>
                                          </p:spTgt>
                                        </p:tgtEl>
                                        <p:attrNameLst>
                                          <p:attrName>style.visibility</p:attrName>
                                        </p:attrNameLst>
                                      </p:cBhvr>
                                      <p:to>
                                        <p:strVal val="visible"/>
                                      </p:to>
                                    </p:set>
                                    <p:animEffect transition="in" filter="wipe(left)">
                                      <p:cBhvr>
                                        <p:cTn id="37" dur="500"/>
                                        <p:tgtEl>
                                          <p:spTgt spid="143156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1563"/>
                                        </p:tgtEl>
                                        <p:attrNameLst>
                                          <p:attrName>style.visibility</p:attrName>
                                        </p:attrNameLst>
                                      </p:cBhvr>
                                      <p:to>
                                        <p:strVal val="visible"/>
                                      </p:to>
                                    </p:set>
                                    <p:animEffect transition="in" filter="wipe(left)">
                                      <p:cBhvr>
                                        <p:cTn id="42" dur="500"/>
                                        <p:tgtEl>
                                          <p:spTgt spid="14315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31564"/>
                                        </p:tgtEl>
                                        <p:attrNameLst>
                                          <p:attrName>style.visibility</p:attrName>
                                        </p:attrNameLst>
                                      </p:cBhvr>
                                      <p:to>
                                        <p:strVal val="visible"/>
                                      </p:to>
                                    </p:set>
                                    <p:animEffect transition="in" filter="wipe(left)">
                                      <p:cBhvr>
                                        <p:cTn id="47" dur="500"/>
                                        <p:tgtEl>
                                          <p:spTgt spid="14315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31565"/>
                                        </p:tgtEl>
                                        <p:attrNameLst>
                                          <p:attrName>style.visibility</p:attrName>
                                        </p:attrNameLst>
                                      </p:cBhvr>
                                      <p:to>
                                        <p:strVal val="visible"/>
                                      </p:to>
                                    </p:set>
                                    <p:animEffect transition="in" filter="wipe(left)">
                                      <p:cBhvr>
                                        <p:cTn id="52" dur="500"/>
                                        <p:tgtEl>
                                          <p:spTgt spid="1431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62"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39750" y="404813"/>
            <a:ext cx="8153400" cy="488950"/>
          </a:xfrm>
          <a:prstGeom prst="rect">
            <a:avLst/>
          </a:prstGeom>
          <a:noFill/>
          <a:ln w="9525">
            <a:noFill/>
            <a:miter lim="800000"/>
            <a:headEnd/>
            <a:tailEnd/>
          </a:ln>
          <a:effectLst/>
        </p:spPr>
        <p:txBody>
          <a:bodyPr anchor="b">
            <a:spAutoFit/>
          </a:bodyPr>
          <a:lstStyle/>
          <a:p>
            <a:pPr eaLnBrk="0" hangingPunct="0">
              <a:spcBef>
                <a:spcPct val="50000"/>
              </a:spcBef>
            </a:pPr>
            <a:r>
              <a:rPr lang="en-US" altLang="zh-CN" sz="2600" b="1"/>
              <a:t>  </a:t>
            </a:r>
            <a:r>
              <a:rPr lang="zh-CN" altLang="en-US" sz="2600" b="1">
                <a:solidFill>
                  <a:srgbClr val="FF0000"/>
                </a:solidFill>
              </a:rPr>
              <a:t>性质</a:t>
            </a:r>
            <a:r>
              <a:rPr lang="en-US" altLang="zh-CN" sz="2600" b="1">
                <a:solidFill>
                  <a:srgbClr val="FF0000"/>
                </a:solidFill>
              </a:rPr>
              <a:t>1</a:t>
            </a:r>
            <a:r>
              <a:rPr lang="en-US" altLang="zh-CN" sz="2600" b="1"/>
              <a:t>  </a:t>
            </a:r>
            <a:r>
              <a:rPr lang="zh-CN" altLang="en-US" sz="2600" b="1"/>
              <a:t>随机变量</a:t>
            </a:r>
            <a:r>
              <a:rPr lang="en-US" altLang="zh-CN" sz="2600" b="1"/>
              <a:t>X</a:t>
            </a:r>
            <a:r>
              <a:rPr lang="zh-CN" altLang="en-US" sz="2600" b="1"/>
              <a:t>和</a:t>
            </a:r>
            <a:r>
              <a:rPr lang="en-US" altLang="zh-CN" sz="2600" b="1"/>
              <a:t>Y</a:t>
            </a:r>
            <a:r>
              <a:rPr lang="zh-CN" altLang="en-US" sz="2600" b="1"/>
              <a:t>的相关系数满足</a:t>
            </a:r>
            <a:r>
              <a:rPr lang="en-US" altLang="zh-CN" sz="2600" b="1"/>
              <a:t>|ρ</a:t>
            </a:r>
            <a:r>
              <a:rPr lang="en-US" altLang="zh-CN" sz="2600" b="1" baseline="-25000"/>
              <a:t>XY</a:t>
            </a:r>
            <a:r>
              <a:rPr lang="en-US" altLang="zh-CN" sz="2600" b="1"/>
              <a:t>|≤1.</a:t>
            </a:r>
          </a:p>
        </p:txBody>
      </p:sp>
      <p:graphicFrame>
        <p:nvGraphicFramePr>
          <p:cNvPr id="108548" name="Object 4"/>
          <p:cNvGraphicFramePr>
            <a:graphicFrameLocks noChangeAspect="1"/>
          </p:cNvGraphicFramePr>
          <p:nvPr/>
        </p:nvGraphicFramePr>
        <p:xfrm>
          <a:off x="684213" y="1052513"/>
          <a:ext cx="5291137" cy="869950"/>
        </p:xfrm>
        <a:graphic>
          <a:graphicData uri="http://schemas.openxmlformats.org/presentationml/2006/ole">
            <p:oleObj spid="_x0000_s1512450" name="Equation" r:id="rId3" imgW="2692080" imgH="444240" progId="">
              <p:embed/>
            </p:oleObj>
          </a:graphicData>
        </a:graphic>
      </p:graphicFrame>
      <p:graphicFrame>
        <p:nvGraphicFramePr>
          <p:cNvPr id="108550" name="Object 6"/>
          <p:cNvGraphicFramePr>
            <a:graphicFrameLocks noChangeAspect="1"/>
          </p:cNvGraphicFramePr>
          <p:nvPr/>
        </p:nvGraphicFramePr>
        <p:xfrm>
          <a:off x="928662" y="1916113"/>
          <a:ext cx="3879850" cy="384175"/>
        </p:xfrm>
        <a:graphic>
          <a:graphicData uri="http://schemas.openxmlformats.org/presentationml/2006/ole">
            <p:oleObj spid="_x0000_s1512451" name="Equation" r:id="rId4" imgW="2057400" imgH="203040" progId="">
              <p:embed/>
            </p:oleObj>
          </a:graphicData>
        </a:graphic>
      </p:graphicFrame>
      <p:graphicFrame>
        <p:nvGraphicFramePr>
          <p:cNvPr id="108553" name="Object 9"/>
          <p:cNvGraphicFramePr>
            <a:graphicFrameLocks noChangeAspect="1"/>
          </p:cNvGraphicFramePr>
          <p:nvPr/>
        </p:nvGraphicFramePr>
        <p:xfrm>
          <a:off x="900113" y="2420938"/>
          <a:ext cx="6513512" cy="1016000"/>
        </p:xfrm>
        <a:graphic>
          <a:graphicData uri="http://schemas.openxmlformats.org/presentationml/2006/ole">
            <p:oleObj spid="_x0000_s1512452" name="Equation" r:id="rId5" imgW="2844720" imgH="444240" progId="">
              <p:embed/>
            </p:oleObj>
          </a:graphicData>
        </a:graphic>
      </p:graphicFrame>
      <p:graphicFrame>
        <p:nvGraphicFramePr>
          <p:cNvPr id="108554" name="Object 10"/>
          <p:cNvGraphicFramePr>
            <a:graphicFrameLocks noChangeAspect="1"/>
          </p:cNvGraphicFramePr>
          <p:nvPr/>
        </p:nvGraphicFramePr>
        <p:xfrm>
          <a:off x="954088" y="3500438"/>
          <a:ext cx="1889125" cy="493712"/>
        </p:xfrm>
        <a:graphic>
          <a:graphicData uri="http://schemas.openxmlformats.org/presentationml/2006/ole">
            <p:oleObj spid="_x0000_s1512453" name="Equation" r:id="rId6" imgW="825480" imgH="215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dissolve">
                                      <p:cBhvr>
                                        <p:cTn id="7" dur="500"/>
                                        <p:tgtEl>
                                          <p:spTgt spid="1085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dissolve">
                                      <p:cBhvr>
                                        <p:cTn id="12" dur="500"/>
                                        <p:tgtEl>
                                          <p:spTgt spid="1085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550"/>
                                        </p:tgtEl>
                                        <p:attrNameLst>
                                          <p:attrName>style.visibility</p:attrName>
                                        </p:attrNameLst>
                                      </p:cBhvr>
                                      <p:to>
                                        <p:strVal val="visible"/>
                                      </p:to>
                                    </p:set>
                                    <p:animEffect transition="in" filter="dissolve">
                                      <p:cBhvr>
                                        <p:cTn id="17" dur="500"/>
                                        <p:tgtEl>
                                          <p:spTgt spid="1085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8553"/>
                                        </p:tgtEl>
                                        <p:attrNameLst>
                                          <p:attrName>style.visibility</p:attrName>
                                        </p:attrNameLst>
                                      </p:cBhvr>
                                      <p:to>
                                        <p:strVal val="visible"/>
                                      </p:to>
                                    </p:set>
                                    <p:animEffect transition="in" filter="dissolve">
                                      <p:cBhvr>
                                        <p:cTn id="22" dur="500"/>
                                        <p:tgtEl>
                                          <p:spTgt spid="10855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8554"/>
                                        </p:tgtEl>
                                        <p:attrNameLst>
                                          <p:attrName>style.visibility</p:attrName>
                                        </p:attrNameLst>
                                      </p:cBhvr>
                                      <p:to>
                                        <p:strVal val="visible"/>
                                      </p:to>
                                    </p:set>
                                    <p:animEffect transition="in" filter="dissolve">
                                      <p:cBhvr>
                                        <p:cTn id="27" dur="500"/>
                                        <p:tgtEl>
                                          <p:spTgt spid="108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457200" y="381000"/>
            <a:ext cx="8001000" cy="914400"/>
          </a:xfrm>
          <a:prstGeom prst="rect">
            <a:avLst/>
          </a:prstGeom>
          <a:noFill/>
          <a:ln w="9525">
            <a:noFill/>
            <a:miter lim="800000"/>
            <a:headEnd/>
            <a:tailEnd/>
          </a:ln>
        </p:spPr>
        <p:txBody>
          <a:bodyPr anchor="b"/>
          <a:lstStyle/>
          <a:p>
            <a:r>
              <a:rPr lang="en-US" altLang="zh-CN" sz="2600" b="1">
                <a:ea typeface="黑体" pitchFamily="49" charset="-122"/>
              </a:rPr>
              <a:t>  </a:t>
            </a:r>
            <a:r>
              <a:rPr lang="zh-CN" altLang="en-US" sz="2600" b="1">
                <a:solidFill>
                  <a:srgbClr val="FF0000"/>
                </a:solidFill>
                <a:ea typeface="黑体" pitchFamily="49" charset="-122"/>
              </a:rPr>
              <a:t>性质</a:t>
            </a:r>
            <a:r>
              <a:rPr lang="en-US" altLang="zh-CN" sz="2600" b="1">
                <a:solidFill>
                  <a:srgbClr val="FF0000"/>
                </a:solidFill>
                <a:ea typeface="黑体" pitchFamily="49" charset="-122"/>
              </a:rPr>
              <a:t>2</a:t>
            </a:r>
            <a:r>
              <a:rPr lang="en-US" altLang="zh-CN" sz="2600" b="1">
                <a:ea typeface="黑体" pitchFamily="49" charset="-122"/>
              </a:rPr>
              <a:t>  |ρ</a:t>
            </a:r>
            <a:r>
              <a:rPr lang="en-US" altLang="zh-CN" sz="2600" b="1" baseline="-25000">
                <a:ea typeface="黑体" pitchFamily="49" charset="-122"/>
              </a:rPr>
              <a:t>XY</a:t>
            </a:r>
            <a:r>
              <a:rPr lang="en-US" altLang="zh-CN" sz="2600" b="1">
                <a:ea typeface="黑体" pitchFamily="49" charset="-122"/>
              </a:rPr>
              <a:t>|=1 </a:t>
            </a:r>
            <a:r>
              <a:rPr lang="zh-CN" altLang="en-US" sz="2600" b="1">
                <a:ea typeface="黑体" pitchFamily="49" charset="-122"/>
              </a:rPr>
              <a:t>的充要条件是</a:t>
            </a:r>
            <a:r>
              <a:rPr lang="en-US" altLang="zh-CN" sz="2600" b="1">
                <a:ea typeface="黑体" pitchFamily="49" charset="-122"/>
              </a:rPr>
              <a:t>,</a:t>
            </a:r>
            <a:r>
              <a:rPr lang="zh-CN" altLang="en-US" sz="2600" b="1">
                <a:ea typeface="黑体" pitchFamily="49" charset="-122"/>
              </a:rPr>
              <a:t>存在常数</a:t>
            </a:r>
            <a:r>
              <a:rPr lang="en-US" altLang="zh-CN" sz="2600" b="1" i="1">
                <a:ea typeface="黑体" pitchFamily="49" charset="-122"/>
              </a:rPr>
              <a:t>a</a:t>
            </a:r>
            <a:r>
              <a:rPr lang="en-US" altLang="zh-CN" sz="2600" b="1">
                <a:ea typeface="黑体" pitchFamily="49" charset="-122"/>
              </a:rPr>
              <a:t>,b</a:t>
            </a:r>
            <a:r>
              <a:rPr lang="zh-CN" altLang="en-US" sz="2600" b="1">
                <a:ea typeface="黑体" pitchFamily="49" charset="-122"/>
              </a:rPr>
              <a:t>使得</a:t>
            </a:r>
            <a:br>
              <a:rPr lang="zh-CN" altLang="en-US" sz="2600" b="1">
                <a:ea typeface="黑体" pitchFamily="49" charset="-122"/>
              </a:rPr>
            </a:br>
            <a:r>
              <a:rPr lang="zh-CN" altLang="en-US" sz="2600" b="1">
                <a:ea typeface="黑体" pitchFamily="49" charset="-122"/>
              </a:rPr>
              <a:t>                 </a:t>
            </a:r>
            <a:r>
              <a:rPr lang="en-US" altLang="zh-CN" sz="2600" b="1">
                <a:ea typeface="黑体" pitchFamily="49" charset="-122"/>
              </a:rPr>
              <a:t>P{Y=</a:t>
            </a:r>
            <a:r>
              <a:rPr lang="en-US" altLang="zh-CN" sz="2600" b="1" i="1">
                <a:ea typeface="黑体" pitchFamily="49" charset="-122"/>
              </a:rPr>
              <a:t>a</a:t>
            </a:r>
            <a:r>
              <a:rPr lang="en-US" altLang="zh-CN" sz="2600" b="1">
                <a:ea typeface="黑体" pitchFamily="49" charset="-122"/>
              </a:rPr>
              <a:t>X+b}=1</a:t>
            </a:r>
            <a:endParaRPr lang="en-US" altLang="zh-CN" sz="2600" b="1">
              <a:solidFill>
                <a:schemeClr val="tx2"/>
              </a:solidFill>
              <a:ea typeface="黑体" pitchFamily="49" charset="-122"/>
            </a:endParaRPr>
          </a:p>
        </p:txBody>
      </p:sp>
      <p:graphicFrame>
        <p:nvGraphicFramePr>
          <p:cNvPr id="109572" name="Object 4"/>
          <p:cNvGraphicFramePr>
            <a:graphicFrameLocks noChangeAspect="1"/>
          </p:cNvGraphicFramePr>
          <p:nvPr/>
        </p:nvGraphicFramePr>
        <p:xfrm>
          <a:off x="468313" y="1196975"/>
          <a:ext cx="8761412" cy="1490663"/>
        </p:xfrm>
        <a:graphic>
          <a:graphicData uri="http://schemas.openxmlformats.org/presentationml/2006/ole">
            <p:oleObj spid="_x0000_s1513474" name="Equation" r:id="rId3" imgW="4457520" imgH="761760" progId="">
              <p:embed/>
            </p:oleObj>
          </a:graphicData>
        </a:graphic>
      </p:graphicFrame>
      <p:graphicFrame>
        <p:nvGraphicFramePr>
          <p:cNvPr id="109583" name="Object 15"/>
          <p:cNvGraphicFramePr>
            <a:graphicFrameLocks noChangeAspect="1"/>
          </p:cNvGraphicFramePr>
          <p:nvPr/>
        </p:nvGraphicFramePr>
        <p:xfrm>
          <a:off x="827088" y="2708275"/>
          <a:ext cx="6191250" cy="993775"/>
        </p:xfrm>
        <a:graphic>
          <a:graphicData uri="http://schemas.openxmlformats.org/presentationml/2006/ole">
            <p:oleObj spid="_x0000_s1513475" name="Equation" r:id="rId4" imgW="3149280" imgH="507960" progId="">
              <p:embed/>
            </p:oleObj>
          </a:graphicData>
        </a:graphic>
      </p:graphicFrame>
      <p:graphicFrame>
        <p:nvGraphicFramePr>
          <p:cNvPr id="109584" name="Object 16"/>
          <p:cNvGraphicFramePr>
            <a:graphicFrameLocks noChangeAspect="1"/>
          </p:cNvGraphicFramePr>
          <p:nvPr/>
        </p:nvGraphicFramePr>
        <p:xfrm>
          <a:off x="827088" y="3716338"/>
          <a:ext cx="6191250" cy="993775"/>
        </p:xfrm>
        <a:graphic>
          <a:graphicData uri="http://schemas.openxmlformats.org/presentationml/2006/ole">
            <p:oleObj spid="_x0000_s1513476" name="Equation" r:id="rId5" imgW="3149280" imgH="507960" progId="">
              <p:embed/>
            </p:oleObj>
          </a:graphicData>
        </a:graphic>
      </p:graphicFrame>
      <p:graphicFrame>
        <p:nvGraphicFramePr>
          <p:cNvPr id="109585" name="Object 17"/>
          <p:cNvGraphicFramePr>
            <a:graphicFrameLocks noChangeAspect="1"/>
          </p:cNvGraphicFramePr>
          <p:nvPr/>
        </p:nvGraphicFramePr>
        <p:xfrm>
          <a:off x="827088" y="4797425"/>
          <a:ext cx="7440612" cy="869950"/>
        </p:xfrm>
        <a:graphic>
          <a:graphicData uri="http://schemas.openxmlformats.org/presentationml/2006/ole">
            <p:oleObj spid="_x0000_s1513477" name="Equation" r:id="rId6" imgW="3784320" imgH="444240" progId="">
              <p:embed/>
            </p:oleObj>
          </a:graphicData>
        </a:graphic>
      </p:graphicFrame>
      <p:graphicFrame>
        <p:nvGraphicFramePr>
          <p:cNvPr id="109586" name="Object 18"/>
          <p:cNvGraphicFramePr>
            <a:graphicFrameLocks noChangeAspect="1"/>
          </p:cNvGraphicFramePr>
          <p:nvPr/>
        </p:nvGraphicFramePr>
        <p:xfrm>
          <a:off x="827088" y="5661025"/>
          <a:ext cx="5141912" cy="423863"/>
        </p:xfrm>
        <a:graphic>
          <a:graphicData uri="http://schemas.openxmlformats.org/presentationml/2006/ole">
            <p:oleObj spid="_x0000_s1513478" name="Equation" r:id="rId7" imgW="2616120" imgH="215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dissolve">
                                      <p:cBhvr>
                                        <p:cTn id="7" dur="5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9572"/>
                                        </p:tgtEl>
                                        <p:attrNameLst>
                                          <p:attrName>style.visibility</p:attrName>
                                        </p:attrNameLst>
                                      </p:cBhvr>
                                      <p:to>
                                        <p:strVal val="visible"/>
                                      </p:to>
                                    </p:set>
                                    <p:animEffect transition="in" filter="dissolve">
                                      <p:cBhvr>
                                        <p:cTn id="12" dur="500"/>
                                        <p:tgtEl>
                                          <p:spTgt spid="1095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9583"/>
                                        </p:tgtEl>
                                        <p:attrNameLst>
                                          <p:attrName>style.visibility</p:attrName>
                                        </p:attrNameLst>
                                      </p:cBhvr>
                                      <p:to>
                                        <p:strVal val="visible"/>
                                      </p:to>
                                    </p:set>
                                    <p:animEffect transition="in" filter="dissolve">
                                      <p:cBhvr>
                                        <p:cTn id="17" dur="500"/>
                                        <p:tgtEl>
                                          <p:spTgt spid="10958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9584"/>
                                        </p:tgtEl>
                                        <p:attrNameLst>
                                          <p:attrName>style.visibility</p:attrName>
                                        </p:attrNameLst>
                                      </p:cBhvr>
                                      <p:to>
                                        <p:strVal val="visible"/>
                                      </p:to>
                                    </p:set>
                                    <p:animEffect transition="in" filter="dissolve">
                                      <p:cBhvr>
                                        <p:cTn id="22" dur="500"/>
                                        <p:tgtEl>
                                          <p:spTgt spid="10958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9585"/>
                                        </p:tgtEl>
                                        <p:attrNameLst>
                                          <p:attrName>style.visibility</p:attrName>
                                        </p:attrNameLst>
                                      </p:cBhvr>
                                      <p:to>
                                        <p:strVal val="visible"/>
                                      </p:to>
                                    </p:set>
                                    <p:animEffect transition="in" filter="dissolve">
                                      <p:cBhvr>
                                        <p:cTn id="27" dur="500"/>
                                        <p:tgtEl>
                                          <p:spTgt spid="10958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9586"/>
                                        </p:tgtEl>
                                        <p:attrNameLst>
                                          <p:attrName>style.visibility</p:attrName>
                                        </p:attrNameLst>
                                      </p:cBhvr>
                                      <p:to>
                                        <p:strVal val="visible"/>
                                      </p:to>
                                    </p:set>
                                    <p:animEffect transition="in" filter="dissolve">
                                      <p:cBhvr>
                                        <p:cTn id="32" dur="500"/>
                                        <p:tgtEl>
                                          <p:spTgt spid="109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457200" y="381000"/>
            <a:ext cx="8001000" cy="914400"/>
          </a:xfrm>
          <a:prstGeom prst="rect">
            <a:avLst/>
          </a:prstGeom>
          <a:noFill/>
          <a:ln w="9525">
            <a:noFill/>
            <a:miter lim="800000"/>
            <a:headEnd/>
            <a:tailEnd/>
          </a:ln>
        </p:spPr>
        <p:txBody>
          <a:bodyPr anchor="b"/>
          <a:lstStyle/>
          <a:p>
            <a:r>
              <a:rPr lang="en-US" altLang="zh-CN" sz="2600" b="1">
                <a:ea typeface="黑体" pitchFamily="49" charset="-122"/>
              </a:rPr>
              <a:t>  </a:t>
            </a:r>
            <a:r>
              <a:rPr lang="zh-CN" altLang="en-US" sz="2600" b="1">
                <a:solidFill>
                  <a:srgbClr val="FF0000"/>
                </a:solidFill>
                <a:ea typeface="黑体" pitchFamily="49" charset="-122"/>
              </a:rPr>
              <a:t>性质</a:t>
            </a:r>
            <a:r>
              <a:rPr lang="en-US" altLang="zh-CN" sz="2600" b="1">
                <a:solidFill>
                  <a:srgbClr val="FF0000"/>
                </a:solidFill>
                <a:ea typeface="黑体" pitchFamily="49" charset="-122"/>
              </a:rPr>
              <a:t>2</a:t>
            </a:r>
            <a:r>
              <a:rPr lang="en-US" altLang="zh-CN" sz="2600" b="1">
                <a:ea typeface="黑体" pitchFamily="49" charset="-122"/>
              </a:rPr>
              <a:t>  |ρ</a:t>
            </a:r>
            <a:r>
              <a:rPr lang="en-US" altLang="zh-CN" sz="2600" b="1" baseline="-25000">
                <a:ea typeface="黑体" pitchFamily="49" charset="-122"/>
              </a:rPr>
              <a:t>XY</a:t>
            </a:r>
            <a:r>
              <a:rPr lang="en-US" altLang="zh-CN" sz="2600" b="1">
                <a:ea typeface="黑体" pitchFamily="49" charset="-122"/>
              </a:rPr>
              <a:t>|=1 </a:t>
            </a:r>
            <a:r>
              <a:rPr lang="zh-CN" altLang="en-US" sz="2600" b="1">
                <a:ea typeface="黑体" pitchFamily="49" charset="-122"/>
              </a:rPr>
              <a:t>的充要条件是</a:t>
            </a:r>
            <a:r>
              <a:rPr lang="en-US" altLang="zh-CN" sz="2600" b="1">
                <a:ea typeface="黑体" pitchFamily="49" charset="-122"/>
              </a:rPr>
              <a:t>,</a:t>
            </a:r>
            <a:r>
              <a:rPr lang="zh-CN" altLang="en-US" sz="2600" b="1">
                <a:ea typeface="黑体" pitchFamily="49" charset="-122"/>
              </a:rPr>
              <a:t>存在常数</a:t>
            </a:r>
            <a:r>
              <a:rPr lang="en-US" altLang="zh-CN" sz="2600" b="1" i="1">
                <a:ea typeface="黑体" pitchFamily="49" charset="-122"/>
              </a:rPr>
              <a:t>a</a:t>
            </a:r>
            <a:r>
              <a:rPr lang="en-US" altLang="zh-CN" sz="2600" b="1">
                <a:ea typeface="黑体" pitchFamily="49" charset="-122"/>
              </a:rPr>
              <a:t>,b</a:t>
            </a:r>
            <a:r>
              <a:rPr lang="zh-CN" altLang="en-US" sz="2600" b="1">
                <a:ea typeface="黑体" pitchFamily="49" charset="-122"/>
              </a:rPr>
              <a:t>使得</a:t>
            </a:r>
            <a:br>
              <a:rPr lang="zh-CN" altLang="en-US" sz="2600" b="1">
                <a:ea typeface="黑体" pitchFamily="49" charset="-122"/>
              </a:rPr>
            </a:br>
            <a:r>
              <a:rPr lang="zh-CN" altLang="en-US" sz="2600" b="1">
                <a:ea typeface="黑体" pitchFamily="49" charset="-122"/>
              </a:rPr>
              <a:t>                 </a:t>
            </a:r>
            <a:r>
              <a:rPr lang="en-US" altLang="zh-CN" sz="2600" b="1">
                <a:ea typeface="黑体" pitchFamily="49" charset="-122"/>
              </a:rPr>
              <a:t>P{Y=</a:t>
            </a:r>
            <a:r>
              <a:rPr lang="en-US" altLang="zh-CN" sz="2600" b="1" i="1">
                <a:ea typeface="黑体" pitchFamily="49" charset="-122"/>
              </a:rPr>
              <a:t>a</a:t>
            </a:r>
            <a:r>
              <a:rPr lang="en-US" altLang="zh-CN" sz="2600" b="1">
                <a:ea typeface="黑体" pitchFamily="49" charset="-122"/>
              </a:rPr>
              <a:t>X+b}=1</a:t>
            </a:r>
            <a:endParaRPr lang="en-US" altLang="zh-CN" sz="2600" b="1">
              <a:solidFill>
                <a:schemeClr val="tx2"/>
              </a:solidFill>
              <a:ea typeface="黑体" pitchFamily="49" charset="-122"/>
            </a:endParaRPr>
          </a:p>
        </p:txBody>
      </p:sp>
      <p:graphicFrame>
        <p:nvGraphicFramePr>
          <p:cNvPr id="111619" name="Object 3"/>
          <p:cNvGraphicFramePr>
            <a:graphicFrameLocks noChangeAspect="1"/>
          </p:cNvGraphicFramePr>
          <p:nvPr/>
        </p:nvGraphicFramePr>
        <p:xfrm>
          <a:off x="684213" y="1484313"/>
          <a:ext cx="5965825" cy="2085975"/>
        </p:xfrm>
        <a:graphic>
          <a:graphicData uri="http://schemas.openxmlformats.org/presentationml/2006/ole">
            <p:oleObj spid="_x0000_s1514498" name="Equation" r:id="rId3" imgW="3035160" imgH="1066680" progId="">
              <p:embed/>
            </p:oleObj>
          </a:graphicData>
        </a:graphic>
      </p:graphicFrame>
      <p:graphicFrame>
        <p:nvGraphicFramePr>
          <p:cNvPr id="111623" name="Object 7"/>
          <p:cNvGraphicFramePr>
            <a:graphicFrameLocks noChangeAspect="1"/>
          </p:cNvGraphicFramePr>
          <p:nvPr/>
        </p:nvGraphicFramePr>
        <p:xfrm>
          <a:off x="755650" y="3644900"/>
          <a:ext cx="5018088" cy="769938"/>
        </p:xfrm>
        <a:graphic>
          <a:graphicData uri="http://schemas.openxmlformats.org/presentationml/2006/ole">
            <p:oleObj spid="_x0000_s1514499" name="Equation" r:id="rId4" imgW="255240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dissolve">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dissolve">
                                      <p:cBhvr>
                                        <p:cTn id="12" dur="500"/>
                                        <p:tgtEl>
                                          <p:spTgt spid="1116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1623"/>
                                        </p:tgtEl>
                                        <p:attrNameLst>
                                          <p:attrName>style.visibility</p:attrName>
                                        </p:attrNameLst>
                                      </p:cBhvr>
                                      <p:to>
                                        <p:strVal val="visible"/>
                                      </p:to>
                                    </p:set>
                                    <p:animEffect transition="in" filter="dissolve">
                                      <p:cBhvr>
                                        <p:cTn id="17"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nvGraphicFramePr>
        <p:xfrm>
          <a:off x="1908175" y="2492375"/>
          <a:ext cx="3727450" cy="1090613"/>
        </p:xfrm>
        <a:graphic>
          <a:graphicData uri="http://schemas.openxmlformats.org/presentationml/2006/ole">
            <p:oleObj spid="_x0000_s1515522" name="公式" r:id="rId3" imgW="1257120" imgH="368280" progId="Equation.3">
              <p:embed/>
            </p:oleObj>
          </a:graphicData>
        </a:graphic>
      </p:graphicFrame>
      <p:sp>
        <p:nvSpPr>
          <p:cNvPr id="110595" name="Text Box 3"/>
          <p:cNvSpPr txBox="1">
            <a:spLocks noChangeArrowheads="1"/>
          </p:cNvSpPr>
          <p:nvPr/>
        </p:nvSpPr>
        <p:spPr bwMode="auto">
          <a:xfrm>
            <a:off x="620713" y="476250"/>
            <a:ext cx="7696200" cy="488950"/>
          </a:xfrm>
          <a:prstGeom prst="rect">
            <a:avLst/>
          </a:prstGeom>
          <a:noFill/>
          <a:ln w="9525">
            <a:noFill/>
            <a:miter lim="800000"/>
            <a:headEnd/>
            <a:tailEnd/>
          </a:ln>
          <a:effectLst/>
        </p:spPr>
        <p:txBody>
          <a:bodyPr anchor="b">
            <a:spAutoFit/>
          </a:bodyPr>
          <a:lstStyle/>
          <a:p>
            <a:pPr eaLnBrk="0" hangingPunct="0"/>
            <a:r>
              <a:rPr lang="en-US" altLang="zh-CN" sz="2600" b="1"/>
              <a:t>  </a:t>
            </a:r>
            <a:r>
              <a:rPr lang="zh-CN" altLang="en-US" sz="2600" b="1">
                <a:solidFill>
                  <a:srgbClr val="FF0000"/>
                </a:solidFill>
              </a:rPr>
              <a:t>性质</a:t>
            </a:r>
            <a:r>
              <a:rPr lang="en-US" altLang="zh-CN" sz="2600" b="1">
                <a:solidFill>
                  <a:srgbClr val="FF0000"/>
                </a:solidFill>
              </a:rPr>
              <a:t>3</a:t>
            </a:r>
            <a:r>
              <a:rPr lang="en-US" altLang="zh-CN" sz="2600" b="1"/>
              <a:t>  </a:t>
            </a:r>
            <a:r>
              <a:rPr lang="zh-CN" altLang="en-US" sz="2600"/>
              <a:t>若</a:t>
            </a:r>
            <a:r>
              <a:rPr lang="en-US" altLang="zh-CN" sz="2600"/>
              <a:t>X</a:t>
            </a:r>
            <a:r>
              <a:rPr lang="zh-CN" altLang="en-US" sz="2600"/>
              <a:t>与</a:t>
            </a:r>
            <a:r>
              <a:rPr lang="en-US" altLang="zh-CN" sz="2600"/>
              <a:t>Y</a:t>
            </a:r>
            <a:r>
              <a:rPr lang="zh-CN" altLang="en-US" sz="2600"/>
              <a:t>相互独立</a:t>
            </a:r>
            <a:r>
              <a:rPr lang="en-US" altLang="zh-CN" sz="2600"/>
              <a:t>,</a:t>
            </a:r>
            <a:r>
              <a:rPr lang="zh-CN" altLang="en-US" sz="2600"/>
              <a:t>则</a:t>
            </a:r>
            <a:r>
              <a:rPr lang="en-US" altLang="zh-CN" sz="2600"/>
              <a:t>ρ</a:t>
            </a:r>
            <a:r>
              <a:rPr lang="en-US" altLang="zh-CN" sz="2600" baseline="-25000"/>
              <a:t>XY</a:t>
            </a:r>
            <a:r>
              <a:rPr lang="en-US" altLang="zh-CN" sz="2600"/>
              <a:t>=0.</a:t>
            </a:r>
          </a:p>
        </p:txBody>
      </p:sp>
      <p:sp>
        <p:nvSpPr>
          <p:cNvPr id="110596" name="Text Box 4"/>
          <p:cNvSpPr txBox="1">
            <a:spLocks noChangeArrowheads="1"/>
          </p:cNvSpPr>
          <p:nvPr/>
        </p:nvSpPr>
        <p:spPr bwMode="auto">
          <a:xfrm>
            <a:off x="750888" y="1227138"/>
            <a:ext cx="7924800" cy="488950"/>
          </a:xfrm>
          <a:prstGeom prst="rect">
            <a:avLst/>
          </a:prstGeom>
          <a:noFill/>
          <a:ln w="9525">
            <a:noFill/>
            <a:miter lim="800000"/>
            <a:headEnd/>
            <a:tailEnd/>
          </a:ln>
          <a:effectLst/>
        </p:spPr>
        <p:txBody>
          <a:bodyPr anchor="b">
            <a:spAutoFit/>
          </a:bodyPr>
          <a:lstStyle/>
          <a:p>
            <a:pPr eaLnBrk="0" hangingPunct="0"/>
            <a:r>
              <a:rPr lang="zh-CN" altLang="en-US" sz="2600" b="1">
                <a:solidFill>
                  <a:srgbClr val="FF0000"/>
                </a:solidFill>
              </a:rPr>
              <a:t>证明</a:t>
            </a:r>
            <a:r>
              <a:rPr lang="zh-CN" altLang="en-US" sz="2600" b="1"/>
              <a:t>  </a:t>
            </a:r>
            <a:r>
              <a:rPr lang="zh-CN" altLang="en-US" sz="2600"/>
              <a:t>若</a:t>
            </a:r>
            <a:r>
              <a:rPr lang="en-US" altLang="zh-CN" sz="2600"/>
              <a:t>X</a:t>
            </a:r>
            <a:r>
              <a:rPr lang="zh-CN" altLang="en-US" sz="2600"/>
              <a:t>与</a:t>
            </a:r>
            <a:r>
              <a:rPr lang="en-US" altLang="zh-CN" sz="2600"/>
              <a:t>Y</a:t>
            </a:r>
            <a:r>
              <a:rPr lang="zh-CN" altLang="en-US" sz="2600"/>
              <a:t>相互独立</a:t>
            </a:r>
            <a:r>
              <a:rPr lang="en-US" altLang="zh-CN" sz="2600"/>
              <a:t>,</a:t>
            </a:r>
            <a:r>
              <a:rPr lang="zh-CN" altLang="en-US" sz="2600"/>
              <a:t>则</a:t>
            </a:r>
            <a:r>
              <a:rPr lang="en-US" altLang="zh-CN" sz="2600"/>
              <a:t>E(XY)=E(X)E(Y),</a:t>
            </a:r>
            <a:endParaRPr lang="en-US" altLang="zh-CN" sz="2600">
              <a:solidFill>
                <a:schemeClr val="tx2"/>
              </a:solidFill>
            </a:endParaRPr>
          </a:p>
        </p:txBody>
      </p:sp>
      <p:sp>
        <p:nvSpPr>
          <p:cNvPr id="110597" name="Text Box 5"/>
          <p:cNvSpPr txBox="1">
            <a:spLocks noChangeArrowheads="1"/>
          </p:cNvSpPr>
          <p:nvPr/>
        </p:nvSpPr>
        <p:spPr bwMode="auto">
          <a:xfrm>
            <a:off x="742950" y="1844675"/>
            <a:ext cx="6781800" cy="488950"/>
          </a:xfrm>
          <a:prstGeom prst="rect">
            <a:avLst/>
          </a:prstGeom>
          <a:noFill/>
          <a:ln w="9525">
            <a:noFill/>
            <a:miter lim="800000"/>
            <a:headEnd/>
            <a:tailEnd/>
          </a:ln>
          <a:effectLst/>
        </p:spPr>
        <p:txBody>
          <a:bodyPr anchor="b">
            <a:spAutoFit/>
          </a:bodyPr>
          <a:lstStyle/>
          <a:p>
            <a:pPr eaLnBrk="0" hangingPunct="0"/>
            <a:r>
              <a:rPr lang="zh-CN" altLang="en-US" sz="2600"/>
              <a:t>又  </a:t>
            </a:r>
            <a:r>
              <a:rPr lang="en-US" altLang="zh-CN" sz="2600"/>
              <a:t>Cov(X,Y)= E(XY)-E(X)E(Y),</a:t>
            </a:r>
            <a:r>
              <a:rPr lang="zh-CN" altLang="en-US" sz="2600"/>
              <a:t>所以</a:t>
            </a:r>
            <a:endParaRPr lang="zh-CN" altLang="en-US" sz="2600">
              <a:solidFill>
                <a:schemeClr val="tx2"/>
              </a:solidFill>
            </a:endParaRPr>
          </a:p>
        </p:txBody>
      </p:sp>
      <p:sp>
        <p:nvSpPr>
          <p:cNvPr id="110598" name="Text Box 6"/>
          <p:cNvSpPr txBox="1">
            <a:spLocks noChangeArrowheads="1"/>
          </p:cNvSpPr>
          <p:nvPr/>
        </p:nvSpPr>
        <p:spPr bwMode="auto">
          <a:xfrm>
            <a:off x="539750" y="3860800"/>
            <a:ext cx="7696200" cy="488950"/>
          </a:xfrm>
          <a:prstGeom prst="rect">
            <a:avLst/>
          </a:prstGeom>
          <a:noFill/>
          <a:ln w="9525">
            <a:noFill/>
            <a:miter lim="800000"/>
            <a:headEnd/>
            <a:tailEnd/>
          </a:ln>
          <a:effectLst/>
        </p:spPr>
        <p:txBody>
          <a:bodyPr anchor="b">
            <a:spAutoFit/>
          </a:bodyPr>
          <a:lstStyle/>
          <a:p>
            <a:pPr eaLnBrk="0" hangingPunct="0"/>
            <a:r>
              <a:rPr lang="en-US" altLang="zh-CN" sz="2600" b="1" dirty="0"/>
              <a:t>  </a:t>
            </a:r>
            <a:r>
              <a:rPr lang="zh-CN" altLang="en-US" sz="2600" b="1" dirty="0" smtClean="0">
                <a:solidFill>
                  <a:srgbClr val="FF0000"/>
                </a:solidFill>
              </a:rPr>
              <a:t>定义</a:t>
            </a:r>
            <a:r>
              <a:rPr lang="en-US" altLang="zh-CN" sz="2600" b="1" dirty="0" smtClean="0"/>
              <a:t>  </a:t>
            </a:r>
            <a:r>
              <a:rPr lang="zh-CN" altLang="en-US" sz="2600" dirty="0"/>
              <a:t>若</a:t>
            </a:r>
            <a:r>
              <a:rPr lang="en-US" altLang="zh-CN" sz="2600" dirty="0"/>
              <a:t>X,Y</a:t>
            </a:r>
            <a:r>
              <a:rPr lang="zh-CN" altLang="en-US" sz="2600" dirty="0"/>
              <a:t>的相关系数</a:t>
            </a:r>
            <a:r>
              <a:rPr lang="en-US" altLang="zh-CN" sz="2600" dirty="0" err="1"/>
              <a:t>ρ</a:t>
            </a:r>
            <a:r>
              <a:rPr lang="en-US" altLang="zh-CN" sz="2600" baseline="-25000" dirty="0" err="1"/>
              <a:t>XY</a:t>
            </a:r>
            <a:r>
              <a:rPr lang="en-US" altLang="zh-CN" sz="2600" dirty="0"/>
              <a:t>=0, </a:t>
            </a:r>
            <a:r>
              <a:rPr lang="zh-CN" altLang="en-US" sz="2600" dirty="0"/>
              <a:t>则称</a:t>
            </a:r>
            <a:r>
              <a:rPr lang="en-US" altLang="zh-CN" sz="2600" dirty="0"/>
              <a:t>X,Y</a:t>
            </a:r>
            <a:r>
              <a:rPr lang="zh-CN" altLang="en-US" sz="2600" dirty="0"/>
              <a:t>不相关</a:t>
            </a:r>
            <a:r>
              <a:rPr lang="en-US" altLang="zh-CN" sz="2600" dirty="0"/>
              <a:t>.</a:t>
            </a:r>
          </a:p>
        </p:txBody>
      </p:sp>
      <p:sp>
        <p:nvSpPr>
          <p:cNvPr id="110599" name="Text Box 7"/>
          <p:cNvSpPr txBox="1">
            <a:spLocks noChangeArrowheads="1"/>
          </p:cNvSpPr>
          <p:nvPr/>
        </p:nvSpPr>
        <p:spPr bwMode="auto">
          <a:xfrm>
            <a:off x="763588" y="4487863"/>
            <a:ext cx="7696200" cy="885825"/>
          </a:xfrm>
          <a:prstGeom prst="rect">
            <a:avLst/>
          </a:prstGeom>
          <a:noFill/>
          <a:ln w="9525">
            <a:noFill/>
            <a:miter lim="800000"/>
            <a:headEnd/>
            <a:tailEnd/>
          </a:ln>
          <a:effectLst/>
        </p:spPr>
        <p:txBody>
          <a:bodyPr anchor="b">
            <a:spAutoFit/>
          </a:bodyPr>
          <a:lstStyle/>
          <a:p>
            <a:pPr eaLnBrk="0" hangingPunct="0"/>
            <a:r>
              <a:rPr lang="zh-CN" altLang="zh-CN" sz="2600" b="1"/>
              <a:t>注：性质</a:t>
            </a:r>
            <a:r>
              <a:rPr lang="en-US" altLang="zh-CN" sz="2600" b="1"/>
              <a:t>3</a:t>
            </a:r>
            <a:r>
              <a:rPr lang="zh-CN" altLang="en-US" sz="2600" b="1"/>
              <a:t>说明，若</a:t>
            </a:r>
            <a:r>
              <a:rPr lang="en-US" altLang="zh-CN" sz="2600" b="1" i="1"/>
              <a:t>X</a:t>
            </a:r>
            <a:r>
              <a:rPr lang="zh-CN" altLang="en-US" sz="2600" b="1"/>
              <a:t>与</a:t>
            </a:r>
            <a:r>
              <a:rPr lang="en-US" altLang="zh-CN" sz="2600" b="1" i="1"/>
              <a:t>Y</a:t>
            </a:r>
            <a:r>
              <a:rPr lang="zh-CN" altLang="en-US" sz="2600" b="1"/>
              <a:t>相互独立</a:t>
            </a:r>
            <a:r>
              <a:rPr lang="en-US" altLang="zh-CN" sz="2600" b="1"/>
              <a:t>,</a:t>
            </a:r>
            <a:r>
              <a:rPr lang="zh-CN" altLang="en-US" sz="2600" b="1"/>
              <a:t>则</a:t>
            </a:r>
            <a:r>
              <a:rPr lang="en-US" altLang="zh-CN" sz="2600" b="1" i="1"/>
              <a:t>X</a:t>
            </a:r>
            <a:r>
              <a:rPr lang="zh-CN" altLang="en-US" sz="2600" b="1"/>
              <a:t>与</a:t>
            </a:r>
            <a:r>
              <a:rPr lang="en-US" altLang="zh-CN" sz="2600" b="1" i="1"/>
              <a:t>Y</a:t>
            </a:r>
            <a:r>
              <a:rPr lang="zh-CN" altLang="en-US" sz="2600" b="1"/>
              <a:t>一定不相关．但反之未必成立．</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dissolve">
                                      <p:cBhvr>
                                        <p:cTn id="7" dur="500"/>
                                        <p:tgtEl>
                                          <p:spTgt spid="1105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0596">
                                            <p:txEl>
                                              <p:pRg st="0" end="0"/>
                                            </p:txEl>
                                          </p:spTgt>
                                        </p:tgtEl>
                                        <p:attrNameLst>
                                          <p:attrName>style.visibility</p:attrName>
                                        </p:attrNameLst>
                                      </p:cBhvr>
                                      <p:to>
                                        <p:strVal val="visible"/>
                                      </p:to>
                                    </p:set>
                                    <p:animEffect transition="in" filter="dissolve">
                                      <p:cBhvr>
                                        <p:cTn id="12" dur="500"/>
                                        <p:tgtEl>
                                          <p:spTgt spid="1105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0597">
                                            <p:txEl>
                                              <p:pRg st="0" end="0"/>
                                            </p:txEl>
                                          </p:spTgt>
                                        </p:tgtEl>
                                        <p:attrNameLst>
                                          <p:attrName>style.visibility</p:attrName>
                                        </p:attrNameLst>
                                      </p:cBhvr>
                                      <p:to>
                                        <p:strVal val="visible"/>
                                      </p:to>
                                    </p:set>
                                    <p:animEffect transition="in" filter="dissolve">
                                      <p:cBhvr>
                                        <p:cTn id="17" dur="500"/>
                                        <p:tgtEl>
                                          <p:spTgt spid="1105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0594"/>
                                        </p:tgtEl>
                                        <p:attrNameLst>
                                          <p:attrName>style.visibility</p:attrName>
                                        </p:attrNameLst>
                                      </p:cBhvr>
                                      <p:to>
                                        <p:strVal val="visible"/>
                                      </p:to>
                                    </p:set>
                                    <p:animEffect transition="in" filter="dissolve">
                                      <p:cBhvr>
                                        <p:cTn id="22" dur="500"/>
                                        <p:tgtEl>
                                          <p:spTgt spid="1105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0598"/>
                                        </p:tgtEl>
                                        <p:attrNameLst>
                                          <p:attrName>style.visibility</p:attrName>
                                        </p:attrNameLst>
                                      </p:cBhvr>
                                      <p:to>
                                        <p:strVal val="visible"/>
                                      </p:to>
                                    </p:set>
                                    <p:animEffect transition="in" filter="dissolve">
                                      <p:cBhvr>
                                        <p:cTn id="27" dur="500"/>
                                        <p:tgtEl>
                                          <p:spTgt spid="1105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0599"/>
                                        </p:tgtEl>
                                        <p:attrNameLst>
                                          <p:attrName>style.visibility</p:attrName>
                                        </p:attrNameLst>
                                      </p:cBhvr>
                                      <p:to>
                                        <p:strVal val="visible"/>
                                      </p:to>
                                    </p:set>
                                    <p:animEffect transition="in" filter="dissolve">
                                      <p:cBhvr>
                                        <p:cTn id="32"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8" grpId="0"/>
      <p:bldP spid="11059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04" name="Group 4"/>
          <p:cNvGrpSpPr>
            <a:grpSpLocks/>
          </p:cNvGrpSpPr>
          <p:nvPr/>
        </p:nvGrpSpPr>
        <p:grpSpPr bwMode="auto">
          <a:xfrm>
            <a:off x="2836863" y="1160463"/>
            <a:ext cx="2573337" cy="1204912"/>
            <a:chOff x="1550" y="566"/>
            <a:chExt cx="1621" cy="759"/>
          </a:xfrm>
        </p:grpSpPr>
        <p:sp>
          <p:nvSpPr>
            <p:cNvPr id="1433605" name="Rectangle 5"/>
            <p:cNvSpPr>
              <a:spLocks noChangeArrowheads="1"/>
            </p:cNvSpPr>
            <p:nvPr/>
          </p:nvSpPr>
          <p:spPr bwMode="auto">
            <a:xfrm>
              <a:off x="2116" y="566"/>
              <a:ext cx="341"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a:t>
              </a:r>
            </a:p>
          </p:txBody>
        </p:sp>
        <p:sp>
          <p:nvSpPr>
            <p:cNvPr id="1433606" name="Rectangle 6"/>
            <p:cNvSpPr>
              <a:spLocks noChangeArrowheads="1"/>
            </p:cNvSpPr>
            <p:nvPr/>
          </p:nvSpPr>
          <p:spPr bwMode="auto">
            <a:xfrm>
              <a:off x="1550" y="960"/>
              <a:ext cx="1621" cy="365"/>
            </a:xfrm>
            <a:prstGeom prst="rect">
              <a:avLst/>
            </a:prstGeom>
            <a:noFill/>
            <a:ln w="9525">
              <a:noFill/>
              <a:miter lim="800000"/>
              <a:headEnd/>
              <a:tailEnd/>
            </a:ln>
            <a:effectLst/>
          </p:spPr>
          <p:txBody>
            <a:bodyPr wrap="none" anchor="ctr">
              <a:spAutoFit/>
            </a:bodyPr>
            <a:lstStyle/>
            <a:p>
              <a:pPr algn="ctr"/>
              <a:r>
                <a:rPr lang="en-US" altLang="zh-CN" sz="3200" b="1" i="1">
                  <a:ea typeface="宋体" pitchFamily="2" charset="-122"/>
                </a:rPr>
                <a:t>Cov</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)=0</a:t>
              </a:r>
              <a:r>
                <a:rPr lang="zh-CN" altLang="en-US" sz="3200" b="1">
                  <a:ea typeface="宋体" pitchFamily="2" charset="-122"/>
                </a:rPr>
                <a:t>，</a:t>
              </a:r>
            </a:p>
          </p:txBody>
        </p:sp>
      </p:grpSp>
      <p:sp>
        <p:nvSpPr>
          <p:cNvPr id="1433607" name="Text Box 7"/>
          <p:cNvSpPr txBox="1">
            <a:spLocks noChangeArrowheads="1"/>
          </p:cNvSpPr>
          <p:nvPr/>
        </p:nvSpPr>
        <p:spPr bwMode="auto">
          <a:xfrm>
            <a:off x="1768475" y="2693988"/>
            <a:ext cx="3641725" cy="519112"/>
          </a:xfrm>
          <a:prstGeom prst="rect">
            <a:avLst/>
          </a:prstGeom>
          <a:noFill/>
          <a:ln w="9525">
            <a:noFill/>
            <a:miter lim="800000"/>
            <a:headEnd/>
            <a:tailEnd/>
          </a:ln>
          <a:effectLst/>
        </p:spPr>
        <p:txBody>
          <a:bodyPr wrap="none">
            <a:spAutoFit/>
          </a:bodyPr>
          <a:lstStyle/>
          <a:p>
            <a:pPr algn="ctr" eaLnBrk="0" hangingPunct="0"/>
            <a:r>
              <a:rPr lang="zh-CN" altLang="en-US" b="1">
                <a:ea typeface="宋体" pitchFamily="2" charset="-122"/>
              </a:rPr>
              <a:t>事实上，</a:t>
            </a:r>
            <a:r>
              <a:rPr lang="en-US" altLang="zh-CN" b="1">
                <a:ea typeface="宋体" pitchFamily="2" charset="-122"/>
              </a:rPr>
              <a:t>X</a:t>
            </a:r>
            <a:r>
              <a:rPr lang="zh-CN" altLang="en-US" b="1">
                <a:ea typeface="宋体" pitchFamily="2" charset="-122"/>
              </a:rPr>
              <a:t>的密度函数</a:t>
            </a:r>
          </a:p>
        </p:txBody>
      </p:sp>
      <p:graphicFrame>
        <p:nvGraphicFramePr>
          <p:cNvPr id="1433608" name="Object 8"/>
          <p:cNvGraphicFramePr>
            <a:graphicFrameLocks noChangeAspect="1"/>
          </p:cNvGraphicFramePr>
          <p:nvPr/>
        </p:nvGraphicFramePr>
        <p:xfrm>
          <a:off x="1330325" y="3416300"/>
          <a:ext cx="3289300" cy="1397000"/>
        </p:xfrm>
        <a:graphic>
          <a:graphicData uri="http://schemas.openxmlformats.org/presentationml/2006/ole">
            <p:oleObj spid="_x0000_s1433608" name="Equation" r:id="rId3" imgW="3288960" imgH="1396800" progId="Equation.3">
              <p:embed/>
            </p:oleObj>
          </a:graphicData>
        </a:graphic>
      </p:graphicFrame>
      <p:graphicFrame>
        <p:nvGraphicFramePr>
          <p:cNvPr id="1433609" name="Object 9"/>
          <p:cNvGraphicFramePr>
            <a:graphicFrameLocks noChangeAspect="1"/>
          </p:cNvGraphicFramePr>
          <p:nvPr/>
        </p:nvGraphicFramePr>
        <p:xfrm>
          <a:off x="5219700" y="3949700"/>
          <a:ext cx="2057400" cy="431800"/>
        </p:xfrm>
        <a:graphic>
          <a:graphicData uri="http://schemas.openxmlformats.org/presentationml/2006/ole">
            <p:oleObj spid="_x0000_s1433609" name="Equation" r:id="rId4" imgW="2057400" imgH="431640" progId="Equation.3">
              <p:embed/>
            </p:oleObj>
          </a:graphicData>
        </a:graphic>
      </p:graphicFrame>
      <p:graphicFrame>
        <p:nvGraphicFramePr>
          <p:cNvPr id="1433610" name="Object 10"/>
          <p:cNvGraphicFramePr>
            <a:graphicFrameLocks noChangeAspect="1"/>
          </p:cNvGraphicFramePr>
          <p:nvPr/>
        </p:nvGraphicFramePr>
        <p:xfrm>
          <a:off x="1114425" y="4837113"/>
          <a:ext cx="6070600" cy="1092200"/>
        </p:xfrm>
        <a:graphic>
          <a:graphicData uri="http://schemas.openxmlformats.org/presentationml/2006/ole">
            <p:oleObj spid="_x0000_s1433610" name="Equation" r:id="rId5" imgW="6070320" imgH="1091880" progId="Equation.3">
              <p:embed/>
            </p:oleObj>
          </a:graphicData>
        </a:graphic>
      </p:graphicFrame>
      <p:graphicFrame>
        <p:nvGraphicFramePr>
          <p:cNvPr id="1433611" name="Object 11"/>
          <p:cNvGraphicFramePr>
            <a:graphicFrameLocks noChangeAspect="1"/>
          </p:cNvGraphicFramePr>
          <p:nvPr/>
        </p:nvGraphicFramePr>
        <p:xfrm>
          <a:off x="1330325" y="6132513"/>
          <a:ext cx="5257800" cy="393700"/>
        </p:xfrm>
        <a:graphic>
          <a:graphicData uri="http://schemas.openxmlformats.org/presentationml/2006/ole">
            <p:oleObj spid="_x0000_s1433611" name="Equation" r:id="rId6" imgW="5257800" imgH="393480" progId="Equation.3">
              <p:embed/>
            </p:oleObj>
          </a:graphicData>
        </a:graphic>
      </p:graphicFrame>
      <p:sp>
        <p:nvSpPr>
          <p:cNvPr id="1433612" name="Rectangle 12"/>
          <p:cNvSpPr>
            <a:spLocks noChangeArrowheads="1"/>
          </p:cNvSpPr>
          <p:nvPr/>
        </p:nvSpPr>
        <p:spPr bwMode="auto">
          <a:xfrm>
            <a:off x="1187450" y="981075"/>
            <a:ext cx="8459788" cy="519113"/>
          </a:xfrm>
          <a:prstGeom prst="rect">
            <a:avLst/>
          </a:prstGeom>
          <a:noFill/>
          <a:ln w="9525">
            <a:noFill/>
            <a:miter lim="800000"/>
            <a:headEnd/>
            <a:tailEnd/>
          </a:ln>
          <a:effectLst/>
        </p:spPr>
        <p:txBody>
          <a:bodyPr anchor="ctr">
            <a:spAutoFit/>
          </a:bodyPr>
          <a:lstStyle/>
          <a:p>
            <a:r>
              <a:rPr lang="zh-CN" altLang="en-US" b="1">
                <a:solidFill>
                  <a:srgbClr val="3366CC"/>
                </a:solidFill>
                <a:ea typeface="宋体" pitchFamily="2" charset="-122"/>
              </a:rPr>
              <a:t>例</a:t>
            </a:r>
            <a:r>
              <a:rPr lang="en-US" altLang="zh-CN" b="1">
                <a:solidFill>
                  <a:srgbClr val="CCFFFF"/>
                </a:solidFill>
                <a:ea typeface="宋体" pitchFamily="2" charset="-122"/>
              </a:rPr>
              <a:t> </a:t>
            </a:r>
            <a:r>
              <a:rPr lang="en-US" altLang="zh-CN" b="1">
                <a:ea typeface="宋体" pitchFamily="2" charset="-122"/>
              </a:rPr>
              <a:t> </a:t>
            </a:r>
            <a:r>
              <a:rPr lang="zh-CN" altLang="en-US" b="1">
                <a:ea typeface="宋体" pitchFamily="2" charset="-122"/>
              </a:rPr>
              <a:t>设</a:t>
            </a:r>
            <a:r>
              <a:rPr lang="en-US" altLang="zh-CN" b="1" i="1">
                <a:ea typeface="宋体" pitchFamily="2" charset="-122"/>
              </a:rPr>
              <a:t>X</a:t>
            </a:r>
            <a:r>
              <a:rPr lang="zh-CN" altLang="en-US" b="1">
                <a:ea typeface="宋体" pitchFamily="2" charset="-122"/>
              </a:rPr>
              <a:t>服从</a:t>
            </a:r>
            <a:r>
              <a:rPr lang="en-US" altLang="zh-CN" b="1">
                <a:ea typeface="宋体" pitchFamily="2" charset="-122"/>
              </a:rPr>
              <a:t>(-1/2, 1/2)</a:t>
            </a:r>
            <a:r>
              <a:rPr lang="zh-CN" altLang="en-US" b="1">
                <a:ea typeface="宋体" pitchFamily="2" charset="-122"/>
              </a:rPr>
              <a:t>内的均匀分布 </a:t>
            </a:r>
            <a:r>
              <a:rPr lang="en-US" altLang="zh-CN" b="1">
                <a:ea typeface="宋体" pitchFamily="2" charset="-122"/>
              </a:rPr>
              <a:t>, </a:t>
            </a:r>
            <a:r>
              <a:rPr lang="zh-CN" altLang="en-US" b="1">
                <a:ea typeface="宋体" pitchFamily="2" charset="-122"/>
              </a:rPr>
              <a:t>而</a:t>
            </a:r>
            <a:r>
              <a:rPr lang="en-US" altLang="zh-CN" b="1" i="1">
                <a:ea typeface="宋体" pitchFamily="2" charset="-122"/>
              </a:rPr>
              <a:t>Y</a:t>
            </a:r>
            <a:r>
              <a:rPr lang="en-US" altLang="zh-CN" b="1">
                <a:ea typeface="宋体" pitchFamily="2" charset="-122"/>
              </a:rPr>
              <a:t>=cos</a:t>
            </a:r>
            <a:r>
              <a:rPr lang="en-US" altLang="zh-CN" b="1" i="1">
                <a:ea typeface="宋体" pitchFamily="2" charset="-122"/>
              </a:rPr>
              <a:t> X</a:t>
            </a:r>
            <a:r>
              <a:rPr lang="en-US" altLang="zh-CN" b="1">
                <a:ea typeface="宋体" pitchFamily="2" charset="-122"/>
              </a:rPr>
              <a:t>,</a:t>
            </a:r>
          </a:p>
        </p:txBody>
      </p:sp>
      <p:sp>
        <p:nvSpPr>
          <p:cNvPr id="1433613" name="Rectangle 13"/>
          <p:cNvSpPr>
            <a:spLocks noChangeArrowheads="1"/>
          </p:cNvSpPr>
          <p:nvPr/>
        </p:nvSpPr>
        <p:spPr bwMode="auto">
          <a:xfrm>
            <a:off x="1117600" y="1808163"/>
            <a:ext cx="1606550" cy="519112"/>
          </a:xfrm>
          <a:prstGeom prst="rect">
            <a:avLst/>
          </a:prstGeom>
          <a:noFill/>
          <a:ln w="9525">
            <a:noFill/>
            <a:miter lim="800000"/>
            <a:headEnd/>
            <a:tailEnd/>
          </a:ln>
          <a:effectLst/>
        </p:spPr>
        <p:txBody>
          <a:bodyPr wrap="none">
            <a:spAutoFit/>
          </a:bodyPr>
          <a:lstStyle/>
          <a:p>
            <a:pPr algn="ctr" eaLnBrk="0" hangingPunct="0"/>
            <a:r>
              <a:rPr lang="zh-CN" altLang="en-US" b="1">
                <a:ea typeface="宋体" pitchFamily="2" charset="-122"/>
              </a:rPr>
              <a:t>不难求得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13"/>
                                        </p:tgtEl>
                                        <p:attrNameLst>
                                          <p:attrName>style.visibility</p:attrName>
                                        </p:attrNameLst>
                                      </p:cBhvr>
                                      <p:to>
                                        <p:strVal val="visible"/>
                                      </p:to>
                                    </p:set>
                                    <p:animEffect transition="in" filter="wipe(left)">
                                      <p:cBhvr>
                                        <p:cTn id="7" dur="500"/>
                                        <p:tgtEl>
                                          <p:spTgt spid="14336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33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433607"/>
                                        </p:tgtEl>
                                        <p:attrNameLst>
                                          <p:attrName>style.visibility</p:attrName>
                                        </p:attrNameLst>
                                      </p:cBhvr>
                                      <p:to>
                                        <p:strVal val="visible"/>
                                      </p:to>
                                    </p:set>
                                    <p:anim calcmode="lin" valueType="num">
                                      <p:cBhvr additive="base">
                                        <p:cTn id="15" dur="500" fill="hold"/>
                                        <p:tgtEl>
                                          <p:spTgt spid="1433607"/>
                                        </p:tgtEl>
                                        <p:attrNameLst>
                                          <p:attrName>ppt_x</p:attrName>
                                        </p:attrNameLst>
                                      </p:cBhvr>
                                      <p:tavLst>
                                        <p:tav tm="0">
                                          <p:val>
                                            <p:strVal val="0-#ppt_w/2"/>
                                          </p:val>
                                        </p:tav>
                                        <p:tav tm="100000">
                                          <p:val>
                                            <p:strVal val="#ppt_x"/>
                                          </p:val>
                                        </p:tav>
                                      </p:tavLst>
                                    </p:anim>
                                    <p:anim calcmode="lin" valueType="num">
                                      <p:cBhvr additive="base">
                                        <p:cTn id="16" dur="500" fill="hold"/>
                                        <p:tgtEl>
                                          <p:spTgt spid="143360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433608"/>
                                        </p:tgtEl>
                                        <p:attrNameLst>
                                          <p:attrName>style.visibility</p:attrName>
                                        </p:attrNameLst>
                                      </p:cBhvr>
                                      <p:to>
                                        <p:strVal val="visible"/>
                                      </p:to>
                                    </p:set>
                                    <p:anim calcmode="lin" valueType="num">
                                      <p:cBhvr additive="base">
                                        <p:cTn id="21" dur="500" fill="hold"/>
                                        <p:tgtEl>
                                          <p:spTgt spid="1433608"/>
                                        </p:tgtEl>
                                        <p:attrNameLst>
                                          <p:attrName>ppt_x</p:attrName>
                                        </p:attrNameLst>
                                      </p:cBhvr>
                                      <p:tavLst>
                                        <p:tav tm="0">
                                          <p:val>
                                            <p:strVal val="0-#ppt_w/2"/>
                                          </p:val>
                                        </p:tav>
                                        <p:tav tm="100000">
                                          <p:val>
                                            <p:strVal val="#ppt_x"/>
                                          </p:val>
                                        </p:tav>
                                      </p:tavLst>
                                    </p:anim>
                                    <p:anim calcmode="lin" valueType="num">
                                      <p:cBhvr additive="base">
                                        <p:cTn id="22" dur="500" fill="hold"/>
                                        <p:tgtEl>
                                          <p:spTgt spid="143360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33609"/>
                                        </p:tgtEl>
                                        <p:attrNameLst>
                                          <p:attrName>style.visibility</p:attrName>
                                        </p:attrNameLst>
                                      </p:cBhvr>
                                      <p:to>
                                        <p:strVal val="visible"/>
                                      </p:to>
                                    </p:set>
                                    <p:anim calcmode="lin" valueType="num">
                                      <p:cBhvr additive="base">
                                        <p:cTn id="27" dur="500" fill="hold"/>
                                        <p:tgtEl>
                                          <p:spTgt spid="1433609"/>
                                        </p:tgtEl>
                                        <p:attrNameLst>
                                          <p:attrName>ppt_x</p:attrName>
                                        </p:attrNameLst>
                                      </p:cBhvr>
                                      <p:tavLst>
                                        <p:tav tm="0">
                                          <p:val>
                                            <p:strVal val="0-#ppt_w/2"/>
                                          </p:val>
                                        </p:tav>
                                        <p:tav tm="100000">
                                          <p:val>
                                            <p:strVal val="#ppt_x"/>
                                          </p:val>
                                        </p:tav>
                                      </p:tavLst>
                                    </p:anim>
                                    <p:anim calcmode="lin" valueType="num">
                                      <p:cBhvr additive="base">
                                        <p:cTn id="28" dur="500" fill="hold"/>
                                        <p:tgtEl>
                                          <p:spTgt spid="143360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433610"/>
                                        </p:tgtEl>
                                        <p:attrNameLst>
                                          <p:attrName>style.visibility</p:attrName>
                                        </p:attrNameLst>
                                      </p:cBhvr>
                                      <p:to>
                                        <p:strVal val="visible"/>
                                      </p:to>
                                    </p:set>
                                    <p:anim calcmode="lin" valueType="num">
                                      <p:cBhvr additive="base">
                                        <p:cTn id="33" dur="500" fill="hold"/>
                                        <p:tgtEl>
                                          <p:spTgt spid="1433610"/>
                                        </p:tgtEl>
                                        <p:attrNameLst>
                                          <p:attrName>ppt_x</p:attrName>
                                        </p:attrNameLst>
                                      </p:cBhvr>
                                      <p:tavLst>
                                        <p:tav tm="0">
                                          <p:val>
                                            <p:strVal val="0-#ppt_w/2"/>
                                          </p:val>
                                        </p:tav>
                                        <p:tav tm="100000">
                                          <p:val>
                                            <p:strVal val="#ppt_x"/>
                                          </p:val>
                                        </p:tav>
                                      </p:tavLst>
                                    </p:anim>
                                    <p:anim calcmode="lin" valueType="num">
                                      <p:cBhvr additive="base">
                                        <p:cTn id="34" dur="500" fill="hold"/>
                                        <p:tgtEl>
                                          <p:spTgt spid="14336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433611"/>
                                        </p:tgtEl>
                                        <p:attrNameLst>
                                          <p:attrName>style.visibility</p:attrName>
                                        </p:attrNameLst>
                                      </p:cBhvr>
                                      <p:to>
                                        <p:strVal val="visible"/>
                                      </p:to>
                                    </p:set>
                                    <p:anim calcmode="lin" valueType="num">
                                      <p:cBhvr additive="base">
                                        <p:cTn id="39" dur="500" fill="hold"/>
                                        <p:tgtEl>
                                          <p:spTgt spid="1433611"/>
                                        </p:tgtEl>
                                        <p:attrNameLst>
                                          <p:attrName>ppt_x</p:attrName>
                                        </p:attrNameLst>
                                      </p:cBhvr>
                                      <p:tavLst>
                                        <p:tav tm="0">
                                          <p:val>
                                            <p:strVal val="0-#ppt_w/2"/>
                                          </p:val>
                                        </p:tav>
                                        <p:tav tm="100000">
                                          <p:val>
                                            <p:strVal val="#ppt_x"/>
                                          </p:val>
                                        </p:tav>
                                      </p:tavLst>
                                    </p:anim>
                                    <p:anim calcmode="lin" valueType="num">
                                      <p:cBhvr additive="base">
                                        <p:cTn id="40" dur="500" fill="hold"/>
                                        <p:tgtEl>
                                          <p:spTgt spid="1433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7" grpId="0" autoUpdateAnimBg="0"/>
      <p:bldP spid="143361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a:off x="1331913" y="2205038"/>
            <a:ext cx="1992312" cy="519112"/>
            <a:chOff x="630" y="1814"/>
            <a:chExt cx="1255" cy="327"/>
          </a:xfrm>
        </p:grpSpPr>
        <p:sp>
          <p:nvSpPr>
            <p:cNvPr id="1434629" name="Rectangle 5"/>
            <p:cNvSpPr>
              <a:spLocks noChangeArrowheads="1"/>
            </p:cNvSpPr>
            <p:nvPr/>
          </p:nvSpPr>
          <p:spPr bwMode="auto">
            <a:xfrm>
              <a:off x="630" y="1814"/>
              <a:ext cx="1255" cy="327"/>
            </a:xfrm>
            <a:prstGeom prst="rect">
              <a:avLst/>
            </a:prstGeom>
            <a:noFill/>
            <a:ln w="9525">
              <a:noFill/>
              <a:miter lim="800000"/>
              <a:headEnd/>
              <a:tailEnd/>
            </a:ln>
            <a:effectLst/>
          </p:spPr>
          <p:txBody>
            <a:bodyPr wrap="none" anchor="ctr">
              <a:spAutoFit/>
            </a:bodyPr>
            <a:lstStyle/>
            <a:p>
              <a:pPr algn="ctr"/>
              <a:r>
                <a:rPr lang="zh-CN" altLang="en-US" b="1">
                  <a:ea typeface="宋体" pitchFamily="2" charset="-122"/>
                </a:rPr>
                <a:t>因而    </a:t>
              </a:r>
              <a:r>
                <a:rPr lang="en-US" altLang="zh-CN" b="1">
                  <a:ea typeface="宋体" pitchFamily="2" charset="-122"/>
                </a:rPr>
                <a:t>=0</a:t>
              </a:r>
              <a:r>
                <a:rPr lang="zh-CN" altLang="en-US" b="1">
                  <a:ea typeface="宋体" pitchFamily="2" charset="-122"/>
                </a:rPr>
                <a:t>，</a:t>
              </a:r>
            </a:p>
          </p:txBody>
        </p:sp>
        <p:graphicFrame>
          <p:nvGraphicFramePr>
            <p:cNvPr id="1434630" name="Object 6"/>
            <p:cNvGraphicFramePr>
              <a:graphicFrameLocks noChangeAspect="1"/>
            </p:cNvGraphicFramePr>
            <p:nvPr/>
          </p:nvGraphicFramePr>
          <p:xfrm>
            <a:off x="1127" y="1847"/>
            <a:ext cx="263" cy="284"/>
          </p:xfrm>
          <a:graphic>
            <a:graphicData uri="http://schemas.openxmlformats.org/presentationml/2006/ole">
              <p:oleObj spid="_x0000_s1434630" name="公式" r:id="rId3" imgW="152280" imgH="164880" progId="Equation.3">
                <p:embed/>
              </p:oleObj>
            </a:graphicData>
          </a:graphic>
        </p:graphicFrame>
      </p:grpSp>
      <p:sp>
        <p:nvSpPr>
          <p:cNvPr id="1434631" name="Rectangle 7"/>
          <p:cNvSpPr>
            <a:spLocks noChangeArrowheads="1"/>
          </p:cNvSpPr>
          <p:nvPr/>
        </p:nvSpPr>
        <p:spPr bwMode="auto">
          <a:xfrm>
            <a:off x="3395663" y="2165350"/>
            <a:ext cx="2601912" cy="519113"/>
          </a:xfrm>
          <a:prstGeom prst="rect">
            <a:avLst/>
          </a:prstGeom>
          <a:noFill/>
          <a:ln w="9525">
            <a:noFill/>
            <a:miter lim="800000"/>
            <a:headEnd/>
            <a:tailEnd/>
          </a:ln>
          <a:effectLst/>
        </p:spPr>
        <p:txBody>
          <a:bodyPr wrap="none" anchor="ctr">
            <a:spAutoFit/>
          </a:bodyPr>
          <a:lstStyle/>
          <a:p>
            <a:pPr algn="ctr"/>
            <a:r>
              <a:rPr lang="zh-CN" altLang="en-US" b="1">
                <a:solidFill>
                  <a:schemeClr val="accent2"/>
                </a:solidFill>
                <a:ea typeface="宋体" pitchFamily="2" charset="-122"/>
              </a:rPr>
              <a:t>即</a:t>
            </a:r>
            <a:r>
              <a:rPr lang="en-US" altLang="zh-CN" b="1" i="1">
                <a:solidFill>
                  <a:schemeClr val="accent2"/>
                </a:solidFill>
                <a:ea typeface="宋体" pitchFamily="2" charset="-122"/>
              </a:rPr>
              <a:t>X</a:t>
            </a:r>
            <a:r>
              <a:rPr lang="zh-CN" altLang="en-US" b="1">
                <a:solidFill>
                  <a:schemeClr val="accent2"/>
                </a:solidFill>
                <a:ea typeface="宋体" pitchFamily="2" charset="-122"/>
              </a:rPr>
              <a:t>和</a:t>
            </a:r>
            <a:r>
              <a:rPr lang="en-US" altLang="zh-CN" b="1" i="1">
                <a:solidFill>
                  <a:schemeClr val="accent2"/>
                </a:solidFill>
                <a:ea typeface="宋体" pitchFamily="2" charset="-122"/>
              </a:rPr>
              <a:t>Y</a:t>
            </a:r>
            <a:r>
              <a:rPr lang="zh-CN" altLang="en-US" b="1">
                <a:solidFill>
                  <a:schemeClr val="accent2"/>
                </a:solidFill>
                <a:ea typeface="宋体" pitchFamily="2" charset="-122"/>
              </a:rPr>
              <a:t>不相关 </a:t>
            </a:r>
            <a:r>
              <a:rPr lang="en-US" altLang="zh-CN" b="1">
                <a:solidFill>
                  <a:schemeClr val="accent2"/>
                </a:solidFill>
                <a:ea typeface="宋体" pitchFamily="2" charset="-122"/>
              </a:rPr>
              <a:t>.</a:t>
            </a:r>
          </a:p>
        </p:txBody>
      </p:sp>
      <p:sp>
        <p:nvSpPr>
          <p:cNvPr id="1434632" name="Rectangle 8"/>
          <p:cNvSpPr>
            <a:spLocks noChangeArrowheads="1"/>
          </p:cNvSpPr>
          <p:nvPr/>
        </p:nvSpPr>
        <p:spPr bwMode="auto">
          <a:xfrm>
            <a:off x="1042988" y="3141663"/>
            <a:ext cx="5184775" cy="519112"/>
          </a:xfrm>
          <a:prstGeom prst="rect">
            <a:avLst/>
          </a:prstGeom>
          <a:noFill/>
          <a:ln w="9525">
            <a:noFill/>
            <a:miter lim="800000"/>
            <a:headEnd/>
            <a:tailEnd/>
          </a:ln>
          <a:effectLst/>
        </p:spPr>
        <p:txBody>
          <a:bodyPr anchor="ctr">
            <a:spAutoFit/>
          </a:bodyPr>
          <a:lstStyle/>
          <a:p>
            <a:pPr algn="ctr"/>
            <a:r>
              <a:rPr lang="zh-CN" altLang="en-US" b="1">
                <a:ea typeface="宋体" pitchFamily="2" charset="-122"/>
              </a:rPr>
              <a:t>但</a:t>
            </a:r>
            <a:r>
              <a:rPr lang="en-US" altLang="zh-CN" b="1" i="1">
                <a:ea typeface="宋体" pitchFamily="2" charset="-122"/>
              </a:rPr>
              <a:t>Y</a:t>
            </a:r>
            <a:r>
              <a:rPr lang="zh-CN" altLang="en-US" b="1">
                <a:ea typeface="宋体" pitchFamily="2" charset="-122"/>
              </a:rPr>
              <a:t>与</a:t>
            </a:r>
            <a:r>
              <a:rPr lang="en-US" altLang="zh-CN" b="1" i="1">
                <a:ea typeface="宋体" pitchFamily="2" charset="-122"/>
              </a:rPr>
              <a:t>X</a:t>
            </a:r>
            <a:r>
              <a:rPr lang="zh-CN" altLang="en-US" b="1">
                <a:ea typeface="宋体" pitchFamily="2" charset="-122"/>
              </a:rPr>
              <a:t>有严格的函数关系，</a:t>
            </a:r>
          </a:p>
        </p:txBody>
      </p:sp>
      <p:sp>
        <p:nvSpPr>
          <p:cNvPr id="1434633" name="Rectangle 9"/>
          <p:cNvSpPr>
            <a:spLocks noChangeArrowheads="1"/>
          </p:cNvSpPr>
          <p:nvPr/>
        </p:nvSpPr>
        <p:spPr bwMode="auto">
          <a:xfrm>
            <a:off x="5700713" y="3132138"/>
            <a:ext cx="2601912" cy="519112"/>
          </a:xfrm>
          <a:prstGeom prst="rect">
            <a:avLst/>
          </a:prstGeom>
          <a:noFill/>
          <a:ln w="9525">
            <a:noFill/>
            <a:miter lim="800000"/>
            <a:headEnd/>
            <a:tailEnd/>
          </a:ln>
          <a:effectLst/>
        </p:spPr>
        <p:txBody>
          <a:bodyPr wrap="none" anchor="ctr">
            <a:spAutoFit/>
          </a:bodyPr>
          <a:lstStyle/>
          <a:p>
            <a:pPr algn="ctr"/>
            <a:r>
              <a:rPr lang="zh-CN" altLang="en-US" b="1">
                <a:solidFill>
                  <a:schemeClr val="accent2"/>
                </a:solidFill>
                <a:ea typeface="宋体" pitchFamily="2" charset="-122"/>
              </a:rPr>
              <a:t>即</a:t>
            </a:r>
            <a:r>
              <a:rPr lang="en-US" altLang="zh-CN" b="1" i="1">
                <a:solidFill>
                  <a:schemeClr val="accent2"/>
                </a:solidFill>
                <a:ea typeface="宋体" pitchFamily="2" charset="-122"/>
              </a:rPr>
              <a:t>X</a:t>
            </a:r>
            <a:r>
              <a:rPr lang="zh-CN" altLang="en-US" b="1">
                <a:solidFill>
                  <a:schemeClr val="accent2"/>
                </a:solidFill>
                <a:ea typeface="宋体" pitchFamily="2" charset="-122"/>
              </a:rPr>
              <a:t>和</a:t>
            </a:r>
            <a:r>
              <a:rPr lang="en-US" altLang="zh-CN" b="1" i="1">
                <a:solidFill>
                  <a:schemeClr val="accent2"/>
                </a:solidFill>
                <a:ea typeface="宋体" pitchFamily="2" charset="-122"/>
              </a:rPr>
              <a:t>Y</a:t>
            </a:r>
            <a:r>
              <a:rPr lang="zh-CN" altLang="en-US" b="1">
                <a:solidFill>
                  <a:schemeClr val="accent2"/>
                </a:solidFill>
                <a:ea typeface="宋体" pitchFamily="2" charset="-122"/>
              </a:rPr>
              <a:t>不独立 </a:t>
            </a:r>
            <a:r>
              <a:rPr lang="en-US" altLang="zh-CN" b="1">
                <a:solidFill>
                  <a:schemeClr val="accent2"/>
                </a:solidFill>
                <a:ea typeface="宋体" pitchFamily="2" charset="-122"/>
              </a:rPr>
              <a:t>.</a:t>
            </a:r>
          </a:p>
        </p:txBody>
      </p:sp>
      <p:sp>
        <p:nvSpPr>
          <p:cNvPr id="12" name="Rectangle 3"/>
          <p:cNvSpPr txBox="1">
            <a:spLocks noChangeArrowheads="1"/>
          </p:cNvSpPr>
          <p:nvPr/>
        </p:nvSpPr>
        <p:spPr>
          <a:xfrm>
            <a:off x="1220822" y="3976712"/>
            <a:ext cx="8280400" cy="295275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Char char="4"/>
              <a:tabLst/>
              <a:defRPr/>
            </a:pPr>
            <a:r>
              <a:rPr kumimoji="1" lang="en-US" altLang="zh-CN" sz="3200" b="0" i="0" u="none" strike="noStrike" kern="0" cap="none" spc="0" normalizeH="0" baseline="0" noProof="0" smtClean="0">
                <a:ln>
                  <a:noFill/>
                </a:ln>
                <a:solidFill>
                  <a:schemeClr val="tx1"/>
                </a:solidFill>
                <a:effectLst/>
                <a:uLnTx/>
                <a:uFillTx/>
                <a:latin typeface="+mn-lt"/>
                <a:ea typeface="+mn-ea"/>
                <a:cs typeface="+mn-cs"/>
              </a:rPr>
              <a:t>X,Y</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独立时</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可以推出</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Cov(X,Y)=0,</a:t>
            </a:r>
          </a:p>
          <a:p>
            <a:pPr marL="342900" marR="0" lvl="0" indent="-342900" algn="l" defTabSz="914400" rtl="0" eaLnBrk="1" fontAlgn="base" latinLnBrk="0" hangingPunct="1">
              <a:lnSpc>
                <a:spcPct val="100000"/>
              </a:lnSpc>
              <a:spcBef>
                <a:spcPct val="20000"/>
              </a:spcBef>
              <a:spcAft>
                <a:spcPct val="0"/>
              </a:spcAft>
              <a:buClr>
                <a:schemeClr val="accent1"/>
              </a:buClr>
              <a:buSzPct val="90000"/>
              <a:buFont typeface="Wingdings" pitchFamily="2" charset="2"/>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因而可以推出</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R(X,Y)=0,</a:t>
            </a:r>
            <a:r>
              <a:rPr kumimoji="1" lang="zh-CN" altLang="en-US" sz="3200" b="0" i="0" u="none" strike="noStrike" kern="0" cap="none" spc="0" normalizeH="0" baseline="0" noProof="0" smtClean="0">
                <a:ln>
                  <a:noFill/>
                </a:ln>
                <a:solidFill>
                  <a:schemeClr val="tx1"/>
                </a:solidFill>
                <a:effectLst/>
                <a:uLnTx/>
                <a:uFillTx/>
                <a:latin typeface="+mn-lt"/>
                <a:ea typeface="+mn-ea"/>
                <a:cs typeface="+mn-cs"/>
              </a:rPr>
              <a:t>即不相关</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accent1"/>
              </a:buClr>
              <a:buSzPct val="90000"/>
              <a:buFont typeface="Wingdings" pitchFamily="2" charset="2"/>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反之不一定成立</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accent1"/>
              </a:buClr>
              <a:buSzPct val="90000"/>
              <a:buFont typeface="Wingdings" pitchFamily="2" charset="2"/>
              <a:buNone/>
              <a:tabLst/>
              <a:defRPr/>
            </a:pPr>
            <a:r>
              <a:rPr kumimoji="1" lang="zh-CN" altLang="en-US" sz="3200" b="0" i="0" u="none" strike="noStrike" kern="0" cap="none" spc="0" normalizeH="0" baseline="0" noProof="0" smtClean="0">
                <a:ln>
                  <a:noFill/>
                </a:ln>
                <a:solidFill>
                  <a:schemeClr val="tx1"/>
                </a:solidFill>
                <a:effectLst/>
                <a:uLnTx/>
                <a:uFillTx/>
                <a:latin typeface="+mn-lt"/>
                <a:ea typeface="+mn-ea"/>
                <a:cs typeface="+mn-cs"/>
              </a:rPr>
              <a:t>也就是说</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smtClean="0">
                <a:ln>
                  <a:noFill/>
                </a:ln>
                <a:solidFill>
                  <a:schemeClr val="hlink"/>
                </a:solidFill>
                <a:effectLst/>
                <a:uLnTx/>
                <a:uFillTx/>
                <a:latin typeface="+mn-lt"/>
                <a:ea typeface="+mn-ea"/>
                <a:cs typeface="+mn-cs"/>
              </a:rPr>
              <a:t>X,Y</a:t>
            </a:r>
            <a:r>
              <a:rPr kumimoji="1" lang="zh-CN" altLang="en-US" sz="3200" b="0" i="0" u="none" strike="noStrike" kern="0" cap="none" spc="0" normalizeH="0" baseline="0" noProof="0" smtClean="0">
                <a:ln>
                  <a:noFill/>
                </a:ln>
                <a:solidFill>
                  <a:schemeClr val="hlink"/>
                </a:solidFill>
                <a:effectLst/>
                <a:uLnTx/>
                <a:uFillTx/>
                <a:latin typeface="+mn-lt"/>
                <a:ea typeface="+mn-ea"/>
                <a:cs typeface="+mn-cs"/>
              </a:rPr>
              <a:t>不相关不能说明</a:t>
            </a:r>
            <a:r>
              <a:rPr kumimoji="1" lang="en-US" altLang="zh-CN" sz="3200" b="0" i="0" u="none" strike="noStrike" kern="0" cap="none" spc="0" normalizeH="0" baseline="0" noProof="0" smtClean="0">
                <a:ln>
                  <a:noFill/>
                </a:ln>
                <a:solidFill>
                  <a:schemeClr val="hlink"/>
                </a:solidFill>
                <a:effectLst/>
                <a:uLnTx/>
                <a:uFillTx/>
                <a:latin typeface="+mn-lt"/>
                <a:ea typeface="+mn-ea"/>
                <a:cs typeface="+mn-cs"/>
              </a:rPr>
              <a:t>X,Y</a:t>
            </a:r>
            <a:r>
              <a:rPr kumimoji="1" lang="zh-CN" altLang="en-US" sz="3200" b="0" i="0" u="none" strike="noStrike" kern="0" cap="none" spc="0" normalizeH="0" baseline="0" noProof="0" smtClean="0">
                <a:ln>
                  <a:noFill/>
                </a:ln>
                <a:solidFill>
                  <a:schemeClr val="hlink"/>
                </a:solidFill>
                <a:effectLst/>
                <a:uLnTx/>
                <a:uFillTx/>
                <a:latin typeface="+mn-lt"/>
                <a:ea typeface="+mn-ea"/>
                <a:cs typeface="+mn-cs"/>
              </a:rPr>
              <a:t>独立</a:t>
            </a:r>
            <a:r>
              <a:rPr kumimoji="1" lang="en-US" altLang="zh-CN" sz="3200" b="0" i="0" u="none" strike="noStrike" kern="0" cap="none" spc="0" normalizeH="0" baseline="0" noProof="0" smtClean="0">
                <a:ln>
                  <a:noFill/>
                </a:ln>
                <a:solidFill>
                  <a:schemeClr val="tx1"/>
                </a:solidFill>
                <a:effectLst/>
                <a:uLnTx/>
                <a:uFillTx/>
                <a:latin typeface="+mn-lt"/>
                <a:ea typeface="+mn-ea"/>
                <a:cs typeface="+mn-cs"/>
              </a:rPr>
              <a:t>.</a:t>
            </a:r>
            <a:endParaRPr kumimoji="1" lang="en-US" altLang="zh-CN"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4631"/>
                                        </p:tgtEl>
                                        <p:attrNameLst>
                                          <p:attrName>style.visibility</p:attrName>
                                        </p:attrNameLst>
                                      </p:cBhvr>
                                      <p:to>
                                        <p:strVal val="visible"/>
                                      </p:to>
                                    </p:set>
                                    <p:anim calcmode="lin" valueType="num">
                                      <p:cBhvr additive="base">
                                        <p:cTn id="7" dur="500" fill="hold"/>
                                        <p:tgtEl>
                                          <p:spTgt spid="1434631"/>
                                        </p:tgtEl>
                                        <p:attrNameLst>
                                          <p:attrName>ppt_x</p:attrName>
                                        </p:attrNameLst>
                                      </p:cBhvr>
                                      <p:tavLst>
                                        <p:tav tm="0">
                                          <p:val>
                                            <p:strVal val="1+#ppt_w/2"/>
                                          </p:val>
                                        </p:tav>
                                        <p:tav tm="100000">
                                          <p:val>
                                            <p:strVal val="#ppt_x"/>
                                          </p:val>
                                        </p:tav>
                                      </p:tavLst>
                                    </p:anim>
                                    <p:anim calcmode="lin" valueType="num">
                                      <p:cBhvr additive="base">
                                        <p:cTn id="8" dur="500" fill="hold"/>
                                        <p:tgtEl>
                                          <p:spTgt spid="14346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34632"/>
                                        </p:tgtEl>
                                        <p:attrNameLst>
                                          <p:attrName>style.visibility</p:attrName>
                                        </p:attrNameLst>
                                      </p:cBhvr>
                                      <p:to>
                                        <p:strVal val="visible"/>
                                      </p:to>
                                    </p:set>
                                    <p:animEffect transition="in" filter="wipe(left)">
                                      <p:cBhvr>
                                        <p:cTn id="13" dur="500"/>
                                        <p:tgtEl>
                                          <p:spTgt spid="14346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633"/>
                                        </p:tgtEl>
                                        <p:attrNameLst>
                                          <p:attrName>style.visibility</p:attrName>
                                        </p:attrNameLst>
                                      </p:cBhvr>
                                      <p:to>
                                        <p:strVal val="visible"/>
                                      </p:to>
                                    </p:set>
                                    <p:anim calcmode="lin" valueType="num">
                                      <p:cBhvr additive="base">
                                        <p:cTn id="18" dur="500" fill="hold"/>
                                        <p:tgtEl>
                                          <p:spTgt spid="1434633"/>
                                        </p:tgtEl>
                                        <p:attrNameLst>
                                          <p:attrName>ppt_x</p:attrName>
                                        </p:attrNameLst>
                                      </p:cBhvr>
                                      <p:tavLst>
                                        <p:tav tm="0">
                                          <p:val>
                                            <p:strVal val="#ppt_x"/>
                                          </p:val>
                                        </p:tav>
                                        <p:tav tm="100000">
                                          <p:val>
                                            <p:strVal val="#ppt_x"/>
                                          </p:val>
                                        </p:tav>
                                      </p:tavLst>
                                    </p:anim>
                                    <p:anim calcmode="lin" valueType="num">
                                      <p:cBhvr additive="base">
                                        <p:cTn id="19" dur="500" fill="hold"/>
                                        <p:tgtEl>
                                          <p:spTgt spid="14346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wipe(down)">
                                      <p:cBhvr>
                                        <p:cTn id="24" dur="500"/>
                                        <p:tgtEl>
                                          <p:spTgt spid="12">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down)">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31" grpId="0"/>
      <p:bldP spid="1434632" grpId="0" autoUpdateAnimBg="0"/>
      <p:bldP spid="1434633" grpId="0" autoUpdateAnimBg="0"/>
    </p:bldLst>
  </p:timing>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PMingLiU"/>
        <a:cs typeface=""/>
      </a:majorFont>
      <a:minorFont>
        <a:latin typeface="Times New Roman"/>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華康少女文字W3(P)" pitchFamily="2"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華康少女文字W3(P)" pitchFamily="2" charset="-12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Office\Templates\簡報設計範本\NOTEBOOK.POT</Template>
  <TotalTime>12301</TotalTime>
  <Words>4590</Words>
  <Application>Microsoft PowerPoint</Application>
  <PresentationFormat>全屏显示(4:3)</PresentationFormat>
  <Paragraphs>615</Paragraphs>
  <Slides>116</Slides>
  <Notes>68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116</vt:i4>
      </vt:variant>
    </vt:vector>
  </HeadingPairs>
  <TitlesOfParts>
    <vt:vector size="120" baseType="lpstr">
      <vt:lpstr>Notebook</vt:lpstr>
      <vt:lpstr>公式</vt:lpstr>
      <vt:lpstr>Equation</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数学期望的性质</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典型例题</vt:lpstr>
      <vt:lpstr>幻灯片 108</vt:lpstr>
      <vt:lpstr>幻灯片 109</vt:lpstr>
      <vt:lpstr>幻灯片 110</vt:lpstr>
      <vt:lpstr>幻灯片 111</vt:lpstr>
      <vt:lpstr>幻灯片 112</vt:lpstr>
      <vt:lpstr>幻灯片 113</vt:lpstr>
      <vt:lpstr>幻灯片 114</vt:lpstr>
      <vt:lpstr>幻灯片 115</vt:lpstr>
      <vt:lpstr>幻灯片 116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2012</cp:lastModifiedBy>
  <cp:revision>875</cp:revision>
  <dcterms:created xsi:type="dcterms:W3CDTF">2000-11-07T09:00:01Z</dcterms:created>
  <dcterms:modified xsi:type="dcterms:W3CDTF">2017-10-25T05:54:57Z</dcterms:modified>
</cp:coreProperties>
</file>