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sldIdLst>
    <p:sldId id="256" r:id="rId2"/>
    <p:sldId id="324" r:id="rId3"/>
    <p:sldId id="351" r:id="rId4"/>
    <p:sldId id="291" r:id="rId5"/>
    <p:sldId id="311" r:id="rId6"/>
    <p:sldId id="322" r:id="rId7"/>
    <p:sldId id="293" r:id="rId8"/>
    <p:sldId id="294" r:id="rId9"/>
    <p:sldId id="295" r:id="rId10"/>
    <p:sldId id="348" r:id="rId11"/>
    <p:sldId id="296" r:id="rId12"/>
    <p:sldId id="297" r:id="rId13"/>
    <p:sldId id="298" r:id="rId14"/>
    <p:sldId id="359" r:id="rId15"/>
    <p:sldId id="299" r:id="rId16"/>
    <p:sldId id="312" r:id="rId17"/>
    <p:sldId id="300" r:id="rId18"/>
    <p:sldId id="301" r:id="rId19"/>
    <p:sldId id="360" r:id="rId20"/>
    <p:sldId id="361" r:id="rId21"/>
    <p:sldId id="302" r:id="rId22"/>
    <p:sldId id="303" r:id="rId23"/>
    <p:sldId id="304" r:id="rId24"/>
    <p:sldId id="305" r:id="rId25"/>
    <p:sldId id="306" r:id="rId26"/>
    <p:sldId id="307" r:id="rId27"/>
    <p:sldId id="355" r:id="rId28"/>
    <p:sldId id="356" r:id="rId29"/>
    <p:sldId id="308" r:id="rId30"/>
    <p:sldId id="309" r:id="rId31"/>
    <p:sldId id="310" r:id="rId32"/>
    <p:sldId id="323" r:id="rId33"/>
    <p:sldId id="357" r:id="rId34"/>
    <p:sldId id="358" r:id="rId35"/>
    <p:sldId id="343" r:id="rId36"/>
    <p:sldId id="344" r:id="rId37"/>
    <p:sldId id="345" r:id="rId38"/>
    <p:sldId id="353" r:id="rId39"/>
    <p:sldId id="354" r:id="rId40"/>
    <p:sldId id="346" r:id="rId41"/>
    <p:sldId id="347" r:id="rId42"/>
    <p:sldId id="319" r:id="rId43"/>
    <p:sldId id="320"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40" r:id="rId57"/>
    <p:sldId id="341" r:id="rId58"/>
    <p:sldId id="342" r:id="rId59"/>
    <p:sldId id="349" r:id="rId60"/>
    <p:sldId id="350" r:id="rId61"/>
    <p:sldId id="352" r:id="rId62"/>
    <p:sldId id="321" r:id="rId63"/>
  </p:sldIdLst>
  <p:sldSz cx="9144000" cy="6858000" type="screen4x3"/>
  <p:notesSz cx="6858000" cy="9144000"/>
  <p:defaultTextStyle>
    <a:defPPr>
      <a:defRPr lang="zh-TW"/>
    </a:defPPr>
    <a:lvl1pPr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1pPr>
    <a:lvl2pPr marL="4572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2pPr>
    <a:lvl3pPr marL="9144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3pPr>
    <a:lvl4pPr marL="13716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4pPr>
    <a:lvl5pPr marL="18288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5pPr>
    <a:lvl6pPr marL="2286000" algn="l" defTabSz="914400" rtl="0" eaLnBrk="1" latinLnBrk="0" hangingPunct="1">
      <a:defRPr kumimoji="1" sz="2800" kern="1200">
        <a:solidFill>
          <a:schemeClr val="tx1"/>
        </a:solidFill>
        <a:latin typeface="Times New Roman" pitchFamily="18" charset="0"/>
        <a:ea typeface="華康少女文字W3(P)" pitchFamily="2" charset="-120"/>
        <a:cs typeface="+mn-cs"/>
      </a:defRPr>
    </a:lvl6pPr>
    <a:lvl7pPr marL="2743200" algn="l" defTabSz="914400" rtl="0" eaLnBrk="1" latinLnBrk="0" hangingPunct="1">
      <a:defRPr kumimoji="1" sz="2800" kern="1200">
        <a:solidFill>
          <a:schemeClr val="tx1"/>
        </a:solidFill>
        <a:latin typeface="Times New Roman" pitchFamily="18" charset="0"/>
        <a:ea typeface="華康少女文字W3(P)" pitchFamily="2" charset="-120"/>
        <a:cs typeface="+mn-cs"/>
      </a:defRPr>
    </a:lvl7pPr>
    <a:lvl8pPr marL="3200400" algn="l" defTabSz="914400" rtl="0" eaLnBrk="1" latinLnBrk="0" hangingPunct="1">
      <a:defRPr kumimoji="1" sz="2800" kern="1200">
        <a:solidFill>
          <a:schemeClr val="tx1"/>
        </a:solidFill>
        <a:latin typeface="Times New Roman" pitchFamily="18" charset="0"/>
        <a:ea typeface="華康少女文字W3(P)" pitchFamily="2" charset="-120"/>
        <a:cs typeface="+mn-cs"/>
      </a:defRPr>
    </a:lvl8pPr>
    <a:lvl9pPr marL="3657600" algn="l" defTabSz="914400" rtl="0" eaLnBrk="1" latinLnBrk="0" hangingPunct="1">
      <a:defRPr kumimoji="1" sz="2800" kern="1200">
        <a:solidFill>
          <a:schemeClr val="tx1"/>
        </a:solidFill>
        <a:latin typeface="Times New Roman" pitchFamily="18" charset="0"/>
        <a:ea typeface="華康少女文字W3(P)" pitchFamily="2"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showPr>
  <p:clrMru>
    <a:srgbClr val="339933"/>
    <a:srgbClr val="3366CC"/>
    <a:srgbClr val="082538"/>
    <a:srgbClr val="FF0066"/>
    <a:srgbClr val="02083E"/>
    <a:srgbClr val="00CC00"/>
    <a:srgbClr val="EAFEE0"/>
    <a:srgbClr val="E3FBE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76" autoAdjust="0"/>
    <p:restoredTop sz="94636" autoAdjust="0"/>
  </p:normalViewPr>
  <p:slideViewPr>
    <p:cSldViewPr>
      <p:cViewPr>
        <p:scale>
          <a:sx n="66" d="100"/>
          <a:sy n="66" d="100"/>
        </p:scale>
        <p:origin x="-2034" y="-4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20.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16.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7.wmf"/><Relationship Id="rId5" Type="http://schemas.openxmlformats.org/officeDocument/2006/relationships/image" Target="../media/image23.wmf"/><Relationship Id="rId4"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1.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9"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51.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65.wmf"/><Relationship Id="rId4" Type="http://schemas.openxmlformats.org/officeDocument/2006/relationships/image" Target="../media/image8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60.wmf"/><Relationship Id="rId1" Type="http://schemas.openxmlformats.org/officeDocument/2006/relationships/image" Target="../media/image85.wmf"/><Relationship Id="rId5" Type="http://schemas.openxmlformats.org/officeDocument/2006/relationships/image" Target="../media/image88.wmf"/><Relationship Id="rId4" Type="http://schemas.openxmlformats.org/officeDocument/2006/relationships/image" Target="../media/image8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6.wmf"/><Relationship Id="rId5" Type="http://schemas.openxmlformats.org/officeDocument/2006/relationships/image" Target="../media/image112.wmf"/><Relationship Id="rId4" Type="http://schemas.openxmlformats.org/officeDocument/2006/relationships/image" Target="../media/image11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5" Type="http://schemas.openxmlformats.org/officeDocument/2006/relationships/image" Target="../media/image126.wmf"/><Relationship Id="rId4" Type="http://schemas.openxmlformats.org/officeDocument/2006/relationships/image" Target="../media/image12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4" Type="http://schemas.openxmlformats.org/officeDocument/2006/relationships/image" Target="../media/image130.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image" Target="../media/image135.wmf"/><Relationship Id="rId7" Type="http://schemas.openxmlformats.org/officeDocument/2006/relationships/image" Target="../media/image139.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6.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25.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4" Type="http://schemas.openxmlformats.org/officeDocument/2006/relationships/image" Target="../media/image14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49.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5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4" Type="http://schemas.openxmlformats.org/officeDocument/2006/relationships/image" Target="../media/image159.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60.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63.wmf"/><Relationship Id="rId7" Type="http://schemas.openxmlformats.org/officeDocument/2006/relationships/image" Target="../media/image167.wmf"/><Relationship Id="rId2" Type="http://schemas.openxmlformats.org/officeDocument/2006/relationships/image" Target="../media/image162.wmf"/><Relationship Id="rId1" Type="http://schemas.openxmlformats.org/officeDocument/2006/relationships/image" Target="../media/image161.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PMingLiU" pitchFamily="18" charset="-120"/>
              </a:defRPr>
            </a:lvl1pPr>
          </a:lstStyle>
          <a:p>
            <a:pPr>
              <a:defRPr/>
            </a:pPr>
            <a:endParaRPr lang="en-US" altLang="zh-CN"/>
          </a:p>
        </p:txBody>
      </p:sp>
      <p:sp>
        <p:nvSpPr>
          <p:cNvPr id="3584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PMingLiU" pitchFamily="18" charset="-120"/>
              </a:defRPr>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584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PMingLiU" pitchFamily="18" charset="-120"/>
              </a:defRPr>
            </a:lvl1pPr>
          </a:lstStyle>
          <a:p>
            <a:pPr>
              <a:defRPr/>
            </a:pPr>
            <a:endParaRPr lang="en-US" altLang="zh-CN"/>
          </a:p>
        </p:txBody>
      </p:sp>
      <p:sp>
        <p:nvSpPr>
          <p:cNvPr id="358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PMingLiU" pitchFamily="18" charset="-120"/>
              </a:defRPr>
            </a:lvl1pPr>
          </a:lstStyle>
          <a:p>
            <a:pPr>
              <a:defRPr/>
            </a:pPr>
            <a:fld id="{7D3BE4EC-7F9C-4CA8-A16F-AF3AA530C79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C1B0FED-F9F4-464B-910F-B28F89400B47}" type="slidenum">
              <a:rPr lang="zh-CN" altLang="en-US" smtClean="0"/>
              <a:pPr/>
              <a:t>1</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18E8FB1-4411-4432-9187-7B4203FFE65C}" type="slidenum">
              <a:rPr lang="zh-CN" altLang="en-US" smtClean="0"/>
              <a:pPr/>
              <a:t>4</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AA0760B-648B-4317-A943-A788E8B65341}" type="slidenum">
              <a:rPr lang="zh-CN" altLang="en-US" smtClean="0"/>
              <a:pPr/>
              <a:t>6</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D087765-63E2-40FE-882C-C6DFAC8BA365}" type="slidenum">
              <a:rPr lang="en-US" altLang="zh-CN"/>
              <a:pPr/>
              <a:t>35</a:t>
            </a:fld>
            <a:endParaRPr lang="en-US" altLang="zh-CN"/>
          </a:p>
        </p:txBody>
      </p:sp>
      <p:sp>
        <p:nvSpPr>
          <p:cNvPr id="131074" name="Rectangle 2"/>
          <p:cNvSpPr>
            <a:spLocks noGrp="1" noRot="1" noChangeAspect="1" noChangeArrowheads="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BE71F10-FD32-4EB6-A8F9-B59B5B8B5765}" type="slidenum">
              <a:rPr lang="en-US" altLang="zh-CN"/>
              <a:pPr/>
              <a:t>36</a:t>
            </a:fld>
            <a:endParaRPr lang="en-US" altLang="zh-CN"/>
          </a:p>
        </p:txBody>
      </p:sp>
      <p:sp>
        <p:nvSpPr>
          <p:cNvPr id="133122" name="Rectangle 2"/>
          <p:cNvSpPr>
            <a:spLocks noGrp="1" noRot="1" noChangeAspect="1" noChangeArrowheads="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5936AC1-3E04-4750-8CED-3D0C2FA068BC}" type="slidenum">
              <a:rPr lang="en-US" altLang="zh-CN"/>
              <a:pPr/>
              <a:t>37</a:t>
            </a:fld>
            <a:endParaRPr lang="en-US" altLang="zh-CN"/>
          </a:p>
        </p:txBody>
      </p:sp>
      <p:sp>
        <p:nvSpPr>
          <p:cNvPr id="135170" name="Rectangle 2"/>
          <p:cNvSpPr>
            <a:spLocks noGrp="1" noRot="1" noChangeAspect="1" noChangeArrowheads="1" noTextEdit="1"/>
          </p:cNvSpPr>
          <p:nvPr>
            <p:ph type="sldImg"/>
          </p:nvPr>
        </p:nvSpPr>
        <p:spP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BC60106-BF3B-446D-A7EB-6F75AFEA8AA4}" type="slidenum">
              <a:rPr lang="en-US" altLang="zh-CN"/>
              <a:pPr/>
              <a:t>40</a:t>
            </a:fld>
            <a:endParaRPr lang="en-US" altLang="zh-CN"/>
          </a:p>
        </p:txBody>
      </p:sp>
      <p:sp>
        <p:nvSpPr>
          <p:cNvPr id="137218" name="Rectangle 2"/>
          <p:cNvSpPr>
            <a:spLocks noGrp="1" noRot="1" noChangeAspect="1" noChangeArrowheads="1" noTextEdit="1"/>
          </p:cNvSpPr>
          <p:nvPr>
            <p:ph type="sldImg"/>
          </p:nvPr>
        </p:nvSpPr>
        <p:spPr>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1EFA507-658E-443D-A125-01EDE3EC8FDE}" type="slidenum">
              <a:rPr lang="en-US" altLang="zh-CN"/>
              <a:pPr/>
              <a:t>41</a:t>
            </a:fld>
            <a:endParaRPr lang="en-US" altLang="zh-CN"/>
          </a:p>
        </p:txBody>
      </p:sp>
      <p:sp>
        <p:nvSpPr>
          <p:cNvPr id="139266" name="Rectangle 2"/>
          <p:cNvSpPr>
            <a:spLocks noGrp="1" noRot="1" noChangeAspect="1"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0"/>
            <a:ext cx="8872538" cy="6858000"/>
            <a:chOff x="0" y="0"/>
            <a:chExt cx="5589" cy="4320"/>
          </a:xfrm>
        </p:grpSpPr>
        <p:sp>
          <p:nvSpPr>
            <p:cNvPr id="3" name="Rectangle 3" descr="Stationery"/>
            <p:cNvSpPr>
              <a:spLocks noChangeArrowheads="1"/>
            </p:cNvSpPr>
            <p:nvPr userDrawn="1"/>
          </p:nvSpPr>
          <p:spPr bwMode="white">
            <a:xfrm>
              <a:off x="336" y="150"/>
              <a:ext cx="5253" cy="4026"/>
            </a:xfrm>
            <a:prstGeom prst="rect">
              <a:avLst/>
            </a:prstGeom>
            <a:blipFill dpi="0" rotWithShape="0">
              <a:blip r:embed="rId2"/>
              <a:srcRect/>
              <a:tile tx="0" ty="0" sx="100000" sy="100000" flip="none" algn="tl"/>
            </a:blipFill>
            <a:ln w="9525">
              <a:noFill/>
              <a:miter lim="800000"/>
              <a:headEnd/>
              <a:tailEnd/>
            </a:ln>
          </p:spPr>
          <p:txBody>
            <a:bodyPr wrap="none" anchor="ctr"/>
            <a:lstStyle/>
            <a:p>
              <a:pPr algn="ctr">
                <a:defRPr/>
              </a:pPr>
              <a:endParaRPr lang="zh-CN" altLang="en-US" sz="2400">
                <a:ea typeface="PMingLiU" pitchFamily="18" charset="-120"/>
              </a:endParaRPr>
            </a:p>
          </p:txBody>
        </p:sp>
        <p:pic>
          <p:nvPicPr>
            <p:cNvPr id="4" name="Picture 4" descr="minispir"/>
            <p:cNvPicPr>
              <a:picLocks noChangeAspect="1" noChangeArrowheads="1"/>
            </p:cNvPicPr>
            <p:nvPr userDrawn="1"/>
          </p:nvPicPr>
          <p:blipFill>
            <a:blip r:embed="rId3"/>
            <a:srcRect/>
            <a:stretch>
              <a:fillRect/>
            </a:stretch>
          </p:blipFill>
          <p:spPr bwMode="ltGray">
            <a:xfrm>
              <a:off x="0" y="0"/>
              <a:ext cx="670" cy="4320"/>
            </a:xfrm>
            <a:prstGeom prst="rect">
              <a:avLst/>
            </a:prstGeom>
            <a:noFill/>
            <a:ln w="9525">
              <a:noFill/>
              <a:miter lim="800000"/>
              <a:headEnd/>
              <a:tailEnd/>
            </a:ln>
          </p:spPr>
        </p:pic>
      </p:grpSp>
    </p:spTree>
  </p:cSld>
  <p:clrMapOvr>
    <a:masterClrMapping/>
  </p:clrMapOvr>
  <p:transition spd="slow">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slow">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26626" name="Group 1026"/>
          <p:cNvGrpSpPr>
            <a:grpSpLocks/>
          </p:cNvGrpSpPr>
          <p:nvPr userDrawn="1"/>
        </p:nvGrpSpPr>
        <p:grpSpPr bwMode="auto">
          <a:xfrm>
            <a:off x="0" y="0"/>
            <a:ext cx="8872538" cy="6858000"/>
            <a:chOff x="0" y="0"/>
            <a:chExt cx="5589" cy="4320"/>
          </a:xfrm>
        </p:grpSpPr>
        <p:sp>
          <p:nvSpPr>
            <p:cNvPr id="3075" name="Rectangle 1027"/>
            <p:cNvSpPr>
              <a:spLocks noChangeArrowheads="1"/>
            </p:cNvSpPr>
            <p:nvPr userDrawn="1"/>
          </p:nvSpPr>
          <p:spPr bwMode="ltGray">
            <a:xfrm>
              <a:off x="336" y="150"/>
              <a:ext cx="5253" cy="4026"/>
            </a:xfrm>
            <a:prstGeom prst="rect">
              <a:avLst/>
            </a:prstGeom>
            <a:solidFill>
              <a:schemeClr val="bg1"/>
            </a:solidFill>
            <a:ln w="9525">
              <a:noFill/>
              <a:miter lim="800000"/>
              <a:headEnd/>
              <a:tailEnd/>
            </a:ln>
          </p:spPr>
          <p:txBody>
            <a:bodyPr wrap="none" anchor="ctr"/>
            <a:lstStyle/>
            <a:p>
              <a:pPr algn="ctr">
                <a:defRPr/>
              </a:pPr>
              <a:endParaRPr lang="zh-CN" altLang="en-US" sz="2400">
                <a:ea typeface="PMingLiU" pitchFamily="18" charset="-120"/>
              </a:endParaRPr>
            </a:p>
          </p:txBody>
        </p:sp>
        <p:pic>
          <p:nvPicPr>
            <p:cNvPr id="26628" name="Picture 1028" descr="minispir"/>
            <p:cNvPicPr>
              <a:picLocks noChangeAspect="1" noChangeArrowheads="1"/>
            </p:cNvPicPr>
            <p:nvPr userDrawn="1"/>
          </p:nvPicPr>
          <p:blipFill>
            <a:blip r:embed="rId14"/>
            <a:srcRect/>
            <a:stretch>
              <a:fillRect/>
            </a:stretch>
          </p:blipFill>
          <p:spPr bwMode="ltGray">
            <a:xfrm>
              <a:off x="0" y="0"/>
              <a:ext cx="670" cy="4320"/>
            </a:xfrm>
            <a:prstGeom prst="rect">
              <a:avLst/>
            </a:prstGeom>
            <a:noFill/>
            <a:ln w="9525">
              <a:noFill/>
              <a:miter lim="800000"/>
              <a:headEnd/>
              <a:tailEnd/>
            </a:ln>
          </p:spPr>
        </p:pic>
        <p:sp>
          <p:nvSpPr>
            <p:cNvPr id="3077" name="Line 1029"/>
            <p:cNvSpPr>
              <a:spLocks noChangeShapeType="1"/>
            </p:cNvSpPr>
            <p:nvPr userDrawn="1"/>
          </p:nvSpPr>
          <p:spPr bwMode="ltGray">
            <a:xfrm>
              <a:off x="640" y="1008"/>
              <a:ext cx="4880" cy="0"/>
            </a:xfrm>
            <a:prstGeom prst="line">
              <a:avLst/>
            </a:prstGeom>
            <a:noFill/>
            <a:ln w="3175">
              <a:solidFill>
                <a:schemeClr val="bg2"/>
              </a:solidFill>
              <a:round/>
              <a:headEnd/>
              <a:tailEnd/>
            </a:ln>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spd="slow">
    <p:pull dir="rd"/>
  </p:transition>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PMingLiU" pitchFamily="18" charset="-120"/>
        </a:defRPr>
      </a:lvl2pPr>
      <a:lvl3pPr algn="l" rtl="0" eaLnBrk="0" fontAlgn="base" hangingPunct="0">
        <a:spcBef>
          <a:spcPct val="0"/>
        </a:spcBef>
        <a:spcAft>
          <a:spcPct val="0"/>
        </a:spcAft>
        <a:defRPr kumimoji="1" sz="4400">
          <a:solidFill>
            <a:schemeClr val="tx2"/>
          </a:solidFill>
          <a:latin typeface="Times New Roman" pitchFamily="18" charset="0"/>
          <a:ea typeface="PMingLiU" pitchFamily="18" charset="-120"/>
        </a:defRPr>
      </a:lvl3pPr>
      <a:lvl4pPr algn="l" rtl="0" eaLnBrk="0" fontAlgn="base" hangingPunct="0">
        <a:spcBef>
          <a:spcPct val="0"/>
        </a:spcBef>
        <a:spcAft>
          <a:spcPct val="0"/>
        </a:spcAft>
        <a:defRPr kumimoji="1" sz="4400">
          <a:solidFill>
            <a:schemeClr val="tx2"/>
          </a:solidFill>
          <a:latin typeface="Times New Roman" pitchFamily="18" charset="0"/>
          <a:ea typeface="PMingLiU" pitchFamily="18" charset="-120"/>
        </a:defRPr>
      </a:lvl4pPr>
      <a:lvl5pPr algn="l" rtl="0" eaLnBrk="0" fontAlgn="base" hangingPunct="0">
        <a:spcBef>
          <a:spcPct val="0"/>
        </a:spcBef>
        <a:spcAft>
          <a:spcPct val="0"/>
        </a:spcAft>
        <a:defRPr kumimoji="1" sz="4400">
          <a:solidFill>
            <a:schemeClr val="tx2"/>
          </a:solidFill>
          <a:latin typeface="Times New Roman" pitchFamily="18" charset="0"/>
          <a:ea typeface="PMingLiU" pitchFamily="18" charset="-120"/>
        </a:defRPr>
      </a:lvl5pPr>
      <a:lvl6pPr marL="457200" algn="l" rtl="0" fontAlgn="base">
        <a:spcBef>
          <a:spcPct val="0"/>
        </a:spcBef>
        <a:spcAft>
          <a:spcPct val="0"/>
        </a:spcAft>
        <a:defRPr kumimoji="1" sz="4400">
          <a:solidFill>
            <a:schemeClr val="tx2"/>
          </a:solidFill>
          <a:latin typeface="Times New Roman" pitchFamily="18" charset="0"/>
          <a:ea typeface="PMingLiU" pitchFamily="18" charset="-120"/>
        </a:defRPr>
      </a:lvl6pPr>
      <a:lvl7pPr marL="914400" algn="l" rtl="0" fontAlgn="base">
        <a:spcBef>
          <a:spcPct val="0"/>
        </a:spcBef>
        <a:spcAft>
          <a:spcPct val="0"/>
        </a:spcAft>
        <a:defRPr kumimoji="1" sz="4400">
          <a:solidFill>
            <a:schemeClr val="tx2"/>
          </a:solidFill>
          <a:latin typeface="Times New Roman" pitchFamily="18" charset="0"/>
          <a:ea typeface="PMingLiU" pitchFamily="18" charset="-120"/>
        </a:defRPr>
      </a:lvl7pPr>
      <a:lvl8pPr marL="1371600" algn="l" rtl="0" fontAlgn="base">
        <a:spcBef>
          <a:spcPct val="0"/>
        </a:spcBef>
        <a:spcAft>
          <a:spcPct val="0"/>
        </a:spcAft>
        <a:defRPr kumimoji="1" sz="4400">
          <a:solidFill>
            <a:schemeClr val="tx2"/>
          </a:solidFill>
          <a:latin typeface="Times New Roman" pitchFamily="18" charset="0"/>
          <a:ea typeface="PMingLiU" pitchFamily="18" charset="-120"/>
        </a:defRPr>
      </a:lvl8pPr>
      <a:lvl9pPr marL="1828800" algn="l" rtl="0" fontAlgn="base">
        <a:spcBef>
          <a:spcPct val="0"/>
        </a:spcBef>
        <a:spcAft>
          <a:spcPct val="0"/>
        </a:spcAft>
        <a:defRPr kumimoji="1" sz="4400">
          <a:solidFill>
            <a:schemeClr val="tx2"/>
          </a:solidFill>
          <a:latin typeface="Times New Roman" pitchFamily="18" charset="0"/>
          <a:ea typeface="PMingLiU" pitchFamily="18" charset="-120"/>
        </a:defRPr>
      </a:lvl9pPr>
    </p:titleStyle>
    <p:bodyStyle>
      <a:lvl1pPr marL="342900" indent="-342900" algn="l" rtl="0" eaLnBrk="0" fontAlgn="base" hangingPunct="0">
        <a:spcBef>
          <a:spcPct val="20000"/>
        </a:spcBef>
        <a:spcAft>
          <a:spcPct val="0"/>
        </a:spcAft>
        <a:buClr>
          <a:schemeClr val="accent1"/>
        </a:buClr>
        <a:buSzPct val="90000"/>
        <a:buFont typeface="Monotype Sorts" pitchFamily="2" charset="2"/>
        <a:buChar char="4"/>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 Id="rId9" Type="http://schemas.openxmlformats.org/officeDocument/2006/relationships/oleObject" Target="../embeddings/oleObject3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audio" Target="../media/audio1.wav"/><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9.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oleObject" Target="../embeddings/oleObject50.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56.bin"/><Relationship Id="rId4" Type="http://schemas.openxmlformats.org/officeDocument/2006/relationships/oleObject" Target="../embeddings/oleObject55.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4.bin"/><Relationship Id="rId12"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3.bin"/><Relationship Id="rId11" Type="http://schemas.openxmlformats.org/officeDocument/2006/relationships/oleObject" Target="../embeddings/oleObject68.bin"/><Relationship Id="rId5" Type="http://schemas.openxmlformats.org/officeDocument/2006/relationships/oleObject" Target="../embeddings/oleObject62.bin"/><Relationship Id="rId10" Type="http://schemas.openxmlformats.org/officeDocument/2006/relationships/oleObject" Target="../embeddings/oleObject67.bin"/><Relationship Id="rId4" Type="http://schemas.openxmlformats.org/officeDocument/2006/relationships/oleObject" Target="../embeddings/oleObject61.bin"/><Relationship Id="rId9" Type="http://schemas.openxmlformats.org/officeDocument/2006/relationships/oleObject" Target="../embeddings/oleObject66.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12.xml"/><Relationship Id="rId1" Type="http://schemas.openxmlformats.org/officeDocument/2006/relationships/vmlDrawing" Target="../drawings/vmlDrawing19.vml"/><Relationship Id="rId5" Type="http://schemas.openxmlformats.org/officeDocument/2006/relationships/oleObject" Target="../embeddings/oleObject73.bin"/><Relationship Id="rId4" Type="http://schemas.openxmlformats.org/officeDocument/2006/relationships/oleObject" Target="../embeddings/oleObject72.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20.v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5.bin"/><Relationship Id="rId18" Type="http://schemas.openxmlformats.org/officeDocument/2006/relationships/oleObject" Target="../embeddings/oleObject90.bin"/><Relationship Id="rId26" Type="http://schemas.openxmlformats.org/officeDocument/2006/relationships/oleObject" Target="../embeddings/oleObject98.bin"/><Relationship Id="rId3" Type="http://schemas.openxmlformats.org/officeDocument/2006/relationships/oleObject" Target="../embeddings/oleObject75.bin"/><Relationship Id="rId21" Type="http://schemas.openxmlformats.org/officeDocument/2006/relationships/oleObject" Target="../embeddings/oleObject93.bin"/><Relationship Id="rId7" Type="http://schemas.openxmlformats.org/officeDocument/2006/relationships/oleObject" Target="../embeddings/oleObject79.bin"/><Relationship Id="rId12" Type="http://schemas.openxmlformats.org/officeDocument/2006/relationships/oleObject" Target="../embeddings/oleObject84.bin"/><Relationship Id="rId17" Type="http://schemas.openxmlformats.org/officeDocument/2006/relationships/oleObject" Target="../embeddings/oleObject89.bin"/><Relationship Id="rId25" Type="http://schemas.openxmlformats.org/officeDocument/2006/relationships/oleObject" Target="../embeddings/oleObject97.bin"/><Relationship Id="rId2" Type="http://schemas.openxmlformats.org/officeDocument/2006/relationships/slideLayout" Target="../slideLayouts/slideLayout2.xml"/><Relationship Id="rId16" Type="http://schemas.openxmlformats.org/officeDocument/2006/relationships/oleObject" Target="../embeddings/oleObject88.bin"/><Relationship Id="rId20" Type="http://schemas.openxmlformats.org/officeDocument/2006/relationships/oleObject" Target="../embeddings/oleObject92.bin"/><Relationship Id="rId29" Type="http://schemas.openxmlformats.org/officeDocument/2006/relationships/oleObject" Target="../embeddings/oleObject101.bin"/><Relationship Id="rId1" Type="http://schemas.openxmlformats.org/officeDocument/2006/relationships/vmlDrawing" Target="../drawings/vmlDrawing21.vml"/><Relationship Id="rId6" Type="http://schemas.openxmlformats.org/officeDocument/2006/relationships/oleObject" Target="../embeddings/oleObject78.bin"/><Relationship Id="rId11" Type="http://schemas.openxmlformats.org/officeDocument/2006/relationships/oleObject" Target="../embeddings/oleObject83.bin"/><Relationship Id="rId24" Type="http://schemas.openxmlformats.org/officeDocument/2006/relationships/oleObject" Target="../embeddings/oleObject96.bin"/><Relationship Id="rId32" Type="http://schemas.openxmlformats.org/officeDocument/2006/relationships/oleObject" Target="../embeddings/oleObject104.bin"/><Relationship Id="rId5" Type="http://schemas.openxmlformats.org/officeDocument/2006/relationships/oleObject" Target="../embeddings/oleObject77.bin"/><Relationship Id="rId15" Type="http://schemas.openxmlformats.org/officeDocument/2006/relationships/oleObject" Target="../embeddings/oleObject87.bin"/><Relationship Id="rId23" Type="http://schemas.openxmlformats.org/officeDocument/2006/relationships/oleObject" Target="../embeddings/oleObject95.bin"/><Relationship Id="rId28" Type="http://schemas.openxmlformats.org/officeDocument/2006/relationships/oleObject" Target="../embeddings/oleObject100.bin"/><Relationship Id="rId10" Type="http://schemas.openxmlformats.org/officeDocument/2006/relationships/oleObject" Target="../embeddings/oleObject82.bin"/><Relationship Id="rId19" Type="http://schemas.openxmlformats.org/officeDocument/2006/relationships/oleObject" Target="../embeddings/oleObject91.bin"/><Relationship Id="rId31" Type="http://schemas.openxmlformats.org/officeDocument/2006/relationships/oleObject" Target="../embeddings/oleObject103.bin"/><Relationship Id="rId4" Type="http://schemas.openxmlformats.org/officeDocument/2006/relationships/oleObject" Target="../embeddings/oleObject76.bin"/><Relationship Id="rId9" Type="http://schemas.openxmlformats.org/officeDocument/2006/relationships/oleObject" Target="../embeddings/oleObject81.bin"/><Relationship Id="rId14" Type="http://schemas.openxmlformats.org/officeDocument/2006/relationships/oleObject" Target="../embeddings/oleObject86.bin"/><Relationship Id="rId22" Type="http://schemas.openxmlformats.org/officeDocument/2006/relationships/oleObject" Target="../embeddings/oleObject94.bin"/><Relationship Id="rId27" Type="http://schemas.openxmlformats.org/officeDocument/2006/relationships/oleObject" Target="../embeddings/oleObject99.bin"/><Relationship Id="rId30" Type="http://schemas.openxmlformats.org/officeDocument/2006/relationships/oleObject" Target="../embeddings/oleObject102.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oleObject" Target="../embeddings/oleObject105.bin"/><Relationship Id="rId7" Type="http://schemas.openxmlformats.org/officeDocument/2006/relationships/oleObject" Target="../embeddings/oleObject109.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oleObject" Target="../embeddings/oleObject108.bin"/><Relationship Id="rId5" Type="http://schemas.openxmlformats.org/officeDocument/2006/relationships/oleObject" Target="../embeddings/oleObject107.bin"/><Relationship Id="rId4" Type="http://schemas.openxmlformats.org/officeDocument/2006/relationships/oleObject" Target="../embeddings/oleObject106.bin"/><Relationship Id="rId9" Type="http://schemas.openxmlformats.org/officeDocument/2006/relationships/oleObject" Target="../embeddings/oleObject111.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2.bin"/><Relationship Id="rId7"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oleObject" Target="../embeddings/oleObject113.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7.bin"/><Relationship Id="rId7" Type="http://schemas.openxmlformats.org/officeDocument/2006/relationships/oleObject" Target="../embeddings/oleObject121.bin"/><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oleObject" Target="../embeddings/oleObject120.bin"/><Relationship Id="rId5" Type="http://schemas.openxmlformats.org/officeDocument/2006/relationships/oleObject" Target="../embeddings/oleObject119.bin"/><Relationship Id="rId4" Type="http://schemas.openxmlformats.org/officeDocument/2006/relationships/oleObject" Target="../embeddings/oleObject118.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91.png"/><Relationship Id="rId4" Type="http://schemas.openxmlformats.org/officeDocument/2006/relationships/oleObject" Target="../embeddings/oleObject123.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oleObject" Target="../embeddings/oleObject126.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oleObject" Target="../embeddings/oleObject127.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31.bin"/><Relationship Id="rId5" Type="http://schemas.openxmlformats.org/officeDocument/2006/relationships/oleObject" Target="../embeddings/oleObject130.bin"/><Relationship Id="rId4" Type="http://schemas.openxmlformats.org/officeDocument/2006/relationships/oleObject" Target="../embeddings/oleObject129.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oleObject" Target="../embeddings/oleObject134.bin"/><Relationship Id="rId4" Type="http://schemas.openxmlformats.org/officeDocument/2006/relationships/oleObject" Target="../embeddings/oleObject133.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oleObject" Target="../embeddings/oleObject12.bin"/><Relationship Id="rId3" Type="http://schemas.openxmlformats.org/officeDocument/2006/relationships/notesSlide" Target="../notesSlides/notesSlide2.xml"/><Relationship Id="rId7" Type="http://schemas.openxmlformats.org/officeDocument/2006/relationships/oleObject" Target="../embeddings/oleObject6.bin"/><Relationship Id="rId12"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oleObject" Target="../embeddings/oleObject10.bin"/><Relationship Id="rId5" Type="http://schemas.openxmlformats.org/officeDocument/2006/relationships/oleObject" Target="../embeddings/oleObject4.bin"/><Relationship Id="rId10" Type="http://schemas.openxmlformats.org/officeDocument/2006/relationships/oleObject" Target="../embeddings/oleObject9.bin"/><Relationship Id="rId4" Type="http://schemas.openxmlformats.org/officeDocument/2006/relationships/oleObject" Target="../embeddings/oleObject3.bin"/><Relationship Id="rId9" Type="http://schemas.openxmlformats.org/officeDocument/2006/relationships/oleObject" Target="../embeddings/oleObject8.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oleObject" Target="../embeddings/oleObject136.bin"/><Relationship Id="rId4" Type="http://schemas.openxmlformats.org/officeDocument/2006/relationships/oleObject" Target="../embeddings/oleObject13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oleObject" Target="../embeddings/oleObject140.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39.bin"/><Relationship Id="rId5" Type="http://schemas.openxmlformats.org/officeDocument/2006/relationships/oleObject" Target="../embeddings/oleObject138.bin"/><Relationship Id="rId4" Type="http://schemas.openxmlformats.org/officeDocument/2006/relationships/oleObject" Target="../embeddings/oleObject137.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1.bin"/><Relationship Id="rId7" Type="http://schemas.openxmlformats.org/officeDocument/2006/relationships/oleObject" Target="../embeddings/oleObject145.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44.bin"/><Relationship Id="rId5" Type="http://schemas.openxmlformats.org/officeDocument/2006/relationships/oleObject" Target="../embeddings/oleObject143.bin"/><Relationship Id="rId4" Type="http://schemas.openxmlformats.org/officeDocument/2006/relationships/oleObject" Target="../embeddings/oleObject142.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12.xml"/><Relationship Id="rId1" Type="http://schemas.openxmlformats.org/officeDocument/2006/relationships/vmlDrawing" Target="../drawings/vmlDrawing35.vml"/><Relationship Id="rId4" Type="http://schemas.openxmlformats.org/officeDocument/2006/relationships/oleObject" Target="../embeddings/oleObject147.bin"/></Relationships>
</file>

<file path=ppt/slides/_rels/slide4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oleObject" Target="../embeddings/oleObject150.bin"/><Relationship Id="rId4" Type="http://schemas.openxmlformats.org/officeDocument/2006/relationships/oleObject" Target="../embeddings/oleObject149.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oleObject" Target="../embeddings/oleObject153.bin"/><Relationship Id="rId4" Type="http://schemas.openxmlformats.org/officeDocument/2006/relationships/oleObject" Target="../embeddings/oleObject152.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38.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55.bin"/><Relationship Id="rId7" Type="http://schemas.openxmlformats.org/officeDocument/2006/relationships/oleObject" Target="../embeddings/oleObject159.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58.bin"/><Relationship Id="rId5" Type="http://schemas.openxmlformats.org/officeDocument/2006/relationships/oleObject" Target="../embeddings/oleObject157.bin"/><Relationship Id="rId4" Type="http://schemas.openxmlformats.org/officeDocument/2006/relationships/oleObject" Target="../embeddings/oleObject156.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14.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63.bin"/><Relationship Id="rId5" Type="http://schemas.openxmlformats.org/officeDocument/2006/relationships/oleObject" Target="../embeddings/oleObject162.bin"/><Relationship Id="rId4" Type="http://schemas.openxmlformats.org/officeDocument/2006/relationships/oleObject" Target="../embeddings/oleObject161.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oleObject" Target="../embeddings/oleObject165.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71.bin"/><Relationship Id="rId3" Type="http://schemas.openxmlformats.org/officeDocument/2006/relationships/oleObject" Target="../embeddings/oleObject166.bin"/><Relationship Id="rId7" Type="http://schemas.openxmlformats.org/officeDocument/2006/relationships/oleObject" Target="../embeddings/oleObject170.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169.bin"/><Relationship Id="rId5" Type="http://schemas.openxmlformats.org/officeDocument/2006/relationships/oleObject" Target="../embeddings/oleObject168.bin"/><Relationship Id="rId10" Type="http://schemas.openxmlformats.org/officeDocument/2006/relationships/oleObject" Target="../embeddings/oleObject173.bin"/><Relationship Id="rId4" Type="http://schemas.openxmlformats.org/officeDocument/2006/relationships/oleObject" Target="../embeddings/oleObject167.bin"/><Relationship Id="rId9" Type="http://schemas.openxmlformats.org/officeDocument/2006/relationships/oleObject" Target="../embeddings/oleObject17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79.bin"/><Relationship Id="rId3" Type="http://schemas.openxmlformats.org/officeDocument/2006/relationships/oleObject" Target="../embeddings/oleObject174.bin"/><Relationship Id="rId7" Type="http://schemas.openxmlformats.org/officeDocument/2006/relationships/oleObject" Target="../embeddings/oleObject178.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77.bin"/><Relationship Id="rId5" Type="http://schemas.openxmlformats.org/officeDocument/2006/relationships/oleObject" Target="../embeddings/oleObject176.bin"/><Relationship Id="rId4" Type="http://schemas.openxmlformats.org/officeDocument/2006/relationships/oleObject" Target="../embeddings/oleObject175.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80.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183.bin"/><Relationship Id="rId5" Type="http://schemas.openxmlformats.org/officeDocument/2006/relationships/oleObject" Target="../embeddings/oleObject182.bin"/><Relationship Id="rId4" Type="http://schemas.openxmlformats.org/officeDocument/2006/relationships/oleObject" Target="../embeddings/oleObject181.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84.bin"/><Relationship Id="rId2" Type="http://schemas.openxmlformats.org/officeDocument/2006/relationships/slideLayout" Target="../slideLayouts/slideLayout7.xml"/><Relationship Id="rId1" Type="http://schemas.openxmlformats.org/officeDocument/2006/relationships/vmlDrawing" Target="../drawings/vmlDrawing45.v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90.bin"/><Relationship Id="rId3" Type="http://schemas.openxmlformats.org/officeDocument/2006/relationships/oleObject" Target="../embeddings/oleObject185.bin"/><Relationship Id="rId7" Type="http://schemas.openxmlformats.org/officeDocument/2006/relationships/oleObject" Target="../embeddings/oleObject189.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oleObject" Target="../embeddings/oleObject188.bin"/><Relationship Id="rId5" Type="http://schemas.openxmlformats.org/officeDocument/2006/relationships/oleObject" Target="../embeddings/oleObject187.bin"/><Relationship Id="rId4" Type="http://schemas.openxmlformats.org/officeDocument/2006/relationships/oleObject" Target="../embeddings/oleObject186.bin"/></Relationships>
</file>

<file path=ppt/slides/_rels/slide58.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oleObject" Target="../embeddings/oleObject194.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193.bin"/><Relationship Id="rId5" Type="http://schemas.openxmlformats.org/officeDocument/2006/relationships/oleObject" Target="../embeddings/oleObject192.bin"/><Relationship Id="rId4" Type="http://schemas.openxmlformats.org/officeDocument/2006/relationships/oleObject" Target="../embeddings/oleObject191.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95.bin"/><Relationship Id="rId2" Type="http://schemas.openxmlformats.org/officeDocument/2006/relationships/slideLayout" Target="../slideLayouts/slideLayout2.xml"/><Relationship Id="rId1" Type="http://schemas.openxmlformats.org/officeDocument/2006/relationships/vmlDrawing" Target="../drawings/vmlDrawing48.v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oleObject" Target="../embeddings/oleObject15.bin"/></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01.bin"/><Relationship Id="rId3" Type="http://schemas.openxmlformats.org/officeDocument/2006/relationships/oleObject" Target="../embeddings/oleObject196.bin"/><Relationship Id="rId7" Type="http://schemas.openxmlformats.org/officeDocument/2006/relationships/oleObject" Target="../embeddings/oleObject200.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199.bin"/><Relationship Id="rId5" Type="http://schemas.openxmlformats.org/officeDocument/2006/relationships/oleObject" Target="../embeddings/oleObject198.bin"/><Relationship Id="rId4" Type="http://schemas.openxmlformats.org/officeDocument/2006/relationships/oleObject" Target="../embeddings/oleObject197.bin"/><Relationship Id="rId9" Type="http://schemas.openxmlformats.org/officeDocument/2006/relationships/oleObject" Target="../embeddings/oleObject20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1026"/>
          <p:cNvSpPr txBox="1">
            <a:spLocks noChangeArrowheads="1"/>
          </p:cNvSpPr>
          <p:nvPr/>
        </p:nvSpPr>
        <p:spPr bwMode="auto">
          <a:xfrm>
            <a:off x="395288" y="1844675"/>
            <a:ext cx="8353425" cy="1754188"/>
          </a:xfrm>
          <a:prstGeom prst="rect">
            <a:avLst/>
          </a:prstGeom>
          <a:noFill/>
          <a:ln w="9525">
            <a:noFill/>
            <a:miter lim="800000"/>
            <a:headEnd/>
            <a:tailEnd/>
          </a:ln>
        </p:spPr>
        <p:txBody>
          <a:bodyPr>
            <a:spAutoFit/>
          </a:bodyPr>
          <a:lstStyle/>
          <a:p>
            <a:pPr algn="ctr"/>
            <a:r>
              <a:rPr kumimoji="0" lang="en-AU" altLang="zh-CN" sz="5400" b="1">
                <a:solidFill>
                  <a:srgbClr val="339933"/>
                </a:solidFill>
                <a:ea typeface="宋体" charset="-122"/>
              </a:rPr>
              <a:t>Chapter </a:t>
            </a:r>
            <a:r>
              <a:rPr kumimoji="0" lang="en-AU" altLang="zh-CN" sz="5400" b="1">
                <a:solidFill>
                  <a:srgbClr val="FF0000"/>
                </a:solidFill>
                <a:ea typeface="宋体" charset="-122"/>
              </a:rPr>
              <a:t>5</a:t>
            </a:r>
          </a:p>
          <a:p>
            <a:pPr algn="ctr"/>
            <a:r>
              <a:rPr kumimoji="0" lang="zh-CN" altLang="en-US" sz="5400" b="1">
                <a:solidFill>
                  <a:schemeClr val="tx2"/>
                </a:solidFill>
                <a:ea typeface="宋体" charset="-122"/>
              </a:rPr>
              <a:t>大数定理及中心</a:t>
            </a:r>
            <a:r>
              <a:rPr kumimoji="0" lang="zh-CN" altLang="en-AU" sz="5400" b="1">
                <a:solidFill>
                  <a:schemeClr val="tx2"/>
                </a:solidFill>
                <a:ea typeface="宋体" charset="-122"/>
              </a:rPr>
              <a:t>极限定理</a:t>
            </a:r>
            <a:endParaRPr lang="en-US" altLang="zh-CN" sz="5400" b="1">
              <a:solidFill>
                <a:srgbClr val="FF0000"/>
              </a:solidFill>
            </a:endParaRPr>
          </a:p>
        </p:txBody>
      </p:sp>
    </p:spTree>
  </p:cSld>
  <p:clrMapOvr>
    <a:masterClrMapping/>
  </p:clrMapOvr>
  <p:transition spd="slow">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914400" y="838200"/>
            <a:ext cx="5867400" cy="519113"/>
          </a:xfrm>
          <a:prstGeom prst="rect">
            <a:avLst/>
          </a:prstGeom>
          <a:noFill/>
          <a:ln w="9525">
            <a:noFill/>
            <a:miter lim="800000"/>
            <a:headEnd/>
            <a:tailEnd/>
          </a:ln>
          <a:effectLst/>
        </p:spPr>
        <p:txBody>
          <a:bodyPr>
            <a:spAutoFit/>
          </a:bodyPr>
          <a:lstStyle/>
          <a:p>
            <a:pPr>
              <a:spcBef>
                <a:spcPct val="50000"/>
              </a:spcBef>
            </a:pPr>
            <a:r>
              <a:rPr lang="zh-CN" altLang="en-US" sz="2800" b="1">
                <a:solidFill>
                  <a:srgbClr val="FF0000"/>
                </a:solidFill>
                <a:latin typeface="黑体" pitchFamily="49" charset="-122"/>
                <a:ea typeface="黑体" pitchFamily="49" charset="-122"/>
              </a:rPr>
              <a:t>关于贝努利定理的说明</a:t>
            </a:r>
            <a:r>
              <a:rPr lang="en-US" altLang="zh-CN" sz="2800" b="1">
                <a:solidFill>
                  <a:srgbClr val="FF0000"/>
                </a:solidFill>
                <a:ea typeface="黑体" pitchFamily="49" charset="-122"/>
              </a:rPr>
              <a:t>:</a:t>
            </a:r>
            <a:endParaRPr lang="en-US" altLang="zh-CN" sz="2800" b="1">
              <a:solidFill>
                <a:srgbClr val="FF0000"/>
              </a:solidFill>
              <a:latin typeface="黑体" pitchFamily="49" charset="-122"/>
              <a:ea typeface="黑体" pitchFamily="49" charset="-122"/>
            </a:endParaRPr>
          </a:p>
        </p:txBody>
      </p:sp>
      <p:graphicFrame>
        <p:nvGraphicFramePr>
          <p:cNvPr id="185347" name="Object 3"/>
          <p:cNvGraphicFramePr>
            <a:graphicFrameLocks noChangeAspect="1"/>
          </p:cNvGraphicFramePr>
          <p:nvPr/>
        </p:nvGraphicFramePr>
        <p:xfrm>
          <a:off x="609600" y="1295400"/>
          <a:ext cx="7848600" cy="2073275"/>
        </p:xfrm>
        <a:graphic>
          <a:graphicData uri="http://schemas.openxmlformats.org/presentationml/2006/ole">
            <p:oleObj spid="_x0000_s89090" name="Equation" r:id="rId3" imgW="3187440" imgH="850680" progId="Equation.3">
              <p:embed/>
            </p:oleObj>
          </a:graphicData>
        </a:graphic>
      </p:graphicFrame>
      <p:sp>
        <p:nvSpPr>
          <p:cNvPr id="185348" name="Text Box 4"/>
          <p:cNvSpPr txBox="1">
            <a:spLocks noChangeArrowheads="1"/>
          </p:cNvSpPr>
          <p:nvPr/>
        </p:nvSpPr>
        <p:spPr bwMode="auto">
          <a:xfrm>
            <a:off x="914400" y="3581400"/>
            <a:ext cx="7467600" cy="2143125"/>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800" b="1"/>
              <a:t>        </a:t>
            </a:r>
            <a:r>
              <a:rPr lang="zh-CN" altLang="en-US" sz="2800" b="1"/>
              <a:t>故而当</a:t>
            </a:r>
            <a:r>
              <a:rPr lang="en-US" altLang="zh-CN" sz="2800" b="1" i="1"/>
              <a:t>n</a:t>
            </a:r>
            <a:r>
              <a:rPr lang="zh-CN" altLang="en-US" sz="2800" b="1"/>
              <a:t>很大时</a:t>
            </a:r>
            <a:r>
              <a:rPr lang="en-US" altLang="zh-CN" sz="2800" b="1"/>
              <a:t>, </a:t>
            </a:r>
            <a:r>
              <a:rPr lang="zh-CN" altLang="en-US" sz="2800" b="1"/>
              <a:t>事件发生的频率与概率有较大偏差的可能性很小</a:t>
            </a:r>
            <a:r>
              <a:rPr lang="en-US" altLang="zh-CN" sz="2800" b="1"/>
              <a:t>. </a:t>
            </a:r>
            <a:r>
              <a:rPr lang="zh-CN" altLang="en-US" sz="2800" b="1"/>
              <a:t>在实际应用中</a:t>
            </a:r>
            <a:r>
              <a:rPr lang="en-US" altLang="zh-CN" sz="2800" b="1"/>
              <a:t>, </a:t>
            </a:r>
            <a:r>
              <a:rPr lang="zh-CN" altLang="en-US" sz="2800" b="1"/>
              <a:t>当试验次数很大时</a:t>
            </a:r>
            <a:r>
              <a:rPr lang="en-US" altLang="zh-CN" sz="2800" b="1"/>
              <a:t>, </a:t>
            </a:r>
            <a:r>
              <a:rPr lang="zh-CN" altLang="en-US" sz="2800" b="1"/>
              <a:t>便可以用事件发生的频率来代替事件的概率</a:t>
            </a:r>
            <a:r>
              <a:rPr lang="en-US" altLang="zh-CN" sz="2800" b="1"/>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5347"/>
                                        </p:tgtEl>
                                        <p:attrNameLst>
                                          <p:attrName>style.visibility</p:attrName>
                                        </p:attrNameLst>
                                      </p:cBhvr>
                                      <p:to>
                                        <p:strVal val="visible"/>
                                      </p:to>
                                    </p:set>
                                    <p:animEffect transition="in" filter="wipe(left)">
                                      <p:cBhvr>
                                        <p:cTn id="7" dur="500"/>
                                        <p:tgtEl>
                                          <p:spTgt spid="1853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348"/>
                                        </p:tgtEl>
                                        <p:attrNameLst>
                                          <p:attrName>style.visibility</p:attrName>
                                        </p:attrNameLst>
                                      </p:cBhvr>
                                      <p:to>
                                        <p:strVal val="visible"/>
                                      </p:to>
                                    </p:set>
                                    <p:animEffect transition="in" filter="wipe(left)">
                                      <p:cBhvr>
                                        <p:cTn id="12" dur="500"/>
                                        <p:tgtEl>
                                          <p:spTgt spid="185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0582" name="Object 6"/>
          <p:cNvGraphicFramePr>
            <a:graphicFrameLocks noChangeAspect="1"/>
          </p:cNvGraphicFramePr>
          <p:nvPr/>
        </p:nvGraphicFramePr>
        <p:xfrm>
          <a:off x="1476375" y="1916113"/>
          <a:ext cx="5195888" cy="1089025"/>
        </p:xfrm>
        <a:graphic>
          <a:graphicData uri="http://schemas.openxmlformats.org/presentationml/2006/ole">
            <p:oleObj spid="_x0000_s7170" name="Equation" r:id="rId3" imgW="1638000" imgH="419040" progId="Equation.3">
              <p:embed/>
            </p:oleObj>
          </a:graphicData>
        </a:graphic>
      </p:graphicFrame>
      <p:graphicFrame>
        <p:nvGraphicFramePr>
          <p:cNvPr id="1560583" name="Object 7"/>
          <p:cNvGraphicFramePr>
            <a:graphicFrameLocks noChangeAspect="1"/>
          </p:cNvGraphicFramePr>
          <p:nvPr/>
        </p:nvGraphicFramePr>
        <p:xfrm>
          <a:off x="2916238" y="2852738"/>
          <a:ext cx="1944687" cy="1082675"/>
        </p:xfrm>
        <a:graphic>
          <a:graphicData uri="http://schemas.openxmlformats.org/presentationml/2006/ole">
            <p:oleObj spid="_x0000_s7171" name="Equation" r:id="rId4" imgW="1777680" imgH="990360" progId="Equation.3">
              <p:embed/>
            </p:oleObj>
          </a:graphicData>
        </a:graphic>
      </p:graphicFrame>
      <p:sp>
        <p:nvSpPr>
          <p:cNvPr id="1560592" name="Text Box 16"/>
          <p:cNvSpPr txBox="1">
            <a:spLocks noChangeArrowheads="1"/>
          </p:cNvSpPr>
          <p:nvPr/>
        </p:nvSpPr>
        <p:spPr bwMode="auto">
          <a:xfrm>
            <a:off x="1042988" y="1085850"/>
            <a:ext cx="5903912" cy="579438"/>
          </a:xfrm>
          <a:prstGeom prst="rect">
            <a:avLst/>
          </a:prstGeom>
          <a:noFill/>
          <a:ln w="9525">
            <a:noFill/>
            <a:miter lim="800000"/>
            <a:headEnd/>
            <a:tailEnd/>
          </a:ln>
        </p:spPr>
        <p:txBody>
          <a:bodyPr wrap="none">
            <a:spAutoFit/>
          </a:bodyPr>
          <a:lstStyle/>
          <a:p>
            <a:r>
              <a:rPr lang="zh-CN" altLang="en-US" sz="3200" b="1">
                <a:solidFill>
                  <a:schemeClr val="accent2"/>
                </a:solidFill>
                <a:latin typeface="黑体" pitchFamily="49" charset="-122"/>
                <a:ea typeface="黑体" pitchFamily="49" charset="-122"/>
              </a:rPr>
              <a:t>伯努利（</a:t>
            </a:r>
            <a:r>
              <a:rPr lang="en-US" altLang="zh-CN" sz="3200" b="1">
                <a:solidFill>
                  <a:schemeClr val="accent2"/>
                </a:solidFill>
                <a:latin typeface="黑体" pitchFamily="49" charset="-122"/>
                <a:ea typeface="黑体" pitchFamily="49" charset="-122"/>
              </a:rPr>
              <a:t>Bernoulli</a:t>
            </a:r>
            <a:r>
              <a:rPr lang="zh-CN" altLang="en-US" sz="3200" b="1">
                <a:solidFill>
                  <a:schemeClr val="accent2"/>
                </a:solidFill>
                <a:latin typeface="黑体" pitchFamily="49" charset="-122"/>
                <a:ea typeface="黑体" pitchFamily="49" charset="-122"/>
              </a:rPr>
              <a:t>） 大数定律</a:t>
            </a:r>
          </a:p>
        </p:txBody>
      </p:sp>
      <p:sp>
        <p:nvSpPr>
          <p:cNvPr id="7175" name="Text Box 17"/>
          <p:cNvSpPr txBox="1">
            <a:spLocks noChangeArrowheads="1"/>
          </p:cNvSpPr>
          <p:nvPr/>
        </p:nvSpPr>
        <p:spPr bwMode="auto">
          <a:xfrm>
            <a:off x="1403350" y="3068638"/>
            <a:ext cx="539750" cy="519112"/>
          </a:xfrm>
          <a:prstGeom prst="rect">
            <a:avLst/>
          </a:prstGeom>
          <a:noFill/>
          <a:ln w="9525">
            <a:noFill/>
            <a:miter lim="800000"/>
            <a:headEnd/>
            <a:tailEnd/>
          </a:ln>
        </p:spPr>
        <p:txBody>
          <a:bodyPr wrap="none">
            <a:spAutoFit/>
          </a:bodyPr>
          <a:lstStyle/>
          <a:p>
            <a:r>
              <a:rPr lang="zh-CN" altLang="en-US"/>
              <a:t>则</a:t>
            </a:r>
          </a:p>
        </p:txBody>
      </p:sp>
      <p:graphicFrame>
        <p:nvGraphicFramePr>
          <p:cNvPr id="1560600" name="Object 24"/>
          <p:cNvGraphicFramePr>
            <a:graphicFrameLocks noChangeAspect="1"/>
          </p:cNvGraphicFramePr>
          <p:nvPr/>
        </p:nvGraphicFramePr>
        <p:xfrm>
          <a:off x="1692275" y="4660900"/>
          <a:ext cx="4303713" cy="2197100"/>
        </p:xfrm>
        <a:graphic>
          <a:graphicData uri="http://schemas.openxmlformats.org/presentationml/2006/ole">
            <p:oleObj spid="_x0000_s7172" name="公式" r:id="rId5" imgW="1739880" imgH="888840" progId="Equation.3">
              <p:embed/>
            </p:oleObj>
          </a:graphicData>
        </a:graphic>
      </p:graphicFrame>
      <p:graphicFrame>
        <p:nvGraphicFramePr>
          <p:cNvPr id="7173" name="Object 25"/>
          <p:cNvGraphicFramePr>
            <a:graphicFrameLocks noChangeAspect="1"/>
          </p:cNvGraphicFramePr>
          <p:nvPr/>
        </p:nvGraphicFramePr>
        <p:xfrm>
          <a:off x="1763713" y="3933825"/>
          <a:ext cx="2016125" cy="660400"/>
        </p:xfrm>
        <a:graphic>
          <a:graphicData uri="http://schemas.openxmlformats.org/presentationml/2006/ole">
            <p:oleObj spid="_x0000_s7173" name="公式" r:id="rId6" imgW="698400" imgH="228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60582"/>
                                        </p:tgtEl>
                                        <p:attrNameLst>
                                          <p:attrName>style.visibility</p:attrName>
                                        </p:attrNameLst>
                                      </p:cBhvr>
                                      <p:to>
                                        <p:strVal val="visible"/>
                                      </p:to>
                                    </p:set>
                                    <p:animEffect transition="in" filter="wipe(up)">
                                      <p:cBhvr>
                                        <p:cTn id="7" dur="500"/>
                                        <p:tgtEl>
                                          <p:spTgt spid="15605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60583"/>
                                        </p:tgtEl>
                                        <p:attrNameLst>
                                          <p:attrName>style.visibility</p:attrName>
                                        </p:attrNameLst>
                                      </p:cBhvr>
                                      <p:to>
                                        <p:strVal val="visible"/>
                                      </p:to>
                                    </p:set>
                                    <p:animEffect transition="in" filter="wipe(up)">
                                      <p:cBhvr>
                                        <p:cTn id="12" dur="500"/>
                                        <p:tgtEl>
                                          <p:spTgt spid="15605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60592"/>
                                        </p:tgtEl>
                                        <p:attrNameLst>
                                          <p:attrName>style.visibility</p:attrName>
                                        </p:attrNameLst>
                                      </p:cBhvr>
                                      <p:to>
                                        <p:strVal val="visible"/>
                                      </p:to>
                                    </p:set>
                                    <p:animEffect transition="in" filter="wipe(up)">
                                      <p:cBhvr>
                                        <p:cTn id="17" dur="500"/>
                                        <p:tgtEl>
                                          <p:spTgt spid="15605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60600"/>
                                        </p:tgtEl>
                                        <p:attrNameLst>
                                          <p:attrName>style.visibility</p:attrName>
                                        </p:attrNameLst>
                                      </p:cBhvr>
                                      <p:to>
                                        <p:strVal val="visible"/>
                                      </p:to>
                                    </p:set>
                                    <p:animEffect transition="in" filter="wipe(up)">
                                      <p:cBhvr>
                                        <p:cTn id="22" dur="500"/>
                                        <p:tgtEl>
                                          <p:spTgt spid="1560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059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1604" name="Object 4"/>
          <p:cNvGraphicFramePr>
            <a:graphicFrameLocks noChangeAspect="1"/>
          </p:cNvGraphicFramePr>
          <p:nvPr/>
        </p:nvGraphicFramePr>
        <p:xfrm>
          <a:off x="1258888" y="2997200"/>
          <a:ext cx="4392612" cy="1209675"/>
        </p:xfrm>
        <a:graphic>
          <a:graphicData uri="http://schemas.openxmlformats.org/presentationml/2006/ole">
            <p:oleObj spid="_x0000_s8194" name="公式" r:id="rId3" imgW="1752480" imgH="482400" progId="Equation.3">
              <p:embed/>
            </p:oleObj>
          </a:graphicData>
        </a:graphic>
      </p:graphicFrame>
      <p:graphicFrame>
        <p:nvGraphicFramePr>
          <p:cNvPr id="1561605" name="Object 5"/>
          <p:cNvGraphicFramePr>
            <a:graphicFrameLocks noChangeAspect="1"/>
          </p:cNvGraphicFramePr>
          <p:nvPr/>
        </p:nvGraphicFramePr>
        <p:xfrm>
          <a:off x="1331913" y="1773238"/>
          <a:ext cx="3632200" cy="1041400"/>
        </p:xfrm>
        <a:graphic>
          <a:graphicData uri="http://schemas.openxmlformats.org/presentationml/2006/ole">
            <p:oleObj spid="_x0000_s8195" name="Equation" r:id="rId4" imgW="3632040" imgH="1041120" progId="Equation.3">
              <p:embed/>
            </p:oleObj>
          </a:graphicData>
        </a:graphic>
      </p:graphicFrame>
      <p:graphicFrame>
        <p:nvGraphicFramePr>
          <p:cNvPr id="1561606" name="Object 6"/>
          <p:cNvGraphicFramePr>
            <a:graphicFrameLocks noChangeAspect="1"/>
          </p:cNvGraphicFramePr>
          <p:nvPr/>
        </p:nvGraphicFramePr>
        <p:xfrm>
          <a:off x="2411413" y="4292600"/>
          <a:ext cx="3960812" cy="2054225"/>
        </p:xfrm>
        <a:graphic>
          <a:graphicData uri="http://schemas.openxmlformats.org/presentationml/2006/ole">
            <p:oleObj spid="_x0000_s8196" name="公式" r:id="rId5" imgW="1714320" imgH="888840" progId="Equation.3">
              <p:embed/>
            </p:oleObj>
          </a:graphicData>
        </a:graphic>
      </p:graphicFrame>
      <p:sp>
        <p:nvSpPr>
          <p:cNvPr id="1561607" name="Text Box 7"/>
          <p:cNvSpPr txBox="1">
            <a:spLocks noChangeArrowheads="1"/>
          </p:cNvSpPr>
          <p:nvPr/>
        </p:nvSpPr>
        <p:spPr bwMode="auto">
          <a:xfrm>
            <a:off x="1042988" y="1085850"/>
            <a:ext cx="5903912" cy="579438"/>
          </a:xfrm>
          <a:prstGeom prst="rect">
            <a:avLst/>
          </a:prstGeom>
          <a:noFill/>
          <a:ln w="9525">
            <a:noFill/>
            <a:miter lim="800000"/>
            <a:headEnd/>
            <a:tailEnd/>
          </a:ln>
        </p:spPr>
        <p:txBody>
          <a:bodyPr wrap="none">
            <a:spAutoFit/>
          </a:bodyPr>
          <a:lstStyle/>
          <a:p>
            <a:r>
              <a:rPr lang="zh-CN" altLang="en-US" sz="3200" b="1">
                <a:solidFill>
                  <a:schemeClr val="accent2"/>
                </a:solidFill>
                <a:latin typeface="黑体" pitchFamily="49" charset="-122"/>
                <a:ea typeface="黑体" pitchFamily="49" charset="-122"/>
              </a:rPr>
              <a:t>伯努利（</a:t>
            </a:r>
            <a:r>
              <a:rPr lang="en-US" altLang="zh-CN" sz="3200" b="1">
                <a:solidFill>
                  <a:schemeClr val="accent2"/>
                </a:solidFill>
                <a:latin typeface="黑体" pitchFamily="49" charset="-122"/>
                <a:ea typeface="黑体" pitchFamily="49" charset="-122"/>
              </a:rPr>
              <a:t>Bernoulli</a:t>
            </a:r>
            <a:r>
              <a:rPr lang="zh-CN" altLang="en-US" sz="3200" b="1">
                <a:solidFill>
                  <a:schemeClr val="accent2"/>
                </a:solidFill>
                <a:latin typeface="黑体" pitchFamily="49" charset="-122"/>
                <a:ea typeface="黑体" pitchFamily="49" charset="-122"/>
              </a:rPr>
              <a:t>） 大数定律</a:t>
            </a:r>
          </a:p>
        </p:txBody>
      </p:sp>
      <p:sp>
        <p:nvSpPr>
          <p:cNvPr id="8198" name="AutoShape 8"/>
          <p:cNvSpPr>
            <a:spLocks noChangeArrowheads="1"/>
          </p:cNvSpPr>
          <p:nvPr/>
        </p:nvSpPr>
        <p:spPr bwMode="auto">
          <a:xfrm>
            <a:off x="5580063" y="2133600"/>
            <a:ext cx="1368425" cy="358775"/>
          </a:xfrm>
          <a:prstGeom prst="leftRightArrow">
            <a:avLst>
              <a:gd name="adj1" fmla="val 50000"/>
              <a:gd name="adj2" fmla="val 76283"/>
            </a:avLst>
          </a:prstGeom>
          <a:solidFill>
            <a:schemeClr val="accent1"/>
          </a:solidFill>
          <a:ln w="9525">
            <a:solidFill>
              <a:schemeClr val="tx1"/>
            </a:solidFill>
            <a:miter lim="800000"/>
            <a:headEnd/>
            <a:tailEnd/>
          </a:ln>
        </p:spPr>
        <p:txBody>
          <a:bodyPr wrap="none" anchor="ctr"/>
          <a:lstStyle/>
          <a:p>
            <a:endParaRPr lang="zh-CN" altLang="en-US"/>
          </a:p>
        </p:txBody>
      </p:sp>
      <p:sp>
        <p:nvSpPr>
          <p:cNvPr id="8199" name="AutoShape 9"/>
          <p:cNvSpPr>
            <a:spLocks noChangeArrowheads="1"/>
          </p:cNvSpPr>
          <p:nvPr/>
        </p:nvSpPr>
        <p:spPr bwMode="auto">
          <a:xfrm>
            <a:off x="5795963" y="3357563"/>
            <a:ext cx="1368425" cy="358775"/>
          </a:xfrm>
          <a:prstGeom prst="leftRightArrow">
            <a:avLst>
              <a:gd name="adj1" fmla="val 50000"/>
              <a:gd name="adj2" fmla="val 76283"/>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61604"/>
                                        </p:tgtEl>
                                        <p:attrNameLst>
                                          <p:attrName>style.visibility</p:attrName>
                                        </p:attrNameLst>
                                      </p:cBhvr>
                                      <p:to>
                                        <p:strVal val="visible"/>
                                      </p:to>
                                    </p:set>
                                    <p:animEffect transition="in" filter="wipe(up)">
                                      <p:cBhvr>
                                        <p:cTn id="7" dur="500"/>
                                        <p:tgtEl>
                                          <p:spTgt spid="15616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61605"/>
                                        </p:tgtEl>
                                        <p:attrNameLst>
                                          <p:attrName>style.visibility</p:attrName>
                                        </p:attrNameLst>
                                      </p:cBhvr>
                                      <p:to>
                                        <p:strVal val="visible"/>
                                      </p:to>
                                    </p:set>
                                    <p:animEffect transition="in" filter="wipe(up)">
                                      <p:cBhvr>
                                        <p:cTn id="12" dur="500"/>
                                        <p:tgtEl>
                                          <p:spTgt spid="15616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61606"/>
                                        </p:tgtEl>
                                        <p:attrNameLst>
                                          <p:attrName>style.visibility</p:attrName>
                                        </p:attrNameLst>
                                      </p:cBhvr>
                                      <p:to>
                                        <p:strVal val="visible"/>
                                      </p:to>
                                    </p:set>
                                    <p:animEffect transition="in" filter="wipe(up)">
                                      <p:cBhvr>
                                        <p:cTn id="17" dur="500"/>
                                        <p:tgtEl>
                                          <p:spTgt spid="15616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61607"/>
                                        </p:tgtEl>
                                        <p:attrNameLst>
                                          <p:attrName>style.visibility</p:attrName>
                                        </p:attrNameLst>
                                      </p:cBhvr>
                                      <p:to>
                                        <p:strVal val="visible"/>
                                      </p:to>
                                    </p:set>
                                    <p:animEffect transition="in" filter="wipe(up)">
                                      <p:cBhvr>
                                        <p:cTn id="22" dur="500"/>
                                        <p:tgtEl>
                                          <p:spTgt spid="1561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160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638" name="Text Box 14"/>
          <p:cNvSpPr txBox="1">
            <a:spLocks noChangeArrowheads="1"/>
          </p:cNvSpPr>
          <p:nvPr/>
        </p:nvSpPr>
        <p:spPr bwMode="auto">
          <a:xfrm>
            <a:off x="831850" y="765175"/>
            <a:ext cx="5700713" cy="579438"/>
          </a:xfrm>
          <a:prstGeom prst="rect">
            <a:avLst/>
          </a:prstGeom>
          <a:noFill/>
          <a:ln w="9525">
            <a:noFill/>
            <a:miter lim="800000"/>
            <a:headEnd/>
            <a:tailEnd/>
          </a:ln>
        </p:spPr>
        <p:txBody>
          <a:bodyPr wrap="none">
            <a:spAutoFit/>
          </a:bodyPr>
          <a:lstStyle/>
          <a:p>
            <a:r>
              <a:rPr lang="zh-CN" altLang="en-US" sz="3200" b="1">
                <a:solidFill>
                  <a:schemeClr val="accent2"/>
                </a:solidFill>
                <a:latin typeface="黑体" pitchFamily="49" charset="-122"/>
                <a:ea typeface="黑体" pitchFamily="49" charset="-122"/>
              </a:rPr>
              <a:t>切比雪夫</a:t>
            </a:r>
            <a:r>
              <a:rPr lang="en-US" altLang="zh-CN" sz="3200" b="1">
                <a:solidFill>
                  <a:schemeClr val="accent2"/>
                </a:solidFill>
                <a:latin typeface="黑体" pitchFamily="49" charset="-122"/>
                <a:ea typeface="黑体" pitchFamily="49" charset="-122"/>
              </a:rPr>
              <a:t>(Chebyshev)</a:t>
            </a:r>
            <a:r>
              <a:rPr lang="zh-CN" altLang="en-US" sz="3200" b="1">
                <a:solidFill>
                  <a:schemeClr val="accent2"/>
                </a:solidFill>
                <a:latin typeface="黑体" pitchFamily="49" charset="-122"/>
                <a:ea typeface="黑体" pitchFamily="49" charset="-122"/>
              </a:rPr>
              <a:t>大数定律</a:t>
            </a:r>
          </a:p>
        </p:txBody>
      </p:sp>
      <p:grpSp>
        <p:nvGrpSpPr>
          <p:cNvPr id="2" name="Group 15"/>
          <p:cNvGrpSpPr>
            <a:grpSpLocks/>
          </p:cNvGrpSpPr>
          <p:nvPr/>
        </p:nvGrpSpPr>
        <p:grpSpPr bwMode="auto">
          <a:xfrm>
            <a:off x="971550" y="1484313"/>
            <a:ext cx="7974013" cy="612775"/>
            <a:chOff x="336" y="626"/>
            <a:chExt cx="5023" cy="386"/>
          </a:xfrm>
        </p:grpSpPr>
        <p:graphicFrame>
          <p:nvGraphicFramePr>
            <p:cNvPr id="9224" name="Object 16"/>
            <p:cNvGraphicFramePr>
              <a:graphicFrameLocks noChangeAspect="1"/>
            </p:cNvGraphicFramePr>
            <p:nvPr/>
          </p:nvGraphicFramePr>
          <p:xfrm>
            <a:off x="3039" y="797"/>
            <a:ext cx="72" cy="136"/>
          </p:xfrm>
          <a:graphic>
            <a:graphicData uri="http://schemas.openxmlformats.org/presentationml/2006/ole">
              <p:oleObj spid="_x0000_s9224" name="公式" r:id="rId3" imgW="114120" imgH="215640" progId="Equation.3">
                <p:embed/>
              </p:oleObj>
            </a:graphicData>
          </a:graphic>
        </p:graphicFrame>
        <p:sp>
          <p:nvSpPr>
            <p:cNvPr id="9234" name="Text Box 17"/>
            <p:cNvSpPr txBox="1">
              <a:spLocks noChangeArrowheads="1"/>
            </p:cNvSpPr>
            <p:nvPr/>
          </p:nvSpPr>
          <p:spPr bwMode="auto">
            <a:xfrm>
              <a:off x="3958" y="626"/>
              <a:ext cx="1401" cy="365"/>
            </a:xfrm>
            <a:prstGeom prst="rect">
              <a:avLst/>
            </a:prstGeom>
            <a:noFill/>
            <a:ln w="9525">
              <a:noFill/>
              <a:miter lim="800000"/>
              <a:headEnd/>
              <a:tailEnd/>
            </a:ln>
          </p:spPr>
          <p:txBody>
            <a:bodyPr wrap="none">
              <a:spAutoFit/>
            </a:bodyPr>
            <a:lstStyle/>
            <a:p>
              <a:r>
                <a:rPr lang="zh-CN" altLang="en-US" sz="3200" b="1">
                  <a:ea typeface="楷体_GB2312" pitchFamily="49" charset="-122"/>
                </a:rPr>
                <a:t>相互独立，</a:t>
              </a:r>
            </a:p>
          </p:txBody>
        </p:sp>
        <p:sp>
          <p:nvSpPr>
            <p:cNvPr id="9235" name="Text Box 18"/>
            <p:cNvSpPr txBox="1">
              <a:spLocks noChangeArrowheads="1"/>
            </p:cNvSpPr>
            <p:nvPr/>
          </p:nvSpPr>
          <p:spPr bwMode="auto">
            <a:xfrm>
              <a:off x="336" y="647"/>
              <a:ext cx="2686" cy="365"/>
            </a:xfrm>
            <a:prstGeom prst="rect">
              <a:avLst/>
            </a:prstGeom>
            <a:noFill/>
            <a:ln w="9525">
              <a:noFill/>
              <a:miter lim="800000"/>
              <a:headEnd/>
              <a:tailEnd/>
            </a:ln>
          </p:spPr>
          <p:txBody>
            <a:bodyPr wrap="none">
              <a:spAutoFit/>
            </a:bodyPr>
            <a:lstStyle/>
            <a:p>
              <a:r>
                <a:rPr lang="zh-CN" altLang="en-US" sz="3200" b="1">
                  <a:solidFill>
                    <a:srgbClr val="3366CC"/>
                  </a:solidFill>
                  <a:ea typeface="楷体_GB2312" pitchFamily="49" charset="-122"/>
                </a:rPr>
                <a:t>定理</a:t>
              </a:r>
              <a:r>
                <a:rPr lang="zh-CN" altLang="en-US" sz="3200" b="1">
                  <a:ea typeface="楷体_GB2312" pitchFamily="49" charset="-122"/>
                </a:rPr>
                <a:t>：设随机变量序列</a:t>
              </a:r>
            </a:p>
          </p:txBody>
        </p:sp>
      </p:grpSp>
      <p:grpSp>
        <p:nvGrpSpPr>
          <p:cNvPr id="3" name="Group 19"/>
          <p:cNvGrpSpPr>
            <a:grpSpLocks/>
          </p:cNvGrpSpPr>
          <p:nvPr/>
        </p:nvGrpSpPr>
        <p:grpSpPr bwMode="auto">
          <a:xfrm>
            <a:off x="815975" y="2259013"/>
            <a:ext cx="8345488" cy="1189037"/>
            <a:chOff x="326" y="1156"/>
            <a:chExt cx="5257" cy="749"/>
          </a:xfrm>
        </p:grpSpPr>
        <p:sp>
          <p:nvSpPr>
            <p:cNvPr id="9233" name="Text Box 20"/>
            <p:cNvSpPr txBox="1">
              <a:spLocks noChangeArrowheads="1"/>
            </p:cNvSpPr>
            <p:nvPr/>
          </p:nvSpPr>
          <p:spPr bwMode="auto">
            <a:xfrm>
              <a:off x="326" y="1156"/>
              <a:ext cx="5257" cy="749"/>
            </a:xfrm>
            <a:prstGeom prst="rect">
              <a:avLst/>
            </a:prstGeom>
            <a:noFill/>
            <a:ln w="9525">
              <a:noFill/>
              <a:miter lim="800000"/>
              <a:headEnd/>
              <a:tailEnd/>
            </a:ln>
          </p:spPr>
          <p:txBody>
            <a:bodyPr wrap="none">
              <a:spAutoFit/>
            </a:bodyPr>
            <a:lstStyle/>
            <a:p>
              <a:r>
                <a:rPr lang="en-US" altLang="zh-CN" sz="3200" b="1">
                  <a:ea typeface="楷体_GB2312" pitchFamily="49" charset="-122"/>
                </a:rPr>
                <a:t>(</a:t>
              </a:r>
              <a:r>
                <a:rPr lang="zh-CN" altLang="en-US" sz="3200" b="1">
                  <a:ea typeface="楷体_GB2312" pitchFamily="49" charset="-122"/>
                </a:rPr>
                <a:t>指任意给定 </a:t>
              </a:r>
              <a:r>
                <a:rPr lang="en-US" altLang="zh-CN" sz="3200" b="1" i="1">
                  <a:ea typeface="楷体_GB2312" pitchFamily="49" charset="-122"/>
                </a:rPr>
                <a:t>n </a:t>
              </a:r>
              <a:r>
                <a:rPr lang="en-US" altLang="zh-CN" sz="3200" b="1">
                  <a:ea typeface="楷体_GB2312" pitchFamily="49" charset="-122"/>
                </a:rPr>
                <a:t>&gt; 1,                       </a:t>
              </a:r>
              <a:r>
                <a:rPr lang="zh-CN" altLang="en-US" sz="3200" b="1">
                  <a:ea typeface="楷体_GB2312" pitchFamily="49" charset="-122"/>
                </a:rPr>
                <a:t>相互独立</a:t>
              </a:r>
              <a:r>
                <a:rPr lang="en-US" altLang="zh-CN" sz="3200" b="1">
                  <a:ea typeface="楷体_GB2312" pitchFamily="49" charset="-122"/>
                </a:rPr>
                <a:t>)</a:t>
              </a:r>
              <a:r>
                <a:rPr lang="zh-CN" altLang="en-US" sz="3200" b="1">
                  <a:ea typeface="楷体_GB2312" pitchFamily="49" charset="-122"/>
                </a:rPr>
                <a:t>，且</a:t>
              </a:r>
            </a:p>
            <a:p>
              <a:endParaRPr lang="zh-CN" altLang="en-US" sz="800" b="1">
                <a:ea typeface="楷体_GB2312" pitchFamily="49" charset="-122"/>
              </a:endParaRPr>
            </a:p>
            <a:p>
              <a:r>
                <a:rPr lang="zh-CN" altLang="en-US" sz="3200" b="1">
                  <a:ea typeface="楷体_GB2312" pitchFamily="49" charset="-122"/>
                </a:rPr>
                <a:t>具有相同的数学期望和方差</a:t>
              </a:r>
              <a:endParaRPr lang="en-US" altLang="zh-CN" sz="3200" b="1">
                <a:ea typeface="楷体_GB2312" pitchFamily="49" charset="-122"/>
              </a:endParaRPr>
            </a:p>
          </p:txBody>
        </p:sp>
        <p:graphicFrame>
          <p:nvGraphicFramePr>
            <p:cNvPr id="9223" name="Object 21"/>
            <p:cNvGraphicFramePr>
              <a:graphicFrameLocks noChangeAspect="1"/>
            </p:cNvGraphicFramePr>
            <p:nvPr/>
          </p:nvGraphicFramePr>
          <p:xfrm>
            <a:off x="2408" y="1192"/>
            <a:ext cx="1392" cy="304"/>
          </p:xfrm>
          <a:graphic>
            <a:graphicData uri="http://schemas.openxmlformats.org/presentationml/2006/ole">
              <p:oleObj spid="_x0000_s9223" name="Equation" r:id="rId4" imgW="2209680" imgH="482400" progId="Equation.3">
                <p:embed/>
              </p:oleObj>
            </a:graphicData>
          </a:graphic>
        </p:graphicFrame>
      </p:grpSp>
      <p:graphicFrame>
        <p:nvGraphicFramePr>
          <p:cNvPr id="1562646" name="Object 22"/>
          <p:cNvGraphicFramePr>
            <a:graphicFrameLocks noChangeAspect="1"/>
          </p:cNvGraphicFramePr>
          <p:nvPr/>
        </p:nvGraphicFramePr>
        <p:xfrm>
          <a:off x="1509713" y="3624263"/>
          <a:ext cx="5880100" cy="533400"/>
        </p:xfrm>
        <a:graphic>
          <a:graphicData uri="http://schemas.openxmlformats.org/presentationml/2006/ole">
            <p:oleObj spid="_x0000_s9218" name="Equation" r:id="rId5" imgW="5879880" imgH="533160" progId="Equation.3">
              <p:embed/>
            </p:oleObj>
          </a:graphicData>
        </a:graphic>
      </p:graphicFrame>
      <p:grpSp>
        <p:nvGrpSpPr>
          <p:cNvPr id="4" name="Group 23"/>
          <p:cNvGrpSpPr>
            <a:grpSpLocks/>
          </p:cNvGrpSpPr>
          <p:nvPr/>
        </p:nvGrpSpPr>
        <p:grpSpPr bwMode="auto">
          <a:xfrm>
            <a:off x="908050" y="4271972"/>
            <a:ext cx="2428875" cy="585788"/>
            <a:chOff x="384" y="2271"/>
            <a:chExt cx="1530" cy="369"/>
          </a:xfrm>
        </p:grpSpPr>
        <p:sp>
          <p:nvSpPr>
            <p:cNvPr id="9231" name="Text Box 24"/>
            <p:cNvSpPr txBox="1">
              <a:spLocks noChangeArrowheads="1"/>
            </p:cNvSpPr>
            <p:nvPr/>
          </p:nvSpPr>
          <p:spPr bwMode="auto">
            <a:xfrm>
              <a:off x="384" y="2275"/>
              <a:ext cx="372" cy="365"/>
            </a:xfrm>
            <a:prstGeom prst="rect">
              <a:avLst/>
            </a:prstGeom>
            <a:noFill/>
            <a:ln w="9525">
              <a:noFill/>
              <a:miter lim="800000"/>
              <a:headEnd/>
              <a:tailEnd/>
            </a:ln>
          </p:spPr>
          <p:txBody>
            <a:bodyPr wrap="none">
              <a:spAutoFit/>
            </a:bodyPr>
            <a:lstStyle/>
            <a:p>
              <a:r>
                <a:rPr lang="zh-CN" altLang="en-US" sz="3200" b="1">
                  <a:ea typeface="楷体_GB2312" pitchFamily="49" charset="-122"/>
                </a:rPr>
                <a:t>则</a:t>
              </a:r>
            </a:p>
          </p:txBody>
        </p:sp>
        <p:graphicFrame>
          <p:nvGraphicFramePr>
            <p:cNvPr id="9222" name="Object 25"/>
            <p:cNvGraphicFramePr>
              <a:graphicFrameLocks noChangeAspect="1"/>
            </p:cNvGraphicFramePr>
            <p:nvPr/>
          </p:nvGraphicFramePr>
          <p:xfrm>
            <a:off x="768" y="2379"/>
            <a:ext cx="712" cy="216"/>
          </p:xfrm>
          <a:graphic>
            <a:graphicData uri="http://schemas.openxmlformats.org/presentationml/2006/ole">
              <p:oleObj spid="_x0000_s9222" name="Equation" r:id="rId6" imgW="1130040" imgH="342720" progId="Equation.3">
                <p:embed/>
              </p:oleObj>
            </a:graphicData>
          </a:graphic>
        </p:graphicFrame>
        <p:sp>
          <p:nvSpPr>
            <p:cNvPr id="9232" name="Text Box 26"/>
            <p:cNvSpPr txBox="1">
              <a:spLocks noChangeArrowheads="1"/>
            </p:cNvSpPr>
            <p:nvPr/>
          </p:nvSpPr>
          <p:spPr bwMode="auto">
            <a:xfrm>
              <a:off x="1542" y="2271"/>
              <a:ext cx="372" cy="365"/>
            </a:xfrm>
            <a:prstGeom prst="rect">
              <a:avLst/>
            </a:prstGeom>
            <a:noFill/>
            <a:ln w="9525">
              <a:noFill/>
              <a:miter lim="800000"/>
              <a:headEnd/>
              <a:tailEnd/>
            </a:ln>
          </p:spPr>
          <p:txBody>
            <a:bodyPr wrap="none">
              <a:spAutoFit/>
            </a:bodyPr>
            <a:lstStyle/>
            <a:p>
              <a:r>
                <a:rPr lang="zh-CN" altLang="en-US" sz="3200" b="1">
                  <a:ea typeface="楷体_GB2312" pitchFamily="49" charset="-122"/>
                </a:rPr>
                <a:t>有</a:t>
              </a:r>
            </a:p>
          </p:txBody>
        </p:sp>
      </p:grpSp>
      <p:graphicFrame>
        <p:nvGraphicFramePr>
          <p:cNvPr id="1562651" name="Object 27"/>
          <p:cNvGraphicFramePr>
            <a:graphicFrameLocks noChangeAspect="1"/>
          </p:cNvGraphicFramePr>
          <p:nvPr/>
        </p:nvGraphicFramePr>
        <p:xfrm>
          <a:off x="3492500" y="4365625"/>
          <a:ext cx="4432300" cy="1041400"/>
        </p:xfrm>
        <a:graphic>
          <a:graphicData uri="http://schemas.openxmlformats.org/presentationml/2006/ole">
            <p:oleObj spid="_x0000_s9219" name="Equation" r:id="rId7" imgW="4431960" imgH="1041120" progId="Equation.3">
              <p:embed/>
            </p:oleObj>
          </a:graphicData>
        </a:graphic>
      </p:graphicFrame>
      <p:grpSp>
        <p:nvGrpSpPr>
          <p:cNvPr id="5" name="Group 28"/>
          <p:cNvGrpSpPr>
            <a:grpSpLocks/>
          </p:cNvGrpSpPr>
          <p:nvPr/>
        </p:nvGrpSpPr>
        <p:grpSpPr bwMode="auto">
          <a:xfrm>
            <a:off x="1116013" y="5445125"/>
            <a:ext cx="5629275" cy="1041400"/>
            <a:chOff x="326" y="3404"/>
            <a:chExt cx="3546" cy="656"/>
          </a:xfrm>
        </p:grpSpPr>
        <p:sp>
          <p:nvSpPr>
            <p:cNvPr id="9230" name="Text Box 29"/>
            <p:cNvSpPr txBox="1">
              <a:spLocks noChangeArrowheads="1"/>
            </p:cNvSpPr>
            <p:nvPr/>
          </p:nvSpPr>
          <p:spPr bwMode="auto">
            <a:xfrm>
              <a:off x="326" y="3522"/>
              <a:ext cx="372" cy="365"/>
            </a:xfrm>
            <a:prstGeom prst="rect">
              <a:avLst/>
            </a:prstGeom>
            <a:noFill/>
            <a:ln w="9525">
              <a:noFill/>
              <a:miter lim="800000"/>
              <a:headEnd/>
              <a:tailEnd/>
            </a:ln>
          </p:spPr>
          <p:txBody>
            <a:bodyPr wrap="none">
              <a:spAutoFit/>
            </a:bodyPr>
            <a:lstStyle/>
            <a:p>
              <a:r>
                <a:rPr lang="zh-CN" altLang="en-US" sz="3200" b="1">
                  <a:ea typeface="楷体_GB2312" pitchFamily="49" charset="-122"/>
                </a:rPr>
                <a:t>或</a:t>
              </a:r>
            </a:p>
          </p:txBody>
        </p:sp>
        <p:graphicFrame>
          <p:nvGraphicFramePr>
            <p:cNvPr id="9221" name="Object 30"/>
            <p:cNvGraphicFramePr>
              <a:graphicFrameLocks noChangeAspect="1"/>
            </p:cNvGraphicFramePr>
            <p:nvPr/>
          </p:nvGraphicFramePr>
          <p:xfrm>
            <a:off x="1128" y="3404"/>
            <a:ext cx="2744" cy="656"/>
          </p:xfrm>
          <a:graphic>
            <a:graphicData uri="http://schemas.openxmlformats.org/presentationml/2006/ole">
              <p:oleObj spid="_x0000_s9221" name="Equation" r:id="rId8" imgW="4356000" imgH="1041120" progId="Equation.3">
                <p:embed/>
              </p:oleObj>
            </a:graphicData>
          </a:graphic>
        </p:graphicFrame>
      </p:grpSp>
      <p:graphicFrame>
        <p:nvGraphicFramePr>
          <p:cNvPr id="9220" name="Object 33"/>
          <p:cNvGraphicFramePr>
            <a:graphicFrameLocks noChangeAspect="1"/>
          </p:cNvGraphicFramePr>
          <p:nvPr/>
        </p:nvGraphicFramePr>
        <p:xfrm>
          <a:off x="5148263" y="1700213"/>
          <a:ext cx="1944687" cy="412750"/>
        </p:xfrm>
        <a:graphic>
          <a:graphicData uri="http://schemas.openxmlformats.org/presentationml/2006/ole">
            <p:oleObj spid="_x0000_s9220" name="公式" r:id="rId9" imgW="1079280" imgH="228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62638"/>
                                        </p:tgtEl>
                                        <p:attrNameLst>
                                          <p:attrName>style.visibility</p:attrName>
                                        </p:attrNameLst>
                                      </p:cBhvr>
                                      <p:to>
                                        <p:strVal val="visible"/>
                                      </p:to>
                                    </p:set>
                                    <p:animEffect transition="in" filter="wipe(up)">
                                      <p:cBhvr>
                                        <p:cTn id="7" dur="500"/>
                                        <p:tgtEl>
                                          <p:spTgt spid="15626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62646"/>
                                        </p:tgtEl>
                                        <p:attrNameLst>
                                          <p:attrName>style.visibility</p:attrName>
                                        </p:attrNameLst>
                                      </p:cBhvr>
                                      <p:to>
                                        <p:strVal val="visible"/>
                                      </p:to>
                                    </p:set>
                                    <p:animEffect transition="in" filter="wipe(up)">
                                      <p:cBhvr>
                                        <p:cTn id="22" dur="500"/>
                                        <p:tgtEl>
                                          <p:spTgt spid="15626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562651"/>
                                        </p:tgtEl>
                                        <p:attrNameLst>
                                          <p:attrName>style.visibility</p:attrName>
                                        </p:attrNameLst>
                                      </p:cBhvr>
                                      <p:to>
                                        <p:strVal val="visible"/>
                                      </p:to>
                                    </p:set>
                                    <p:animEffect transition="in" filter="wipe(up)">
                                      <p:cBhvr>
                                        <p:cTn id="32" dur="500"/>
                                        <p:tgtEl>
                                          <p:spTgt spid="15626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263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533400" y="762000"/>
            <a:ext cx="8077200"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latin typeface="Times New Roman" pitchFamily="18" charset="0"/>
                <a:ea typeface="华文楷体" pitchFamily="2" charset="-122"/>
              </a:rPr>
              <a:t>证明</a:t>
            </a:r>
            <a:r>
              <a:rPr kumimoji="1" lang="en-US" altLang="zh-CN" sz="2800" b="1">
                <a:latin typeface="Times New Roman" pitchFamily="18" charset="0"/>
                <a:ea typeface="华文楷体" pitchFamily="2" charset="-122"/>
              </a:rPr>
              <a:t>:</a:t>
            </a:r>
            <a:r>
              <a:rPr kumimoji="1" lang="zh-CN" altLang="en-US" sz="2800" b="1">
                <a:latin typeface="Times New Roman" pitchFamily="18" charset="0"/>
                <a:ea typeface="华文楷体" pitchFamily="2" charset="-122"/>
              </a:rPr>
              <a:t>由切</a:t>
            </a:r>
            <a:r>
              <a:rPr kumimoji="1" lang="zh-CN" altLang="en-US" sz="2800" b="1">
                <a:ea typeface="楷体_GB2312" pitchFamily="1" charset="-122"/>
              </a:rPr>
              <a:t>比雪夫不等式</a:t>
            </a:r>
          </a:p>
        </p:txBody>
      </p:sp>
      <p:graphicFrame>
        <p:nvGraphicFramePr>
          <p:cNvPr id="267267" name="Object 3"/>
          <p:cNvGraphicFramePr>
            <a:graphicFrameLocks noChangeAspect="1"/>
          </p:cNvGraphicFramePr>
          <p:nvPr/>
        </p:nvGraphicFramePr>
        <p:xfrm>
          <a:off x="1509713" y="1295400"/>
          <a:ext cx="4498975" cy="908050"/>
        </p:xfrm>
        <a:graphic>
          <a:graphicData uri="http://schemas.openxmlformats.org/presentationml/2006/ole">
            <p:oleObj spid="_x0000_s148482" name="Equation" r:id="rId4" imgW="1943100" imgH="393700" progId="Equation.3">
              <p:embed/>
            </p:oleObj>
          </a:graphicData>
        </a:graphic>
      </p:graphicFrame>
      <p:sp>
        <p:nvSpPr>
          <p:cNvPr id="59396" name="Text Box 4"/>
          <p:cNvSpPr txBox="1">
            <a:spLocks noChangeArrowheads="1"/>
          </p:cNvSpPr>
          <p:nvPr/>
        </p:nvSpPr>
        <p:spPr bwMode="auto">
          <a:xfrm>
            <a:off x="762000" y="2286000"/>
            <a:ext cx="1371600"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latin typeface="Times New Roman" pitchFamily="18" charset="0"/>
                <a:ea typeface="华文楷体" pitchFamily="2" charset="-122"/>
              </a:rPr>
              <a:t>这里</a:t>
            </a:r>
          </a:p>
        </p:txBody>
      </p:sp>
      <p:graphicFrame>
        <p:nvGraphicFramePr>
          <p:cNvPr id="267269" name="Object 5"/>
          <p:cNvGraphicFramePr>
            <a:graphicFrameLocks noChangeAspect="1"/>
          </p:cNvGraphicFramePr>
          <p:nvPr/>
        </p:nvGraphicFramePr>
        <p:xfrm>
          <a:off x="2006600" y="2466975"/>
          <a:ext cx="3354388" cy="955675"/>
        </p:xfrm>
        <a:graphic>
          <a:graphicData uri="http://schemas.openxmlformats.org/presentationml/2006/ole">
            <p:oleObj spid="_x0000_s148483" name="Equation" r:id="rId5" imgW="1511300" imgH="431800" progId="Equation.3">
              <p:embed/>
            </p:oleObj>
          </a:graphicData>
        </a:graphic>
      </p:graphicFrame>
      <p:graphicFrame>
        <p:nvGraphicFramePr>
          <p:cNvPr id="267270" name="Object 6"/>
          <p:cNvGraphicFramePr>
            <a:graphicFrameLocks noChangeAspect="1"/>
          </p:cNvGraphicFramePr>
          <p:nvPr/>
        </p:nvGraphicFramePr>
        <p:xfrm>
          <a:off x="1974850" y="3276600"/>
          <a:ext cx="3749675" cy="984250"/>
        </p:xfrm>
        <a:graphic>
          <a:graphicData uri="http://schemas.openxmlformats.org/presentationml/2006/ole">
            <p:oleObj spid="_x0000_s148484" name="Equation" r:id="rId6" imgW="1688367" imgH="444307" progId="Equation.3">
              <p:embed/>
            </p:oleObj>
          </a:graphicData>
        </a:graphic>
      </p:graphicFrame>
      <p:graphicFrame>
        <p:nvGraphicFramePr>
          <p:cNvPr id="267271" name="Object 7"/>
          <p:cNvGraphicFramePr>
            <a:graphicFrameLocks noChangeAspect="1"/>
          </p:cNvGraphicFramePr>
          <p:nvPr/>
        </p:nvGraphicFramePr>
        <p:xfrm>
          <a:off x="1874838" y="4165600"/>
          <a:ext cx="3616325" cy="966788"/>
        </p:xfrm>
        <a:graphic>
          <a:graphicData uri="http://schemas.openxmlformats.org/presentationml/2006/ole">
            <p:oleObj spid="_x0000_s148485" name="Equation" r:id="rId7" imgW="1562100" imgH="419100" progId="Equation.3">
              <p:embed/>
            </p:oleObj>
          </a:graphicData>
        </a:graphic>
      </p:graphicFrame>
      <p:graphicFrame>
        <p:nvGraphicFramePr>
          <p:cNvPr id="267273" name="Object 9"/>
          <p:cNvGraphicFramePr>
            <a:graphicFrameLocks noChangeAspect="1"/>
          </p:cNvGraphicFramePr>
          <p:nvPr/>
        </p:nvGraphicFramePr>
        <p:xfrm>
          <a:off x="1874838" y="5272088"/>
          <a:ext cx="4038600" cy="763587"/>
        </p:xfrm>
        <a:graphic>
          <a:graphicData uri="http://schemas.openxmlformats.org/presentationml/2006/ole">
            <p:oleObj spid="_x0000_s148486" name="公式" r:id="rId8" imgW="1447172" imgH="291973" progId="Equation.3">
              <p:embed/>
            </p:oleObj>
          </a:graphicData>
        </a:graphic>
      </p:graphicFrame>
      <p:sp>
        <p:nvSpPr>
          <p:cNvPr id="14" name="Text Box 4"/>
          <p:cNvSpPr txBox="1">
            <a:spLocks noChangeArrowheads="1"/>
          </p:cNvSpPr>
          <p:nvPr/>
        </p:nvSpPr>
        <p:spPr bwMode="auto">
          <a:xfrm>
            <a:off x="762000" y="4167188"/>
            <a:ext cx="1371600" cy="519112"/>
          </a:xfrm>
          <a:prstGeom prst="rect">
            <a:avLst/>
          </a:prstGeom>
          <a:noFill/>
          <a:ln w="9525">
            <a:noFill/>
            <a:miter lim="800000"/>
            <a:headEnd/>
            <a:tailEnd/>
          </a:ln>
        </p:spPr>
        <p:txBody>
          <a:bodyPr>
            <a:spAutoFit/>
          </a:bodyPr>
          <a:lstStyle/>
          <a:p>
            <a:pPr eaLnBrk="1" hangingPunct="1">
              <a:spcBef>
                <a:spcPct val="50000"/>
              </a:spcBef>
            </a:pPr>
            <a:r>
              <a:rPr kumimoji="1" lang="zh-CN" altLang="en-US" sz="2800" b="1">
                <a:latin typeface="Times New Roman" pitchFamily="18" charset="0"/>
                <a:ea typeface="华文楷体" pitchFamily="2" charset="-122"/>
              </a:rPr>
              <a:t>所以：</a:t>
            </a:r>
          </a:p>
        </p:txBody>
      </p:sp>
    </p:spTree>
  </p:cSld>
  <p:clrMapOvr>
    <a:masterClrMapping/>
  </p:clrMapOvr>
  <p:transition spd="slow" advTm="10000">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7267"/>
                                        </p:tgtEl>
                                        <p:attrNameLst>
                                          <p:attrName>style.visibility</p:attrName>
                                        </p:attrNameLst>
                                      </p:cBhvr>
                                      <p:to>
                                        <p:strVal val="visible"/>
                                      </p:to>
                                    </p:set>
                                    <p:animEffect transition="in" filter="dissolve">
                                      <p:cBhvr>
                                        <p:cTn id="7" dur="500"/>
                                        <p:tgtEl>
                                          <p:spTgt spid="2672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939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267269"/>
                                        </p:tgtEl>
                                        <p:attrNameLst>
                                          <p:attrName>style.visibility</p:attrName>
                                        </p:attrNameLst>
                                      </p:cBhvr>
                                      <p:to>
                                        <p:strVal val="visible"/>
                                      </p:to>
                                    </p:set>
                                    <p:animEffect transition="in" filter="box(out)">
                                      <p:cBhvr>
                                        <p:cTn id="16" dur="500"/>
                                        <p:tgtEl>
                                          <p:spTgt spid="267269"/>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builtIn="1"/>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267270"/>
                                        </p:tgtEl>
                                        <p:attrNameLst>
                                          <p:attrName>style.visibility</p:attrName>
                                        </p:attrNameLst>
                                      </p:cBhvr>
                                      <p:to>
                                        <p:strVal val="visible"/>
                                      </p:to>
                                    </p:set>
                                    <p:animEffect transition="in" filter="box(out)">
                                      <p:cBhvr>
                                        <p:cTn id="21" dur="500"/>
                                        <p:tgtEl>
                                          <p:spTgt spid="267270"/>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builtIn="1"/>
                                        </p:tgtEl>
                                      </p:cMediaNode>
                                    </p:audio>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67271"/>
                                        </p:tgtEl>
                                        <p:attrNameLst>
                                          <p:attrName>style.visibility</p:attrName>
                                        </p:attrNameLst>
                                      </p:cBhvr>
                                      <p:to>
                                        <p:strVal val="visible"/>
                                      </p:to>
                                    </p:set>
                                    <p:animEffect transition="in" filter="dissolve">
                                      <p:cBhvr>
                                        <p:cTn id="30" dur="500"/>
                                        <p:tgtEl>
                                          <p:spTgt spid="26727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267273"/>
                                        </p:tgtEl>
                                        <p:attrNameLst>
                                          <p:attrName>style.visibility</p:attrName>
                                        </p:attrNameLst>
                                      </p:cBhvr>
                                      <p:to>
                                        <p:strVal val="visible"/>
                                      </p:to>
                                    </p:set>
                                    <p:anim calcmode="lin" valueType="num">
                                      <p:cBhvr additive="base">
                                        <p:cTn id="35" dur="500" fill="hold"/>
                                        <p:tgtEl>
                                          <p:spTgt spid="267273"/>
                                        </p:tgtEl>
                                        <p:attrNameLst>
                                          <p:attrName>ppt_x</p:attrName>
                                        </p:attrNameLst>
                                      </p:cBhvr>
                                      <p:tavLst>
                                        <p:tav tm="0">
                                          <p:val>
                                            <p:strVal val="1+#ppt_w/2"/>
                                          </p:val>
                                        </p:tav>
                                        <p:tav tm="100000">
                                          <p:val>
                                            <p:strVal val="#ppt_x"/>
                                          </p:val>
                                        </p:tav>
                                      </p:tavLst>
                                    </p:anim>
                                    <p:anim calcmode="lin" valueType="num">
                                      <p:cBhvr additive="base">
                                        <p:cTn id="36" dur="500" fill="hold"/>
                                        <p:tgtEl>
                                          <p:spTgt spid="2672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3652" name="Text Box 4"/>
          <p:cNvSpPr txBox="1">
            <a:spLocks noChangeArrowheads="1"/>
          </p:cNvSpPr>
          <p:nvPr/>
        </p:nvSpPr>
        <p:spPr bwMode="auto">
          <a:xfrm>
            <a:off x="827088" y="765175"/>
            <a:ext cx="7134225" cy="579438"/>
          </a:xfrm>
          <a:prstGeom prst="rect">
            <a:avLst/>
          </a:prstGeom>
          <a:noFill/>
          <a:ln w="9525">
            <a:noFill/>
            <a:miter lim="800000"/>
            <a:headEnd/>
            <a:tailEnd/>
          </a:ln>
        </p:spPr>
        <p:txBody>
          <a:bodyPr wrap="none">
            <a:spAutoFit/>
          </a:bodyPr>
          <a:lstStyle/>
          <a:p>
            <a:r>
              <a:rPr lang="zh-CN" altLang="en-US" sz="3200" b="1">
                <a:solidFill>
                  <a:schemeClr val="accent2"/>
                </a:solidFill>
                <a:latin typeface="黑体" pitchFamily="49" charset="-122"/>
                <a:ea typeface="黑体" pitchFamily="49" charset="-122"/>
              </a:rPr>
              <a:t>切比雪夫</a:t>
            </a:r>
            <a:r>
              <a:rPr lang="en-US" altLang="zh-CN" sz="3200" b="1">
                <a:solidFill>
                  <a:schemeClr val="accent2"/>
                </a:solidFill>
                <a:latin typeface="黑体" pitchFamily="49" charset="-122"/>
                <a:ea typeface="黑体" pitchFamily="49" charset="-122"/>
              </a:rPr>
              <a:t>(Chebyshev)</a:t>
            </a:r>
            <a:r>
              <a:rPr lang="zh-CN" altLang="en-US" sz="3200" b="1">
                <a:solidFill>
                  <a:schemeClr val="accent2"/>
                </a:solidFill>
                <a:latin typeface="黑体" pitchFamily="49" charset="-122"/>
                <a:ea typeface="黑体" pitchFamily="49" charset="-122"/>
              </a:rPr>
              <a:t>大数定律</a:t>
            </a:r>
            <a:r>
              <a:rPr lang="en-US" altLang="zh-CN" sz="3200" b="1">
                <a:solidFill>
                  <a:schemeClr val="accent2"/>
                </a:solidFill>
                <a:latin typeface="黑体" pitchFamily="49" charset="-122"/>
                <a:ea typeface="黑体" pitchFamily="49" charset="-122"/>
              </a:rPr>
              <a:t>(Cont.)</a:t>
            </a:r>
          </a:p>
        </p:txBody>
      </p:sp>
      <p:graphicFrame>
        <p:nvGraphicFramePr>
          <p:cNvPr id="10242" name="Object 5"/>
          <p:cNvGraphicFramePr>
            <a:graphicFrameLocks noChangeAspect="1"/>
          </p:cNvGraphicFramePr>
          <p:nvPr/>
        </p:nvGraphicFramePr>
        <p:xfrm>
          <a:off x="4686300" y="4540250"/>
          <a:ext cx="419100" cy="63500"/>
        </p:xfrm>
        <a:graphic>
          <a:graphicData uri="http://schemas.openxmlformats.org/presentationml/2006/ole">
            <p:oleObj spid="_x0000_s10242" name="公式" r:id="rId3" imgW="419040" imgH="63360" progId="Equation.3">
              <p:embed/>
            </p:oleObj>
          </a:graphicData>
        </a:graphic>
      </p:graphicFrame>
      <p:sp>
        <p:nvSpPr>
          <p:cNvPr id="10247" name="Text Box 6"/>
          <p:cNvSpPr txBox="1">
            <a:spLocks noChangeArrowheads="1"/>
          </p:cNvSpPr>
          <p:nvPr/>
        </p:nvSpPr>
        <p:spPr bwMode="auto">
          <a:xfrm>
            <a:off x="684213" y="1484313"/>
            <a:ext cx="1217612" cy="519112"/>
          </a:xfrm>
          <a:prstGeom prst="rect">
            <a:avLst/>
          </a:prstGeom>
          <a:noFill/>
          <a:ln w="9525">
            <a:noFill/>
            <a:miter lim="800000"/>
            <a:headEnd/>
            <a:tailEnd/>
          </a:ln>
        </p:spPr>
        <p:txBody>
          <a:bodyPr>
            <a:spAutoFit/>
          </a:bodyPr>
          <a:lstStyle/>
          <a:p>
            <a:pPr algn="ctr" eaLnBrk="0" hangingPunct="0"/>
            <a:r>
              <a:rPr lang="zh-CN" altLang="en-US" b="1">
                <a:solidFill>
                  <a:schemeClr val="hlink"/>
                </a:solidFill>
                <a:ea typeface="宋体" charset="-122"/>
              </a:rPr>
              <a:t>说明</a:t>
            </a:r>
          </a:p>
        </p:txBody>
      </p:sp>
      <p:graphicFrame>
        <p:nvGraphicFramePr>
          <p:cNvPr id="1563655" name="Object 7"/>
          <p:cNvGraphicFramePr>
            <a:graphicFrameLocks noChangeAspect="1"/>
          </p:cNvGraphicFramePr>
          <p:nvPr/>
        </p:nvGraphicFramePr>
        <p:xfrm>
          <a:off x="1150938" y="3382963"/>
          <a:ext cx="7635875" cy="3009900"/>
        </p:xfrm>
        <a:graphic>
          <a:graphicData uri="http://schemas.openxmlformats.org/presentationml/2006/ole">
            <p:oleObj spid="_x0000_s10243" name="公式" r:id="rId4" imgW="7429320" imgH="3009600" progId="Equation.3">
              <p:embed/>
            </p:oleObj>
          </a:graphicData>
        </a:graphic>
      </p:graphicFrame>
      <p:graphicFrame>
        <p:nvGraphicFramePr>
          <p:cNvPr id="1563656" name="Object 8"/>
          <p:cNvGraphicFramePr>
            <a:graphicFrameLocks noChangeAspect="1"/>
          </p:cNvGraphicFramePr>
          <p:nvPr/>
        </p:nvGraphicFramePr>
        <p:xfrm>
          <a:off x="1035050" y="1628775"/>
          <a:ext cx="8108950" cy="1358900"/>
        </p:xfrm>
        <a:graphic>
          <a:graphicData uri="http://schemas.openxmlformats.org/presentationml/2006/ole">
            <p:oleObj spid="_x0000_s10244" name="公式" r:id="rId5" imgW="7721280" imgH="1358640" progId="Equation.3">
              <p:embed/>
            </p:oleObj>
          </a:graphicData>
        </a:graphic>
      </p:graphicFrame>
      <p:graphicFrame>
        <p:nvGraphicFramePr>
          <p:cNvPr id="1563657" name="Object 9"/>
          <p:cNvGraphicFramePr>
            <a:graphicFrameLocks noChangeAspect="1"/>
          </p:cNvGraphicFramePr>
          <p:nvPr/>
        </p:nvGraphicFramePr>
        <p:xfrm>
          <a:off x="1104900" y="5635625"/>
          <a:ext cx="7607300" cy="952500"/>
        </p:xfrm>
        <a:graphic>
          <a:graphicData uri="http://schemas.openxmlformats.org/presentationml/2006/ole">
            <p:oleObj spid="_x0000_s10245" name="公式" r:id="rId6" imgW="7607160" imgH="9522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63652"/>
                                        </p:tgtEl>
                                        <p:attrNameLst>
                                          <p:attrName>style.visibility</p:attrName>
                                        </p:attrNameLst>
                                      </p:cBhvr>
                                      <p:to>
                                        <p:strVal val="visible"/>
                                      </p:to>
                                    </p:set>
                                    <p:animEffect transition="in" filter="wipe(up)">
                                      <p:cBhvr>
                                        <p:cTn id="7" dur="500"/>
                                        <p:tgtEl>
                                          <p:spTgt spid="15636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63656"/>
                                        </p:tgtEl>
                                        <p:attrNameLst>
                                          <p:attrName>style.visibility</p:attrName>
                                        </p:attrNameLst>
                                      </p:cBhvr>
                                      <p:to>
                                        <p:strVal val="visible"/>
                                      </p:to>
                                    </p:set>
                                    <p:animEffect transition="in" filter="wipe(left)">
                                      <p:cBhvr>
                                        <p:cTn id="12" dur="500"/>
                                        <p:tgtEl>
                                          <p:spTgt spid="15636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63655"/>
                                        </p:tgtEl>
                                        <p:attrNameLst>
                                          <p:attrName>style.visibility</p:attrName>
                                        </p:attrNameLst>
                                      </p:cBhvr>
                                      <p:to>
                                        <p:strVal val="visible"/>
                                      </p:to>
                                    </p:set>
                                    <p:animEffect transition="in" filter="wipe(left)">
                                      <p:cBhvr>
                                        <p:cTn id="17" dur="500"/>
                                        <p:tgtEl>
                                          <p:spTgt spid="15636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63657"/>
                                        </p:tgtEl>
                                        <p:attrNameLst>
                                          <p:attrName>style.visibility</p:attrName>
                                        </p:attrNameLst>
                                      </p:cBhvr>
                                      <p:to>
                                        <p:strVal val="visible"/>
                                      </p:to>
                                    </p:set>
                                    <p:animEffect transition="in" filter="wipe(left)">
                                      <p:cBhvr>
                                        <p:cTn id="22" dur="500"/>
                                        <p:tgtEl>
                                          <p:spTgt spid="1563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365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6" name="Text Box 4"/>
          <p:cNvSpPr txBox="1">
            <a:spLocks noChangeArrowheads="1"/>
          </p:cNvSpPr>
          <p:nvPr/>
        </p:nvSpPr>
        <p:spPr bwMode="auto">
          <a:xfrm>
            <a:off x="971550" y="4010025"/>
            <a:ext cx="1381125" cy="579438"/>
          </a:xfrm>
          <a:prstGeom prst="rect">
            <a:avLst/>
          </a:prstGeom>
          <a:solidFill>
            <a:srgbClr val="FF9900"/>
          </a:solidFill>
          <a:ln w="9525">
            <a:noFill/>
            <a:miter lim="800000"/>
            <a:headEnd/>
            <a:tailEnd/>
          </a:ln>
        </p:spPr>
        <p:txBody>
          <a:bodyPr>
            <a:spAutoFit/>
          </a:bodyPr>
          <a:lstStyle/>
          <a:p>
            <a:r>
              <a:rPr lang="zh-CN" altLang="en-US" sz="3200" b="1">
                <a:solidFill>
                  <a:schemeClr val="accent2"/>
                </a:solidFill>
                <a:ea typeface="楷体_GB2312" pitchFamily="49" charset="-122"/>
              </a:rPr>
              <a:t>注</a:t>
            </a:r>
            <a:r>
              <a:rPr lang="en-US" altLang="zh-CN" sz="3200" b="1">
                <a:solidFill>
                  <a:schemeClr val="accent2"/>
                </a:solidFill>
                <a:ea typeface="楷体_GB2312" pitchFamily="49" charset="-122"/>
              </a:rPr>
              <a:t>2</a:t>
            </a:r>
            <a:r>
              <a:rPr lang="zh-CN" altLang="en-US" sz="3200" b="1">
                <a:solidFill>
                  <a:schemeClr val="accent2"/>
                </a:solidFill>
                <a:ea typeface="楷体_GB2312" pitchFamily="49" charset="-122"/>
              </a:rPr>
              <a:t>：</a:t>
            </a:r>
          </a:p>
        </p:txBody>
      </p:sp>
      <p:grpSp>
        <p:nvGrpSpPr>
          <p:cNvPr id="2" name="Group 5"/>
          <p:cNvGrpSpPr>
            <a:grpSpLocks/>
          </p:cNvGrpSpPr>
          <p:nvPr/>
        </p:nvGrpSpPr>
        <p:grpSpPr bwMode="auto">
          <a:xfrm>
            <a:off x="971550" y="3995738"/>
            <a:ext cx="7818438" cy="2465387"/>
            <a:chOff x="422" y="2495"/>
            <a:chExt cx="4925" cy="1553"/>
          </a:xfrm>
        </p:grpSpPr>
        <p:graphicFrame>
          <p:nvGraphicFramePr>
            <p:cNvPr id="11269" name="Object 6"/>
            <p:cNvGraphicFramePr>
              <a:graphicFrameLocks noChangeAspect="1"/>
            </p:cNvGraphicFramePr>
            <p:nvPr/>
          </p:nvGraphicFramePr>
          <p:xfrm>
            <a:off x="1104" y="2544"/>
            <a:ext cx="1720" cy="304"/>
          </p:xfrm>
          <a:graphic>
            <a:graphicData uri="http://schemas.openxmlformats.org/presentationml/2006/ole">
              <p:oleObj spid="_x0000_s11269" name="Equation" r:id="rId3" imgW="2730240" imgH="482400" progId="Equation.3">
                <p:embed/>
              </p:oleObj>
            </a:graphicData>
          </a:graphic>
        </p:graphicFrame>
        <p:sp>
          <p:nvSpPr>
            <p:cNvPr id="11280" name="Text Box 7"/>
            <p:cNvSpPr txBox="1">
              <a:spLocks noChangeArrowheads="1"/>
            </p:cNvSpPr>
            <p:nvPr/>
          </p:nvSpPr>
          <p:spPr bwMode="auto">
            <a:xfrm>
              <a:off x="2918" y="2495"/>
              <a:ext cx="2429" cy="365"/>
            </a:xfrm>
            <a:prstGeom prst="rect">
              <a:avLst/>
            </a:prstGeom>
            <a:noFill/>
            <a:ln w="9525">
              <a:noFill/>
              <a:miter lim="800000"/>
              <a:headEnd/>
              <a:tailEnd/>
            </a:ln>
          </p:spPr>
          <p:txBody>
            <a:bodyPr wrap="none">
              <a:spAutoFit/>
            </a:bodyPr>
            <a:lstStyle/>
            <a:p>
              <a:r>
                <a:rPr lang="zh-CN" altLang="en-US" sz="3200" b="1">
                  <a:ea typeface="楷体_GB2312" pitchFamily="49" charset="-122"/>
                </a:rPr>
                <a:t>相互独立的条件可以</a:t>
              </a:r>
            </a:p>
          </p:txBody>
        </p:sp>
        <p:sp>
          <p:nvSpPr>
            <p:cNvPr id="11281" name="Text Box 8"/>
            <p:cNvSpPr txBox="1">
              <a:spLocks noChangeArrowheads="1"/>
            </p:cNvSpPr>
            <p:nvPr/>
          </p:nvSpPr>
          <p:spPr bwMode="auto">
            <a:xfrm>
              <a:off x="422" y="2971"/>
              <a:ext cx="1658" cy="365"/>
            </a:xfrm>
            <a:prstGeom prst="rect">
              <a:avLst/>
            </a:prstGeom>
            <a:noFill/>
            <a:ln w="9525">
              <a:noFill/>
              <a:miter lim="800000"/>
              <a:headEnd/>
              <a:tailEnd/>
            </a:ln>
          </p:spPr>
          <p:txBody>
            <a:bodyPr wrap="none">
              <a:spAutoFit/>
            </a:bodyPr>
            <a:lstStyle/>
            <a:p>
              <a:r>
                <a:rPr lang="zh-CN" altLang="en-US" sz="3200" b="1">
                  <a:ea typeface="楷体_GB2312" pitchFamily="49" charset="-122"/>
                </a:rPr>
                <a:t>去掉，代之以</a:t>
              </a:r>
            </a:p>
          </p:txBody>
        </p:sp>
        <p:graphicFrame>
          <p:nvGraphicFramePr>
            <p:cNvPr id="11270" name="Object 9"/>
            <p:cNvGraphicFramePr>
              <a:graphicFrameLocks noChangeAspect="1"/>
            </p:cNvGraphicFramePr>
            <p:nvPr/>
          </p:nvGraphicFramePr>
          <p:xfrm>
            <a:off x="1536" y="3408"/>
            <a:ext cx="1856" cy="640"/>
          </p:xfrm>
          <a:graphic>
            <a:graphicData uri="http://schemas.openxmlformats.org/presentationml/2006/ole">
              <p:oleObj spid="_x0000_s11270" name="Equation" r:id="rId4" imgW="2946240" imgH="1015920" progId="Equation.3">
                <p:embed/>
              </p:oleObj>
            </a:graphicData>
          </a:graphic>
        </p:graphicFrame>
      </p:grpSp>
      <p:sp>
        <p:nvSpPr>
          <p:cNvPr id="1585162" name="Text Box 10"/>
          <p:cNvSpPr txBox="1">
            <a:spLocks noChangeArrowheads="1"/>
          </p:cNvSpPr>
          <p:nvPr/>
        </p:nvSpPr>
        <p:spPr bwMode="auto">
          <a:xfrm>
            <a:off x="971550" y="614363"/>
            <a:ext cx="1238250" cy="579437"/>
          </a:xfrm>
          <a:prstGeom prst="rect">
            <a:avLst/>
          </a:prstGeom>
          <a:solidFill>
            <a:srgbClr val="FF9900"/>
          </a:solidFill>
          <a:ln w="9525">
            <a:noFill/>
            <a:miter lim="800000"/>
            <a:headEnd/>
            <a:tailEnd/>
          </a:ln>
        </p:spPr>
        <p:txBody>
          <a:bodyPr>
            <a:spAutoFit/>
          </a:bodyPr>
          <a:lstStyle/>
          <a:p>
            <a:r>
              <a:rPr lang="zh-CN" altLang="en-US" sz="3200" b="1">
                <a:solidFill>
                  <a:schemeClr val="accent2"/>
                </a:solidFill>
                <a:ea typeface="楷体_GB2312" pitchFamily="49" charset="-122"/>
              </a:rPr>
              <a:t>注</a:t>
            </a:r>
            <a:r>
              <a:rPr lang="en-US" altLang="zh-CN" sz="3200" b="1">
                <a:solidFill>
                  <a:schemeClr val="accent2"/>
                </a:solidFill>
                <a:ea typeface="楷体_GB2312" pitchFamily="49" charset="-122"/>
              </a:rPr>
              <a:t>1</a:t>
            </a:r>
            <a:r>
              <a:rPr lang="zh-CN" altLang="en-US" sz="3200" b="1">
                <a:solidFill>
                  <a:schemeClr val="accent2"/>
                </a:solidFill>
                <a:ea typeface="楷体_GB2312" pitchFamily="49" charset="-122"/>
              </a:rPr>
              <a:t>：</a:t>
            </a:r>
          </a:p>
        </p:txBody>
      </p:sp>
      <p:grpSp>
        <p:nvGrpSpPr>
          <p:cNvPr id="3" name="Group 11"/>
          <p:cNvGrpSpPr>
            <a:grpSpLocks/>
          </p:cNvGrpSpPr>
          <p:nvPr/>
        </p:nvGrpSpPr>
        <p:grpSpPr bwMode="auto">
          <a:xfrm>
            <a:off x="971550" y="587375"/>
            <a:ext cx="7818438" cy="1279525"/>
            <a:chOff x="422" y="348"/>
            <a:chExt cx="4925" cy="806"/>
          </a:xfrm>
        </p:grpSpPr>
        <p:graphicFrame>
          <p:nvGraphicFramePr>
            <p:cNvPr id="11268" name="Object 12"/>
            <p:cNvGraphicFramePr>
              <a:graphicFrameLocks noChangeAspect="1"/>
            </p:cNvGraphicFramePr>
            <p:nvPr/>
          </p:nvGraphicFramePr>
          <p:xfrm>
            <a:off x="1104" y="405"/>
            <a:ext cx="1720" cy="304"/>
          </p:xfrm>
          <a:graphic>
            <a:graphicData uri="http://schemas.openxmlformats.org/presentationml/2006/ole">
              <p:oleObj spid="_x0000_s11268" name="Equation" r:id="rId5" imgW="2730240" imgH="482400" progId="Equation.3">
                <p:embed/>
              </p:oleObj>
            </a:graphicData>
          </a:graphic>
        </p:graphicFrame>
        <p:sp>
          <p:nvSpPr>
            <p:cNvPr id="11278" name="Text Box 13"/>
            <p:cNvSpPr txBox="1">
              <a:spLocks noChangeArrowheads="1"/>
            </p:cNvSpPr>
            <p:nvPr/>
          </p:nvSpPr>
          <p:spPr bwMode="auto">
            <a:xfrm>
              <a:off x="2918" y="348"/>
              <a:ext cx="2429" cy="365"/>
            </a:xfrm>
            <a:prstGeom prst="rect">
              <a:avLst/>
            </a:prstGeom>
            <a:noFill/>
            <a:ln w="9525">
              <a:noFill/>
              <a:miter lim="800000"/>
              <a:headEnd/>
              <a:tailEnd/>
            </a:ln>
          </p:spPr>
          <p:txBody>
            <a:bodyPr wrap="none">
              <a:spAutoFit/>
            </a:bodyPr>
            <a:lstStyle/>
            <a:p>
              <a:r>
                <a:rPr lang="zh-CN" altLang="en-US" sz="3200" b="1">
                  <a:ea typeface="楷体_GB2312" pitchFamily="49" charset="-122"/>
                </a:rPr>
                <a:t>不一定有相同的数学</a:t>
              </a:r>
            </a:p>
          </p:txBody>
        </p:sp>
        <p:sp>
          <p:nvSpPr>
            <p:cNvPr id="11279" name="Text Box 14"/>
            <p:cNvSpPr txBox="1">
              <a:spLocks noChangeArrowheads="1"/>
            </p:cNvSpPr>
            <p:nvPr/>
          </p:nvSpPr>
          <p:spPr bwMode="auto">
            <a:xfrm>
              <a:off x="422" y="789"/>
              <a:ext cx="2172" cy="365"/>
            </a:xfrm>
            <a:prstGeom prst="rect">
              <a:avLst/>
            </a:prstGeom>
            <a:noFill/>
            <a:ln w="9525">
              <a:noFill/>
              <a:miter lim="800000"/>
              <a:headEnd/>
              <a:tailEnd/>
            </a:ln>
          </p:spPr>
          <p:txBody>
            <a:bodyPr wrap="none">
              <a:spAutoFit/>
            </a:bodyPr>
            <a:lstStyle/>
            <a:p>
              <a:r>
                <a:rPr lang="zh-CN" altLang="en-US" sz="3200" b="1">
                  <a:ea typeface="楷体_GB2312" pitchFamily="49" charset="-122"/>
                </a:rPr>
                <a:t>期望与方差，可设</a:t>
              </a:r>
            </a:p>
          </p:txBody>
        </p:sp>
      </p:grpSp>
      <p:graphicFrame>
        <p:nvGraphicFramePr>
          <p:cNvPr id="1585167" name="Object 15"/>
          <p:cNvGraphicFramePr>
            <a:graphicFrameLocks noChangeAspect="1"/>
          </p:cNvGraphicFramePr>
          <p:nvPr/>
        </p:nvGraphicFramePr>
        <p:xfrm>
          <a:off x="1597025" y="2016125"/>
          <a:ext cx="6883400" cy="533400"/>
        </p:xfrm>
        <a:graphic>
          <a:graphicData uri="http://schemas.openxmlformats.org/presentationml/2006/ole">
            <p:oleObj spid="_x0000_s11266" name="Equation" r:id="rId6" imgW="6883200" imgH="533160" progId="Equation.3">
              <p:embed/>
            </p:oleObj>
          </a:graphicData>
        </a:graphic>
      </p:graphicFrame>
      <p:grpSp>
        <p:nvGrpSpPr>
          <p:cNvPr id="4" name="Group 16"/>
          <p:cNvGrpSpPr>
            <a:grpSpLocks/>
          </p:cNvGrpSpPr>
          <p:nvPr/>
        </p:nvGrpSpPr>
        <p:grpSpPr bwMode="auto">
          <a:xfrm>
            <a:off x="971550" y="2636838"/>
            <a:ext cx="6175375" cy="1041400"/>
            <a:chOff x="422" y="1639"/>
            <a:chExt cx="3890" cy="656"/>
          </a:xfrm>
        </p:grpSpPr>
        <p:sp>
          <p:nvSpPr>
            <p:cNvPr id="11277" name="Text Box 17"/>
            <p:cNvSpPr txBox="1">
              <a:spLocks noChangeArrowheads="1"/>
            </p:cNvSpPr>
            <p:nvPr/>
          </p:nvSpPr>
          <p:spPr bwMode="auto">
            <a:xfrm>
              <a:off x="422" y="1796"/>
              <a:ext cx="372" cy="365"/>
            </a:xfrm>
            <a:prstGeom prst="rect">
              <a:avLst/>
            </a:prstGeom>
            <a:noFill/>
            <a:ln w="9525">
              <a:noFill/>
              <a:miter lim="800000"/>
              <a:headEnd/>
              <a:tailEnd/>
            </a:ln>
          </p:spPr>
          <p:txBody>
            <a:bodyPr wrap="none">
              <a:spAutoFit/>
            </a:bodyPr>
            <a:lstStyle/>
            <a:p>
              <a:r>
                <a:rPr lang="zh-CN" altLang="en-US" sz="3200" b="1">
                  <a:ea typeface="楷体_GB2312" pitchFamily="49" charset="-122"/>
                </a:rPr>
                <a:t>有</a:t>
              </a:r>
            </a:p>
          </p:txBody>
        </p:sp>
        <p:graphicFrame>
          <p:nvGraphicFramePr>
            <p:cNvPr id="11267" name="Object 18"/>
            <p:cNvGraphicFramePr>
              <a:graphicFrameLocks noChangeAspect="1"/>
            </p:cNvGraphicFramePr>
            <p:nvPr/>
          </p:nvGraphicFramePr>
          <p:xfrm>
            <a:off x="976" y="1639"/>
            <a:ext cx="3336" cy="656"/>
          </p:xfrm>
          <a:graphic>
            <a:graphicData uri="http://schemas.openxmlformats.org/presentationml/2006/ole">
              <p:oleObj spid="_x0000_s11267" name="Equation" r:id="rId7" imgW="5295600" imgH="1041120" progId="Equation.3">
                <p:embed/>
              </p:oleObj>
            </a:graphicData>
          </a:graphic>
        </p:graphicFrame>
      </p:grpSp>
      <p:sp>
        <p:nvSpPr>
          <p:cNvPr id="1585171" name="Rectangle 19"/>
          <p:cNvSpPr>
            <a:spLocks noChangeArrowheads="1"/>
          </p:cNvSpPr>
          <p:nvPr/>
        </p:nvSpPr>
        <p:spPr bwMode="auto">
          <a:xfrm>
            <a:off x="5656263" y="2016125"/>
            <a:ext cx="838200" cy="609600"/>
          </a:xfrm>
          <a:prstGeom prst="rect">
            <a:avLst/>
          </a:prstGeom>
          <a:noFill/>
          <a:ln w="9525">
            <a:solidFill>
              <a:srgbClr val="99FF33"/>
            </a:solidFill>
            <a:miter lim="800000"/>
            <a:headEnd/>
            <a:tailEnd/>
          </a:ln>
        </p:spPr>
        <p:txBody>
          <a:bodyPr wrap="none" anchor="ct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85162"/>
                                        </p:tgtEl>
                                        <p:attrNameLst>
                                          <p:attrName>style.visibility</p:attrName>
                                        </p:attrNameLst>
                                      </p:cBhvr>
                                      <p:to>
                                        <p:strVal val="visible"/>
                                      </p:to>
                                    </p:set>
                                    <p:animEffect transition="in" filter="wipe(up)">
                                      <p:cBhvr>
                                        <p:cTn id="7" dur="500"/>
                                        <p:tgtEl>
                                          <p:spTgt spid="15851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85167"/>
                                        </p:tgtEl>
                                        <p:attrNameLst>
                                          <p:attrName>style.visibility</p:attrName>
                                        </p:attrNameLst>
                                      </p:cBhvr>
                                      <p:to>
                                        <p:strVal val="visible"/>
                                      </p:to>
                                    </p:set>
                                    <p:animEffect transition="in" filter="wipe(up)">
                                      <p:cBhvr>
                                        <p:cTn id="17" dur="500"/>
                                        <p:tgtEl>
                                          <p:spTgt spid="15851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85171"/>
                                        </p:tgtEl>
                                        <p:attrNameLst>
                                          <p:attrName>style.visibility</p:attrName>
                                        </p:attrNameLst>
                                      </p:cBhvr>
                                      <p:to>
                                        <p:strVal val="visible"/>
                                      </p:to>
                                    </p:set>
                                    <p:animEffect transition="in" filter="wipe(up)">
                                      <p:cBhvr>
                                        <p:cTn id="22" dur="500"/>
                                        <p:tgtEl>
                                          <p:spTgt spid="15851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85156"/>
                                        </p:tgtEl>
                                        <p:attrNameLst>
                                          <p:attrName>style.visibility</p:attrName>
                                        </p:attrNameLst>
                                      </p:cBhvr>
                                      <p:to>
                                        <p:strVal val="visible"/>
                                      </p:to>
                                    </p:set>
                                    <p:animEffect transition="in" filter="wipe(up)">
                                      <p:cBhvr>
                                        <p:cTn id="32" dur="500"/>
                                        <p:tgtEl>
                                          <p:spTgt spid="15851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6" grpId="0" animBg="1" autoUpdateAnimBg="0"/>
      <p:bldP spid="1585162" grpId="0" animBg="1" autoUpdateAnimBg="0"/>
      <p:bldP spid="158517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4"/>
          <p:cNvGraphicFramePr>
            <a:graphicFrameLocks noChangeAspect="1"/>
          </p:cNvGraphicFramePr>
          <p:nvPr/>
        </p:nvGraphicFramePr>
        <p:xfrm>
          <a:off x="4911725" y="3641725"/>
          <a:ext cx="112713" cy="214313"/>
        </p:xfrm>
        <a:graphic>
          <a:graphicData uri="http://schemas.openxmlformats.org/presentationml/2006/ole">
            <p:oleObj spid="_x0000_s12290" name="公式" r:id="rId3" imgW="114120" imgH="215640" progId="Equation.3">
              <p:embed/>
            </p:oleObj>
          </a:graphicData>
        </a:graphic>
      </p:graphicFrame>
      <p:graphicFrame>
        <p:nvGraphicFramePr>
          <p:cNvPr id="12291" name="Object 5"/>
          <p:cNvGraphicFramePr>
            <a:graphicFrameLocks noChangeAspect="1"/>
          </p:cNvGraphicFramePr>
          <p:nvPr/>
        </p:nvGraphicFramePr>
        <p:xfrm>
          <a:off x="4911725" y="3641725"/>
          <a:ext cx="112713" cy="214313"/>
        </p:xfrm>
        <a:graphic>
          <a:graphicData uri="http://schemas.openxmlformats.org/presentationml/2006/ole">
            <p:oleObj spid="_x0000_s12291" name="公式" r:id="rId4" imgW="114120" imgH="215640" progId="Equation.3">
              <p:embed/>
            </p:oleObj>
          </a:graphicData>
        </a:graphic>
      </p:graphicFrame>
      <p:sp>
        <p:nvSpPr>
          <p:cNvPr id="12293" name="Rectangle 6"/>
          <p:cNvSpPr>
            <a:spLocks noChangeArrowheads="1"/>
          </p:cNvSpPr>
          <p:nvPr/>
        </p:nvSpPr>
        <p:spPr bwMode="auto">
          <a:xfrm>
            <a:off x="930275" y="377825"/>
            <a:ext cx="6477000" cy="1563688"/>
          </a:xfrm>
          <a:prstGeom prst="rect">
            <a:avLst/>
          </a:prstGeom>
          <a:noFill/>
          <a:ln w="9525">
            <a:noFill/>
            <a:miter lim="800000"/>
            <a:headEnd/>
            <a:tailEnd/>
          </a:ln>
        </p:spPr>
        <p:txBody>
          <a:bodyPr anchor="ctr">
            <a:spAutoFit/>
          </a:bodyPr>
          <a:lstStyle/>
          <a:p>
            <a:pPr>
              <a:lnSpc>
                <a:spcPct val="115000"/>
              </a:lnSpc>
            </a:pPr>
            <a:r>
              <a:rPr lang="zh-CN" altLang="en-US" b="1">
                <a:solidFill>
                  <a:schemeClr val="accent2"/>
                </a:solidFill>
                <a:ea typeface="宋体" charset="-122"/>
              </a:rPr>
              <a:t>切比雪夫大数定律中的条件可以弱化</a:t>
            </a:r>
            <a:r>
              <a:rPr lang="en-US" altLang="zh-CN" b="1">
                <a:solidFill>
                  <a:schemeClr val="accent2"/>
                </a:solidFill>
                <a:ea typeface="宋体" charset="-122"/>
              </a:rPr>
              <a:t>:</a:t>
            </a:r>
          </a:p>
          <a:p>
            <a:pPr>
              <a:lnSpc>
                <a:spcPct val="115000"/>
              </a:lnSpc>
            </a:pPr>
            <a:r>
              <a:rPr lang="zh-CN" altLang="en-US" b="1">
                <a:solidFill>
                  <a:srgbClr val="3366CC"/>
                </a:solidFill>
                <a:ea typeface="宋体" charset="-122"/>
              </a:rPr>
              <a:t>下面给出的独立同分布下的大数定律，不要求随机变量的方差存在</a:t>
            </a:r>
            <a:r>
              <a:rPr lang="en-US" altLang="zh-CN" b="1">
                <a:solidFill>
                  <a:srgbClr val="3366CC"/>
                </a:solidFill>
                <a:ea typeface="宋体" charset="-122"/>
              </a:rPr>
              <a:t>.</a:t>
            </a:r>
          </a:p>
        </p:txBody>
      </p:sp>
      <p:sp>
        <p:nvSpPr>
          <p:cNvPr id="1564679" name="Rectangle 7"/>
          <p:cNvSpPr>
            <a:spLocks noChangeArrowheads="1"/>
          </p:cNvSpPr>
          <p:nvPr/>
        </p:nvSpPr>
        <p:spPr bwMode="auto">
          <a:xfrm>
            <a:off x="849313" y="2565400"/>
            <a:ext cx="6553200" cy="1701800"/>
          </a:xfrm>
          <a:prstGeom prst="rect">
            <a:avLst/>
          </a:prstGeom>
          <a:noFill/>
          <a:ln w="9525">
            <a:noFill/>
            <a:miter lim="800000"/>
            <a:headEnd/>
            <a:tailEnd/>
          </a:ln>
        </p:spPr>
        <p:txBody>
          <a:bodyPr anchor="ctr">
            <a:spAutoFit/>
          </a:bodyPr>
          <a:lstStyle/>
          <a:p>
            <a:pPr>
              <a:lnSpc>
                <a:spcPct val="120000"/>
              </a:lnSpc>
            </a:pPr>
            <a:r>
              <a:rPr lang="zh-CN" altLang="en-US" b="1">
                <a:ea typeface="宋体" charset="-122"/>
              </a:rPr>
              <a:t>      设随机变量序列</a:t>
            </a:r>
            <a:r>
              <a:rPr lang="en-US" altLang="zh-CN" b="1" i="1">
                <a:ea typeface="宋体" charset="-122"/>
              </a:rPr>
              <a:t>X</a:t>
            </a:r>
            <a:r>
              <a:rPr lang="en-US" altLang="zh-CN" b="1" baseline="-25000">
                <a:ea typeface="宋体" charset="-122"/>
              </a:rPr>
              <a:t>1</a:t>
            </a:r>
            <a:r>
              <a:rPr lang="en-US" altLang="zh-CN" b="1">
                <a:ea typeface="宋体" charset="-122"/>
              </a:rPr>
              <a:t>,</a:t>
            </a:r>
            <a:r>
              <a:rPr lang="en-US" altLang="zh-CN" b="1" i="1">
                <a:ea typeface="宋体" charset="-122"/>
              </a:rPr>
              <a:t>X</a:t>
            </a:r>
            <a:r>
              <a:rPr lang="en-US" altLang="zh-CN" b="1" baseline="-25000">
                <a:ea typeface="宋体" charset="-122"/>
              </a:rPr>
              <a:t>2</a:t>
            </a:r>
            <a:r>
              <a:rPr lang="en-US" altLang="zh-CN" b="1">
                <a:ea typeface="宋体" charset="-122"/>
              </a:rPr>
              <a:t>, …   </a:t>
            </a:r>
            <a:r>
              <a:rPr lang="zh-CN" altLang="en-US" b="1">
                <a:ea typeface="宋体" charset="-122"/>
              </a:rPr>
              <a:t>相互独立，服从同一分布，具有数学期</a:t>
            </a:r>
            <a:r>
              <a:rPr lang="en-US" altLang="zh-CN" b="1" i="1">
                <a:ea typeface="宋体" charset="-122"/>
              </a:rPr>
              <a:t>E</a:t>
            </a:r>
            <a:r>
              <a:rPr lang="en-US" altLang="zh-CN" b="1">
                <a:ea typeface="宋体" charset="-122"/>
              </a:rPr>
              <a:t>(</a:t>
            </a:r>
            <a:r>
              <a:rPr lang="en-US" altLang="zh-CN" b="1" i="1">
                <a:ea typeface="宋体" charset="-122"/>
              </a:rPr>
              <a:t>X</a:t>
            </a:r>
            <a:r>
              <a:rPr lang="en-US" altLang="zh-CN" b="1" i="1" baseline="-25000">
                <a:ea typeface="宋体" charset="-122"/>
              </a:rPr>
              <a:t>i</a:t>
            </a:r>
            <a:r>
              <a:rPr lang="en-US" altLang="zh-CN" b="1">
                <a:ea typeface="宋体" charset="-122"/>
              </a:rPr>
              <a:t>)=</a:t>
            </a:r>
            <a:r>
              <a:rPr lang="en-US" altLang="zh-CN" b="1" i="1">
                <a:ea typeface="宋体" charset="-122"/>
              </a:rPr>
              <a:t>μ,</a:t>
            </a:r>
            <a:r>
              <a:rPr lang="en-US" altLang="zh-CN" b="1">
                <a:ea typeface="宋体" charset="-122"/>
              </a:rPr>
              <a:t> i=1,2,…</a:t>
            </a:r>
            <a:r>
              <a:rPr lang="zh-CN" altLang="en-US" b="1">
                <a:ea typeface="宋体" charset="-122"/>
              </a:rPr>
              <a:t>， 则对于任意正数</a:t>
            </a:r>
            <a:r>
              <a:rPr lang="en-US" altLang="zh-CN" sz="3200" b="1" i="1">
                <a:ea typeface="宋体" charset="-122"/>
              </a:rPr>
              <a:t>ε</a:t>
            </a:r>
            <a:r>
              <a:rPr lang="en-US" altLang="zh-CN" sz="3200" b="1">
                <a:ea typeface="宋体" charset="-122"/>
              </a:rPr>
              <a:t> </a:t>
            </a:r>
            <a:r>
              <a:rPr lang="zh-CN" altLang="en-US" b="1">
                <a:ea typeface="宋体" charset="-122"/>
              </a:rPr>
              <a:t>，有</a:t>
            </a:r>
          </a:p>
        </p:txBody>
      </p:sp>
      <p:sp>
        <p:nvSpPr>
          <p:cNvPr id="1564680" name="Rectangle 8"/>
          <p:cNvSpPr>
            <a:spLocks noChangeArrowheads="1"/>
          </p:cNvSpPr>
          <p:nvPr/>
        </p:nvSpPr>
        <p:spPr bwMode="auto">
          <a:xfrm>
            <a:off x="755650" y="2133600"/>
            <a:ext cx="4889500" cy="519113"/>
          </a:xfrm>
          <a:prstGeom prst="rect">
            <a:avLst/>
          </a:prstGeom>
          <a:noFill/>
          <a:ln w="9525">
            <a:noFill/>
            <a:miter lim="800000"/>
            <a:headEnd/>
            <a:tailEnd/>
          </a:ln>
        </p:spPr>
        <p:txBody>
          <a:bodyPr anchor="ctr">
            <a:spAutoFit/>
          </a:bodyPr>
          <a:lstStyle/>
          <a:p>
            <a:pPr algn="ctr"/>
            <a:r>
              <a:rPr lang="zh-CN" altLang="en-US" b="1">
                <a:solidFill>
                  <a:srgbClr val="3366CC"/>
                </a:solidFill>
                <a:ea typeface="宋体" charset="-122"/>
              </a:rPr>
              <a:t>定理 </a:t>
            </a:r>
            <a:r>
              <a:rPr lang="zh-CN" altLang="en-US" b="1">
                <a:ea typeface="宋体" charset="-122"/>
              </a:rPr>
              <a:t>（</a:t>
            </a:r>
            <a:r>
              <a:rPr lang="zh-CN" altLang="en-US" b="1">
                <a:solidFill>
                  <a:schemeClr val="tx2"/>
                </a:solidFill>
                <a:ea typeface="宋体" charset="-122"/>
              </a:rPr>
              <a:t>辛钦大数定律</a:t>
            </a:r>
            <a:r>
              <a:rPr lang="zh-CN" altLang="en-US" b="1">
                <a:ea typeface="宋体" charset="-122"/>
              </a:rPr>
              <a:t>）</a:t>
            </a:r>
          </a:p>
        </p:txBody>
      </p:sp>
      <p:graphicFrame>
        <p:nvGraphicFramePr>
          <p:cNvPr id="1564681" name="Object 9"/>
          <p:cNvGraphicFramePr>
            <a:graphicFrameLocks noChangeAspect="1"/>
          </p:cNvGraphicFramePr>
          <p:nvPr/>
        </p:nvGraphicFramePr>
        <p:xfrm>
          <a:off x="1428728" y="4286256"/>
          <a:ext cx="5183187" cy="1008063"/>
        </p:xfrm>
        <a:graphic>
          <a:graphicData uri="http://schemas.openxmlformats.org/presentationml/2006/ole">
            <p:oleObj spid="_x0000_s12292" name="公式" r:id="rId5" imgW="3860640" imgH="838080" progId="Equation.3">
              <p:embed/>
            </p:oleObj>
          </a:graphicData>
        </a:graphic>
      </p:graphicFrame>
      <p:sp>
        <p:nvSpPr>
          <p:cNvPr id="8" name="Rectangle 11"/>
          <p:cNvSpPr>
            <a:spLocks noChangeArrowheads="1"/>
          </p:cNvSpPr>
          <p:nvPr/>
        </p:nvSpPr>
        <p:spPr bwMode="auto">
          <a:xfrm>
            <a:off x="611188" y="5357826"/>
            <a:ext cx="8386762" cy="1404937"/>
          </a:xfrm>
          <a:prstGeom prst="rect">
            <a:avLst/>
          </a:prstGeom>
          <a:noFill/>
          <a:ln w="9525">
            <a:noFill/>
            <a:miter lim="800000"/>
            <a:headEnd/>
            <a:tailEnd/>
          </a:ln>
          <a:effectLst/>
        </p:spPr>
        <p:txBody>
          <a:bodyPr anchor="ctr">
            <a:spAutoFit/>
          </a:bodyPr>
          <a:lstStyle/>
          <a:p>
            <a:endParaRPr lang="en-US" altLang="zh-CN" sz="800" b="1" dirty="0">
              <a:latin typeface="华文楷体" pitchFamily="2" charset="-122"/>
              <a:ea typeface="华文楷体" pitchFamily="2" charset="-122"/>
              <a:cs typeface="Times New Roman" pitchFamily="18" charset="0"/>
            </a:endParaRPr>
          </a:p>
          <a:p>
            <a:r>
              <a:rPr lang="en-US" altLang="zh-CN" sz="2600" b="1" dirty="0">
                <a:latin typeface="华文楷体" pitchFamily="2" charset="-122"/>
                <a:ea typeface="华文楷体" pitchFamily="2" charset="-122"/>
                <a:cs typeface="Times New Roman" pitchFamily="18" charset="0"/>
              </a:rPr>
              <a:t>    </a:t>
            </a:r>
            <a:r>
              <a:rPr lang="zh-CN" altLang="en-US" sz="2600" b="1" dirty="0">
                <a:latin typeface="华文楷体" pitchFamily="2" charset="-122"/>
                <a:ea typeface="华文楷体" pitchFamily="2" charset="-122"/>
                <a:cs typeface="Times New Roman" pitchFamily="18" charset="0"/>
              </a:rPr>
              <a:t>辛钦大数定律表明</a:t>
            </a:r>
            <a:r>
              <a:rPr lang="zh-CN" altLang="en-US" sz="2600" b="1" dirty="0" smtClean="0">
                <a:latin typeface="华文楷体" pitchFamily="2" charset="-122"/>
                <a:ea typeface="华文楷体" pitchFamily="2" charset="-122"/>
                <a:cs typeface="Times New Roman" pitchFamily="18" charset="0"/>
              </a:rPr>
              <a:t>：数个</a:t>
            </a:r>
            <a:r>
              <a:rPr lang="zh-CN" altLang="en-US" sz="2600" b="1" dirty="0">
                <a:latin typeface="华文楷体" pitchFamily="2" charset="-122"/>
                <a:ea typeface="华文楷体" pitchFamily="2" charset="-122"/>
                <a:cs typeface="Times New Roman" pitchFamily="18" charset="0"/>
              </a:rPr>
              <a:t>独立同分布的随机变量的算术平均值依概率收敛于随机变量的数学期望，这为实际问题中算术平均值的应用提供了理论依据</a:t>
            </a:r>
            <a:r>
              <a:rPr lang="en-US" altLang="zh-CN" sz="2600" b="1" dirty="0">
                <a:latin typeface="华文楷体" pitchFamily="2" charset="-122"/>
                <a:ea typeface="华文楷体" pitchFamily="2" charset="-122"/>
                <a:cs typeface="Times New Roman" pitchFamily="18" charset="0"/>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64680"/>
                                        </p:tgtEl>
                                        <p:attrNameLst>
                                          <p:attrName>style.visibility</p:attrName>
                                        </p:attrNameLst>
                                      </p:cBhvr>
                                      <p:to>
                                        <p:strVal val="visible"/>
                                      </p:to>
                                    </p:set>
                                    <p:animEffect transition="in" filter="wipe(down)">
                                      <p:cBhvr>
                                        <p:cTn id="7" dur="500"/>
                                        <p:tgtEl>
                                          <p:spTgt spid="15646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64679"/>
                                        </p:tgtEl>
                                        <p:attrNameLst>
                                          <p:attrName>style.visibility</p:attrName>
                                        </p:attrNameLst>
                                      </p:cBhvr>
                                      <p:to>
                                        <p:strVal val="visible"/>
                                      </p:to>
                                    </p:set>
                                    <p:animEffect transition="in" filter="wipe(down)">
                                      <p:cBhvr>
                                        <p:cTn id="12" dur="500"/>
                                        <p:tgtEl>
                                          <p:spTgt spid="15646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64681"/>
                                        </p:tgtEl>
                                        <p:attrNameLst>
                                          <p:attrName>style.visibility</p:attrName>
                                        </p:attrNameLst>
                                      </p:cBhvr>
                                      <p:to>
                                        <p:strVal val="visible"/>
                                      </p:to>
                                    </p:set>
                                    <p:animEffect transition="in" filter="wipe(down)">
                                      <p:cBhvr>
                                        <p:cTn id="17" dur="500"/>
                                        <p:tgtEl>
                                          <p:spTgt spid="156468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dissolve">
                                      <p:cBhvr>
                                        <p:cTn id="2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4679" grpId="0"/>
      <p:bldP spid="15646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700" name="Rectangle 4"/>
          <p:cNvSpPr>
            <a:spLocks noChangeArrowheads="1"/>
          </p:cNvSpPr>
          <p:nvPr/>
        </p:nvSpPr>
        <p:spPr bwMode="auto">
          <a:xfrm>
            <a:off x="828675" y="635000"/>
            <a:ext cx="7453313" cy="1117600"/>
          </a:xfrm>
          <a:prstGeom prst="rect">
            <a:avLst/>
          </a:prstGeom>
          <a:noFill/>
          <a:ln w="9525">
            <a:noFill/>
            <a:miter lim="800000"/>
            <a:headEnd/>
            <a:tailEnd/>
          </a:ln>
        </p:spPr>
        <p:txBody>
          <a:bodyPr anchor="ctr">
            <a:spAutoFit/>
          </a:bodyPr>
          <a:lstStyle/>
          <a:p>
            <a:pPr>
              <a:lnSpc>
                <a:spcPct val="120000"/>
              </a:lnSpc>
            </a:pPr>
            <a:r>
              <a:rPr lang="zh-CN" altLang="en-US" b="1" dirty="0">
                <a:ea typeface="宋体" charset="-122"/>
              </a:rPr>
              <a:t>        </a:t>
            </a:r>
            <a:r>
              <a:rPr lang="en-US" altLang="zh-CN" b="1" dirty="0">
                <a:ea typeface="宋体" charset="-122"/>
              </a:rPr>
              <a:t>1</a:t>
            </a:r>
            <a:r>
              <a:rPr lang="zh-CN" altLang="en-US" b="1" dirty="0">
                <a:ea typeface="宋体" charset="-122"/>
              </a:rPr>
              <a:t>、辛钦大数定律为寻找随机变量的期望值提供了一条实际可行的途径</a:t>
            </a:r>
            <a:r>
              <a:rPr lang="en-US" altLang="zh-CN" b="1" dirty="0" smtClean="0">
                <a:ea typeface="宋体" charset="-122"/>
              </a:rPr>
              <a:t>.</a:t>
            </a:r>
            <a:endParaRPr lang="en-US" altLang="zh-CN" b="1" dirty="0">
              <a:ea typeface="宋体" charset="-122"/>
            </a:endParaRPr>
          </a:p>
        </p:txBody>
      </p:sp>
      <p:sp>
        <p:nvSpPr>
          <p:cNvPr id="40963" name="Text Box 5"/>
          <p:cNvSpPr txBox="1">
            <a:spLocks noChangeArrowheads="1"/>
          </p:cNvSpPr>
          <p:nvPr/>
        </p:nvSpPr>
        <p:spPr bwMode="auto">
          <a:xfrm>
            <a:off x="919163" y="676275"/>
            <a:ext cx="541337" cy="519113"/>
          </a:xfrm>
          <a:prstGeom prst="rect">
            <a:avLst/>
          </a:prstGeom>
          <a:noFill/>
          <a:ln w="9525">
            <a:noFill/>
            <a:miter lim="800000"/>
            <a:headEnd/>
            <a:tailEnd/>
          </a:ln>
        </p:spPr>
        <p:txBody>
          <a:bodyPr wrap="none">
            <a:spAutoFit/>
          </a:bodyPr>
          <a:lstStyle/>
          <a:p>
            <a:pPr algn="ctr" eaLnBrk="0" hangingPunct="0"/>
            <a:r>
              <a:rPr lang="zh-CN" altLang="en-US" b="1">
                <a:solidFill>
                  <a:schemeClr val="hlink"/>
                </a:solidFill>
                <a:ea typeface="宋体" charset="-122"/>
              </a:rPr>
              <a:t>注</a:t>
            </a:r>
          </a:p>
        </p:txBody>
      </p:sp>
      <p:sp>
        <p:nvSpPr>
          <p:cNvPr id="1565702" name="Text Box 6"/>
          <p:cNvSpPr txBox="1">
            <a:spLocks noChangeArrowheads="1"/>
          </p:cNvSpPr>
          <p:nvPr/>
        </p:nvSpPr>
        <p:spPr bwMode="auto">
          <a:xfrm>
            <a:off x="684213" y="1844675"/>
            <a:ext cx="8135937" cy="519113"/>
          </a:xfrm>
          <a:prstGeom prst="rect">
            <a:avLst/>
          </a:prstGeom>
          <a:noFill/>
          <a:ln w="9525">
            <a:noFill/>
            <a:miter lim="800000"/>
            <a:headEnd/>
            <a:tailEnd/>
          </a:ln>
        </p:spPr>
        <p:txBody>
          <a:bodyPr>
            <a:spAutoFit/>
          </a:bodyPr>
          <a:lstStyle/>
          <a:p>
            <a:pPr algn="ctr" eaLnBrk="0" hangingPunct="0"/>
            <a:r>
              <a:rPr lang="en-US" altLang="zh-CN" b="1">
                <a:ea typeface="宋体" charset="-122"/>
              </a:rPr>
              <a:t>2</a:t>
            </a:r>
            <a:r>
              <a:rPr lang="zh-CN" altLang="en-US" b="1">
                <a:ea typeface="宋体" charset="-122"/>
              </a:rPr>
              <a:t>、伯努利大数定律是辛钦定理的特殊情况</a:t>
            </a:r>
            <a:r>
              <a:rPr lang="en-US" altLang="zh-CN" b="1">
                <a:ea typeface="宋体" charset="-122"/>
              </a:rPr>
              <a:t>.</a:t>
            </a:r>
          </a:p>
        </p:txBody>
      </p:sp>
      <p:sp>
        <p:nvSpPr>
          <p:cNvPr id="1565703" name="Text Box 7"/>
          <p:cNvSpPr txBox="1">
            <a:spLocks noChangeArrowheads="1"/>
          </p:cNvSpPr>
          <p:nvPr/>
        </p:nvSpPr>
        <p:spPr bwMode="auto">
          <a:xfrm>
            <a:off x="1331913" y="2493963"/>
            <a:ext cx="5094287" cy="519112"/>
          </a:xfrm>
          <a:prstGeom prst="rect">
            <a:avLst/>
          </a:prstGeom>
          <a:noFill/>
          <a:ln w="9525">
            <a:noFill/>
            <a:miter lim="800000"/>
            <a:headEnd/>
            <a:tailEnd/>
          </a:ln>
        </p:spPr>
        <p:txBody>
          <a:bodyPr wrap="none">
            <a:spAutoFit/>
          </a:bodyPr>
          <a:lstStyle/>
          <a:p>
            <a:pPr algn="ctr" eaLnBrk="0" hangingPunct="0"/>
            <a:r>
              <a:rPr lang="en-US" altLang="zh-CN" b="1">
                <a:ea typeface="宋体" charset="-122"/>
              </a:rPr>
              <a:t>3</a:t>
            </a:r>
            <a:r>
              <a:rPr lang="zh-CN" altLang="en-US" b="1">
                <a:ea typeface="宋体" charset="-122"/>
              </a:rPr>
              <a:t>、辛钦定理具有广泛的适用性</a:t>
            </a:r>
            <a:r>
              <a:rPr lang="en-US" altLang="zh-CN" b="1">
                <a:ea typeface="宋体" charset="-122"/>
              </a:rPr>
              <a:t>.</a:t>
            </a:r>
          </a:p>
        </p:txBody>
      </p:sp>
      <p:sp>
        <p:nvSpPr>
          <p:cNvPr id="1565704" name="Rectangle 8"/>
          <p:cNvSpPr>
            <a:spLocks noChangeArrowheads="1"/>
          </p:cNvSpPr>
          <p:nvPr/>
        </p:nvSpPr>
        <p:spPr bwMode="auto">
          <a:xfrm>
            <a:off x="900113" y="3500438"/>
            <a:ext cx="5903912" cy="2441575"/>
          </a:xfrm>
          <a:prstGeom prst="rect">
            <a:avLst/>
          </a:prstGeom>
          <a:noFill/>
          <a:ln w="9525">
            <a:noFill/>
            <a:miter lim="800000"/>
            <a:headEnd/>
            <a:tailEnd/>
          </a:ln>
        </p:spPr>
        <p:txBody>
          <a:bodyPr anchor="ctr">
            <a:spAutoFit/>
          </a:bodyPr>
          <a:lstStyle/>
          <a:p>
            <a:pPr>
              <a:lnSpc>
                <a:spcPct val="110000"/>
              </a:lnSpc>
            </a:pPr>
            <a:r>
              <a:rPr lang="zh-CN" altLang="en-US" b="1">
                <a:ea typeface="宋体" charset="-122"/>
              </a:rPr>
              <a:t>       要估计某地区的平均亩产量 ，</a:t>
            </a:r>
          </a:p>
          <a:p>
            <a:pPr>
              <a:lnSpc>
                <a:spcPct val="110000"/>
              </a:lnSpc>
            </a:pPr>
            <a:r>
              <a:rPr lang="zh-CN" altLang="en-US" b="1">
                <a:ea typeface="宋体" charset="-122"/>
              </a:rPr>
              <a:t>要收割某些有代表性块，例如</a:t>
            </a:r>
            <a:r>
              <a:rPr lang="en-US" altLang="zh-CN" b="1" i="1">
                <a:ea typeface="宋体" charset="-122"/>
              </a:rPr>
              <a:t>n </a:t>
            </a:r>
            <a:r>
              <a:rPr lang="zh-CN" altLang="en-US" b="1">
                <a:ea typeface="宋体" charset="-122"/>
              </a:rPr>
              <a:t>块</a:t>
            </a:r>
          </a:p>
          <a:p>
            <a:pPr>
              <a:lnSpc>
                <a:spcPct val="110000"/>
              </a:lnSpc>
            </a:pPr>
            <a:r>
              <a:rPr lang="zh-CN" altLang="en-US" b="1">
                <a:ea typeface="宋体" charset="-122"/>
              </a:rPr>
              <a:t>地</a:t>
            </a:r>
            <a:r>
              <a:rPr lang="en-US" altLang="zh-CN" b="1">
                <a:ea typeface="宋体" charset="-122"/>
              </a:rPr>
              <a:t>.   </a:t>
            </a:r>
            <a:r>
              <a:rPr lang="zh-CN" altLang="en-US" b="1">
                <a:ea typeface="宋体" charset="-122"/>
              </a:rPr>
              <a:t>计算其平均亩产量，则当</a:t>
            </a:r>
            <a:r>
              <a:rPr lang="en-US" altLang="zh-CN" b="1" i="1">
                <a:ea typeface="宋体" charset="-122"/>
              </a:rPr>
              <a:t>n</a:t>
            </a:r>
            <a:r>
              <a:rPr lang="en-US" altLang="zh-CN" b="1">
                <a:ea typeface="宋体" charset="-122"/>
              </a:rPr>
              <a:t> </a:t>
            </a:r>
            <a:r>
              <a:rPr lang="zh-CN" altLang="en-US" b="1">
                <a:ea typeface="宋体" charset="-122"/>
              </a:rPr>
              <a:t>较</a:t>
            </a:r>
          </a:p>
          <a:p>
            <a:pPr>
              <a:lnSpc>
                <a:spcPct val="110000"/>
              </a:lnSpc>
            </a:pPr>
            <a:r>
              <a:rPr lang="zh-CN" altLang="en-US" b="1">
                <a:ea typeface="宋体" charset="-122"/>
              </a:rPr>
              <a:t>大时，可用它作为整个地区平均亩</a:t>
            </a:r>
          </a:p>
          <a:p>
            <a:pPr>
              <a:lnSpc>
                <a:spcPct val="110000"/>
              </a:lnSpc>
            </a:pPr>
            <a:r>
              <a:rPr lang="zh-CN" altLang="en-US" b="1">
                <a:ea typeface="宋体" charset="-122"/>
              </a:rPr>
              <a:t>产量的一个估计</a:t>
            </a:r>
            <a:r>
              <a:rPr lang="en-US" altLang="zh-CN" b="1">
                <a:ea typeface="宋体"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65700"/>
                                        </p:tgtEl>
                                        <p:attrNameLst>
                                          <p:attrName>style.visibility</p:attrName>
                                        </p:attrNameLst>
                                      </p:cBhvr>
                                      <p:to>
                                        <p:strVal val="visible"/>
                                      </p:to>
                                    </p:set>
                                    <p:animEffect transition="in" filter="wipe(down)">
                                      <p:cBhvr>
                                        <p:cTn id="7" dur="500"/>
                                        <p:tgtEl>
                                          <p:spTgt spid="15657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65702"/>
                                        </p:tgtEl>
                                        <p:attrNameLst>
                                          <p:attrName>style.visibility</p:attrName>
                                        </p:attrNameLst>
                                      </p:cBhvr>
                                      <p:to>
                                        <p:strVal val="visible"/>
                                      </p:to>
                                    </p:set>
                                    <p:animEffect transition="in" filter="wipe(down)">
                                      <p:cBhvr>
                                        <p:cTn id="12" dur="500"/>
                                        <p:tgtEl>
                                          <p:spTgt spid="15657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65703"/>
                                        </p:tgtEl>
                                        <p:attrNameLst>
                                          <p:attrName>style.visibility</p:attrName>
                                        </p:attrNameLst>
                                      </p:cBhvr>
                                      <p:to>
                                        <p:strVal val="visible"/>
                                      </p:to>
                                    </p:set>
                                    <p:animEffect transition="in" filter="wipe(down)">
                                      <p:cBhvr>
                                        <p:cTn id="17" dur="500"/>
                                        <p:tgtEl>
                                          <p:spTgt spid="15657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65704"/>
                                        </p:tgtEl>
                                        <p:attrNameLst>
                                          <p:attrName>style.visibility</p:attrName>
                                        </p:attrNameLst>
                                      </p:cBhvr>
                                      <p:to>
                                        <p:strVal val="visible"/>
                                      </p:to>
                                    </p:set>
                                    <p:animEffect transition="in" filter="wipe(down)">
                                      <p:cBhvr>
                                        <p:cTn id="22" dur="500"/>
                                        <p:tgtEl>
                                          <p:spTgt spid="1565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5700" grpId="0"/>
      <p:bldP spid="1565702" grpId="0"/>
      <p:bldP spid="1565703" grpId="0"/>
      <p:bldP spid="156570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数个独立均匀分布随机变量之和</a:t>
            </a:r>
            <a:endParaRPr lang="zh-CN" altLang="en-US" dirty="0">
              <a:solidFill>
                <a:schemeClr val="tx1"/>
              </a:solidFill>
            </a:endParaRPr>
          </a:p>
        </p:txBody>
      </p:sp>
      <p:pic>
        <p:nvPicPr>
          <p:cNvPr id="161793" name="Picture 1" descr="C:\Users\Administrator\AppData\Roaming\Tencent\Users\65959505\QQ\WinTemp\RichOle\7LEYZ5H259R5G8IZFL{[R$E.png"/>
          <p:cNvPicPr>
            <a:picLocks noChangeAspect="1" noChangeArrowheads="1"/>
          </p:cNvPicPr>
          <p:nvPr/>
        </p:nvPicPr>
        <p:blipFill>
          <a:blip r:embed="rId2"/>
          <a:srcRect/>
          <a:stretch>
            <a:fillRect/>
          </a:stretch>
        </p:blipFill>
        <p:spPr bwMode="auto">
          <a:xfrm>
            <a:off x="571472" y="2214554"/>
            <a:ext cx="7907601" cy="3786214"/>
          </a:xfrm>
          <a:prstGeom prst="rect">
            <a:avLst/>
          </a:prstGeom>
          <a:noFill/>
        </p:spPr>
      </p:pic>
    </p:spTree>
  </p:cSld>
  <p:clrMapOvr>
    <a:masterClrMapping/>
  </p:clrMapOvr>
  <p:transition spd="slow">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323850" y="404813"/>
            <a:ext cx="8532813" cy="762000"/>
          </a:xfrm>
          <a:prstGeom prst="rect">
            <a:avLst/>
          </a:prstGeom>
          <a:noFill/>
          <a:ln w="9525">
            <a:noFill/>
            <a:miter lim="800000"/>
            <a:headEnd/>
            <a:tailEnd/>
          </a:ln>
          <a:effectLst/>
        </p:spPr>
        <p:txBody>
          <a:bodyPr>
            <a:spAutoFit/>
          </a:bodyPr>
          <a:lstStyle/>
          <a:p>
            <a:pPr algn="l"/>
            <a:r>
              <a:rPr lang="zh-CN" altLang="en-US" sz="4400" b="1" dirty="0" smtClean="0">
                <a:latin typeface="楷体_GB2312" pitchFamily="49" charset="-122"/>
                <a:ea typeface="楷体_GB2312" pitchFamily="49" charset="-122"/>
              </a:rPr>
              <a:t>大数</a:t>
            </a:r>
            <a:r>
              <a:rPr lang="zh-CN" altLang="en-US" sz="4400" b="1" dirty="0">
                <a:latin typeface="楷体_GB2312" pitchFamily="49" charset="-122"/>
                <a:ea typeface="楷体_GB2312" pitchFamily="49" charset="-122"/>
              </a:rPr>
              <a:t>定律与中心极限定理</a:t>
            </a:r>
          </a:p>
        </p:txBody>
      </p:sp>
      <p:sp>
        <p:nvSpPr>
          <p:cNvPr id="306179" name="Text Box 3"/>
          <p:cNvSpPr txBox="1">
            <a:spLocks noChangeArrowheads="1"/>
          </p:cNvSpPr>
          <p:nvPr/>
        </p:nvSpPr>
        <p:spPr bwMode="auto">
          <a:xfrm>
            <a:off x="990600" y="1295400"/>
            <a:ext cx="4346575" cy="650875"/>
          </a:xfrm>
          <a:prstGeom prst="rect">
            <a:avLst/>
          </a:prstGeom>
          <a:noFill/>
          <a:ln w="9525">
            <a:solidFill>
              <a:srgbClr val="FFFF00"/>
            </a:solidFill>
            <a:miter lim="800000"/>
            <a:headEnd/>
            <a:tailEnd/>
          </a:ln>
          <a:effectLst/>
        </p:spPr>
        <p:txBody>
          <a:bodyPr>
            <a:spAutoFit/>
          </a:bodyPr>
          <a:lstStyle/>
          <a:p>
            <a:pPr algn="l"/>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本章要解决的问题</a:t>
            </a:r>
            <a:r>
              <a:rPr lang="zh-CN" altLang="en-US" sz="3600" b="1">
                <a:solidFill>
                  <a:srgbClr val="00FF00"/>
                </a:solidFill>
                <a:latin typeface="楷体_GB2312" pitchFamily="49" charset="-122"/>
                <a:ea typeface="楷体_GB2312" pitchFamily="49" charset="-122"/>
              </a:rPr>
              <a:t> </a:t>
            </a:r>
          </a:p>
        </p:txBody>
      </p:sp>
      <p:sp>
        <p:nvSpPr>
          <p:cNvPr id="306180" name="Text Box 4"/>
          <p:cNvSpPr txBox="1">
            <a:spLocks noChangeArrowheads="1"/>
          </p:cNvSpPr>
          <p:nvPr/>
        </p:nvSpPr>
        <p:spPr bwMode="auto">
          <a:xfrm>
            <a:off x="609600" y="2286000"/>
            <a:ext cx="5670550" cy="1066800"/>
          </a:xfrm>
          <a:prstGeom prst="rect">
            <a:avLst/>
          </a:prstGeom>
          <a:noFill/>
          <a:ln w="9525">
            <a:noFill/>
            <a:miter lim="800000"/>
            <a:headEnd/>
            <a:tailEnd/>
          </a:ln>
          <a:effectLst/>
        </p:spPr>
        <p:txBody>
          <a:bodyPr wrap="none">
            <a:spAutoFit/>
          </a:bodyPr>
          <a:lstStyle/>
          <a:p>
            <a:pPr marL="457200" indent="-457200" algn="l">
              <a:buFontTx/>
              <a:buAutoNum type="arabicPeriod"/>
            </a:pPr>
            <a:r>
              <a:rPr lang="zh-CN" altLang="en-US" sz="3200">
                <a:latin typeface="楷体_GB2312" pitchFamily="49" charset="-122"/>
                <a:ea typeface="楷体_GB2312" pitchFamily="49" charset="-122"/>
              </a:rPr>
              <a:t>为何能以某事件发生的频率</a:t>
            </a:r>
          </a:p>
          <a:p>
            <a:pPr marL="457200" indent="-457200" algn="l"/>
            <a:r>
              <a:rPr lang="zh-CN" altLang="en-US" sz="3200">
                <a:latin typeface="楷体_GB2312" pitchFamily="49" charset="-122"/>
                <a:ea typeface="楷体_GB2312" pitchFamily="49" charset="-122"/>
              </a:rPr>
              <a:t>  作为该事件的 概率的估计？</a:t>
            </a:r>
          </a:p>
        </p:txBody>
      </p:sp>
      <p:sp>
        <p:nvSpPr>
          <p:cNvPr id="306181" name="Text Box 5"/>
          <p:cNvSpPr txBox="1">
            <a:spLocks noChangeArrowheads="1"/>
          </p:cNvSpPr>
          <p:nvPr/>
        </p:nvSpPr>
        <p:spPr bwMode="auto">
          <a:xfrm>
            <a:off x="625475" y="3276600"/>
            <a:ext cx="5518150" cy="1066800"/>
          </a:xfrm>
          <a:prstGeom prst="rect">
            <a:avLst/>
          </a:prstGeom>
          <a:noFill/>
          <a:ln w="9525">
            <a:noFill/>
            <a:miter lim="800000"/>
            <a:headEnd/>
            <a:tailEnd/>
          </a:ln>
          <a:effectLst/>
        </p:spPr>
        <p:txBody>
          <a:bodyPr wrap="none">
            <a:spAutoFit/>
          </a:bodyPr>
          <a:lstStyle/>
          <a:p>
            <a:pPr marL="457200" indent="-457200" algn="l">
              <a:buFontTx/>
              <a:buAutoNum type="arabicPeriod" startAt="2"/>
            </a:pPr>
            <a:r>
              <a:rPr lang="zh-CN" altLang="en-US" sz="3200">
                <a:latin typeface="楷体_GB2312" pitchFamily="49" charset="-122"/>
                <a:ea typeface="楷体_GB2312" pitchFamily="49" charset="-122"/>
              </a:rPr>
              <a:t>为何能以样本均值作为总体</a:t>
            </a:r>
          </a:p>
          <a:p>
            <a:pPr marL="457200" indent="-457200" algn="l"/>
            <a:r>
              <a:rPr lang="zh-CN" altLang="en-US" sz="3200">
                <a:latin typeface="楷体_GB2312" pitchFamily="49" charset="-122"/>
                <a:ea typeface="楷体_GB2312" pitchFamily="49" charset="-122"/>
              </a:rPr>
              <a:t>   期望的估计？</a:t>
            </a:r>
          </a:p>
        </p:txBody>
      </p:sp>
      <p:sp>
        <p:nvSpPr>
          <p:cNvPr id="306182" name="Text Box 6"/>
          <p:cNvSpPr txBox="1">
            <a:spLocks noChangeArrowheads="1"/>
          </p:cNvSpPr>
          <p:nvPr/>
        </p:nvSpPr>
        <p:spPr bwMode="auto">
          <a:xfrm>
            <a:off x="609600" y="4572000"/>
            <a:ext cx="5518150" cy="1066800"/>
          </a:xfrm>
          <a:prstGeom prst="rect">
            <a:avLst/>
          </a:prstGeom>
          <a:noFill/>
          <a:ln w="9525">
            <a:noFill/>
            <a:miter lim="800000"/>
            <a:headEnd/>
            <a:tailEnd/>
          </a:ln>
          <a:effectLst/>
        </p:spPr>
        <p:txBody>
          <a:bodyPr wrap="none">
            <a:spAutoFit/>
          </a:bodyPr>
          <a:lstStyle/>
          <a:p>
            <a:pPr marL="457200" indent="-457200" algn="l">
              <a:buFontTx/>
              <a:buAutoNum type="arabicPeriod" startAt="3"/>
            </a:pPr>
            <a:r>
              <a:rPr lang="zh-CN" altLang="en-US" sz="3200" dirty="0">
                <a:latin typeface="楷体_GB2312" pitchFamily="49" charset="-122"/>
                <a:ea typeface="楷体_GB2312" pitchFamily="49" charset="-122"/>
              </a:rPr>
              <a:t>为何正态分布在概率论中占</a:t>
            </a:r>
          </a:p>
          <a:p>
            <a:pPr marL="457200" indent="-457200" algn="l"/>
            <a:r>
              <a:rPr lang="zh-CN" altLang="en-US" sz="3200" dirty="0">
                <a:latin typeface="楷体_GB2312" pitchFamily="49" charset="-122"/>
                <a:ea typeface="楷体_GB2312" pitchFamily="49" charset="-122"/>
              </a:rPr>
              <a:t>  有极其重要的地位</a:t>
            </a:r>
            <a:r>
              <a:rPr lang="zh-CN" altLang="en-US" sz="3200" dirty="0" smtClean="0">
                <a:latin typeface="楷体_GB2312" pitchFamily="49" charset="-122"/>
                <a:ea typeface="楷体_GB2312" pitchFamily="49" charset="-122"/>
              </a:rPr>
              <a:t>？</a:t>
            </a:r>
            <a:endParaRPr lang="zh-CN" altLang="en-US" sz="3200" dirty="0">
              <a:latin typeface="楷体_GB2312" pitchFamily="49" charset="-122"/>
              <a:ea typeface="楷体_GB2312" pitchFamily="49" charset="-122"/>
            </a:endParaRPr>
          </a:p>
        </p:txBody>
      </p:sp>
      <p:sp>
        <p:nvSpPr>
          <p:cNvPr id="306183" name="Text Box 7"/>
          <p:cNvSpPr txBox="1">
            <a:spLocks noChangeArrowheads="1"/>
          </p:cNvSpPr>
          <p:nvPr/>
        </p:nvSpPr>
        <p:spPr bwMode="auto">
          <a:xfrm>
            <a:off x="609600" y="5535613"/>
            <a:ext cx="5518150" cy="1066800"/>
          </a:xfrm>
          <a:prstGeom prst="rect">
            <a:avLst/>
          </a:prstGeom>
          <a:noFill/>
          <a:ln w="9525">
            <a:noFill/>
            <a:miter lim="800000"/>
            <a:headEnd/>
            <a:tailEnd/>
          </a:ln>
          <a:effectLst/>
        </p:spPr>
        <p:txBody>
          <a:bodyPr wrap="none">
            <a:spAutoFit/>
          </a:bodyPr>
          <a:lstStyle/>
          <a:p>
            <a:pPr marL="457200" indent="-457200" algn="l">
              <a:buFontTx/>
              <a:buAutoNum type="arabicPeriod" startAt="4"/>
            </a:pPr>
            <a:r>
              <a:rPr lang="zh-CN" altLang="en-US" sz="3200" dirty="0">
                <a:latin typeface="楷体_GB2312" pitchFamily="49" charset="-122"/>
                <a:ea typeface="楷体_GB2312" pitchFamily="49" charset="-122"/>
              </a:rPr>
              <a:t>大样本统计推断的理论基础</a:t>
            </a:r>
          </a:p>
          <a:p>
            <a:pPr marL="457200" indent="-457200" algn="l"/>
            <a:r>
              <a:rPr lang="zh-CN" altLang="en-US" sz="3200" dirty="0">
                <a:latin typeface="楷体_GB2312" pitchFamily="49" charset="-122"/>
                <a:ea typeface="楷体_GB2312" pitchFamily="49" charset="-122"/>
              </a:rPr>
              <a:t>   是什么？</a:t>
            </a:r>
          </a:p>
        </p:txBody>
      </p:sp>
      <p:sp>
        <p:nvSpPr>
          <p:cNvPr id="306184" name="AutoShape 8"/>
          <p:cNvSpPr>
            <a:spLocks/>
          </p:cNvSpPr>
          <p:nvPr/>
        </p:nvSpPr>
        <p:spPr bwMode="auto">
          <a:xfrm>
            <a:off x="6858000" y="2446338"/>
            <a:ext cx="228600" cy="1744662"/>
          </a:xfrm>
          <a:prstGeom prst="rightBrace">
            <a:avLst>
              <a:gd name="adj1" fmla="val 63600"/>
              <a:gd name="adj2" fmla="val 50000"/>
            </a:avLst>
          </a:prstGeom>
          <a:noFill/>
          <a:ln w="28575">
            <a:solidFill>
              <a:schemeClr val="tx1"/>
            </a:solidFill>
            <a:miter lim="800000"/>
            <a:headEnd/>
            <a:tailEnd/>
          </a:ln>
          <a:effectLst/>
        </p:spPr>
        <p:txBody>
          <a:bodyPr wrap="none" anchor="ctr"/>
          <a:lstStyle/>
          <a:p>
            <a:endParaRPr lang="zh-CN" altLang="en-US"/>
          </a:p>
        </p:txBody>
      </p:sp>
      <p:sp>
        <p:nvSpPr>
          <p:cNvPr id="306185" name="AutoShape 9"/>
          <p:cNvSpPr>
            <a:spLocks/>
          </p:cNvSpPr>
          <p:nvPr/>
        </p:nvSpPr>
        <p:spPr bwMode="auto">
          <a:xfrm>
            <a:off x="6781800" y="4724400"/>
            <a:ext cx="228600" cy="1828800"/>
          </a:xfrm>
          <a:prstGeom prst="rightBrace">
            <a:avLst>
              <a:gd name="adj1" fmla="val 66667"/>
              <a:gd name="adj2" fmla="val 50000"/>
            </a:avLst>
          </a:prstGeom>
          <a:noFill/>
          <a:ln w="28575">
            <a:solidFill>
              <a:schemeClr val="tx1"/>
            </a:solidFill>
            <a:miter lim="800000"/>
            <a:headEnd/>
            <a:tailEnd/>
          </a:ln>
          <a:effectLst/>
        </p:spPr>
        <p:txBody>
          <a:bodyPr wrap="none" anchor="ctr"/>
          <a:lstStyle/>
          <a:p>
            <a:endParaRPr lang="zh-CN" altLang="en-US"/>
          </a:p>
        </p:txBody>
      </p:sp>
      <p:sp>
        <p:nvSpPr>
          <p:cNvPr id="306186" name="Text Box 10"/>
          <p:cNvSpPr txBox="1">
            <a:spLocks noChangeArrowheads="1"/>
          </p:cNvSpPr>
          <p:nvPr/>
        </p:nvSpPr>
        <p:spPr bwMode="auto">
          <a:xfrm>
            <a:off x="7467600" y="1295400"/>
            <a:ext cx="1209675" cy="650875"/>
          </a:xfrm>
          <a:prstGeom prst="rect">
            <a:avLst/>
          </a:prstGeom>
          <a:noFill/>
          <a:ln w="9525">
            <a:solidFill>
              <a:srgbClr val="FFFF00"/>
            </a:solidFill>
            <a:miter lim="800000"/>
            <a:headEnd/>
            <a:tailEnd/>
          </a:ln>
          <a:effectLst/>
        </p:spPr>
        <p:txBody>
          <a:bodyPr>
            <a:spAutoFit/>
          </a:bodyPr>
          <a:lstStyle/>
          <a:p>
            <a:pPr algn="l">
              <a:spcBef>
                <a:spcPct val="50000"/>
              </a:spcBef>
            </a:pPr>
            <a:r>
              <a:rPr lang="zh-CN" altLang="en-US" sz="3600">
                <a:latin typeface="楷体_GB2312" pitchFamily="49" charset="-122"/>
                <a:ea typeface="楷体_GB2312" pitchFamily="49" charset="-122"/>
              </a:rPr>
              <a:t>答复</a:t>
            </a:r>
          </a:p>
        </p:txBody>
      </p:sp>
      <p:sp>
        <p:nvSpPr>
          <p:cNvPr id="306187" name="Text Box 11"/>
          <p:cNvSpPr txBox="1">
            <a:spLocks noChangeArrowheads="1"/>
          </p:cNvSpPr>
          <p:nvPr/>
        </p:nvSpPr>
        <p:spPr bwMode="auto">
          <a:xfrm>
            <a:off x="7400925" y="2614613"/>
            <a:ext cx="1285875" cy="1190625"/>
          </a:xfrm>
          <a:prstGeom prst="rect">
            <a:avLst/>
          </a:prstGeom>
          <a:solidFill>
            <a:srgbClr val="CCECFF"/>
          </a:solidFill>
          <a:ln w="9525">
            <a:noFill/>
            <a:miter lim="800000"/>
            <a:headEnd/>
            <a:tailEnd/>
          </a:ln>
          <a:effectLst/>
        </p:spPr>
        <p:txBody>
          <a:bodyPr>
            <a:spAutoFit/>
          </a:bodyPr>
          <a:lstStyle/>
          <a:p>
            <a:pPr algn="l"/>
            <a:r>
              <a:rPr lang="zh-CN" altLang="en-US" sz="3600" b="1">
                <a:solidFill>
                  <a:srgbClr val="CC0066"/>
                </a:solidFill>
                <a:latin typeface="楷体_GB2312" pitchFamily="49" charset="-122"/>
                <a:ea typeface="楷体_GB2312" pitchFamily="49" charset="-122"/>
              </a:rPr>
              <a:t>大数</a:t>
            </a:r>
          </a:p>
          <a:p>
            <a:pPr algn="l"/>
            <a:r>
              <a:rPr lang="zh-CN" altLang="en-US" sz="3600" b="1">
                <a:solidFill>
                  <a:srgbClr val="CC0066"/>
                </a:solidFill>
                <a:latin typeface="楷体_GB2312" pitchFamily="49" charset="-122"/>
                <a:ea typeface="楷体_GB2312" pitchFamily="49" charset="-122"/>
              </a:rPr>
              <a:t>定律</a:t>
            </a:r>
          </a:p>
        </p:txBody>
      </p:sp>
      <p:sp>
        <p:nvSpPr>
          <p:cNvPr id="306188" name="Text Box 12"/>
          <p:cNvSpPr txBox="1">
            <a:spLocks noChangeArrowheads="1"/>
          </p:cNvSpPr>
          <p:nvPr/>
        </p:nvSpPr>
        <p:spPr bwMode="auto">
          <a:xfrm>
            <a:off x="7278688" y="4929188"/>
            <a:ext cx="1865312" cy="1190625"/>
          </a:xfrm>
          <a:prstGeom prst="rect">
            <a:avLst/>
          </a:prstGeom>
          <a:solidFill>
            <a:srgbClr val="CCECFF"/>
          </a:solidFill>
          <a:ln w="9525">
            <a:noFill/>
            <a:miter lim="800000"/>
            <a:headEnd/>
            <a:tailEnd/>
          </a:ln>
          <a:effectLst/>
        </p:spPr>
        <p:txBody>
          <a:bodyPr>
            <a:spAutoFit/>
          </a:bodyPr>
          <a:lstStyle/>
          <a:p>
            <a:pPr algn="l"/>
            <a:r>
              <a:rPr lang="zh-CN" altLang="en-US" sz="3600" b="1">
                <a:solidFill>
                  <a:srgbClr val="CC0066"/>
                </a:solidFill>
                <a:latin typeface="楷体_GB2312" pitchFamily="49" charset="-122"/>
                <a:ea typeface="楷体_GB2312" pitchFamily="49" charset="-122"/>
              </a:rPr>
              <a:t>中心极</a:t>
            </a:r>
          </a:p>
          <a:p>
            <a:pPr algn="l"/>
            <a:r>
              <a:rPr lang="zh-CN" altLang="en-US" sz="3600" b="1">
                <a:solidFill>
                  <a:srgbClr val="CC0066"/>
                </a:solidFill>
                <a:latin typeface="楷体_GB2312" pitchFamily="49" charset="-122"/>
                <a:ea typeface="楷体_GB2312" pitchFamily="49" charset="-122"/>
              </a:rPr>
              <a:t>限定理</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6178"/>
                                        </p:tgtEl>
                                        <p:attrNameLst>
                                          <p:attrName>style.visibility</p:attrName>
                                        </p:attrNameLst>
                                      </p:cBhvr>
                                      <p:to>
                                        <p:strVal val="visible"/>
                                      </p:to>
                                    </p:set>
                                    <p:animEffect transition="in" filter="wipe(left)">
                                      <p:cBhvr>
                                        <p:cTn id="7" dur="500"/>
                                        <p:tgtEl>
                                          <p:spTgt spid="306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6179"/>
                                        </p:tgtEl>
                                        <p:attrNameLst>
                                          <p:attrName>style.visibility</p:attrName>
                                        </p:attrNameLst>
                                      </p:cBhvr>
                                      <p:to>
                                        <p:strVal val="visible"/>
                                      </p:to>
                                    </p:set>
                                    <p:animEffect transition="in" filter="wipe(left)">
                                      <p:cBhvr>
                                        <p:cTn id="12" dur="500"/>
                                        <p:tgtEl>
                                          <p:spTgt spid="3061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6180"/>
                                        </p:tgtEl>
                                        <p:attrNameLst>
                                          <p:attrName>style.visibility</p:attrName>
                                        </p:attrNameLst>
                                      </p:cBhvr>
                                      <p:to>
                                        <p:strVal val="visible"/>
                                      </p:to>
                                    </p:set>
                                    <p:animEffect transition="in" filter="wipe(left)">
                                      <p:cBhvr>
                                        <p:cTn id="17" dur="500"/>
                                        <p:tgtEl>
                                          <p:spTgt spid="3061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6181"/>
                                        </p:tgtEl>
                                        <p:attrNameLst>
                                          <p:attrName>style.visibility</p:attrName>
                                        </p:attrNameLst>
                                      </p:cBhvr>
                                      <p:to>
                                        <p:strVal val="visible"/>
                                      </p:to>
                                    </p:set>
                                    <p:animEffect transition="in" filter="wipe(left)">
                                      <p:cBhvr>
                                        <p:cTn id="22" dur="500"/>
                                        <p:tgtEl>
                                          <p:spTgt spid="3061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6182"/>
                                        </p:tgtEl>
                                        <p:attrNameLst>
                                          <p:attrName>style.visibility</p:attrName>
                                        </p:attrNameLst>
                                      </p:cBhvr>
                                      <p:to>
                                        <p:strVal val="visible"/>
                                      </p:to>
                                    </p:set>
                                    <p:animEffect transition="in" filter="wipe(left)">
                                      <p:cBhvr>
                                        <p:cTn id="27" dur="500"/>
                                        <p:tgtEl>
                                          <p:spTgt spid="3061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6183"/>
                                        </p:tgtEl>
                                        <p:attrNameLst>
                                          <p:attrName>style.visibility</p:attrName>
                                        </p:attrNameLst>
                                      </p:cBhvr>
                                      <p:to>
                                        <p:strVal val="visible"/>
                                      </p:to>
                                    </p:set>
                                    <p:animEffect transition="in" filter="wipe(left)">
                                      <p:cBhvr>
                                        <p:cTn id="32" dur="500"/>
                                        <p:tgtEl>
                                          <p:spTgt spid="3061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6186"/>
                                        </p:tgtEl>
                                        <p:attrNameLst>
                                          <p:attrName>style.visibility</p:attrName>
                                        </p:attrNameLst>
                                      </p:cBhvr>
                                      <p:to>
                                        <p:strVal val="visible"/>
                                      </p:to>
                                    </p:set>
                                    <p:animEffect transition="in" filter="wipe(left)">
                                      <p:cBhvr>
                                        <p:cTn id="37" dur="500"/>
                                        <p:tgtEl>
                                          <p:spTgt spid="30618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6184"/>
                                        </p:tgtEl>
                                        <p:attrNameLst>
                                          <p:attrName>style.visibility</p:attrName>
                                        </p:attrNameLst>
                                      </p:cBhvr>
                                      <p:to>
                                        <p:strVal val="visible"/>
                                      </p:to>
                                    </p:set>
                                    <p:animEffect transition="in" filter="wipe(left)">
                                      <p:cBhvr>
                                        <p:cTn id="42" dur="500"/>
                                        <p:tgtEl>
                                          <p:spTgt spid="30618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6187"/>
                                        </p:tgtEl>
                                        <p:attrNameLst>
                                          <p:attrName>style.visibility</p:attrName>
                                        </p:attrNameLst>
                                      </p:cBhvr>
                                      <p:to>
                                        <p:strVal val="visible"/>
                                      </p:to>
                                    </p:set>
                                    <p:animEffect transition="in" filter="wipe(left)">
                                      <p:cBhvr>
                                        <p:cTn id="47" dur="500"/>
                                        <p:tgtEl>
                                          <p:spTgt spid="30618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6185"/>
                                        </p:tgtEl>
                                        <p:attrNameLst>
                                          <p:attrName>style.visibility</p:attrName>
                                        </p:attrNameLst>
                                      </p:cBhvr>
                                      <p:to>
                                        <p:strVal val="visible"/>
                                      </p:to>
                                    </p:set>
                                    <p:animEffect transition="in" filter="wipe(left)">
                                      <p:cBhvr>
                                        <p:cTn id="52" dur="500"/>
                                        <p:tgtEl>
                                          <p:spTgt spid="30618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06188"/>
                                        </p:tgtEl>
                                        <p:attrNameLst>
                                          <p:attrName>style.visibility</p:attrName>
                                        </p:attrNameLst>
                                      </p:cBhvr>
                                      <p:to>
                                        <p:strVal val="visible"/>
                                      </p:to>
                                    </p:set>
                                    <p:animEffect transition="in" filter="wipe(left)">
                                      <p:cBhvr>
                                        <p:cTn id="57" dur="500"/>
                                        <p:tgtEl>
                                          <p:spTgt spid="306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8" grpId="0" autoUpdateAnimBg="0"/>
      <p:bldP spid="306179" grpId="0" animBg="1" autoUpdateAnimBg="0"/>
      <p:bldP spid="306180" grpId="0" autoUpdateAnimBg="0"/>
      <p:bldP spid="306181" grpId="0" autoUpdateAnimBg="0"/>
      <p:bldP spid="306182" grpId="0" autoUpdateAnimBg="0"/>
      <p:bldP spid="306183" grpId="0" autoUpdateAnimBg="0"/>
      <p:bldP spid="306184" grpId="0" animBg="1"/>
      <p:bldP spid="306185" grpId="0" animBg="1"/>
      <p:bldP spid="306186" grpId="0" animBg="1" autoUpdateAnimBg="0"/>
      <p:bldP spid="306187" grpId="0" animBg="1" autoUpdateAnimBg="0"/>
      <p:bldP spid="306188"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数个</a:t>
            </a:r>
            <a:r>
              <a:rPr lang="zh-CN" altLang="en-US" dirty="0" smtClean="0">
                <a:solidFill>
                  <a:schemeClr val="tx1"/>
                </a:solidFill>
              </a:rPr>
              <a:t>独立指数分布随机变量</a:t>
            </a:r>
            <a:r>
              <a:rPr lang="zh-CN" altLang="en-US" dirty="0" smtClean="0">
                <a:solidFill>
                  <a:schemeClr val="tx1"/>
                </a:solidFill>
              </a:rPr>
              <a:t>之和</a:t>
            </a:r>
            <a:endParaRPr lang="zh-CN" altLang="en-US" dirty="0"/>
          </a:p>
        </p:txBody>
      </p:sp>
      <p:pic>
        <p:nvPicPr>
          <p:cNvPr id="164865" name="Picture 1" descr="C:\Users\Administrator\AppData\Roaming\Tencent\Users\65959505\QQ\WinTemp\RichOle\4`9GNG7GZ~SN5}196)MD($I.png"/>
          <p:cNvPicPr>
            <a:picLocks noChangeAspect="1" noChangeArrowheads="1"/>
          </p:cNvPicPr>
          <p:nvPr/>
        </p:nvPicPr>
        <p:blipFill>
          <a:blip r:embed="rId2"/>
          <a:srcRect/>
          <a:stretch>
            <a:fillRect/>
          </a:stretch>
        </p:blipFill>
        <p:spPr bwMode="auto">
          <a:xfrm>
            <a:off x="428564" y="1928802"/>
            <a:ext cx="8715436" cy="4357718"/>
          </a:xfrm>
          <a:prstGeom prst="rect">
            <a:avLst/>
          </a:prstGeom>
          <a:noFill/>
        </p:spPr>
      </p:pic>
    </p:spTree>
  </p:cSld>
  <p:clrMapOvr>
    <a:masterClrMapping/>
  </p:clrMapOvr>
  <p:transition spd="slow">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1116013" y="823913"/>
            <a:ext cx="3241675" cy="701675"/>
          </a:xfrm>
          <a:prstGeom prst="rect">
            <a:avLst/>
          </a:prstGeom>
          <a:noFill/>
          <a:ln w="9525">
            <a:noFill/>
            <a:miter lim="800000"/>
            <a:headEnd/>
            <a:tailEnd/>
          </a:ln>
        </p:spPr>
        <p:txBody>
          <a:bodyPr wrap="none">
            <a:spAutoFit/>
          </a:bodyPr>
          <a:lstStyle/>
          <a:p>
            <a:r>
              <a:rPr lang="zh-CN" altLang="en-US" sz="4000" b="1">
                <a:solidFill>
                  <a:schemeClr val="tx2"/>
                </a:solidFill>
                <a:ea typeface="宋体" charset="-122"/>
              </a:rPr>
              <a:t>中心极限定理</a:t>
            </a:r>
          </a:p>
        </p:txBody>
      </p:sp>
      <p:sp>
        <p:nvSpPr>
          <p:cNvPr id="41987" name="Text Box 5"/>
          <p:cNvSpPr txBox="1">
            <a:spLocks noChangeArrowheads="1"/>
          </p:cNvSpPr>
          <p:nvPr/>
        </p:nvSpPr>
        <p:spPr bwMode="auto">
          <a:xfrm>
            <a:off x="1116013" y="3141663"/>
            <a:ext cx="7162800" cy="519112"/>
          </a:xfrm>
          <a:prstGeom prst="rect">
            <a:avLst/>
          </a:prstGeom>
          <a:noFill/>
          <a:ln w="9525">
            <a:noFill/>
            <a:miter lim="800000"/>
            <a:headEnd/>
            <a:tailEnd/>
          </a:ln>
        </p:spPr>
        <p:txBody>
          <a:bodyPr>
            <a:spAutoFit/>
          </a:bodyPr>
          <a:lstStyle/>
          <a:p>
            <a:pPr algn="ctr">
              <a:spcBef>
                <a:spcPct val="50000"/>
              </a:spcBef>
            </a:pPr>
            <a:r>
              <a:rPr lang="zh-CN" altLang="en-US" b="1">
                <a:ea typeface="宋体" charset="-122"/>
              </a:rPr>
              <a:t> </a:t>
            </a:r>
            <a:endParaRPr lang="zh-CN" altLang="en-US" b="1">
              <a:solidFill>
                <a:schemeClr val="tx2"/>
              </a:solidFill>
              <a:ea typeface="宋体" charset="-122"/>
            </a:endParaRPr>
          </a:p>
        </p:txBody>
      </p:sp>
      <p:sp>
        <p:nvSpPr>
          <p:cNvPr id="41988" name="Text Box 6"/>
          <p:cNvSpPr txBox="1">
            <a:spLocks noChangeArrowheads="1"/>
          </p:cNvSpPr>
          <p:nvPr/>
        </p:nvSpPr>
        <p:spPr bwMode="auto">
          <a:xfrm>
            <a:off x="-636588" y="1998663"/>
            <a:ext cx="8077201" cy="519112"/>
          </a:xfrm>
          <a:prstGeom prst="rect">
            <a:avLst/>
          </a:prstGeom>
          <a:noFill/>
          <a:ln w="9525">
            <a:noFill/>
            <a:miter lim="800000"/>
            <a:headEnd/>
            <a:tailEnd/>
          </a:ln>
        </p:spPr>
        <p:txBody>
          <a:bodyPr>
            <a:spAutoFit/>
          </a:bodyPr>
          <a:lstStyle/>
          <a:p>
            <a:pPr>
              <a:spcBef>
                <a:spcPct val="50000"/>
              </a:spcBef>
            </a:pPr>
            <a:r>
              <a:rPr lang="zh-CN" altLang="en-US" b="1">
                <a:ea typeface="宋体" charset="-122"/>
              </a:rPr>
              <a:t>    </a:t>
            </a:r>
            <a:endParaRPr lang="zh-CN" altLang="en-US">
              <a:ea typeface="宋体" charset="-122"/>
            </a:endParaRPr>
          </a:p>
        </p:txBody>
      </p:sp>
      <p:sp>
        <p:nvSpPr>
          <p:cNvPr id="41989" name="Rectangle 7"/>
          <p:cNvSpPr>
            <a:spLocks noChangeArrowheads="1"/>
          </p:cNvSpPr>
          <p:nvPr/>
        </p:nvSpPr>
        <p:spPr bwMode="auto">
          <a:xfrm>
            <a:off x="755650" y="1628775"/>
            <a:ext cx="4964113" cy="519113"/>
          </a:xfrm>
          <a:prstGeom prst="rect">
            <a:avLst/>
          </a:prstGeom>
          <a:noFill/>
          <a:ln w="9525">
            <a:noFill/>
            <a:miter lim="800000"/>
            <a:headEnd/>
            <a:tailEnd/>
          </a:ln>
        </p:spPr>
        <p:txBody>
          <a:bodyPr anchor="ctr">
            <a:spAutoFit/>
          </a:bodyPr>
          <a:lstStyle/>
          <a:p>
            <a:pPr>
              <a:spcBef>
                <a:spcPct val="50000"/>
              </a:spcBef>
            </a:pPr>
            <a:r>
              <a:rPr lang="zh-CN" altLang="en-US" b="1">
                <a:solidFill>
                  <a:srgbClr val="3366CC"/>
                </a:solidFill>
                <a:ea typeface="宋体" charset="-122"/>
              </a:rPr>
              <a:t>中心极限定理的客观背景</a:t>
            </a:r>
          </a:p>
        </p:txBody>
      </p:sp>
      <p:sp>
        <p:nvSpPr>
          <p:cNvPr id="1566728" name="Rectangle 8"/>
          <p:cNvSpPr>
            <a:spLocks noChangeArrowheads="1"/>
          </p:cNvSpPr>
          <p:nvPr/>
        </p:nvSpPr>
        <p:spPr bwMode="auto">
          <a:xfrm>
            <a:off x="684213" y="2060575"/>
            <a:ext cx="8077200" cy="1117600"/>
          </a:xfrm>
          <a:prstGeom prst="rect">
            <a:avLst/>
          </a:prstGeom>
          <a:noFill/>
          <a:ln w="9525">
            <a:noFill/>
            <a:miter lim="800000"/>
            <a:headEnd/>
            <a:tailEnd/>
          </a:ln>
        </p:spPr>
        <p:txBody>
          <a:bodyPr anchor="ctr">
            <a:spAutoFit/>
          </a:bodyPr>
          <a:lstStyle/>
          <a:p>
            <a:pPr>
              <a:lnSpc>
                <a:spcPct val="120000"/>
              </a:lnSpc>
            </a:pPr>
            <a:r>
              <a:rPr lang="zh-CN" altLang="en-US" b="1">
                <a:ea typeface="宋体" charset="-122"/>
              </a:rPr>
              <a:t>        在实际问题中许多随机变量是由相互独立随机因素的综合（或和</a:t>
            </a:r>
            <a:r>
              <a:rPr lang="en-US" altLang="zh-CN" b="1">
                <a:ea typeface="宋体" charset="-122"/>
              </a:rPr>
              <a:t>)</a:t>
            </a:r>
            <a:r>
              <a:rPr lang="zh-CN" altLang="en-US" b="1">
                <a:ea typeface="宋体" charset="-122"/>
              </a:rPr>
              <a:t>影响所形成的</a:t>
            </a:r>
            <a:r>
              <a:rPr lang="en-US" altLang="zh-CN" b="1">
                <a:ea typeface="宋体" charset="-122"/>
              </a:rPr>
              <a:t>.</a:t>
            </a:r>
          </a:p>
        </p:txBody>
      </p:sp>
      <p:sp>
        <p:nvSpPr>
          <p:cNvPr id="1566731" name="Rectangle 11"/>
          <p:cNvSpPr>
            <a:spLocks noChangeArrowheads="1"/>
          </p:cNvSpPr>
          <p:nvPr/>
        </p:nvSpPr>
        <p:spPr bwMode="auto">
          <a:xfrm>
            <a:off x="979488" y="3435350"/>
            <a:ext cx="8164512" cy="2655888"/>
          </a:xfrm>
          <a:prstGeom prst="rect">
            <a:avLst/>
          </a:prstGeom>
          <a:noFill/>
          <a:ln w="9525">
            <a:noFill/>
            <a:miter lim="800000"/>
            <a:headEnd/>
            <a:tailEnd/>
          </a:ln>
        </p:spPr>
        <p:txBody>
          <a:bodyPr anchor="ctr">
            <a:spAutoFit/>
          </a:bodyPr>
          <a:lstStyle/>
          <a:p>
            <a:pPr>
              <a:lnSpc>
                <a:spcPct val="120000"/>
              </a:lnSpc>
            </a:pPr>
            <a:r>
              <a:rPr lang="zh-CN" altLang="en-US" b="1">
                <a:ea typeface="宋体" charset="-122"/>
              </a:rPr>
              <a:t>例如：炮弹射击的落点与目标的偏差，就受着许多随机因素（如瞄准，空气阻力，炮弹或炮身结构等）综合影响的</a:t>
            </a:r>
            <a:r>
              <a:rPr lang="en-US" altLang="zh-CN" b="1">
                <a:ea typeface="宋体" charset="-122"/>
              </a:rPr>
              <a:t>.</a:t>
            </a:r>
            <a:r>
              <a:rPr lang="zh-CN" altLang="en-US" b="1">
                <a:ea typeface="宋体" charset="-122"/>
              </a:rPr>
              <a:t>每个</a:t>
            </a:r>
            <a:r>
              <a:rPr lang="zh-CN" altLang="en-US" b="1">
                <a:solidFill>
                  <a:schemeClr val="tx2"/>
                </a:solidFill>
                <a:ea typeface="宋体" charset="-122"/>
              </a:rPr>
              <a:t>随机因素的对</a:t>
            </a:r>
            <a:r>
              <a:rPr lang="zh-CN" altLang="en-US" b="1">
                <a:ea typeface="宋体" charset="-122"/>
              </a:rPr>
              <a:t>弹着点（随机变量和）</a:t>
            </a:r>
            <a:r>
              <a:rPr lang="zh-CN" altLang="en-US" b="1">
                <a:solidFill>
                  <a:schemeClr val="tx2"/>
                </a:solidFill>
                <a:ea typeface="宋体" charset="-122"/>
              </a:rPr>
              <a:t>所起的作用都是很小的</a:t>
            </a:r>
            <a:r>
              <a:rPr lang="en-US" altLang="zh-CN" b="1">
                <a:solidFill>
                  <a:schemeClr val="tx2"/>
                </a:solidFill>
                <a:ea typeface="宋体" charset="-122"/>
              </a:rPr>
              <a:t>.</a:t>
            </a:r>
            <a:r>
              <a:rPr lang="zh-CN" altLang="en-US" b="1">
                <a:solidFill>
                  <a:schemeClr val="tx2"/>
                </a:solidFill>
                <a:ea typeface="宋体" charset="-122"/>
              </a:rPr>
              <a:t>那么</a:t>
            </a:r>
            <a:r>
              <a:rPr lang="zh-CN" altLang="en-US" b="1">
                <a:ea typeface="宋体" charset="-122"/>
              </a:rPr>
              <a:t>弹着点服从怎样分布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66728"/>
                                        </p:tgtEl>
                                        <p:attrNameLst>
                                          <p:attrName>style.visibility</p:attrName>
                                        </p:attrNameLst>
                                      </p:cBhvr>
                                      <p:to>
                                        <p:strVal val="visible"/>
                                      </p:to>
                                    </p:set>
                                    <p:animEffect transition="in" filter="wipe(left)">
                                      <p:cBhvr>
                                        <p:cTn id="7" dur="500"/>
                                        <p:tgtEl>
                                          <p:spTgt spid="15667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66731"/>
                                        </p:tgtEl>
                                        <p:attrNameLst>
                                          <p:attrName>style.visibility</p:attrName>
                                        </p:attrNameLst>
                                      </p:cBhvr>
                                      <p:to>
                                        <p:strVal val="visible"/>
                                      </p:to>
                                    </p:set>
                                    <p:animEffect transition="in" filter="wipe(left)">
                                      <p:cBhvr>
                                        <p:cTn id="11" dur="500"/>
                                        <p:tgtEl>
                                          <p:spTgt spid="1566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28" grpId="0" autoUpdateAnimBg="0"/>
      <p:bldP spid="156673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750" name="Text Box 6"/>
          <p:cNvSpPr txBox="1">
            <a:spLocks noChangeArrowheads="1"/>
          </p:cNvSpPr>
          <p:nvPr/>
        </p:nvSpPr>
        <p:spPr bwMode="auto">
          <a:xfrm>
            <a:off x="1187450" y="2133600"/>
            <a:ext cx="7753350" cy="946150"/>
          </a:xfrm>
          <a:prstGeom prst="rect">
            <a:avLst/>
          </a:prstGeom>
          <a:noFill/>
          <a:ln w="9525">
            <a:noFill/>
            <a:miter lim="800000"/>
            <a:headEnd/>
            <a:tailEnd/>
          </a:ln>
        </p:spPr>
        <p:txBody>
          <a:bodyPr>
            <a:spAutoFit/>
          </a:bodyPr>
          <a:lstStyle/>
          <a:p>
            <a:pPr>
              <a:spcBef>
                <a:spcPct val="50000"/>
              </a:spcBef>
            </a:pPr>
            <a:r>
              <a:rPr lang="zh-CN" altLang="en-US" b="1">
                <a:solidFill>
                  <a:srgbClr val="3366CC"/>
                </a:solidFill>
                <a:ea typeface="宋体" charset="-122"/>
              </a:rPr>
              <a:t>             </a:t>
            </a:r>
            <a:r>
              <a:rPr lang="zh-CN" altLang="en-US" b="1">
                <a:ea typeface="宋体" charset="-122"/>
              </a:rPr>
              <a:t>某个随机变量是由大量相互独立且均匀小的随机变量相加而成的, 研究其概率分布情况.</a:t>
            </a:r>
          </a:p>
        </p:txBody>
      </p:sp>
      <p:sp>
        <p:nvSpPr>
          <p:cNvPr id="1567751" name="Text Box 7"/>
          <p:cNvSpPr txBox="1">
            <a:spLocks noChangeArrowheads="1"/>
          </p:cNvSpPr>
          <p:nvPr/>
        </p:nvSpPr>
        <p:spPr bwMode="auto">
          <a:xfrm>
            <a:off x="1116013" y="2133600"/>
            <a:ext cx="2133600" cy="519113"/>
          </a:xfrm>
          <a:prstGeom prst="rect">
            <a:avLst/>
          </a:prstGeom>
          <a:noFill/>
          <a:ln w="9525">
            <a:noFill/>
            <a:miter lim="800000"/>
            <a:headEnd/>
            <a:tailEnd/>
          </a:ln>
        </p:spPr>
        <p:txBody>
          <a:bodyPr>
            <a:spAutoFit/>
          </a:bodyPr>
          <a:lstStyle/>
          <a:p>
            <a:pPr>
              <a:spcBef>
                <a:spcPct val="50000"/>
              </a:spcBef>
            </a:pPr>
            <a:r>
              <a:rPr lang="zh-CN" altLang="en-US" b="1">
                <a:solidFill>
                  <a:srgbClr val="0000FF"/>
                </a:solidFill>
                <a:ea typeface="黑体" pitchFamily="49" charset="-122"/>
              </a:rPr>
              <a:t>问题:</a:t>
            </a:r>
          </a:p>
        </p:txBody>
      </p:sp>
      <p:sp>
        <p:nvSpPr>
          <p:cNvPr id="43012" name="Rectangle 8"/>
          <p:cNvSpPr>
            <a:spLocks noChangeArrowheads="1"/>
          </p:cNvSpPr>
          <p:nvPr/>
        </p:nvSpPr>
        <p:spPr bwMode="auto">
          <a:xfrm>
            <a:off x="1116013" y="857250"/>
            <a:ext cx="4781550" cy="701675"/>
          </a:xfrm>
          <a:prstGeom prst="rect">
            <a:avLst/>
          </a:prstGeom>
          <a:noFill/>
          <a:ln w="9525">
            <a:noFill/>
            <a:miter lim="800000"/>
            <a:headEnd/>
            <a:tailEnd/>
          </a:ln>
        </p:spPr>
        <p:txBody>
          <a:bodyPr wrap="none">
            <a:spAutoFit/>
          </a:bodyPr>
          <a:lstStyle/>
          <a:p>
            <a:r>
              <a:rPr lang="zh-CN" altLang="en-US" sz="4000" b="1">
                <a:solidFill>
                  <a:schemeClr val="tx2"/>
                </a:solidFill>
                <a:ea typeface="宋体" charset="-122"/>
              </a:rPr>
              <a:t>中心极限定理</a:t>
            </a:r>
            <a:r>
              <a:rPr lang="en-US" altLang="zh-CN" sz="4000" b="1">
                <a:solidFill>
                  <a:schemeClr val="tx2"/>
                </a:solidFill>
                <a:ea typeface="宋体" charset="-122"/>
              </a:rPr>
              <a:t>(Cont.)</a:t>
            </a:r>
          </a:p>
        </p:txBody>
      </p:sp>
      <p:sp>
        <p:nvSpPr>
          <p:cNvPr id="1567758" name="Text Box 14"/>
          <p:cNvSpPr txBox="1">
            <a:spLocks noChangeArrowheads="1"/>
          </p:cNvSpPr>
          <p:nvPr/>
        </p:nvSpPr>
        <p:spPr bwMode="auto">
          <a:xfrm>
            <a:off x="990600" y="3789363"/>
            <a:ext cx="8153400" cy="2143125"/>
          </a:xfrm>
          <a:prstGeom prst="rect">
            <a:avLst/>
          </a:prstGeom>
          <a:noFill/>
          <a:ln w="9525">
            <a:noFill/>
            <a:miter lim="800000"/>
            <a:headEnd/>
            <a:tailEnd/>
          </a:ln>
        </p:spPr>
        <p:txBody>
          <a:bodyPr anchor="ctr">
            <a:spAutoFit/>
          </a:bodyPr>
          <a:lstStyle/>
          <a:p>
            <a:pPr eaLnBrk="0" hangingPunct="0">
              <a:lnSpc>
                <a:spcPct val="120000"/>
              </a:lnSpc>
            </a:pPr>
            <a:r>
              <a:rPr lang="zh-CN" altLang="en-US" b="1">
                <a:ea typeface="宋体" charset="-122"/>
              </a:rPr>
              <a:t>       </a:t>
            </a:r>
            <a:r>
              <a:rPr lang="zh-CN" altLang="en-US" b="1">
                <a:solidFill>
                  <a:srgbClr val="3366CC"/>
                </a:solidFill>
                <a:ea typeface="宋体" charset="-122"/>
              </a:rPr>
              <a:t>如果一个随机变量是由大量相互独立的随机因素的综合影响所造成，而每一个别因素对这种综合影响中所起的作用不大</a:t>
            </a:r>
            <a:r>
              <a:rPr lang="en-US" altLang="zh-CN" b="1">
                <a:solidFill>
                  <a:srgbClr val="3366CC"/>
                </a:solidFill>
                <a:ea typeface="宋体" charset="-122"/>
              </a:rPr>
              <a:t>.   </a:t>
            </a:r>
            <a:r>
              <a:rPr lang="zh-CN" altLang="en-US" b="1">
                <a:solidFill>
                  <a:srgbClr val="3366CC"/>
                </a:solidFill>
                <a:ea typeface="宋体" charset="-122"/>
              </a:rPr>
              <a:t>则这种随机变量一般都服从或近似服从正态分布</a:t>
            </a:r>
            <a:r>
              <a:rPr lang="en-US" altLang="zh-CN" b="1">
                <a:solidFill>
                  <a:srgbClr val="3366CC"/>
                </a:solidFill>
                <a:ea typeface="宋体" charset="-122"/>
              </a:rPr>
              <a:t>.</a:t>
            </a:r>
            <a:endParaRPr lang="en-US" altLang="zh-CN">
              <a:solidFill>
                <a:srgbClr val="3366CC"/>
              </a:solidFill>
              <a:ea typeface="宋体"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67750"/>
                                        </p:tgtEl>
                                        <p:attrNameLst>
                                          <p:attrName>style.visibility</p:attrName>
                                        </p:attrNameLst>
                                      </p:cBhvr>
                                      <p:to>
                                        <p:strVal val="visible"/>
                                      </p:to>
                                    </p:set>
                                    <p:animEffect transition="in" filter="wipe(left)">
                                      <p:cBhvr>
                                        <p:cTn id="7" dur="500"/>
                                        <p:tgtEl>
                                          <p:spTgt spid="15677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67751"/>
                                        </p:tgtEl>
                                        <p:attrNameLst>
                                          <p:attrName>style.visibility</p:attrName>
                                        </p:attrNameLst>
                                      </p:cBhvr>
                                      <p:to>
                                        <p:strVal val="visible"/>
                                      </p:to>
                                    </p:set>
                                    <p:animEffect transition="in" filter="wipe(left)">
                                      <p:cBhvr>
                                        <p:cTn id="12" dur="500"/>
                                        <p:tgtEl>
                                          <p:spTgt spid="15677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67758"/>
                                        </p:tgtEl>
                                        <p:attrNameLst>
                                          <p:attrName>style.visibility</p:attrName>
                                        </p:attrNameLst>
                                      </p:cBhvr>
                                      <p:to>
                                        <p:strVal val="visible"/>
                                      </p:to>
                                    </p:set>
                                    <p:animEffect transition="in" filter="wipe(left)">
                                      <p:cBhvr>
                                        <p:cTn id="17" dur="500"/>
                                        <p:tgtEl>
                                          <p:spTgt spid="1567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750" grpId="0" autoUpdateAnimBg="0"/>
      <p:bldP spid="1567751" grpId="0" autoUpdateAnimBg="0"/>
      <p:bldP spid="156775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2" name="Text Box 4"/>
          <p:cNvSpPr txBox="1">
            <a:spLocks noChangeArrowheads="1"/>
          </p:cNvSpPr>
          <p:nvPr/>
        </p:nvSpPr>
        <p:spPr bwMode="auto">
          <a:xfrm>
            <a:off x="863600" y="620713"/>
            <a:ext cx="8280400" cy="1630362"/>
          </a:xfrm>
          <a:prstGeom prst="rect">
            <a:avLst/>
          </a:prstGeom>
          <a:noFill/>
          <a:ln w="9525">
            <a:noFill/>
            <a:miter lim="800000"/>
            <a:headEnd/>
            <a:tailEnd/>
          </a:ln>
        </p:spPr>
        <p:txBody>
          <a:bodyPr anchor="ctr">
            <a:spAutoFit/>
          </a:bodyPr>
          <a:lstStyle/>
          <a:p>
            <a:pPr eaLnBrk="0" hangingPunct="0">
              <a:lnSpc>
                <a:spcPct val="120000"/>
              </a:lnSpc>
            </a:pPr>
            <a:r>
              <a:rPr lang="zh-CN" altLang="en-US" b="1">
                <a:ea typeface="宋体" charset="-122"/>
              </a:rPr>
              <a:t>        由于无穷个随机变量之和可能趋于∞，故我们不研究</a:t>
            </a:r>
            <a:r>
              <a:rPr lang="en-US" altLang="zh-CN" b="1" i="1">
                <a:ea typeface="宋体" charset="-122"/>
              </a:rPr>
              <a:t>n</a:t>
            </a:r>
            <a:r>
              <a:rPr lang="zh-CN" altLang="en-US" b="1">
                <a:ea typeface="宋体" charset="-122"/>
              </a:rPr>
              <a:t>个随机变量之和本身而考虑它的标准化的随机变量</a:t>
            </a:r>
            <a:r>
              <a:rPr lang="en-US" altLang="zh-CN" b="1">
                <a:ea typeface="宋体" charset="-122"/>
              </a:rPr>
              <a:t>.</a:t>
            </a:r>
            <a:endParaRPr lang="en-US" altLang="zh-CN">
              <a:ea typeface="宋体" charset="-122"/>
            </a:endParaRPr>
          </a:p>
        </p:txBody>
      </p:sp>
      <p:graphicFrame>
        <p:nvGraphicFramePr>
          <p:cNvPr id="1568773" name="Object 5"/>
          <p:cNvGraphicFramePr>
            <a:graphicFrameLocks noChangeAspect="1"/>
          </p:cNvGraphicFramePr>
          <p:nvPr/>
        </p:nvGraphicFramePr>
        <p:xfrm>
          <a:off x="2374900" y="2651125"/>
          <a:ext cx="3744913" cy="1714500"/>
        </p:xfrm>
        <a:graphic>
          <a:graphicData uri="http://schemas.openxmlformats.org/presentationml/2006/ole">
            <p:oleObj spid="_x0000_s13314" name="公式" r:id="rId3" imgW="3263760" imgH="1663560" progId="Equation.3">
              <p:embed/>
            </p:oleObj>
          </a:graphicData>
        </a:graphic>
      </p:graphicFrame>
      <p:graphicFrame>
        <p:nvGraphicFramePr>
          <p:cNvPr id="1568774" name="Object 6"/>
          <p:cNvGraphicFramePr>
            <a:graphicFrameLocks noChangeAspect="1"/>
          </p:cNvGraphicFramePr>
          <p:nvPr/>
        </p:nvGraphicFramePr>
        <p:xfrm>
          <a:off x="1150938" y="4762500"/>
          <a:ext cx="6453187" cy="444500"/>
        </p:xfrm>
        <a:graphic>
          <a:graphicData uri="http://schemas.openxmlformats.org/presentationml/2006/ole">
            <p:oleObj spid="_x0000_s13315" name="公式" r:id="rId4" imgW="6121080" imgH="444240" progId="Equation.3">
              <p:embed/>
            </p:oleObj>
          </a:graphicData>
        </a:graphic>
      </p:graphicFrame>
      <p:sp>
        <p:nvSpPr>
          <p:cNvPr id="1568775" name="Rectangle 7"/>
          <p:cNvSpPr>
            <a:spLocks noChangeArrowheads="1"/>
          </p:cNvSpPr>
          <p:nvPr/>
        </p:nvSpPr>
        <p:spPr bwMode="auto">
          <a:xfrm>
            <a:off x="719138" y="5335588"/>
            <a:ext cx="8135937" cy="1117600"/>
          </a:xfrm>
          <a:prstGeom prst="rect">
            <a:avLst/>
          </a:prstGeom>
          <a:noFill/>
          <a:ln w="9525">
            <a:noFill/>
            <a:miter lim="800000"/>
            <a:headEnd/>
            <a:tailEnd/>
          </a:ln>
        </p:spPr>
        <p:txBody>
          <a:bodyPr anchor="ctr">
            <a:spAutoFit/>
          </a:bodyPr>
          <a:lstStyle/>
          <a:p>
            <a:pPr>
              <a:lnSpc>
                <a:spcPct val="120000"/>
              </a:lnSpc>
            </a:pPr>
            <a:r>
              <a:rPr lang="zh-CN" altLang="en-US" b="1">
                <a:ea typeface="宋体" charset="-122"/>
              </a:rPr>
              <a:t>        在概率论中，习惯于把和的分布收敛于正态分布这一类定理都叫做</a:t>
            </a:r>
            <a:r>
              <a:rPr lang="zh-CN" altLang="en-US" b="1">
                <a:solidFill>
                  <a:schemeClr val="accent2"/>
                </a:solidFill>
                <a:ea typeface="宋体" charset="-122"/>
              </a:rPr>
              <a:t>中心极限定理</a:t>
            </a:r>
            <a:r>
              <a:rPr lang="en-US" altLang="zh-CN" b="1">
                <a:ea typeface="宋体" charset="-122"/>
              </a:rPr>
              <a:t>.</a:t>
            </a:r>
          </a:p>
        </p:txBody>
      </p:sp>
      <p:graphicFrame>
        <p:nvGraphicFramePr>
          <p:cNvPr id="1568776" name="Object 8"/>
          <p:cNvGraphicFramePr>
            <a:graphicFrameLocks noChangeAspect="1"/>
          </p:cNvGraphicFramePr>
          <p:nvPr/>
        </p:nvGraphicFramePr>
        <p:xfrm>
          <a:off x="2159000" y="1593850"/>
          <a:ext cx="6192838" cy="800100"/>
        </p:xfrm>
        <a:graphic>
          <a:graphicData uri="http://schemas.openxmlformats.org/presentationml/2006/ole">
            <p:oleObj spid="_x0000_s13316" name="公式" r:id="rId5" imgW="6121080" imgH="79992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68772"/>
                                        </p:tgtEl>
                                        <p:attrNameLst>
                                          <p:attrName>style.visibility</p:attrName>
                                        </p:attrNameLst>
                                      </p:cBhvr>
                                      <p:to>
                                        <p:strVal val="visible"/>
                                      </p:to>
                                    </p:set>
                                    <p:animEffect transition="in" filter="wipe(left)">
                                      <p:cBhvr>
                                        <p:cTn id="7" dur="500"/>
                                        <p:tgtEl>
                                          <p:spTgt spid="1568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68776"/>
                                        </p:tgtEl>
                                        <p:attrNameLst>
                                          <p:attrName>style.visibility</p:attrName>
                                        </p:attrNameLst>
                                      </p:cBhvr>
                                      <p:to>
                                        <p:strVal val="visible"/>
                                      </p:to>
                                    </p:set>
                                    <p:animEffect transition="in" filter="wipe(down)">
                                      <p:cBhvr>
                                        <p:cTn id="12" dur="500"/>
                                        <p:tgtEl>
                                          <p:spTgt spid="15687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68773"/>
                                        </p:tgtEl>
                                        <p:attrNameLst>
                                          <p:attrName>style.visibility</p:attrName>
                                        </p:attrNameLst>
                                      </p:cBhvr>
                                      <p:to>
                                        <p:strVal val="visible"/>
                                      </p:to>
                                    </p:set>
                                    <p:animEffect transition="in" filter="wipe(down)">
                                      <p:cBhvr>
                                        <p:cTn id="17" dur="500"/>
                                        <p:tgtEl>
                                          <p:spTgt spid="15687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68774"/>
                                        </p:tgtEl>
                                        <p:attrNameLst>
                                          <p:attrName>style.visibility</p:attrName>
                                        </p:attrNameLst>
                                      </p:cBhvr>
                                      <p:to>
                                        <p:strVal val="visible"/>
                                      </p:to>
                                    </p:set>
                                    <p:animEffect transition="in" filter="wipe(down)">
                                      <p:cBhvr>
                                        <p:cTn id="22" dur="500"/>
                                        <p:tgtEl>
                                          <p:spTgt spid="15687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68775"/>
                                        </p:tgtEl>
                                        <p:attrNameLst>
                                          <p:attrName>style.visibility</p:attrName>
                                        </p:attrNameLst>
                                      </p:cBhvr>
                                      <p:to>
                                        <p:strVal val="visible"/>
                                      </p:to>
                                    </p:set>
                                    <p:animEffect transition="in" filter="wipe(down)">
                                      <p:cBhvr>
                                        <p:cTn id="27" dur="500"/>
                                        <p:tgtEl>
                                          <p:spTgt spid="1568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8772" grpId="0" autoUpdateAnimBg="0"/>
      <p:bldP spid="15687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4"/>
          <p:cNvGraphicFramePr>
            <a:graphicFrameLocks noChangeAspect="1"/>
          </p:cNvGraphicFramePr>
          <p:nvPr/>
        </p:nvGraphicFramePr>
        <p:xfrm>
          <a:off x="4964113" y="3609975"/>
          <a:ext cx="112712" cy="214313"/>
        </p:xfrm>
        <a:graphic>
          <a:graphicData uri="http://schemas.openxmlformats.org/presentationml/2006/ole">
            <p:oleObj spid="_x0000_s14338" name="公式" r:id="rId3" imgW="114120" imgH="215640" progId="Equation.3">
              <p:embed/>
            </p:oleObj>
          </a:graphicData>
        </a:graphic>
      </p:graphicFrame>
      <p:graphicFrame>
        <p:nvGraphicFramePr>
          <p:cNvPr id="14339" name="Object 5"/>
          <p:cNvGraphicFramePr>
            <a:graphicFrameLocks noChangeAspect="1"/>
          </p:cNvGraphicFramePr>
          <p:nvPr/>
        </p:nvGraphicFramePr>
        <p:xfrm>
          <a:off x="4964113" y="3609975"/>
          <a:ext cx="112712" cy="214313"/>
        </p:xfrm>
        <a:graphic>
          <a:graphicData uri="http://schemas.openxmlformats.org/presentationml/2006/ole">
            <p:oleObj spid="_x0000_s14339" name="公式" r:id="rId4" imgW="114120" imgH="215640" progId="Equation.3">
              <p:embed/>
            </p:oleObj>
          </a:graphicData>
        </a:graphic>
      </p:graphicFrame>
      <p:sp>
        <p:nvSpPr>
          <p:cNvPr id="14348" name="Rectangle 6"/>
          <p:cNvSpPr>
            <a:spLocks noChangeArrowheads="1"/>
          </p:cNvSpPr>
          <p:nvPr/>
        </p:nvSpPr>
        <p:spPr bwMode="auto">
          <a:xfrm>
            <a:off x="684213" y="476250"/>
            <a:ext cx="4535487" cy="579438"/>
          </a:xfrm>
          <a:prstGeom prst="rect">
            <a:avLst/>
          </a:prstGeom>
          <a:noFill/>
          <a:ln w="9525">
            <a:noFill/>
            <a:miter lim="800000"/>
            <a:headEnd/>
            <a:tailEnd/>
          </a:ln>
        </p:spPr>
        <p:txBody>
          <a:bodyPr anchor="ctr">
            <a:spAutoFit/>
          </a:bodyPr>
          <a:lstStyle/>
          <a:p>
            <a:r>
              <a:rPr lang="zh-CN" altLang="en-US" sz="3200" b="1">
                <a:solidFill>
                  <a:schemeClr val="tx2"/>
                </a:solidFill>
                <a:ea typeface="黑体" pitchFamily="49" charset="-122"/>
              </a:rPr>
              <a:t> 中心极限定理</a:t>
            </a:r>
          </a:p>
        </p:txBody>
      </p:sp>
      <p:graphicFrame>
        <p:nvGraphicFramePr>
          <p:cNvPr id="1569799" name="Object 7"/>
          <p:cNvGraphicFramePr>
            <a:graphicFrameLocks noChangeAspect="1"/>
          </p:cNvGraphicFramePr>
          <p:nvPr/>
        </p:nvGraphicFramePr>
        <p:xfrm>
          <a:off x="1042988" y="4508500"/>
          <a:ext cx="4465637" cy="2357438"/>
        </p:xfrm>
        <a:graphic>
          <a:graphicData uri="http://schemas.openxmlformats.org/presentationml/2006/ole">
            <p:oleObj spid="_x0000_s14340" name="公式" r:id="rId5" imgW="1447560" imgH="863280" progId="Equation.3">
              <p:embed/>
            </p:oleObj>
          </a:graphicData>
        </a:graphic>
      </p:graphicFrame>
      <p:sp>
        <p:nvSpPr>
          <p:cNvPr id="1569800" name="Rectangle 8"/>
          <p:cNvSpPr>
            <a:spLocks noChangeArrowheads="1"/>
          </p:cNvSpPr>
          <p:nvPr/>
        </p:nvSpPr>
        <p:spPr bwMode="auto">
          <a:xfrm>
            <a:off x="989013" y="1079500"/>
            <a:ext cx="6921500" cy="519113"/>
          </a:xfrm>
          <a:prstGeom prst="rect">
            <a:avLst/>
          </a:prstGeom>
          <a:noFill/>
          <a:ln w="9525">
            <a:noFill/>
            <a:miter lim="800000"/>
            <a:headEnd/>
            <a:tailEnd/>
          </a:ln>
        </p:spPr>
        <p:txBody>
          <a:bodyPr anchor="ctr">
            <a:spAutoFit/>
          </a:bodyPr>
          <a:lstStyle/>
          <a:p>
            <a:r>
              <a:rPr lang="zh-CN" altLang="en-US" b="1">
                <a:solidFill>
                  <a:srgbClr val="3366CC"/>
                </a:solidFill>
                <a:ea typeface="宋体" charset="-122"/>
              </a:rPr>
              <a:t>定理 </a:t>
            </a:r>
            <a:r>
              <a:rPr lang="en-US" altLang="zh-CN" b="1">
                <a:solidFill>
                  <a:srgbClr val="3366CC"/>
                </a:solidFill>
                <a:ea typeface="宋体" charset="-122"/>
              </a:rPr>
              <a:t>(</a:t>
            </a:r>
            <a:r>
              <a:rPr lang="zh-CN" altLang="en-US" b="1">
                <a:solidFill>
                  <a:srgbClr val="FF3300"/>
                </a:solidFill>
                <a:ea typeface="宋体" charset="-122"/>
              </a:rPr>
              <a:t>林德贝格-列维</a:t>
            </a:r>
            <a:r>
              <a:rPr lang="zh-CN" altLang="en-US" b="1">
                <a:solidFill>
                  <a:srgbClr val="FF0000"/>
                </a:solidFill>
                <a:ea typeface="宋体" charset="-122"/>
              </a:rPr>
              <a:t>中心极限定理</a:t>
            </a:r>
            <a:r>
              <a:rPr lang="en-US" altLang="zh-CN" b="1">
                <a:solidFill>
                  <a:srgbClr val="3366CC"/>
                </a:solidFill>
                <a:ea typeface="宋体" charset="-122"/>
              </a:rPr>
              <a:t>)</a:t>
            </a:r>
          </a:p>
        </p:txBody>
      </p:sp>
      <p:graphicFrame>
        <p:nvGraphicFramePr>
          <p:cNvPr id="1569801" name="Object 9"/>
          <p:cNvGraphicFramePr>
            <a:graphicFrameLocks noChangeAspect="1"/>
          </p:cNvGraphicFramePr>
          <p:nvPr/>
        </p:nvGraphicFramePr>
        <p:xfrm>
          <a:off x="935038" y="1773238"/>
          <a:ext cx="8208962" cy="1543050"/>
        </p:xfrm>
        <a:graphic>
          <a:graphicData uri="http://schemas.openxmlformats.org/presentationml/2006/ole">
            <p:oleObj spid="_x0000_s14341" name="公式" r:id="rId6" imgW="3632040" imgH="711000" progId="Equation.3">
              <p:embed/>
            </p:oleObj>
          </a:graphicData>
        </a:graphic>
      </p:graphicFrame>
      <p:graphicFrame>
        <p:nvGraphicFramePr>
          <p:cNvPr id="14342" name="Object 10"/>
          <p:cNvGraphicFramePr>
            <a:graphicFrameLocks noChangeAspect="1"/>
          </p:cNvGraphicFramePr>
          <p:nvPr/>
        </p:nvGraphicFramePr>
        <p:xfrm>
          <a:off x="4564063" y="3508375"/>
          <a:ext cx="914400" cy="419100"/>
        </p:xfrm>
        <a:graphic>
          <a:graphicData uri="http://schemas.openxmlformats.org/presentationml/2006/ole">
            <p:oleObj spid="_x0000_s14342" name="公式" r:id="rId7" imgW="914400" imgH="419040" progId="Equation.3">
              <p:embed/>
            </p:oleObj>
          </a:graphicData>
        </a:graphic>
      </p:graphicFrame>
      <p:graphicFrame>
        <p:nvGraphicFramePr>
          <p:cNvPr id="1569803" name="Object 11"/>
          <p:cNvGraphicFramePr>
            <a:graphicFrameLocks noChangeAspect="1"/>
          </p:cNvGraphicFramePr>
          <p:nvPr/>
        </p:nvGraphicFramePr>
        <p:xfrm>
          <a:off x="468313" y="3284538"/>
          <a:ext cx="2870200" cy="1219200"/>
        </p:xfrm>
        <a:graphic>
          <a:graphicData uri="http://schemas.openxmlformats.org/presentationml/2006/ole">
            <p:oleObj spid="_x0000_s14343" name="公式" r:id="rId8" imgW="2869920" imgH="1218960" progId="Equation.3">
              <p:embed/>
            </p:oleObj>
          </a:graphicData>
        </a:graphic>
      </p:graphicFrame>
      <p:graphicFrame>
        <p:nvGraphicFramePr>
          <p:cNvPr id="1569804" name="Object 12"/>
          <p:cNvGraphicFramePr>
            <a:graphicFrameLocks noChangeAspect="1"/>
          </p:cNvGraphicFramePr>
          <p:nvPr/>
        </p:nvGraphicFramePr>
        <p:xfrm>
          <a:off x="3635375" y="3644900"/>
          <a:ext cx="2952750" cy="590550"/>
        </p:xfrm>
        <a:graphic>
          <a:graphicData uri="http://schemas.openxmlformats.org/presentationml/2006/ole">
            <p:oleObj spid="_x0000_s14344" name="公式" r:id="rId9" imgW="1079280" imgH="215640" progId="Equation.3">
              <p:embed/>
            </p:oleObj>
          </a:graphicData>
        </a:graphic>
      </p:graphicFrame>
      <p:graphicFrame>
        <p:nvGraphicFramePr>
          <p:cNvPr id="1569805" name="Object 13"/>
          <p:cNvGraphicFramePr>
            <a:graphicFrameLocks noChangeAspect="1"/>
          </p:cNvGraphicFramePr>
          <p:nvPr/>
        </p:nvGraphicFramePr>
        <p:xfrm>
          <a:off x="5292725" y="2708275"/>
          <a:ext cx="2663825" cy="879475"/>
        </p:xfrm>
        <a:graphic>
          <a:graphicData uri="http://schemas.openxmlformats.org/presentationml/2006/ole">
            <p:oleObj spid="_x0000_s14345" name="公式" r:id="rId10" imgW="1307880" imgH="431640" progId="Equation.3">
              <p:embed/>
            </p:oleObj>
          </a:graphicData>
        </a:graphic>
      </p:graphicFrame>
      <p:graphicFrame>
        <p:nvGraphicFramePr>
          <p:cNvPr id="1569806" name="Object 14"/>
          <p:cNvGraphicFramePr>
            <a:graphicFrameLocks noChangeAspect="1"/>
          </p:cNvGraphicFramePr>
          <p:nvPr/>
        </p:nvGraphicFramePr>
        <p:xfrm>
          <a:off x="5508625" y="5013325"/>
          <a:ext cx="3240088" cy="1160463"/>
        </p:xfrm>
        <a:graphic>
          <a:graphicData uri="http://schemas.openxmlformats.org/presentationml/2006/ole">
            <p:oleObj spid="_x0000_s14346" name="公式" r:id="rId11" imgW="1054080" imgH="419040" progId="Equation.3">
              <p:embed/>
            </p:oleObj>
          </a:graphicData>
        </a:graphic>
      </p:graphicFrame>
      <p:graphicFrame>
        <p:nvGraphicFramePr>
          <p:cNvPr id="1569807" name="Object 15"/>
          <p:cNvGraphicFramePr>
            <a:graphicFrameLocks noChangeAspect="1"/>
          </p:cNvGraphicFramePr>
          <p:nvPr/>
        </p:nvGraphicFramePr>
        <p:xfrm>
          <a:off x="7451725" y="6237288"/>
          <a:ext cx="1079500" cy="393700"/>
        </p:xfrm>
        <a:graphic>
          <a:graphicData uri="http://schemas.openxmlformats.org/presentationml/2006/ole">
            <p:oleObj spid="_x0000_s14347" name="公式" r:id="rId12" imgW="1079280" imgH="393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69800"/>
                                        </p:tgtEl>
                                        <p:attrNameLst>
                                          <p:attrName>style.visibility</p:attrName>
                                        </p:attrNameLst>
                                      </p:cBhvr>
                                      <p:to>
                                        <p:strVal val="visible"/>
                                      </p:to>
                                    </p:set>
                                    <p:animEffect transition="in" filter="wipe(down)">
                                      <p:cBhvr>
                                        <p:cTn id="7" dur="500"/>
                                        <p:tgtEl>
                                          <p:spTgt spid="15698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69801"/>
                                        </p:tgtEl>
                                        <p:attrNameLst>
                                          <p:attrName>style.visibility</p:attrName>
                                        </p:attrNameLst>
                                      </p:cBhvr>
                                      <p:to>
                                        <p:strVal val="visible"/>
                                      </p:to>
                                    </p:set>
                                    <p:animEffect transition="in" filter="wipe(down)">
                                      <p:cBhvr>
                                        <p:cTn id="12" dur="500"/>
                                        <p:tgtEl>
                                          <p:spTgt spid="15698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69805"/>
                                        </p:tgtEl>
                                        <p:attrNameLst>
                                          <p:attrName>style.visibility</p:attrName>
                                        </p:attrNameLst>
                                      </p:cBhvr>
                                      <p:to>
                                        <p:strVal val="visible"/>
                                      </p:to>
                                    </p:set>
                                    <p:animEffect transition="in" filter="wipe(down)">
                                      <p:cBhvr>
                                        <p:cTn id="17" dur="500"/>
                                        <p:tgtEl>
                                          <p:spTgt spid="15698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69803"/>
                                        </p:tgtEl>
                                        <p:attrNameLst>
                                          <p:attrName>style.visibility</p:attrName>
                                        </p:attrNameLst>
                                      </p:cBhvr>
                                      <p:to>
                                        <p:strVal val="visible"/>
                                      </p:to>
                                    </p:set>
                                    <p:animEffect transition="in" filter="wipe(down)">
                                      <p:cBhvr>
                                        <p:cTn id="22" dur="500"/>
                                        <p:tgtEl>
                                          <p:spTgt spid="15698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69804"/>
                                        </p:tgtEl>
                                        <p:attrNameLst>
                                          <p:attrName>style.visibility</p:attrName>
                                        </p:attrNameLst>
                                      </p:cBhvr>
                                      <p:to>
                                        <p:strVal val="visible"/>
                                      </p:to>
                                    </p:set>
                                    <p:animEffect transition="in" filter="wipe(down)">
                                      <p:cBhvr>
                                        <p:cTn id="27" dur="500"/>
                                        <p:tgtEl>
                                          <p:spTgt spid="15698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69799"/>
                                        </p:tgtEl>
                                        <p:attrNameLst>
                                          <p:attrName>style.visibility</p:attrName>
                                        </p:attrNameLst>
                                      </p:cBhvr>
                                      <p:to>
                                        <p:strVal val="visible"/>
                                      </p:to>
                                    </p:set>
                                    <p:animEffect transition="in" filter="wipe(down)">
                                      <p:cBhvr>
                                        <p:cTn id="32" dur="500"/>
                                        <p:tgtEl>
                                          <p:spTgt spid="156979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569806"/>
                                        </p:tgtEl>
                                        <p:attrNameLst>
                                          <p:attrName>style.visibility</p:attrName>
                                        </p:attrNameLst>
                                      </p:cBhvr>
                                      <p:to>
                                        <p:strVal val="visible"/>
                                      </p:to>
                                    </p:set>
                                    <p:anim calcmode="lin" valueType="num">
                                      <p:cBhvr additive="base">
                                        <p:cTn id="37" dur="500" fill="hold"/>
                                        <p:tgtEl>
                                          <p:spTgt spid="1569806"/>
                                        </p:tgtEl>
                                        <p:attrNameLst>
                                          <p:attrName>ppt_x</p:attrName>
                                        </p:attrNameLst>
                                      </p:cBhvr>
                                      <p:tavLst>
                                        <p:tav tm="0">
                                          <p:val>
                                            <p:strVal val="1+#ppt_w/2"/>
                                          </p:val>
                                        </p:tav>
                                        <p:tav tm="100000">
                                          <p:val>
                                            <p:strVal val="#ppt_x"/>
                                          </p:val>
                                        </p:tav>
                                      </p:tavLst>
                                    </p:anim>
                                    <p:anim calcmode="lin" valueType="num">
                                      <p:cBhvr additive="base">
                                        <p:cTn id="38" dur="500" fill="hold"/>
                                        <p:tgtEl>
                                          <p:spTgt spid="156980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nodeType="clickEffect">
                                  <p:stCondLst>
                                    <p:cond delay="0"/>
                                  </p:stCondLst>
                                  <p:childTnLst>
                                    <p:set>
                                      <p:cBhvr>
                                        <p:cTn id="42" dur="1" fill="hold">
                                          <p:stCondLst>
                                            <p:cond delay="0"/>
                                          </p:stCondLst>
                                        </p:cTn>
                                        <p:tgtEl>
                                          <p:spTgt spid="1569807"/>
                                        </p:tgtEl>
                                        <p:attrNameLst>
                                          <p:attrName>style.visibility</p:attrName>
                                        </p:attrNameLst>
                                      </p:cBhvr>
                                      <p:to>
                                        <p:strVal val="visible"/>
                                      </p:to>
                                    </p:set>
                                    <p:anim calcmode="lin" valueType="num">
                                      <p:cBhvr additive="base">
                                        <p:cTn id="43" dur="500" fill="hold"/>
                                        <p:tgtEl>
                                          <p:spTgt spid="1569807"/>
                                        </p:tgtEl>
                                        <p:attrNameLst>
                                          <p:attrName>ppt_x</p:attrName>
                                        </p:attrNameLst>
                                      </p:cBhvr>
                                      <p:tavLst>
                                        <p:tav tm="0">
                                          <p:val>
                                            <p:strVal val="1+#ppt_w/2"/>
                                          </p:val>
                                        </p:tav>
                                        <p:tav tm="100000">
                                          <p:val>
                                            <p:strVal val="#ppt_x"/>
                                          </p:val>
                                        </p:tav>
                                      </p:tavLst>
                                    </p:anim>
                                    <p:anim calcmode="lin" valueType="num">
                                      <p:cBhvr additive="base">
                                        <p:cTn id="44" dur="500" fill="hold"/>
                                        <p:tgtEl>
                                          <p:spTgt spid="156980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980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4"/>
          <p:cNvSpPr txBox="1">
            <a:spLocks noChangeArrowheads="1"/>
          </p:cNvSpPr>
          <p:nvPr/>
        </p:nvSpPr>
        <p:spPr bwMode="auto">
          <a:xfrm>
            <a:off x="884238" y="1662113"/>
            <a:ext cx="541337" cy="519112"/>
          </a:xfrm>
          <a:prstGeom prst="rect">
            <a:avLst/>
          </a:prstGeom>
          <a:noFill/>
          <a:ln w="9525">
            <a:noFill/>
            <a:miter lim="800000"/>
            <a:headEnd/>
            <a:tailEnd/>
          </a:ln>
        </p:spPr>
        <p:txBody>
          <a:bodyPr wrap="none">
            <a:spAutoFit/>
          </a:bodyPr>
          <a:lstStyle/>
          <a:p>
            <a:pPr algn="ctr" eaLnBrk="0" hangingPunct="0"/>
            <a:r>
              <a:rPr lang="zh-CN" altLang="en-US" b="1">
                <a:solidFill>
                  <a:schemeClr val="hlink"/>
                </a:solidFill>
                <a:ea typeface="宋体" charset="-122"/>
              </a:rPr>
              <a:t>注</a:t>
            </a:r>
          </a:p>
        </p:txBody>
      </p:sp>
      <p:graphicFrame>
        <p:nvGraphicFramePr>
          <p:cNvPr id="1570821" name="Object 5"/>
          <p:cNvGraphicFramePr>
            <a:graphicFrameLocks noChangeAspect="1"/>
          </p:cNvGraphicFramePr>
          <p:nvPr/>
        </p:nvGraphicFramePr>
        <p:xfrm>
          <a:off x="1403350" y="1557338"/>
          <a:ext cx="7740650" cy="4600575"/>
        </p:xfrm>
        <a:graphic>
          <a:graphicData uri="http://schemas.openxmlformats.org/presentationml/2006/ole">
            <p:oleObj spid="_x0000_s15362" name="公式" r:id="rId3" imgW="3454200" imgH="1993680" progId="Equation.3">
              <p:embed/>
            </p:oleObj>
          </a:graphicData>
        </a:graphic>
      </p:graphicFrame>
      <p:sp>
        <p:nvSpPr>
          <p:cNvPr id="15364" name="Rectangle 11"/>
          <p:cNvSpPr>
            <a:spLocks noChangeArrowheads="1"/>
          </p:cNvSpPr>
          <p:nvPr/>
        </p:nvSpPr>
        <p:spPr bwMode="auto">
          <a:xfrm>
            <a:off x="1116013" y="836613"/>
            <a:ext cx="4589462" cy="519112"/>
          </a:xfrm>
          <a:prstGeom prst="rect">
            <a:avLst/>
          </a:prstGeom>
          <a:noFill/>
          <a:ln w="9525">
            <a:noFill/>
            <a:miter lim="800000"/>
            <a:headEnd/>
            <a:tailEnd/>
          </a:ln>
        </p:spPr>
        <p:txBody>
          <a:bodyPr wrap="none">
            <a:spAutoFit/>
          </a:bodyPr>
          <a:lstStyle/>
          <a:p>
            <a:r>
              <a:rPr lang="zh-CN" altLang="en-US" b="1">
                <a:solidFill>
                  <a:srgbClr val="FF3300"/>
                </a:solidFill>
                <a:ea typeface="宋体" charset="-122"/>
              </a:rPr>
              <a:t>林德贝格-列维</a:t>
            </a:r>
            <a:r>
              <a:rPr lang="zh-CN" altLang="en-US" b="1">
                <a:solidFill>
                  <a:srgbClr val="FF0000"/>
                </a:solidFill>
                <a:ea typeface="宋体" charset="-122"/>
              </a:rPr>
              <a:t>中心极限定理</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70821"/>
                                        </p:tgtEl>
                                        <p:attrNameLst>
                                          <p:attrName>style.visibility</p:attrName>
                                        </p:attrNameLst>
                                      </p:cBhvr>
                                      <p:to>
                                        <p:strVal val="visible"/>
                                      </p:to>
                                    </p:set>
                                    <p:animEffect transition="in" filter="wipe(down)">
                                      <p:cBhvr>
                                        <p:cTn id="7" dur="500"/>
                                        <p:tgtEl>
                                          <p:spTgt spid="1570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
          <p:cNvSpPr>
            <a:spLocks noChangeArrowheads="1"/>
          </p:cNvSpPr>
          <p:nvPr/>
        </p:nvSpPr>
        <p:spPr bwMode="auto">
          <a:xfrm>
            <a:off x="1116013" y="836613"/>
            <a:ext cx="5668962" cy="519112"/>
          </a:xfrm>
          <a:prstGeom prst="rect">
            <a:avLst/>
          </a:prstGeom>
          <a:noFill/>
          <a:ln w="9525">
            <a:noFill/>
            <a:miter lim="800000"/>
            <a:headEnd/>
            <a:tailEnd/>
          </a:ln>
        </p:spPr>
        <p:txBody>
          <a:bodyPr wrap="none">
            <a:spAutoFit/>
          </a:bodyPr>
          <a:lstStyle/>
          <a:p>
            <a:r>
              <a:rPr lang="zh-CN" altLang="en-US" b="1">
                <a:solidFill>
                  <a:srgbClr val="FF3300"/>
                </a:solidFill>
                <a:ea typeface="宋体" charset="-122"/>
              </a:rPr>
              <a:t>林德贝格-列维</a:t>
            </a:r>
            <a:r>
              <a:rPr lang="zh-CN" altLang="en-US" b="1">
                <a:solidFill>
                  <a:srgbClr val="FF0000"/>
                </a:solidFill>
                <a:ea typeface="宋体" charset="-122"/>
              </a:rPr>
              <a:t>中心极限定理</a:t>
            </a:r>
            <a:r>
              <a:rPr lang="en-US" altLang="zh-CN" b="1">
                <a:solidFill>
                  <a:srgbClr val="FF0000"/>
                </a:solidFill>
                <a:ea typeface="宋体" charset="-122"/>
              </a:rPr>
              <a:t>(Cont.)</a:t>
            </a:r>
          </a:p>
        </p:txBody>
      </p:sp>
      <p:graphicFrame>
        <p:nvGraphicFramePr>
          <p:cNvPr id="1571845" name="Object 5"/>
          <p:cNvGraphicFramePr>
            <a:graphicFrameLocks noChangeAspect="1"/>
          </p:cNvGraphicFramePr>
          <p:nvPr/>
        </p:nvGraphicFramePr>
        <p:xfrm>
          <a:off x="754063" y="1747838"/>
          <a:ext cx="8424862" cy="1447800"/>
        </p:xfrm>
        <a:graphic>
          <a:graphicData uri="http://schemas.openxmlformats.org/presentationml/2006/ole">
            <p:oleObj spid="_x0000_s16386" name="公式" r:id="rId3" imgW="8331120" imgH="1447560" progId="Equation.3">
              <p:embed/>
            </p:oleObj>
          </a:graphicData>
        </a:graphic>
      </p:graphicFrame>
      <p:graphicFrame>
        <p:nvGraphicFramePr>
          <p:cNvPr id="1571846" name="Object 6"/>
          <p:cNvGraphicFramePr>
            <a:graphicFrameLocks noChangeAspect="1"/>
          </p:cNvGraphicFramePr>
          <p:nvPr/>
        </p:nvGraphicFramePr>
        <p:xfrm>
          <a:off x="1331913" y="3141663"/>
          <a:ext cx="2476500" cy="838200"/>
        </p:xfrm>
        <a:graphic>
          <a:graphicData uri="http://schemas.openxmlformats.org/presentationml/2006/ole">
            <p:oleObj spid="_x0000_s16387" name="公式" r:id="rId4" imgW="2476440" imgH="838080" progId="Equation.3">
              <p:embed/>
            </p:oleObj>
          </a:graphicData>
        </a:graphic>
      </p:graphicFrame>
      <p:sp>
        <p:nvSpPr>
          <p:cNvPr id="1571847" name="Rectangle 7"/>
          <p:cNvSpPr>
            <a:spLocks noChangeArrowheads="1"/>
          </p:cNvSpPr>
          <p:nvPr/>
        </p:nvSpPr>
        <p:spPr bwMode="auto">
          <a:xfrm>
            <a:off x="930275" y="4508500"/>
            <a:ext cx="8213725" cy="1244600"/>
          </a:xfrm>
          <a:prstGeom prst="rect">
            <a:avLst/>
          </a:prstGeom>
          <a:noFill/>
          <a:ln w="9525">
            <a:noFill/>
            <a:miter lim="800000"/>
            <a:headEnd/>
            <a:tailEnd/>
          </a:ln>
        </p:spPr>
        <p:txBody>
          <a:bodyPr anchor="ctr">
            <a:spAutoFit/>
          </a:bodyPr>
          <a:lstStyle/>
          <a:p>
            <a:pPr>
              <a:lnSpc>
                <a:spcPct val="135000"/>
              </a:lnSpc>
            </a:pPr>
            <a:r>
              <a:rPr lang="zh-CN" altLang="en-US" b="1">
                <a:ea typeface="宋体" charset="-122"/>
              </a:rPr>
              <a:t>    </a:t>
            </a:r>
            <a:r>
              <a:rPr lang="en-US" altLang="zh-CN" b="1">
                <a:ea typeface="宋体" charset="-122"/>
              </a:rPr>
              <a:t>3</a:t>
            </a:r>
            <a:r>
              <a:rPr lang="zh-CN" altLang="en-US" b="1">
                <a:ea typeface="宋体" charset="-122"/>
              </a:rPr>
              <a:t>、虽然在一般情况下，我们很难求出</a:t>
            </a:r>
            <a:r>
              <a:rPr lang="zh-CN" altLang="en-US" b="1" i="1">
                <a:ea typeface="宋体" charset="-122"/>
              </a:rPr>
              <a:t>           </a:t>
            </a:r>
            <a:r>
              <a:rPr lang="zh-CN" altLang="en-US" b="1">
                <a:ea typeface="宋体" charset="-122"/>
              </a:rPr>
              <a:t>的分布的确切形式，但当</a:t>
            </a:r>
            <a:r>
              <a:rPr lang="en-US" altLang="zh-CN" b="1" i="1">
                <a:ea typeface="宋体" charset="-122"/>
              </a:rPr>
              <a:t>n</a:t>
            </a:r>
            <a:r>
              <a:rPr lang="zh-CN" altLang="en-US" b="1">
                <a:ea typeface="宋体" charset="-122"/>
              </a:rPr>
              <a:t>很大时，可以求出近似分布</a:t>
            </a:r>
            <a:r>
              <a:rPr lang="en-US" altLang="zh-CN" b="1">
                <a:ea typeface="宋体" charset="-122"/>
              </a:rPr>
              <a:t>.</a:t>
            </a:r>
          </a:p>
        </p:txBody>
      </p:sp>
      <p:graphicFrame>
        <p:nvGraphicFramePr>
          <p:cNvPr id="1571848" name="Object 8"/>
          <p:cNvGraphicFramePr>
            <a:graphicFrameLocks noGrp="1" noChangeAspect="1"/>
          </p:cNvGraphicFramePr>
          <p:nvPr>
            <p:ph/>
          </p:nvPr>
        </p:nvGraphicFramePr>
        <p:xfrm>
          <a:off x="7308850" y="4365625"/>
          <a:ext cx="838200" cy="800100"/>
        </p:xfrm>
        <a:graphic>
          <a:graphicData uri="http://schemas.openxmlformats.org/presentationml/2006/ole">
            <p:oleObj spid="_x0000_s16388" name="公式" r:id="rId5" imgW="838080" imgH="79992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71845"/>
                                        </p:tgtEl>
                                        <p:attrNameLst>
                                          <p:attrName>style.visibility</p:attrName>
                                        </p:attrNameLst>
                                      </p:cBhvr>
                                      <p:to>
                                        <p:strVal val="visible"/>
                                      </p:to>
                                    </p:set>
                                    <p:animEffect transition="in" filter="wipe(down)">
                                      <p:cBhvr>
                                        <p:cTn id="7" dur="500"/>
                                        <p:tgtEl>
                                          <p:spTgt spid="15718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71846"/>
                                        </p:tgtEl>
                                        <p:attrNameLst>
                                          <p:attrName>style.visibility</p:attrName>
                                        </p:attrNameLst>
                                      </p:cBhvr>
                                      <p:to>
                                        <p:strVal val="visible"/>
                                      </p:to>
                                    </p:set>
                                    <p:anim calcmode="lin" valueType="num">
                                      <p:cBhvr additive="base">
                                        <p:cTn id="12" dur="500" fill="hold"/>
                                        <p:tgtEl>
                                          <p:spTgt spid="1571846"/>
                                        </p:tgtEl>
                                        <p:attrNameLst>
                                          <p:attrName>ppt_x</p:attrName>
                                        </p:attrNameLst>
                                      </p:cBhvr>
                                      <p:tavLst>
                                        <p:tav tm="0">
                                          <p:val>
                                            <p:strVal val="#ppt_x"/>
                                          </p:val>
                                        </p:tav>
                                        <p:tav tm="100000">
                                          <p:val>
                                            <p:strVal val="#ppt_x"/>
                                          </p:val>
                                        </p:tav>
                                      </p:tavLst>
                                    </p:anim>
                                    <p:anim calcmode="lin" valueType="num">
                                      <p:cBhvr additive="base">
                                        <p:cTn id="13" dur="500" fill="hold"/>
                                        <p:tgtEl>
                                          <p:spTgt spid="1571846"/>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1571847"/>
                                        </p:tgtEl>
                                        <p:attrNameLst>
                                          <p:attrName>style.visibility</p:attrName>
                                        </p:attrNameLst>
                                      </p:cBhvr>
                                      <p:to>
                                        <p:strVal val="visible"/>
                                      </p:to>
                                    </p:set>
                                    <p:animEffect transition="in" filter="barn(outVertical)">
                                      <p:cBhvr>
                                        <p:cTn id="17" dur="500"/>
                                        <p:tgtEl>
                                          <p:spTgt spid="157184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571848"/>
                                        </p:tgtEl>
                                        <p:attrNameLst>
                                          <p:attrName>style.visibility</p:attrName>
                                        </p:attrNameLst>
                                      </p:cBhvr>
                                      <p:to>
                                        <p:strVal val="visible"/>
                                      </p:to>
                                    </p:set>
                                    <p:anim calcmode="lin" valueType="num">
                                      <p:cBhvr additive="base">
                                        <p:cTn id="22" dur="500" fill="hold"/>
                                        <p:tgtEl>
                                          <p:spTgt spid="1571848"/>
                                        </p:tgtEl>
                                        <p:attrNameLst>
                                          <p:attrName>ppt_x</p:attrName>
                                        </p:attrNameLst>
                                      </p:cBhvr>
                                      <p:tavLst>
                                        <p:tav tm="0">
                                          <p:val>
                                            <p:strVal val="#ppt_x"/>
                                          </p:val>
                                        </p:tav>
                                        <p:tav tm="100000">
                                          <p:val>
                                            <p:strVal val="#ppt_x"/>
                                          </p:val>
                                        </p:tav>
                                      </p:tavLst>
                                    </p:anim>
                                    <p:anim calcmode="lin" valueType="num">
                                      <p:cBhvr additive="base">
                                        <p:cTn id="23" dur="500" fill="hold"/>
                                        <p:tgtEl>
                                          <p:spTgt spid="15718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184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ext Box 2"/>
          <p:cNvSpPr txBox="1">
            <a:spLocks noChangeArrowheads="1"/>
          </p:cNvSpPr>
          <p:nvPr/>
        </p:nvSpPr>
        <p:spPr bwMode="auto">
          <a:xfrm>
            <a:off x="2057400" y="304800"/>
            <a:ext cx="4770438" cy="701675"/>
          </a:xfrm>
          <a:prstGeom prst="rect">
            <a:avLst/>
          </a:prstGeom>
          <a:noFill/>
          <a:ln w="9525">
            <a:noFill/>
            <a:miter lim="800000"/>
            <a:headEnd/>
            <a:tailEnd/>
          </a:ln>
          <a:effectLst/>
        </p:spPr>
        <p:txBody>
          <a:bodyPr wrap="none">
            <a:spAutoFit/>
          </a:bodyPr>
          <a:lstStyle/>
          <a:p>
            <a:r>
              <a:rPr lang="zh-CN" altLang="en-US" sz="4000">
                <a:solidFill>
                  <a:srgbClr val="00FF99"/>
                </a:solidFill>
                <a:ea typeface="黑体" pitchFamily="2" charset="-122"/>
              </a:rPr>
              <a:t>中心极限定理的意义</a:t>
            </a:r>
          </a:p>
        </p:txBody>
      </p:sp>
      <p:sp>
        <p:nvSpPr>
          <p:cNvPr id="307203" name="Text Box 3"/>
          <p:cNvSpPr txBox="1">
            <a:spLocks noChangeArrowheads="1"/>
          </p:cNvSpPr>
          <p:nvPr/>
        </p:nvSpPr>
        <p:spPr bwMode="auto">
          <a:xfrm>
            <a:off x="381000" y="1066800"/>
            <a:ext cx="8515350" cy="1190625"/>
          </a:xfrm>
          <a:prstGeom prst="rect">
            <a:avLst/>
          </a:prstGeom>
          <a:noFill/>
          <a:ln w="9525">
            <a:noFill/>
            <a:miter lim="800000"/>
            <a:headEnd/>
            <a:tailEnd/>
          </a:ln>
          <a:effectLst/>
        </p:spPr>
        <p:txBody>
          <a:bodyPr wrap="none">
            <a:spAutoFit/>
          </a:bodyPr>
          <a:lstStyle/>
          <a:p>
            <a:r>
              <a:rPr lang="en-US" altLang="zh-CN" sz="3200" b="0">
                <a:solidFill>
                  <a:schemeClr val="tx1"/>
                </a:solidFill>
                <a:ea typeface="楷体_GB2312" pitchFamily="49" charset="-122"/>
              </a:rPr>
              <a:t>          </a:t>
            </a:r>
            <a:r>
              <a:rPr lang="zh-CN" altLang="en-US" sz="3600" b="0">
                <a:solidFill>
                  <a:schemeClr val="tx1"/>
                </a:solidFill>
                <a:ea typeface="楷体_GB2312" pitchFamily="49" charset="-122"/>
              </a:rPr>
              <a:t>在第二章曾讲过有许多随机现象服从</a:t>
            </a:r>
          </a:p>
          <a:p>
            <a:r>
              <a:rPr lang="zh-CN" altLang="en-US" sz="3600" b="0">
                <a:solidFill>
                  <a:schemeClr val="tx1"/>
                </a:solidFill>
                <a:ea typeface="楷体_GB2312" pitchFamily="49" charset="-122"/>
              </a:rPr>
              <a:t>正态分布</a:t>
            </a:r>
          </a:p>
        </p:txBody>
      </p:sp>
      <p:sp>
        <p:nvSpPr>
          <p:cNvPr id="307204" name="Text Box 4"/>
          <p:cNvSpPr txBox="1">
            <a:spLocks noChangeArrowheads="1"/>
          </p:cNvSpPr>
          <p:nvPr/>
        </p:nvSpPr>
        <p:spPr bwMode="auto">
          <a:xfrm>
            <a:off x="755650" y="4191000"/>
            <a:ext cx="8693150" cy="641350"/>
          </a:xfrm>
          <a:prstGeom prst="rect">
            <a:avLst/>
          </a:prstGeom>
          <a:noFill/>
          <a:ln w="12700" cap="sq">
            <a:noFill/>
            <a:miter lim="800000"/>
            <a:headEnd type="none" w="sm" len="sm"/>
            <a:tailEnd type="none" w="sm" len="sm"/>
          </a:ln>
          <a:effectLst/>
        </p:spPr>
        <p:txBody>
          <a:bodyPr wrap="none">
            <a:spAutoFit/>
          </a:bodyPr>
          <a:lstStyle/>
          <a:p>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若联系于此随机现象的随机变量为</a:t>
            </a:r>
            <a:r>
              <a:rPr lang="en-US" altLang="zh-CN" sz="3600" b="0" i="1">
                <a:solidFill>
                  <a:schemeClr val="tx1"/>
                </a:solidFill>
                <a:ea typeface="楷体_GB2312" pitchFamily="49" charset="-122"/>
              </a:rPr>
              <a:t>X</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a:t>
            </a:r>
            <a:endParaRPr lang="zh-CN" altLang="en-US" sz="3200" b="0">
              <a:solidFill>
                <a:schemeClr val="tx1"/>
              </a:solidFill>
              <a:ea typeface="楷体_GB2312" pitchFamily="49" charset="-122"/>
            </a:endParaRPr>
          </a:p>
        </p:txBody>
      </p:sp>
      <p:sp>
        <p:nvSpPr>
          <p:cNvPr id="307205" name="Text Box 5"/>
          <p:cNvSpPr txBox="1">
            <a:spLocks noChangeArrowheads="1"/>
          </p:cNvSpPr>
          <p:nvPr/>
        </p:nvSpPr>
        <p:spPr bwMode="auto">
          <a:xfrm>
            <a:off x="2286000" y="1644650"/>
            <a:ext cx="7369175" cy="641350"/>
          </a:xfrm>
          <a:prstGeom prst="rect">
            <a:avLst/>
          </a:prstGeom>
          <a:noFill/>
          <a:ln w="12700" cap="sq">
            <a:noFill/>
            <a:miter lim="800000"/>
            <a:headEnd type="none" w="sm" len="sm"/>
            <a:tailEnd type="none" w="sm" len="sm"/>
          </a:ln>
          <a:effectLst/>
        </p:spPr>
        <p:txBody>
          <a:bodyPr>
            <a:spAutoFit/>
          </a:bodyPr>
          <a:lstStyle/>
          <a:p>
            <a:r>
              <a:rPr lang="zh-CN" altLang="en-US" sz="3600" b="0">
                <a:solidFill>
                  <a:schemeClr val="tx1"/>
                </a:solidFill>
                <a:ea typeface="楷体_GB2312" pitchFamily="49" charset="-122"/>
              </a:rPr>
              <a:t>是由于许多彼此没有什么相依关</a:t>
            </a:r>
          </a:p>
        </p:txBody>
      </p:sp>
      <p:sp>
        <p:nvSpPr>
          <p:cNvPr id="307206" name="Text Box 6"/>
          <p:cNvSpPr txBox="1">
            <a:spLocks noChangeArrowheads="1"/>
          </p:cNvSpPr>
          <p:nvPr/>
        </p:nvSpPr>
        <p:spPr bwMode="auto">
          <a:xfrm>
            <a:off x="457200" y="2286000"/>
            <a:ext cx="8413750" cy="641350"/>
          </a:xfrm>
          <a:prstGeom prst="rect">
            <a:avLst/>
          </a:prstGeom>
          <a:noFill/>
          <a:ln w="12700" cap="sq">
            <a:noFill/>
            <a:miter lim="800000"/>
            <a:headEnd type="none" w="sm" len="sm"/>
            <a:tailEnd type="none" w="sm" len="sm"/>
          </a:ln>
          <a:effectLst/>
        </p:spPr>
        <p:txBody>
          <a:bodyPr wrap="none">
            <a:spAutoFit/>
          </a:bodyPr>
          <a:lstStyle/>
          <a:p>
            <a:r>
              <a:rPr lang="zh-CN" altLang="en-US" sz="3600" b="0">
                <a:solidFill>
                  <a:schemeClr val="tx1"/>
                </a:solidFill>
                <a:ea typeface="楷体_GB2312" pitchFamily="49" charset="-122"/>
              </a:rPr>
              <a:t>系、对随机现象谁也不能起突出影响，而</a:t>
            </a:r>
            <a:endParaRPr lang="zh-CN" altLang="en-US" sz="3200" b="0">
              <a:solidFill>
                <a:schemeClr val="tx1"/>
              </a:solidFill>
              <a:ea typeface="楷体_GB2312" pitchFamily="49" charset="-122"/>
            </a:endParaRPr>
          </a:p>
        </p:txBody>
      </p:sp>
      <p:sp>
        <p:nvSpPr>
          <p:cNvPr id="307207" name="Text Box 7"/>
          <p:cNvSpPr txBox="1">
            <a:spLocks noChangeArrowheads="1"/>
          </p:cNvSpPr>
          <p:nvPr/>
        </p:nvSpPr>
        <p:spPr bwMode="auto">
          <a:xfrm>
            <a:off x="517525" y="2895600"/>
            <a:ext cx="8413750" cy="641350"/>
          </a:xfrm>
          <a:prstGeom prst="rect">
            <a:avLst/>
          </a:prstGeom>
          <a:noFill/>
          <a:ln w="12700" cap="sq">
            <a:noFill/>
            <a:miter lim="800000"/>
            <a:headEnd type="none" w="sm" len="sm"/>
            <a:tailEnd type="none" w="sm" len="sm"/>
          </a:ln>
          <a:effectLst/>
        </p:spPr>
        <p:txBody>
          <a:bodyPr wrap="none">
            <a:spAutoFit/>
          </a:bodyPr>
          <a:lstStyle/>
          <a:p>
            <a:r>
              <a:rPr lang="zh-CN" altLang="en-US" sz="3600" b="0">
                <a:solidFill>
                  <a:schemeClr val="tx1"/>
                </a:solidFill>
                <a:ea typeface="楷体_GB2312" pitchFamily="49" charset="-122"/>
              </a:rPr>
              <a:t>均匀地起到微小作用的随机因素共同作用</a:t>
            </a:r>
          </a:p>
        </p:txBody>
      </p:sp>
      <p:sp>
        <p:nvSpPr>
          <p:cNvPr id="307208" name="Text Box 8"/>
          <p:cNvSpPr txBox="1">
            <a:spLocks noChangeArrowheads="1"/>
          </p:cNvSpPr>
          <p:nvPr/>
        </p:nvSpPr>
        <p:spPr bwMode="auto">
          <a:xfrm>
            <a:off x="457200" y="4724400"/>
            <a:ext cx="8413750" cy="641350"/>
          </a:xfrm>
          <a:prstGeom prst="rect">
            <a:avLst/>
          </a:prstGeom>
          <a:noFill/>
          <a:ln w="12700" cap="sq">
            <a:noFill/>
            <a:miter lim="800000"/>
            <a:headEnd type="none" w="sm" len="sm"/>
            <a:tailEnd type="none" w="sm" len="sm"/>
          </a:ln>
          <a:effectLst/>
        </p:spPr>
        <p:txBody>
          <a:bodyPr wrap="none">
            <a:spAutoFit/>
          </a:bodyPr>
          <a:lstStyle/>
          <a:p>
            <a:r>
              <a:rPr lang="zh-CN" altLang="en-US" sz="3600" b="0">
                <a:solidFill>
                  <a:schemeClr val="tx1"/>
                </a:solidFill>
                <a:ea typeface="楷体_GB2312" pitchFamily="49" charset="-122"/>
              </a:rPr>
              <a:t>则它可被看成为许多相互独立的起微小作</a:t>
            </a:r>
            <a:endParaRPr lang="zh-CN" altLang="en-US" sz="3200" b="0">
              <a:solidFill>
                <a:schemeClr val="tx1"/>
              </a:solidFill>
              <a:ea typeface="楷体_GB2312" pitchFamily="49" charset="-122"/>
            </a:endParaRPr>
          </a:p>
        </p:txBody>
      </p:sp>
      <p:grpSp>
        <p:nvGrpSpPr>
          <p:cNvPr id="2" name="Group 9"/>
          <p:cNvGrpSpPr>
            <a:grpSpLocks/>
          </p:cNvGrpSpPr>
          <p:nvPr/>
        </p:nvGrpSpPr>
        <p:grpSpPr bwMode="auto">
          <a:xfrm>
            <a:off x="457200" y="5105400"/>
            <a:ext cx="8485188" cy="1143000"/>
            <a:chOff x="288" y="3168"/>
            <a:chExt cx="5345" cy="720"/>
          </a:xfrm>
        </p:grpSpPr>
        <p:graphicFrame>
          <p:nvGraphicFramePr>
            <p:cNvPr id="307210" name="Object 10"/>
            <p:cNvGraphicFramePr>
              <a:graphicFrameLocks noChangeAspect="1"/>
            </p:cNvGraphicFramePr>
            <p:nvPr/>
          </p:nvGraphicFramePr>
          <p:xfrm>
            <a:off x="2784" y="3168"/>
            <a:ext cx="562" cy="720"/>
          </p:xfrm>
          <a:graphic>
            <a:graphicData uri="http://schemas.openxmlformats.org/presentationml/2006/ole">
              <p:oleObj spid="_x0000_s135170" name="Equation" r:id="rId3" imgW="419040" imgH="444240" progId="Equation.3">
                <p:embed/>
              </p:oleObj>
            </a:graphicData>
          </a:graphic>
        </p:graphicFrame>
        <p:sp>
          <p:nvSpPr>
            <p:cNvPr id="307211" name="Text Box 11"/>
            <p:cNvSpPr txBox="1">
              <a:spLocks noChangeArrowheads="1"/>
            </p:cNvSpPr>
            <p:nvPr/>
          </p:nvSpPr>
          <p:spPr bwMode="auto">
            <a:xfrm>
              <a:off x="288" y="3360"/>
              <a:ext cx="5345" cy="404"/>
            </a:xfrm>
            <a:prstGeom prst="rect">
              <a:avLst/>
            </a:prstGeom>
            <a:noFill/>
            <a:ln w="12700" cap="sq">
              <a:noFill/>
              <a:miter lim="800000"/>
              <a:headEnd type="none" w="sm" len="sm"/>
              <a:tailEnd type="none" w="sm" len="sm"/>
            </a:ln>
            <a:effectLst/>
          </p:spPr>
          <p:txBody>
            <a:bodyPr wrap="none">
              <a:spAutoFit/>
            </a:bodyPr>
            <a:lstStyle/>
            <a:p>
              <a:r>
                <a:rPr lang="zh-CN" altLang="en-US" sz="3600" b="0">
                  <a:solidFill>
                    <a:schemeClr val="tx1"/>
                  </a:solidFill>
                  <a:ea typeface="楷体_GB2312" pitchFamily="49" charset="-122"/>
                </a:rPr>
                <a:t>用的因素</a:t>
              </a:r>
              <a:r>
                <a:rPr lang="en-US" altLang="zh-CN" sz="3600" b="0" i="1">
                  <a:solidFill>
                    <a:schemeClr val="tx1"/>
                  </a:solidFill>
                  <a:ea typeface="楷体_GB2312" pitchFamily="49" charset="-122"/>
                </a:rPr>
                <a:t>X</a:t>
              </a:r>
              <a:r>
                <a:rPr lang="en-US" altLang="zh-CN" sz="3600" b="0" i="1" baseline="-25000">
                  <a:solidFill>
                    <a:schemeClr val="tx1"/>
                  </a:solidFill>
                  <a:ea typeface="楷体_GB2312" pitchFamily="49" charset="-122"/>
                </a:rPr>
                <a:t>k</a:t>
              </a:r>
              <a:r>
                <a:rPr lang="zh-CN" altLang="en-US" sz="3600" b="0">
                  <a:solidFill>
                    <a:schemeClr val="tx1"/>
                  </a:solidFill>
                  <a:ea typeface="楷体_GB2312" pitchFamily="49" charset="-122"/>
                </a:rPr>
                <a:t>的总和         ，而这个总和服从</a:t>
              </a:r>
            </a:p>
          </p:txBody>
        </p:sp>
      </p:grpSp>
      <p:sp>
        <p:nvSpPr>
          <p:cNvPr id="307212" name="Text Box 12"/>
          <p:cNvSpPr txBox="1">
            <a:spLocks noChangeArrowheads="1"/>
          </p:cNvSpPr>
          <p:nvPr/>
        </p:nvSpPr>
        <p:spPr bwMode="auto">
          <a:xfrm>
            <a:off x="457200" y="6172200"/>
            <a:ext cx="6835775" cy="641350"/>
          </a:xfrm>
          <a:prstGeom prst="rect">
            <a:avLst/>
          </a:prstGeom>
          <a:noFill/>
          <a:ln w="12700" cap="sq">
            <a:noFill/>
            <a:miter lim="800000"/>
            <a:headEnd type="none" w="sm" len="sm"/>
            <a:tailEnd type="none" w="sm" len="sm"/>
          </a:ln>
          <a:effectLst/>
        </p:spPr>
        <p:txBody>
          <a:bodyPr>
            <a:spAutoFit/>
          </a:bodyPr>
          <a:lstStyle/>
          <a:p>
            <a:r>
              <a:rPr lang="zh-CN" altLang="en-US" sz="3600" b="0">
                <a:solidFill>
                  <a:schemeClr val="tx1"/>
                </a:solidFill>
                <a:ea typeface="楷体_GB2312" pitchFamily="49" charset="-122"/>
              </a:rPr>
              <a:t>或近似服从正态分布</a:t>
            </a:r>
            <a:r>
              <a:rPr lang="en-US" altLang="zh-CN" sz="3600" b="0">
                <a:solidFill>
                  <a:schemeClr val="tx1"/>
                </a:solidFill>
                <a:ea typeface="楷体_GB2312" pitchFamily="49" charset="-122"/>
              </a:rPr>
              <a:t>.</a:t>
            </a:r>
            <a:endParaRPr lang="en-US" altLang="zh-CN" sz="3200" b="0">
              <a:solidFill>
                <a:schemeClr val="tx1"/>
              </a:solidFill>
              <a:ea typeface="楷体_GB2312" pitchFamily="49" charset="-122"/>
            </a:endParaRPr>
          </a:p>
        </p:txBody>
      </p:sp>
      <p:sp>
        <p:nvSpPr>
          <p:cNvPr id="307213" name="Text Box 13"/>
          <p:cNvSpPr txBox="1">
            <a:spLocks noChangeArrowheads="1"/>
          </p:cNvSpPr>
          <p:nvPr/>
        </p:nvSpPr>
        <p:spPr bwMode="auto">
          <a:xfrm>
            <a:off x="457200" y="3549650"/>
            <a:ext cx="5632450" cy="641350"/>
          </a:xfrm>
          <a:prstGeom prst="rect">
            <a:avLst/>
          </a:prstGeom>
          <a:noFill/>
          <a:ln w="12700" cap="sq">
            <a:noFill/>
            <a:miter lim="800000"/>
            <a:headEnd type="none" w="sm" len="sm"/>
            <a:tailEnd type="none" w="sm" len="sm"/>
          </a:ln>
          <a:effectLst/>
        </p:spPr>
        <p:txBody>
          <a:bodyPr wrap="none">
            <a:spAutoFit/>
          </a:bodyPr>
          <a:lstStyle/>
          <a:p>
            <a:r>
              <a:rPr lang="en-US" altLang="zh-CN" sz="3600" b="0">
                <a:solidFill>
                  <a:schemeClr val="tx1"/>
                </a:solidFill>
                <a:ea typeface="楷体_GB2312" pitchFamily="49" charset="-122"/>
              </a:rPr>
              <a:t>(</a:t>
            </a:r>
            <a:r>
              <a:rPr lang="zh-CN" altLang="en-US" sz="3600" b="0">
                <a:solidFill>
                  <a:schemeClr val="tx1"/>
                </a:solidFill>
                <a:ea typeface="楷体_GB2312" pitchFamily="49" charset="-122"/>
              </a:rPr>
              <a:t>即这些因素的叠加</a:t>
            </a:r>
            <a:r>
              <a:rPr lang="en-US" altLang="zh-CN" sz="3600" b="0">
                <a:solidFill>
                  <a:schemeClr val="tx1"/>
                </a:solidFill>
                <a:ea typeface="楷体_GB2312" pitchFamily="49" charset="-122"/>
              </a:rPr>
              <a:t>)</a:t>
            </a:r>
            <a:r>
              <a:rPr lang="zh-CN" altLang="en-US" sz="3600" b="0">
                <a:solidFill>
                  <a:schemeClr val="tx1"/>
                </a:solidFill>
                <a:ea typeface="楷体_GB2312" pitchFamily="49" charset="-122"/>
              </a:rPr>
              <a:t>的结果</a:t>
            </a:r>
            <a:r>
              <a:rPr lang="en-US" altLang="zh-CN" sz="3600" b="0">
                <a:solidFill>
                  <a:schemeClr val="tx1"/>
                </a:solidFill>
                <a:ea typeface="楷体_GB2312" pitchFamily="49" charset="-122"/>
              </a:rPr>
              <a:t>.</a:t>
            </a:r>
            <a:endParaRPr lang="en-US" altLang="zh-CN" sz="3200" b="0">
              <a:solidFill>
                <a:schemeClr val="tx1"/>
              </a:solidFill>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07202"/>
                                        </p:tgtEl>
                                        <p:attrNameLst>
                                          <p:attrName>style.visibility</p:attrName>
                                        </p:attrNameLst>
                                      </p:cBhvr>
                                      <p:to>
                                        <p:strVal val="visible"/>
                                      </p:to>
                                    </p:set>
                                    <p:anim calcmode="lin" valueType="num">
                                      <p:cBhvr>
                                        <p:cTn id="7" dur="500" fill="hold"/>
                                        <p:tgtEl>
                                          <p:spTgt spid="307202"/>
                                        </p:tgtEl>
                                        <p:attrNameLst>
                                          <p:attrName>ppt_w</p:attrName>
                                        </p:attrNameLst>
                                      </p:cBhvr>
                                      <p:tavLst>
                                        <p:tav tm="0">
                                          <p:val>
                                            <p:fltVal val="0"/>
                                          </p:val>
                                        </p:tav>
                                        <p:tav tm="100000">
                                          <p:val>
                                            <p:strVal val="#ppt_w"/>
                                          </p:val>
                                        </p:tav>
                                      </p:tavLst>
                                    </p:anim>
                                    <p:anim calcmode="lin" valueType="num">
                                      <p:cBhvr>
                                        <p:cTn id="8" dur="500" fill="hold"/>
                                        <p:tgtEl>
                                          <p:spTgt spid="30720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07203"/>
                                        </p:tgtEl>
                                        <p:attrNameLst>
                                          <p:attrName>style.visibility</p:attrName>
                                        </p:attrNameLst>
                                      </p:cBhvr>
                                      <p:to>
                                        <p:strVal val="visible"/>
                                      </p:to>
                                    </p:set>
                                    <p:animEffect transition="in" filter="wipe(up)">
                                      <p:cBhvr>
                                        <p:cTn id="12" dur="500"/>
                                        <p:tgtEl>
                                          <p:spTgt spid="307203"/>
                                        </p:tgtEl>
                                      </p:cBhvr>
                                    </p:animEffect>
                                  </p:childTnLst>
                                </p:cTn>
                              </p:par>
                            </p:childTnLst>
                          </p:cTn>
                        </p:par>
                        <p:par>
                          <p:cTn id="13" fill="hold">
                            <p:stCondLst>
                              <p:cond delay="1000"/>
                            </p:stCondLst>
                            <p:childTnLst>
                              <p:par>
                                <p:cTn id="14" presetID="22" presetClass="entr" presetSubtype="8" fill="hold" grpId="0" nodeType="afterEffect">
                                  <p:stCondLst>
                                    <p:cond delay="3000"/>
                                  </p:stCondLst>
                                  <p:childTnLst>
                                    <p:set>
                                      <p:cBhvr>
                                        <p:cTn id="15" dur="1" fill="hold">
                                          <p:stCondLst>
                                            <p:cond delay="0"/>
                                          </p:stCondLst>
                                        </p:cTn>
                                        <p:tgtEl>
                                          <p:spTgt spid="307205"/>
                                        </p:tgtEl>
                                        <p:attrNameLst>
                                          <p:attrName>style.visibility</p:attrName>
                                        </p:attrNameLst>
                                      </p:cBhvr>
                                      <p:to>
                                        <p:strVal val="visible"/>
                                      </p:to>
                                    </p:set>
                                    <p:animEffect transition="in" filter="wipe(left)">
                                      <p:cBhvr>
                                        <p:cTn id="16" dur="500"/>
                                        <p:tgtEl>
                                          <p:spTgt spid="307205"/>
                                        </p:tgtEl>
                                      </p:cBhvr>
                                    </p:animEffect>
                                  </p:childTnLst>
                                </p:cTn>
                              </p:par>
                            </p:childTnLst>
                          </p:cTn>
                        </p:par>
                        <p:par>
                          <p:cTn id="17" fill="hold">
                            <p:stCondLst>
                              <p:cond delay="4500"/>
                            </p:stCondLst>
                            <p:childTnLst>
                              <p:par>
                                <p:cTn id="18" presetID="22" presetClass="entr" presetSubtype="8" fill="hold" grpId="0" nodeType="afterEffect">
                                  <p:stCondLst>
                                    <p:cond delay="3000"/>
                                  </p:stCondLst>
                                  <p:childTnLst>
                                    <p:set>
                                      <p:cBhvr>
                                        <p:cTn id="19" dur="1" fill="hold">
                                          <p:stCondLst>
                                            <p:cond delay="0"/>
                                          </p:stCondLst>
                                        </p:cTn>
                                        <p:tgtEl>
                                          <p:spTgt spid="307206"/>
                                        </p:tgtEl>
                                        <p:attrNameLst>
                                          <p:attrName>style.visibility</p:attrName>
                                        </p:attrNameLst>
                                      </p:cBhvr>
                                      <p:to>
                                        <p:strVal val="visible"/>
                                      </p:to>
                                    </p:set>
                                    <p:animEffect transition="in" filter="wipe(left)">
                                      <p:cBhvr>
                                        <p:cTn id="20" dur="500"/>
                                        <p:tgtEl>
                                          <p:spTgt spid="307206"/>
                                        </p:tgtEl>
                                      </p:cBhvr>
                                    </p:animEffect>
                                  </p:childTnLst>
                                </p:cTn>
                              </p:par>
                            </p:childTnLst>
                          </p:cTn>
                        </p:par>
                        <p:par>
                          <p:cTn id="21" fill="hold">
                            <p:stCondLst>
                              <p:cond delay="8000"/>
                            </p:stCondLst>
                            <p:childTnLst>
                              <p:par>
                                <p:cTn id="22" presetID="22" presetClass="entr" presetSubtype="8" fill="hold" grpId="0" nodeType="afterEffect">
                                  <p:stCondLst>
                                    <p:cond delay="3000"/>
                                  </p:stCondLst>
                                  <p:childTnLst>
                                    <p:set>
                                      <p:cBhvr>
                                        <p:cTn id="23" dur="1" fill="hold">
                                          <p:stCondLst>
                                            <p:cond delay="0"/>
                                          </p:stCondLst>
                                        </p:cTn>
                                        <p:tgtEl>
                                          <p:spTgt spid="307207"/>
                                        </p:tgtEl>
                                        <p:attrNameLst>
                                          <p:attrName>style.visibility</p:attrName>
                                        </p:attrNameLst>
                                      </p:cBhvr>
                                      <p:to>
                                        <p:strVal val="visible"/>
                                      </p:to>
                                    </p:set>
                                    <p:animEffect transition="in" filter="wipe(left)">
                                      <p:cBhvr>
                                        <p:cTn id="24" dur="500"/>
                                        <p:tgtEl>
                                          <p:spTgt spid="307207"/>
                                        </p:tgtEl>
                                      </p:cBhvr>
                                    </p:animEffect>
                                  </p:childTnLst>
                                </p:cTn>
                              </p:par>
                            </p:childTnLst>
                          </p:cTn>
                        </p:par>
                        <p:par>
                          <p:cTn id="25" fill="hold">
                            <p:stCondLst>
                              <p:cond delay="11500"/>
                            </p:stCondLst>
                            <p:childTnLst>
                              <p:par>
                                <p:cTn id="26" presetID="22" presetClass="entr" presetSubtype="8" fill="hold" grpId="0" nodeType="afterEffect">
                                  <p:stCondLst>
                                    <p:cond delay="3000"/>
                                  </p:stCondLst>
                                  <p:childTnLst>
                                    <p:set>
                                      <p:cBhvr>
                                        <p:cTn id="27" dur="1" fill="hold">
                                          <p:stCondLst>
                                            <p:cond delay="0"/>
                                          </p:stCondLst>
                                        </p:cTn>
                                        <p:tgtEl>
                                          <p:spTgt spid="307213"/>
                                        </p:tgtEl>
                                        <p:attrNameLst>
                                          <p:attrName>style.visibility</p:attrName>
                                        </p:attrNameLst>
                                      </p:cBhvr>
                                      <p:to>
                                        <p:strVal val="visible"/>
                                      </p:to>
                                    </p:set>
                                    <p:animEffect transition="in" filter="wipe(left)">
                                      <p:cBhvr>
                                        <p:cTn id="28" dur="500"/>
                                        <p:tgtEl>
                                          <p:spTgt spid="307213"/>
                                        </p:tgtEl>
                                      </p:cBhvr>
                                    </p:animEffect>
                                  </p:childTnLst>
                                </p:cTn>
                              </p:par>
                            </p:childTnLst>
                          </p:cTn>
                        </p:par>
                        <p:par>
                          <p:cTn id="29" fill="hold">
                            <p:stCondLst>
                              <p:cond delay="15000"/>
                            </p:stCondLst>
                            <p:childTnLst>
                              <p:par>
                                <p:cTn id="30" presetID="22" presetClass="entr" presetSubtype="8" fill="hold" grpId="0" nodeType="afterEffect">
                                  <p:stCondLst>
                                    <p:cond delay="3000"/>
                                  </p:stCondLst>
                                  <p:childTnLst>
                                    <p:set>
                                      <p:cBhvr>
                                        <p:cTn id="31" dur="1" fill="hold">
                                          <p:stCondLst>
                                            <p:cond delay="0"/>
                                          </p:stCondLst>
                                        </p:cTn>
                                        <p:tgtEl>
                                          <p:spTgt spid="307204"/>
                                        </p:tgtEl>
                                        <p:attrNameLst>
                                          <p:attrName>style.visibility</p:attrName>
                                        </p:attrNameLst>
                                      </p:cBhvr>
                                      <p:to>
                                        <p:strVal val="visible"/>
                                      </p:to>
                                    </p:set>
                                    <p:animEffect transition="in" filter="wipe(left)">
                                      <p:cBhvr>
                                        <p:cTn id="32" dur="500"/>
                                        <p:tgtEl>
                                          <p:spTgt spid="307204"/>
                                        </p:tgtEl>
                                      </p:cBhvr>
                                    </p:animEffect>
                                  </p:childTnLst>
                                </p:cTn>
                              </p:par>
                            </p:childTnLst>
                          </p:cTn>
                        </p:par>
                        <p:par>
                          <p:cTn id="33" fill="hold">
                            <p:stCondLst>
                              <p:cond delay="18500"/>
                            </p:stCondLst>
                            <p:childTnLst>
                              <p:par>
                                <p:cTn id="34" presetID="22" presetClass="entr" presetSubtype="8" fill="hold" grpId="0" nodeType="afterEffect">
                                  <p:stCondLst>
                                    <p:cond delay="3000"/>
                                  </p:stCondLst>
                                  <p:childTnLst>
                                    <p:set>
                                      <p:cBhvr>
                                        <p:cTn id="35" dur="1" fill="hold">
                                          <p:stCondLst>
                                            <p:cond delay="0"/>
                                          </p:stCondLst>
                                        </p:cTn>
                                        <p:tgtEl>
                                          <p:spTgt spid="307208"/>
                                        </p:tgtEl>
                                        <p:attrNameLst>
                                          <p:attrName>style.visibility</p:attrName>
                                        </p:attrNameLst>
                                      </p:cBhvr>
                                      <p:to>
                                        <p:strVal val="visible"/>
                                      </p:to>
                                    </p:set>
                                    <p:animEffect transition="in" filter="wipe(left)">
                                      <p:cBhvr>
                                        <p:cTn id="36" dur="500"/>
                                        <p:tgtEl>
                                          <p:spTgt spid="307208"/>
                                        </p:tgtEl>
                                      </p:cBhvr>
                                    </p:animEffect>
                                  </p:childTnLst>
                                </p:cTn>
                              </p:par>
                            </p:childTnLst>
                          </p:cTn>
                        </p:par>
                        <p:par>
                          <p:cTn id="37" fill="hold">
                            <p:stCondLst>
                              <p:cond delay="22000"/>
                            </p:stCondLst>
                            <p:childTnLst>
                              <p:par>
                                <p:cTn id="38" presetID="22" presetClass="entr" presetSubtype="8" fill="hold" nodeType="afterEffect">
                                  <p:stCondLst>
                                    <p:cond delay="300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par>
                          <p:cTn id="41" fill="hold">
                            <p:stCondLst>
                              <p:cond delay="25500"/>
                            </p:stCondLst>
                            <p:childTnLst>
                              <p:par>
                                <p:cTn id="42" presetID="22" presetClass="entr" presetSubtype="8" fill="hold" grpId="0" nodeType="afterEffect">
                                  <p:stCondLst>
                                    <p:cond delay="3000"/>
                                  </p:stCondLst>
                                  <p:childTnLst>
                                    <p:set>
                                      <p:cBhvr>
                                        <p:cTn id="43" dur="1" fill="hold">
                                          <p:stCondLst>
                                            <p:cond delay="0"/>
                                          </p:stCondLst>
                                        </p:cTn>
                                        <p:tgtEl>
                                          <p:spTgt spid="307212"/>
                                        </p:tgtEl>
                                        <p:attrNameLst>
                                          <p:attrName>style.visibility</p:attrName>
                                        </p:attrNameLst>
                                      </p:cBhvr>
                                      <p:to>
                                        <p:strVal val="visible"/>
                                      </p:to>
                                    </p:set>
                                    <p:animEffect transition="in" filter="wipe(left)">
                                      <p:cBhvr>
                                        <p:cTn id="44" dur="500"/>
                                        <p:tgtEl>
                                          <p:spTgt spid="307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2" grpId="0" autoUpdateAnimBg="0"/>
      <p:bldP spid="307203" grpId="0" autoUpdateAnimBg="0"/>
      <p:bldP spid="307204" grpId="0" autoUpdateAnimBg="0"/>
      <p:bldP spid="307205" grpId="0" autoUpdateAnimBg="0"/>
      <p:bldP spid="307206" grpId="0" autoUpdateAnimBg="0"/>
      <p:bldP spid="307207" grpId="0" autoUpdateAnimBg="0"/>
      <p:bldP spid="307208" grpId="0" autoUpdateAnimBg="0"/>
      <p:bldP spid="307212" grpId="0" autoUpdateAnimBg="0"/>
      <p:bldP spid="30721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ext Box 2"/>
          <p:cNvSpPr txBox="1">
            <a:spLocks noChangeArrowheads="1"/>
          </p:cNvSpPr>
          <p:nvPr/>
        </p:nvSpPr>
        <p:spPr bwMode="auto">
          <a:xfrm>
            <a:off x="533400" y="609600"/>
            <a:ext cx="2470150" cy="1739900"/>
          </a:xfrm>
          <a:prstGeom prst="rect">
            <a:avLst/>
          </a:prstGeom>
          <a:noFill/>
          <a:ln w="12700" cap="sq">
            <a:noFill/>
            <a:miter lim="800000"/>
            <a:headEnd type="none" w="sm" len="sm"/>
            <a:tailEnd type="none" w="sm" len="sm"/>
          </a:ln>
          <a:effectLst/>
        </p:spPr>
        <p:txBody>
          <a:bodyPr wrap="none">
            <a:spAutoFit/>
          </a:bodyPr>
          <a:lstStyle/>
          <a:p>
            <a:r>
              <a:rPr lang="zh-CN" altLang="en-US" sz="3600" b="0">
                <a:solidFill>
                  <a:schemeClr val="tx1"/>
                </a:solidFill>
                <a:ea typeface="楷体_GB2312" pitchFamily="49" charset="-122"/>
              </a:rPr>
              <a:t>对此现象还</a:t>
            </a:r>
          </a:p>
          <a:p>
            <a:r>
              <a:rPr lang="zh-CN" altLang="en-US" sz="3600" b="0">
                <a:solidFill>
                  <a:schemeClr val="tx1"/>
                </a:solidFill>
                <a:ea typeface="楷体_GB2312" pitchFamily="49" charset="-122"/>
              </a:rPr>
              <a:t>可举个有趣</a:t>
            </a:r>
          </a:p>
          <a:p>
            <a:r>
              <a:rPr lang="zh-CN" altLang="en-US" sz="3600" b="0">
                <a:solidFill>
                  <a:schemeClr val="tx1"/>
                </a:solidFill>
                <a:ea typeface="楷体_GB2312" pitchFamily="49" charset="-122"/>
              </a:rPr>
              <a:t>的例子</a:t>
            </a:r>
            <a:r>
              <a:rPr lang="en-US" altLang="zh-CN" sz="3600" b="0">
                <a:solidFill>
                  <a:schemeClr val="tx1"/>
                </a:solidFill>
                <a:ea typeface="楷体_GB2312" pitchFamily="49" charset="-122"/>
              </a:rPr>
              <a:t>——</a:t>
            </a:r>
            <a:endParaRPr lang="en-US" altLang="zh-CN" sz="3200" b="0">
              <a:solidFill>
                <a:schemeClr val="tx1"/>
              </a:solidFill>
              <a:ea typeface="楷体_GB2312" pitchFamily="49" charset="-122"/>
            </a:endParaRPr>
          </a:p>
        </p:txBody>
      </p:sp>
      <p:sp>
        <p:nvSpPr>
          <p:cNvPr id="308227" name="Text Box 3"/>
          <p:cNvSpPr txBox="1">
            <a:spLocks noChangeArrowheads="1"/>
          </p:cNvSpPr>
          <p:nvPr/>
        </p:nvSpPr>
        <p:spPr bwMode="auto">
          <a:xfrm>
            <a:off x="457200" y="2438400"/>
            <a:ext cx="2698750" cy="1739900"/>
          </a:xfrm>
          <a:prstGeom prst="rect">
            <a:avLst/>
          </a:prstGeom>
          <a:noFill/>
          <a:ln w="12700" cap="sq">
            <a:noFill/>
            <a:miter lim="800000"/>
            <a:headEnd type="none" w="sm" len="sm"/>
            <a:tailEnd type="none" w="sm" len="sm"/>
          </a:ln>
          <a:effectLst/>
        </p:spPr>
        <p:txBody>
          <a:bodyPr wrap="none">
            <a:spAutoFit/>
          </a:bodyPr>
          <a:lstStyle/>
          <a:p>
            <a:r>
              <a:rPr lang="zh-CN" altLang="en-US" sz="3600" b="0">
                <a:solidFill>
                  <a:schemeClr val="tx1"/>
                </a:solidFill>
                <a:latin typeface="楷体_GB2312" pitchFamily="49" charset="-122"/>
                <a:ea typeface="楷体_GB2312" pitchFamily="49" charset="-122"/>
              </a:rPr>
              <a:t>高尔顿钉板</a:t>
            </a:r>
          </a:p>
          <a:p>
            <a:r>
              <a:rPr lang="zh-CN" altLang="en-US" sz="3600" b="0">
                <a:solidFill>
                  <a:schemeClr val="tx1"/>
                </a:solidFill>
                <a:latin typeface="楷体_GB2312" pitchFamily="49" charset="-122"/>
                <a:ea typeface="楷体_GB2312" pitchFamily="49" charset="-122"/>
              </a:rPr>
              <a:t>试验</a:t>
            </a:r>
            <a:r>
              <a:rPr lang="en-US" altLang="zh-CN" sz="3600" b="0">
                <a:solidFill>
                  <a:schemeClr val="tx1"/>
                </a:solidFill>
                <a:latin typeface="Times New Roman"/>
                <a:ea typeface="楷体_GB2312" pitchFamily="49" charset="-122"/>
              </a:rPr>
              <a:t>——</a:t>
            </a:r>
            <a:r>
              <a:rPr lang="en-US" altLang="zh-CN" sz="3600" b="0">
                <a:solidFill>
                  <a:schemeClr val="tx1"/>
                </a:solidFill>
                <a:latin typeface="楷体_GB2312" pitchFamily="49" charset="-122"/>
                <a:ea typeface="楷体_GB2312" pitchFamily="49" charset="-122"/>
              </a:rPr>
              <a:t> </a:t>
            </a:r>
            <a:r>
              <a:rPr lang="zh-CN" altLang="en-US" sz="3600" b="0">
                <a:solidFill>
                  <a:schemeClr val="tx1"/>
                </a:solidFill>
                <a:latin typeface="楷体_GB2312" pitchFamily="49" charset="-122"/>
                <a:ea typeface="楷体_GB2312" pitchFamily="49" charset="-122"/>
              </a:rPr>
              <a:t>加</a:t>
            </a:r>
          </a:p>
          <a:p>
            <a:r>
              <a:rPr lang="zh-CN" altLang="en-US" sz="3600" b="0">
                <a:solidFill>
                  <a:schemeClr val="tx1"/>
                </a:solidFill>
                <a:latin typeface="楷体_GB2312" pitchFamily="49" charset="-122"/>
                <a:ea typeface="楷体_GB2312" pitchFamily="49" charset="-122"/>
              </a:rPr>
              <a:t>以说明</a:t>
            </a:r>
            <a:r>
              <a:rPr lang="en-US" altLang="zh-CN" sz="3600" b="0">
                <a:solidFill>
                  <a:schemeClr val="tx1"/>
                </a:solidFill>
                <a:latin typeface="楷体_GB2312" pitchFamily="49" charset="-122"/>
                <a:ea typeface="楷体_GB2312" pitchFamily="49" charset="-122"/>
              </a:rPr>
              <a:t>.</a:t>
            </a:r>
            <a:endParaRPr lang="en-US" altLang="zh-CN" sz="3200" b="0">
              <a:solidFill>
                <a:schemeClr val="tx1"/>
              </a:solidFill>
              <a:latin typeface="楷体_GB2312" pitchFamily="49" charset="-122"/>
              <a:ea typeface="楷体_GB2312" pitchFamily="49" charset="-122"/>
            </a:endParaRPr>
          </a:p>
        </p:txBody>
      </p:sp>
      <p:grpSp>
        <p:nvGrpSpPr>
          <p:cNvPr id="2" name="Group 4"/>
          <p:cNvGrpSpPr>
            <a:grpSpLocks/>
          </p:cNvGrpSpPr>
          <p:nvPr/>
        </p:nvGrpSpPr>
        <p:grpSpPr bwMode="auto">
          <a:xfrm>
            <a:off x="6477000" y="5029200"/>
            <a:ext cx="304800" cy="1066800"/>
            <a:chOff x="3600" y="3168"/>
            <a:chExt cx="192" cy="672"/>
          </a:xfrm>
        </p:grpSpPr>
        <p:sp>
          <p:nvSpPr>
            <p:cNvPr id="308229" name="Oval 5"/>
            <p:cNvSpPr>
              <a:spLocks noChangeArrowheads="1"/>
            </p:cNvSpPr>
            <p:nvPr/>
          </p:nvSpPr>
          <p:spPr bwMode="auto">
            <a:xfrm>
              <a:off x="3600" y="374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30" name="Oval 6"/>
            <p:cNvSpPr>
              <a:spLocks noChangeArrowheads="1"/>
            </p:cNvSpPr>
            <p:nvPr/>
          </p:nvSpPr>
          <p:spPr bwMode="auto">
            <a:xfrm>
              <a:off x="3696" y="3648"/>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31" name="Oval 7"/>
            <p:cNvSpPr>
              <a:spLocks noChangeArrowheads="1"/>
            </p:cNvSpPr>
            <p:nvPr/>
          </p:nvSpPr>
          <p:spPr bwMode="auto">
            <a:xfrm>
              <a:off x="3648" y="350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32" name="Oval 8"/>
            <p:cNvSpPr>
              <a:spLocks noChangeArrowheads="1"/>
            </p:cNvSpPr>
            <p:nvPr/>
          </p:nvSpPr>
          <p:spPr bwMode="auto">
            <a:xfrm>
              <a:off x="3696" y="3360"/>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33" name="Oval 9"/>
            <p:cNvSpPr>
              <a:spLocks noChangeArrowheads="1"/>
            </p:cNvSpPr>
            <p:nvPr/>
          </p:nvSpPr>
          <p:spPr bwMode="auto">
            <a:xfrm>
              <a:off x="3648" y="326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34" name="Oval 10"/>
            <p:cNvSpPr>
              <a:spLocks noChangeArrowheads="1"/>
            </p:cNvSpPr>
            <p:nvPr/>
          </p:nvSpPr>
          <p:spPr bwMode="auto">
            <a:xfrm>
              <a:off x="3696" y="3168"/>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grpSp>
      <p:grpSp>
        <p:nvGrpSpPr>
          <p:cNvPr id="3" name="Group 11"/>
          <p:cNvGrpSpPr>
            <a:grpSpLocks/>
          </p:cNvGrpSpPr>
          <p:nvPr/>
        </p:nvGrpSpPr>
        <p:grpSpPr bwMode="auto">
          <a:xfrm>
            <a:off x="6934200" y="5562600"/>
            <a:ext cx="228600" cy="533400"/>
            <a:chOff x="3888" y="3504"/>
            <a:chExt cx="144" cy="336"/>
          </a:xfrm>
        </p:grpSpPr>
        <p:sp>
          <p:nvSpPr>
            <p:cNvPr id="308236" name="Oval 12"/>
            <p:cNvSpPr>
              <a:spLocks noChangeArrowheads="1"/>
            </p:cNvSpPr>
            <p:nvPr/>
          </p:nvSpPr>
          <p:spPr bwMode="auto">
            <a:xfrm>
              <a:off x="3888" y="374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37" name="Oval 13"/>
            <p:cNvSpPr>
              <a:spLocks noChangeArrowheads="1"/>
            </p:cNvSpPr>
            <p:nvPr/>
          </p:nvSpPr>
          <p:spPr bwMode="auto">
            <a:xfrm>
              <a:off x="3936" y="3600"/>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38" name="Oval 14"/>
            <p:cNvSpPr>
              <a:spLocks noChangeArrowheads="1"/>
            </p:cNvSpPr>
            <p:nvPr/>
          </p:nvSpPr>
          <p:spPr bwMode="auto">
            <a:xfrm>
              <a:off x="3888" y="350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grpSp>
      <p:grpSp>
        <p:nvGrpSpPr>
          <p:cNvPr id="4" name="Group 15"/>
          <p:cNvGrpSpPr>
            <a:grpSpLocks/>
          </p:cNvGrpSpPr>
          <p:nvPr/>
        </p:nvGrpSpPr>
        <p:grpSpPr bwMode="auto">
          <a:xfrm>
            <a:off x="6172200" y="4572000"/>
            <a:ext cx="228600" cy="1524000"/>
            <a:chOff x="3888" y="2880"/>
            <a:chExt cx="144" cy="960"/>
          </a:xfrm>
        </p:grpSpPr>
        <p:sp>
          <p:nvSpPr>
            <p:cNvPr id="308240" name="Oval 16"/>
            <p:cNvSpPr>
              <a:spLocks noChangeArrowheads="1"/>
            </p:cNvSpPr>
            <p:nvPr/>
          </p:nvSpPr>
          <p:spPr bwMode="auto">
            <a:xfrm>
              <a:off x="3936" y="3408"/>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41" name="Oval 17"/>
            <p:cNvSpPr>
              <a:spLocks noChangeArrowheads="1"/>
            </p:cNvSpPr>
            <p:nvPr/>
          </p:nvSpPr>
          <p:spPr bwMode="auto">
            <a:xfrm>
              <a:off x="3888" y="3312"/>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42" name="Oval 18"/>
            <p:cNvSpPr>
              <a:spLocks noChangeArrowheads="1"/>
            </p:cNvSpPr>
            <p:nvPr/>
          </p:nvSpPr>
          <p:spPr bwMode="auto">
            <a:xfrm>
              <a:off x="3936" y="3168"/>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43" name="Oval 19"/>
            <p:cNvSpPr>
              <a:spLocks noChangeArrowheads="1"/>
            </p:cNvSpPr>
            <p:nvPr/>
          </p:nvSpPr>
          <p:spPr bwMode="auto">
            <a:xfrm>
              <a:off x="3888" y="302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44" name="Oval 20"/>
            <p:cNvSpPr>
              <a:spLocks noChangeArrowheads="1"/>
            </p:cNvSpPr>
            <p:nvPr/>
          </p:nvSpPr>
          <p:spPr bwMode="auto">
            <a:xfrm>
              <a:off x="3936" y="2880"/>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grpSp>
          <p:nvGrpSpPr>
            <p:cNvPr id="5" name="Group 21"/>
            <p:cNvGrpSpPr>
              <a:grpSpLocks/>
            </p:cNvGrpSpPr>
            <p:nvPr/>
          </p:nvGrpSpPr>
          <p:grpSpPr bwMode="auto">
            <a:xfrm>
              <a:off x="3888" y="3504"/>
              <a:ext cx="144" cy="336"/>
              <a:chOff x="3888" y="3504"/>
              <a:chExt cx="144" cy="336"/>
            </a:xfrm>
          </p:grpSpPr>
          <p:sp>
            <p:nvSpPr>
              <p:cNvPr id="308246" name="Oval 22"/>
              <p:cNvSpPr>
                <a:spLocks noChangeArrowheads="1"/>
              </p:cNvSpPr>
              <p:nvPr/>
            </p:nvSpPr>
            <p:spPr bwMode="auto">
              <a:xfrm>
                <a:off x="3888" y="374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47" name="Oval 23"/>
              <p:cNvSpPr>
                <a:spLocks noChangeArrowheads="1"/>
              </p:cNvSpPr>
              <p:nvPr/>
            </p:nvSpPr>
            <p:spPr bwMode="auto">
              <a:xfrm>
                <a:off x="3936" y="3600"/>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48" name="Oval 24"/>
              <p:cNvSpPr>
                <a:spLocks noChangeArrowheads="1"/>
              </p:cNvSpPr>
              <p:nvPr/>
            </p:nvSpPr>
            <p:spPr bwMode="auto">
              <a:xfrm>
                <a:off x="3888" y="350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grpSp>
      </p:grpSp>
      <p:grpSp>
        <p:nvGrpSpPr>
          <p:cNvPr id="6" name="Group 25"/>
          <p:cNvGrpSpPr>
            <a:grpSpLocks/>
          </p:cNvGrpSpPr>
          <p:nvPr/>
        </p:nvGrpSpPr>
        <p:grpSpPr bwMode="auto">
          <a:xfrm>
            <a:off x="5410200" y="4800600"/>
            <a:ext cx="228600" cy="1295400"/>
            <a:chOff x="3408" y="3024"/>
            <a:chExt cx="144" cy="816"/>
          </a:xfrm>
        </p:grpSpPr>
        <p:grpSp>
          <p:nvGrpSpPr>
            <p:cNvPr id="7" name="Group 26"/>
            <p:cNvGrpSpPr>
              <a:grpSpLocks/>
            </p:cNvGrpSpPr>
            <p:nvPr/>
          </p:nvGrpSpPr>
          <p:grpSpPr bwMode="auto">
            <a:xfrm>
              <a:off x="3408" y="3312"/>
              <a:ext cx="144" cy="528"/>
              <a:chOff x="3408" y="3312"/>
              <a:chExt cx="144" cy="528"/>
            </a:xfrm>
          </p:grpSpPr>
          <p:sp>
            <p:nvSpPr>
              <p:cNvPr id="308251" name="Oval 27"/>
              <p:cNvSpPr>
                <a:spLocks noChangeArrowheads="1"/>
              </p:cNvSpPr>
              <p:nvPr/>
            </p:nvSpPr>
            <p:spPr bwMode="auto">
              <a:xfrm>
                <a:off x="3408" y="374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52" name="Oval 28"/>
              <p:cNvSpPr>
                <a:spLocks noChangeArrowheads="1"/>
              </p:cNvSpPr>
              <p:nvPr/>
            </p:nvSpPr>
            <p:spPr bwMode="auto">
              <a:xfrm>
                <a:off x="3456" y="3600"/>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53" name="Oval 29"/>
              <p:cNvSpPr>
                <a:spLocks noChangeArrowheads="1"/>
              </p:cNvSpPr>
              <p:nvPr/>
            </p:nvSpPr>
            <p:spPr bwMode="auto">
              <a:xfrm>
                <a:off x="3408" y="3456"/>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54" name="Oval 30"/>
              <p:cNvSpPr>
                <a:spLocks noChangeArrowheads="1"/>
              </p:cNvSpPr>
              <p:nvPr/>
            </p:nvSpPr>
            <p:spPr bwMode="auto">
              <a:xfrm>
                <a:off x="3456" y="3312"/>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grpSp>
        <p:sp>
          <p:nvSpPr>
            <p:cNvPr id="308255" name="Oval 31"/>
            <p:cNvSpPr>
              <a:spLocks noChangeArrowheads="1"/>
            </p:cNvSpPr>
            <p:nvPr/>
          </p:nvSpPr>
          <p:spPr bwMode="auto">
            <a:xfrm>
              <a:off x="3456" y="3168"/>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56" name="Oval 32"/>
            <p:cNvSpPr>
              <a:spLocks noChangeArrowheads="1"/>
            </p:cNvSpPr>
            <p:nvPr/>
          </p:nvSpPr>
          <p:spPr bwMode="auto">
            <a:xfrm>
              <a:off x="3408" y="302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grpSp>
      <p:grpSp>
        <p:nvGrpSpPr>
          <p:cNvPr id="8" name="Group 33"/>
          <p:cNvGrpSpPr>
            <a:grpSpLocks/>
          </p:cNvGrpSpPr>
          <p:nvPr/>
        </p:nvGrpSpPr>
        <p:grpSpPr bwMode="auto">
          <a:xfrm>
            <a:off x="5715000" y="4343400"/>
            <a:ext cx="304800" cy="1752600"/>
            <a:chOff x="3600" y="2736"/>
            <a:chExt cx="192" cy="1104"/>
          </a:xfrm>
        </p:grpSpPr>
        <p:grpSp>
          <p:nvGrpSpPr>
            <p:cNvPr id="9" name="Group 34"/>
            <p:cNvGrpSpPr>
              <a:grpSpLocks/>
            </p:cNvGrpSpPr>
            <p:nvPr/>
          </p:nvGrpSpPr>
          <p:grpSpPr bwMode="auto">
            <a:xfrm>
              <a:off x="3600" y="3168"/>
              <a:ext cx="192" cy="672"/>
              <a:chOff x="3600" y="3168"/>
              <a:chExt cx="192" cy="672"/>
            </a:xfrm>
          </p:grpSpPr>
          <p:sp>
            <p:nvSpPr>
              <p:cNvPr id="308259" name="Oval 35"/>
              <p:cNvSpPr>
                <a:spLocks noChangeArrowheads="1"/>
              </p:cNvSpPr>
              <p:nvPr/>
            </p:nvSpPr>
            <p:spPr bwMode="auto">
              <a:xfrm>
                <a:off x="3600" y="374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60" name="Oval 36"/>
              <p:cNvSpPr>
                <a:spLocks noChangeArrowheads="1"/>
              </p:cNvSpPr>
              <p:nvPr/>
            </p:nvSpPr>
            <p:spPr bwMode="auto">
              <a:xfrm>
                <a:off x="3696" y="3648"/>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61" name="Oval 37"/>
              <p:cNvSpPr>
                <a:spLocks noChangeArrowheads="1"/>
              </p:cNvSpPr>
              <p:nvPr/>
            </p:nvSpPr>
            <p:spPr bwMode="auto">
              <a:xfrm>
                <a:off x="3648" y="350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62" name="Oval 38"/>
              <p:cNvSpPr>
                <a:spLocks noChangeArrowheads="1"/>
              </p:cNvSpPr>
              <p:nvPr/>
            </p:nvSpPr>
            <p:spPr bwMode="auto">
              <a:xfrm>
                <a:off x="3696" y="3360"/>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63" name="Oval 39"/>
              <p:cNvSpPr>
                <a:spLocks noChangeArrowheads="1"/>
              </p:cNvSpPr>
              <p:nvPr/>
            </p:nvSpPr>
            <p:spPr bwMode="auto">
              <a:xfrm>
                <a:off x="3648" y="326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64" name="Oval 40"/>
              <p:cNvSpPr>
                <a:spLocks noChangeArrowheads="1"/>
              </p:cNvSpPr>
              <p:nvPr/>
            </p:nvSpPr>
            <p:spPr bwMode="auto">
              <a:xfrm>
                <a:off x="3696" y="3168"/>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grpSp>
        <p:sp>
          <p:nvSpPr>
            <p:cNvPr id="308265" name="Oval 41"/>
            <p:cNvSpPr>
              <a:spLocks noChangeArrowheads="1"/>
            </p:cNvSpPr>
            <p:nvPr/>
          </p:nvSpPr>
          <p:spPr bwMode="auto">
            <a:xfrm>
              <a:off x="3696" y="302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66" name="Oval 42"/>
            <p:cNvSpPr>
              <a:spLocks noChangeArrowheads="1"/>
            </p:cNvSpPr>
            <p:nvPr/>
          </p:nvSpPr>
          <p:spPr bwMode="auto">
            <a:xfrm>
              <a:off x="3648" y="2880"/>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67" name="Oval 43"/>
            <p:cNvSpPr>
              <a:spLocks noChangeArrowheads="1"/>
            </p:cNvSpPr>
            <p:nvPr/>
          </p:nvSpPr>
          <p:spPr bwMode="auto">
            <a:xfrm>
              <a:off x="3696" y="2736"/>
              <a:ext cx="96" cy="96"/>
            </a:xfrm>
            <a:prstGeom prst="ellipse">
              <a:avLst/>
            </a:prstGeom>
            <a:noFill/>
            <a:ln w="57150" cap="sq">
              <a:solidFill>
                <a:srgbClr val="99FF66"/>
              </a:solidFill>
              <a:miter lim="800000"/>
              <a:headEnd type="none" w="sm" len="sm"/>
              <a:tailEnd type="none" w="sm" len="sm"/>
            </a:ln>
            <a:effectLst/>
          </p:spPr>
          <p:txBody>
            <a:bodyPr wrap="none" anchor="ctr"/>
            <a:lstStyle/>
            <a:p>
              <a:pPr algn="ctr"/>
              <a:endParaRPr lang="zh-CN" altLang="zh-CN" sz="3200" b="0">
                <a:solidFill>
                  <a:srgbClr val="99FF66"/>
                </a:solidFill>
                <a:ea typeface="楷体_GB2312" pitchFamily="49" charset="-122"/>
              </a:endParaRPr>
            </a:p>
          </p:txBody>
        </p:sp>
      </p:grpSp>
      <p:grpSp>
        <p:nvGrpSpPr>
          <p:cNvPr id="10" name="Group 44"/>
          <p:cNvGrpSpPr>
            <a:grpSpLocks/>
          </p:cNvGrpSpPr>
          <p:nvPr/>
        </p:nvGrpSpPr>
        <p:grpSpPr bwMode="auto">
          <a:xfrm>
            <a:off x="5029200" y="5334000"/>
            <a:ext cx="228600" cy="762000"/>
            <a:chOff x="3168" y="3360"/>
            <a:chExt cx="144" cy="480"/>
          </a:xfrm>
        </p:grpSpPr>
        <p:grpSp>
          <p:nvGrpSpPr>
            <p:cNvPr id="11" name="Group 45"/>
            <p:cNvGrpSpPr>
              <a:grpSpLocks/>
            </p:cNvGrpSpPr>
            <p:nvPr/>
          </p:nvGrpSpPr>
          <p:grpSpPr bwMode="auto">
            <a:xfrm>
              <a:off x="3168" y="3504"/>
              <a:ext cx="144" cy="336"/>
              <a:chOff x="3888" y="3504"/>
              <a:chExt cx="144" cy="336"/>
            </a:xfrm>
          </p:grpSpPr>
          <p:sp>
            <p:nvSpPr>
              <p:cNvPr id="308270" name="Oval 46"/>
              <p:cNvSpPr>
                <a:spLocks noChangeArrowheads="1"/>
              </p:cNvSpPr>
              <p:nvPr/>
            </p:nvSpPr>
            <p:spPr bwMode="auto">
              <a:xfrm>
                <a:off x="3888" y="374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71" name="Oval 47"/>
              <p:cNvSpPr>
                <a:spLocks noChangeArrowheads="1"/>
              </p:cNvSpPr>
              <p:nvPr/>
            </p:nvSpPr>
            <p:spPr bwMode="auto">
              <a:xfrm>
                <a:off x="3936" y="3600"/>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72" name="Oval 48"/>
              <p:cNvSpPr>
                <a:spLocks noChangeArrowheads="1"/>
              </p:cNvSpPr>
              <p:nvPr/>
            </p:nvSpPr>
            <p:spPr bwMode="auto">
              <a:xfrm>
                <a:off x="3888" y="350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grpSp>
        <p:sp>
          <p:nvSpPr>
            <p:cNvPr id="308273" name="Oval 49"/>
            <p:cNvSpPr>
              <a:spLocks noChangeArrowheads="1"/>
            </p:cNvSpPr>
            <p:nvPr/>
          </p:nvSpPr>
          <p:spPr bwMode="auto">
            <a:xfrm>
              <a:off x="3216" y="3360"/>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grpSp>
      <p:grpSp>
        <p:nvGrpSpPr>
          <p:cNvPr id="12" name="Group 50"/>
          <p:cNvGrpSpPr>
            <a:grpSpLocks/>
          </p:cNvGrpSpPr>
          <p:nvPr/>
        </p:nvGrpSpPr>
        <p:grpSpPr bwMode="auto">
          <a:xfrm>
            <a:off x="4495800" y="5791200"/>
            <a:ext cx="304800" cy="304800"/>
            <a:chOff x="2832" y="3648"/>
            <a:chExt cx="192" cy="192"/>
          </a:xfrm>
        </p:grpSpPr>
        <p:sp>
          <p:nvSpPr>
            <p:cNvPr id="308275" name="Oval 51"/>
            <p:cNvSpPr>
              <a:spLocks noChangeArrowheads="1"/>
            </p:cNvSpPr>
            <p:nvPr/>
          </p:nvSpPr>
          <p:spPr bwMode="auto">
            <a:xfrm>
              <a:off x="2832" y="3744"/>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76" name="Oval 52"/>
            <p:cNvSpPr>
              <a:spLocks noChangeArrowheads="1"/>
            </p:cNvSpPr>
            <p:nvPr/>
          </p:nvSpPr>
          <p:spPr bwMode="auto">
            <a:xfrm>
              <a:off x="2928" y="3648"/>
              <a:ext cx="96" cy="96"/>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grpSp>
      <p:sp>
        <p:nvSpPr>
          <p:cNvPr id="308277" name="Oval 53"/>
          <p:cNvSpPr>
            <a:spLocks noChangeArrowheads="1"/>
          </p:cNvSpPr>
          <p:nvPr/>
        </p:nvSpPr>
        <p:spPr bwMode="auto">
          <a:xfrm>
            <a:off x="4191000" y="5943600"/>
            <a:ext cx="152400" cy="152400"/>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sp>
        <p:nvSpPr>
          <p:cNvPr id="308278" name="Rectangle 54"/>
          <p:cNvSpPr>
            <a:spLocks noChangeArrowheads="1"/>
          </p:cNvSpPr>
          <p:nvPr/>
        </p:nvSpPr>
        <p:spPr bwMode="auto">
          <a:xfrm>
            <a:off x="3657600" y="304800"/>
            <a:ext cx="4648200" cy="5867400"/>
          </a:xfrm>
          <a:prstGeom prst="rect">
            <a:avLst/>
          </a:prstGeom>
          <a:noFill/>
          <a:ln w="38100" cap="sq">
            <a:solidFill>
              <a:srgbClr val="FFCC66"/>
            </a:solidFill>
            <a:miter lim="800000"/>
            <a:headEnd type="none" w="sm" len="sm"/>
            <a:tailEnd type="none" w="sm" len="sm"/>
          </a:ln>
          <a:effectLst/>
        </p:spPr>
        <p:txBody>
          <a:bodyPr wrap="none" anchor="ctr"/>
          <a:lstStyle/>
          <a:p>
            <a:endParaRPr lang="zh-CN" altLang="en-US"/>
          </a:p>
        </p:txBody>
      </p:sp>
      <p:grpSp>
        <p:nvGrpSpPr>
          <p:cNvPr id="13" name="Group 55"/>
          <p:cNvGrpSpPr>
            <a:grpSpLocks/>
          </p:cNvGrpSpPr>
          <p:nvPr/>
        </p:nvGrpSpPr>
        <p:grpSpPr bwMode="auto">
          <a:xfrm>
            <a:off x="4427538" y="6126163"/>
            <a:ext cx="3116262" cy="579437"/>
            <a:chOff x="2789" y="3859"/>
            <a:chExt cx="1963" cy="365"/>
          </a:xfrm>
        </p:grpSpPr>
        <p:graphicFrame>
          <p:nvGraphicFramePr>
            <p:cNvPr id="308280" name="Object 56"/>
            <p:cNvGraphicFramePr>
              <a:graphicFrameLocks noChangeAspect="1"/>
            </p:cNvGraphicFramePr>
            <p:nvPr/>
          </p:nvGraphicFramePr>
          <p:xfrm>
            <a:off x="2789" y="3877"/>
            <a:ext cx="427" cy="325"/>
          </p:xfrm>
          <a:graphic>
            <a:graphicData uri="http://schemas.openxmlformats.org/presentationml/2006/ole">
              <p:oleObj spid="_x0000_s136223" name="Equation" r:id="rId3" imgW="228600" imgH="177480" progId="Equation.3">
                <p:embed/>
              </p:oleObj>
            </a:graphicData>
          </a:graphic>
        </p:graphicFrame>
        <p:sp>
          <p:nvSpPr>
            <p:cNvPr id="308281" name="Text Box 57"/>
            <p:cNvSpPr txBox="1">
              <a:spLocks noChangeArrowheads="1"/>
            </p:cNvSpPr>
            <p:nvPr/>
          </p:nvSpPr>
          <p:spPr bwMode="auto">
            <a:xfrm>
              <a:off x="3710" y="3859"/>
              <a:ext cx="274" cy="365"/>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3200">
                  <a:solidFill>
                    <a:schemeClr val="tx1"/>
                  </a:solidFill>
                  <a:ea typeface="楷体_GB2312" pitchFamily="49" charset="-122"/>
                </a:rPr>
                <a:t>0</a:t>
              </a:r>
            </a:p>
          </p:txBody>
        </p:sp>
        <p:sp>
          <p:nvSpPr>
            <p:cNvPr id="308282" name="Text Box 58"/>
            <p:cNvSpPr txBox="1">
              <a:spLocks noChangeArrowheads="1"/>
            </p:cNvSpPr>
            <p:nvPr/>
          </p:nvSpPr>
          <p:spPr bwMode="auto">
            <a:xfrm>
              <a:off x="4478" y="3859"/>
              <a:ext cx="274" cy="365"/>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3200">
                  <a:solidFill>
                    <a:schemeClr val="tx1"/>
                  </a:solidFill>
                  <a:ea typeface="楷体_GB2312" pitchFamily="49" charset="-122"/>
                </a:rPr>
                <a:t>3</a:t>
              </a:r>
            </a:p>
          </p:txBody>
        </p:sp>
      </p:grpSp>
      <p:sp>
        <p:nvSpPr>
          <p:cNvPr id="308283" name="Oval 59"/>
          <p:cNvSpPr>
            <a:spLocks noChangeArrowheads="1"/>
          </p:cNvSpPr>
          <p:nvPr/>
        </p:nvSpPr>
        <p:spPr bwMode="auto">
          <a:xfrm>
            <a:off x="7391400" y="5943600"/>
            <a:ext cx="152400" cy="152400"/>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grpSp>
        <p:nvGrpSpPr>
          <p:cNvPr id="14" name="Group 60"/>
          <p:cNvGrpSpPr>
            <a:grpSpLocks/>
          </p:cNvGrpSpPr>
          <p:nvPr/>
        </p:nvGrpSpPr>
        <p:grpSpPr bwMode="auto">
          <a:xfrm>
            <a:off x="5638800" y="381000"/>
            <a:ext cx="457200" cy="533400"/>
            <a:chOff x="4416" y="240"/>
            <a:chExt cx="288" cy="336"/>
          </a:xfrm>
        </p:grpSpPr>
        <p:grpSp>
          <p:nvGrpSpPr>
            <p:cNvPr id="15" name="Group 61"/>
            <p:cNvGrpSpPr>
              <a:grpSpLocks/>
            </p:cNvGrpSpPr>
            <p:nvPr/>
          </p:nvGrpSpPr>
          <p:grpSpPr bwMode="auto">
            <a:xfrm>
              <a:off x="4464" y="336"/>
              <a:ext cx="192" cy="144"/>
              <a:chOff x="3552" y="336"/>
              <a:chExt cx="192" cy="144"/>
            </a:xfrm>
          </p:grpSpPr>
          <p:sp>
            <p:nvSpPr>
              <p:cNvPr id="308286" name="Oval 62"/>
              <p:cNvSpPr>
                <a:spLocks noChangeArrowheads="1"/>
              </p:cNvSpPr>
              <p:nvPr/>
            </p:nvSpPr>
            <p:spPr bwMode="auto">
              <a:xfrm>
                <a:off x="3552" y="336"/>
                <a:ext cx="96" cy="96"/>
              </a:xfrm>
              <a:prstGeom prst="ellipse">
                <a:avLst/>
              </a:prstGeom>
              <a:noFill/>
              <a:ln w="57150" cap="sq">
                <a:solidFill>
                  <a:srgbClr val="99FF66"/>
                </a:solidFill>
                <a:miter lim="800000"/>
                <a:headEnd type="none" w="sm" len="sm"/>
                <a:tailEnd type="none" w="sm" len="sm"/>
              </a:ln>
              <a:effectLst/>
            </p:spPr>
            <p:txBody>
              <a:bodyPr wrap="none" anchor="ctr"/>
              <a:lstStyle/>
              <a:p>
                <a:pPr algn="ctr"/>
                <a:endParaRPr lang="zh-CN" altLang="zh-CN" sz="3200" b="0">
                  <a:solidFill>
                    <a:srgbClr val="99FF66"/>
                  </a:solidFill>
                  <a:ea typeface="楷体_GB2312" pitchFamily="49" charset="-122"/>
                </a:endParaRPr>
              </a:p>
            </p:txBody>
          </p:sp>
          <p:sp>
            <p:nvSpPr>
              <p:cNvPr id="308287" name="Oval 63"/>
              <p:cNvSpPr>
                <a:spLocks noChangeArrowheads="1"/>
              </p:cNvSpPr>
              <p:nvPr/>
            </p:nvSpPr>
            <p:spPr bwMode="auto">
              <a:xfrm>
                <a:off x="3648" y="384"/>
                <a:ext cx="96" cy="96"/>
              </a:xfrm>
              <a:prstGeom prst="ellipse">
                <a:avLst/>
              </a:prstGeom>
              <a:noFill/>
              <a:ln w="57150" cap="sq">
                <a:solidFill>
                  <a:srgbClr val="99FF66"/>
                </a:solidFill>
                <a:miter lim="800000"/>
                <a:headEnd type="none" w="sm" len="sm"/>
                <a:tailEnd type="none" w="sm" len="sm"/>
              </a:ln>
              <a:effectLst/>
            </p:spPr>
            <p:txBody>
              <a:bodyPr wrap="none" anchor="ctr"/>
              <a:lstStyle/>
              <a:p>
                <a:pPr algn="ctr"/>
                <a:endParaRPr lang="zh-CN" altLang="zh-CN" sz="3200" b="0">
                  <a:solidFill>
                    <a:srgbClr val="99FF66"/>
                  </a:solidFill>
                  <a:ea typeface="楷体_GB2312" pitchFamily="49" charset="-122"/>
                </a:endParaRPr>
              </a:p>
            </p:txBody>
          </p:sp>
        </p:grpSp>
        <p:grpSp>
          <p:nvGrpSpPr>
            <p:cNvPr id="16" name="Group 64"/>
            <p:cNvGrpSpPr>
              <a:grpSpLocks/>
            </p:cNvGrpSpPr>
            <p:nvPr/>
          </p:nvGrpSpPr>
          <p:grpSpPr bwMode="auto">
            <a:xfrm>
              <a:off x="4416" y="240"/>
              <a:ext cx="288" cy="336"/>
              <a:chOff x="3504" y="240"/>
              <a:chExt cx="288" cy="336"/>
            </a:xfrm>
          </p:grpSpPr>
          <p:sp>
            <p:nvSpPr>
              <p:cNvPr id="308289" name="Oval 65"/>
              <p:cNvSpPr>
                <a:spLocks noChangeArrowheads="1"/>
              </p:cNvSpPr>
              <p:nvPr/>
            </p:nvSpPr>
            <p:spPr bwMode="auto">
              <a:xfrm>
                <a:off x="3504" y="480"/>
                <a:ext cx="96" cy="96"/>
              </a:xfrm>
              <a:prstGeom prst="ellipse">
                <a:avLst/>
              </a:prstGeom>
              <a:noFill/>
              <a:ln w="57150" cap="sq">
                <a:solidFill>
                  <a:srgbClr val="99FF66"/>
                </a:solidFill>
                <a:miter lim="800000"/>
                <a:headEnd type="none" w="sm" len="sm"/>
                <a:tailEnd type="none" w="sm" len="sm"/>
              </a:ln>
              <a:effectLst/>
            </p:spPr>
            <p:txBody>
              <a:bodyPr wrap="none" anchor="ctr"/>
              <a:lstStyle/>
              <a:p>
                <a:pPr algn="ctr"/>
                <a:endParaRPr lang="zh-CN" altLang="zh-CN" sz="3200" b="0">
                  <a:solidFill>
                    <a:srgbClr val="99FF66"/>
                  </a:solidFill>
                  <a:ea typeface="楷体_GB2312" pitchFamily="49" charset="-122"/>
                </a:endParaRPr>
              </a:p>
            </p:txBody>
          </p:sp>
          <p:sp>
            <p:nvSpPr>
              <p:cNvPr id="308290" name="Oval 66"/>
              <p:cNvSpPr>
                <a:spLocks noChangeArrowheads="1"/>
              </p:cNvSpPr>
              <p:nvPr/>
            </p:nvSpPr>
            <p:spPr bwMode="auto">
              <a:xfrm>
                <a:off x="3648" y="240"/>
                <a:ext cx="96" cy="96"/>
              </a:xfrm>
              <a:prstGeom prst="ellipse">
                <a:avLst/>
              </a:prstGeom>
              <a:noFill/>
              <a:ln w="57150" cap="sq">
                <a:solidFill>
                  <a:srgbClr val="99FF66"/>
                </a:solidFill>
                <a:miter lim="800000"/>
                <a:headEnd type="none" w="sm" len="sm"/>
                <a:tailEnd type="none" w="sm" len="sm"/>
              </a:ln>
              <a:effectLst/>
            </p:spPr>
            <p:txBody>
              <a:bodyPr wrap="none" anchor="ctr"/>
              <a:lstStyle/>
              <a:p>
                <a:pPr algn="ctr"/>
                <a:endParaRPr lang="zh-CN" altLang="zh-CN" sz="3200" b="0">
                  <a:solidFill>
                    <a:srgbClr val="99FF66"/>
                  </a:solidFill>
                  <a:ea typeface="楷体_GB2312" pitchFamily="49" charset="-122"/>
                </a:endParaRPr>
              </a:p>
            </p:txBody>
          </p:sp>
          <p:sp>
            <p:nvSpPr>
              <p:cNvPr id="308291" name="Oval 67"/>
              <p:cNvSpPr>
                <a:spLocks noChangeArrowheads="1"/>
              </p:cNvSpPr>
              <p:nvPr/>
            </p:nvSpPr>
            <p:spPr bwMode="auto">
              <a:xfrm>
                <a:off x="3696" y="480"/>
                <a:ext cx="96" cy="96"/>
              </a:xfrm>
              <a:prstGeom prst="ellipse">
                <a:avLst/>
              </a:prstGeom>
              <a:noFill/>
              <a:ln w="57150" cap="sq">
                <a:solidFill>
                  <a:srgbClr val="99FF66"/>
                </a:solidFill>
                <a:miter lim="800000"/>
                <a:headEnd type="none" w="sm" len="sm"/>
                <a:tailEnd type="none" w="sm" len="sm"/>
              </a:ln>
              <a:effectLst/>
            </p:spPr>
            <p:txBody>
              <a:bodyPr wrap="none" anchor="ctr"/>
              <a:lstStyle/>
              <a:p>
                <a:pPr algn="ctr"/>
                <a:endParaRPr lang="zh-CN" altLang="zh-CN" sz="3200" b="0">
                  <a:solidFill>
                    <a:srgbClr val="99FF66"/>
                  </a:solidFill>
                  <a:ea typeface="楷体_GB2312" pitchFamily="49" charset="-122"/>
                </a:endParaRPr>
              </a:p>
            </p:txBody>
          </p:sp>
        </p:grpSp>
      </p:grpSp>
      <p:grpSp>
        <p:nvGrpSpPr>
          <p:cNvPr id="17" name="Group 68"/>
          <p:cNvGrpSpPr>
            <a:grpSpLocks/>
          </p:cNvGrpSpPr>
          <p:nvPr/>
        </p:nvGrpSpPr>
        <p:grpSpPr bwMode="auto">
          <a:xfrm>
            <a:off x="3810000" y="304800"/>
            <a:ext cx="4826000" cy="5791200"/>
            <a:chOff x="2400" y="192"/>
            <a:chExt cx="3040" cy="3648"/>
          </a:xfrm>
        </p:grpSpPr>
        <p:grpSp>
          <p:nvGrpSpPr>
            <p:cNvPr id="18" name="Group 69"/>
            <p:cNvGrpSpPr>
              <a:grpSpLocks/>
            </p:cNvGrpSpPr>
            <p:nvPr/>
          </p:nvGrpSpPr>
          <p:grpSpPr bwMode="auto">
            <a:xfrm>
              <a:off x="2400" y="528"/>
              <a:ext cx="3040" cy="2050"/>
              <a:chOff x="2672" y="1406"/>
              <a:chExt cx="3040" cy="2050"/>
            </a:xfrm>
          </p:grpSpPr>
          <p:graphicFrame>
            <p:nvGraphicFramePr>
              <p:cNvPr id="308294" name="Object 70"/>
              <p:cNvGraphicFramePr>
                <a:graphicFrameLocks noChangeAspect="1"/>
              </p:cNvGraphicFramePr>
              <p:nvPr/>
            </p:nvGraphicFramePr>
            <p:xfrm>
              <a:off x="3824" y="1776"/>
              <a:ext cx="976" cy="353"/>
            </p:xfrm>
            <a:graphic>
              <a:graphicData uri="http://schemas.openxmlformats.org/presentationml/2006/ole">
                <p:oleObj spid="_x0000_s136196" name="Equation" r:id="rId4" imgW="177480" imgH="75960" progId="Equation.3">
                  <p:embed/>
                </p:oleObj>
              </a:graphicData>
            </a:graphic>
          </p:graphicFrame>
          <p:grpSp>
            <p:nvGrpSpPr>
              <p:cNvPr id="19" name="Group 71"/>
              <p:cNvGrpSpPr>
                <a:grpSpLocks/>
              </p:cNvGrpSpPr>
              <p:nvPr/>
            </p:nvGrpSpPr>
            <p:grpSpPr bwMode="auto">
              <a:xfrm>
                <a:off x="2672" y="1406"/>
                <a:ext cx="3040" cy="2050"/>
                <a:chOff x="1344" y="1440"/>
                <a:chExt cx="3040" cy="2050"/>
              </a:xfrm>
            </p:grpSpPr>
            <p:graphicFrame>
              <p:nvGraphicFramePr>
                <p:cNvPr id="308296" name="Object 72"/>
                <p:cNvGraphicFramePr>
                  <a:graphicFrameLocks noChangeAspect="1"/>
                </p:cNvGraphicFramePr>
                <p:nvPr/>
              </p:nvGraphicFramePr>
              <p:xfrm>
                <a:off x="2208" y="1440"/>
                <a:ext cx="1536" cy="353"/>
              </p:xfrm>
              <a:graphic>
                <a:graphicData uri="http://schemas.openxmlformats.org/presentationml/2006/ole">
                  <p:oleObj spid="_x0000_s136197" name="Equation" r:id="rId5" imgW="177480" imgH="75960" progId="Equation.3">
                    <p:embed/>
                  </p:oleObj>
                </a:graphicData>
              </a:graphic>
            </p:graphicFrame>
            <p:graphicFrame>
              <p:nvGraphicFramePr>
                <p:cNvPr id="308297" name="Object 73"/>
                <p:cNvGraphicFramePr>
                  <a:graphicFrameLocks noChangeAspect="1"/>
                </p:cNvGraphicFramePr>
                <p:nvPr/>
              </p:nvGraphicFramePr>
              <p:xfrm flipV="1">
                <a:off x="2208" y="1745"/>
                <a:ext cx="192" cy="162"/>
              </p:xfrm>
              <a:graphic>
                <a:graphicData uri="http://schemas.openxmlformats.org/presentationml/2006/ole">
                  <p:oleObj spid="_x0000_s136198" name="Equation" r:id="rId6" imgW="114120" imgH="114120" progId="Equation.3">
                    <p:embed/>
                  </p:oleObj>
                </a:graphicData>
              </a:graphic>
            </p:graphicFrame>
            <p:graphicFrame>
              <p:nvGraphicFramePr>
                <p:cNvPr id="308298" name="Object 74"/>
                <p:cNvGraphicFramePr>
                  <a:graphicFrameLocks noChangeAspect="1"/>
                </p:cNvGraphicFramePr>
                <p:nvPr/>
              </p:nvGraphicFramePr>
              <p:xfrm>
                <a:off x="2352" y="1615"/>
                <a:ext cx="1152" cy="353"/>
              </p:xfrm>
              <a:graphic>
                <a:graphicData uri="http://schemas.openxmlformats.org/presentationml/2006/ole">
                  <p:oleObj spid="_x0000_s136199" name="Equation" r:id="rId7" imgW="177480" imgH="75960" progId="Equation.3">
                    <p:embed/>
                  </p:oleObj>
                </a:graphicData>
              </a:graphic>
            </p:graphicFrame>
            <p:graphicFrame>
              <p:nvGraphicFramePr>
                <p:cNvPr id="308299" name="Object 75"/>
                <p:cNvGraphicFramePr>
                  <a:graphicFrameLocks noChangeAspect="1"/>
                </p:cNvGraphicFramePr>
                <p:nvPr/>
              </p:nvGraphicFramePr>
              <p:xfrm>
                <a:off x="2000" y="2195"/>
                <a:ext cx="976" cy="353"/>
              </p:xfrm>
              <a:graphic>
                <a:graphicData uri="http://schemas.openxmlformats.org/presentationml/2006/ole">
                  <p:oleObj spid="_x0000_s136200" name="Equation" r:id="rId8" imgW="177480" imgH="75960" progId="Equation.3">
                    <p:embed/>
                  </p:oleObj>
                </a:graphicData>
              </a:graphic>
            </p:graphicFrame>
            <p:graphicFrame>
              <p:nvGraphicFramePr>
                <p:cNvPr id="308300" name="Object 76"/>
                <p:cNvGraphicFramePr>
                  <a:graphicFrameLocks noChangeAspect="1"/>
                </p:cNvGraphicFramePr>
                <p:nvPr/>
              </p:nvGraphicFramePr>
              <p:xfrm>
                <a:off x="2592" y="1968"/>
                <a:ext cx="976" cy="353"/>
              </p:xfrm>
              <a:graphic>
                <a:graphicData uri="http://schemas.openxmlformats.org/presentationml/2006/ole">
                  <p:oleObj spid="_x0000_s136201" name="Equation" r:id="rId9" imgW="177480" imgH="75960" progId="Equation.3">
                    <p:embed/>
                  </p:oleObj>
                </a:graphicData>
              </a:graphic>
            </p:graphicFrame>
            <p:graphicFrame>
              <p:nvGraphicFramePr>
                <p:cNvPr id="308301" name="Object 77"/>
                <p:cNvGraphicFramePr>
                  <a:graphicFrameLocks noChangeAspect="1"/>
                </p:cNvGraphicFramePr>
                <p:nvPr/>
              </p:nvGraphicFramePr>
              <p:xfrm>
                <a:off x="1920" y="2003"/>
                <a:ext cx="976" cy="353"/>
              </p:xfrm>
              <a:graphic>
                <a:graphicData uri="http://schemas.openxmlformats.org/presentationml/2006/ole">
                  <p:oleObj spid="_x0000_s136202" name="Equation" r:id="rId10" imgW="177480" imgH="75960" progId="Equation.3">
                    <p:embed/>
                  </p:oleObj>
                </a:graphicData>
              </a:graphic>
            </p:graphicFrame>
            <p:graphicFrame>
              <p:nvGraphicFramePr>
                <p:cNvPr id="308302" name="Object 78"/>
                <p:cNvGraphicFramePr>
                  <a:graphicFrameLocks noChangeAspect="1"/>
                </p:cNvGraphicFramePr>
                <p:nvPr/>
              </p:nvGraphicFramePr>
              <p:xfrm flipV="1">
                <a:off x="1488" y="2993"/>
                <a:ext cx="192" cy="162"/>
              </p:xfrm>
              <a:graphic>
                <a:graphicData uri="http://schemas.openxmlformats.org/presentationml/2006/ole">
                  <p:oleObj spid="_x0000_s136203" name="Equation" r:id="rId11" imgW="114120" imgH="114120" progId="Equation.3">
                    <p:embed/>
                  </p:oleObj>
                </a:graphicData>
              </a:graphic>
            </p:graphicFrame>
            <p:graphicFrame>
              <p:nvGraphicFramePr>
                <p:cNvPr id="308303" name="Object 79"/>
                <p:cNvGraphicFramePr>
                  <a:graphicFrameLocks noChangeAspect="1"/>
                </p:cNvGraphicFramePr>
                <p:nvPr/>
              </p:nvGraphicFramePr>
              <p:xfrm flipV="1">
                <a:off x="2112" y="1907"/>
                <a:ext cx="192" cy="162"/>
              </p:xfrm>
              <a:graphic>
                <a:graphicData uri="http://schemas.openxmlformats.org/presentationml/2006/ole">
                  <p:oleObj spid="_x0000_s136204" name="Equation" r:id="rId12" imgW="114120" imgH="114120" progId="Equation.3">
                    <p:embed/>
                  </p:oleObj>
                </a:graphicData>
              </a:graphic>
            </p:graphicFrame>
            <p:graphicFrame>
              <p:nvGraphicFramePr>
                <p:cNvPr id="308304" name="Object 80"/>
                <p:cNvGraphicFramePr>
                  <a:graphicFrameLocks noChangeAspect="1"/>
                </p:cNvGraphicFramePr>
                <p:nvPr/>
              </p:nvGraphicFramePr>
              <p:xfrm flipV="1">
                <a:off x="1872" y="2273"/>
                <a:ext cx="192" cy="162"/>
              </p:xfrm>
              <a:graphic>
                <a:graphicData uri="http://schemas.openxmlformats.org/presentationml/2006/ole">
                  <p:oleObj spid="_x0000_s136205" name="Equation" r:id="rId13" imgW="114120" imgH="114120" progId="Equation.3">
                    <p:embed/>
                  </p:oleObj>
                </a:graphicData>
              </a:graphic>
            </p:graphicFrame>
            <p:graphicFrame>
              <p:nvGraphicFramePr>
                <p:cNvPr id="308305" name="Object 81"/>
                <p:cNvGraphicFramePr>
                  <a:graphicFrameLocks noChangeAspect="1"/>
                </p:cNvGraphicFramePr>
                <p:nvPr/>
              </p:nvGraphicFramePr>
              <p:xfrm flipV="1">
                <a:off x="2352" y="1907"/>
                <a:ext cx="192" cy="162"/>
              </p:xfrm>
              <a:graphic>
                <a:graphicData uri="http://schemas.openxmlformats.org/presentationml/2006/ole">
                  <p:oleObj spid="_x0000_s136206" name="Equation" r:id="rId14" imgW="114120" imgH="114120" progId="Equation.3">
                    <p:embed/>
                  </p:oleObj>
                </a:graphicData>
              </a:graphic>
            </p:graphicFrame>
            <p:graphicFrame>
              <p:nvGraphicFramePr>
                <p:cNvPr id="308306" name="Object 82"/>
                <p:cNvGraphicFramePr>
                  <a:graphicFrameLocks noChangeAspect="1"/>
                </p:cNvGraphicFramePr>
                <p:nvPr/>
              </p:nvGraphicFramePr>
              <p:xfrm flipV="1">
                <a:off x="2016" y="2513"/>
                <a:ext cx="192" cy="162"/>
              </p:xfrm>
              <a:graphic>
                <a:graphicData uri="http://schemas.openxmlformats.org/presentationml/2006/ole">
                  <p:oleObj spid="_x0000_s136207" name="Equation" r:id="rId15" imgW="114120" imgH="114120" progId="Equation.3">
                    <p:embed/>
                  </p:oleObj>
                </a:graphicData>
              </a:graphic>
            </p:graphicFrame>
            <p:graphicFrame>
              <p:nvGraphicFramePr>
                <p:cNvPr id="308307" name="Object 83"/>
                <p:cNvGraphicFramePr>
                  <a:graphicFrameLocks noChangeAspect="1"/>
                </p:cNvGraphicFramePr>
                <p:nvPr/>
              </p:nvGraphicFramePr>
              <p:xfrm flipV="1">
                <a:off x="1776" y="2513"/>
                <a:ext cx="192" cy="162"/>
              </p:xfrm>
              <a:graphic>
                <a:graphicData uri="http://schemas.openxmlformats.org/presentationml/2006/ole">
                  <p:oleObj spid="_x0000_s136208" name="Equation" r:id="rId16" imgW="114120" imgH="114120" progId="Equation.3">
                    <p:embed/>
                  </p:oleObj>
                </a:graphicData>
              </a:graphic>
            </p:graphicFrame>
            <p:graphicFrame>
              <p:nvGraphicFramePr>
                <p:cNvPr id="308308" name="Object 84"/>
                <p:cNvGraphicFramePr>
                  <a:graphicFrameLocks noChangeAspect="1"/>
                </p:cNvGraphicFramePr>
                <p:nvPr/>
              </p:nvGraphicFramePr>
              <p:xfrm>
                <a:off x="2768" y="2160"/>
                <a:ext cx="976" cy="353"/>
              </p:xfrm>
              <a:graphic>
                <a:graphicData uri="http://schemas.openxmlformats.org/presentationml/2006/ole">
                  <p:oleObj spid="_x0000_s136209" name="Equation" r:id="rId17" imgW="177480" imgH="75960" progId="Equation.3">
                    <p:embed/>
                  </p:oleObj>
                </a:graphicData>
              </a:graphic>
            </p:graphicFrame>
            <p:graphicFrame>
              <p:nvGraphicFramePr>
                <p:cNvPr id="308309" name="Object 85"/>
                <p:cNvGraphicFramePr>
                  <a:graphicFrameLocks noChangeAspect="1"/>
                </p:cNvGraphicFramePr>
                <p:nvPr/>
              </p:nvGraphicFramePr>
              <p:xfrm>
                <a:off x="2192" y="2418"/>
                <a:ext cx="976" cy="353"/>
              </p:xfrm>
              <a:graphic>
                <a:graphicData uri="http://schemas.openxmlformats.org/presentationml/2006/ole">
                  <p:oleObj spid="_x0000_s136210" name="Equation" r:id="rId18" imgW="177480" imgH="75960" progId="Equation.3">
                    <p:embed/>
                  </p:oleObj>
                </a:graphicData>
              </a:graphic>
            </p:graphicFrame>
            <p:graphicFrame>
              <p:nvGraphicFramePr>
                <p:cNvPr id="308310" name="Object 86"/>
                <p:cNvGraphicFramePr>
                  <a:graphicFrameLocks noChangeAspect="1"/>
                </p:cNvGraphicFramePr>
                <p:nvPr/>
              </p:nvGraphicFramePr>
              <p:xfrm>
                <a:off x="2912" y="2383"/>
                <a:ext cx="976" cy="353"/>
              </p:xfrm>
              <a:graphic>
                <a:graphicData uri="http://schemas.openxmlformats.org/presentationml/2006/ole">
                  <p:oleObj spid="_x0000_s136211" name="Equation" r:id="rId19" imgW="177480" imgH="75960" progId="Equation.3">
                    <p:embed/>
                  </p:oleObj>
                </a:graphicData>
              </a:graphic>
            </p:graphicFrame>
            <p:graphicFrame>
              <p:nvGraphicFramePr>
                <p:cNvPr id="308311" name="Object 87"/>
                <p:cNvGraphicFramePr>
                  <a:graphicFrameLocks noChangeAspect="1"/>
                </p:cNvGraphicFramePr>
                <p:nvPr/>
              </p:nvGraphicFramePr>
              <p:xfrm>
                <a:off x="2336" y="2675"/>
                <a:ext cx="976" cy="353"/>
              </p:xfrm>
              <a:graphic>
                <a:graphicData uri="http://schemas.openxmlformats.org/presentationml/2006/ole">
                  <p:oleObj spid="_x0000_s136212" name="Equation" r:id="rId20" imgW="177480" imgH="75960" progId="Equation.3">
                    <p:embed/>
                  </p:oleObj>
                </a:graphicData>
              </a:graphic>
            </p:graphicFrame>
            <p:graphicFrame>
              <p:nvGraphicFramePr>
                <p:cNvPr id="308312" name="Object 88"/>
                <p:cNvGraphicFramePr>
                  <a:graphicFrameLocks noChangeAspect="1"/>
                </p:cNvGraphicFramePr>
                <p:nvPr/>
              </p:nvGraphicFramePr>
              <p:xfrm>
                <a:off x="3072" y="2675"/>
                <a:ext cx="976" cy="353"/>
              </p:xfrm>
              <a:graphic>
                <a:graphicData uri="http://schemas.openxmlformats.org/presentationml/2006/ole">
                  <p:oleObj spid="_x0000_s136213" name="Equation" r:id="rId21" imgW="177480" imgH="75960" progId="Equation.3">
                    <p:embed/>
                  </p:oleObj>
                </a:graphicData>
              </a:graphic>
            </p:graphicFrame>
            <p:graphicFrame>
              <p:nvGraphicFramePr>
                <p:cNvPr id="308313" name="Object 89"/>
                <p:cNvGraphicFramePr>
                  <a:graphicFrameLocks noChangeAspect="1"/>
                </p:cNvGraphicFramePr>
                <p:nvPr/>
              </p:nvGraphicFramePr>
              <p:xfrm>
                <a:off x="2480" y="2915"/>
                <a:ext cx="976" cy="353"/>
              </p:xfrm>
              <a:graphic>
                <a:graphicData uri="http://schemas.openxmlformats.org/presentationml/2006/ole">
                  <p:oleObj spid="_x0000_s136214" name="Equation" r:id="rId22" imgW="177480" imgH="75960" progId="Equation.3">
                    <p:embed/>
                  </p:oleObj>
                </a:graphicData>
              </a:graphic>
            </p:graphicFrame>
            <p:graphicFrame>
              <p:nvGraphicFramePr>
                <p:cNvPr id="308314" name="Object 90"/>
                <p:cNvGraphicFramePr>
                  <a:graphicFrameLocks noChangeAspect="1"/>
                </p:cNvGraphicFramePr>
                <p:nvPr/>
              </p:nvGraphicFramePr>
              <p:xfrm>
                <a:off x="3264" y="2915"/>
                <a:ext cx="976" cy="353"/>
              </p:xfrm>
              <a:graphic>
                <a:graphicData uri="http://schemas.openxmlformats.org/presentationml/2006/ole">
                  <p:oleObj spid="_x0000_s136215" name="Equation" r:id="rId23" imgW="177480" imgH="75960" progId="Equation.3">
                    <p:embed/>
                  </p:oleObj>
                </a:graphicData>
              </a:graphic>
            </p:graphicFrame>
            <p:graphicFrame>
              <p:nvGraphicFramePr>
                <p:cNvPr id="308315" name="Object 91"/>
                <p:cNvGraphicFramePr>
                  <a:graphicFrameLocks noChangeAspect="1"/>
                </p:cNvGraphicFramePr>
                <p:nvPr/>
              </p:nvGraphicFramePr>
              <p:xfrm>
                <a:off x="2640" y="3120"/>
                <a:ext cx="976" cy="353"/>
              </p:xfrm>
              <a:graphic>
                <a:graphicData uri="http://schemas.openxmlformats.org/presentationml/2006/ole">
                  <p:oleObj spid="_x0000_s136216" name="Equation" r:id="rId24" imgW="177480" imgH="75960" progId="Equation.3">
                    <p:embed/>
                  </p:oleObj>
                </a:graphicData>
              </a:graphic>
            </p:graphicFrame>
            <p:graphicFrame>
              <p:nvGraphicFramePr>
                <p:cNvPr id="308316" name="Object 92"/>
                <p:cNvGraphicFramePr>
                  <a:graphicFrameLocks noChangeAspect="1"/>
                </p:cNvGraphicFramePr>
                <p:nvPr/>
              </p:nvGraphicFramePr>
              <p:xfrm>
                <a:off x="3408" y="3120"/>
                <a:ext cx="976" cy="353"/>
              </p:xfrm>
              <a:graphic>
                <a:graphicData uri="http://schemas.openxmlformats.org/presentationml/2006/ole">
                  <p:oleObj spid="_x0000_s136217" name="Equation" r:id="rId25" imgW="177480" imgH="75960" progId="Equation.3">
                    <p:embed/>
                  </p:oleObj>
                </a:graphicData>
              </a:graphic>
            </p:graphicFrame>
            <p:graphicFrame>
              <p:nvGraphicFramePr>
                <p:cNvPr id="308317" name="Object 93"/>
                <p:cNvGraphicFramePr>
                  <a:graphicFrameLocks noChangeAspect="1"/>
                </p:cNvGraphicFramePr>
                <p:nvPr/>
              </p:nvGraphicFramePr>
              <p:xfrm>
                <a:off x="1536" y="2675"/>
                <a:ext cx="1200" cy="353"/>
              </p:xfrm>
              <a:graphic>
                <a:graphicData uri="http://schemas.openxmlformats.org/presentationml/2006/ole">
                  <p:oleObj spid="_x0000_s136218" name="Equation" r:id="rId26" imgW="177480" imgH="75960" progId="Equation.3">
                    <p:embed/>
                  </p:oleObj>
                </a:graphicData>
              </a:graphic>
            </p:graphicFrame>
            <p:graphicFrame>
              <p:nvGraphicFramePr>
                <p:cNvPr id="308318" name="Object 94"/>
                <p:cNvGraphicFramePr>
                  <a:graphicFrameLocks noChangeAspect="1"/>
                </p:cNvGraphicFramePr>
                <p:nvPr/>
              </p:nvGraphicFramePr>
              <p:xfrm>
                <a:off x="1712" y="2915"/>
                <a:ext cx="976" cy="353"/>
              </p:xfrm>
              <a:graphic>
                <a:graphicData uri="http://schemas.openxmlformats.org/presentationml/2006/ole">
                  <p:oleObj spid="_x0000_s136219" name="Equation" r:id="rId27" imgW="177480" imgH="75960" progId="Equation.3">
                    <p:embed/>
                  </p:oleObj>
                </a:graphicData>
              </a:graphic>
            </p:graphicFrame>
            <p:graphicFrame>
              <p:nvGraphicFramePr>
                <p:cNvPr id="308319" name="Object 95"/>
                <p:cNvGraphicFramePr>
                  <a:graphicFrameLocks noChangeAspect="1"/>
                </p:cNvGraphicFramePr>
                <p:nvPr/>
              </p:nvGraphicFramePr>
              <p:xfrm>
                <a:off x="1872" y="3137"/>
                <a:ext cx="976" cy="353"/>
              </p:xfrm>
              <a:graphic>
                <a:graphicData uri="http://schemas.openxmlformats.org/presentationml/2006/ole">
                  <p:oleObj spid="_x0000_s136220" name="Equation" r:id="rId28" imgW="177480" imgH="75960" progId="Equation.3">
                    <p:embed/>
                  </p:oleObj>
                </a:graphicData>
              </a:graphic>
            </p:graphicFrame>
            <p:graphicFrame>
              <p:nvGraphicFramePr>
                <p:cNvPr id="308320" name="Object 96"/>
                <p:cNvGraphicFramePr>
                  <a:graphicFrameLocks noChangeAspect="1"/>
                </p:cNvGraphicFramePr>
                <p:nvPr/>
              </p:nvGraphicFramePr>
              <p:xfrm flipV="1">
                <a:off x="1632" y="3233"/>
                <a:ext cx="192" cy="162"/>
              </p:xfrm>
              <a:graphic>
                <a:graphicData uri="http://schemas.openxmlformats.org/presentationml/2006/ole">
                  <p:oleObj spid="_x0000_s136221" name="Equation" r:id="rId29" imgW="114120" imgH="114120" progId="Equation.3">
                    <p:embed/>
                  </p:oleObj>
                </a:graphicData>
              </a:graphic>
            </p:graphicFrame>
            <p:graphicFrame>
              <p:nvGraphicFramePr>
                <p:cNvPr id="308321" name="Object 97"/>
                <p:cNvGraphicFramePr>
                  <a:graphicFrameLocks noChangeAspect="1"/>
                </p:cNvGraphicFramePr>
                <p:nvPr/>
              </p:nvGraphicFramePr>
              <p:xfrm flipV="1">
                <a:off x="1344" y="3233"/>
                <a:ext cx="192" cy="162"/>
              </p:xfrm>
              <a:graphic>
                <a:graphicData uri="http://schemas.openxmlformats.org/presentationml/2006/ole">
                  <p:oleObj spid="_x0000_s136222" name="Equation" r:id="rId30" imgW="114120" imgH="114120" progId="Equation.3">
                    <p:embed/>
                  </p:oleObj>
                </a:graphicData>
              </a:graphic>
            </p:graphicFrame>
          </p:grpSp>
        </p:grpSp>
        <p:grpSp>
          <p:nvGrpSpPr>
            <p:cNvPr id="20" name="Group 98"/>
            <p:cNvGrpSpPr>
              <a:grpSpLocks/>
            </p:cNvGrpSpPr>
            <p:nvPr/>
          </p:nvGrpSpPr>
          <p:grpSpPr bwMode="auto">
            <a:xfrm>
              <a:off x="2496" y="2544"/>
              <a:ext cx="2592" cy="1296"/>
              <a:chOff x="2496" y="2544"/>
              <a:chExt cx="2592" cy="1296"/>
            </a:xfrm>
          </p:grpSpPr>
          <p:sp>
            <p:nvSpPr>
              <p:cNvPr id="308323" name="Line 99"/>
              <p:cNvSpPr>
                <a:spLocks noChangeShapeType="1"/>
              </p:cNvSpPr>
              <p:nvPr/>
            </p:nvSpPr>
            <p:spPr bwMode="auto">
              <a:xfrm>
                <a:off x="2496" y="2544"/>
                <a:ext cx="0" cy="1296"/>
              </a:xfrm>
              <a:prstGeom prst="line">
                <a:avLst/>
              </a:prstGeom>
              <a:noFill/>
              <a:ln w="57150" cap="sq">
                <a:solidFill>
                  <a:schemeClr val="tx1"/>
                </a:solidFill>
                <a:miter lim="800000"/>
                <a:headEnd type="none" w="sm" len="sm"/>
                <a:tailEnd type="none" w="sm" len="sm"/>
              </a:ln>
              <a:effectLst/>
            </p:spPr>
            <p:txBody>
              <a:bodyPr wrap="none"/>
              <a:lstStyle/>
              <a:p>
                <a:endParaRPr lang="zh-CN" altLang="en-US"/>
              </a:p>
            </p:txBody>
          </p:sp>
          <p:sp>
            <p:nvSpPr>
              <p:cNvPr id="308324" name="Line 100"/>
              <p:cNvSpPr>
                <a:spLocks noChangeShapeType="1"/>
              </p:cNvSpPr>
              <p:nvPr/>
            </p:nvSpPr>
            <p:spPr bwMode="auto">
              <a:xfrm>
                <a:off x="2784" y="2544"/>
                <a:ext cx="0" cy="1296"/>
              </a:xfrm>
              <a:prstGeom prst="line">
                <a:avLst/>
              </a:prstGeom>
              <a:noFill/>
              <a:ln w="57150" cap="sq">
                <a:solidFill>
                  <a:schemeClr val="tx1"/>
                </a:solidFill>
                <a:miter lim="800000"/>
                <a:headEnd type="none" w="sm" len="sm"/>
                <a:tailEnd type="none" w="sm" len="sm"/>
              </a:ln>
              <a:effectLst/>
            </p:spPr>
            <p:txBody>
              <a:bodyPr wrap="none"/>
              <a:lstStyle/>
              <a:p>
                <a:endParaRPr lang="zh-CN" altLang="en-US"/>
              </a:p>
            </p:txBody>
          </p:sp>
          <p:sp>
            <p:nvSpPr>
              <p:cNvPr id="308325" name="Line 101"/>
              <p:cNvSpPr>
                <a:spLocks noChangeShapeType="1"/>
              </p:cNvSpPr>
              <p:nvPr/>
            </p:nvSpPr>
            <p:spPr bwMode="auto">
              <a:xfrm>
                <a:off x="3072" y="2544"/>
                <a:ext cx="0" cy="1296"/>
              </a:xfrm>
              <a:prstGeom prst="line">
                <a:avLst/>
              </a:prstGeom>
              <a:noFill/>
              <a:ln w="57150" cap="sq">
                <a:solidFill>
                  <a:schemeClr val="tx1"/>
                </a:solidFill>
                <a:miter lim="800000"/>
                <a:headEnd type="none" w="sm" len="sm"/>
                <a:tailEnd type="none" w="sm" len="sm"/>
              </a:ln>
              <a:effectLst/>
            </p:spPr>
            <p:txBody>
              <a:bodyPr wrap="none"/>
              <a:lstStyle/>
              <a:p>
                <a:endParaRPr lang="zh-CN" altLang="en-US"/>
              </a:p>
            </p:txBody>
          </p:sp>
          <p:sp>
            <p:nvSpPr>
              <p:cNvPr id="308326" name="Line 102"/>
              <p:cNvSpPr>
                <a:spLocks noChangeShapeType="1"/>
              </p:cNvSpPr>
              <p:nvPr/>
            </p:nvSpPr>
            <p:spPr bwMode="auto">
              <a:xfrm>
                <a:off x="3360" y="2544"/>
                <a:ext cx="0" cy="1296"/>
              </a:xfrm>
              <a:prstGeom prst="line">
                <a:avLst/>
              </a:prstGeom>
              <a:noFill/>
              <a:ln w="57150" cap="sq">
                <a:solidFill>
                  <a:schemeClr val="tx1"/>
                </a:solidFill>
                <a:miter lim="800000"/>
                <a:headEnd type="none" w="sm" len="sm"/>
                <a:tailEnd type="none" w="sm" len="sm"/>
              </a:ln>
              <a:effectLst/>
            </p:spPr>
            <p:txBody>
              <a:bodyPr wrap="none"/>
              <a:lstStyle/>
              <a:p>
                <a:endParaRPr lang="zh-CN" altLang="en-US"/>
              </a:p>
            </p:txBody>
          </p:sp>
          <p:sp>
            <p:nvSpPr>
              <p:cNvPr id="308327" name="Line 103"/>
              <p:cNvSpPr>
                <a:spLocks noChangeShapeType="1"/>
              </p:cNvSpPr>
              <p:nvPr/>
            </p:nvSpPr>
            <p:spPr bwMode="auto">
              <a:xfrm>
                <a:off x="3600" y="2544"/>
                <a:ext cx="0" cy="1296"/>
              </a:xfrm>
              <a:prstGeom prst="line">
                <a:avLst/>
              </a:prstGeom>
              <a:noFill/>
              <a:ln w="57150" cap="sq">
                <a:solidFill>
                  <a:schemeClr val="tx1"/>
                </a:solidFill>
                <a:miter lim="800000"/>
                <a:headEnd type="none" w="sm" len="sm"/>
                <a:tailEnd type="none" w="sm" len="sm"/>
              </a:ln>
              <a:effectLst/>
            </p:spPr>
            <p:txBody>
              <a:bodyPr wrap="none"/>
              <a:lstStyle/>
              <a:p>
                <a:endParaRPr lang="zh-CN" altLang="en-US"/>
              </a:p>
            </p:txBody>
          </p:sp>
          <p:sp>
            <p:nvSpPr>
              <p:cNvPr id="308328" name="Line 104"/>
              <p:cNvSpPr>
                <a:spLocks noChangeShapeType="1"/>
              </p:cNvSpPr>
              <p:nvPr/>
            </p:nvSpPr>
            <p:spPr bwMode="auto">
              <a:xfrm>
                <a:off x="3840" y="2544"/>
                <a:ext cx="0" cy="1296"/>
              </a:xfrm>
              <a:prstGeom prst="line">
                <a:avLst/>
              </a:prstGeom>
              <a:noFill/>
              <a:ln w="57150" cap="sq">
                <a:solidFill>
                  <a:schemeClr val="tx1"/>
                </a:solidFill>
                <a:miter lim="800000"/>
                <a:headEnd type="none" w="sm" len="sm"/>
                <a:tailEnd type="none" w="sm" len="sm"/>
              </a:ln>
              <a:effectLst/>
            </p:spPr>
            <p:txBody>
              <a:bodyPr wrap="none"/>
              <a:lstStyle/>
              <a:p>
                <a:endParaRPr lang="zh-CN" altLang="en-US"/>
              </a:p>
            </p:txBody>
          </p:sp>
          <p:sp>
            <p:nvSpPr>
              <p:cNvPr id="308329" name="Line 105"/>
              <p:cNvSpPr>
                <a:spLocks noChangeShapeType="1"/>
              </p:cNvSpPr>
              <p:nvPr/>
            </p:nvSpPr>
            <p:spPr bwMode="auto">
              <a:xfrm>
                <a:off x="4080" y="2544"/>
                <a:ext cx="0" cy="1296"/>
              </a:xfrm>
              <a:prstGeom prst="line">
                <a:avLst/>
              </a:prstGeom>
              <a:noFill/>
              <a:ln w="57150" cap="sq">
                <a:solidFill>
                  <a:schemeClr val="tx1"/>
                </a:solidFill>
                <a:miter lim="800000"/>
                <a:headEnd type="none" w="sm" len="sm"/>
                <a:tailEnd type="none" w="sm" len="sm"/>
              </a:ln>
              <a:effectLst/>
            </p:spPr>
            <p:txBody>
              <a:bodyPr wrap="none"/>
              <a:lstStyle/>
              <a:p>
                <a:endParaRPr lang="zh-CN" altLang="en-US"/>
              </a:p>
            </p:txBody>
          </p:sp>
          <p:sp>
            <p:nvSpPr>
              <p:cNvPr id="308330" name="Line 106"/>
              <p:cNvSpPr>
                <a:spLocks noChangeShapeType="1"/>
              </p:cNvSpPr>
              <p:nvPr/>
            </p:nvSpPr>
            <p:spPr bwMode="auto">
              <a:xfrm>
                <a:off x="4320" y="2544"/>
                <a:ext cx="0" cy="1296"/>
              </a:xfrm>
              <a:prstGeom prst="line">
                <a:avLst/>
              </a:prstGeom>
              <a:noFill/>
              <a:ln w="57150" cap="sq">
                <a:solidFill>
                  <a:schemeClr val="tx1"/>
                </a:solidFill>
                <a:miter lim="800000"/>
                <a:headEnd type="none" w="sm" len="sm"/>
                <a:tailEnd type="none" w="sm" len="sm"/>
              </a:ln>
              <a:effectLst/>
            </p:spPr>
            <p:txBody>
              <a:bodyPr wrap="none"/>
              <a:lstStyle/>
              <a:p>
                <a:endParaRPr lang="zh-CN" altLang="en-US"/>
              </a:p>
            </p:txBody>
          </p:sp>
          <p:sp>
            <p:nvSpPr>
              <p:cNvPr id="308331" name="Line 107"/>
              <p:cNvSpPr>
                <a:spLocks noChangeShapeType="1"/>
              </p:cNvSpPr>
              <p:nvPr/>
            </p:nvSpPr>
            <p:spPr bwMode="auto">
              <a:xfrm>
                <a:off x="4608" y="2544"/>
                <a:ext cx="0" cy="1296"/>
              </a:xfrm>
              <a:prstGeom prst="line">
                <a:avLst/>
              </a:prstGeom>
              <a:noFill/>
              <a:ln w="57150" cap="sq">
                <a:solidFill>
                  <a:schemeClr val="tx1"/>
                </a:solidFill>
                <a:miter lim="800000"/>
                <a:headEnd type="none" w="sm" len="sm"/>
                <a:tailEnd type="none" w="sm" len="sm"/>
              </a:ln>
              <a:effectLst/>
            </p:spPr>
            <p:txBody>
              <a:bodyPr wrap="none"/>
              <a:lstStyle/>
              <a:p>
                <a:endParaRPr lang="zh-CN" altLang="en-US"/>
              </a:p>
            </p:txBody>
          </p:sp>
          <p:sp>
            <p:nvSpPr>
              <p:cNvPr id="308332" name="Line 108"/>
              <p:cNvSpPr>
                <a:spLocks noChangeShapeType="1"/>
              </p:cNvSpPr>
              <p:nvPr/>
            </p:nvSpPr>
            <p:spPr bwMode="auto">
              <a:xfrm>
                <a:off x="4848" y="2544"/>
                <a:ext cx="0" cy="1296"/>
              </a:xfrm>
              <a:prstGeom prst="line">
                <a:avLst/>
              </a:prstGeom>
              <a:noFill/>
              <a:ln w="57150" cap="sq">
                <a:solidFill>
                  <a:schemeClr val="tx1"/>
                </a:solidFill>
                <a:miter lim="800000"/>
                <a:headEnd type="none" w="sm" len="sm"/>
                <a:tailEnd type="none" w="sm" len="sm"/>
              </a:ln>
              <a:effectLst/>
            </p:spPr>
            <p:txBody>
              <a:bodyPr wrap="none"/>
              <a:lstStyle/>
              <a:p>
                <a:endParaRPr lang="zh-CN" altLang="en-US"/>
              </a:p>
            </p:txBody>
          </p:sp>
          <p:sp>
            <p:nvSpPr>
              <p:cNvPr id="308333" name="Line 109"/>
              <p:cNvSpPr>
                <a:spLocks noChangeShapeType="1"/>
              </p:cNvSpPr>
              <p:nvPr/>
            </p:nvSpPr>
            <p:spPr bwMode="auto">
              <a:xfrm>
                <a:off x="5088" y="2544"/>
                <a:ext cx="0" cy="1296"/>
              </a:xfrm>
              <a:prstGeom prst="line">
                <a:avLst/>
              </a:prstGeom>
              <a:noFill/>
              <a:ln w="57150" cap="sq">
                <a:solidFill>
                  <a:schemeClr val="tx1"/>
                </a:solidFill>
                <a:miter lim="800000"/>
                <a:headEnd type="none" w="sm" len="sm"/>
                <a:tailEnd type="none" w="sm" len="sm"/>
              </a:ln>
              <a:effectLst/>
            </p:spPr>
            <p:txBody>
              <a:bodyPr wrap="none"/>
              <a:lstStyle/>
              <a:p>
                <a:endParaRPr lang="zh-CN" altLang="en-US"/>
              </a:p>
            </p:txBody>
          </p:sp>
        </p:grpSp>
        <p:grpSp>
          <p:nvGrpSpPr>
            <p:cNvPr id="21" name="Group 110"/>
            <p:cNvGrpSpPr>
              <a:grpSpLocks/>
            </p:cNvGrpSpPr>
            <p:nvPr/>
          </p:nvGrpSpPr>
          <p:grpSpPr bwMode="auto">
            <a:xfrm>
              <a:off x="3264" y="192"/>
              <a:ext cx="864" cy="384"/>
              <a:chOff x="3264" y="192"/>
              <a:chExt cx="864" cy="384"/>
            </a:xfrm>
          </p:grpSpPr>
          <p:sp>
            <p:nvSpPr>
              <p:cNvPr id="308335" name="Line 111"/>
              <p:cNvSpPr>
                <a:spLocks noChangeShapeType="1"/>
              </p:cNvSpPr>
              <p:nvPr/>
            </p:nvSpPr>
            <p:spPr bwMode="auto">
              <a:xfrm>
                <a:off x="3264" y="192"/>
                <a:ext cx="192" cy="192"/>
              </a:xfrm>
              <a:prstGeom prst="line">
                <a:avLst/>
              </a:prstGeom>
              <a:noFill/>
              <a:ln w="57150" cap="sq">
                <a:solidFill>
                  <a:schemeClr val="tx1"/>
                </a:solidFill>
                <a:miter lim="800000"/>
                <a:headEnd type="none" w="sm" len="sm"/>
                <a:tailEnd type="none" w="sm" len="sm"/>
              </a:ln>
              <a:effectLst/>
            </p:spPr>
            <p:txBody>
              <a:bodyPr wrap="none"/>
              <a:lstStyle/>
              <a:p>
                <a:endParaRPr lang="zh-CN" altLang="en-US"/>
              </a:p>
            </p:txBody>
          </p:sp>
          <p:sp>
            <p:nvSpPr>
              <p:cNvPr id="308336" name="Line 112"/>
              <p:cNvSpPr>
                <a:spLocks noChangeShapeType="1"/>
              </p:cNvSpPr>
              <p:nvPr/>
            </p:nvSpPr>
            <p:spPr bwMode="auto">
              <a:xfrm>
                <a:off x="3456" y="384"/>
                <a:ext cx="0" cy="192"/>
              </a:xfrm>
              <a:prstGeom prst="line">
                <a:avLst/>
              </a:prstGeom>
              <a:noFill/>
              <a:ln w="57150" cap="sq">
                <a:solidFill>
                  <a:schemeClr val="tx1"/>
                </a:solidFill>
                <a:miter lim="800000"/>
                <a:headEnd type="none" w="sm" len="sm"/>
                <a:tailEnd type="none" w="sm" len="sm"/>
              </a:ln>
              <a:effectLst/>
            </p:spPr>
            <p:txBody>
              <a:bodyPr wrap="none"/>
              <a:lstStyle/>
              <a:p>
                <a:endParaRPr lang="zh-CN" altLang="en-US"/>
              </a:p>
            </p:txBody>
          </p:sp>
          <p:sp>
            <p:nvSpPr>
              <p:cNvPr id="308337" name="Line 113"/>
              <p:cNvSpPr>
                <a:spLocks noChangeShapeType="1"/>
              </p:cNvSpPr>
              <p:nvPr/>
            </p:nvSpPr>
            <p:spPr bwMode="auto">
              <a:xfrm flipH="1">
                <a:off x="3936" y="192"/>
                <a:ext cx="192" cy="192"/>
              </a:xfrm>
              <a:prstGeom prst="line">
                <a:avLst/>
              </a:prstGeom>
              <a:noFill/>
              <a:ln w="57150" cap="sq">
                <a:solidFill>
                  <a:schemeClr val="tx1"/>
                </a:solidFill>
                <a:miter lim="800000"/>
                <a:headEnd type="none" w="sm" len="sm"/>
                <a:tailEnd type="none" w="sm" len="sm"/>
              </a:ln>
              <a:effectLst/>
            </p:spPr>
            <p:txBody>
              <a:bodyPr wrap="none"/>
              <a:lstStyle/>
              <a:p>
                <a:endParaRPr lang="zh-CN" altLang="en-US"/>
              </a:p>
            </p:txBody>
          </p:sp>
          <p:sp>
            <p:nvSpPr>
              <p:cNvPr id="308338" name="Line 114"/>
              <p:cNvSpPr>
                <a:spLocks noChangeShapeType="1"/>
              </p:cNvSpPr>
              <p:nvPr/>
            </p:nvSpPr>
            <p:spPr bwMode="auto">
              <a:xfrm>
                <a:off x="3936" y="384"/>
                <a:ext cx="0" cy="192"/>
              </a:xfrm>
              <a:prstGeom prst="line">
                <a:avLst/>
              </a:prstGeom>
              <a:noFill/>
              <a:ln w="57150" cap="sq">
                <a:solidFill>
                  <a:schemeClr val="tx1"/>
                </a:solidFill>
                <a:miter lim="800000"/>
                <a:headEnd type="none" w="sm" len="sm"/>
                <a:tailEnd type="none" w="sm" len="sm"/>
              </a:ln>
              <a:effectLst/>
            </p:spPr>
            <p:txBody>
              <a:bodyPr wrap="none"/>
              <a:lstStyle/>
              <a:p>
                <a:endParaRPr lang="zh-CN" altLang="en-US"/>
              </a:p>
            </p:txBody>
          </p:sp>
        </p:grpSp>
      </p:grpSp>
      <p:sp>
        <p:nvSpPr>
          <p:cNvPr id="308339" name="Oval 115"/>
          <p:cNvSpPr>
            <a:spLocks noChangeArrowheads="1"/>
          </p:cNvSpPr>
          <p:nvPr/>
        </p:nvSpPr>
        <p:spPr bwMode="auto">
          <a:xfrm>
            <a:off x="7772400" y="5943600"/>
            <a:ext cx="152400" cy="152400"/>
          </a:xfrm>
          <a:prstGeom prst="ellipse">
            <a:avLst/>
          </a:prstGeom>
          <a:noFill/>
          <a:ln w="57150" cap="sq">
            <a:solidFill>
              <a:srgbClr val="99FF66"/>
            </a:solidFill>
            <a:miter lim="800000"/>
            <a:headEnd type="none" w="sm" len="sm"/>
            <a:tailEnd type="none" w="sm" len="sm"/>
          </a:ln>
          <a:effectLst/>
        </p:spPr>
        <p:txBody>
          <a:bodyPr wrap="none" anchor="ctr"/>
          <a:lstStyle/>
          <a:p>
            <a:endParaRPr lang="zh-CN" altLang="en-US"/>
          </a:p>
        </p:txBody>
      </p:sp>
      <p:graphicFrame>
        <p:nvGraphicFramePr>
          <p:cNvPr id="308340" name="Object 116"/>
          <p:cNvGraphicFramePr>
            <a:graphicFrameLocks noChangeAspect="1"/>
          </p:cNvGraphicFramePr>
          <p:nvPr/>
        </p:nvGraphicFramePr>
        <p:xfrm>
          <a:off x="762000" y="4570413"/>
          <a:ext cx="2151063" cy="882650"/>
        </p:xfrm>
        <a:graphic>
          <a:graphicData uri="http://schemas.openxmlformats.org/presentationml/2006/ole">
            <p:oleObj spid="_x0000_s136194" name="Equation" r:id="rId31" imgW="685800" imgH="241200" progId="Equation.3">
              <p:embed/>
            </p:oleObj>
          </a:graphicData>
        </a:graphic>
      </p:graphicFrame>
      <p:sp>
        <p:nvSpPr>
          <p:cNvPr id="308341" name="Line 117"/>
          <p:cNvSpPr>
            <a:spLocks noChangeShapeType="1"/>
          </p:cNvSpPr>
          <p:nvPr/>
        </p:nvSpPr>
        <p:spPr bwMode="auto">
          <a:xfrm flipH="1" flipV="1">
            <a:off x="2895600" y="5105400"/>
            <a:ext cx="2667000" cy="0"/>
          </a:xfrm>
          <a:prstGeom prst="line">
            <a:avLst/>
          </a:prstGeom>
          <a:noFill/>
          <a:ln w="38100" cap="sq">
            <a:solidFill>
              <a:schemeClr val="tx1"/>
            </a:solidFill>
            <a:miter lim="800000"/>
            <a:headEnd type="none" w="sm" len="sm"/>
            <a:tailEnd type="triangle" w="sm" len="sm"/>
          </a:ln>
          <a:effectLst/>
        </p:spPr>
        <p:txBody>
          <a:bodyPr wrap="none"/>
          <a:lstStyle/>
          <a:p>
            <a:endParaRPr lang="zh-CN" altLang="en-US"/>
          </a:p>
        </p:txBody>
      </p:sp>
      <p:grpSp>
        <p:nvGrpSpPr>
          <p:cNvPr id="22" name="Group 118"/>
          <p:cNvGrpSpPr>
            <a:grpSpLocks/>
          </p:cNvGrpSpPr>
          <p:nvPr/>
        </p:nvGrpSpPr>
        <p:grpSpPr bwMode="auto">
          <a:xfrm>
            <a:off x="515938" y="5689600"/>
            <a:ext cx="2836862" cy="579438"/>
            <a:chOff x="325" y="3584"/>
            <a:chExt cx="1787" cy="365"/>
          </a:xfrm>
        </p:grpSpPr>
        <p:graphicFrame>
          <p:nvGraphicFramePr>
            <p:cNvPr id="308343" name="Object 119"/>
            <p:cNvGraphicFramePr>
              <a:graphicFrameLocks noChangeAspect="1"/>
            </p:cNvGraphicFramePr>
            <p:nvPr/>
          </p:nvGraphicFramePr>
          <p:xfrm>
            <a:off x="325" y="3614"/>
            <a:ext cx="251" cy="322"/>
          </p:xfrm>
          <a:graphic>
            <a:graphicData uri="http://schemas.openxmlformats.org/presentationml/2006/ole">
              <p:oleObj spid="_x0000_s136195" name="Equation" r:id="rId32" imgW="126720" imgH="139680" progId="Equation.3">
                <p:embed/>
              </p:oleObj>
            </a:graphicData>
          </a:graphic>
        </p:graphicFrame>
        <p:sp>
          <p:nvSpPr>
            <p:cNvPr id="308344" name="Text Box 120"/>
            <p:cNvSpPr txBox="1">
              <a:spLocks noChangeArrowheads="1"/>
            </p:cNvSpPr>
            <p:nvPr/>
          </p:nvSpPr>
          <p:spPr bwMode="auto">
            <a:xfrm>
              <a:off x="588" y="3584"/>
              <a:ext cx="1524" cy="365"/>
            </a:xfrm>
            <a:prstGeom prst="rect">
              <a:avLst/>
            </a:prstGeom>
            <a:noFill/>
            <a:ln w="12700" cap="sq">
              <a:noFill/>
              <a:miter lim="800000"/>
              <a:headEnd type="none" w="sm" len="sm"/>
              <a:tailEnd type="none" w="sm" len="sm"/>
            </a:ln>
            <a:effectLst/>
          </p:spPr>
          <p:txBody>
            <a:bodyPr wrap="none">
              <a:spAutoFit/>
            </a:bodyPr>
            <a:lstStyle/>
            <a:p>
              <a:r>
                <a:rPr lang="en-US" altLang="zh-CN" sz="3200" b="0">
                  <a:solidFill>
                    <a:schemeClr val="tx1"/>
                  </a:solidFill>
                  <a:latin typeface="Times New Roman"/>
                  <a:ea typeface="宋体" pitchFamily="2" charset="-122"/>
                </a:rPr>
                <a:t>—</a:t>
              </a:r>
              <a:r>
                <a:rPr lang="en-US" altLang="zh-CN" sz="3200" b="0">
                  <a:solidFill>
                    <a:schemeClr val="tx1"/>
                  </a:solidFill>
                  <a:latin typeface="宋体" pitchFamily="2" charset="-122"/>
                  <a:ea typeface="宋体" pitchFamily="2" charset="-122"/>
                </a:rPr>
                <a:t> </a:t>
              </a:r>
              <a:r>
                <a:rPr lang="zh-CN" altLang="en-US" sz="3200" b="0">
                  <a:solidFill>
                    <a:schemeClr val="tx1"/>
                  </a:solidFill>
                  <a:latin typeface="宋体" pitchFamily="2" charset="-122"/>
                  <a:ea typeface="宋体" pitchFamily="2" charset="-122"/>
                </a:rPr>
                <a:t>钉子层数</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8226"/>
                                        </p:tgtEl>
                                        <p:attrNameLst>
                                          <p:attrName>style.visibility</p:attrName>
                                        </p:attrNameLst>
                                      </p:cBhvr>
                                      <p:to>
                                        <p:strVal val="visible"/>
                                      </p:to>
                                    </p:set>
                                    <p:animEffect transition="in" filter="wipe(up)">
                                      <p:cBhvr>
                                        <p:cTn id="7" dur="500"/>
                                        <p:tgtEl>
                                          <p:spTgt spid="308226"/>
                                        </p:tgtEl>
                                      </p:cBhvr>
                                    </p:animEffect>
                                  </p:childTnLst>
                                </p:cTn>
                              </p:par>
                            </p:childTnLst>
                          </p:cTn>
                        </p:par>
                        <p:par>
                          <p:cTn id="8" fill="hold">
                            <p:stCondLst>
                              <p:cond delay="500"/>
                            </p:stCondLst>
                            <p:childTnLst>
                              <p:par>
                                <p:cTn id="9" presetID="22" presetClass="entr" presetSubtype="1" fill="hold" grpId="0" nodeType="afterEffect">
                                  <p:stCondLst>
                                    <p:cond delay="3000"/>
                                  </p:stCondLst>
                                  <p:childTnLst>
                                    <p:set>
                                      <p:cBhvr>
                                        <p:cTn id="10" dur="1" fill="hold">
                                          <p:stCondLst>
                                            <p:cond delay="0"/>
                                          </p:stCondLst>
                                        </p:cTn>
                                        <p:tgtEl>
                                          <p:spTgt spid="308227"/>
                                        </p:tgtEl>
                                        <p:attrNameLst>
                                          <p:attrName>style.visibility</p:attrName>
                                        </p:attrNameLst>
                                      </p:cBhvr>
                                      <p:to>
                                        <p:strVal val="visible"/>
                                      </p:to>
                                    </p:set>
                                    <p:animEffect transition="in" filter="wipe(up)">
                                      <p:cBhvr>
                                        <p:cTn id="11" dur="500"/>
                                        <p:tgtEl>
                                          <p:spTgt spid="308227"/>
                                        </p:tgtEl>
                                      </p:cBhvr>
                                    </p:animEffect>
                                  </p:childTnLst>
                                </p:cTn>
                              </p:par>
                            </p:childTnLst>
                          </p:cTn>
                        </p:par>
                        <p:par>
                          <p:cTn id="12" fill="hold">
                            <p:stCondLst>
                              <p:cond delay="4000"/>
                            </p:stCondLst>
                            <p:childTnLst>
                              <p:par>
                                <p:cTn id="13" presetID="22" presetClass="entr" presetSubtype="1" fill="hold" grpId="0" nodeType="afterEffect">
                                  <p:stCondLst>
                                    <p:cond delay="3000"/>
                                  </p:stCondLst>
                                  <p:childTnLst>
                                    <p:set>
                                      <p:cBhvr>
                                        <p:cTn id="14" dur="1" fill="hold">
                                          <p:stCondLst>
                                            <p:cond delay="0"/>
                                          </p:stCondLst>
                                        </p:cTn>
                                        <p:tgtEl>
                                          <p:spTgt spid="308278"/>
                                        </p:tgtEl>
                                        <p:attrNameLst>
                                          <p:attrName>style.visibility</p:attrName>
                                        </p:attrNameLst>
                                      </p:cBhvr>
                                      <p:to>
                                        <p:strVal val="visible"/>
                                      </p:to>
                                    </p:set>
                                    <p:animEffect transition="in" filter="wipe(up)">
                                      <p:cBhvr>
                                        <p:cTn id="15" dur="500"/>
                                        <p:tgtEl>
                                          <p:spTgt spid="308278"/>
                                        </p:tgtEl>
                                      </p:cBhvr>
                                    </p:animEffect>
                                  </p:childTnLst>
                                </p:cTn>
                              </p:par>
                            </p:childTnLst>
                          </p:cTn>
                        </p:par>
                        <p:par>
                          <p:cTn id="16" fill="hold">
                            <p:stCondLst>
                              <p:cond delay="7500"/>
                            </p:stCondLst>
                            <p:childTnLst>
                              <p:par>
                                <p:cTn id="17" presetID="22" presetClass="entr" presetSubtype="1" fill="hold" nodeType="afterEffect">
                                  <p:stCondLst>
                                    <p:cond delay="300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p:stCondLst>
                              <p:cond delay="11000"/>
                            </p:stCondLst>
                            <p:childTnLst>
                              <p:par>
                                <p:cTn id="21" presetID="22" presetClass="entr" presetSubtype="1"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par>
                          <p:cTn id="24" fill="hold">
                            <p:stCondLst>
                              <p:cond delay="11500"/>
                            </p:stCondLst>
                            <p:childTnLst>
                              <p:par>
                                <p:cTn id="25" presetID="22"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par>
                          <p:cTn id="28" fill="hold">
                            <p:stCondLst>
                              <p:cond delay="12000"/>
                            </p:stCondLst>
                            <p:childTnLst>
                              <p:par>
                                <p:cTn id="29" presetID="22" presetClass="entr" presetSubtype="1"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par>
                          <p:cTn id="32" fill="hold">
                            <p:stCondLst>
                              <p:cond delay="12500"/>
                            </p:stCondLst>
                            <p:childTnLst>
                              <p:par>
                                <p:cTn id="33" presetID="22"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par>
                          <p:cTn id="36" fill="hold">
                            <p:stCondLst>
                              <p:cond delay="13000"/>
                            </p:stCondLst>
                            <p:childTnLst>
                              <p:par>
                                <p:cTn id="37" presetID="22" presetClass="entr" presetSubtype="1"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up)">
                                      <p:cBhvr>
                                        <p:cTn id="39" dur="500"/>
                                        <p:tgtEl>
                                          <p:spTgt spid="2"/>
                                        </p:tgtEl>
                                      </p:cBhvr>
                                    </p:animEffect>
                                  </p:childTnLst>
                                </p:cTn>
                              </p:par>
                            </p:childTnLst>
                          </p:cTn>
                        </p:par>
                        <p:par>
                          <p:cTn id="40" fill="hold">
                            <p:stCondLst>
                              <p:cond delay="13500"/>
                            </p:stCondLst>
                            <p:childTnLst>
                              <p:par>
                                <p:cTn id="41" presetID="22" presetClass="entr" presetSubtype="1"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up)">
                                      <p:cBhvr>
                                        <p:cTn id="43" dur="500"/>
                                        <p:tgtEl>
                                          <p:spTgt spid="10"/>
                                        </p:tgtEl>
                                      </p:cBhvr>
                                    </p:animEffect>
                                  </p:childTnLst>
                                </p:cTn>
                              </p:par>
                            </p:childTnLst>
                          </p:cTn>
                        </p:par>
                        <p:par>
                          <p:cTn id="44" fill="hold">
                            <p:stCondLst>
                              <p:cond delay="14000"/>
                            </p:stCondLst>
                            <p:childTnLst>
                              <p:par>
                                <p:cTn id="45" presetID="22" presetClass="entr" presetSubtype="1"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up)">
                                      <p:cBhvr>
                                        <p:cTn id="47" dur="500"/>
                                        <p:tgtEl>
                                          <p:spTgt spid="3"/>
                                        </p:tgtEl>
                                      </p:cBhvr>
                                    </p:animEffect>
                                  </p:childTnLst>
                                </p:cTn>
                              </p:par>
                            </p:childTnLst>
                          </p:cTn>
                        </p:par>
                        <p:par>
                          <p:cTn id="48" fill="hold">
                            <p:stCondLst>
                              <p:cond delay="14500"/>
                            </p:stCondLst>
                            <p:childTnLst>
                              <p:par>
                                <p:cTn id="49" presetID="22" presetClass="entr" presetSubtype="1"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500"/>
                                        <p:tgtEl>
                                          <p:spTgt spid="12"/>
                                        </p:tgtEl>
                                      </p:cBhvr>
                                    </p:animEffect>
                                  </p:childTnLst>
                                </p:cTn>
                              </p:par>
                            </p:childTnLst>
                          </p:cTn>
                        </p:par>
                        <p:par>
                          <p:cTn id="52" fill="hold">
                            <p:stCondLst>
                              <p:cond delay="15000"/>
                            </p:stCondLst>
                            <p:childTnLst>
                              <p:par>
                                <p:cTn id="53" presetID="22" presetClass="entr" presetSubtype="1" fill="hold" grpId="0" nodeType="afterEffect">
                                  <p:stCondLst>
                                    <p:cond delay="0"/>
                                  </p:stCondLst>
                                  <p:childTnLst>
                                    <p:set>
                                      <p:cBhvr>
                                        <p:cTn id="54" dur="1" fill="hold">
                                          <p:stCondLst>
                                            <p:cond delay="0"/>
                                          </p:stCondLst>
                                        </p:cTn>
                                        <p:tgtEl>
                                          <p:spTgt spid="308283"/>
                                        </p:tgtEl>
                                        <p:attrNameLst>
                                          <p:attrName>style.visibility</p:attrName>
                                        </p:attrNameLst>
                                      </p:cBhvr>
                                      <p:to>
                                        <p:strVal val="visible"/>
                                      </p:to>
                                    </p:set>
                                    <p:animEffect transition="in" filter="wipe(up)">
                                      <p:cBhvr>
                                        <p:cTn id="55" dur="500"/>
                                        <p:tgtEl>
                                          <p:spTgt spid="308283"/>
                                        </p:tgtEl>
                                      </p:cBhvr>
                                    </p:animEffect>
                                  </p:childTnLst>
                                </p:cTn>
                              </p:par>
                            </p:childTnLst>
                          </p:cTn>
                        </p:par>
                        <p:par>
                          <p:cTn id="56" fill="hold">
                            <p:stCondLst>
                              <p:cond delay="15500"/>
                            </p:stCondLst>
                            <p:childTnLst>
                              <p:par>
                                <p:cTn id="57" presetID="22" presetClass="entr" presetSubtype="1" fill="hold" grpId="0" nodeType="afterEffect">
                                  <p:stCondLst>
                                    <p:cond delay="0"/>
                                  </p:stCondLst>
                                  <p:childTnLst>
                                    <p:set>
                                      <p:cBhvr>
                                        <p:cTn id="58" dur="1" fill="hold">
                                          <p:stCondLst>
                                            <p:cond delay="0"/>
                                          </p:stCondLst>
                                        </p:cTn>
                                        <p:tgtEl>
                                          <p:spTgt spid="308277"/>
                                        </p:tgtEl>
                                        <p:attrNameLst>
                                          <p:attrName>style.visibility</p:attrName>
                                        </p:attrNameLst>
                                      </p:cBhvr>
                                      <p:to>
                                        <p:strVal val="visible"/>
                                      </p:to>
                                    </p:set>
                                    <p:animEffect transition="in" filter="wipe(up)">
                                      <p:cBhvr>
                                        <p:cTn id="59" dur="500"/>
                                        <p:tgtEl>
                                          <p:spTgt spid="308277"/>
                                        </p:tgtEl>
                                      </p:cBhvr>
                                    </p:animEffect>
                                  </p:childTnLst>
                                </p:cTn>
                              </p:par>
                            </p:childTnLst>
                          </p:cTn>
                        </p:par>
                        <p:par>
                          <p:cTn id="60" fill="hold">
                            <p:stCondLst>
                              <p:cond delay="16000"/>
                            </p:stCondLst>
                            <p:childTnLst>
                              <p:par>
                                <p:cTn id="61" presetID="22" presetClass="entr" presetSubtype="1" fill="hold" grpId="0" nodeType="afterEffect">
                                  <p:stCondLst>
                                    <p:cond delay="0"/>
                                  </p:stCondLst>
                                  <p:childTnLst>
                                    <p:set>
                                      <p:cBhvr>
                                        <p:cTn id="62" dur="1" fill="hold">
                                          <p:stCondLst>
                                            <p:cond delay="0"/>
                                          </p:stCondLst>
                                        </p:cTn>
                                        <p:tgtEl>
                                          <p:spTgt spid="308339"/>
                                        </p:tgtEl>
                                        <p:attrNameLst>
                                          <p:attrName>style.visibility</p:attrName>
                                        </p:attrNameLst>
                                      </p:cBhvr>
                                      <p:to>
                                        <p:strVal val="visible"/>
                                      </p:to>
                                    </p:set>
                                    <p:animEffect transition="in" filter="wipe(up)">
                                      <p:cBhvr>
                                        <p:cTn id="63" dur="500"/>
                                        <p:tgtEl>
                                          <p:spTgt spid="308339"/>
                                        </p:tgtEl>
                                      </p:cBhvr>
                                    </p:animEffect>
                                  </p:childTnLst>
                                </p:cTn>
                              </p:par>
                            </p:childTnLst>
                          </p:cTn>
                        </p:par>
                        <p:par>
                          <p:cTn id="64" fill="hold">
                            <p:stCondLst>
                              <p:cond delay="16500"/>
                            </p:stCondLst>
                            <p:childTnLst>
                              <p:par>
                                <p:cTn id="65" presetID="22" presetClass="entr" presetSubtype="1" fill="hold"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up)">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308341"/>
                                        </p:tgtEl>
                                        <p:attrNameLst>
                                          <p:attrName>style.visibility</p:attrName>
                                        </p:attrNameLst>
                                      </p:cBhvr>
                                      <p:to>
                                        <p:strVal val="visible"/>
                                      </p:to>
                                    </p:set>
                                    <p:animEffect transition="in" filter="wipe(right)">
                                      <p:cBhvr>
                                        <p:cTn id="72" dur="500"/>
                                        <p:tgtEl>
                                          <p:spTgt spid="308341"/>
                                        </p:tgtEl>
                                      </p:cBhvr>
                                    </p:animEffect>
                                  </p:childTnLst>
                                </p:cTn>
                              </p:par>
                            </p:childTnLst>
                          </p:cTn>
                        </p:par>
                        <p:par>
                          <p:cTn id="73" fill="hold">
                            <p:stCondLst>
                              <p:cond delay="500"/>
                            </p:stCondLst>
                            <p:childTnLst>
                              <p:par>
                                <p:cTn id="74" presetID="22" presetClass="entr" presetSubtype="2" fill="hold" nodeType="afterEffect">
                                  <p:stCondLst>
                                    <p:cond delay="0"/>
                                  </p:stCondLst>
                                  <p:childTnLst>
                                    <p:set>
                                      <p:cBhvr>
                                        <p:cTn id="75" dur="1" fill="hold">
                                          <p:stCondLst>
                                            <p:cond delay="0"/>
                                          </p:stCondLst>
                                        </p:cTn>
                                        <p:tgtEl>
                                          <p:spTgt spid="308340"/>
                                        </p:tgtEl>
                                        <p:attrNameLst>
                                          <p:attrName>style.visibility</p:attrName>
                                        </p:attrNameLst>
                                      </p:cBhvr>
                                      <p:to>
                                        <p:strVal val="visible"/>
                                      </p:to>
                                    </p:set>
                                    <p:animEffect transition="in" filter="wipe(right)">
                                      <p:cBhvr>
                                        <p:cTn id="76" dur="500"/>
                                        <p:tgtEl>
                                          <p:spTgt spid="30834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left)">
                                      <p:cBhvr>
                                        <p:cTn id="8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6" grpId="0" autoUpdateAnimBg="0"/>
      <p:bldP spid="308227" grpId="0" autoUpdateAnimBg="0"/>
      <p:bldP spid="308277" grpId="0" animBg="1"/>
      <p:bldP spid="308278" grpId="0" animBg="1"/>
      <p:bldP spid="308283" grpId="0" animBg="1"/>
      <p:bldP spid="308339" grpId="0" animBg="1"/>
      <p:bldP spid="30834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4"/>
          <p:cNvGraphicFramePr>
            <a:graphicFrameLocks noChangeAspect="1"/>
          </p:cNvGraphicFramePr>
          <p:nvPr/>
        </p:nvGraphicFramePr>
        <p:xfrm>
          <a:off x="4911725" y="3819525"/>
          <a:ext cx="112713" cy="214313"/>
        </p:xfrm>
        <a:graphic>
          <a:graphicData uri="http://schemas.openxmlformats.org/presentationml/2006/ole">
            <p:oleObj spid="_x0000_s17410" name="公式" r:id="rId3" imgW="114120" imgH="215640" progId="Equation.3">
              <p:embed/>
            </p:oleObj>
          </a:graphicData>
        </a:graphic>
      </p:graphicFrame>
      <p:graphicFrame>
        <p:nvGraphicFramePr>
          <p:cNvPr id="17411" name="Object 5"/>
          <p:cNvGraphicFramePr>
            <a:graphicFrameLocks noChangeAspect="1"/>
          </p:cNvGraphicFramePr>
          <p:nvPr/>
        </p:nvGraphicFramePr>
        <p:xfrm>
          <a:off x="4911725" y="3819525"/>
          <a:ext cx="112713" cy="214313"/>
        </p:xfrm>
        <a:graphic>
          <a:graphicData uri="http://schemas.openxmlformats.org/presentationml/2006/ole">
            <p:oleObj spid="_x0000_s17411" name="公式" r:id="rId4" imgW="114120" imgH="215640" progId="Equation.3">
              <p:embed/>
            </p:oleObj>
          </a:graphicData>
        </a:graphic>
      </p:graphicFrame>
      <p:sp>
        <p:nvSpPr>
          <p:cNvPr id="17417" name="Text Box 6"/>
          <p:cNvSpPr txBox="1">
            <a:spLocks noChangeArrowheads="1"/>
          </p:cNvSpPr>
          <p:nvPr/>
        </p:nvSpPr>
        <p:spPr bwMode="auto">
          <a:xfrm>
            <a:off x="1108075" y="946150"/>
            <a:ext cx="5754688" cy="519113"/>
          </a:xfrm>
          <a:prstGeom prst="rect">
            <a:avLst/>
          </a:prstGeom>
          <a:noFill/>
          <a:ln w="9525">
            <a:noFill/>
            <a:miter lim="800000"/>
            <a:headEnd/>
            <a:tailEnd/>
          </a:ln>
        </p:spPr>
        <p:txBody>
          <a:bodyPr wrap="none">
            <a:spAutoFit/>
          </a:bodyPr>
          <a:lstStyle/>
          <a:p>
            <a:pPr algn="ctr" eaLnBrk="0" hangingPunct="0"/>
            <a:r>
              <a:rPr lang="zh-CN" altLang="en-US" b="1">
                <a:solidFill>
                  <a:srgbClr val="3366CC"/>
                </a:solidFill>
                <a:ea typeface="宋体" charset="-122"/>
              </a:rPr>
              <a:t>定理</a:t>
            </a:r>
            <a:r>
              <a:rPr lang="zh-CN" altLang="en-US" b="1">
                <a:ea typeface="宋体" charset="-122"/>
              </a:rPr>
              <a:t>（李雅普诺夫</a:t>
            </a:r>
            <a:r>
              <a:rPr lang="en-US" altLang="zh-CN" b="1">
                <a:ea typeface="宋体" charset="-122"/>
              </a:rPr>
              <a:t>(Liapounov)</a:t>
            </a:r>
            <a:r>
              <a:rPr lang="zh-CN" altLang="en-US" b="1">
                <a:ea typeface="宋体" charset="-122"/>
              </a:rPr>
              <a:t>定理</a:t>
            </a:r>
            <a:r>
              <a:rPr lang="en-US" altLang="zh-CN" b="1">
                <a:ea typeface="宋体" charset="-122"/>
              </a:rPr>
              <a:t>)</a:t>
            </a:r>
          </a:p>
        </p:txBody>
      </p:sp>
      <p:graphicFrame>
        <p:nvGraphicFramePr>
          <p:cNvPr id="1572871" name="Object 7"/>
          <p:cNvGraphicFramePr>
            <a:graphicFrameLocks noChangeAspect="1"/>
          </p:cNvGraphicFramePr>
          <p:nvPr/>
        </p:nvGraphicFramePr>
        <p:xfrm>
          <a:off x="1116013" y="1628775"/>
          <a:ext cx="8027987" cy="1789113"/>
        </p:xfrm>
        <a:graphic>
          <a:graphicData uri="http://schemas.openxmlformats.org/presentationml/2006/ole">
            <p:oleObj spid="_x0000_s17412" name="公式" r:id="rId5" imgW="3162240" imgH="723600" progId="Equation.3">
              <p:embed/>
            </p:oleObj>
          </a:graphicData>
        </a:graphic>
      </p:graphicFrame>
      <p:graphicFrame>
        <p:nvGraphicFramePr>
          <p:cNvPr id="1572872" name="Object 8"/>
          <p:cNvGraphicFramePr>
            <a:graphicFrameLocks noChangeAspect="1"/>
          </p:cNvGraphicFramePr>
          <p:nvPr/>
        </p:nvGraphicFramePr>
        <p:xfrm>
          <a:off x="1331913" y="3357563"/>
          <a:ext cx="3378200" cy="800100"/>
        </p:xfrm>
        <a:graphic>
          <a:graphicData uri="http://schemas.openxmlformats.org/presentationml/2006/ole">
            <p:oleObj spid="_x0000_s17413" name="公式" r:id="rId6" imgW="3377880" imgH="799920" progId="Equation.3">
              <p:embed/>
            </p:oleObj>
          </a:graphicData>
        </a:graphic>
      </p:graphicFrame>
      <p:graphicFrame>
        <p:nvGraphicFramePr>
          <p:cNvPr id="1572873" name="Object 9"/>
          <p:cNvGraphicFramePr>
            <a:graphicFrameLocks noChangeAspect="1"/>
          </p:cNvGraphicFramePr>
          <p:nvPr/>
        </p:nvGraphicFramePr>
        <p:xfrm>
          <a:off x="1089025" y="4237038"/>
          <a:ext cx="6477000" cy="1485900"/>
        </p:xfrm>
        <a:graphic>
          <a:graphicData uri="http://schemas.openxmlformats.org/presentationml/2006/ole">
            <p:oleObj spid="_x0000_s17414" name="公式" r:id="rId7" imgW="6476760" imgH="1485720" progId="Equation.3">
              <p:embed/>
            </p:oleObj>
          </a:graphicData>
        </a:graphic>
      </p:graphicFrame>
      <p:graphicFrame>
        <p:nvGraphicFramePr>
          <p:cNvPr id="1572874" name="Object 10"/>
          <p:cNvGraphicFramePr>
            <a:graphicFrameLocks noChangeAspect="1"/>
          </p:cNvGraphicFramePr>
          <p:nvPr/>
        </p:nvGraphicFramePr>
        <p:xfrm>
          <a:off x="1090613" y="5930900"/>
          <a:ext cx="5626100" cy="800100"/>
        </p:xfrm>
        <a:graphic>
          <a:graphicData uri="http://schemas.openxmlformats.org/presentationml/2006/ole">
            <p:oleObj spid="_x0000_s17415" name="公式" r:id="rId8" imgW="5626080" imgH="799920" progId="Equation.3">
              <p:embed/>
            </p:oleObj>
          </a:graphicData>
        </a:graphic>
      </p:graphicFrame>
      <p:sp>
        <p:nvSpPr>
          <p:cNvPr id="17418" name="Text Box 11"/>
          <p:cNvSpPr txBox="1">
            <a:spLocks noChangeArrowheads="1"/>
          </p:cNvSpPr>
          <p:nvPr/>
        </p:nvSpPr>
        <p:spPr bwMode="auto">
          <a:xfrm>
            <a:off x="1455738" y="301625"/>
            <a:ext cx="7038975" cy="519113"/>
          </a:xfrm>
          <a:prstGeom prst="rect">
            <a:avLst/>
          </a:prstGeom>
          <a:noFill/>
          <a:ln w="9525">
            <a:noFill/>
            <a:miter lim="800000"/>
            <a:headEnd/>
            <a:tailEnd/>
          </a:ln>
        </p:spPr>
        <p:txBody>
          <a:bodyPr wrap="none">
            <a:spAutoFit/>
          </a:bodyPr>
          <a:lstStyle/>
          <a:p>
            <a:r>
              <a:rPr lang="zh-CN" altLang="en-US"/>
              <a:t>当                                   </a:t>
            </a:r>
            <a:r>
              <a:rPr lang="en-US" altLang="zh-CN"/>
              <a:t>,</a:t>
            </a:r>
            <a:r>
              <a:rPr lang="zh-CN" altLang="en-US"/>
              <a:t>但不服从同一分布时</a:t>
            </a:r>
            <a:r>
              <a:rPr lang="en-US" altLang="zh-CN"/>
              <a:t>:</a:t>
            </a:r>
          </a:p>
        </p:txBody>
      </p:sp>
      <p:graphicFrame>
        <p:nvGraphicFramePr>
          <p:cNvPr id="17416" name="Object 12"/>
          <p:cNvGraphicFramePr>
            <a:graphicFrameLocks noGrp="1" noChangeAspect="1"/>
          </p:cNvGraphicFramePr>
          <p:nvPr>
            <p:ph/>
          </p:nvPr>
        </p:nvGraphicFramePr>
        <p:xfrm>
          <a:off x="1979613" y="404813"/>
          <a:ext cx="2952750" cy="406400"/>
        </p:xfrm>
        <a:graphic>
          <a:graphicData uri="http://schemas.openxmlformats.org/presentationml/2006/ole">
            <p:oleObj spid="_x0000_s17416" name="公式" r:id="rId9" imgW="1663560" imgH="228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72871"/>
                                        </p:tgtEl>
                                        <p:attrNameLst>
                                          <p:attrName>style.visibility</p:attrName>
                                        </p:attrNameLst>
                                      </p:cBhvr>
                                      <p:to>
                                        <p:strVal val="visible"/>
                                      </p:to>
                                    </p:set>
                                    <p:animEffect transition="in" filter="wipe(left)">
                                      <p:cBhvr>
                                        <p:cTn id="7" dur="500"/>
                                        <p:tgtEl>
                                          <p:spTgt spid="15728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72872"/>
                                        </p:tgtEl>
                                        <p:attrNameLst>
                                          <p:attrName>style.visibility</p:attrName>
                                        </p:attrNameLst>
                                      </p:cBhvr>
                                      <p:to>
                                        <p:strVal val="visible"/>
                                      </p:to>
                                    </p:set>
                                    <p:animEffect transition="in" filter="wipe(left)">
                                      <p:cBhvr>
                                        <p:cTn id="12" dur="500"/>
                                        <p:tgtEl>
                                          <p:spTgt spid="15728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72873"/>
                                        </p:tgtEl>
                                        <p:attrNameLst>
                                          <p:attrName>style.visibility</p:attrName>
                                        </p:attrNameLst>
                                      </p:cBhvr>
                                      <p:to>
                                        <p:strVal val="visible"/>
                                      </p:to>
                                    </p:set>
                                    <p:animEffect transition="in" filter="wipe(left)">
                                      <p:cBhvr>
                                        <p:cTn id="17" dur="500"/>
                                        <p:tgtEl>
                                          <p:spTgt spid="15728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72874"/>
                                        </p:tgtEl>
                                        <p:attrNameLst>
                                          <p:attrName>style.visibility</p:attrName>
                                        </p:attrNameLst>
                                      </p:cBhvr>
                                      <p:to>
                                        <p:strVal val="visible"/>
                                      </p:to>
                                    </p:set>
                                    <p:animEffect transition="in" filter="wipe(left)">
                                      <p:cBhvr>
                                        <p:cTn id="22" dur="500"/>
                                        <p:tgtEl>
                                          <p:spTgt spid="1572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61" name="Text Box 9"/>
          <p:cNvSpPr txBox="1">
            <a:spLocks noChangeArrowheads="1"/>
          </p:cNvSpPr>
          <p:nvPr/>
        </p:nvSpPr>
        <p:spPr bwMode="auto">
          <a:xfrm>
            <a:off x="996950" y="2093913"/>
            <a:ext cx="7391400" cy="519112"/>
          </a:xfrm>
          <a:prstGeom prst="rect">
            <a:avLst/>
          </a:prstGeom>
          <a:noFill/>
          <a:ln w="9525">
            <a:noFill/>
            <a:miter lim="800000"/>
            <a:headEnd/>
            <a:tailEnd/>
          </a:ln>
          <a:effectLst/>
        </p:spPr>
        <p:txBody>
          <a:bodyPr>
            <a:spAutoFit/>
          </a:bodyPr>
          <a:lstStyle/>
          <a:p>
            <a:pPr algn="l">
              <a:spcBef>
                <a:spcPct val="50000"/>
              </a:spcBef>
            </a:pPr>
            <a:r>
              <a:rPr lang="zh-CN" altLang="en-US" sz="2800">
                <a:latin typeface="Times New Roman" pitchFamily="18" charset="0"/>
              </a:rPr>
              <a:t>用频率近似代替概率问题：</a:t>
            </a:r>
          </a:p>
        </p:txBody>
      </p:sp>
      <p:graphicFrame>
        <p:nvGraphicFramePr>
          <p:cNvPr id="125962" name="Object 10"/>
          <p:cNvGraphicFramePr>
            <a:graphicFrameLocks noChangeAspect="1"/>
          </p:cNvGraphicFramePr>
          <p:nvPr/>
        </p:nvGraphicFramePr>
        <p:xfrm>
          <a:off x="5435600" y="1916113"/>
          <a:ext cx="1663700" cy="889000"/>
        </p:xfrm>
        <a:graphic>
          <a:graphicData uri="http://schemas.openxmlformats.org/presentationml/2006/ole">
            <p:oleObj spid="_x0000_s92162" name="Equation" r:id="rId3" imgW="1663560" imgH="888840" progId="Equation.3">
              <p:embed/>
            </p:oleObj>
          </a:graphicData>
        </a:graphic>
      </p:graphicFrame>
      <p:graphicFrame>
        <p:nvGraphicFramePr>
          <p:cNvPr id="125963" name="Object 11"/>
          <p:cNvGraphicFramePr>
            <a:graphicFrameLocks noChangeAspect="1"/>
          </p:cNvGraphicFramePr>
          <p:nvPr/>
        </p:nvGraphicFramePr>
        <p:xfrm>
          <a:off x="6804025" y="2852738"/>
          <a:ext cx="1168400" cy="469900"/>
        </p:xfrm>
        <a:graphic>
          <a:graphicData uri="http://schemas.openxmlformats.org/presentationml/2006/ole">
            <p:oleObj spid="_x0000_s92163" name="Equation" r:id="rId4" imgW="1168200" imgH="469800" progId="Equation.3">
              <p:embed/>
            </p:oleObj>
          </a:graphicData>
        </a:graphic>
      </p:graphicFrame>
      <p:sp>
        <p:nvSpPr>
          <p:cNvPr id="125964" name="Text Box 12"/>
          <p:cNvSpPr txBox="1">
            <a:spLocks noChangeArrowheads="1"/>
          </p:cNvSpPr>
          <p:nvPr/>
        </p:nvSpPr>
        <p:spPr bwMode="auto">
          <a:xfrm>
            <a:off x="1028700" y="4789488"/>
            <a:ext cx="8007350" cy="1160462"/>
          </a:xfrm>
          <a:prstGeom prst="rect">
            <a:avLst/>
          </a:prstGeom>
          <a:noFill/>
          <a:ln w="9525">
            <a:noFill/>
            <a:miter lim="800000"/>
            <a:headEnd/>
            <a:tailEnd/>
          </a:ln>
          <a:effectLst/>
        </p:spPr>
        <p:txBody>
          <a:bodyPr>
            <a:spAutoFit/>
          </a:bodyPr>
          <a:lstStyle/>
          <a:p>
            <a:pPr algn="l">
              <a:spcBef>
                <a:spcPct val="50000"/>
              </a:spcBef>
            </a:pPr>
            <a:r>
              <a:rPr lang="zh-CN" altLang="en-US" sz="2800">
                <a:latin typeface="Times New Roman" pitchFamily="18" charset="0"/>
              </a:rPr>
              <a:t>独立随机变量之和以正态分布为极限分布问题， </a:t>
            </a:r>
          </a:p>
          <a:p>
            <a:pPr algn="l">
              <a:spcBef>
                <a:spcPct val="50000"/>
              </a:spcBef>
            </a:pPr>
            <a:r>
              <a:rPr lang="zh-CN" altLang="en-US" sz="2800">
                <a:latin typeface="Times New Roman" pitchFamily="18" charset="0"/>
              </a:rPr>
              <a:t>即</a:t>
            </a:r>
            <a:r>
              <a:rPr lang="en-US" altLang="zh-CN" sz="2800">
                <a:latin typeface="Times New Roman" pitchFamily="18" charset="0"/>
              </a:rPr>
              <a:t>:  </a:t>
            </a:r>
            <a:r>
              <a:rPr lang="zh-CN" altLang="en-US" sz="2800">
                <a:latin typeface="Times New Roman" pitchFamily="18" charset="0"/>
              </a:rPr>
              <a:t>用正态分布作近似计算问题。</a:t>
            </a:r>
          </a:p>
        </p:txBody>
      </p:sp>
      <p:sp>
        <p:nvSpPr>
          <p:cNvPr id="135168" name="Rectangle 0"/>
          <p:cNvSpPr>
            <a:spLocks noChangeArrowheads="1"/>
          </p:cNvSpPr>
          <p:nvPr/>
        </p:nvSpPr>
        <p:spPr bwMode="auto">
          <a:xfrm>
            <a:off x="971550" y="1446213"/>
            <a:ext cx="4095750" cy="519112"/>
          </a:xfrm>
          <a:prstGeom prst="rect">
            <a:avLst/>
          </a:prstGeom>
          <a:noFill/>
          <a:ln w="9525">
            <a:noFill/>
            <a:miter lim="800000"/>
            <a:headEnd/>
            <a:tailEnd/>
          </a:ln>
          <a:effectLst/>
        </p:spPr>
        <p:txBody>
          <a:bodyPr wrap="none">
            <a:spAutoFit/>
          </a:bodyPr>
          <a:lstStyle/>
          <a:p>
            <a:r>
              <a:rPr lang="zh-CN" altLang="en-US" sz="2800">
                <a:solidFill>
                  <a:schemeClr val="folHlink"/>
                </a:solidFill>
              </a:rPr>
              <a:t>大数定律</a:t>
            </a:r>
            <a:r>
              <a:rPr lang="zh-CN" altLang="en-US" sz="2800"/>
              <a:t>从理论上解决：</a:t>
            </a:r>
          </a:p>
        </p:txBody>
      </p:sp>
      <p:sp>
        <p:nvSpPr>
          <p:cNvPr id="135169" name="Rectangle 1"/>
          <p:cNvSpPr>
            <a:spLocks noChangeArrowheads="1"/>
          </p:cNvSpPr>
          <p:nvPr/>
        </p:nvSpPr>
        <p:spPr bwMode="auto">
          <a:xfrm>
            <a:off x="1042988" y="4054475"/>
            <a:ext cx="3384550" cy="519113"/>
          </a:xfrm>
          <a:prstGeom prst="rect">
            <a:avLst/>
          </a:prstGeom>
          <a:noFill/>
          <a:ln w="9525">
            <a:noFill/>
            <a:miter lim="800000"/>
            <a:headEnd/>
            <a:tailEnd/>
          </a:ln>
          <a:effectLst/>
        </p:spPr>
        <p:txBody>
          <a:bodyPr wrap="none">
            <a:spAutoFit/>
          </a:bodyPr>
          <a:lstStyle/>
          <a:p>
            <a:r>
              <a:rPr lang="zh-CN" altLang="en-US" sz="2800">
                <a:solidFill>
                  <a:schemeClr val="folHlink"/>
                </a:solidFill>
              </a:rPr>
              <a:t>中心极限定理</a:t>
            </a:r>
            <a:r>
              <a:rPr lang="zh-CN" altLang="en-US" sz="2800"/>
              <a:t>阐述：</a:t>
            </a:r>
          </a:p>
        </p:txBody>
      </p:sp>
      <p:sp>
        <p:nvSpPr>
          <p:cNvPr id="135170" name="Rectangle 2"/>
          <p:cNvSpPr>
            <a:spLocks noChangeArrowheads="1"/>
          </p:cNvSpPr>
          <p:nvPr/>
        </p:nvSpPr>
        <p:spPr bwMode="auto">
          <a:xfrm>
            <a:off x="1003300" y="2781300"/>
            <a:ext cx="5873750" cy="519113"/>
          </a:xfrm>
          <a:prstGeom prst="rect">
            <a:avLst/>
          </a:prstGeom>
          <a:noFill/>
          <a:ln w="9525">
            <a:noFill/>
            <a:miter lim="800000"/>
            <a:headEnd/>
            <a:tailEnd/>
          </a:ln>
          <a:effectLst/>
        </p:spPr>
        <p:txBody>
          <a:bodyPr wrap="none">
            <a:spAutoFit/>
          </a:bodyPr>
          <a:lstStyle/>
          <a:p>
            <a:r>
              <a:rPr lang="zh-CN" altLang="en-US" sz="2800"/>
              <a:t>用样本均值近似代替理论均值问题：</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5168"/>
                                        </p:tgtEl>
                                        <p:attrNameLst>
                                          <p:attrName>style.visibility</p:attrName>
                                        </p:attrNameLst>
                                      </p:cBhvr>
                                      <p:to>
                                        <p:strVal val="visible"/>
                                      </p:to>
                                    </p:set>
                                    <p:animEffect transition="in" filter="wipe(down)">
                                      <p:cBhvr>
                                        <p:cTn id="7" dur="500"/>
                                        <p:tgtEl>
                                          <p:spTgt spid="1351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5961"/>
                                        </p:tgtEl>
                                        <p:attrNameLst>
                                          <p:attrName>style.visibility</p:attrName>
                                        </p:attrNameLst>
                                      </p:cBhvr>
                                      <p:to>
                                        <p:strVal val="visible"/>
                                      </p:to>
                                    </p:set>
                                    <p:animEffect transition="in" filter="wipe(down)">
                                      <p:cBhvr>
                                        <p:cTn id="12" dur="500"/>
                                        <p:tgtEl>
                                          <p:spTgt spid="1259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5962"/>
                                        </p:tgtEl>
                                        <p:attrNameLst>
                                          <p:attrName>style.visibility</p:attrName>
                                        </p:attrNameLst>
                                      </p:cBhvr>
                                      <p:to>
                                        <p:strVal val="visible"/>
                                      </p:to>
                                    </p:set>
                                    <p:animEffect transition="in" filter="wipe(down)">
                                      <p:cBhvr>
                                        <p:cTn id="17" dur="500"/>
                                        <p:tgtEl>
                                          <p:spTgt spid="1259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5170"/>
                                        </p:tgtEl>
                                        <p:attrNameLst>
                                          <p:attrName>style.visibility</p:attrName>
                                        </p:attrNameLst>
                                      </p:cBhvr>
                                      <p:to>
                                        <p:strVal val="visible"/>
                                      </p:to>
                                    </p:set>
                                    <p:animEffect transition="in" filter="wipe(down)">
                                      <p:cBhvr>
                                        <p:cTn id="22" dur="500"/>
                                        <p:tgtEl>
                                          <p:spTgt spid="1351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5963"/>
                                        </p:tgtEl>
                                        <p:attrNameLst>
                                          <p:attrName>style.visibility</p:attrName>
                                        </p:attrNameLst>
                                      </p:cBhvr>
                                      <p:to>
                                        <p:strVal val="visible"/>
                                      </p:to>
                                    </p:set>
                                    <p:animEffect transition="in" filter="wipe(down)">
                                      <p:cBhvr>
                                        <p:cTn id="27" dur="500"/>
                                        <p:tgtEl>
                                          <p:spTgt spid="1259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5169"/>
                                        </p:tgtEl>
                                        <p:attrNameLst>
                                          <p:attrName>style.visibility</p:attrName>
                                        </p:attrNameLst>
                                      </p:cBhvr>
                                      <p:to>
                                        <p:strVal val="visible"/>
                                      </p:to>
                                    </p:set>
                                    <p:animEffect transition="in" filter="wipe(down)">
                                      <p:cBhvr>
                                        <p:cTn id="32" dur="500"/>
                                        <p:tgtEl>
                                          <p:spTgt spid="1351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5964"/>
                                        </p:tgtEl>
                                        <p:attrNameLst>
                                          <p:attrName>style.visibility</p:attrName>
                                        </p:attrNameLst>
                                      </p:cBhvr>
                                      <p:to>
                                        <p:strVal val="visible"/>
                                      </p:to>
                                    </p:set>
                                    <p:animEffect transition="in" filter="wipe(down)">
                                      <p:cBhvr>
                                        <p:cTn id="37" dur="500"/>
                                        <p:tgtEl>
                                          <p:spTgt spid="125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1" grpId="0"/>
      <p:bldP spid="125964" grpId="0"/>
      <p:bldP spid="135168" grpId="0"/>
      <p:bldP spid="135169" grpId="0"/>
      <p:bldP spid="13517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4"/>
          <p:cNvGraphicFramePr>
            <a:graphicFrameLocks noChangeAspect="1"/>
          </p:cNvGraphicFramePr>
          <p:nvPr/>
        </p:nvGraphicFramePr>
        <p:xfrm>
          <a:off x="1258888" y="549275"/>
          <a:ext cx="5184775" cy="2108200"/>
        </p:xfrm>
        <a:graphic>
          <a:graphicData uri="http://schemas.openxmlformats.org/presentationml/2006/ole">
            <p:oleObj spid="_x0000_s18434" name="公式" r:id="rId3" imgW="2184120" imgH="888840" progId="Equation.3">
              <p:embed/>
            </p:oleObj>
          </a:graphicData>
        </a:graphic>
      </p:graphicFrame>
      <p:graphicFrame>
        <p:nvGraphicFramePr>
          <p:cNvPr id="1573893" name="Object 5"/>
          <p:cNvGraphicFramePr>
            <a:graphicFrameLocks noChangeAspect="1"/>
          </p:cNvGraphicFramePr>
          <p:nvPr/>
        </p:nvGraphicFramePr>
        <p:xfrm>
          <a:off x="900113" y="2924175"/>
          <a:ext cx="3816350" cy="657225"/>
        </p:xfrm>
        <a:graphic>
          <a:graphicData uri="http://schemas.openxmlformats.org/presentationml/2006/ole">
            <p:oleObj spid="_x0000_s18435" name="公式" r:id="rId4" imgW="1180800" imgH="203040" progId="Equation.3">
              <p:embed/>
            </p:oleObj>
          </a:graphicData>
        </a:graphic>
      </p:graphicFrame>
      <p:graphicFrame>
        <p:nvGraphicFramePr>
          <p:cNvPr id="1573894" name="Object 6"/>
          <p:cNvGraphicFramePr>
            <a:graphicFrameLocks noChangeAspect="1"/>
          </p:cNvGraphicFramePr>
          <p:nvPr/>
        </p:nvGraphicFramePr>
        <p:xfrm>
          <a:off x="1042988" y="3789363"/>
          <a:ext cx="4392612" cy="2316162"/>
        </p:xfrm>
        <a:graphic>
          <a:graphicData uri="http://schemas.openxmlformats.org/presentationml/2006/ole">
            <p:oleObj spid="_x0000_s18436" name="公式" r:id="rId5" imgW="1638000" imgH="863280" progId="Equation.3">
              <p:embed/>
            </p:oleObj>
          </a:graphicData>
        </a:graphic>
      </p:graphicFrame>
      <p:graphicFrame>
        <p:nvGraphicFramePr>
          <p:cNvPr id="1573895" name="Object 7"/>
          <p:cNvGraphicFramePr>
            <a:graphicFrameLocks noChangeAspect="1"/>
          </p:cNvGraphicFramePr>
          <p:nvPr/>
        </p:nvGraphicFramePr>
        <p:xfrm>
          <a:off x="5435600" y="4221163"/>
          <a:ext cx="3313113" cy="1200150"/>
        </p:xfrm>
        <a:graphic>
          <a:graphicData uri="http://schemas.openxmlformats.org/presentationml/2006/ole">
            <p:oleObj spid="_x0000_s18437" name="公式" r:id="rId6" imgW="2349360" imgH="850680" progId="Equation.3">
              <p:embed/>
            </p:oleObj>
          </a:graphicData>
        </a:graphic>
      </p:graphicFrame>
      <p:graphicFrame>
        <p:nvGraphicFramePr>
          <p:cNvPr id="1573896" name="Object 8"/>
          <p:cNvGraphicFramePr>
            <a:graphicFrameLocks noChangeAspect="1"/>
          </p:cNvGraphicFramePr>
          <p:nvPr/>
        </p:nvGraphicFramePr>
        <p:xfrm>
          <a:off x="6227763" y="5949950"/>
          <a:ext cx="1079500" cy="393700"/>
        </p:xfrm>
        <a:graphic>
          <a:graphicData uri="http://schemas.openxmlformats.org/presentationml/2006/ole">
            <p:oleObj spid="_x0000_s18438" name="公式" r:id="rId7" imgW="1079280" imgH="393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73893"/>
                                        </p:tgtEl>
                                        <p:attrNameLst>
                                          <p:attrName>style.visibility</p:attrName>
                                        </p:attrNameLst>
                                      </p:cBhvr>
                                      <p:to>
                                        <p:strVal val="visible"/>
                                      </p:to>
                                    </p:set>
                                    <p:animEffect transition="in" filter="wipe(left)">
                                      <p:cBhvr>
                                        <p:cTn id="7" dur="500"/>
                                        <p:tgtEl>
                                          <p:spTgt spid="15738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73894"/>
                                        </p:tgtEl>
                                        <p:attrNameLst>
                                          <p:attrName>style.visibility</p:attrName>
                                        </p:attrNameLst>
                                      </p:cBhvr>
                                      <p:to>
                                        <p:strVal val="visible"/>
                                      </p:to>
                                    </p:set>
                                    <p:animEffect transition="in" filter="wipe(left)">
                                      <p:cBhvr>
                                        <p:cTn id="12" dur="500"/>
                                        <p:tgtEl>
                                          <p:spTgt spid="15738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573895"/>
                                        </p:tgtEl>
                                        <p:attrNameLst>
                                          <p:attrName>style.visibility</p:attrName>
                                        </p:attrNameLst>
                                      </p:cBhvr>
                                      <p:to>
                                        <p:strVal val="visible"/>
                                      </p:to>
                                    </p:set>
                                    <p:animEffect transition="in" filter="blinds(vertical)">
                                      <p:cBhvr>
                                        <p:cTn id="17" dur="500"/>
                                        <p:tgtEl>
                                          <p:spTgt spid="157389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3" fill="hold" nodeType="clickEffect">
                                  <p:stCondLst>
                                    <p:cond delay="0"/>
                                  </p:stCondLst>
                                  <p:childTnLst>
                                    <p:set>
                                      <p:cBhvr>
                                        <p:cTn id="21" dur="1" fill="hold">
                                          <p:stCondLst>
                                            <p:cond delay="0"/>
                                          </p:stCondLst>
                                        </p:cTn>
                                        <p:tgtEl>
                                          <p:spTgt spid="1573896"/>
                                        </p:tgtEl>
                                        <p:attrNameLst>
                                          <p:attrName>style.visibility</p:attrName>
                                        </p:attrNameLst>
                                      </p:cBhvr>
                                      <p:to>
                                        <p:strVal val="visible"/>
                                      </p:to>
                                    </p:set>
                                    <p:anim calcmode="lin" valueType="num">
                                      <p:cBhvr additive="base">
                                        <p:cTn id="22" dur="500" fill="hold"/>
                                        <p:tgtEl>
                                          <p:spTgt spid="1573896"/>
                                        </p:tgtEl>
                                        <p:attrNameLst>
                                          <p:attrName>ppt_x</p:attrName>
                                        </p:attrNameLst>
                                      </p:cBhvr>
                                      <p:tavLst>
                                        <p:tav tm="0">
                                          <p:val>
                                            <p:strVal val="1+#ppt_w/2"/>
                                          </p:val>
                                        </p:tav>
                                        <p:tav tm="100000">
                                          <p:val>
                                            <p:strVal val="#ppt_x"/>
                                          </p:val>
                                        </p:tav>
                                      </p:tavLst>
                                    </p:anim>
                                    <p:anim calcmode="lin" valueType="num">
                                      <p:cBhvr additive="base">
                                        <p:cTn id="23" dur="500" fill="hold"/>
                                        <p:tgtEl>
                                          <p:spTgt spid="157389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Text Box 4"/>
          <p:cNvSpPr txBox="1">
            <a:spLocks noChangeArrowheads="1"/>
          </p:cNvSpPr>
          <p:nvPr/>
        </p:nvSpPr>
        <p:spPr bwMode="auto">
          <a:xfrm>
            <a:off x="936625" y="1085850"/>
            <a:ext cx="1463675" cy="519113"/>
          </a:xfrm>
          <a:prstGeom prst="rect">
            <a:avLst/>
          </a:prstGeom>
          <a:noFill/>
          <a:ln w="9525">
            <a:noFill/>
            <a:miter lim="800000"/>
            <a:headEnd/>
            <a:tailEnd/>
          </a:ln>
        </p:spPr>
        <p:txBody>
          <a:bodyPr wrap="none">
            <a:spAutoFit/>
          </a:bodyPr>
          <a:lstStyle/>
          <a:p>
            <a:pPr algn="ctr" eaLnBrk="0" hangingPunct="0"/>
            <a:r>
              <a:rPr lang="zh-CN" altLang="en-US" b="1">
                <a:solidFill>
                  <a:schemeClr val="hlink"/>
                </a:solidFill>
                <a:ea typeface="宋体" charset="-122"/>
              </a:rPr>
              <a:t>请注意 </a:t>
            </a:r>
            <a:r>
              <a:rPr lang="en-US" altLang="zh-CN" b="1">
                <a:solidFill>
                  <a:schemeClr val="hlink"/>
                </a:solidFill>
                <a:ea typeface="宋体" charset="-122"/>
              </a:rPr>
              <a:t>:</a:t>
            </a:r>
          </a:p>
        </p:txBody>
      </p:sp>
      <p:graphicFrame>
        <p:nvGraphicFramePr>
          <p:cNvPr id="1574917" name="Object 5"/>
          <p:cNvGraphicFramePr>
            <a:graphicFrameLocks noChangeAspect="1"/>
          </p:cNvGraphicFramePr>
          <p:nvPr/>
        </p:nvGraphicFramePr>
        <p:xfrm>
          <a:off x="911225" y="1485900"/>
          <a:ext cx="8232775" cy="1358900"/>
        </p:xfrm>
        <a:graphic>
          <a:graphicData uri="http://schemas.openxmlformats.org/presentationml/2006/ole">
            <p:oleObj spid="_x0000_s19458" name="公式" r:id="rId3" imgW="7823160" imgH="1358640" progId="Equation.3">
              <p:embed/>
            </p:oleObj>
          </a:graphicData>
        </a:graphic>
      </p:graphicFrame>
      <p:graphicFrame>
        <p:nvGraphicFramePr>
          <p:cNvPr id="19459" name="Object 6"/>
          <p:cNvGraphicFramePr>
            <a:graphicFrameLocks noChangeAspect="1"/>
          </p:cNvGraphicFramePr>
          <p:nvPr/>
        </p:nvGraphicFramePr>
        <p:xfrm>
          <a:off x="4583113" y="4156075"/>
          <a:ext cx="914400" cy="419100"/>
        </p:xfrm>
        <a:graphic>
          <a:graphicData uri="http://schemas.openxmlformats.org/presentationml/2006/ole">
            <p:oleObj spid="_x0000_s19459" name="公式" r:id="rId4" imgW="914400" imgH="419040" progId="Equation.3">
              <p:embed/>
            </p:oleObj>
          </a:graphicData>
        </a:graphic>
      </p:graphicFrame>
      <p:graphicFrame>
        <p:nvGraphicFramePr>
          <p:cNvPr id="1574919" name="Object 7"/>
          <p:cNvGraphicFramePr>
            <a:graphicFrameLocks noChangeAspect="1"/>
          </p:cNvGraphicFramePr>
          <p:nvPr/>
        </p:nvGraphicFramePr>
        <p:xfrm>
          <a:off x="1609725" y="2919413"/>
          <a:ext cx="6426200" cy="800100"/>
        </p:xfrm>
        <a:graphic>
          <a:graphicData uri="http://schemas.openxmlformats.org/presentationml/2006/ole">
            <p:oleObj spid="_x0000_s19460" name="公式" r:id="rId5" imgW="6426000" imgH="799920" progId="Equation.3">
              <p:embed/>
            </p:oleObj>
          </a:graphicData>
        </a:graphic>
      </p:graphicFrame>
      <p:graphicFrame>
        <p:nvGraphicFramePr>
          <p:cNvPr id="1574920" name="Object 8"/>
          <p:cNvGraphicFramePr>
            <a:graphicFrameLocks noChangeAspect="1"/>
          </p:cNvGraphicFramePr>
          <p:nvPr/>
        </p:nvGraphicFramePr>
        <p:xfrm>
          <a:off x="936625" y="3860800"/>
          <a:ext cx="8207375" cy="2425700"/>
        </p:xfrm>
        <a:graphic>
          <a:graphicData uri="http://schemas.openxmlformats.org/presentationml/2006/ole">
            <p:oleObj spid="_x0000_s19461" name="公式" r:id="rId6" imgW="7975440" imgH="2425680" progId="Equation.3">
              <p:embed/>
            </p:oleObj>
          </a:graphicData>
        </a:graphic>
      </p:graphicFrame>
      <p:graphicFrame>
        <p:nvGraphicFramePr>
          <p:cNvPr id="19462" name="Object 9"/>
          <p:cNvGraphicFramePr>
            <a:graphicFrameLocks noGrp="1" noChangeAspect="1"/>
          </p:cNvGraphicFramePr>
          <p:nvPr>
            <p:ph/>
          </p:nvPr>
        </p:nvGraphicFramePr>
        <p:xfrm>
          <a:off x="5651500" y="0"/>
          <a:ext cx="3163888" cy="1663700"/>
        </p:xfrm>
        <a:graphic>
          <a:graphicData uri="http://schemas.openxmlformats.org/presentationml/2006/ole">
            <p:oleObj spid="_x0000_s19462" name="公式" r:id="rId7" imgW="1231560" imgH="647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74917"/>
                                        </p:tgtEl>
                                        <p:attrNameLst>
                                          <p:attrName>style.visibility</p:attrName>
                                        </p:attrNameLst>
                                      </p:cBhvr>
                                      <p:to>
                                        <p:strVal val="visible"/>
                                      </p:to>
                                    </p:set>
                                    <p:animEffect transition="in" filter="wipe(left)">
                                      <p:cBhvr>
                                        <p:cTn id="7" dur="500"/>
                                        <p:tgtEl>
                                          <p:spTgt spid="15749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74919"/>
                                        </p:tgtEl>
                                        <p:attrNameLst>
                                          <p:attrName>style.visibility</p:attrName>
                                        </p:attrNameLst>
                                      </p:cBhvr>
                                      <p:to>
                                        <p:strVal val="visible"/>
                                      </p:to>
                                    </p:set>
                                    <p:animEffect transition="in" filter="wipe(left)">
                                      <p:cBhvr>
                                        <p:cTn id="12" dur="500"/>
                                        <p:tgtEl>
                                          <p:spTgt spid="15749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74920"/>
                                        </p:tgtEl>
                                        <p:attrNameLst>
                                          <p:attrName>style.visibility</p:attrName>
                                        </p:attrNameLst>
                                      </p:cBhvr>
                                      <p:to>
                                        <p:strVal val="visible"/>
                                      </p:to>
                                    </p:set>
                                    <p:animEffect transition="in" filter="wipe(left)">
                                      <p:cBhvr>
                                        <p:cTn id="17" dur="500"/>
                                        <p:tgtEl>
                                          <p:spTgt spid="1574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6" name="Text Box 6"/>
          <p:cNvSpPr txBox="1">
            <a:spLocks noChangeArrowheads="1"/>
          </p:cNvSpPr>
          <p:nvPr/>
        </p:nvSpPr>
        <p:spPr bwMode="auto">
          <a:xfrm>
            <a:off x="900113" y="1773238"/>
            <a:ext cx="6119812" cy="582612"/>
          </a:xfrm>
          <a:prstGeom prst="rect">
            <a:avLst/>
          </a:prstGeom>
          <a:noFill/>
          <a:ln w="9525">
            <a:noFill/>
            <a:miter lim="800000"/>
            <a:headEnd/>
            <a:tailEnd/>
          </a:ln>
          <a:effectLst/>
        </p:spPr>
        <p:txBody>
          <a:bodyPr>
            <a:spAutoFit/>
          </a:bodyPr>
          <a:lstStyle/>
          <a:p>
            <a:pPr algn="l">
              <a:lnSpc>
                <a:spcPct val="115000"/>
              </a:lnSpc>
            </a:pPr>
            <a:r>
              <a:rPr lang="en-US" altLang="zh-CN" sz="2800" b="1"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棣莫弗</a:t>
            </a:r>
            <a:r>
              <a:rPr lang="en-US" altLang="zh-CN" sz="2800" b="1" dirty="0">
                <a:latin typeface="Arial"/>
                <a:ea typeface="楷体_GB2312" pitchFamily="49" charset="-122"/>
              </a:rPr>
              <a:t>——</a:t>
            </a:r>
            <a:r>
              <a:rPr lang="zh-CN" altLang="en-US" sz="2800" b="1" dirty="0">
                <a:latin typeface="楷体_GB2312" pitchFamily="49" charset="-122"/>
                <a:ea typeface="楷体_GB2312" pitchFamily="49" charset="-122"/>
              </a:rPr>
              <a:t>拉普拉斯中心极限定理</a:t>
            </a:r>
          </a:p>
        </p:txBody>
      </p:sp>
      <p:grpSp>
        <p:nvGrpSpPr>
          <p:cNvPr id="2" name="Group 16"/>
          <p:cNvGrpSpPr>
            <a:grpSpLocks/>
          </p:cNvGrpSpPr>
          <p:nvPr/>
        </p:nvGrpSpPr>
        <p:grpSpPr bwMode="auto">
          <a:xfrm>
            <a:off x="107950" y="2205038"/>
            <a:ext cx="5543550" cy="3751262"/>
            <a:chOff x="68" y="1389"/>
            <a:chExt cx="3492" cy="2363"/>
          </a:xfrm>
        </p:grpSpPr>
        <p:sp>
          <p:nvSpPr>
            <p:cNvPr id="76807" name="Rectangle 7"/>
            <p:cNvSpPr>
              <a:spLocks noChangeArrowheads="1"/>
            </p:cNvSpPr>
            <p:nvPr/>
          </p:nvSpPr>
          <p:spPr bwMode="auto">
            <a:xfrm>
              <a:off x="68" y="1389"/>
              <a:ext cx="3492" cy="1027"/>
            </a:xfrm>
            <a:prstGeom prst="rect">
              <a:avLst/>
            </a:prstGeom>
            <a:noFill/>
            <a:ln w="9525">
              <a:noFill/>
              <a:miter lim="800000"/>
              <a:headEnd/>
              <a:tailEnd/>
            </a:ln>
            <a:effectLst/>
          </p:spPr>
          <p:txBody>
            <a:bodyPr>
              <a:spAutoFit/>
            </a:bodyPr>
            <a:lstStyle/>
            <a:p>
              <a:pPr algn="l" eaLnBrk="0" hangingPunct="0">
                <a:lnSpc>
                  <a:spcPct val="120000"/>
                </a:lnSpc>
              </a:pPr>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设随机变量服            </a:t>
              </a:r>
            </a:p>
            <a:p>
              <a:pPr algn="l" eaLnBrk="0" hangingPunct="0">
                <a:lnSpc>
                  <a:spcPct val="120000"/>
                </a:lnSpc>
              </a:pPr>
              <a:r>
                <a:rPr kumimoji="1" lang="zh-CN" altLang="en-US" sz="2800" b="1" dirty="0">
                  <a:latin typeface="楷体_GB2312" pitchFamily="49" charset="-122"/>
                  <a:ea typeface="楷体_GB2312" pitchFamily="49" charset="-122"/>
                </a:rPr>
                <a:t>从参数为</a:t>
              </a:r>
              <a:r>
                <a:rPr kumimoji="1" lang="en-US" altLang="zh-CN" sz="2800" b="1" i="1" dirty="0" err="1">
                  <a:latin typeface="Times New Roman" pitchFamily="18" charset="0"/>
                  <a:ea typeface="楷体_GB2312" pitchFamily="49" charset="-122"/>
                </a:rPr>
                <a:t>n</a:t>
              </a:r>
              <a:r>
                <a:rPr kumimoji="1" lang="en-US" altLang="zh-CN" sz="2800" b="1" dirty="0" err="1">
                  <a:latin typeface="楷体_GB2312" pitchFamily="49" charset="-122"/>
                  <a:ea typeface="楷体_GB2312" pitchFamily="49" charset="-122"/>
                </a:rPr>
                <a:t>,</a:t>
              </a:r>
              <a:r>
                <a:rPr kumimoji="1" lang="en-US" altLang="zh-CN" sz="2800" b="1" i="1" dirty="0" err="1">
                  <a:latin typeface="Times New Roman" pitchFamily="18" charset="0"/>
                  <a:ea typeface="楷体_GB2312" pitchFamily="49" charset="-122"/>
                </a:rPr>
                <a:t>p</a:t>
              </a:r>
              <a:r>
                <a:rPr kumimoji="1" lang="zh-CN" altLang="en-US" sz="2800" b="1" dirty="0">
                  <a:latin typeface="楷体_GB2312" pitchFamily="49" charset="-122"/>
                  <a:ea typeface="楷体_GB2312" pitchFamily="49" charset="-122"/>
                </a:rPr>
                <a:t>的二项分布，</a:t>
              </a:r>
              <a:r>
                <a:rPr kumimoji="1" lang="zh-CN" altLang="en-US" sz="2800" b="1" dirty="0">
                  <a:ea typeface="楷体_GB2312" pitchFamily="49" charset="-122"/>
                  <a:sym typeface="Symbol" pitchFamily="18" charset="2"/>
                </a:rPr>
                <a:t>则</a:t>
              </a:r>
              <a:r>
                <a:rPr kumimoji="1" lang="zh-CN" altLang="en-US" sz="2800" b="1" dirty="0">
                  <a:latin typeface="楷体_GB2312" pitchFamily="49" charset="-122"/>
                  <a:ea typeface="楷体_GB2312" pitchFamily="49" charset="-122"/>
                  <a:sym typeface="Symbol" pitchFamily="18" charset="2"/>
                </a:rPr>
                <a:t>对任意</a:t>
              </a:r>
              <a:r>
                <a:rPr kumimoji="1" lang="en-US" altLang="zh-CN" sz="2800" b="1" i="1" dirty="0">
                  <a:latin typeface="Times New Roman" pitchFamily="18" charset="0"/>
                  <a:ea typeface="楷体_GB2312" pitchFamily="49" charset="-122"/>
                  <a:sym typeface="Symbol" pitchFamily="18" charset="2"/>
                </a:rPr>
                <a:t>x</a:t>
              </a:r>
              <a:r>
                <a:rPr kumimoji="1" lang="zh-CN" altLang="en-US" sz="2800" b="1" dirty="0">
                  <a:latin typeface="楷体_GB2312" pitchFamily="49" charset="-122"/>
                  <a:ea typeface="楷体_GB2312" pitchFamily="49" charset="-122"/>
                  <a:sym typeface="Symbol" pitchFamily="18" charset="2"/>
                </a:rPr>
                <a:t>，有</a:t>
              </a:r>
            </a:p>
          </p:txBody>
        </p:sp>
        <p:grpSp>
          <p:nvGrpSpPr>
            <p:cNvPr id="3" name="Group 15"/>
            <p:cNvGrpSpPr>
              <a:grpSpLocks/>
            </p:cNvGrpSpPr>
            <p:nvPr/>
          </p:nvGrpSpPr>
          <p:grpSpPr bwMode="auto">
            <a:xfrm>
              <a:off x="703" y="1480"/>
              <a:ext cx="2619" cy="2272"/>
              <a:chOff x="703" y="1480"/>
              <a:chExt cx="2619" cy="2272"/>
            </a:xfrm>
          </p:grpSpPr>
          <p:graphicFrame>
            <p:nvGraphicFramePr>
              <p:cNvPr id="76808" name="Object 8"/>
              <p:cNvGraphicFramePr>
                <a:graphicFrameLocks noChangeAspect="1"/>
              </p:cNvGraphicFramePr>
              <p:nvPr/>
            </p:nvGraphicFramePr>
            <p:xfrm>
              <a:off x="2018" y="1480"/>
              <a:ext cx="1304" cy="272"/>
            </p:xfrm>
            <a:graphic>
              <a:graphicData uri="http://schemas.openxmlformats.org/presentationml/2006/ole">
                <p:oleObj spid="_x0000_s51202" name="Equation" r:id="rId3" imgW="2070000" imgH="431640" progId="">
                  <p:embed/>
                </p:oleObj>
              </a:graphicData>
            </a:graphic>
          </p:graphicFrame>
          <p:graphicFrame>
            <p:nvGraphicFramePr>
              <p:cNvPr id="76809" name="Object 9"/>
              <p:cNvGraphicFramePr>
                <a:graphicFrameLocks noChangeAspect="1"/>
              </p:cNvGraphicFramePr>
              <p:nvPr/>
            </p:nvGraphicFramePr>
            <p:xfrm>
              <a:off x="703" y="2432"/>
              <a:ext cx="2328" cy="1320"/>
            </p:xfrm>
            <a:graphic>
              <a:graphicData uri="http://schemas.openxmlformats.org/presentationml/2006/ole">
                <p:oleObj spid="_x0000_s51203" name="Equation" r:id="rId4" imgW="3695400" imgH="2095200" progId="">
                  <p:embed/>
                </p:oleObj>
              </a:graphicData>
            </a:graphic>
          </p:graphicFrame>
        </p:grpSp>
      </p:grpSp>
      <p:pic>
        <p:nvPicPr>
          <p:cNvPr id="76814" name="Picture 14"/>
          <p:cNvPicPr>
            <a:picLocks noChangeAspect="1" noChangeArrowheads="1"/>
          </p:cNvPicPr>
          <p:nvPr/>
        </p:nvPicPr>
        <p:blipFill>
          <a:blip r:embed="rId5"/>
          <a:srcRect/>
          <a:stretch>
            <a:fillRect/>
          </a:stretch>
        </p:blipFill>
        <p:spPr bwMode="auto">
          <a:xfrm>
            <a:off x="5867400" y="2349500"/>
            <a:ext cx="2771775" cy="3887788"/>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6806"/>
                                        </p:tgtEl>
                                        <p:attrNameLst>
                                          <p:attrName>style.visibility</p:attrName>
                                        </p:attrNameLst>
                                      </p:cBhvr>
                                      <p:to>
                                        <p:strVal val="visible"/>
                                      </p:to>
                                    </p:set>
                                    <p:animEffect transition="in" filter="wipe(left)">
                                      <p:cBhvr>
                                        <p:cTn id="7" dur="1000"/>
                                        <p:tgtEl>
                                          <p:spTgt spid="76806"/>
                                        </p:tgtEl>
                                      </p:cBhvr>
                                    </p:animEffect>
                                  </p:childTnLst>
                                </p:cTn>
                              </p:par>
                              <p:par>
                                <p:cTn id="8" presetID="24" presetClass="entr" presetSubtype="0" fill="hold" nodeType="withEffect">
                                  <p:stCondLst>
                                    <p:cond delay="0"/>
                                  </p:stCondLst>
                                  <p:childTnLst>
                                    <p:set>
                                      <p:cBhvr>
                                        <p:cTn id="9" dur="1" fill="hold">
                                          <p:stCondLst>
                                            <p:cond delay="0"/>
                                          </p:stCondLst>
                                        </p:cTn>
                                        <p:tgtEl>
                                          <p:spTgt spid="76814"/>
                                        </p:tgtEl>
                                        <p:attrNameLst>
                                          <p:attrName>style.visibility</p:attrName>
                                        </p:attrNameLst>
                                      </p:cBhvr>
                                      <p:to>
                                        <p:strVal val="visible"/>
                                      </p:to>
                                    </p:set>
                                    <p:anim to="" calcmode="lin" valueType="num">
                                      <p:cBhvr>
                                        <p:cTn id="10" dur="1" fill="hold"/>
                                        <p:tgtEl>
                                          <p:spTgt spid="76814"/>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2023" name="Object 7"/>
          <p:cNvGraphicFramePr>
            <a:graphicFrameLocks noChangeAspect="1"/>
          </p:cNvGraphicFramePr>
          <p:nvPr/>
        </p:nvGraphicFramePr>
        <p:xfrm>
          <a:off x="1828800" y="2362200"/>
          <a:ext cx="5867400" cy="1117600"/>
        </p:xfrm>
        <a:graphic>
          <a:graphicData uri="http://schemas.openxmlformats.org/presentationml/2006/ole">
            <p:oleObj spid="_x0000_s137218" r:id="rId3" imgW="2349500" imgH="444500" progId="Equation.3">
              <p:embed/>
            </p:oleObj>
          </a:graphicData>
        </a:graphic>
      </p:graphicFrame>
      <p:sp>
        <p:nvSpPr>
          <p:cNvPr id="342026" name="Rectangle 10"/>
          <p:cNvSpPr>
            <a:spLocks noChangeArrowheads="1"/>
          </p:cNvSpPr>
          <p:nvPr/>
        </p:nvSpPr>
        <p:spPr bwMode="auto">
          <a:xfrm>
            <a:off x="0" y="533400"/>
            <a:ext cx="8915400" cy="1739900"/>
          </a:xfrm>
          <a:prstGeom prst="rect">
            <a:avLst/>
          </a:prstGeom>
          <a:noFill/>
          <a:ln w="9525">
            <a:noFill/>
            <a:miter lim="800000"/>
            <a:headEnd/>
            <a:tailEnd/>
          </a:ln>
          <a:effectLst/>
        </p:spPr>
        <p:txBody>
          <a:bodyPr>
            <a:spAutoFit/>
          </a:bodyPr>
          <a:lstStyle/>
          <a:p>
            <a:r>
              <a:rPr lang="zh-CN" altLang="en-US" sz="3600" b="0">
                <a:solidFill>
                  <a:schemeClr val="tx1"/>
                </a:solidFill>
                <a:ea typeface="楷体_GB2312" pitchFamily="49" charset="-122"/>
              </a:rPr>
              <a:t>定理表明</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当</a:t>
            </a:r>
            <a:r>
              <a:rPr lang="en-US" altLang="zh-CN" sz="3600" b="0" i="1">
                <a:solidFill>
                  <a:schemeClr val="tx1"/>
                </a:solidFill>
                <a:ea typeface="楷体_GB2312" pitchFamily="49" charset="-122"/>
              </a:rPr>
              <a:t>n</a:t>
            </a:r>
            <a:r>
              <a:rPr lang="zh-CN" altLang="en-US" sz="3600" b="0">
                <a:solidFill>
                  <a:schemeClr val="tx1"/>
                </a:solidFill>
                <a:ea typeface="楷体_GB2312" pitchFamily="49" charset="-122"/>
              </a:rPr>
              <a:t>充分大时</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二项分布</a:t>
            </a:r>
            <a:r>
              <a:rPr lang="en-US" altLang="zh-CN" sz="3600" b="0" i="1">
                <a:solidFill>
                  <a:schemeClr val="tx1"/>
                </a:solidFill>
                <a:ea typeface="楷体_GB2312" pitchFamily="49" charset="-122"/>
              </a:rPr>
              <a:t>B</a:t>
            </a:r>
            <a:r>
              <a:rPr lang="en-US" altLang="zh-CN" sz="3600" b="0">
                <a:solidFill>
                  <a:schemeClr val="tx1"/>
                </a:solidFill>
                <a:ea typeface="楷体_GB2312" pitchFamily="49" charset="-122"/>
              </a:rPr>
              <a:t>(</a:t>
            </a:r>
            <a:r>
              <a:rPr lang="en-US" altLang="zh-CN" sz="3600" b="0" i="1">
                <a:solidFill>
                  <a:schemeClr val="tx1"/>
                </a:solidFill>
                <a:ea typeface="楷体_GB2312" pitchFamily="49" charset="-122"/>
              </a:rPr>
              <a:t>n,p</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可近似地用正态分布</a:t>
            </a:r>
            <a:r>
              <a:rPr lang="en-US" altLang="zh-CN" sz="3600" b="0" i="1">
                <a:solidFill>
                  <a:schemeClr val="tx1"/>
                </a:solidFill>
                <a:ea typeface="楷体_GB2312" pitchFamily="49" charset="-122"/>
              </a:rPr>
              <a:t>N</a:t>
            </a:r>
            <a:r>
              <a:rPr lang="en-US" altLang="zh-CN" sz="3600" b="0">
                <a:solidFill>
                  <a:schemeClr val="tx1"/>
                </a:solidFill>
                <a:ea typeface="楷体_GB2312" pitchFamily="49" charset="-122"/>
              </a:rPr>
              <a:t>(</a:t>
            </a:r>
            <a:r>
              <a:rPr lang="en-US" altLang="zh-CN" sz="3600" b="0" i="1">
                <a:solidFill>
                  <a:schemeClr val="tx1"/>
                </a:solidFill>
                <a:ea typeface="楷体_GB2312" pitchFamily="49" charset="-122"/>
              </a:rPr>
              <a:t>np, np</a:t>
            </a:r>
            <a:r>
              <a:rPr lang="en-US" altLang="zh-CN" sz="3600" b="0">
                <a:solidFill>
                  <a:schemeClr val="tx1"/>
                </a:solidFill>
                <a:ea typeface="楷体_GB2312" pitchFamily="49" charset="-122"/>
              </a:rPr>
              <a:t>(1</a:t>
            </a:r>
            <a:r>
              <a:rPr lang="en-US" altLang="zh-CN" sz="3600" b="0" i="1">
                <a:solidFill>
                  <a:schemeClr val="tx1"/>
                </a:solidFill>
                <a:ea typeface="楷体_GB2312" pitchFamily="49" charset="-122"/>
              </a:rPr>
              <a:t>-p</a:t>
            </a:r>
            <a:r>
              <a:rPr lang="en-US" altLang="zh-CN" sz="3600" b="0">
                <a:solidFill>
                  <a:schemeClr val="tx1"/>
                </a:solidFill>
                <a:ea typeface="楷体_GB2312" pitchFamily="49" charset="-122"/>
              </a:rPr>
              <a:t>))</a:t>
            </a:r>
            <a:r>
              <a:rPr lang="zh-CN" altLang="en-US" sz="3600" b="0">
                <a:solidFill>
                  <a:schemeClr val="tx1"/>
                </a:solidFill>
                <a:ea typeface="楷体_GB2312" pitchFamily="49" charset="-122"/>
              </a:rPr>
              <a:t>来代替</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因此</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当</a:t>
            </a:r>
            <a:r>
              <a:rPr lang="en-US" altLang="zh-CN" sz="3600" b="0" i="1">
                <a:solidFill>
                  <a:schemeClr val="tx1"/>
                </a:solidFill>
                <a:ea typeface="楷体_GB2312" pitchFamily="49" charset="-122"/>
              </a:rPr>
              <a:t>X~B(n</a:t>
            </a:r>
            <a:r>
              <a:rPr lang="en-US" altLang="zh-CN" sz="3600" b="0">
                <a:solidFill>
                  <a:schemeClr val="tx1"/>
                </a:solidFill>
                <a:ea typeface="楷体_GB2312" pitchFamily="49" charset="-122"/>
              </a:rPr>
              <a:t>,</a:t>
            </a:r>
            <a:r>
              <a:rPr lang="en-US" altLang="zh-CN" sz="3600" b="0" i="1">
                <a:solidFill>
                  <a:schemeClr val="tx1"/>
                </a:solidFill>
                <a:ea typeface="楷体_GB2312" pitchFamily="49" charset="-122"/>
              </a:rPr>
              <a:t> p)</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且</a:t>
            </a:r>
            <a:r>
              <a:rPr lang="en-US" altLang="zh-CN" sz="3600" b="0" i="1">
                <a:solidFill>
                  <a:schemeClr val="tx1"/>
                </a:solidFill>
                <a:ea typeface="楷体_GB2312" pitchFamily="49" charset="-122"/>
              </a:rPr>
              <a:t>n</a:t>
            </a:r>
            <a:r>
              <a:rPr lang="zh-CN" altLang="en-US" sz="3600" b="0">
                <a:solidFill>
                  <a:schemeClr val="tx1"/>
                </a:solidFill>
                <a:ea typeface="楷体_GB2312" pitchFamily="49" charset="-122"/>
              </a:rPr>
              <a:t>充分大时</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有</a:t>
            </a:r>
          </a:p>
        </p:txBody>
      </p:sp>
      <p:sp>
        <p:nvSpPr>
          <p:cNvPr id="342027" name="Rectangle 11"/>
          <p:cNvSpPr>
            <a:spLocks noChangeArrowheads="1"/>
          </p:cNvSpPr>
          <p:nvPr/>
        </p:nvSpPr>
        <p:spPr bwMode="auto">
          <a:xfrm>
            <a:off x="0" y="3581400"/>
            <a:ext cx="2308225" cy="641350"/>
          </a:xfrm>
          <a:prstGeom prst="rect">
            <a:avLst/>
          </a:prstGeom>
          <a:noFill/>
          <a:ln w="9525">
            <a:noFill/>
            <a:miter lim="800000"/>
            <a:headEnd/>
            <a:tailEnd/>
          </a:ln>
          <a:effectLst/>
        </p:spPr>
        <p:txBody>
          <a:bodyPr wrap="none">
            <a:spAutoFit/>
          </a:bodyPr>
          <a:lstStyle/>
          <a:p>
            <a:r>
              <a:rPr lang="zh-CN" altLang="en-US" sz="3600" b="0">
                <a:solidFill>
                  <a:schemeClr val="tx1"/>
                </a:solidFill>
                <a:ea typeface="楷体_GB2312" pitchFamily="49" charset="-122"/>
              </a:rPr>
              <a:t>其中</a:t>
            </a:r>
            <a:r>
              <a:rPr lang="en-US" altLang="zh-CN" sz="3600" b="0" i="1">
                <a:solidFill>
                  <a:schemeClr val="tx1"/>
                </a:solidFill>
                <a:ea typeface="楷体_GB2312" pitchFamily="49" charset="-122"/>
              </a:rPr>
              <a:t>q</a:t>
            </a:r>
            <a:r>
              <a:rPr lang="en-US" altLang="zh-CN" sz="3600" b="0">
                <a:solidFill>
                  <a:schemeClr val="tx1"/>
                </a:solidFill>
                <a:ea typeface="楷体_GB2312" pitchFamily="49" charset="-122"/>
              </a:rPr>
              <a:t>=1-</a:t>
            </a:r>
            <a:r>
              <a:rPr lang="en-US" altLang="zh-CN" sz="3600" b="0" i="1">
                <a:solidFill>
                  <a:schemeClr val="tx1"/>
                </a:solidFill>
                <a:ea typeface="楷体_GB2312" pitchFamily="49" charset="-122"/>
              </a:rPr>
              <a:t>p</a:t>
            </a:r>
            <a:r>
              <a:rPr lang="en-US" altLang="zh-CN" sz="3600" b="0">
                <a:solidFill>
                  <a:schemeClr val="tx1"/>
                </a:solidFill>
                <a:ea typeface="楷体_GB2312" pitchFamily="49" charset="-122"/>
              </a:rPr>
              <a:t>.</a:t>
            </a:r>
          </a:p>
        </p:txBody>
      </p:sp>
      <p:sp>
        <p:nvSpPr>
          <p:cNvPr id="342028" name="Rectangle 12"/>
          <p:cNvSpPr>
            <a:spLocks noChangeArrowheads="1"/>
          </p:cNvSpPr>
          <p:nvPr/>
        </p:nvSpPr>
        <p:spPr bwMode="auto">
          <a:xfrm>
            <a:off x="228600" y="4800600"/>
            <a:ext cx="8763000" cy="1190625"/>
          </a:xfrm>
          <a:prstGeom prst="rect">
            <a:avLst/>
          </a:prstGeom>
          <a:noFill/>
          <a:ln w="9525">
            <a:noFill/>
            <a:miter lim="800000"/>
            <a:headEnd/>
            <a:tailEnd/>
          </a:ln>
          <a:effectLst/>
        </p:spPr>
        <p:txBody>
          <a:bodyPr>
            <a:spAutoFit/>
          </a:bodyPr>
          <a:lstStyle/>
          <a:p>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利用微分中值定理可以进一步证明</a:t>
            </a:r>
            <a:r>
              <a:rPr lang="en-US" altLang="zh-CN" sz="3600" b="0">
                <a:solidFill>
                  <a:schemeClr val="tx1"/>
                </a:solidFill>
                <a:ea typeface="楷体_GB2312" pitchFamily="49" charset="-122"/>
              </a:rPr>
              <a:t>:</a:t>
            </a:r>
          </a:p>
          <a:p>
            <a:r>
              <a:rPr lang="zh-CN" altLang="en-US" sz="3600" b="0">
                <a:solidFill>
                  <a:schemeClr val="tx1"/>
                </a:solidFill>
                <a:ea typeface="楷体_GB2312" pitchFamily="49" charset="-122"/>
              </a:rPr>
              <a:t>对于随机变量</a:t>
            </a:r>
            <a:r>
              <a:rPr lang="en-US" altLang="zh-CN" sz="3600" b="0" i="1">
                <a:solidFill>
                  <a:schemeClr val="tx1"/>
                </a:solidFill>
                <a:ea typeface="楷体_GB2312" pitchFamily="49" charset="-122"/>
              </a:rPr>
              <a:t>X~B(n</a:t>
            </a:r>
            <a:r>
              <a:rPr lang="en-US" altLang="zh-CN" sz="3600" b="0">
                <a:solidFill>
                  <a:schemeClr val="tx1"/>
                </a:solidFill>
                <a:ea typeface="楷体_GB2312" pitchFamily="49" charset="-122"/>
              </a:rPr>
              <a:t>,</a:t>
            </a:r>
            <a:r>
              <a:rPr lang="en-US" altLang="zh-CN" sz="3600" b="0" i="1">
                <a:solidFill>
                  <a:schemeClr val="tx1"/>
                </a:solidFill>
                <a:ea typeface="楷体_GB2312" pitchFamily="49" charset="-122"/>
              </a:rPr>
              <a:t> p</a:t>
            </a:r>
            <a:r>
              <a:rPr lang="en-US" altLang="zh-CN" sz="3600" b="0">
                <a:solidFill>
                  <a:schemeClr val="tx1"/>
                </a:solidFill>
                <a:ea typeface="楷体_GB2312" pitchFamily="49" charset="-122"/>
              </a:rPr>
              <a:t>),</a:t>
            </a:r>
            <a:r>
              <a:rPr lang="en-US" altLang="zh-CN" sz="3600" b="0" i="1">
                <a:solidFill>
                  <a:schemeClr val="tx1"/>
                </a:solidFill>
                <a:ea typeface="楷体_GB2312" pitchFamily="49" charset="-122"/>
              </a:rPr>
              <a:t> n</a:t>
            </a:r>
            <a:r>
              <a:rPr lang="zh-CN" altLang="en-US" sz="3600" b="0">
                <a:solidFill>
                  <a:schemeClr val="tx1"/>
                </a:solidFill>
                <a:ea typeface="楷体_GB2312" pitchFamily="49" charset="-122"/>
              </a:rPr>
              <a:t>充分大时</a:t>
            </a:r>
            <a:r>
              <a:rPr lang="en-US" altLang="zh-CN" sz="3600" b="0">
                <a:solidFill>
                  <a:schemeClr val="tx1"/>
                </a:solidFill>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2026"/>
                                        </p:tgtEl>
                                        <p:attrNameLst>
                                          <p:attrName>style.visibility</p:attrName>
                                        </p:attrNameLst>
                                      </p:cBhvr>
                                      <p:to>
                                        <p:strVal val="visible"/>
                                      </p:to>
                                    </p:set>
                                    <p:anim calcmode="lin" valueType="num">
                                      <p:cBhvr additive="base">
                                        <p:cTn id="7" dur="500" fill="hold"/>
                                        <p:tgtEl>
                                          <p:spTgt spid="342026"/>
                                        </p:tgtEl>
                                        <p:attrNameLst>
                                          <p:attrName>ppt_x</p:attrName>
                                        </p:attrNameLst>
                                      </p:cBhvr>
                                      <p:tavLst>
                                        <p:tav tm="0">
                                          <p:val>
                                            <p:strVal val="0-#ppt_w/2"/>
                                          </p:val>
                                        </p:tav>
                                        <p:tav tm="100000">
                                          <p:val>
                                            <p:strVal val="#ppt_x"/>
                                          </p:val>
                                        </p:tav>
                                      </p:tavLst>
                                    </p:anim>
                                    <p:anim calcmode="lin" valueType="num">
                                      <p:cBhvr additive="base">
                                        <p:cTn id="8" dur="500" fill="hold"/>
                                        <p:tgtEl>
                                          <p:spTgt spid="3420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42023"/>
                                        </p:tgtEl>
                                        <p:attrNameLst>
                                          <p:attrName>style.visibility</p:attrName>
                                        </p:attrNameLst>
                                      </p:cBhvr>
                                      <p:to>
                                        <p:strVal val="visible"/>
                                      </p:to>
                                    </p:set>
                                    <p:anim calcmode="lin" valueType="num">
                                      <p:cBhvr additive="base">
                                        <p:cTn id="13" dur="500" fill="hold"/>
                                        <p:tgtEl>
                                          <p:spTgt spid="342023"/>
                                        </p:tgtEl>
                                        <p:attrNameLst>
                                          <p:attrName>ppt_x</p:attrName>
                                        </p:attrNameLst>
                                      </p:cBhvr>
                                      <p:tavLst>
                                        <p:tav tm="0">
                                          <p:val>
                                            <p:strVal val="0-#ppt_w/2"/>
                                          </p:val>
                                        </p:tav>
                                        <p:tav tm="100000">
                                          <p:val>
                                            <p:strVal val="#ppt_x"/>
                                          </p:val>
                                        </p:tav>
                                      </p:tavLst>
                                    </p:anim>
                                    <p:anim calcmode="lin" valueType="num">
                                      <p:cBhvr additive="base">
                                        <p:cTn id="14" dur="500" fill="hold"/>
                                        <p:tgtEl>
                                          <p:spTgt spid="3420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2027"/>
                                        </p:tgtEl>
                                        <p:attrNameLst>
                                          <p:attrName>style.visibility</p:attrName>
                                        </p:attrNameLst>
                                      </p:cBhvr>
                                      <p:to>
                                        <p:strVal val="visible"/>
                                      </p:to>
                                    </p:set>
                                    <p:anim calcmode="lin" valueType="num">
                                      <p:cBhvr additive="base">
                                        <p:cTn id="19" dur="500" fill="hold"/>
                                        <p:tgtEl>
                                          <p:spTgt spid="342027"/>
                                        </p:tgtEl>
                                        <p:attrNameLst>
                                          <p:attrName>ppt_x</p:attrName>
                                        </p:attrNameLst>
                                      </p:cBhvr>
                                      <p:tavLst>
                                        <p:tav tm="0">
                                          <p:val>
                                            <p:strVal val="0-#ppt_w/2"/>
                                          </p:val>
                                        </p:tav>
                                        <p:tav tm="100000">
                                          <p:val>
                                            <p:strVal val="#ppt_x"/>
                                          </p:val>
                                        </p:tav>
                                      </p:tavLst>
                                    </p:anim>
                                    <p:anim calcmode="lin" valueType="num">
                                      <p:cBhvr additive="base">
                                        <p:cTn id="20" dur="500" fill="hold"/>
                                        <p:tgtEl>
                                          <p:spTgt spid="3420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2028"/>
                                        </p:tgtEl>
                                        <p:attrNameLst>
                                          <p:attrName>style.visibility</p:attrName>
                                        </p:attrNameLst>
                                      </p:cBhvr>
                                      <p:to>
                                        <p:strVal val="visible"/>
                                      </p:to>
                                    </p:set>
                                    <p:anim calcmode="lin" valueType="num">
                                      <p:cBhvr additive="base">
                                        <p:cTn id="25" dur="500" fill="hold"/>
                                        <p:tgtEl>
                                          <p:spTgt spid="342028"/>
                                        </p:tgtEl>
                                        <p:attrNameLst>
                                          <p:attrName>ppt_x</p:attrName>
                                        </p:attrNameLst>
                                      </p:cBhvr>
                                      <p:tavLst>
                                        <p:tav tm="0">
                                          <p:val>
                                            <p:strVal val="0-#ppt_w/2"/>
                                          </p:val>
                                        </p:tav>
                                        <p:tav tm="100000">
                                          <p:val>
                                            <p:strVal val="#ppt_x"/>
                                          </p:val>
                                        </p:tav>
                                      </p:tavLst>
                                    </p:anim>
                                    <p:anim calcmode="lin" valueType="num">
                                      <p:cBhvr additive="base">
                                        <p:cTn id="26" dur="500" fill="hold"/>
                                        <p:tgtEl>
                                          <p:spTgt spid="342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6" grpId="0" autoUpdateAnimBg="0"/>
      <p:bldP spid="342027" grpId="0" autoUpdateAnimBg="0"/>
      <p:bldP spid="34202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4069" name="Object 5"/>
          <p:cNvGraphicFramePr>
            <a:graphicFrameLocks noChangeAspect="1"/>
          </p:cNvGraphicFramePr>
          <p:nvPr/>
        </p:nvGraphicFramePr>
        <p:xfrm>
          <a:off x="609600" y="685800"/>
          <a:ext cx="7924800" cy="1354138"/>
        </p:xfrm>
        <a:graphic>
          <a:graphicData uri="http://schemas.openxmlformats.org/presentationml/2006/ole">
            <p:oleObj spid="_x0000_s138242" name="Equation" r:id="rId3" imgW="2971800" imgH="507960" progId="">
              <p:embed/>
            </p:oleObj>
          </a:graphicData>
        </a:graphic>
      </p:graphicFrame>
      <p:sp>
        <p:nvSpPr>
          <p:cNvPr id="344071" name="Rectangle 7"/>
          <p:cNvSpPr>
            <a:spLocks noChangeArrowheads="1"/>
          </p:cNvSpPr>
          <p:nvPr/>
        </p:nvSpPr>
        <p:spPr bwMode="auto">
          <a:xfrm>
            <a:off x="0" y="2362200"/>
            <a:ext cx="8870950" cy="641350"/>
          </a:xfrm>
          <a:prstGeom prst="rect">
            <a:avLst/>
          </a:prstGeom>
          <a:noFill/>
          <a:ln w="9525">
            <a:noFill/>
            <a:miter lim="800000"/>
            <a:headEnd/>
            <a:tailEnd/>
          </a:ln>
          <a:effectLst/>
        </p:spPr>
        <p:txBody>
          <a:bodyPr wrap="none">
            <a:spAutoFit/>
          </a:bodyPr>
          <a:lstStyle/>
          <a:p>
            <a:r>
              <a:rPr lang="zh-CN" altLang="en-US" sz="3600" b="0">
                <a:solidFill>
                  <a:srgbClr val="FF3300"/>
                </a:solidFill>
                <a:ea typeface="楷体_GB2312" pitchFamily="49" charset="-122"/>
              </a:rPr>
              <a:t>注</a:t>
            </a:r>
            <a:r>
              <a:rPr lang="zh-CN" altLang="en-US" sz="3600" b="0">
                <a:solidFill>
                  <a:schemeClr val="tx1"/>
                </a:solidFill>
                <a:ea typeface="楷体_GB2312" pitchFamily="49" charset="-122"/>
              </a:rPr>
              <a:t>正态分布和泊松分布虽然都是二项分布的</a:t>
            </a:r>
          </a:p>
        </p:txBody>
      </p:sp>
      <p:sp>
        <p:nvSpPr>
          <p:cNvPr id="344072" name="Rectangle 8"/>
          <p:cNvSpPr>
            <a:spLocks noChangeArrowheads="1"/>
          </p:cNvSpPr>
          <p:nvPr/>
        </p:nvSpPr>
        <p:spPr bwMode="auto">
          <a:xfrm>
            <a:off x="152400" y="3276600"/>
            <a:ext cx="8839200" cy="641350"/>
          </a:xfrm>
          <a:prstGeom prst="rect">
            <a:avLst/>
          </a:prstGeom>
          <a:noFill/>
          <a:ln w="9525">
            <a:noFill/>
            <a:miter lim="800000"/>
            <a:headEnd/>
            <a:tailEnd/>
          </a:ln>
          <a:effectLst/>
        </p:spPr>
        <p:txBody>
          <a:bodyPr>
            <a:spAutoFit/>
          </a:bodyPr>
          <a:lstStyle/>
          <a:p>
            <a:r>
              <a:rPr lang="zh-CN" altLang="en-US" sz="3600" b="0">
                <a:solidFill>
                  <a:schemeClr val="tx1"/>
                </a:solidFill>
                <a:ea typeface="楷体_GB2312" pitchFamily="49" charset="-122"/>
              </a:rPr>
              <a:t>极限分布</a:t>
            </a:r>
            <a:r>
              <a:rPr lang="en-US" altLang="zh-CN" sz="3600" b="0">
                <a:solidFill>
                  <a:schemeClr val="tx1"/>
                </a:solidFill>
                <a:ea typeface="楷体_GB2312" pitchFamily="49" charset="-122"/>
              </a:rPr>
              <a:t>,</a:t>
            </a:r>
            <a:r>
              <a:rPr lang="zh-CN" altLang="en-US" sz="3600" b="0">
                <a:solidFill>
                  <a:schemeClr val="tx1"/>
                </a:solidFill>
                <a:ea typeface="楷体_GB2312" pitchFamily="49" charset="-122"/>
              </a:rPr>
              <a:t>泊松定理要求</a:t>
            </a:r>
            <a:r>
              <a:rPr lang="en-US" altLang="zh-CN" sz="3600" b="0" i="1">
                <a:solidFill>
                  <a:schemeClr val="tx1"/>
                </a:solidFill>
                <a:ea typeface="楷体_GB2312" pitchFamily="49" charset="-122"/>
              </a:rPr>
              <a:t>n→</a:t>
            </a:r>
            <a:r>
              <a:rPr lang="en-US" altLang="zh-CN" sz="3600" b="0">
                <a:solidFill>
                  <a:schemeClr val="tx1"/>
                </a:solidFill>
                <a:ea typeface="楷体_GB2312" pitchFamily="49" charset="-122"/>
              </a:rPr>
              <a:t>∞</a:t>
            </a:r>
            <a:r>
              <a:rPr lang="zh-CN" altLang="en-US" sz="3600" b="0">
                <a:solidFill>
                  <a:schemeClr val="tx1"/>
                </a:solidFill>
                <a:ea typeface="楷体_GB2312" pitchFamily="49" charset="-122"/>
              </a:rPr>
              <a:t>，同时</a:t>
            </a:r>
          </a:p>
        </p:txBody>
      </p:sp>
      <p:sp>
        <p:nvSpPr>
          <p:cNvPr id="344074" name="Rectangle 10"/>
          <p:cNvSpPr>
            <a:spLocks noChangeArrowheads="1"/>
          </p:cNvSpPr>
          <p:nvPr/>
        </p:nvSpPr>
        <p:spPr bwMode="auto">
          <a:xfrm>
            <a:off x="2514600" y="3962400"/>
            <a:ext cx="3352800" cy="641350"/>
          </a:xfrm>
          <a:prstGeom prst="rect">
            <a:avLst/>
          </a:prstGeom>
          <a:noFill/>
          <a:ln w="9525">
            <a:noFill/>
            <a:miter lim="800000"/>
            <a:headEnd/>
            <a:tailEnd/>
          </a:ln>
          <a:effectLst/>
        </p:spPr>
        <p:txBody>
          <a:bodyPr>
            <a:spAutoFit/>
          </a:bodyPr>
          <a:lstStyle/>
          <a:p>
            <a:r>
              <a:rPr lang="en-US" altLang="zh-CN" sz="3600" b="0" i="1">
                <a:solidFill>
                  <a:schemeClr val="tx1"/>
                </a:solidFill>
                <a:ea typeface="楷体_GB2312" pitchFamily="49" charset="-122"/>
              </a:rPr>
              <a:t>p</a:t>
            </a:r>
            <a:r>
              <a:rPr lang="en-US" altLang="zh-CN" sz="3600" b="0">
                <a:solidFill>
                  <a:schemeClr val="tx1"/>
                </a:solidFill>
                <a:ea typeface="楷体_GB2312" pitchFamily="49" charset="-122"/>
              </a:rPr>
              <a:t>→0</a:t>
            </a:r>
            <a:r>
              <a:rPr lang="en-US" altLang="zh-CN" sz="3600" b="0" i="1">
                <a:solidFill>
                  <a:schemeClr val="tx1"/>
                </a:solidFill>
                <a:ea typeface="楷体_GB2312" pitchFamily="49" charset="-122"/>
              </a:rPr>
              <a:t>,    np→λ</a:t>
            </a:r>
          </a:p>
        </p:txBody>
      </p:sp>
      <p:sp>
        <p:nvSpPr>
          <p:cNvPr id="344075" name="Rectangle 11"/>
          <p:cNvSpPr>
            <a:spLocks noChangeArrowheads="1"/>
          </p:cNvSpPr>
          <p:nvPr/>
        </p:nvSpPr>
        <p:spPr bwMode="auto">
          <a:xfrm>
            <a:off x="381000" y="4953000"/>
            <a:ext cx="7727950" cy="641350"/>
          </a:xfrm>
          <a:prstGeom prst="rect">
            <a:avLst/>
          </a:prstGeom>
          <a:noFill/>
          <a:ln w="9525">
            <a:noFill/>
            <a:miter lim="800000"/>
            <a:headEnd/>
            <a:tailEnd/>
          </a:ln>
          <a:effectLst/>
        </p:spPr>
        <p:txBody>
          <a:bodyPr wrap="none">
            <a:spAutoFit/>
          </a:bodyPr>
          <a:lstStyle/>
          <a:p>
            <a:r>
              <a:rPr lang="zh-CN" altLang="en-US" sz="3600" b="0">
                <a:solidFill>
                  <a:schemeClr val="tx1"/>
                </a:solidFill>
                <a:ea typeface="楷体_GB2312" pitchFamily="49" charset="-122"/>
              </a:rPr>
              <a:t>德莫佛</a:t>
            </a:r>
            <a:r>
              <a:rPr lang="en-US" altLang="zh-CN" sz="3600" b="0">
                <a:solidFill>
                  <a:schemeClr val="tx1"/>
                </a:solidFill>
                <a:ea typeface="楷体_GB2312" pitchFamily="49" charset="-122"/>
              </a:rPr>
              <a:t>—</a:t>
            </a:r>
            <a:r>
              <a:rPr lang="zh-CN" altLang="en-US" sz="3600" b="0">
                <a:solidFill>
                  <a:schemeClr val="tx1"/>
                </a:solidFill>
                <a:ea typeface="楷体_GB2312" pitchFamily="49" charset="-122"/>
              </a:rPr>
              <a:t>拉普拉斯定理只要求</a:t>
            </a:r>
            <a:r>
              <a:rPr lang="en-US" altLang="zh-CN" sz="3600" b="0" i="1">
                <a:solidFill>
                  <a:schemeClr val="tx1"/>
                </a:solidFill>
                <a:ea typeface="楷体_GB2312" pitchFamily="49" charset="-122"/>
              </a:rPr>
              <a:t>n</a:t>
            </a:r>
            <a:r>
              <a:rPr lang="en-US" altLang="zh-CN" sz="3600" b="0">
                <a:solidFill>
                  <a:schemeClr val="tx1"/>
                </a:solidFill>
                <a:ea typeface="楷体_GB2312" pitchFamily="49" charset="-122"/>
              </a:rPr>
              <a:t>→∞</a:t>
            </a:r>
            <a:r>
              <a:rPr lang="zh-CN" altLang="en-US" sz="3600" b="0">
                <a:solidFill>
                  <a:schemeClr val="tx1"/>
                </a:solidFill>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4069"/>
                                        </p:tgtEl>
                                        <p:attrNameLst>
                                          <p:attrName>style.visibility</p:attrName>
                                        </p:attrNameLst>
                                      </p:cBhvr>
                                      <p:to>
                                        <p:strVal val="visible"/>
                                      </p:to>
                                    </p:set>
                                    <p:anim calcmode="lin" valueType="num">
                                      <p:cBhvr additive="base">
                                        <p:cTn id="7" dur="500" fill="hold"/>
                                        <p:tgtEl>
                                          <p:spTgt spid="344069"/>
                                        </p:tgtEl>
                                        <p:attrNameLst>
                                          <p:attrName>ppt_x</p:attrName>
                                        </p:attrNameLst>
                                      </p:cBhvr>
                                      <p:tavLst>
                                        <p:tav tm="0">
                                          <p:val>
                                            <p:strVal val="0-#ppt_w/2"/>
                                          </p:val>
                                        </p:tav>
                                        <p:tav tm="100000">
                                          <p:val>
                                            <p:strVal val="#ppt_x"/>
                                          </p:val>
                                        </p:tav>
                                      </p:tavLst>
                                    </p:anim>
                                    <p:anim calcmode="lin" valueType="num">
                                      <p:cBhvr additive="base">
                                        <p:cTn id="8" dur="500" fill="hold"/>
                                        <p:tgtEl>
                                          <p:spTgt spid="3440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71"/>
                                        </p:tgtEl>
                                        <p:attrNameLst>
                                          <p:attrName>style.visibility</p:attrName>
                                        </p:attrNameLst>
                                      </p:cBhvr>
                                      <p:to>
                                        <p:strVal val="visible"/>
                                      </p:to>
                                    </p:set>
                                    <p:anim calcmode="lin" valueType="num">
                                      <p:cBhvr additive="base">
                                        <p:cTn id="13" dur="500" fill="hold"/>
                                        <p:tgtEl>
                                          <p:spTgt spid="344071"/>
                                        </p:tgtEl>
                                        <p:attrNameLst>
                                          <p:attrName>ppt_x</p:attrName>
                                        </p:attrNameLst>
                                      </p:cBhvr>
                                      <p:tavLst>
                                        <p:tav tm="0">
                                          <p:val>
                                            <p:strVal val="0-#ppt_w/2"/>
                                          </p:val>
                                        </p:tav>
                                        <p:tav tm="100000">
                                          <p:val>
                                            <p:strVal val="#ppt_x"/>
                                          </p:val>
                                        </p:tav>
                                      </p:tavLst>
                                    </p:anim>
                                    <p:anim calcmode="lin" valueType="num">
                                      <p:cBhvr additive="base">
                                        <p:cTn id="14" dur="500" fill="hold"/>
                                        <p:tgtEl>
                                          <p:spTgt spid="3440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4072"/>
                                        </p:tgtEl>
                                        <p:attrNameLst>
                                          <p:attrName>style.visibility</p:attrName>
                                        </p:attrNameLst>
                                      </p:cBhvr>
                                      <p:to>
                                        <p:strVal val="visible"/>
                                      </p:to>
                                    </p:set>
                                    <p:anim calcmode="lin" valueType="num">
                                      <p:cBhvr additive="base">
                                        <p:cTn id="19" dur="500" fill="hold"/>
                                        <p:tgtEl>
                                          <p:spTgt spid="344072"/>
                                        </p:tgtEl>
                                        <p:attrNameLst>
                                          <p:attrName>ppt_x</p:attrName>
                                        </p:attrNameLst>
                                      </p:cBhvr>
                                      <p:tavLst>
                                        <p:tav tm="0">
                                          <p:val>
                                            <p:strVal val="0-#ppt_w/2"/>
                                          </p:val>
                                        </p:tav>
                                        <p:tav tm="100000">
                                          <p:val>
                                            <p:strVal val="#ppt_x"/>
                                          </p:val>
                                        </p:tav>
                                      </p:tavLst>
                                    </p:anim>
                                    <p:anim calcmode="lin" valueType="num">
                                      <p:cBhvr additive="base">
                                        <p:cTn id="20" dur="500" fill="hold"/>
                                        <p:tgtEl>
                                          <p:spTgt spid="3440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4074"/>
                                        </p:tgtEl>
                                        <p:attrNameLst>
                                          <p:attrName>style.visibility</p:attrName>
                                        </p:attrNameLst>
                                      </p:cBhvr>
                                      <p:to>
                                        <p:strVal val="visible"/>
                                      </p:to>
                                    </p:set>
                                    <p:anim calcmode="lin" valueType="num">
                                      <p:cBhvr additive="base">
                                        <p:cTn id="25" dur="500" fill="hold"/>
                                        <p:tgtEl>
                                          <p:spTgt spid="344074"/>
                                        </p:tgtEl>
                                        <p:attrNameLst>
                                          <p:attrName>ppt_x</p:attrName>
                                        </p:attrNameLst>
                                      </p:cBhvr>
                                      <p:tavLst>
                                        <p:tav tm="0">
                                          <p:val>
                                            <p:strVal val="0-#ppt_w/2"/>
                                          </p:val>
                                        </p:tav>
                                        <p:tav tm="100000">
                                          <p:val>
                                            <p:strVal val="#ppt_x"/>
                                          </p:val>
                                        </p:tav>
                                      </p:tavLst>
                                    </p:anim>
                                    <p:anim calcmode="lin" valueType="num">
                                      <p:cBhvr additive="base">
                                        <p:cTn id="26" dur="500" fill="hold"/>
                                        <p:tgtEl>
                                          <p:spTgt spid="34407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4075"/>
                                        </p:tgtEl>
                                        <p:attrNameLst>
                                          <p:attrName>style.visibility</p:attrName>
                                        </p:attrNameLst>
                                      </p:cBhvr>
                                      <p:to>
                                        <p:strVal val="visible"/>
                                      </p:to>
                                    </p:set>
                                    <p:anim calcmode="lin" valueType="num">
                                      <p:cBhvr additive="base">
                                        <p:cTn id="31" dur="500" fill="hold"/>
                                        <p:tgtEl>
                                          <p:spTgt spid="344075"/>
                                        </p:tgtEl>
                                        <p:attrNameLst>
                                          <p:attrName>ppt_x</p:attrName>
                                        </p:attrNameLst>
                                      </p:cBhvr>
                                      <p:tavLst>
                                        <p:tav tm="0">
                                          <p:val>
                                            <p:strVal val="0-#ppt_w/2"/>
                                          </p:val>
                                        </p:tav>
                                        <p:tav tm="100000">
                                          <p:val>
                                            <p:strVal val="#ppt_x"/>
                                          </p:val>
                                        </p:tav>
                                      </p:tavLst>
                                    </p:anim>
                                    <p:anim calcmode="lin" valueType="num">
                                      <p:cBhvr additive="base">
                                        <p:cTn id="32" dur="500" fill="hold"/>
                                        <p:tgtEl>
                                          <p:spTgt spid="3440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1" grpId="0" autoUpdateAnimBg="0"/>
      <p:bldP spid="344072" grpId="0" autoUpdateAnimBg="0"/>
      <p:bldP spid="344074" grpId="0" autoUpdateAnimBg="0"/>
      <p:bldP spid="34407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a:xfrm>
            <a:off x="755650" y="2060575"/>
            <a:ext cx="7850188" cy="1439863"/>
          </a:xfrm>
          <a:noFill/>
          <a:ln/>
        </p:spPr>
        <p:txBody>
          <a:bodyPr/>
          <a:lstStyle/>
          <a:p>
            <a:pPr marL="411163" indent="-411163">
              <a:spcBef>
                <a:spcPct val="0"/>
              </a:spcBef>
              <a:buFont typeface="Wingdings" pitchFamily="2" charset="2"/>
              <a:buNone/>
            </a:pPr>
            <a:r>
              <a:rPr lang="zh-CN" altLang="en-US">
                <a:ea typeface="楷体_GB2312" pitchFamily="49" charset="-122"/>
              </a:rPr>
              <a:t>二项分布是</a:t>
            </a:r>
            <a:r>
              <a:rPr lang="zh-CN" altLang="en-US" u="sng">
                <a:ea typeface="楷体_GB2312" pitchFamily="49" charset="-122"/>
              </a:rPr>
              <a:t>离散分布</a:t>
            </a:r>
            <a:r>
              <a:rPr lang="zh-CN" altLang="en-US">
                <a:ea typeface="楷体_GB2312" pitchFamily="49" charset="-122"/>
              </a:rPr>
              <a:t>，而正态分布是</a:t>
            </a:r>
            <a:r>
              <a:rPr lang="zh-CN" altLang="en-US" u="sng">
                <a:ea typeface="楷体_GB2312" pitchFamily="49" charset="-122"/>
              </a:rPr>
              <a:t>连续分布</a:t>
            </a:r>
            <a:r>
              <a:rPr lang="zh-CN" altLang="en-US">
                <a:ea typeface="楷体_GB2312" pitchFamily="49" charset="-122"/>
              </a:rPr>
              <a:t>，</a:t>
            </a:r>
          </a:p>
          <a:p>
            <a:pPr marL="411163" indent="-411163">
              <a:spcBef>
                <a:spcPct val="0"/>
              </a:spcBef>
              <a:buFont typeface="Wingdings" pitchFamily="2" charset="2"/>
              <a:buNone/>
            </a:pPr>
            <a:r>
              <a:rPr lang="zh-CN" altLang="en-US">
                <a:ea typeface="楷体_GB2312" pitchFamily="49" charset="-122"/>
              </a:rPr>
              <a:t>所以用正态分布作为二项分布的近似时，可作</a:t>
            </a:r>
          </a:p>
          <a:p>
            <a:pPr marL="411163" indent="-411163">
              <a:spcBef>
                <a:spcPct val="0"/>
              </a:spcBef>
              <a:buFont typeface="Wingdings" pitchFamily="2" charset="2"/>
              <a:buNone/>
            </a:pPr>
            <a:r>
              <a:rPr lang="zh-CN" altLang="en-US">
                <a:ea typeface="楷体_GB2312" pitchFamily="49" charset="-122"/>
              </a:rPr>
              <a:t>如下</a:t>
            </a:r>
            <a:r>
              <a:rPr lang="zh-CN" altLang="en-US" u="sng">
                <a:solidFill>
                  <a:srgbClr val="00FF00"/>
                </a:solidFill>
                <a:ea typeface="楷体_GB2312" pitchFamily="49" charset="-122"/>
              </a:rPr>
              <a:t>修正</a:t>
            </a:r>
            <a:r>
              <a:rPr lang="zh-CN" altLang="en-US">
                <a:solidFill>
                  <a:srgbClr val="00FF00"/>
                </a:solidFill>
                <a:ea typeface="楷体_GB2312" pitchFamily="49" charset="-122"/>
              </a:rPr>
              <a:t>：</a:t>
            </a:r>
          </a:p>
        </p:txBody>
      </p:sp>
      <p:sp>
        <p:nvSpPr>
          <p:cNvPr id="130051" name="Rectangle 3"/>
          <p:cNvSpPr>
            <a:spLocks noGrp="1" noChangeArrowheads="1"/>
          </p:cNvSpPr>
          <p:nvPr>
            <p:ph type="title"/>
          </p:nvPr>
        </p:nvSpPr>
        <p:spPr>
          <a:xfrm>
            <a:off x="2771775" y="981075"/>
            <a:ext cx="3197225" cy="739775"/>
          </a:xfrm>
          <a:noFill/>
          <a:ln w="38100">
            <a:solidFill>
              <a:srgbClr val="FF0000"/>
            </a:solidFill>
          </a:ln>
        </p:spPr>
        <p:txBody>
          <a:bodyPr/>
          <a:lstStyle/>
          <a:p>
            <a:pPr algn="ctr"/>
            <a:r>
              <a:rPr lang="zh-CN" altLang="en-US" sz="3200">
                <a:solidFill>
                  <a:srgbClr val="00FF00"/>
                </a:solidFill>
                <a:ea typeface="楷体_GB2312" pitchFamily="49" charset="-122"/>
              </a:rPr>
              <a:t>注 意 点 </a:t>
            </a:r>
            <a:r>
              <a:rPr lang="en-US" altLang="zh-CN" sz="3200">
                <a:solidFill>
                  <a:srgbClr val="00FF00"/>
                </a:solidFill>
                <a:latin typeface="Times New Roman" pitchFamily="18" charset="0"/>
                <a:ea typeface="楷体_GB2312" pitchFamily="49" charset="-122"/>
              </a:rPr>
              <a:t>(1)</a:t>
            </a:r>
          </a:p>
        </p:txBody>
      </p:sp>
      <p:graphicFrame>
        <p:nvGraphicFramePr>
          <p:cNvPr id="130052" name="Object 4"/>
          <p:cNvGraphicFramePr>
            <a:graphicFrameLocks noChangeAspect="1"/>
          </p:cNvGraphicFramePr>
          <p:nvPr/>
        </p:nvGraphicFramePr>
        <p:xfrm>
          <a:off x="790575" y="4660920"/>
          <a:ext cx="7227888" cy="1625600"/>
        </p:xfrm>
        <a:graphic>
          <a:graphicData uri="http://schemas.openxmlformats.org/presentationml/2006/ole">
            <p:oleObj spid="_x0000_s66562" name="Equation" r:id="rId4" imgW="3555720" imgH="79992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dissolve">
                                      <p:cBhvr>
                                        <p:cTn id="7" dur="500"/>
                                        <p:tgtEl>
                                          <p:spTgt spid="130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0">
                                            <p:txEl>
                                              <p:pRg st="0" end="0"/>
                                            </p:txEl>
                                          </p:spTgt>
                                        </p:tgtEl>
                                        <p:attrNameLst>
                                          <p:attrName>style.visibility</p:attrName>
                                        </p:attrNameLst>
                                      </p:cBhvr>
                                      <p:to>
                                        <p:strVal val="visible"/>
                                      </p:to>
                                    </p:set>
                                    <p:animEffect transition="in" filter="wipe(left)">
                                      <p:cBhvr>
                                        <p:cTn id="12" dur="500"/>
                                        <p:tgtEl>
                                          <p:spTgt spid="13005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050">
                                            <p:txEl>
                                              <p:pRg st="1" end="1"/>
                                            </p:txEl>
                                          </p:spTgt>
                                        </p:tgtEl>
                                        <p:attrNameLst>
                                          <p:attrName>style.visibility</p:attrName>
                                        </p:attrNameLst>
                                      </p:cBhvr>
                                      <p:to>
                                        <p:strVal val="visible"/>
                                      </p:to>
                                    </p:set>
                                    <p:animEffect transition="in" filter="wipe(left)">
                                      <p:cBhvr>
                                        <p:cTn id="17" dur="500"/>
                                        <p:tgtEl>
                                          <p:spTgt spid="13005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0050">
                                            <p:txEl>
                                              <p:pRg st="2" end="2"/>
                                            </p:txEl>
                                          </p:spTgt>
                                        </p:tgtEl>
                                        <p:attrNameLst>
                                          <p:attrName>style.visibility</p:attrName>
                                        </p:attrNameLst>
                                      </p:cBhvr>
                                      <p:to>
                                        <p:strVal val="visible"/>
                                      </p:to>
                                    </p:set>
                                    <p:animEffect transition="in" filter="wipe(left)">
                                      <p:cBhvr>
                                        <p:cTn id="22" dur="500"/>
                                        <p:tgtEl>
                                          <p:spTgt spid="13005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130052"/>
                                        </p:tgtEl>
                                        <p:attrNameLst>
                                          <p:attrName>style.visibility</p:attrName>
                                        </p:attrNameLst>
                                      </p:cBhvr>
                                      <p:to>
                                        <p:strVal val="visible"/>
                                      </p:to>
                                    </p:set>
                                    <p:anim calcmode="lin" valueType="num">
                                      <p:cBhvr>
                                        <p:cTn id="27" dur="500" fill="hold"/>
                                        <p:tgtEl>
                                          <p:spTgt spid="130052"/>
                                        </p:tgtEl>
                                        <p:attrNameLst>
                                          <p:attrName>ppt_x</p:attrName>
                                        </p:attrNameLst>
                                      </p:cBhvr>
                                      <p:tavLst>
                                        <p:tav tm="0">
                                          <p:val>
                                            <p:strVal val="#ppt_x-#ppt_w/2"/>
                                          </p:val>
                                        </p:tav>
                                        <p:tav tm="100000">
                                          <p:val>
                                            <p:strVal val="#ppt_x"/>
                                          </p:val>
                                        </p:tav>
                                      </p:tavLst>
                                    </p:anim>
                                    <p:anim calcmode="lin" valueType="num">
                                      <p:cBhvr>
                                        <p:cTn id="28" dur="500" fill="hold"/>
                                        <p:tgtEl>
                                          <p:spTgt spid="130052"/>
                                        </p:tgtEl>
                                        <p:attrNameLst>
                                          <p:attrName>ppt_y</p:attrName>
                                        </p:attrNameLst>
                                      </p:cBhvr>
                                      <p:tavLst>
                                        <p:tav tm="0">
                                          <p:val>
                                            <p:strVal val="#ppt_y"/>
                                          </p:val>
                                        </p:tav>
                                        <p:tav tm="100000">
                                          <p:val>
                                            <p:strVal val="#ppt_y"/>
                                          </p:val>
                                        </p:tav>
                                      </p:tavLst>
                                    </p:anim>
                                    <p:anim calcmode="lin" valueType="num">
                                      <p:cBhvr>
                                        <p:cTn id="29" dur="500" fill="hold"/>
                                        <p:tgtEl>
                                          <p:spTgt spid="130052"/>
                                        </p:tgtEl>
                                        <p:attrNameLst>
                                          <p:attrName>ppt_w</p:attrName>
                                        </p:attrNameLst>
                                      </p:cBhvr>
                                      <p:tavLst>
                                        <p:tav tm="0">
                                          <p:val>
                                            <p:fltVal val="0"/>
                                          </p:val>
                                        </p:tav>
                                        <p:tav tm="100000">
                                          <p:val>
                                            <p:strVal val="#ppt_w"/>
                                          </p:val>
                                        </p:tav>
                                      </p:tavLst>
                                    </p:anim>
                                    <p:anim calcmode="lin" valueType="num">
                                      <p:cBhvr>
                                        <p:cTn id="30" dur="500" fill="hold"/>
                                        <p:tgtEl>
                                          <p:spTgt spid="1300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build="p" autoUpdateAnimBg="0"/>
      <p:bldP spid="130051"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xfrm>
            <a:off x="827088" y="2133600"/>
            <a:ext cx="6673870" cy="685800"/>
          </a:xfrm>
          <a:noFill/>
          <a:ln/>
        </p:spPr>
        <p:txBody>
          <a:bodyPr/>
          <a:lstStyle/>
          <a:p>
            <a:pPr marL="609600" indent="-609600">
              <a:spcBef>
                <a:spcPct val="0"/>
              </a:spcBef>
              <a:buFontTx/>
              <a:buNone/>
            </a:pPr>
            <a:r>
              <a:rPr lang="en-US" altLang="zh-CN" dirty="0">
                <a:ea typeface="楷体_GB2312" pitchFamily="49" charset="-122"/>
              </a:rPr>
              <a:t>     </a:t>
            </a:r>
            <a:r>
              <a:rPr lang="zh-CN" altLang="en-US" dirty="0">
                <a:ea typeface="楷体_GB2312" pitchFamily="49" charset="-122"/>
              </a:rPr>
              <a:t>中心极限定理的应用有三大类：</a:t>
            </a:r>
            <a:r>
              <a:rPr lang="zh-CN" altLang="en-US" dirty="0">
                <a:solidFill>
                  <a:schemeClr val="bg1"/>
                </a:solidFill>
                <a:ea typeface="楷体_GB2312" pitchFamily="49" charset="-122"/>
              </a:rPr>
              <a:t>   </a:t>
            </a:r>
          </a:p>
        </p:txBody>
      </p:sp>
      <p:sp>
        <p:nvSpPr>
          <p:cNvPr id="132099" name="Rectangle 3"/>
          <p:cNvSpPr>
            <a:spLocks noGrp="1" noChangeArrowheads="1"/>
          </p:cNvSpPr>
          <p:nvPr>
            <p:ph type="title"/>
          </p:nvPr>
        </p:nvSpPr>
        <p:spPr>
          <a:xfrm>
            <a:off x="2484438" y="1052513"/>
            <a:ext cx="3352800" cy="739775"/>
          </a:xfrm>
          <a:noFill/>
          <a:ln w="38100">
            <a:solidFill>
              <a:srgbClr val="FF0000"/>
            </a:solidFill>
          </a:ln>
        </p:spPr>
        <p:txBody>
          <a:bodyPr/>
          <a:lstStyle/>
          <a:p>
            <a:pPr algn="ctr"/>
            <a:r>
              <a:rPr lang="zh-CN" altLang="en-US" sz="3200">
                <a:solidFill>
                  <a:srgbClr val="00FF00"/>
                </a:solidFill>
                <a:ea typeface="楷体_GB2312" pitchFamily="49" charset="-122"/>
              </a:rPr>
              <a:t>注 意 点 </a:t>
            </a:r>
            <a:r>
              <a:rPr lang="en-US" altLang="zh-CN" sz="3200">
                <a:solidFill>
                  <a:srgbClr val="00FF00"/>
                </a:solidFill>
                <a:latin typeface="Times New Roman" pitchFamily="18" charset="0"/>
                <a:ea typeface="楷体_GB2312" pitchFamily="49" charset="-122"/>
              </a:rPr>
              <a:t>(2)</a:t>
            </a:r>
          </a:p>
        </p:txBody>
      </p:sp>
      <p:sp>
        <p:nvSpPr>
          <p:cNvPr id="132100" name="Rectangle 4"/>
          <p:cNvSpPr>
            <a:spLocks noChangeArrowheads="1"/>
          </p:cNvSpPr>
          <p:nvPr/>
        </p:nvSpPr>
        <p:spPr bwMode="auto">
          <a:xfrm>
            <a:off x="1547813" y="3429000"/>
            <a:ext cx="5486400" cy="685800"/>
          </a:xfrm>
          <a:prstGeom prst="rect">
            <a:avLst/>
          </a:prstGeom>
          <a:noFill/>
          <a:ln w="38100">
            <a:noFill/>
            <a:miter lim="800000"/>
            <a:headEnd/>
            <a:tailEnd/>
          </a:ln>
          <a:effectLst/>
        </p:spPr>
        <p:txBody>
          <a:bodyPr/>
          <a:lstStyle/>
          <a:p>
            <a:pPr marL="609600" indent="-609600"/>
            <a:r>
              <a:rPr kumimoji="1" lang="en-US" altLang="zh-CN" sz="3200">
                <a:solidFill>
                  <a:schemeClr val="bg1"/>
                </a:solidFill>
                <a:latin typeface="Times New Roman" pitchFamily="18" charset="0"/>
                <a:ea typeface="楷体_GB2312" pitchFamily="49" charset="-122"/>
              </a:rPr>
              <a:t> </a:t>
            </a:r>
            <a:r>
              <a:rPr kumimoji="1" lang="en-US" altLang="zh-CN" sz="2800">
                <a:latin typeface="Times New Roman" pitchFamily="18" charset="0"/>
                <a:ea typeface="楷体_GB2312" pitchFamily="49" charset="-122"/>
              </a:rPr>
              <a:t>ii)   </a:t>
            </a:r>
            <a:r>
              <a:rPr kumimoji="1" lang="zh-CN" altLang="en-US" sz="2800">
                <a:latin typeface="Times New Roman" pitchFamily="18" charset="0"/>
                <a:ea typeface="楷体_GB2312" pitchFamily="49" charset="-122"/>
              </a:rPr>
              <a:t>已知 </a:t>
            </a:r>
            <a:r>
              <a:rPr kumimoji="1" lang="en-US" altLang="zh-CN" sz="2800" i="1">
                <a:latin typeface="Times New Roman" pitchFamily="18" charset="0"/>
                <a:ea typeface="楷体_GB2312" pitchFamily="49" charset="-122"/>
              </a:rPr>
              <a:t>n</a:t>
            </a:r>
            <a:r>
              <a:rPr kumimoji="1" lang="en-US" altLang="zh-CN" sz="28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和概率，求</a:t>
            </a:r>
            <a:r>
              <a:rPr kumimoji="1" lang="en-US" altLang="zh-CN" sz="2800" i="1">
                <a:latin typeface="Times New Roman" pitchFamily="18" charset="0"/>
                <a:ea typeface="楷体_GB2312" pitchFamily="49" charset="-122"/>
              </a:rPr>
              <a:t>y</a:t>
            </a:r>
            <a:r>
              <a:rPr kumimoji="1" lang="en-US" altLang="zh-CN" sz="28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a:t>
            </a:r>
          </a:p>
        </p:txBody>
      </p:sp>
      <p:sp>
        <p:nvSpPr>
          <p:cNvPr id="132101" name="Rectangle 5"/>
          <p:cNvSpPr>
            <a:spLocks noChangeArrowheads="1"/>
          </p:cNvSpPr>
          <p:nvPr/>
        </p:nvSpPr>
        <p:spPr bwMode="auto">
          <a:xfrm>
            <a:off x="1476375" y="4149725"/>
            <a:ext cx="4953000" cy="685800"/>
          </a:xfrm>
          <a:prstGeom prst="rect">
            <a:avLst/>
          </a:prstGeom>
          <a:noFill/>
          <a:ln w="38100">
            <a:noFill/>
            <a:miter lim="800000"/>
            <a:headEnd/>
            <a:tailEnd/>
          </a:ln>
          <a:effectLst/>
        </p:spPr>
        <p:txBody>
          <a:bodyPr/>
          <a:lstStyle/>
          <a:p>
            <a:pPr marL="609600" indent="-609600"/>
            <a:r>
              <a:rPr kumimoji="1" lang="en-US" altLang="zh-CN" sz="3200">
                <a:solidFill>
                  <a:schemeClr val="bg1"/>
                </a:solidFill>
                <a:latin typeface="Times New Roman" pitchFamily="18" charset="0"/>
                <a:ea typeface="楷体_GB2312" pitchFamily="49" charset="-122"/>
              </a:rPr>
              <a:t> </a:t>
            </a:r>
            <a:r>
              <a:rPr kumimoji="1" lang="en-US" altLang="zh-CN" sz="2800">
                <a:latin typeface="Times New Roman" pitchFamily="18" charset="0"/>
                <a:ea typeface="楷体_GB2312" pitchFamily="49" charset="-122"/>
              </a:rPr>
              <a:t>iii)   </a:t>
            </a:r>
            <a:r>
              <a:rPr kumimoji="1" lang="zh-CN" altLang="en-US" sz="2800">
                <a:latin typeface="Times New Roman" pitchFamily="18" charset="0"/>
                <a:ea typeface="楷体_GB2312" pitchFamily="49" charset="-122"/>
              </a:rPr>
              <a:t>已知 </a:t>
            </a:r>
            <a:r>
              <a:rPr kumimoji="1" lang="en-US" altLang="zh-CN" sz="2800" i="1">
                <a:latin typeface="Times New Roman" pitchFamily="18" charset="0"/>
                <a:ea typeface="楷体_GB2312" pitchFamily="49" charset="-122"/>
              </a:rPr>
              <a:t>y</a:t>
            </a:r>
            <a:r>
              <a:rPr kumimoji="1" lang="en-US" altLang="zh-CN" sz="28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和概率，求 </a:t>
            </a:r>
            <a:r>
              <a:rPr kumimoji="1" lang="en-US" altLang="zh-CN" sz="2800" i="1">
                <a:latin typeface="Times New Roman" pitchFamily="18" charset="0"/>
                <a:ea typeface="楷体_GB2312" pitchFamily="49" charset="-122"/>
              </a:rPr>
              <a:t>n</a:t>
            </a:r>
            <a:r>
              <a:rPr kumimoji="1" lang="en-US" altLang="zh-CN" sz="2800">
                <a:latin typeface="Times New Roman" pitchFamily="18" charset="0"/>
                <a:ea typeface="楷体_GB2312" pitchFamily="49" charset="-122"/>
              </a:rPr>
              <a:t> .</a:t>
            </a:r>
          </a:p>
        </p:txBody>
      </p:sp>
      <p:sp>
        <p:nvSpPr>
          <p:cNvPr id="132102" name="Rectangle 6"/>
          <p:cNvSpPr>
            <a:spLocks noChangeArrowheads="1"/>
          </p:cNvSpPr>
          <p:nvPr/>
        </p:nvSpPr>
        <p:spPr bwMode="auto">
          <a:xfrm>
            <a:off x="1692275" y="2781300"/>
            <a:ext cx="5486400" cy="685800"/>
          </a:xfrm>
          <a:prstGeom prst="rect">
            <a:avLst/>
          </a:prstGeom>
          <a:noFill/>
          <a:ln w="38100">
            <a:noFill/>
            <a:miter lim="800000"/>
            <a:headEnd/>
            <a:tailEnd/>
          </a:ln>
          <a:effectLst/>
        </p:spPr>
        <p:txBody>
          <a:bodyPr/>
          <a:lstStyle/>
          <a:p>
            <a:pPr marL="609600" indent="-609600"/>
            <a:r>
              <a:rPr kumimoji="1" lang="en-US" altLang="zh-CN" sz="2800">
                <a:latin typeface="Times New Roman" pitchFamily="18" charset="0"/>
                <a:ea typeface="楷体_GB2312" pitchFamily="49" charset="-122"/>
              </a:rPr>
              <a:t>i)    </a:t>
            </a:r>
            <a:r>
              <a:rPr kumimoji="1" lang="zh-CN" altLang="en-US" sz="2800">
                <a:latin typeface="Times New Roman" pitchFamily="18" charset="0"/>
                <a:ea typeface="楷体_GB2312" pitchFamily="49" charset="-122"/>
              </a:rPr>
              <a:t>已知 </a:t>
            </a:r>
            <a:r>
              <a:rPr kumimoji="1" lang="en-US" altLang="zh-CN" sz="2800" i="1">
                <a:latin typeface="Times New Roman" pitchFamily="18" charset="0"/>
                <a:ea typeface="楷体_GB2312" pitchFamily="49" charset="-122"/>
              </a:rPr>
              <a:t>n</a:t>
            </a:r>
            <a:r>
              <a:rPr kumimoji="1" lang="en-US" altLang="zh-CN" sz="28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和 </a:t>
            </a:r>
            <a:r>
              <a:rPr kumimoji="1" lang="en-US" altLang="zh-CN" sz="2800" i="1">
                <a:latin typeface="Times New Roman" pitchFamily="18" charset="0"/>
                <a:ea typeface="楷体_GB2312" pitchFamily="49" charset="-122"/>
              </a:rPr>
              <a:t>y</a:t>
            </a:r>
            <a:r>
              <a:rPr kumimoji="1" lang="zh-CN" altLang="en-US" sz="2800">
                <a:latin typeface="Times New Roman" pitchFamily="18" charset="0"/>
                <a:ea typeface="楷体_GB2312" pitchFamily="49" charset="-122"/>
              </a:rPr>
              <a:t>，求概率；</a:t>
            </a:r>
            <a:r>
              <a:rPr kumimoji="1" lang="zh-CN" altLang="en-US" sz="2800">
                <a:solidFill>
                  <a:schemeClr val="bg1"/>
                </a:solidFill>
                <a:latin typeface="Times New Roman" pitchFamily="18" charset="0"/>
                <a:ea typeface="楷体_GB2312" pitchFamily="49"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dissolve">
                                      <p:cBhvr>
                                        <p:cTn id="7" dur="500"/>
                                        <p:tgtEl>
                                          <p:spTgt spid="1320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098">
                                            <p:txEl>
                                              <p:pRg st="0" end="0"/>
                                            </p:txEl>
                                          </p:spTgt>
                                        </p:tgtEl>
                                        <p:attrNameLst>
                                          <p:attrName>style.visibility</p:attrName>
                                        </p:attrNameLst>
                                      </p:cBhvr>
                                      <p:to>
                                        <p:strVal val="visible"/>
                                      </p:to>
                                    </p:set>
                                    <p:animEffect transition="in" filter="wipe(left)">
                                      <p:cBhvr>
                                        <p:cTn id="12" dur="500"/>
                                        <p:tgtEl>
                                          <p:spTgt spid="1320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102">
                                            <p:txEl>
                                              <p:pRg st="0" end="0"/>
                                            </p:txEl>
                                          </p:spTgt>
                                        </p:tgtEl>
                                        <p:attrNameLst>
                                          <p:attrName>style.visibility</p:attrName>
                                        </p:attrNameLst>
                                      </p:cBhvr>
                                      <p:to>
                                        <p:strVal val="visible"/>
                                      </p:to>
                                    </p:set>
                                    <p:animEffect transition="in" filter="wipe(left)">
                                      <p:cBhvr>
                                        <p:cTn id="17" dur="500"/>
                                        <p:tgtEl>
                                          <p:spTgt spid="13210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2100">
                                            <p:txEl>
                                              <p:pRg st="0" end="0"/>
                                            </p:txEl>
                                          </p:spTgt>
                                        </p:tgtEl>
                                        <p:attrNameLst>
                                          <p:attrName>style.visibility</p:attrName>
                                        </p:attrNameLst>
                                      </p:cBhvr>
                                      <p:to>
                                        <p:strVal val="visible"/>
                                      </p:to>
                                    </p:set>
                                    <p:animEffect transition="in" filter="wipe(left)">
                                      <p:cBhvr>
                                        <p:cTn id="22" dur="500"/>
                                        <p:tgtEl>
                                          <p:spTgt spid="13210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2101">
                                            <p:txEl>
                                              <p:pRg st="0" end="0"/>
                                            </p:txEl>
                                          </p:spTgt>
                                        </p:tgtEl>
                                        <p:attrNameLst>
                                          <p:attrName>style.visibility</p:attrName>
                                        </p:attrNameLst>
                                      </p:cBhvr>
                                      <p:to>
                                        <p:strVal val="visible"/>
                                      </p:to>
                                    </p:set>
                                    <p:animEffect transition="in" filter="wipe(left)">
                                      <p:cBhvr>
                                        <p:cTn id="27" dur="500"/>
                                        <p:tgtEl>
                                          <p:spTgt spid="1321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build="p" autoUpdateAnimBg="0"/>
      <p:bldP spid="132099" grpId="0" animBg="1" autoUpdateAnimBg="0"/>
      <p:bldP spid="132100" grpId="0" build="p" autoUpdateAnimBg="0"/>
      <p:bldP spid="132101" grpId="0" build="p" autoUpdateAnimBg="0"/>
      <p:bldP spid="132102"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268538" y="836613"/>
            <a:ext cx="5184775" cy="863600"/>
          </a:xfrm>
          <a:noFill/>
          <a:ln w="38100">
            <a:solidFill>
              <a:srgbClr val="FF0000"/>
            </a:solidFill>
          </a:ln>
        </p:spPr>
        <p:txBody>
          <a:bodyPr/>
          <a:lstStyle/>
          <a:p>
            <a:pPr algn="ctr"/>
            <a:r>
              <a:rPr lang="zh-CN" altLang="en-US" sz="3200" dirty="0">
                <a:solidFill>
                  <a:srgbClr val="FF0000"/>
                </a:solidFill>
                <a:latin typeface="Times New Roman" pitchFamily="18" charset="0"/>
                <a:ea typeface="楷体_GB2312" pitchFamily="49" charset="-122"/>
              </a:rPr>
              <a:t>一、给定 </a:t>
            </a:r>
            <a:r>
              <a:rPr lang="en-US" altLang="zh-CN" sz="3200" i="1" dirty="0">
                <a:solidFill>
                  <a:srgbClr val="FF0000"/>
                </a:solidFill>
                <a:latin typeface="Times New Roman" pitchFamily="18" charset="0"/>
                <a:ea typeface="楷体_GB2312" pitchFamily="49" charset="-122"/>
              </a:rPr>
              <a:t>n </a:t>
            </a:r>
            <a:r>
              <a:rPr lang="zh-CN" altLang="en-US" sz="3200" dirty="0">
                <a:solidFill>
                  <a:srgbClr val="FF0000"/>
                </a:solidFill>
                <a:latin typeface="Times New Roman" pitchFamily="18" charset="0"/>
                <a:ea typeface="楷体_GB2312" pitchFamily="49" charset="-122"/>
              </a:rPr>
              <a:t>和 </a:t>
            </a:r>
            <a:r>
              <a:rPr lang="en-US" altLang="zh-CN" sz="3200" i="1" dirty="0">
                <a:solidFill>
                  <a:srgbClr val="FF0000"/>
                </a:solidFill>
                <a:latin typeface="Times New Roman" pitchFamily="18" charset="0"/>
                <a:ea typeface="楷体_GB2312" pitchFamily="49" charset="-122"/>
              </a:rPr>
              <a:t>y</a:t>
            </a:r>
            <a:r>
              <a:rPr lang="zh-CN" altLang="en-US" sz="3200" dirty="0">
                <a:solidFill>
                  <a:srgbClr val="FF0000"/>
                </a:solidFill>
                <a:latin typeface="Times New Roman" pitchFamily="18" charset="0"/>
                <a:ea typeface="楷体_GB2312" pitchFamily="49" charset="-122"/>
              </a:rPr>
              <a:t>，求概率</a:t>
            </a:r>
            <a:endParaRPr lang="zh-CN" altLang="en-US" sz="3200" dirty="0">
              <a:solidFill>
                <a:srgbClr val="FF0000"/>
              </a:solidFill>
              <a:ea typeface="楷体_GB2312" pitchFamily="49" charset="-122"/>
            </a:endParaRPr>
          </a:p>
        </p:txBody>
      </p:sp>
      <p:sp>
        <p:nvSpPr>
          <p:cNvPr id="134147" name="Text Box 3"/>
          <p:cNvSpPr txBox="1">
            <a:spLocks noChangeArrowheads="1"/>
          </p:cNvSpPr>
          <p:nvPr/>
        </p:nvSpPr>
        <p:spPr bwMode="auto">
          <a:xfrm>
            <a:off x="457200" y="1905000"/>
            <a:ext cx="8286750" cy="1117600"/>
          </a:xfrm>
          <a:prstGeom prst="rect">
            <a:avLst/>
          </a:prstGeom>
          <a:noFill/>
          <a:ln w="9525">
            <a:noFill/>
            <a:miter lim="800000"/>
            <a:headEnd/>
            <a:tailEnd/>
          </a:ln>
          <a:effectLst/>
        </p:spPr>
        <p:txBody>
          <a:bodyPr>
            <a:spAutoFit/>
          </a:bodyPr>
          <a:lstStyle/>
          <a:p>
            <a:pPr>
              <a:lnSpc>
                <a:spcPct val="120000"/>
              </a:lnSpc>
            </a:pPr>
            <a:r>
              <a:rPr kumimoji="1" lang="en-US" altLang="zh-CN" sz="2800" dirty="0" smtClean="0">
                <a:latin typeface="Times New Roman" pitchFamily="18" charset="0"/>
                <a:ea typeface="楷体_GB2312" pitchFamily="49" charset="-122"/>
              </a:rPr>
              <a:t>100</a:t>
            </a:r>
            <a:r>
              <a:rPr kumimoji="1" lang="zh-CN" altLang="en-US" sz="2800" dirty="0">
                <a:latin typeface="Times New Roman" pitchFamily="18" charset="0"/>
                <a:ea typeface="楷体_GB2312" pitchFamily="49" charset="-122"/>
              </a:rPr>
              <a:t>个独立工作</a:t>
            </a:r>
            <a:r>
              <a:rPr kumimoji="1" lang="en-US" altLang="zh-CN" sz="2800" dirty="0">
                <a:latin typeface="Times New Roman" pitchFamily="18" charset="0"/>
                <a:ea typeface="楷体_GB2312" pitchFamily="49" charset="-122"/>
              </a:rPr>
              <a:t>(</a:t>
            </a:r>
            <a:r>
              <a:rPr kumimoji="1" lang="zh-CN" altLang="en-US" sz="2800" dirty="0">
                <a:latin typeface="Times New Roman" pitchFamily="18" charset="0"/>
                <a:ea typeface="楷体_GB2312" pitchFamily="49" charset="-122"/>
              </a:rPr>
              <a:t>工作的概率为</a:t>
            </a:r>
            <a:r>
              <a:rPr kumimoji="1" lang="en-US" altLang="zh-CN" sz="2800" dirty="0">
                <a:latin typeface="Times New Roman" pitchFamily="18" charset="0"/>
                <a:ea typeface="楷体_GB2312" pitchFamily="49" charset="-122"/>
              </a:rPr>
              <a:t>0.9)</a:t>
            </a:r>
            <a:r>
              <a:rPr kumimoji="1" lang="zh-CN" altLang="en-US" sz="2800" dirty="0">
                <a:latin typeface="Times New Roman" pitchFamily="18" charset="0"/>
                <a:ea typeface="楷体_GB2312" pitchFamily="49" charset="-122"/>
              </a:rPr>
              <a:t>的部件组成一个系统，求系统中至少有</a:t>
            </a:r>
            <a:r>
              <a:rPr kumimoji="1" lang="en-US" altLang="zh-CN" sz="2800" dirty="0">
                <a:latin typeface="Times New Roman" pitchFamily="18" charset="0"/>
                <a:ea typeface="楷体_GB2312" pitchFamily="49" charset="-122"/>
              </a:rPr>
              <a:t>85</a:t>
            </a:r>
            <a:r>
              <a:rPr kumimoji="1" lang="zh-CN" altLang="en-US" sz="2800" dirty="0">
                <a:latin typeface="Times New Roman" pitchFamily="18" charset="0"/>
                <a:ea typeface="楷体_GB2312" pitchFamily="49" charset="-122"/>
              </a:rPr>
              <a:t>个部件工作的概率</a:t>
            </a:r>
            <a:r>
              <a:rPr kumimoji="1" lang="en-US" altLang="zh-CN" sz="2800" dirty="0">
                <a:latin typeface="Times New Roman" pitchFamily="18" charset="0"/>
                <a:ea typeface="楷体_GB2312" pitchFamily="49" charset="-122"/>
              </a:rPr>
              <a:t>.</a:t>
            </a:r>
          </a:p>
        </p:txBody>
      </p:sp>
      <p:sp>
        <p:nvSpPr>
          <p:cNvPr id="134148" name="Text Box 4"/>
          <p:cNvSpPr txBox="1">
            <a:spLocks noChangeArrowheads="1"/>
          </p:cNvSpPr>
          <p:nvPr/>
        </p:nvSpPr>
        <p:spPr bwMode="auto">
          <a:xfrm>
            <a:off x="468313" y="3357563"/>
            <a:ext cx="1439862" cy="519112"/>
          </a:xfrm>
          <a:prstGeom prst="rect">
            <a:avLst/>
          </a:prstGeom>
          <a:noFill/>
          <a:ln w="9525">
            <a:noFill/>
            <a:miter lim="800000"/>
            <a:headEnd/>
            <a:tailEnd/>
          </a:ln>
          <a:effectLst/>
        </p:spPr>
        <p:txBody>
          <a:bodyPr>
            <a:spAutoFit/>
          </a:bodyPr>
          <a:lstStyle/>
          <a:p>
            <a:pPr>
              <a:spcBef>
                <a:spcPct val="50000"/>
              </a:spcBef>
            </a:pPr>
            <a:r>
              <a:rPr kumimoji="1" lang="zh-CN" altLang="en-US" sz="2800">
                <a:solidFill>
                  <a:srgbClr val="00FF00"/>
                </a:solidFill>
                <a:latin typeface="Times New Roman" pitchFamily="18" charset="0"/>
                <a:ea typeface="楷体_GB2312" pitchFamily="49" charset="-122"/>
              </a:rPr>
              <a:t>解：</a:t>
            </a:r>
            <a:r>
              <a:rPr kumimoji="1" lang="zh-CN" altLang="en-US" sz="2800">
                <a:latin typeface="Times New Roman" pitchFamily="18" charset="0"/>
                <a:ea typeface="楷体_GB2312" pitchFamily="49" charset="-122"/>
              </a:rPr>
              <a:t>用</a:t>
            </a:r>
          </a:p>
        </p:txBody>
      </p:sp>
      <p:sp>
        <p:nvSpPr>
          <p:cNvPr id="134149" name="Text Box 5"/>
          <p:cNvSpPr txBox="1">
            <a:spLocks noChangeArrowheads="1"/>
          </p:cNvSpPr>
          <p:nvPr/>
        </p:nvSpPr>
        <p:spPr bwMode="auto">
          <a:xfrm>
            <a:off x="1187450" y="4508500"/>
            <a:ext cx="1944688" cy="519113"/>
          </a:xfrm>
          <a:prstGeom prst="rect">
            <a:avLst/>
          </a:prstGeom>
          <a:noFill/>
          <a:ln w="9525">
            <a:noFill/>
            <a:miter lim="800000"/>
            <a:headEnd/>
            <a:tailEnd/>
          </a:ln>
          <a:effectLst/>
        </p:spPr>
        <p:txBody>
          <a:bodyPr>
            <a:spAutoFit/>
          </a:bodyPr>
          <a:lstStyle/>
          <a:p>
            <a:pPr>
              <a:spcBef>
                <a:spcPct val="50000"/>
              </a:spcBef>
            </a:pPr>
            <a:r>
              <a:rPr kumimoji="1" lang="zh-CN" altLang="en-US" sz="2800">
                <a:latin typeface="Times New Roman" pitchFamily="18" charset="0"/>
                <a:ea typeface="楷体_GB2312" pitchFamily="49" charset="-122"/>
              </a:rPr>
              <a:t>由此得：</a:t>
            </a:r>
          </a:p>
        </p:txBody>
      </p:sp>
      <p:sp>
        <p:nvSpPr>
          <p:cNvPr id="134150" name="Text Box 6"/>
          <p:cNvSpPr txBox="1">
            <a:spLocks noChangeArrowheads="1"/>
          </p:cNvSpPr>
          <p:nvPr/>
        </p:nvSpPr>
        <p:spPr bwMode="auto">
          <a:xfrm>
            <a:off x="1835150" y="3357563"/>
            <a:ext cx="7129463" cy="519112"/>
          </a:xfrm>
          <a:prstGeom prst="rect">
            <a:avLst/>
          </a:prstGeom>
          <a:noFill/>
          <a:ln w="9525">
            <a:noFill/>
            <a:miter lim="800000"/>
            <a:headEnd/>
            <a:tailEnd/>
          </a:ln>
          <a:effectLst/>
        </p:spPr>
        <p:txBody>
          <a:bodyPr>
            <a:spAutoFit/>
          </a:bodyPr>
          <a:lstStyle/>
          <a:p>
            <a:pPr>
              <a:spcBef>
                <a:spcPct val="50000"/>
              </a:spcBef>
            </a:pPr>
            <a:r>
              <a:rPr kumimoji="1" lang="en-US" altLang="zh-CN" sz="2800" i="1">
                <a:latin typeface="Times New Roman" pitchFamily="18" charset="0"/>
                <a:ea typeface="楷体_GB2312" pitchFamily="49" charset="-122"/>
              </a:rPr>
              <a:t>X</a:t>
            </a:r>
            <a:r>
              <a:rPr kumimoji="1" lang="en-US" altLang="zh-CN" sz="2800" i="1" baseline="-25000">
                <a:latin typeface="Times New Roman" pitchFamily="18" charset="0"/>
                <a:ea typeface="楷体_GB2312" pitchFamily="49" charset="-122"/>
              </a:rPr>
              <a:t>i</a:t>
            </a:r>
            <a:r>
              <a:rPr kumimoji="1" lang="en-US" altLang="zh-CN" sz="2800">
                <a:latin typeface="Times New Roman" pitchFamily="18" charset="0"/>
                <a:ea typeface="楷体_GB2312" pitchFamily="49" charset="-122"/>
              </a:rPr>
              <a:t>=1</a:t>
            </a:r>
            <a:r>
              <a:rPr kumimoji="1" lang="zh-CN" altLang="en-US" sz="2800">
                <a:latin typeface="Times New Roman" pitchFamily="18" charset="0"/>
                <a:ea typeface="楷体_GB2312" pitchFamily="49" charset="-122"/>
              </a:rPr>
              <a:t>表示第</a:t>
            </a:r>
            <a:r>
              <a:rPr kumimoji="1" lang="en-US" altLang="zh-CN" sz="2800" i="1">
                <a:latin typeface="Times New Roman" pitchFamily="18" charset="0"/>
                <a:ea typeface="楷体_GB2312" pitchFamily="49" charset="-122"/>
              </a:rPr>
              <a:t>i</a:t>
            </a:r>
            <a:r>
              <a:rPr kumimoji="1" lang="zh-CN" altLang="en-US" sz="2800">
                <a:latin typeface="Times New Roman" pitchFamily="18" charset="0"/>
                <a:ea typeface="楷体_GB2312" pitchFamily="49" charset="-122"/>
              </a:rPr>
              <a:t>个部件正常工作</a:t>
            </a:r>
            <a:r>
              <a:rPr kumimoji="1" lang="en-US" altLang="zh-CN" sz="28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反之记为</a:t>
            </a:r>
            <a:r>
              <a:rPr kumimoji="1" lang="en-US" altLang="zh-CN" sz="2800" i="1">
                <a:latin typeface="Times New Roman" pitchFamily="18" charset="0"/>
              </a:rPr>
              <a:t>X</a:t>
            </a:r>
            <a:r>
              <a:rPr kumimoji="1" lang="en-US" altLang="zh-CN" sz="2800" i="1" baseline="-25000">
                <a:latin typeface="Times New Roman" pitchFamily="18" charset="0"/>
              </a:rPr>
              <a:t>i</a:t>
            </a:r>
            <a:r>
              <a:rPr kumimoji="1" lang="en-US" altLang="zh-CN" sz="2800">
                <a:latin typeface="Times New Roman" pitchFamily="18" charset="0"/>
              </a:rPr>
              <a:t>=0.</a:t>
            </a:r>
          </a:p>
        </p:txBody>
      </p:sp>
      <p:sp>
        <p:nvSpPr>
          <p:cNvPr id="134151" name="Text Box 7"/>
          <p:cNvSpPr txBox="1">
            <a:spLocks noChangeArrowheads="1"/>
          </p:cNvSpPr>
          <p:nvPr/>
        </p:nvSpPr>
        <p:spPr bwMode="auto">
          <a:xfrm>
            <a:off x="1187450" y="3860800"/>
            <a:ext cx="7488238" cy="604838"/>
          </a:xfrm>
          <a:prstGeom prst="rect">
            <a:avLst/>
          </a:prstGeom>
          <a:noFill/>
          <a:ln w="9525">
            <a:noFill/>
            <a:miter lim="800000"/>
            <a:headEnd/>
            <a:tailEnd/>
          </a:ln>
          <a:effectLst/>
        </p:spPr>
        <p:txBody>
          <a:bodyPr>
            <a:spAutoFit/>
          </a:bodyPr>
          <a:lstStyle/>
          <a:p>
            <a:pPr>
              <a:lnSpc>
                <a:spcPct val="120000"/>
              </a:lnSpc>
              <a:spcBef>
                <a:spcPct val="50000"/>
              </a:spcBef>
            </a:pPr>
            <a:r>
              <a:rPr kumimoji="1" lang="zh-CN" altLang="en-US" sz="2800">
                <a:latin typeface="Times New Roman" pitchFamily="18" charset="0"/>
                <a:ea typeface="楷体_GB2312" pitchFamily="49" charset="-122"/>
              </a:rPr>
              <a:t>又记</a:t>
            </a:r>
            <a:r>
              <a:rPr kumimoji="1" lang="en-US" altLang="zh-CN" sz="2800" i="1">
                <a:latin typeface="Times New Roman" pitchFamily="18" charset="0"/>
                <a:ea typeface="楷体_GB2312" pitchFamily="49" charset="-122"/>
              </a:rPr>
              <a:t>Y</a:t>
            </a:r>
            <a:r>
              <a:rPr kumimoji="1" lang="en-US" altLang="zh-CN" sz="2800">
                <a:latin typeface="Times New Roman" pitchFamily="18" charset="0"/>
                <a:ea typeface="楷体_GB2312" pitchFamily="49" charset="-122"/>
              </a:rPr>
              <a:t>=</a:t>
            </a:r>
            <a:r>
              <a:rPr kumimoji="1" lang="en-US" altLang="zh-CN" sz="2800" i="1">
                <a:latin typeface="Times New Roman" pitchFamily="18" charset="0"/>
              </a:rPr>
              <a:t>X</a:t>
            </a:r>
            <a:r>
              <a:rPr kumimoji="1" lang="en-US" altLang="zh-CN" sz="2800" baseline="-25000">
                <a:latin typeface="Times New Roman" pitchFamily="18" charset="0"/>
              </a:rPr>
              <a:t>1</a:t>
            </a:r>
            <a:r>
              <a:rPr kumimoji="1" lang="en-US" altLang="zh-CN" sz="2800">
                <a:latin typeface="Times New Roman" pitchFamily="18" charset="0"/>
                <a:ea typeface="楷体_GB2312" pitchFamily="49" charset="-122"/>
              </a:rPr>
              <a:t>+</a:t>
            </a:r>
            <a:r>
              <a:rPr kumimoji="1" lang="en-US" altLang="zh-CN" sz="2800" i="1">
                <a:latin typeface="Times New Roman" pitchFamily="18" charset="0"/>
              </a:rPr>
              <a:t>X</a:t>
            </a:r>
            <a:r>
              <a:rPr kumimoji="1" lang="en-US" altLang="zh-CN" sz="2800" baseline="-25000">
                <a:latin typeface="Times New Roman" pitchFamily="18" charset="0"/>
              </a:rPr>
              <a:t>2</a:t>
            </a:r>
            <a:r>
              <a:rPr kumimoji="1" lang="en-US" altLang="zh-CN" sz="2800">
                <a:latin typeface="Times New Roman" pitchFamily="18" charset="0"/>
                <a:ea typeface="楷体_GB2312" pitchFamily="49" charset="-122"/>
              </a:rPr>
              <a:t>+…+</a:t>
            </a:r>
            <a:r>
              <a:rPr kumimoji="1" lang="en-US" altLang="zh-CN" sz="2800" i="1">
                <a:latin typeface="Times New Roman" pitchFamily="18" charset="0"/>
              </a:rPr>
              <a:t>X</a:t>
            </a:r>
            <a:r>
              <a:rPr kumimoji="1" lang="en-US" altLang="zh-CN" sz="2800" baseline="-25000">
                <a:latin typeface="Times New Roman" pitchFamily="18" charset="0"/>
              </a:rPr>
              <a:t>100</a:t>
            </a:r>
            <a:r>
              <a:rPr kumimoji="1" lang="zh-CN" altLang="en-US" sz="2800">
                <a:latin typeface="Times New Roman" pitchFamily="18" charset="0"/>
              </a:rPr>
              <a:t>，</a:t>
            </a:r>
            <a:r>
              <a:rPr kumimoji="1" lang="zh-CN" altLang="en-US" sz="2800">
                <a:latin typeface="Times New Roman" pitchFamily="18" charset="0"/>
                <a:ea typeface="楷体_GB2312" pitchFamily="49" charset="-122"/>
              </a:rPr>
              <a:t>则 </a:t>
            </a:r>
            <a:r>
              <a:rPr kumimoji="1" lang="en-US" altLang="zh-CN" sz="2800" i="1">
                <a:latin typeface="Times New Roman" pitchFamily="18" charset="0"/>
              </a:rPr>
              <a:t>E</a:t>
            </a:r>
            <a:r>
              <a:rPr kumimoji="1" lang="en-US" altLang="zh-CN" sz="2800">
                <a:latin typeface="Times New Roman" pitchFamily="18" charset="0"/>
              </a:rPr>
              <a:t>(</a:t>
            </a:r>
            <a:r>
              <a:rPr kumimoji="1" lang="en-US" altLang="zh-CN" sz="2800" i="1">
                <a:latin typeface="Times New Roman" pitchFamily="18" charset="0"/>
              </a:rPr>
              <a:t>Y</a:t>
            </a:r>
            <a:r>
              <a:rPr kumimoji="1" lang="en-US" altLang="zh-CN" sz="2800">
                <a:latin typeface="Times New Roman" pitchFamily="18" charset="0"/>
              </a:rPr>
              <a:t>)=90</a:t>
            </a:r>
            <a:r>
              <a:rPr kumimoji="1" lang="zh-CN" altLang="en-US" sz="2800">
                <a:latin typeface="Times New Roman" pitchFamily="18" charset="0"/>
              </a:rPr>
              <a:t>，</a:t>
            </a:r>
            <a:r>
              <a:rPr kumimoji="1" lang="en-US" altLang="zh-CN" sz="2800">
                <a:latin typeface="Times New Roman" pitchFamily="18" charset="0"/>
              </a:rPr>
              <a:t>Var(</a:t>
            </a:r>
            <a:r>
              <a:rPr kumimoji="1" lang="en-US" altLang="zh-CN" sz="2800" i="1">
                <a:latin typeface="Times New Roman" pitchFamily="18" charset="0"/>
              </a:rPr>
              <a:t>Y</a:t>
            </a:r>
            <a:r>
              <a:rPr kumimoji="1" lang="en-US" altLang="zh-CN" sz="2800">
                <a:latin typeface="Times New Roman" pitchFamily="18" charset="0"/>
              </a:rPr>
              <a:t>)=9.</a:t>
            </a:r>
          </a:p>
        </p:txBody>
      </p:sp>
      <p:graphicFrame>
        <p:nvGraphicFramePr>
          <p:cNvPr id="134152" name="Object 8"/>
          <p:cNvGraphicFramePr>
            <a:graphicFrameLocks noChangeAspect="1"/>
          </p:cNvGraphicFramePr>
          <p:nvPr/>
        </p:nvGraphicFramePr>
        <p:xfrm>
          <a:off x="2124075" y="4941888"/>
          <a:ext cx="5218113" cy="1052512"/>
        </p:xfrm>
        <a:graphic>
          <a:graphicData uri="http://schemas.openxmlformats.org/presentationml/2006/ole">
            <p:oleObj spid="_x0000_s67586" name="Equation" r:id="rId4" imgW="2387520" imgH="4316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wipe(left)">
                                      <p:cBhvr>
                                        <p:cTn id="7" dur="500"/>
                                        <p:tgtEl>
                                          <p:spTgt spid="134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47">
                                            <p:txEl>
                                              <p:pRg st="0" end="0"/>
                                            </p:txEl>
                                          </p:spTgt>
                                        </p:tgtEl>
                                        <p:attrNameLst>
                                          <p:attrName>style.visibility</p:attrName>
                                        </p:attrNameLst>
                                      </p:cBhvr>
                                      <p:to>
                                        <p:strVal val="visible"/>
                                      </p:to>
                                    </p:set>
                                    <p:animEffect transition="in" filter="wipe(left)">
                                      <p:cBhvr>
                                        <p:cTn id="12" dur="500"/>
                                        <p:tgtEl>
                                          <p:spTgt spid="1341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4148"/>
                                        </p:tgtEl>
                                        <p:attrNameLst>
                                          <p:attrName>style.visibility</p:attrName>
                                        </p:attrNameLst>
                                      </p:cBhvr>
                                      <p:to>
                                        <p:strVal val="visible"/>
                                      </p:to>
                                    </p:set>
                                    <p:anim calcmode="lin" valueType="num">
                                      <p:cBhvr additive="base">
                                        <p:cTn id="17" dur="500" fill="hold"/>
                                        <p:tgtEl>
                                          <p:spTgt spid="134148"/>
                                        </p:tgtEl>
                                        <p:attrNameLst>
                                          <p:attrName>ppt_x</p:attrName>
                                        </p:attrNameLst>
                                      </p:cBhvr>
                                      <p:tavLst>
                                        <p:tav tm="0">
                                          <p:val>
                                            <p:strVal val="0-#ppt_w/2"/>
                                          </p:val>
                                        </p:tav>
                                        <p:tav tm="100000">
                                          <p:val>
                                            <p:strVal val="#ppt_x"/>
                                          </p:val>
                                        </p:tav>
                                      </p:tavLst>
                                    </p:anim>
                                    <p:anim calcmode="lin" valueType="num">
                                      <p:cBhvr additive="base">
                                        <p:cTn id="18" dur="500" fill="hold"/>
                                        <p:tgtEl>
                                          <p:spTgt spid="13414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34150"/>
                                        </p:tgtEl>
                                        <p:attrNameLst>
                                          <p:attrName>style.visibility</p:attrName>
                                        </p:attrNameLst>
                                      </p:cBhvr>
                                      <p:to>
                                        <p:strVal val="visible"/>
                                      </p:to>
                                    </p:set>
                                    <p:anim calcmode="lin" valueType="num">
                                      <p:cBhvr additive="base">
                                        <p:cTn id="23" dur="500" fill="hold"/>
                                        <p:tgtEl>
                                          <p:spTgt spid="134150"/>
                                        </p:tgtEl>
                                        <p:attrNameLst>
                                          <p:attrName>ppt_x</p:attrName>
                                        </p:attrNameLst>
                                      </p:cBhvr>
                                      <p:tavLst>
                                        <p:tav tm="0">
                                          <p:val>
                                            <p:strVal val="1+#ppt_w/2"/>
                                          </p:val>
                                        </p:tav>
                                        <p:tav tm="100000">
                                          <p:val>
                                            <p:strVal val="#ppt_x"/>
                                          </p:val>
                                        </p:tav>
                                      </p:tavLst>
                                    </p:anim>
                                    <p:anim calcmode="lin" valueType="num">
                                      <p:cBhvr additive="base">
                                        <p:cTn id="24" dur="500" fill="hold"/>
                                        <p:tgtEl>
                                          <p:spTgt spid="13415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4151"/>
                                        </p:tgtEl>
                                        <p:attrNameLst>
                                          <p:attrName>style.visibility</p:attrName>
                                        </p:attrNameLst>
                                      </p:cBhvr>
                                      <p:to>
                                        <p:strVal val="visible"/>
                                      </p:to>
                                    </p:set>
                                    <p:anim calcmode="lin" valueType="num">
                                      <p:cBhvr additive="base">
                                        <p:cTn id="29" dur="500" fill="hold"/>
                                        <p:tgtEl>
                                          <p:spTgt spid="134151"/>
                                        </p:tgtEl>
                                        <p:attrNameLst>
                                          <p:attrName>ppt_x</p:attrName>
                                        </p:attrNameLst>
                                      </p:cBhvr>
                                      <p:tavLst>
                                        <p:tav tm="0">
                                          <p:val>
                                            <p:strVal val="0-#ppt_w/2"/>
                                          </p:val>
                                        </p:tav>
                                        <p:tav tm="100000">
                                          <p:val>
                                            <p:strVal val="#ppt_x"/>
                                          </p:val>
                                        </p:tav>
                                      </p:tavLst>
                                    </p:anim>
                                    <p:anim calcmode="lin" valueType="num">
                                      <p:cBhvr additive="base">
                                        <p:cTn id="30" dur="500" fill="hold"/>
                                        <p:tgtEl>
                                          <p:spTgt spid="13415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4149"/>
                                        </p:tgtEl>
                                        <p:attrNameLst>
                                          <p:attrName>style.visibility</p:attrName>
                                        </p:attrNameLst>
                                      </p:cBhvr>
                                      <p:to>
                                        <p:strVal val="visible"/>
                                      </p:to>
                                    </p:set>
                                    <p:anim calcmode="lin" valueType="num">
                                      <p:cBhvr additive="base">
                                        <p:cTn id="35" dur="500" fill="hold"/>
                                        <p:tgtEl>
                                          <p:spTgt spid="134149"/>
                                        </p:tgtEl>
                                        <p:attrNameLst>
                                          <p:attrName>ppt_x</p:attrName>
                                        </p:attrNameLst>
                                      </p:cBhvr>
                                      <p:tavLst>
                                        <p:tav tm="0">
                                          <p:val>
                                            <p:strVal val="#ppt_x"/>
                                          </p:val>
                                        </p:tav>
                                        <p:tav tm="100000">
                                          <p:val>
                                            <p:strVal val="#ppt_x"/>
                                          </p:val>
                                        </p:tav>
                                      </p:tavLst>
                                    </p:anim>
                                    <p:anim calcmode="lin" valueType="num">
                                      <p:cBhvr additive="base">
                                        <p:cTn id="36" dur="500" fill="hold"/>
                                        <p:tgtEl>
                                          <p:spTgt spid="13414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4152"/>
                                        </p:tgtEl>
                                        <p:attrNameLst>
                                          <p:attrName>style.visibility</p:attrName>
                                        </p:attrNameLst>
                                      </p:cBhvr>
                                      <p:to>
                                        <p:strVal val="visible"/>
                                      </p:to>
                                    </p:set>
                                    <p:anim calcmode="lin" valueType="num">
                                      <p:cBhvr additive="base">
                                        <p:cTn id="41" dur="500" fill="hold"/>
                                        <p:tgtEl>
                                          <p:spTgt spid="134152"/>
                                        </p:tgtEl>
                                        <p:attrNameLst>
                                          <p:attrName>ppt_x</p:attrName>
                                        </p:attrNameLst>
                                      </p:cBhvr>
                                      <p:tavLst>
                                        <p:tav tm="0">
                                          <p:val>
                                            <p:strVal val="#ppt_x"/>
                                          </p:val>
                                        </p:tav>
                                        <p:tav tm="100000">
                                          <p:val>
                                            <p:strVal val="#ppt_x"/>
                                          </p:val>
                                        </p:tav>
                                      </p:tavLst>
                                    </p:anim>
                                    <p:anim calcmode="lin" valueType="num">
                                      <p:cBhvr additive="base">
                                        <p:cTn id="42" dur="500" fill="hold"/>
                                        <p:tgtEl>
                                          <p:spTgt spid="134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nimBg="1" autoUpdateAnimBg="0"/>
      <p:bldP spid="134147" grpId="0" build="p" autoUpdateAnimBg="0"/>
      <p:bldP spid="134148" grpId="0" autoUpdateAnimBg="0"/>
      <p:bldP spid="134149" grpId="0" autoUpdateAnimBg="0"/>
      <p:bldP spid="134150" grpId="0" autoUpdateAnimBg="0"/>
      <p:bldP spid="13415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253" name="Text Box 5"/>
          <p:cNvSpPr txBox="1">
            <a:spLocks noChangeArrowheads="1"/>
          </p:cNvSpPr>
          <p:nvPr/>
        </p:nvSpPr>
        <p:spPr bwMode="auto">
          <a:xfrm>
            <a:off x="846138" y="981075"/>
            <a:ext cx="1008062" cy="519113"/>
          </a:xfrm>
          <a:prstGeom prst="rect">
            <a:avLst/>
          </a:prstGeom>
          <a:noFill/>
          <a:ln w="9525">
            <a:noFill/>
            <a:miter lim="800000"/>
            <a:headEnd/>
            <a:tailEnd/>
          </a:ln>
        </p:spPr>
        <p:txBody>
          <a:bodyPr>
            <a:spAutoFit/>
          </a:bodyPr>
          <a:lstStyle/>
          <a:p>
            <a:pPr algn="ctr" eaLnBrk="0" hangingPunct="0"/>
            <a:r>
              <a:rPr lang="zh-CN" altLang="en-US" b="1">
                <a:solidFill>
                  <a:srgbClr val="3366CC"/>
                </a:solidFill>
                <a:ea typeface="宋体" charset="-122"/>
              </a:rPr>
              <a:t>例</a:t>
            </a:r>
            <a:endParaRPr lang="en-US" altLang="zh-CN" b="1">
              <a:solidFill>
                <a:srgbClr val="3366CC"/>
              </a:solidFill>
              <a:ea typeface="宋体" charset="-122"/>
            </a:endParaRPr>
          </a:p>
        </p:txBody>
      </p:sp>
      <p:graphicFrame>
        <p:nvGraphicFramePr>
          <p:cNvPr id="1589254" name="Object 6"/>
          <p:cNvGraphicFramePr>
            <a:graphicFrameLocks noChangeAspect="1"/>
          </p:cNvGraphicFramePr>
          <p:nvPr/>
        </p:nvGraphicFramePr>
        <p:xfrm>
          <a:off x="977900" y="1125538"/>
          <a:ext cx="8166100" cy="1892300"/>
        </p:xfrm>
        <a:graphic>
          <a:graphicData uri="http://schemas.openxmlformats.org/presentationml/2006/ole">
            <p:oleObj spid="_x0000_s126978" name="公式" r:id="rId3" imgW="8165880" imgH="1892160" progId="Equation.3">
              <p:embed/>
            </p:oleObj>
          </a:graphicData>
        </a:graphic>
      </p:graphicFrame>
      <p:graphicFrame>
        <p:nvGraphicFramePr>
          <p:cNvPr id="1589255" name="Object 7"/>
          <p:cNvGraphicFramePr>
            <a:graphicFrameLocks noChangeAspect="1"/>
          </p:cNvGraphicFramePr>
          <p:nvPr/>
        </p:nvGraphicFramePr>
        <p:xfrm>
          <a:off x="971550" y="3090863"/>
          <a:ext cx="7848600" cy="1417637"/>
        </p:xfrm>
        <a:graphic>
          <a:graphicData uri="http://schemas.openxmlformats.org/presentationml/2006/ole">
            <p:oleObj spid="_x0000_s126979" name="公式" r:id="rId4" imgW="3657600" imgH="660240" progId="Equation.3">
              <p:embed/>
            </p:oleObj>
          </a:graphicData>
        </a:graphic>
      </p:graphicFrame>
      <p:sp>
        <p:nvSpPr>
          <p:cNvPr id="1589256" name="Text Box 8"/>
          <p:cNvSpPr txBox="1">
            <a:spLocks noChangeArrowheads="1"/>
          </p:cNvSpPr>
          <p:nvPr/>
        </p:nvSpPr>
        <p:spPr bwMode="auto">
          <a:xfrm>
            <a:off x="973138" y="4672013"/>
            <a:ext cx="898525" cy="519112"/>
          </a:xfrm>
          <a:prstGeom prst="rect">
            <a:avLst/>
          </a:prstGeom>
          <a:noFill/>
          <a:ln w="9525">
            <a:noFill/>
            <a:miter lim="800000"/>
            <a:headEnd/>
            <a:tailEnd/>
          </a:ln>
        </p:spPr>
        <p:txBody>
          <a:bodyPr wrap="none">
            <a:spAutoFit/>
          </a:bodyPr>
          <a:lstStyle/>
          <a:p>
            <a:pPr algn="ctr" eaLnBrk="0" hangingPunct="0"/>
            <a:r>
              <a:rPr lang="zh-CN" altLang="en-US" b="1">
                <a:ea typeface="宋体" charset="-122"/>
              </a:rPr>
              <a:t>于是</a:t>
            </a:r>
          </a:p>
        </p:txBody>
      </p:sp>
      <p:graphicFrame>
        <p:nvGraphicFramePr>
          <p:cNvPr id="1589257" name="Object 9"/>
          <p:cNvGraphicFramePr>
            <a:graphicFrameLocks noChangeAspect="1"/>
          </p:cNvGraphicFramePr>
          <p:nvPr/>
        </p:nvGraphicFramePr>
        <p:xfrm>
          <a:off x="1852613" y="4525963"/>
          <a:ext cx="7200900" cy="990600"/>
        </p:xfrm>
        <a:graphic>
          <a:graphicData uri="http://schemas.openxmlformats.org/presentationml/2006/ole">
            <p:oleObj spid="_x0000_s126980" name="公式" r:id="rId5" imgW="7200720" imgH="990360" progId="Equation.3">
              <p:embed/>
            </p:oleObj>
          </a:graphicData>
        </a:graphic>
      </p:graphicFrame>
      <p:graphicFrame>
        <p:nvGraphicFramePr>
          <p:cNvPr id="1589258" name="Object 10"/>
          <p:cNvGraphicFramePr>
            <a:graphicFrameLocks noChangeAspect="1"/>
          </p:cNvGraphicFramePr>
          <p:nvPr/>
        </p:nvGraphicFramePr>
        <p:xfrm>
          <a:off x="1925638" y="5607050"/>
          <a:ext cx="4191000" cy="990600"/>
        </p:xfrm>
        <a:graphic>
          <a:graphicData uri="http://schemas.openxmlformats.org/presentationml/2006/ole">
            <p:oleObj spid="_x0000_s126981" name="公式" r:id="rId6" imgW="4190760" imgH="990360" progId="Equation.3">
              <p:embed/>
            </p:oleObj>
          </a:graphicData>
        </a:graphic>
      </p:graphicFrame>
      <p:sp>
        <p:nvSpPr>
          <p:cNvPr id="1589259" name="Text Box 11"/>
          <p:cNvSpPr txBox="1">
            <a:spLocks noChangeArrowheads="1"/>
          </p:cNvSpPr>
          <p:nvPr/>
        </p:nvSpPr>
        <p:spPr bwMode="auto">
          <a:xfrm>
            <a:off x="963613" y="2981325"/>
            <a:ext cx="541337" cy="519113"/>
          </a:xfrm>
          <a:prstGeom prst="rect">
            <a:avLst/>
          </a:prstGeom>
          <a:noFill/>
          <a:ln w="9525">
            <a:noFill/>
            <a:miter lim="800000"/>
            <a:headEnd/>
            <a:tailEnd/>
          </a:ln>
        </p:spPr>
        <p:txBody>
          <a:bodyPr wrap="none">
            <a:spAutoFit/>
          </a:bodyPr>
          <a:lstStyle/>
          <a:p>
            <a:pPr algn="ctr" eaLnBrk="0" hangingPunct="0"/>
            <a:r>
              <a:rPr lang="zh-CN" altLang="en-US" b="1">
                <a:ea typeface="宋体" charset="-122"/>
              </a:rPr>
              <a:t>解</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9253"/>
                                        </p:tgtEl>
                                        <p:attrNameLst>
                                          <p:attrName>style.visibility</p:attrName>
                                        </p:attrNameLst>
                                      </p:cBhvr>
                                      <p:to>
                                        <p:strVal val="visible"/>
                                      </p:to>
                                    </p:set>
                                    <p:animEffect transition="in" filter="wipe(left)">
                                      <p:cBhvr>
                                        <p:cTn id="7" dur="500"/>
                                        <p:tgtEl>
                                          <p:spTgt spid="15892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89254"/>
                                        </p:tgtEl>
                                        <p:attrNameLst>
                                          <p:attrName>style.visibility</p:attrName>
                                        </p:attrNameLst>
                                      </p:cBhvr>
                                      <p:to>
                                        <p:strVal val="visible"/>
                                      </p:to>
                                    </p:set>
                                    <p:animEffect transition="in" filter="wipe(left)">
                                      <p:cBhvr>
                                        <p:cTn id="12" dur="500"/>
                                        <p:tgtEl>
                                          <p:spTgt spid="15892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89259"/>
                                        </p:tgtEl>
                                        <p:attrNameLst>
                                          <p:attrName>style.visibility</p:attrName>
                                        </p:attrNameLst>
                                      </p:cBhvr>
                                      <p:to>
                                        <p:strVal val="visible"/>
                                      </p:to>
                                    </p:set>
                                    <p:animEffect transition="in" filter="wipe(left)">
                                      <p:cBhvr>
                                        <p:cTn id="17" dur="500"/>
                                        <p:tgtEl>
                                          <p:spTgt spid="15892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89255"/>
                                        </p:tgtEl>
                                        <p:attrNameLst>
                                          <p:attrName>style.visibility</p:attrName>
                                        </p:attrNameLst>
                                      </p:cBhvr>
                                      <p:to>
                                        <p:strVal val="visible"/>
                                      </p:to>
                                    </p:set>
                                    <p:animEffect transition="in" filter="wipe(left)">
                                      <p:cBhvr>
                                        <p:cTn id="22" dur="500"/>
                                        <p:tgtEl>
                                          <p:spTgt spid="15892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89256"/>
                                        </p:tgtEl>
                                        <p:attrNameLst>
                                          <p:attrName>style.visibility</p:attrName>
                                        </p:attrNameLst>
                                      </p:cBhvr>
                                      <p:to>
                                        <p:strVal val="visible"/>
                                      </p:to>
                                    </p:set>
                                    <p:animEffect transition="in" filter="wipe(down)">
                                      <p:cBhvr>
                                        <p:cTn id="27" dur="500"/>
                                        <p:tgtEl>
                                          <p:spTgt spid="15892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89257"/>
                                        </p:tgtEl>
                                        <p:attrNameLst>
                                          <p:attrName>style.visibility</p:attrName>
                                        </p:attrNameLst>
                                      </p:cBhvr>
                                      <p:to>
                                        <p:strVal val="visible"/>
                                      </p:to>
                                    </p:set>
                                    <p:animEffect transition="in" filter="wipe(left)">
                                      <p:cBhvr>
                                        <p:cTn id="32" dur="500"/>
                                        <p:tgtEl>
                                          <p:spTgt spid="15892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89258"/>
                                        </p:tgtEl>
                                        <p:attrNameLst>
                                          <p:attrName>style.visibility</p:attrName>
                                        </p:attrNameLst>
                                      </p:cBhvr>
                                      <p:to>
                                        <p:strVal val="visible"/>
                                      </p:to>
                                    </p:set>
                                    <p:animEffect transition="in" filter="wipe(left)">
                                      <p:cBhvr>
                                        <p:cTn id="37" dur="500"/>
                                        <p:tgtEl>
                                          <p:spTgt spid="1589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253" grpId="0"/>
      <p:bldP spid="1589256" grpId="0"/>
      <p:bldP spid="15892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0276" name="Object 4"/>
          <p:cNvGraphicFramePr>
            <a:graphicFrameLocks noChangeAspect="1"/>
          </p:cNvGraphicFramePr>
          <p:nvPr/>
        </p:nvGraphicFramePr>
        <p:xfrm>
          <a:off x="1954213" y="1987550"/>
          <a:ext cx="4673600" cy="990600"/>
        </p:xfrm>
        <a:graphic>
          <a:graphicData uri="http://schemas.openxmlformats.org/presentationml/2006/ole">
            <p:oleObj spid="_x0000_s128002" name="公式" r:id="rId3" imgW="4673520" imgH="990360" progId="Equation.3">
              <p:embed/>
            </p:oleObj>
          </a:graphicData>
        </a:graphic>
      </p:graphicFrame>
      <p:graphicFrame>
        <p:nvGraphicFramePr>
          <p:cNvPr id="1590277" name="Object 5"/>
          <p:cNvGraphicFramePr>
            <a:graphicFrameLocks noChangeAspect="1"/>
          </p:cNvGraphicFramePr>
          <p:nvPr/>
        </p:nvGraphicFramePr>
        <p:xfrm>
          <a:off x="1906588" y="3067050"/>
          <a:ext cx="3302000" cy="393700"/>
        </p:xfrm>
        <a:graphic>
          <a:graphicData uri="http://schemas.openxmlformats.org/presentationml/2006/ole">
            <p:oleObj spid="_x0000_s128003" name="公式" r:id="rId4" imgW="3301920" imgH="393480" progId="Equation.3">
              <p:embed/>
            </p:oleObj>
          </a:graphicData>
        </a:graphic>
      </p:graphicFrame>
      <p:graphicFrame>
        <p:nvGraphicFramePr>
          <p:cNvPr id="1590278" name="Object 6"/>
          <p:cNvGraphicFramePr>
            <a:graphicFrameLocks noChangeAspect="1"/>
          </p:cNvGraphicFramePr>
          <p:nvPr/>
        </p:nvGraphicFramePr>
        <p:xfrm>
          <a:off x="1331913" y="3716338"/>
          <a:ext cx="4483100" cy="431800"/>
        </p:xfrm>
        <a:graphic>
          <a:graphicData uri="http://schemas.openxmlformats.org/presentationml/2006/ole">
            <p:oleObj spid="_x0000_s128004" name="公式" r:id="rId5" imgW="4483080" imgH="431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90276"/>
                                        </p:tgtEl>
                                        <p:attrNameLst>
                                          <p:attrName>style.visibility</p:attrName>
                                        </p:attrNameLst>
                                      </p:cBhvr>
                                      <p:to>
                                        <p:strVal val="visible"/>
                                      </p:to>
                                    </p:set>
                                    <p:animEffect transition="in" filter="wipe(down)">
                                      <p:cBhvr>
                                        <p:cTn id="7" dur="500"/>
                                        <p:tgtEl>
                                          <p:spTgt spid="15902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90277"/>
                                        </p:tgtEl>
                                        <p:attrNameLst>
                                          <p:attrName>style.visibility</p:attrName>
                                        </p:attrNameLst>
                                      </p:cBhvr>
                                      <p:to>
                                        <p:strVal val="visible"/>
                                      </p:to>
                                    </p:set>
                                    <p:animEffect transition="in" filter="wipe(down)">
                                      <p:cBhvr>
                                        <p:cTn id="12" dur="500"/>
                                        <p:tgtEl>
                                          <p:spTgt spid="15902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90278"/>
                                        </p:tgtEl>
                                        <p:attrNameLst>
                                          <p:attrName>style.visibility</p:attrName>
                                        </p:attrNameLst>
                                      </p:cBhvr>
                                      <p:to>
                                        <p:strVal val="visible"/>
                                      </p:to>
                                    </p:set>
                                    <p:animEffect transition="in" filter="wipe(down)">
                                      <p:cBhvr>
                                        <p:cTn id="17" dur="500"/>
                                        <p:tgtEl>
                                          <p:spTgt spid="1590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Rectangle 36"/>
          <p:cNvSpPr>
            <a:spLocks noChangeArrowheads="1"/>
          </p:cNvSpPr>
          <p:nvPr/>
        </p:nvSpPr>
        <p:spPr bwMode="auto">
          <a:xfrm>
            <a:off x="1042988" y="1125538"/>
            <a:ext cx="7704137" cy="5486400"/>
          </a:xfrm>
          <a:prstGeom prst="rect">
            <a:avLst/>
          </a:prstGeom>
          <a:noFill/>
          <a:ln w="9525">
            <a:noFill/>
            <a:miter lim="800000"/>
            <a:headEnd/>
            <a:tailEnd/>
          </a:ln>
        </p:spPr>
        <p:txBody>
          <a:bodyPr/>
          <a:lstStyle/>
          <a:p>
            <a:pPr marL="342900" indent="-342900">
              <a:spcBef>
                <a:spcPct val="20000"/>
              </a:spcBef>
              <a:buClr>
                <a:schemeClr val="accent1"/>
              </a:buClr>
              <a:buSzPct val="90000"/>
              <a:buFont typeface="Monotype Sorts" pitchFamily="2" charset="2"/>
              <a:buNone/>
            </a:pPr>
            <a:endParaRPr lang="zh-CN" altLang="en-US" sz="3200" dirty="0">
              <a:solidFill>
                <a:srgbClr val="000000"/>
              </a:solidFill>
              <a:latin typeface="宋体" charset="-122"/>
              <a:ea typeface="宋体" charset="-122"/>
            </a:endParaRPr>
          </a:p>
          <a:p>
            <a:pPr marL="342900" indent="-342900">
              <a:spcBef>
                <a:spcPct val="20000"/>
              </a:spcBef>
              <a:buClr>
                <a:schemeClr val="accent1"/>
              </a:buClr>
              <a:buSzPct val="90000"/>
              <a:buFont typeface="Monotype Sorts" pitchFamily="2" charset="2"/>
              <a:buNone/>
            </a:pPr>
            <a:r>
              <a:rPr lang="zh-CN" altLang="en-US" sz="3200" dirty="0">
                <a:solidFill>
                  <a:srgbClr val="3333CC"/>
                </a:solidFill>
                <a:latin typeface="宋体" charset="-122"/>
                <a:ea typeface="宋体" charset="-122"/>
              </a:rPr>
              <a:t>定义 </a:t>
            </a:r>
            <a:r>
              <a:rPr lang="en-US" altLang="zh-CN" sz="3200" dirty="0">
                <a:solidFill>
                  <a:srgbClr val="3333CC"/>
                </a:solidFill>
                <a:latin typeface="宋体" charset="-122"/>
                <a:ea typeface="宋体" charset="-122"/>
              </a:rPr>
              <a:t>1</a:t>
            </a:r>
            <a:r>
              <a:rPr lang="en-US" altLang="zh-CN" sz="3200" dirty="0">
                <a:solidFill>
                  <a:srgbClr val="000000"/>
                </a:solidFill>
                <a:latin typeface="宋体" charset="-122"/>
                <a:ea typeface="宋体" charset="-122"/>
              </a:rPr>
              <a:t> </a:t>
            </a:r>
            <a:r>
              <a:rPr lang="zh-CN" altLang="en-US" sz="3200" dirty="0">
                <a:solidFill>
                  <a:srgbClr val="000000"/>
                </a:solidFill>
                <a:latin typeface="宋体" charset="-122"/>
                <a:ea typeface="宋体" charset="-122"/>
              </a:rPr>
              <a:t>设          为一个随机变量序列，记为    ，若对任何</a:t>
            </a:r>
            <a:r>
              <a:rPr lang="en-US" altLang="zh-CN" sz="3200" i="1" dirty="0">
                <a:solidFill>
                  <a:srgbClr val="000000"/>
                </a:solidFill>
                <a:latin typeface="宋体" charset="-122"/>
                <a:ea typeface="宋体" charset="-122"/>
              </a:rPr>
              <a:t>n</a:t>
            </a:r>
            <a:r>
              <a:rPr lang="en-US" altLang="zh-CN" sz="3200" dirty="0">
                <a:solidFill>
                  <a:srgbClr val="000000"/>
                </a:solidFill>
                <a:latin typeface="宋体" charset="-122"/>
                <a:ea typeface="宋体" charset="-122"/>
              </a:rPr>
              <a:t>≥2</a:t>
            </a:r>
            <a:r>
              <a:rPr lang="zh-CN" altLang="en-US" sz="3200" dirty="0">
                <a:solidFill>
                  <a:srgbClr val="000000"/>
                </a:solidFill>
                <a:latin typeface="宋体" charset="-122"/>
                <a:ea typeface="宋体" charset="-122"/>
              </a:rPr>
              <a:t>，随机变量         　都相互独立，则称     </a:t>
            </a:r>
            <a:r>
              <a:rPr lang="zh-CN" altLang="en-US" sz="3200" dirty="0" smtClean="0">
                <a:solidFill>
                  <a:srgbClr val="000000"/>
                </a:solidFill>
                <a:latin typeface="宋体" charset="-122"/>
                <a:ea typeface="宋体" charset="-122"/>
              </a:rPr>
              <a:t>   是</a:t>
            </a:r>
            <a:r>
              <a:rPr lang="zh-CN" altLang="en-US" sz="3200" b="1" dirty="0">
                <a:solidFill>
                  <a:srgbClr val="3366CC"/>
                </a:solidFill>
                <a:latin typeface="宋体" charset="-122"/>
                <a:ea typeface="宋体" charset="-122"/>
              </a:rPr>
              <a:t>相互独立的随机变量序列</a:t>
            </a:r>
            <a:r>
              <a:rPr lang="zh-CN" altLang="en-US" sz="3200" dirty="0">
                <a:solidFill>
                  <a:srgbClr val="000000"/>
                </a:solidFill>
                <a:latin typeface="宋体" charset="-122"/>
                <a:ea typeface="宋体" charset="-122"/>
              </a:rPr>
              <a:t>。</a:t>
            </a:r>
          </a:p>
          <a:p>
            <a:pPr marL="342900" indent="-342900">
              <a:spcBef>
                <a:spcPct val="20000"/>
              </a:spcBef>
              <a:buClr>
                <a:schemeClr val="accent1"/>
              </a:buClr>
              <a:buSzPct val="90000"/>
              <a:buFont typeface="Monotype Sorts" pitchFamily="2" charset="2"/>
              <a:buNone/>
            </a:pPr>
            <a:r>
              <a:rPr lang="zh-CN" altLang="en-US" sz="3200" dirty="0">
                <a:solidFill>
                  <a:srgbClr val="3333CC"/>
                </a:solidFill>
                <a:latin typeface="宋体" charset="-122"/>
                <a:ea typeface="宋体" charset="-122"/>
              </a:rPr>
              <a:t>定义</a:t>
            </a:r>
            <a:r>
              <a:rPr lang="en-US" altLang="zh-CN" sz="3200" dirty="0">
                <a:solidFill>
                  <a:srgbClr val="3333CC"/>
                </a:solidFill>
                <a:latin typeface="宋体" charset="-122"/>
                <a:ea typeface="宋体" charset="-122"/>
              </a:rPr>
              <a:t>2</a:t>
            </a:r>
            <a:r>
              <a:rPr lang="en-US" altLang="zh-CN" sz="3200" dirty="0">
                <a:solidFill>
                  <a:srgbClr val="000000"/>
                </a:solidFill>
                <a:latin typeface="宋体" charset="-122"/>
                <a:ea typeface="宋体" charset="-122"/>
              </a:rPr>
              <a:t> </a:t>
            </a:r>
            <a:r>
              <a:rPr lang="zh-CN" altLang="en-US" sz="3200" dirty="0">
                <a:solidFill>
                  <a:srgbClr val="000000"/>
                </a:solidFill>
                <a:latin typeface="宋体" charset="-122"/>
                <a:ea typeface="宋体" charset="-122"/>
              </a:rPr>
              <a:t>设    为一随机变量序列，</a:t>
            </a:r>
            <a:r>
              <a:rPr lang="en-US" altLang="zh-CN" sz="3200" i="1" dirty="0">
                <a:solidFill>
                  <a:srgbClr val="000000"/>
                </a:solidFill>
                <a:latin typeface="宋体" charset="-122"/>
                <a:ea typeface="宋体" charset="-122"/>
              </a:rPr>
              <a:t>X</a:t>
            </a:r>
            <a:r>
              <a:rPr lang="zh-CN" altLang="en-US" sz="3200" i="1" dirty="0">
                <a:solidFill>
                  <a:srgbClr val="000000"/>
                </a:solidFill>
                <a:latin typeface="宋体" charset="-122"/>
                <a:ea typeface="宋体" charset="-122"/>
              </a:rPr>
              <a:t>　</a:t>
            </a:r>
            <a:r>
              <a:rPr lang="zh-CN" altLang="en-US" sz="3200" dirty="0">
                <a:solidFill>
                  <a:srgbClr val="000000"/>
                </a:solidFill>
                <a:latin typeface="宋体" charset="-122"/>
                <a:ea typeface="宋体" charset="-122"/>
              </a:rPr>
              <a:t>为一随机变量或常数，若对任意</a:t>
            </a:r>
            <a:r>
              <a:rPr lang="en-US" altLang="zh-CN" sz="3200" i="1" dirty="0">
                <a:solidFill>
                  <a:srgbClr val="000000"/>
                </a:solidFill>
                <a:latin typeface="宋体" charset="-122"/>
                <a:ea typeface="宋体" charset="-122"/>
              </a:rPr>
              <a:t>ε</a:t>
            </a:r>
            <a:r>
              <a:rPr lang="zh-CN" altLang="en-US" sz="3200" dirty="0">
                <a:solidFill>
                  <a:srgbClr val="000000"/>
                </a:solidFill>
                <a:latin typeface="宋体" charset="-122"/>
                <a:ea typeface="宋体" charset="-122"/>
              </a:rPr>
              <a:t>＞</a:t>
            </a:r>
            <a:r>
              <a:rPr lang="en-US" altLang="zh-CN" sz="3200" dirty="0">
                <a:solidFill>
                  <a:srgbClr val="000000"/>
                </a:solidFill>
                <a:latin typeface="宋体" charset="-122"/>
                <a:ea typeface="宋体" charset="-122"/>
              </a:rPr>
              <a:t>0</a:t>
            </a:r>
            <a:r>
              <a:rPr lang="zh-CN" altLang="en-US" sz="3200" dirty="0">
                <a:solidFill>
                  <a:srgbClr val="000000"/>
                </a:solidFill>
                <a:latin typeface="宋体" charset="-122"/>
                <a:ea typeface="宋体" charset="-122"/>
              </a:rPr>
              <a:t>，有</a:t>
            </a:r>
          </a:p>
          <a:p>
            <a:pPr marL="342900" indent="-342900">
              <a:spcBef>
                <a:spcPct val="20000"/>
              </a:spcBef>
              <a:buClr>
                <a:schemeClr val="accent1"/>
              </a:buClr>
              <a:buSzPct val="90000"/>
              <a:buFont typeface="Monotype Sorts" pitchFamily="2" charset="2"/>
              <a:buChar char="4"/>
            </a:pPr>
            <a:endParaRPr lang="zh-CN" altLang="en-US" sz="3200" dirty="0">
              <a:solidFill>
                <a:srgbClr val="000000"/>
              </a:solidFill>
              <a:latin typeface="宋体" charset="-122"/>
              <a:ea typeface="宋体" charset="-122"/>
            </a:endParaRPr>
          </a:p>
          <a:p>
            <a:pPr marL="342900" indent="-342900">
              <a:spcBef>
                <a:spcPct val="20000"/>
              </a:spcBef>
              <a:buClr>
                <a:schemeClr val="accent1"/>
              </a:buClr>
              <a:buSzPct val="90000"/>
              <a:buFont typeface="Monotype Sorts" pitchFamily="2" charset="2"/>
              <a:buNone/>
            </a:pPr>
            <a:r>
              <a:rPr lang="zh-CN" altLang="en-US" sz="3200" dirty="0">
                <a:solidFill>
                  <a:srgbClr val="000000"/>
                </a:solidFill>
                <a:latin typeface="宋体" charset="-122"/>
                <a:ea typeface="宋体" charset="-122"/>
              </a:rPr>
              <a:t>则称    </a:t>
            </a:r>
            <a:r>
              <a:rPr lang="zh-CN" altLang="en-US" sz="3200" dirty="0">
                <a:solidFill>
                  <a:srgbClr val="3366CC"/>
                </a:solidFill>
                <a:latin typeface="宋体" charset="-122"/>
                <a:ea typeface="宋体" charset="-122"/>
              </a:rPr>
              <a:t>依概率收敛于</a:t>
            </a:r>
            <a:r>
              <a:rPr lang="en-US" altLang="zh-CN" sz="3200" i="1" dirty="0">
                <a:solidFill>
                  <a:srgbClr val="3366CC"/>
                </a:solidFill>
                <a:latin typeface="宋体" charset="-122"/>
                <a:ea typeface="宋体" charset="-122"/>
              </a:rPr>
              <a:t>X</a:t>
            </a:r>
            <a:r>
              <a:rPr lang="en-US" altLang="zh-CN" sz="3200" dirty="0">
                <a:solidFill>
                  <a:srgbClr val="000000"/>
                </a:solidFill>
                <a:latin typeface="宋体" charset="-122"/>
                <a:ea typeface="宋体" charset="-122"/>
              </a:rPr>
              <a:t>,</a:t>
            </a:r>
            <a:r>
              <a:rPr lang="zh-CN" altLang="en-US" sz="3200" dirty="0">
                <a:solidFill>
                  <a:srgbClr val="000000"/>
                </a:solidFill>
                <a:latin typeface="宋体" charset="-122"/>
                <a:ea typeface="宋体" charset="-122"/>
              </a:rPr>
              <a:t>记为       或</a:t>
            </a:r>
          </a:p>
        </p:txBody>
      </p:sp>
      <p:sp>
        <p:nvSpPr>
          <p:cNvPr id="1037" name="Rectangle 37"/>
          <p:cNvSpPr>
            <a:spLocks noChangeArrowheads="1"/>
          </p:cNvSpPr>
          <p:nvPr/>
        </p:nvSpPr>
        <p:spPr bwMode="auto">
          <a:xfrm>
            <a:off x="-73025" y="-5746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38"/>
          <p:cNvGraphicFramePr>
            <a:graphicFrameLocks noChangeAspect="1"/>
          </p:cNvGraphicFramePr>
          <p:nvPr/>
        </p:nvGraphicFramePr>
        <p:xfrm>
          <a:off x="3059113" y="1846263"/>
          <a:ext cx="1828800" cy="377825"/>
        </p:xfrm>
        <a:graphic>
          <a:graphicData uri="http://schemas.openxmlformats.org/presentationml/2006/ole">
            <p:oleObj spid="_x0000_s1026" name="Equation" r:id="rId4" imgW="1104900" imgH="228600" progId="">
              <p:embed/>
            </p:oleObj>
          </a:graphicData>
        </a:graphic>
      </p:graphicFrame>
      <p:sp>
        <p:nvSpPr>
          <p:cNvPr id="1038" name="Rectangle 39"/>
          <p:cNvSpPr>
            <a:spLocks noChangeArrowheads="1"/>
          </p:cNvSpPr>
          <p:nvPr/>
        </p:nvSpPr>
        <p:spPr bwMode="auto">
          <a:xfrm>
            <a:off x="-73025" y="-5746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7" name="Object 40"/>
          <p:cNvGraphicFramePr>
            <a:graphicFrameLocks noChangeAspect="1"/>
          </p:cNvGraphicFramePr>
          <p:nvPr/>
        </p:nvGraphicFramePr>
        <p:xfrm>
          <a:off x="7929586" y="2390771"/>
          <a:ext cx="609600" cy="395287"/>
        </p:xfrm>
        <a:graphic>
          <a:graphicData uri="http://schemas.openxmlformats.org/presentationml/2006/ole">
            <p:oleObj spid="_x0000_s1027" name="Equation" r:id="rId5" imgW="355446" imgH="228501" progId="">
              <p:embed/>
            </p:oleObj>
          </a:graphicData>
        </a:graphic>
      </p:graphicFrame>
      <p:sp>
        <p:nvSpPr>
          <p:cNvPr id="1039" name="Rectangle 41"/>
          <p:cNvSpPr>
            <a:spLocks noChangeArrowheads="1"/>
          </p:cNvSpPr>
          <p:nvPr/>
        </p:nvSpPr>
        <p:spPr bwMode="auto">
          <a:xfrm>
            <a:off x="-73025" y="-5746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8" name="Object 42"/>
          <p:cNvGraphicFramePr>
            <a:graphicFrameLocks noChangeAspect="1"/>
          </p:cNvGraphicFramePr>
          <p:nvPr/>
        </p:nvGraphicFramePr>
        <p:xfrm>
          <a:off x="4757750" y="2809873"/>
          <a:ext cx="1600200" cy="404813"/>
        </p:xfrm>
        <a:graphic>
          <a:graphicData uri="http://schemas.openxmlformats.org/presentationml/2006/ole">
            <p:oleObj spid="_x0000_s1028" name="Equation" r:id="rId6" imgW="901309" imgH="228501" progId="">
              <p:embed/>
            </p:oleObj>
          </a:graphicData>
        </a:graphic>
      </p:graphicFrame>
      <p:sp>
        <p:nvSpPr>
          <p:cNvPr id="1040" name="Rectangle 43"/>
          <p:cNvSpPr>
            <a:spLocks noChangeArrowheads="1"/>
          </p:cNvSpPr>
          <p:nvPr/>
        </p:nvSpPr>
        <p:spPr bwMode="auto">
          <a:xfrm>
            <a:off x="-73025" y="-5746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9" name="Object 44"/>
          <p:cNvGraphicFramePr>
            <a:graphicFrameLocks noChangeAspect="1"/>
          </p:cNvGraphicFramePr>
          <p:nvPr/>
        </p:nvGraphicFramePr>
        <p:xfrm>
          <a:off x="2857500" y="3929063"/>
          <a:ext cx="609600" cy="395287"/>
        </p:xfrm>
        <a:graphic>
          <a:graphicData uri="http://schemas.openxmlformats.org/presentationml/2006/ole">
            <p:oleObj spid="_x0000_s1029" name="Equation" r:id="rId7" imgW="355446" imgH="228501" progId="">
              <p:embed/>
            </p:oleObj>
          </a:graphicData>
        </a:graphic>
      </p:graphicFrame>
      <p:sp>
        <p:nvSpPr>
          <p:cNvPr id="1041" name="Rectangle 45"/>
          <p:cNvSpPr>
            <a:spLocks noChangeArrowheads="1"/>
          </p:cNvSpPr>
          <p:nvPr/>
        </p:nvSpPr>
        <p:spPr bwMode="auto">
          <a:xfrm>
            <a:off x="-73025" y="-5746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30" name="Object 46"/>
          <p:cNvGraphicFramePr>
            <a:graphicFrameLocks noChangeAspect="1"/>
          </p:cNvGraphicFramePr>
          <p:nvPr/>
        </p:nvGraphicFramePr>
        <p:xfrm>
          <a:off x="2357422" y="2390770"/>
          <a:ext cx="609600" cy="395288"/>
        </p:xfrm>
        <a:graphic>
          <a:graphicData uri="http://schemas.openxmlformats.org/presentationml/2006/ole">
            <p:oleObj spid="_x0000_s1030" name="Equation" r:id="rId8" imgW="355446" imgH="228501" progId="">
              <p:embed/>
            </p:oleObj>
          </a:graphicData>
        </a:graphic>
      </p:graphicFrame>
      <p:sp>
        <p:nvSpPr>
          <p:cNvPr id="1042" name="Rectangle 47"/>
          <p:cNvSpPr>
            <a:spLocks noChangeArrowheads="1"/>
          </p:cNvSpPr>
          <p:nvPr/>
        </p:nvSpPr>
        <p:spPr bwMode="auto">
          <a:xfrm>
            <a:off x="-73025" y="-5746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31" name="Object 48"/>
          <p:cNvGraphicFramePr>
            <a:graphicFrameLocks noChangeAspect="1"/>
          </p:cNvGraphicFramePr>
          <p:nvPr/>
        </p:nvGraphicFramePr>
        <p:xfrm>
          <a:off x="1906588" y="4870450"/>
          <a:ext cx="3048000" cy="622300"/>
        </p:xfrm>
        <a:graphic>
          <a:graphicData uri="http://schemas.openxmlformats.org/presentationml/2006/ole">
            <p:oleObj spid="_x0000_s1031" name="Equation" r:id="rId9" imgW="1447172" imgH="291973" progId="">
              <p:embed/>
            </p:oleObj>
          </a:graphicData>
        </a:graphic>
      </p:graphicFrame>
      <p:sp>
        <p:nvSpPr>
          <p:cNvPr id="1043" name="Rectangle 49"/>
          <p:cNvSpPr>
            <a:spLocks noChangeArrowheads="1"/>
          </p:cNvSpPr>
          <p:nvPr/>
        </p:nvSpPr>
        <p:spPr bwMode="auto">
          <a:xfrm>
            <a:off x="-73025" y="-5746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32" name="Object 50"/>
          <p:cNvGraphicFramePr>
            <a:graphicFrameLocks noChangeAspect="1"/>
          </p:cNvGraphicFramePr>
          <p:nvPr/>
        </p:nvGraphicFramePr>
        <p:xfrm>
          <a:off x="2051050" y="5591175"/>
          <a:ext cx="609600" cy="406400"/>
        </p:xfrm>
        <a:graphic>
          <a:graphicData uri="http://schemas.openxmlformats.org/presentationml/2006/ole">
            <p:oleObj spid="_x0000_s1032" name="Equation" r:id="rId10" imgW="342751" imgH="228501" progId="">
              <p:embed/>
            </p:oleObj>
          </a:graphicData>
        </a:graphic>
      </p:graphicFrame>
      <p:sp>
        <p:nvSpPr>
          <p:cNvPr id="1044" name="Rectangle 51"/>
          <p:cNvSpPr>
            <a:spLocks noChangeArrowheads="1"/>
          </p:cNvSpPr>
          <p:nvPr/>
        </p:nvSpPr>
        <p:spPr bwMode="auto">
          <a:xfrm>
            <a:off x="-73025" y="-5746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33" name="Object 52"/>
          <p:cNvGraphicFramePr>
            <a:graphicFrameLocks noChangeAspect="1"/>
          </p:cNvGraphicFramePr>
          <p:nvPr/>
        </p:nvGraphicFramePr>
        <p:xfrm>
          <a:off x="6443663" y="5518150"/>
          <a:ext cx="1295400" cy="400050"/>
        </p:xfrm>
        <a:graphic>
          <a:graphicData uri="http://schemas.openxmlformats.org/presentationml/2006/ole">
            <p:oleObj spid="_x0000_s1033" name="Equation" r:id="rId11" imgW="774364" imgH="241195" progId="">
              <p:embed/>
            </p:oleObj>
          </a:graphicData>
        </a:graphic>
      </p:graphicFrame>
      <p:sp>
        <p:nvSpPr>
          <p:cNvPr id="1045" name="Rectangle 53"/>
          <p:cNvSpPr>
            <a:spLocks noChangeArrowheads="1"/>
          </p:cNvSpPr>
          <p:nvPr/>
        </p:nvSpPr>
        <p:spPr bwMode="auto">
          <a:xfrm>
            <a:off x="-73025" y="-5746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34" name="Object 54"/>
          <p:cNvGraphicFramePr>
            <a:graphicFrameLocks noChangeAspect="1"/>
          </p:cNvGraphicFramePr>
          <p:nvPr/>
        </p:nvGraphicFramePr>
        <p:xfrm>
          <a:off x="1476375" y="6092825"/>
          <a:ext cx="1600200" cy="381000"/>
        </p:xfrm>
        <a:graphic>
          <a:graphicData uri="http://schemas.openxmlformats.org/presentationml/2006/ole">
            <p:oleObj spid="_x0000_s1034" name="Equation" r:id="rId12" imgW="1002865" imgH="241195" progId="">
              <p:embed/>
            </p:oleObj>
          </a:graphicData>
        </a:graphic>
      </p:graphicFrame>
      <p:sp>
        <p:nvSpPr>
          <p:cNvPr id="1046" name="Rectangle 55"/>
          <p:cNvSpPr>
            <a:spLocks noChangeArrowheads="1"/>
          </p:cNvSpPr>
          <p:nvPr/>
        </p:nvSpPr>
        <p:spPr bwMode="auto">
          <a:xfrm>
            <a:off x="-73025" y="-5746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35" name="Object 56"/>
          <p:cNvGraphicFramePr>
            <a:graphicFrameLocks noChangeAspect="1"/>
          </p:cNvGraphicFramePr>
          <p:nvPr/>
        </p:nvGraphicFramePr>
        <p:xfrm>
          <a:off x="3492500" y="6165850"/>
          <a:ext cx="762000" cy="238125"/>
        </p:xfrm>
        <a:graphic>
          <a:graphicData uri="http://schemas.openxmlformats.org/presentationml/2006/ole">
            <p:oleObj spid="_x0000_s1035" name="Equation" r:id="rId13" imgW="457200" imgH="139700" progId="">
              <p:embed/>
            </p:oleObj>
          </a:graphicData>
        </a:graphic>
      </p:graphicFrame>
      <p:sp>
        <p:nvSpPr>
          <p:cNvPr id="1047" name="Text Box 57"/>
          <p:cNvSpPr txBox="1">
            <a:spLocks noChangeArrowheads="1"/>
          </p:cNvSpPr>
          <p:nvPr/>
        </p:nvSpPr>
        <p:spPr bwMode="auto">
          <a:xfrm>
            <a:off x="1187450" y="679450"/>
            <a:ext cx="4260850" cy="701675"/>
          </a:xfrm>
          <a:prstGeom prst="rect">
            <a:avLst/>
          </a:prstGeom>
          <a:noFill/>
          <a:ln w="9525">
            <a:noFill/>
            <a:miter lim="800000"/>
            <a:headEnd/>
            <a:tailEnd/>
          </a:ln>
        </p:spPr>
        <p:txBody>
          <a:bodyPr wrap="none">
            <a:spAutoFit/>
          </a:bodyPr>
          <a:lstStyle/>
          <a:p>
            <a:r>
              <a:rPr lang="zh-CN" altLang="en-US" sz="4000" b="1">
                <a:ea typeface="宋体" charset="-122"/>
              </a:rPr>
              <a:t>随机系列的收敛性</a:t>
            </a:r>
          </a:p>
        </p:txBody>
      </p:sp>
    </p:spTree>
  </p:cSld>
  <p:clrMapOvr>
    <a:masterClrMapping/>
  </p:clrMapOvr>
  <p:transition spd="slow">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2268538" y="908050"/>
            <a:ext cx="5184775" cy="720725"/>
          </a:xfrm>
          <a:noFill/>
          <a:ln w="38100">
            <a:solidFill>
              <a:srgbClr val="FF0000"/>
            </a:solidFill>
          </a:ln>
        </p:spPr>
        <p:txBody>
          <a:bodyPr/>
          <a:lstStyle/>
          <a:p>
            <a:pPr algn="ctr"/>
            <a:r>
              <a:rPr lang="zh-CN" altLang="en-US" sz="3200" dirty="0">
                <a:solidFill>
                  <a:srgbClr val="FF0000"/>
                </a:solidFill>
                <a:latin typeface="Times New Roman" pitchFamily="18" charset="0"/>
                <a:ea typeface="楷体_GB2312" pitchFamily="49" charset="-122"/>
              </a:rPr>
              <a:t>二、给定 </a:t>
            </a:r>
            <a:r>
              <a:rPr lang="en-US" altLang="zh-CN" sz="3200" i="1" dirty="0">
                <a:solidFill>
                  <a:srgbClr val="FF0000"/>
                </a:solidFill>
                <a:latin typeface="Times New Roman" pitchFamily="18" charset="0"/>
                <a:ea typeface="楷体_GB2312" pitchFamily="49" charset="-122"/>
              </a:rPr>
              <a:t>n </a:t>
            </a:r>
            <a:r>
              <a:rPr lang="zh-CN" altLang="en-US" sz="3200" dirty="0">
                <a:solidFill>
                  <a:srgbClr val="FF0000"/>
                </a:solidFill>
                <a:latin typeface="Times New Roman" pitchFamily="18" charset="0"/>
                <a:ea typeface="楷体_GB2312" pitchFamily="49" charset="-122"/>
              </a:rPr>
              <a:t>和概率，求 </a:t>
            </a:r>
            <a:r>
              <a:rPr lang="en-US" altLang="zh-CN" sz="3200" i="1" dirty="0">
                <a:solidFill>
                  <a:srgbClr val="FF0000"/>
                </a:solidFill>
                <a:latin typeface="Times New Roman" pitchFamily="18" charset="0"/>
                <a:ea typeface="楷体_GB2312" pitchFamily="49" charset="-122"/>
              </a:rPr>
              <a:t>y</a:t>
            </a:r>
          </a:p>
        </p:txBody>
      </p:sp>
      <p:sp>
        <p:nvSpPr>
          <p:cNvPr id="136195" name="Text Box 3"/>
          <p:cNvSpPr txBox="1">
            <a:spLocks noChangeArrowheads="1"/>
          </p:cNvSpPr>
          <p:nvPr/>
        </p:nvSpPr>
        <p:spPr bwMode="auto">
          <a:xfrm>
            <a:off x="533400" y="1828800"/>
            <a:ext cx="8153400" cy="1312863"/>
          </a:xfrm>
          <a:prstGeom prst="rect">
            <a:avLst/>
          </a:prstGeom>
          <a:noFill/>
          <a:ln w="9525">
            <a:noFill/>
            <a:miter lim="800000"/>
            <a:headEnd/>
            <a:tailEnd/>
          </a:ln>
          <a:effectLst/>
        </p:spPr>
        <p:txBody>
          <a:bodyPr>
            <a:spAutoFit/>
          </a:bodyPr>
          <a:lstStyle/>
          <a:p>
            <a:r>
              <a:rPr kumimoji="1" lang="zh-CN" altLang="en-US" sz="2600" dirty="0" smtClean="0">
                <a:latin typeface="Times New Roman" pitchFamily="18" charset="0"/>
                <a:ea typeface="楷体_GB2312" pitchFamily="49" charset="-122"/>
              </a:rPr>
              <a:t>有</a:t>
            </a:r>
            <a:r>
              <a:rPr kumimoji="1" lang="en-US" altLang="zh-CN" sz="2600" dirty="0" smtClean="0">
                <a:latin typeface="Times New Roman" pitchFamily="18" charset="0"/>
                <a:ea typeface="楷体_GB2312" pitchFamily="49" charset="-122"/>
              </a:rPr>
              <a:t>200</a:t>
            </a:r>
            <a:r>
              <a:rPr kumimoji="1" lang="zh-CN" altLang="en-US" sz="2600" dirty="0" smtClean="0">
                <a:latin typeface="Times New Roman" pitchFamily="18" charset="0"/>
                <a:ea typeface="楷体_GB2312" pitchFamily="49" charset="-122"/>
              </a:rPr>
              <a:t>台独立工作</a:t>
            </a:r>
            <a:r>
              <a:rPr kumimoji="1" lang="en-US" altLang="zh-CN" sz="2600" dirty="0" smtClean="0">
                <a:latin typeface="Times New Roman" pitchFamily="18" charset="0"/>
                <a:ea typeface="楷体_GB2312" pitchFamily="49" charset="-122"/>
              </a:rPr>
              <a:t>(</a:t>
            </a:r>
            <a:r>
              <a:rPr kumimoji="1" lang="zh-CN" altLang="en-US" sz="2600" dirty="0" smtClean="0">
                <a:latin typeface="Times New Roman" pitchFamily="18" charset="0"/>
                <a:ea typeface="楷体_GB2312" pitchFamily="49" charset="-122"/>
              </a:rPr>
              <a:t>工作的概率为</a:t>
            </a:r>
            <a:r>
              <a:rPr kumimoji="1" lang="en-US" altLang="zh-CN" sz="2600" dirty="0" smtClean="0">
                <a:latin typeface="Times New Roman" pitchFamily="18" charset="0"/>
                <a:ea typeface="楷体_GB2312" pitchFamily="49" charset="-122"/>
              </a:rPr>
              <a:t>0.7)</a:t>
            </a:r>
            <a:r>
              <a:rPr kumimoji="1" lang="zh-CN" altLang="en-US" sz="2600" dirty="0" smtClean="0">
                <a:latin typeface="Times New Roman" pitchFamily="18" charset="0"/>
                <a:ea typeface="楷体_GB2312" pitchFamily="49" charset="-122"/>
              </a:rPr>
              <a:t>的机床，</a:t>
            </a:r>
          </a:p>
          <a:p>
            <a:r>
              <a:rPr kumimoji="1" lang="zh-CN" altLang="en-US" sz="2600" dirty="0" smtClean="0">
                <a:latin typeface="Times New Roman" pitchFamily="18" charset="0"/>
                <a:ea typeface="楷体_GB2312" pitchFamily="49" charset="-122"/>
              </a:rPr>
              <a:t>    每台机床工作时需</a:t>
            </a:r>
            <a:r>
              <a:rPr kumimoji="1" lang="en-US" altLang="zh-CN" sz="2600" dirty="0" smtClean="0">
                <a:latin typeface="Times New Roman" pitchFamily="18" charset="0"/>
                <a:ea typeface="楷体_GB2312" pitchFamily="49" charset="-122"/>
              </a:rPr>
              <a:t>15kw</a:t>
            </a:r>
            <a:r>
              <a:rPr kumimoji="1" lang="zh-CN" altLang="en-US" sz="2600" dirty="0" smtClean="0">
                <a:latin typeface="Times New Roman" pitchFamily="18" charset="0"/>
                <a:ea typeface="楷体_GB2312" pitchFamily="49" charset="-122"/>
              </a:rPr>
              <a:t>电力</a:t>
            </a:r>
            <a:r>
              <a:rPr kumimoji="1" lang="en-US" altLang="zh-CN" sz="2600" dirty="0" smtClean="0">
                <a:latin typeface="Times New Roman" pitchFamily="18" charset="0"/>
                <a:ea typeface="楷体_GB2312" pitchFamily="49" charset="-122"/>
              </a:rPr>
              <a:t>. </a:t>
            </a:r>
            <a:r>
              <a:rPr kumimoji="1" lang="zh-CN" altLang="en-US" sz="2600" dirty="0" smtClean="0">
                <a:latin typeface="Times New Roman" pitchFamily="18" charset="0"/>
                <a:ea typeface="楷体_GB2312" pitchFamily="49" charset="-122"/>
              </a:rPr>
              <a:t>问共需多少电力</a:t>
            </a:r>
            <a:r>
              <a:rPr kumimoji="1" lang="en-US" altLang="zh-CN" sz="2600" dirty="0" smtClean="0">
                <a:latin typeface="Times New Roman" pitchFamily="18" charset="0"/>
                <a:ea typeface="楷体_GB2312" pitchFamily="49" charset="-122"/>
              </a:rPr>
              <a:t>, </a:t>
            </a:r>
            <a:r>
              <a:rPr kumimoji="1" lang="zh-CN" altLang="en-US" sz="2600" dirty="0" smtClean="0">
                <a:latin typeface="Times New Roman" pitchFamily="18" charset="0"/>
                <a:ea typeface="楷体_GB2312" pitchFamily="49" charset="-122"/>
              </a:rPr>
              <a:t>才可</a:t>
            </a:r>
          </a:p>
          <a:p>
            <a:r>
              <a:rPr kumimoji="1" lang="zh-CN" altLang="en-US" sz="2600" dirty="0" smtClean="0">
                <a:latin typeface="Times New Roman" pitchFamily="18" charset="0"/>
                <a:ea typeface="楷体_GB2312" pitchFamily="49" charset="-122"/>
              </a:rPr>
              <a:t>    </a:t>
            </a:r>
            <a:r>
              <a:rPr kumimoji="1" lang="zh-CN" altLang="en-US" sz="2600" dirty="0">
                <a:latin typeface="Times New Roman" pitchFamily="18" charset="0"/>
                <a:ea typeface="楷体_GB2312" pitchFamily="49" charset="-122"/>
              </a:rPr>
              <a:t>有</a:t>
            </a:r>
            <a:r>
              <a:rPr kumimoji="1" lang="en-US" altLang="zh-CN" sz="2600" dirty="0">
                <a:latin typeface="Times New Roman" pitchFamily="18" charset="0"/>
                <a:ea typeface="楷体_GB2312" pitchFamily="49" charset="-122"/>
              </a:rPr>
              <a:t>95%</a:t>
            </a:r>
            <a:r>
              <a:rPr kumimoji="1" lang="zh-CN" altLang="en-US" sz="2600" dirty="0">
                <a:latin typeface="Times New Roman" pitchFamily="18" charset="0"/>
                <a:ea typeface="楷体_GB2312" pitchFamily="49" charset="-122"/>
              </a:rPr>
              <a:t>的可能性保证正常生产</a:t>
            </a:r>
            <a:r>
              <a:rPr kumimoji="1" lang="en-US" altLang="zh-CN" sz="2600" dirty="0">
                <a:latin typeface="Times New Roman" pitchFamily="18" charset="0"/>
                <a:ea typeface="楷体_GB2312" pitchFamily="49" charset="-122"/>
              </a:rPr>
              <a:t>?</a:t>
            </a:r>
          </a:p>
        </p:txBody>
      </p:sp>
      <p:sp>
        <p:nvSpPr>
          <p:cNvPr id="136196" name="Text Box 4"/>
          <p:cNvSpPr txBox="1">
            <a:spLocks noChangeArrowheads="1"/>
          </p:cNvSpPr>
          <p:nvPr/>
        </p:nvSpPr>
        <p:spPr bwMode="auto">
          <a:xfrm>
            <a:off x="468313" y="3357563"/>
            <a:ext cx="1439862" cy="519112"/>
          </a:xfrm>
          <a:prstGeom prst="rect">
            <a:avLst/>
          </a:prstGeom>
          <a:noFill/>
          <a:ln w="9525">
            <a:noFill/>
            <a:miter lim="800000"/>
            <a:headEnd/>
            <a:tailEnd/>
          </a:ln>
          <a:effectLst/>
        </p:spPr>
        <p:txBody>
          <a:bodyPr>
            <a:spAutoFit/>
          </a:bodyPr>
          <a:lstStyle/>
          <a:p>
            <a:pPr>
              <a:spcBef>
                <a:spcPct val="50000"/>
              </a:spcBef>
            </a:pPr>
            <a:r>
              <a:rPr kumimoji="1" lang="zh-CN" altLang="en-US" sz="2800">
                <a:solidFill>
                  <a:srgbClr val="00FF00"/>
                </a:solidFill>
                <a:latin typeface="Times New Roman" pitchFamily="18" charset="0"/>
                <a:ea typeface="楷体_GB2312" pitchFamily="49" charset="-122"/>
              </a:rPr>
              <a:t>解：</a:t>
            </a:r>
            <a:r>
              <a:rPr kumimoji="1" lang="zh-CN" altLang="en-US" sz="2600">
                <a:latin typeface="Times New Roman" pitchFamily="18" charset="0"/>
                <a:ea typeface="楷体_GB2312" pitchFamily="49" charset="-122"/>
              </a:rPr>
              <a:t>用</a:t>
            </a:r>
          </a:p>
        </p:txBody>
      </p:sp>
      <p:sp>
        <p:nvSpPr>
          <p:cNvPr id="136197" name="Text Box 5"/>
          <p:cNvSpPr txBox="1">
            <a:spLocks noChangeArrowheads="1"/>
          </p:cNvSpPr>
          <p:nvPr/>
        </p:nvSpPr>
        <p:spPr bwMode="auto">
          <a:xfrm>
            <a:off x="1187450" y="4365625"/>
            <a:ext cx="2952750" cy="488950"/>
          </a:xfrm>
          <a:prstGeom prst="rect">
            <a:avLst/>
          </a:prstGeom>
          <a:noFill/>
          <a:ln w="9525">
            <a:noFill/>
            <a:miter lim="800000"/>
            <a:headEnd/>
            <a:tailEnd/>
          </a:ln>
          <a:effectLst/>
        </p:spPr>
        <p:txBody>
          <a:bodyPr>
            <a:spAutoFit/>
          </a:bodyPr>
          <a:lstStyle/>
          <a:p>
            <a:pPr>
              <a:spcBef>
                <a:spcPct val="50000"/>
              </a:spcBef>
            </a:pPr>
            <a:r>
              <a:rPr kumimoji="1" lang="zh-CN" altLang="en-US" sz="2600">
                <a:latin typeface="Times New Roman" pitchFamily="18" charset="0"/>
                <a:ea typeface="楷体_GB2312" pitchFamily="49" charset="-122"/>
              </a:rPr>
              <a:t>设供电量为</a:t>
            </a:r>
            <a:r>
              <a:rPr kumimoji="1" lang="en-US" altLang="zh-CN" sz="2600" i="1">
                <a:latin typeface="Times New Roman" pitchFamily="18" charset="0"/>
                <a:ea typeface="楷体_GB2312" pitchFamily="49" charset="-122"/>
              </a:rPr>
              <a:t>y</a:t>
            </a:r>
            <a:r>
              <a:rPr kumimoji="1" lang="en-US" altLang="zh-CN" sz="2600">
                <a:latin typeface="Times New Roman" pitchFamily="18" charset="0"/>
                <a:ea typeface="楷体_GB2312" pitchFamily="49" charset="-122"/>
              </a:rPr>
              <a:t>, </a:t>
            </a:r>
            <a:r>
              <a:rPr kumimoji="1" lang="zh-CN" altLang="en-US" sz="2600">
                <a:latin typeface="Times New Roman" pitchFamily="18" charset="0"/>
                <a:ea typeface="楷体_GB2312" pitchFamily="49" charset="-122"/>
              </a:rPr>
              <a:t>则从</a:t>
            </a:r>
          </a:p>
        </p:txBody>
      </p:sp>
      <p:sp>
        <p:nvSpPr>
          <p:cNvPr id="136198" name="Text Box 6"/>
          <p:cNvSpPr txBox="1">
            <a:spLocks noChangeArrowheads="1"/>
          </p:cNvSpPr>
          <p:nvPr/>
        </p:nvSpPr>
        <p:spPr bwMode="auto">
          <a:xfrm>
            <a:off x="1835150" y="3357563"/>
            <a:ext cx="7129463" cy="488950"/>
          </a:xfrm>
          <a:prstGeom prst="rect">
            <a:avLst/>
          </a:prstGeom>
          <a:noFill/>
          <a:ln w="9525">
            <a:noFill/>
            <a:miter lim="800000"/>
            <a:headEnd/>
            <a:tailEnd/>
          </a:ln>
          <a:effectLst/>
        </p:spPr>
        <p:txBody>
          <a:bodyPr>
            <a:spAutoFit/>
          </a:bodyPr>
          <a:lstStyle/>
          <a:p>
            <a:pPr>
              <a:spcBef>
                <a:spcPct val="50000"/>
              </a:spcBef>
            </a:pPr>
            <a:r>
              <a:rPr kumimoji="1" lang="en-US" altLang="zh-CN" sz="2600" i="1">
                <a:latin typeface="Times New Roman" pitchFamily="18" charset="0"/>
                <a:ea typeface="楷体_GB2312" pitchFamily="49" charset="-122"/>
              </a:rPr>
              <a:t>X</a:t>
            </a:r>
            <a:r>
              <a:rPr kumimoji="1" lang="en-US" altLang="zh-CN" sz="2600" i="1" baseline="-25000">
                <a:latin typeface="Times New Roman" pitchFamily="18" charset="0"/>
                <a:ea typeface="楷体_GB2312" pitchFamily="49" charset="-122"/>
              </a:rPr>
              <a:t>i</a:t>
            </a:r>
            <a:r>
              <a:rPr kumimoji="1" lang="en-US" altLang="zh-CN" sz="2600">
                <a:latin typeface="Times New Roman" pitchFamily="18" charset="0"/>
                <a:ea typeface="楷体_GB2312" pitchFamily="49" charset="-122"/>
              </a:rPr>
              <a:t>=1</a:t>
            </a:r>
            <a:r>
              <a:rPr kumimoji="1" lang="zh-CN" altLang="en-US" sz="2600">
                <a:latin typeface="Times New Roman" pitchFamily="18" charset="0"/>
                <a:ea typeface="楷体_GB2312" pitchFamily="49" charset="-122"/>
              </a:rPr>
              <a:t>表示第</a:t>
            </a:r>
            <a:r>
              <a:rPr kumimoji="1" lang="en-US" altLang="zh-CN" sz="2600" i="1">
                <a:latin typeface="Times New Roman" pitchFamily="18" charset="0"/>
                <a:ea typeface="楷体_GB2312" pitchFamily="49" charset="-122"/>
              </a:rPr>
              <a:t>i</a:t>
            </a:r>
            <a:r>
              <a:rPr kumimoji="1" lang="zh-CN" altLang="en-US" sz="2600">
                <a:latin typeface="Times New Roman" pitchFamily="18" charset="0"/>
                <a:ea typeface="楷体_GB2312" pitchFamily="49" charset="-122"/>
              </a:rPr>
              <a:t>台机床正常工作</a:t>
            </a:r>
            <a:r>
              <a:rPr kumimoji="1" lang="en-US" altLang="zh-CN" sz="2600">
                <a:latin typeface="Times New Roman" pitchFamily="18" charset="0"/>
                <a:ea typeface="楷体_GB2312" pitchFamily="49" charset="-122"/>
              </a:rPr>
              <a:t>, </a:t>
            </a:r>
            <a:r>
              <a:rPr kumimoji="1" lang="zh-CN" altLang="en-US" sz="2600">
                <a:latin typeface="Times New Roman" pitchFamily="18" charset="0"/>
                <a:ea typeface="楷体_GB2312" pitchFamily="49" charset="-122"/>
              </a:rPr>
              <a:t>反之记为</a:t>
            </a:r>
            <a:r>
              <a:rPr kumimoji="1" lang="en-US" altLang="zh-CN" sz="2600" i="1">
                <a:latin typeface="Times New Roman" pitchFamily="18" charset="0"/>
              </a:rPr>
              <a:t>X</a:t>
            </a:r>
            <a:r>
              <a:rPr kumimoji="1" lang="en-US" altLang="zh-CN" sz="2600" i="1" baseline="-25000">
                <a:latin typeface="Times New Roman" pitchFamily="18" charset="0"/>
              </a:rPr>
              <a:t>i</a:t>
            </a:r>
            <a:r>
              <a:rPr kumimoji="1" lang="en-US" altLang="zh-CN" sz="2600">
                <a:latin typeface="Times New Roman" pitchFamily="18" charset="0"/>
              </a:rPr>
              <a:t>=0.</a:t>
            </a:r>
          </a:p>
        </p:txBody>
      </p:sp>
      <p:sp>
        <p:nvSpPr>
          <p:cNvPr id="136199" name="Text Box 7"/>
          <p:cNvSpPr txBox="1">
            <a:spLocks noChangeArrowheads="1"/>
          </p:cNvSpPr>
          <p:nvPr/>
        </p:nvSpPr>
        <p:spPr bwMode="auto">
          <a:xfrm>
            <a:off x="1187450" y="3789363"/>
            <a:ext cx="7488238" cy="568325"/>
          </a:xfrm>
          <a:prstGeom prst="rect">
            <a:avLst/>
          </a:prstGeom>
          <a:noFill/>
          <a:ln w="9525">
            <a:noFill/>
            <a:miter lim="800000"/>
            <a:headEnd/>
            <a:tailEnd/>
          </a:ln>
          <a:effectLst/>
        </p:spPr>
        <p:txBody>
          <a:bodyPr>
            <a:spAutoFit/>
          </a:bodyPr>
          <a:lstStyle/>
          <a:p>
            <a:pPr>
              <a:lnSpc>
                <a:spcPct val="120000"/>
              </a:lnSpc>
              <a:spcBef>
                <a:spcPct val="50000"/>
              </a:spcBef>
            </a:pPr>
            <a:r>
              <a:rPr kumimoji="1" lang="zh-CN" altLang="en-US" sz="2600">
                <a:latin typeface="Times New Roman" pitchFamily="18" charset="0"/>
                <a:ea typeface="楷体_GB2312" pitchFamily="49" charset="-122"/>
              </a:rPr>
              <a:t>又记</a:t>
            </a:r>
            <a:r>
              <a:rPr kumimoji="1" lang="en-US" altLang="zh-CN" sz="2600" i="1">
                <a:latin typeface="Times New Roman" pitchFamily="18" charset="0"/>
                <a:ea typeface="楷体_GB2312" pitchFamily="49" charset="-122"/>
              </a:rPr>
              <a:t>Y</a:t>
            </a:r>
            <a:r>
              <a:rPr kumimoji="1" lang="en-US" altLang="zh-CN" sz="2600">
                <a:latin typeface="Times New Roman" pitchFamily="18" charset="0"/>
                <a:ea typeface="楷体_GB2312" pitchFamily="49" charset="-122"/>
              </a:rPr>
              <a:t>=</a:t>
            </a:r>
            <a:r>
              <a:rPr kumimoji="1" lang="en-US" altLang="zh-CN" sz="2600" i="1">
                <a:latin typeface="Times New Roman" pitchFamily="18" charset="0"/>
              </a:rPr>
              <a:t>X</a:t>
            </a:r>
            <a:r>
              <a:rPr kumimoji="1" lang="en-US" altLang="zh-CN" sz="2600" baseline="-25000">
                <a:latin typeface="Times New Roman" pitchFamily="18" charset="0"/>
              </a:rPr>
              <a:t>1</a:t>
            </a:r>
            <a:r>
              <a:rPr kumimoji="1" lang="en-US" altLang="zh-CN" sz="2600">
                <a:latin typeface="Times New Roman" pitchFamily="18" charset="0"/>
                <a:ea typeface="楷体_GB2312" pitchFamily="49" charset="-122"/>
              </a:rPr>
              <a:t>+</a:t>
            </a:r>
            <a:r>
              <a:rPr kumimoji="1" lang="en-US" altLang="zh-CN" sz="2600" i="1">
                <a:latin typeface="Times New Roman" pitchFamily="18" charset="0"/>
              </a:rPr>
              <a:t>X</a:t>
            </a:r>
            <a:r>
              <a:rPr kumimoji="1" lang="en-US" altLang="zh-CN" sz="2600" baseline="-25000">
                <a:latin typeface="Times New Roman" pitchFamily="18" charset="0"/>
              </a:rPr>
              <a:t>2</a:t>
            </a:r>
            <a:r>
              <a:rPr kumimoji="1" lang="en-US" altLang="zh-CN" sz="2600">
                <a:latin typeface="Times New Roman" pitchFamily="18" charset="0"/>
                <a:ea typeface="楷体_GB2312" pitchFamily="49" charset="-122"/>
              </a:rPr>
              <a:t>+…+</a:t>
            </a:r>
            <a:r>
              <a:rPr kumimoji="1" lang="en-US" altLang="zh-CN" sz="2600" i="1">
                <a:latin typeface="Times New Roman" pitchFamily="18" charset="0"/>
              </a:rPr>
              <a:t>X</a:t>
            </a:r>
            <a:r>
              <a:rPr kumimoji="1" lang="en-US" altLang="zh-CN" sz="2600" baseline="-25000">
                <a:latin typeface="Times New Roman" pitchFamily="18" charset="0"/>
              </a:rPr>
              <a:t>200</a:t>
            </a:r>
            <a:r>
              <a:rPr kumimoji="1" lang="zh-CN" altLang="en-US" sz="2600">
                <a:latin typeface="Times New Roman" pitchFamily="18" charset="0"/>
              </a:rPr>
              <a:t>，</a:t>
            </a:r>
            <a:r>
              <a:rPr kumimoji="1" lang="zh-CN" altLang="en-US" sz="2600">
                <a:latin typeface="Times New Roman" pitchFamily="18" charset="0"/>
                <a:ea typeface="楷体_GB2312" pitchFamily="49" charset="-122"/>
              </a:rPr>
              <a:t>则 </a:t>
            </a:r>
            <a:r>
              <a:rPr kumimoji="1" lang="en-US" altLang="zh-CN" sz="2600" i="1">
                <a:latin typeface="Times New Roman" pitchFamily="18" charset="0"/>
              </a:rPr>
              <a:t>E</a:t>
            </a:r>
            <a:r>
              <a:rPr kumimoji="1" lang="en-US" altLang="zh-CN" sz="2600">
                <a:latin typeface="Times New Roman" pitchFamily="18" charset="0"/>
              </a:rPr>
              <a:t>(</a:t>
            </a:r>
            <a:r>
              <a:rPr kumimoji="1" lang="en-US" altLang="zh-CN" sz="2600" i="1">
                <a:latin typeface="Times New Roman" pitchFamily="18" charset="0"/>
              </a:rPr>
              <a:t>Y</a:t>
            </a:r>
            <a:r>
              <a:rPr kumimoji="1" lang="en-US" altLang="zh-CN" sz="2600">
                <a:latin typeface="Times New Roman" pitchFamily="18" charset="0"/>
              </a:rPr>
              <a:t>)=140</a:t>
            </a:r>
            <a:r>
              <a:rPr kumimoji="1" lang="zh-CN" altLang="en-US" sz="2600">
                <a:latin typeface="Times New Roman" pitchFamily="18" charset="0"/>
              </a:rPr>
              <a:t>，</a:t>
            </a:r>
            <a:r>
              <a:rPr kumimoji="1" lang="en-US" altLang="zh-CN" sz="2600">
                <a:latin typeface="Times New Roman" pitchFamily="18" charset="0"/>
              </a:rPr>
              <a:t>Var(</a:t>
            </a:r>
            <a:r>
              <a:rPr kumimoji="1" lang="en-US" altLang="zh-CN" sz="2600" i="1">
                <a:latin typeface="Times New Roman" pitchFamily="18" charset="0"/>
              </a:rPr>
              <a:t>Y</a:t>
            </a:r>
            <a:r>
              <a:rPr kumimoji="1" lang="en-US" altLang="zh-CN" sz="2600">
                <a:latin typeface="Times New Roman" pitchFamily="18" charset="0"/>
              </a:rPr>
              <a:t>)=42.</a:t>
            </a:r>
          </a:p>
        </p:txBody>
      </p:sp>
      <p:graphicFrame>
        <p:nvGraphicFramePr>
          <p:cNvPr id="136200" name="Object 8"/>
          <p:cNvGraphicFramePr>
            <a:graphicFrameLocks noChangeAspect="1"/>
          </p:cNvGraphicFramePr>
          <p:nvPr/>
        </p:nvGraphicFramePr>
        <p:xfrm>
          <a:off x="2319338" y="4638675"/>
          <a:ext cx="5270500" cy="1052513"/>
        </p:xfrm>
        <a:graphic>
          <a:graphicData uri="http://schemas.openxmlformats.org/presentationml/2006/ole">
            <p:oleObj spid="_x0000_s68610" name="Equation" r:id="rId4" imgW="2412720" imgH="431640" progId="">
              <p:embed/>
            </p:oleObj>
          </a:graphicData>
        </a:graphic>
      </p:graphicFrame>
      <p:graphicFrame>
        <p:nvGraphicFramePr>
          <p:cNvPr id="136201" name="Object 9"/>
          <p:cNvGraphicFramePr>
            <a:graphicFrameLocks noChangeAspect="1"/>
          </p:cNvGraphicFramePr>
          <p:nvPr/>
        </p:nvGraphicFramePr>
        <p:xfrm>
          <a:off x="2555875" y="5516563"/>
          <a:ext cx="1389063" cy="495300"/>
        </p:xfrm>
        <a:graphic>
          <a:graphicData uri="http://schemas.openxmlformats.org/presentationml/2006/ole">
            <p:oleObj spid="_x0000_s68611" name="Equation" r:id="rId5" imgW="634680" imgH="203040" progId="">
              <p:embed/>
            </p:oleObj>
          </a:graphicData>
        </a:graphic>
      </p:graphicFrame>
      <p:sp>
        <p:nvSpPr>
          <p:cNvPr id="136202" name="Text Box 10"/>
          <p:cNvSpPr txBox="1">
            <a:spLocks noChangeArrowheads="1"/>
          </p:cNvSpPr>
          <p:nvPr/>
        </p:nvSpPr>
        <p:spPr bwMode="auto">
          <a:xfrm>
            <a:off x="1331913" y="5516563"/>
            <a:ext cx="1511300" cy="488950"/>
          </a:xfrm>
          <a:prstGeom prst="rect">
            <a:avLst/>
          </a:prstGeom>
          <a:noFill/>
          <a:ln w="9525">
            <a:noFill/>
            <a:miter lim="800000"/>
            <a:headEnd/>
            <a:tailEnd/>
          </a:ln>
          <a:effectLst/>
        </p:spPr>
        <p:txBody>
          <a:bodyPr>
            <a:spAutoFit/>
          </a:bodyPr>
          <a:lstStyle/>
          <a:p>
            <a:pPr>
              <a:spcBef>
                <a:spcPct val="50000"/>
              </a:spcBef>
            </a:pPr>
            <a:r>
              <a:rPr kumimoji="1" lang="zh-CN" altLang="en-US" sz="2600">
                <a:latin typeface="Times New Roman" pitchFamily="18" charset="0"/>
                <a:ea typeface="楷体_GB2312" pitchFamily="49" charset="-122"/>
              </a:rPr>
              <a:t>中解得</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wipe(left)">
                                      <p:cBhvr>
                                        <p:cTn id="7" dur="500"/>
                                        <p:tgtEl>
                                          <p:spTgt spid="1361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6195">
                                            <p:txEl>
                                              <p:pRg st="0" end="0"/>
                                            </p:txEl>
                                          </p:spTgt>
                                        </p:tgtEl>
                                        <p:attrNameLst>
                                          <p:attrName>style.visibility</p:attrName>
                                        </p:attrNameLst>
                                      </p:cBhvr>
                                      <p:to>
                                        <p:strVal val="visible"/>
                                      </p:to>
                                    </p:set>
                                    <p:animEffect transition="in" filter="wipe(up)">
                                      <p:cBhvr>
                                        <p:cTn id="12" dur="500"/>
                                        <p:tgtEl>
                                          <p:spTgt spid="1361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6195">
                                            <p:txEl>
                                              <p:pRg st="1" end="1"/>
                                            </p:txEl>
                                          </p:spTgt>
                                        </p:tgtEl>
                                        <p:attrNameLst>
                                          <p:attrName>style.visibility</p:attrName>
                                        </p:attrNameLst>
                                      </p:cBhvr>
                                      <p:to>
                                        <p:strVal val="visible"/>
                                      </p:to>
                                    </p:set>
                                    <p:animEffect transition="in" filter="wipe(up)">
                                      <p:cBhvr>
                                        <p:cTn id="17" dur="500"/>
                                        <p:tgtEl>
                                          <p:spTgt spid="1361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6195">
                                            <p:txEl>
                                              <p:pRg st="2" end="2"/>
                                            </p:txEl>
                                          </p:spTgt>
                                        </p:tgtEl>
                                        <p:attrNameLst>
                                          <p:attrName>style.visibility</p:attrName>
                                        </p:attrNameLst>
                                      </p:cBhvr>
                                      <p:to>
                                        <p:strVal val="visible"/>
                                      </p:to>
                                    </p:set>
                                    <p:animEffect transition="in" filter="wipe(up)">
                                      <p:cBhvr>
                                        <p:cTn id="22" dur="500"/>
                                        <p:tgtEl>
                                          <p:spTgt spid="1361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6196"/>
                                        </p:tgtEl>
                                        <p:attrNameLst>
                                          <p:attrName>style.visibility</p:attrName>
                                        </p:attrNameLst>
                                      </p:cBhvr>
                                      <p:to>
                                        <p:strVal val="visible"/>
                                      </p:to>
                                    </p:set>
                                    <p:anim calcmode="lin" valueType="num">
                                      <p:cBhvr additive="base">
                                        <p:cTn id="27" dur="500" fill="hold"/>
                                        <p:tgtEl>
                                          <p:spTgt spid="136196"/>
                                        </p:tgtEl>
                                        <p:attrNameLst>
                                          <p:attrName>ppt_x</p:attrName>
                                        </p:attrNameLst>
                                      </p:cBhvr>
                                      <p:tavLst>
                                        <p:tav tm="0">
                                          <p:val>
                                            <p:strVal val="0-#ppt_w/2"/>
                                          </p:val>
                                        </p:tav>
                                        <p:tav tm="100000">
                                          <p:val>
                                            <p:strVal val="#ppt_x"/>
                                          </p:val>
                                        </p:tav>
                                      </p:tavLst>
                                    </p:anim>
                                    <p:anim calcmode="lin" valueType="num">
                                      <p:cBhvr additive="base">
                                        <p:cTn id="28" dur="500" fill="hold"/>
                                        <p:tgtEl>
                                          <p:spTgt spid="13619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36198"/>
                                        </p:tgtEl>
                                        <p:attrNameLst>
                                          <p:attrName>style.visibility</p:attrName>
                                        </p:attrNameLst>
                                      </p:cBhvr>
                                      <p:to>
                                        <p:strVal val="visible"/>
                                      </p:to>
                                    </p:set>
                                    <p:anim calcmode="lin" valueType="num">
                                      <p:cBhvr additive="base">
                                        <p:cTn id="33" dur="500" fill="hold"/>
                                        <p:tgtEl>
                                          <p:spTgt spid="136198"/>
                                        </p:tgtEl>
                                        <p:attrNameLst>
                                          <p:attrName>ppt_x</p:attrName>
                                        </p:attrNameLst>
                                      </p:cBhvr>
                                      <p:tavLst>
                                        <p:tav tm="0">
                                          <p:val>
                                            <p:strVal val="1+#ppt_w/2"/>
                                          </p:val>
                                        </p:tav>
                                        <p:tav tm="100000">
                                          <p:val>
                                            <p:strVal val="#ppt_x"/>
                                          </p:val>
                                        </p:tav>
                                      </p:tavLst>
                                    </p:anim>
                                    <p:anim calcmode="lin" valueType="num">
                                      <p:cBhvr additive="base">
                                        <p:cTn id="34" dur="500" fill="hold"/>
                                        <p:tgtEl>
                                          <p:spTgt spid="13619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36199"/>
                                        </p:tgtEl>
                                        <p:attrNameLst>
                                          <p:attrName>style.visibility</p:attrName>
                                        </p:attrNameLst>
                                      </p:cBhvr>
                                      <p:to>
                                        <p:strVal val="visible"/>
                                      </p:to>
                                    </p:set>
                                    <p:anim calcmode="lin" valueType="num">
                                      <p:cBhvr additive="base">
                                        <p:cTn id="39" dur="500" fill="hold"/>
                                        <p:tgtEl>
                                          <p:spTgt spid="136199"/>
                                        </p:tgtEl>
                                        <p:attrNameLst>
                                          <p:attrName>ppt_x</p:attrName>
                                        </p:attrNameLst>
                                      </p:cBhvr>
                                      <p:tavLst>
                                        <p:tav tm="0">
                                          <p:val>
                                            <p:strVal val="0-#ppt_w/2"/>
                                          </p:val>
                                        </p:tav>
                                        <p:tav tm="100000">
                                          <p:val>
                                            <p:strVal val="#ppt_x"/>
                                          </p:val>
                                        </p:tav>
                                      </p:tavLst>
                                    </p:anim>
                                    <p:anim calcmode="lin" valueType="num">
                                      <p:cBhvr additive="base">
                                        <p:cTn id="40" dur="500" fill="hold"/>
                                        <p:tgtEl>
                                          <p:spTgt spid="13619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36197"/>
                                        </p:tgtEl>
                                        <p:attrNameLst>
                                          <p:attrName>style.visibility</p:attrName>
                                        </p:attrNameLst>
                                      </p:cBhvr>
                                      <p:to>
                                        <p:strVal val="visible"/>
                                      </p:to>
                                    </p:set>
                                    <p:anim calcmode="lin" valueType="num">
                                      <p:cBhvr additive="base">
                                        <p:cTn id="45" dur="500" fill="hold"/>
                                        <p:tgtEl>
                                          <p:spTgt spid="136197"/>
                                        </p:tgtEl>
                                        <p:attrNameLst>
                                          <p:attrName>ppt_x</p:attrName>
                                        </p:attrNameLst>
                                      </p:cBhvr>
                                      <p:tavLst>
                                        <p:tav tm="0">
                                          <p:val>
                                            <p:strVal val="0-#ppt_w/2"/>
                                          </p:val>
                                        </p:tav>
                                        <p:tav tm="100000">
                                          <p:val>
                                            <p:strVal val="#ppt_x"/>
                                          </p:val>
                                        </p:tav>
                                      </p:tavLst>
                                    </p:anim>
                                    <p:anim calcmode="lin" valueType="num">
                                      <p:cBhvr additive="base">
                                        <p:cTn id="46" dur="500" fill="hold"/>
                                        <p:tgtEl>
                                          <p:spTgt spid="13619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36200"/>
                                        </p:tgtEl>
                                        <p:attrNameLst>
                                          <p:attrName>style.visibility</p:attrName>
                                        </p:attrNameLst>
                                      </p:cBhvr>
                                      <p:to>
                                        <p:strVal val="visible"/>
                                      </p:to>
                                    </p:set>
                                    <p:anim calcmode="lin" valueType="num">
                                      <p:cBhvr additive="base">
                                        <p:cTn id="51" dur="500" fill="hold"/>
                                        <p:tgtEl>
                                          <p:spTgt spid="136200"/>
                                        </p:tgtEl>
                                        <p:attrNameLst>
                                          <p:attrName>ppt_x</p:attrName>
                                        </p:attrNameLst>
                                      </p:cBhvr>
                                      <p:tavLst>
                                        <p:tav tm="0">
                                          <p:val>
                                            <p:strVal val="#ppt_x"/>
                                          </p:val>
                                        </p:tav>
                                        <p:tav tm="100000">
                                          <p:val>
                                            <p:strVal val="#ppt_x"/>
                                          </p:val>
                                        </p:tav>
                                      </p:tavLst>
                                    </p:anim>
                                    <p:anim calcmode="lin" valueType="num">
                                      <p:cBhvr additive="base">
                                        <p:cTn id="52" dur="500" fill="hold"/>
                                        <p:tgtEl>
                                          <p:spTgt spid="13620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36202"/>
                                        </p:tgtEl>
                                        <p:attrNameLst>
                                          <p:attrName>style.visibility</p:attrName>
                                        </p:attrNameLst>
                                      </p:cBhvr>
                                      <p:to>
                                        <p:strVal val="visible"/>
                                      </p:to>
                                    </p:set>
                                    <p:anim calcmode="lin" valueType="num">
                                      <p:cBhvr additive="base">
                                        <p:cTn id="57" dur="500" fill="hold"/>
                                        <p:tgtEl>
                                          <p:spTgt spid="136202"/>
                                        </p:tgtEl>
                                        <p:attrNameLst>
                                          <p:attrName>ppt_x</p:attrName>
                                        </p:attrNameLst>
                                      </p:cBhvr>
                                      <p:tavLst>
                                        <p:tav tm="0">
                                          <p:val>
                                            <p:strVal val="0-#ppt_w/2"/>
                                          </p:val>
                                        </p:tav>
                                        <p:tav tm="100000">
                                          <p:val>
                                            <p:strVal val="#ppt_x"/>
                                          </p:val>
                                        </p:tav>
                                      </p:tavLst>
                                    </p:anim>
                                    <p:anim calcmode="lin" valueType="num">
                                      <p:cBhvr additive="base">
                                        <p:cTn id="58" dur="500" fill="hold"/>
                                        <p:tgtEl>
                                          <p:spTgt spid="136202"/>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136201"/>
                                        </p:tgtEl>
                                        <p:attrNameLst>
                                          <p:attrName>style.visibility</p:attrName>
                                        </p:attrNameLst>
                                      </p:cBhvr>
                                      <p:to>
                                        <p:strVal val="visible"/>
                                      </p:to>
                                    </p:set>
                                    <p:animEffect transition="in" filter="checkerboard(across)">
                                      <p:cBhvr>
                                        <p:cTn id="63" dur="500"/>
                                        <p:tgtEl>
                                          <p:spTgt spid="136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nimBg="1" autoUpdateAnimBg="0"/>
      <p:bldP spid="136195" grpId="0" build="p" autoUpdateAnimBg="0"/>
      <p:bldP spid="136196" grpId="0" autoUpdateAnimBg="0"/>
      <p:bldP spid="136197" grpId="0" autoUpdateAnimBg="0"/>
      <p:bldP spid="136198" grpId="0" autoUpdateAnimBg="0"/>
      <p:bldP spid="136199" grpId="0" autoUpdateAnimBg="0"/>
      <p:bldP spid="13620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2268538" y="908050"/>
            <a:ext cx="5184775" cy="720725"/>
          </a:xfrm>
          <a:noFill/>
          <a:ln w="38100">
            <a:solidFill>
              <a:srgbClr val="FF0000"/>
            </a:solidFill>
          </a:ln>
        </p:spPr>
        <p:txBody>
          <a:bodyPr/>
          <a:lstStyle/>
          <a:p>
            <a:pPr algn="ctr"/>
            <a:r>
              <a:rPr lang="zh-CN" altLang="en-US" sz="3200" dirty="0">
                <a:solidFill>
                  <a:srgbClr val="FF0000"/>
                </a:solidFill>
                <a:latin typeface="Times New Roman" pitchFamily="18" charset="0"/>
                <a:ea typeface="楷体_GB2312" pitchFamily="49" charset="-122"/>
              </a:rPr>
              <a:t>三、给定 </a:t>
            </a:r>
            <a:r>
              <a:rPr lang="en-US" altLang="zh-CN" sz="3200" i="1" dirty="0">
                <a:solidFill>
                  <a:srgbClr val="FF0000"/>
                </a:solidFill>
                <a:latin typeface="Times New Roman" pitchFamily="18" charset="0"/>
                <a:ea typeface="楷体_GB2312" pitchFamily="49" charset="-122"/>
              </a:rPr>
              <a:t>y</a:t>
            </a:r>
            <a:r>
              <a:rPr lang="en-US" altLang="zh-CN" sz="3200" dirty="0">
                <a:solidFill>
                  <a:srgbClr val="FF0000"/>
                </a:solidFill>
                <a:latin typeface="Times New Roman" pitchFamily="18" charset="0"/>
                <a:ea typeface="楷体_GB2312" pitchFamily="49" charset="-122"/>
              </a:rPr>
              <a:t> </a:t>
            </a:r>
            <a:r>
              <a:rPr lang="zh-CN" altLang="en-US" sz="3200" dirty="0">
                <a:solidFill>
                  <a:srgbClr val="FF0000"/>
                </a:solidFill>
                <a:latin typeface="Times New Roman" pitchFamily="18" charset="0"/>
                <a:ea typeface="楷体_GB2312" pitchFamily="49" charset="-122"/>
              </a:rPr>
              <a:t>和概率，求 </a:t>
            </a:r>
            <a:r>
              <a:rPr lang="en-US" altLang="zh-CN" sz="3200" i="1" dirty="0">
                <a:solidFill>
                  <a:srgbClr val="FF0000"/>
                </a:solidFill>
                <a:latin typeface="Times New Roman" pitchFamily="18" charset="0"/>
                <a:ea typeface="楷体_GB2312" pitchFamily="49" charset="-122"/>
              </a:rPr>
              <a:t>n</a:t>
            </a:r>
          </a:p>
        </p:txBody>
      </p:sp>
      <p:sp>
        <p:nvSpPr>
          <p:cNvPr id="138243" name="Text Box 3"/>
          <p:cNvSpPr txBox="1">
            <a:spLocks noChangeArrowheads="1"/>
          </p:cNvSpPr>
          <p:nvPr/>
        </p:nvSpPr>
        <p:spPr bwMode="auto">
          <a:xfrm>
            <a:off x="533400" y="1916113"/>
            <a:ext cx="8077200" cy="1312862"/>
          </a:xfrm>
          <a:prstGeom prst="rect">
            <a:avLst/>
          </a:prstGeom>
          <a:noFill/>
          <a:ln w="9525">
            <a:noFill/>
            <a:miter lim="800000"/>
            <a:headEnd/>
            <a:tailEnd/>
          </a:ln>
          <a:effectLst/>
        </p:spPr>
        <p:txBody>
          <a:bodyPr>
            <a:spAutoFit/>
          </a:bodyPr>
          <a:lstStyle/>
          <a:p>
            <a:r>
              <a:rPr kumimoji="1" lang="zh-CN" altLang="en-US" sz="2600" dirty="0" smtClean="0">
                <a:latin typeface="Times New Roman" pitchFamily="18" charset="0"/>
                <a:ea typeface="楷体_GB2312" pitchFamily="49" charset="-122"/>
              </a:rPr>
              <a:t>用</a:t>
            </a:r>
            <a:r>
              <a:rPr kumimoji="1" lang="zh-CN" altLang="en-US" sz="2600" dirty="0">
                <a:latin typeface="Times New Roman" pitchFamily="18" charset="0"/>
                <a:ea typeface="楷体_GB2312" pitchFamily="49" charset="-122"/>
              </a:rPr>
              <a:t>调查对象中的收看比例 </a:t>
            </a:r>
            <a:r>
              <a:rPr kumimoji="1" lang="en-US" altLang="zh-CN" sz="2600" i="1" dirty="0">
                <a:latin typeface="Times New Roman" pitchFamily="18" charset="0"/>
                <a:ea typeface="楷体_GB2312" pitchFamily="49" charset="-122"/>
              </a:rPr>
              <a:t>k</a:t>
            </a:r>
            <a:r>
              <a:rPr kumimoji="1" lang="en-US" altLang="zh-CN" sz="2600" dirty="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n </a:t>
            </a:r>
            <a:r>
              <a:rPr kumimoji="1" lang="zh-CN" altLang="en-US" sz="2600" dirty="0">
                <a:latin typeface="Times New Roman" pitchFamily="18" charset="0"/>
                <a:ea typeface="楷体_GB2312" pitchFamily="49" charset="-122"/>
              </a:rPr>
              <a:t>作为某电视节</a:t>
            </a:r>
          </a:p>
          <a:p>
            <a:r>
              <a:rPr kumimoji="1" lang="zh-CN" altLang="en-US" sz="2600" dirty="0">
                <a:latin typeface="Times New Roman" pitchFamily="18" charset="0"/>
                <a:ea typeface="楷体_GB2312" pitchFamily="49" charset="-122"/>
              </a:rPr>
              <a:t>    目的收视率 </a:t>
            </a:r>
            <a:r>
              <a:rPr kumimoji="1" lang="en-US" altLang="zh-CN" sz="2600" i="1" dirty="0">
                <a:latin typeface="Times New Roman" pitchFamily="18" charset="0"/>
                <a:ea typeface="楷体_GB2312" pitchFamily="49" charset="-122"/>
              </a:rPr>
              <a:t>p </a:t>
            </a:r>
            <a:r>
              <a:rPr kumimoji="1" lang="zh-CN" altLang="en-US" sz="2600" dirty="0">
                <a:latin typeface="Times New Roman" pitchFamily="18" charset="0"/>
                <a:ea typeface="楷体_GB2312" pitchFamily="49" charset="-122"/>
              </a:rPr>
              <a:t>的估计。 要有 </a:t>
            </a:r>
            <a:r>
              <a:rPr kumimoji="1" lang="en-US" altLang="zh-CN" sz="2600" dirty="0">
                <a:latin typeface="Times New Roman" pitchFamily="18" charset="0"/>
                <a:ea typeface="楷体_GB2312" pitchFamily="49" charset="-122"/>
              </a:rPr>
              <a:t>90</a:t>
            </a:r>
            <a:r>
              <a:rPr kumimoji="1" lang="zh-CN" altLang="en-US" sz="2600" dirty="0">
                <a:latin typeface="Times New Roman" pitchFamily="18" charset="0"/>
                <a:ea typeface="楷体_GB2312" pitchFamily="49" charset="-122"/>
              </a:rPr>
              <a:t>％ 的把握，使</a:t>
            </a:r>
            <a:r>
              <a:rPr kumimoji="1" lang="en-US" altLang="zh-CN" sz="2600" i="1" dirty="0">
                <a:latin typeface="Times New Roman" pitchFamily="18" charset="0"/>
              </a:rPr>
              <a:t>k</a:t>
            </a:r>
            <a:r>
              <a:rPr kumimoji="1" lang="en-US" altLang="zh-CN" sz="2600" dirty="0">
                <a:latin typeface="Times New Roman" pitchFamily="18" charset="0"/>
              </a:rPr>
              <a:t>/</a:t>
            </a:r>
            <a:r>
              <a:rPr kumimoji="1" lang="en-US" altLang="zh-CN" sz="2600" i="1" dirty="0">
                <a:latin typeface="Times New Roman" pitchFamily="18" charset="0"/>
              </a:rPr>
              <a:t>n</a:t>
            </a:r>
            <a:r>
              <a:rPr kumimoji="1" lang="zh-CN" altLang="en-US" sz="2600" dirty="0">
                <a:latin typeface="Times New Roman" pitchFamily="18" charset="0"/>
                <a:ea typeface="楷体_GB2312" pitchFamily="49" charset="-122"/>
              </a:rPr>
              <a:t>与</a:t>
            </a:r>
            <a:r>
              <a:rPr kumimoji="1" lang="en-US" altLang="zh-CN" sz="2600" i="1" dirty="0">
                <a:latin typeface="Times New Roman" pitchFamily="18" charset="0"/>
              </a:rPr>
              <a:t>p </a:t>
            </a:r>
          </a:p>
          <a:p>
            <a:r>
              <a:rPr kumimoji="1" lang="en-US" altLang="zh-CN" sz="2600" i="1" dirty="0">
                <a:latin typeface="Times New Roman" pitchFamily="18" charset="0"/>
              </a:rPr>
              <a:t>    </a:t>
            </a:r>
            <a:r>
              <a:rPr kumimoji="1" lang="zh-CN" altLang="en-US" sz="2600" dirty="0">
                <a:latin typeface="Times New Roman" pitchFamily="18" charset="0"/>
                <a:ea typeface="楷体_GB2312" pitchFamily="49" charset="-122"/>
              </a:rPr>
              <a:t>的差异不大于</a:t>
            </a:r>
            <a:r>
              <a:rPr kumimoji="1" lang="en-US" altLang="zh-CN" sz="2600" dirty="0">
                <a:latin typeface="Times New Roman" pitchFamily="18" charset="0"/>
                <a:ea typeface="楷体_GB2312" pitchFamily="49" charset="-122"/>
              </a:rPr>
              <a:t>0.05</a:t>
            </a:r>
            <a:r>
              <a:rPr kumimoji="1" lang="zh-CN" altLang="en-US" sz="2600" dirty="0">
                <a:latin typeface="Times New Roman" pitchFamily="18" charset="0"/>
                <a:ea typeface="楷体_GB2312" pitchFamily="49" charset="-122"/>
              </a:rPr>
              <a:t>，问至少要调查多少对象？</a:t>
            </a:r>
          </a:p>
        </p:txBody>
      </p:sp>
      <p:sp>
        <p:nvSpPr>
          <p:cNvPr id="138244" name="Text Box 4"/>
          <p:cNvSpPr txBox="1">
            <a:spLocks noChangeArrowheads="1"/>
          </p:cNvSpPr>
          <p:nvPr/>
        </p:nvSpPr>
        <p:spPr bwMode="auto">
          <a:xfrm>
            <a:off x="468313" y="3357563"/>
            <a:ext cx="1439862" cy="519112"/>
          </a:xfrm>
          <a:prstGeom prst="rect">
            <a:avLst/>
          </a:prstGeom>
          <a:noFill/>
          <a:ln w="9525">
            <a:noFill/>
            <a:miter lim="800000"/>
            <a:headEnd/>
            <a:tailEnd/>
          </a:ln>
          <a:effectLst/>
        </p:spPr>
        <p:txBody>
          <a:bodyPr>
            <a:spAutoFit/>
          </a:bodyPr>
          <a:lstStyle/>
          <a:p>
            <a:pPr>
              <a:spcBef>
                <a:spcPct val="50000"/>
              </a:spcBef>
            </a:pPr>
            <a:r>
              <a:rPr kumimoji="1" lang="zh-CN" altLang="en-US" sz="2800">
                <a:solidFill>
                  <a:srgbClr val="00FF00"/>
                </a:solidFill>
                <a:latin typeface="Times New Roman" pitchFamily="18" charset="0"/>
                <a:ea typeface="楷体_GB2312" pitchFamily="49" charset="-122"/>
              </a:rPr>
              <a:t>解：</a:t>
            </a:r>
            <a:r>
              <a:rPr kumimoji="1" lang="zh-CN" altLang="en-US" sz="2600">
                <a:latin typeface="Times New Roman" pitchFamily="18" charset="0"/>
                <a:ea typeface="楷体_GB2312" pitchFamily="49" charset="-122"/>
              </a:rPr>
              <a:t>用</a:t>
            </a:r>
          </a:p>
        </p:txBody>
      </p:sp>
      <p:sp>
        <p:nvSpPr>
          <p:cNvPr id="138245" name="Text Box 5"/>
          <p:cNvSpPr txBox="1">
            <a:spLocks noChangeArrowheads="1"/>
          </p:cNvSpPr>
          <p:nvPr/>
        </p:nvSpPr>
        <p:spPr bwMode="auto">
          <a:xfrm>
            <a:off x="7092950" y="3789363"/>
            <a:ext cx="1727200" cy="488950"/>
          </a:xfrm>
          <a:prstGeom prst="rect">
            <a:avLst/>
          </a:prstGeom>
          <a:noFill/>
          <a:ln w="9525">
            <a:noFill/>
            <a:miter lim="800000"/>
            <a:headEnd/>
            <a:tailEnd/>
          </a:ln>
          <a:effectLst/>
        </p:spPr>
        <p:txBody>
          <a:bodyPr>
            <a:spAutoFit/>
          </a:bodyPr>
          <a:lstStyle/>
          <a:p>
            <a:pPr>
              <a:spcBef>
                <a:spcPct val="50000"/>
              </a:spcBef>
            </a:pPr>
            <a:r>
              <a:rPr kumimoji="1" lang="zh-CN" altLang="en-US" sz="2600">
                <a:latin typeface="Times New Roman" pitchFamily="18" charset="0"/>
                <a:ea typeface="楷体_GB2312" pitchFamily="49" charset="-122"/>
              </a:rPr>
              <a:t>根据题意</a:t>
            </a:r>
          </a:p>
        </p:txBody>
      </p:sp>
      <p:sp>
        <p:nvSpPr>
          <p:cNvPr id="138246" name="Text Box 6"/>
          <p:cNvSpPr txBox="1">
            <a:spLocks noChangeArrowheads="1"/>
          </p:cNvSpPr>
          <p:nvPr/>
        </p:nvSpPr>
        <p:spPr bwMode="auto">
          <a:xfrm>
            <a:off x="1655763" y="3357563"/>
            <a:ext cx="7164387" cy="568325"/>
          </a:xfrm>
          <a:prstGeom prst="rect">
            <a:avLst/>
          </a:prstGeom>
          <a:noFill/>
          <a:ln w="9525">
            <a:noFill/>
            <a:miter lim="800000"/>
            <a:headEnd/>
            <a:tailEnd/>
          </a:ln>
          <a:effectLst/>
        </p:spPr>
        <p:txBody>
          <a:bodyPr>
            <a:spAutoFit/>
          </a:bodyPr>
          <a:lstStyle/>
          <a:p>
            <a:pPr>
              <a:lnSpc>
                <a:spcPct val="120000"/>
              </a:lnSpc>
              <a:spcBef>
                <a:spcPct val="50000"/>
              </a:spcBef>
            </a:pPr>
            <a:r>
              <a:rPr kumimoji="1" lang="en-US" altLang="zh-CN" sz="2600" i="1">
                <a:latin typeface="Times New Roman" pitchFamily="18" charset="0"/>
                <a:ea typeface="楷体_GB2312" pitchFamily="49" charset="-122"/>
              </a:rPr>
              <a:t>Y</a:t>
            </a:r>
            <a:r>
              <a:rPr kumimoji="1" lang="en-US" altLang="zh-CN" sz="2600" i="1" baseline="-25000">
                <a:latin typeface="Times New Roman" pitchFamily="18" charset="0"/>
                <a:ea typeface="楷体_GB2312" pitchFamily="49" charset="-122"/>
              </a:rPr>
              <a:t>n</a:t>
            </a:r>
            <a:r>
              <a:rPr kumimoji="1" lang="zh-CN" altLang="en-US" sz="2600">
                <a:latin typeface="Times New Roman" pitchFamily="18" charset="0"/>
                <a:ea typeface="楷体_GB2312" pitchFamily="49" charset="-122"/>
              </a:rPr>
              <a:t>表示</a:t>
            </a:r>
            <a:r>
              <a:rPr kumimoji="1" lang="en-US" altLang="zh-CN" sz="2600" i="1">
                <a:latin typeface="Times New Roman" pitchFamily="18" charset="0"/>
                <a:ea typeface="楷体_GB2312" pitchFamily="49" charset="-122"/>
              </a:rPr>
              <a:t>n</a:t>
            </a:r>
            <a:r>
              <a:rPr kumimoji="1" lang="en-US" altLang="zh-CN" sz="2600">
                <a:latin typeface="Times New Roman" pitchFamily="18" charset="0"/>
                <a:ea typeface="楷体_GB2312" pitchFamily="49" charset="-122"/>
              </a:rPr>
              <a:t> </a:t>
            </a:r>
            <a:r>
              <a:rPr kumimoji="1" lang="zh-CN" altLang="en-US" sz="2600">
                <a:latin typeface="Times New Roman" pitchFamily="18" charset="0"/>
                <a:ea typeface="楷体_GB2312" pitchFamily="49" charset="-122"/>
              </a:rPr>
              <a:t>个调查对象中收看此节目的人数，则</a:t>
            </a:r>
            <a:endParaRPr kumimoji="1" lang="zh-CN" altLang="en-US" sz="2600">
              <a:latin typeface="Times New Roman" pitchFamily="18" charset="0"/>
            </a:endParaRPr>
          </a:p>
        </p:txBody>
      </p:sp>
      <p:graphicFrame>
        <p:nvGraphicFramePr>
          <p:cNvPr id="138247" name="Object 7"/>
          <p:cNvGraphicFramePr>
            <a:graphicFrameLocks noChangeAspect="1"/>
          </p:cNvGraphicFramePr>
          <p:nvPr/>
        </p:nvGraphicFramePr>
        <p:xfrm>
          <a:off x="1549400" y="4278313"/>
          <a:ext cx="6519863" cy="681037"/>
        </p:xfrm>
        <a:graphic>
          <a:graphicData uri="http://schemas.openxmlformats.org/presentationml/2006/ole">
            <p:oleObj spid="_x0000_s69634" name="Equation" r:id="rId4" imgW="2984400" imgH="279360" progId="">
              <p:embed/>
            </p:oleObj>
          </a:graphicData>
        </a:graphic>
      </p:graphicFrame>
      <p:graphicFrame>
        <p:nvGraphicFramePr>
          <p:cNvPr id="138248" name="Object 8"/>
          <p:cNvGraphicFramePr>
            <a:graphicFrameLocks noChangeAspect="1"/>
          </p:cNvGraphicFramePr>
          <p:nvPr/>
        </p:nvGraphicFramePr>
        <p:xfrm>
          <a:off x="2771775" y="4941888"/>
          <a:ext cx="3000375" cy="619125"/>
        </p:xfrm>
        <a:graphic>
          <a:graphicData uri="http://schemas.openxmlformats.org/presentationml/2006/ole">
            <p:oleObj spid="_x0000_s69635" name="Equation" r:id="rId5" imgW="1371600" imgH="253800" progId="">
              <p:embed/>
            </p:oleObj>
          </a:graphicData>
        </a:graphic>
      </p:graphicFrame>
      <p:sp>
        <p:nvSpPr>
          <p:cNvPr id="138249" name="Text Box 9"/>
          <p:cNvSpPr txBox="1">
            <a:spLocks noChangeArrowheads="1"/>
          </p:cNvSpPr>
          <p:nvPr/>
        </p:nvSpPr>
        <p:spPr bwMode="auto">
          <a:xfrm>
            <a:off x="1258888" y="5013325"/>
            <a:ext cx="1511300" cy="488950"/>
          </a:xfrm>
          <a:prstGeom prst="rect">
            <a:avLst/>
          </a:prstGeom>
          <a:noFill/>
          <a:ln w="9525">
            <a:noFill/>
            <a:miter lim="800000"/>
            <a:headEnd/>
            <a:tailEnd/>
          </a:ln>
          <a:effectLst/>
        </p:spPr>
        <p:txBody>
          <a:bodyPr>
            <a:spAutoFit/>
          </a:bodyPr>
          <a:lstStyle/>
          <a:p>
            <a:pPr>
              <a:spcBef>
                <a:spcPct val="50000"/>
              </a:spcBef>
            </a:pPr>
            <a:r>
              <a:rPr kumimoji="1" lang="zh-CN" altLang="en-US" sz="2600">
                <a:latin typeface="Times New Roman" pitchFamily="18" charset="0"/>
                <a:ea typeface="楷体_GB2312" pitchFamily="49" charset="-122"/>
              </a:rPr>
              <a:t>从中解得</a:t>
            </a:r>
          </a:p>
        </p:txBody>
      </p:sp>
      <p:sp>
        <p:nvSpPr>
          <p:cNvPr id="138250" name="Text Box 10"/>
          <p:cNvSpPr txBox="1">
            <a:spLocks noChangeArrowheads="1"/>
          </p:cNvSpPr>
          <p:nvPr/>
        </p:nvSpPr>
        <p:spPr bwMode="auto">
          <a:xfrm>
            <a:off x="1258888" y="3789363"/>
            <a:ext cx="7488237" cy="568325"/>
          </a:xfrm>
          <a:prstGeom prst="rect">
            <a:avLst/>
          </a:prstGeom>
          <a:noFill/>
          <a:ln w="9525">
            <a:noFill/>
            <a:miter lim="800000"/>
            <a:headEnd/>
            <a:tailEnd/>
          </a:ln>
          <a:effectLst/>
        </p:spPr>
        <p:txBody>
          <a:bodyPr>
            <a:spAutoFit/>
          </a:bodyPr>
          <a:lstStyle/>
          <a:p>
            <a:pPr>
              <a:lnSpc>
                <a:spcPct val="120000"/>
              </a:lnSpc>
              <a:spcBef>
                <a:spcPct val="50000"/>
              </a:spcBef>
            </a:pPr>
            <a:r>
              <a:rPr kumimoji="1" lang="en-US" altLang="zh-CN" sz="2600" i="1">
                <a:latin typeface="Times New Roman" pitchFamily="18" charset="0"/>
                <a:ea typeface="楷体_GB2312" pitchFamily="49" charset="-122"/>
              </a:rPr>
              <a:t>Y</a:t>
            </a:r>
            <a:r>
              <a:rPr kumimoji="1" lang="en-US" altLang="zh-CN" sz="2600" i="1" baseline="-25000">
                <a:latin typeface="Times New Roman" pitchFamily="18" charset="0"/>
                <a:ea typeface="楷体_GB2312" pitchFamily="49" charset="-122"/>
              </a:rPr>
              <a:t>n </a:t>
            </a:r>
            <a:r>
              <a:rPr kumimoji="1" lang="zh-CN" altLang="en-US" sz="2600">
                <a:latin typeface="Times New Roman" pitchFamily="18" charset="0"/>
                <a:ea typeface="楷体_GB2312" pitchFamily="49" charset="-122"/>
              </a:rPr>
              <a:t>服从 </a:t>
            </a:r>
            <a:r>
              <a:rPr kumimoji="1" lang="en-US" altLang="zh-CN" sz="2600" i="1">
                <a:latin typeface="Times New Roman" pitchFamily="18" charset="0"/>
                <a:ea typeface="楷体_GB2312" pitchFamily="49" charset="-122"/>
              </a:rPr>
              <a:t>b</a:t>
            </a:r>
            <a:r>
              <a:rPr kumimoji="1" lang="en-US" altLang="zh-CN" sz="2600">
                <a:latin typeface="Times New Roman" pitchFamily="18" charset="0"/>
                <a:ea typeface="楷体_GB2312" pitchFamily="49" charset="-122"/>
              </a:rPr>
              <a:t>(</a:t>
            </a:r>
            <a:r>
              <a:rPr kumimoji="1" lang="en-US" altLang="zh-CN" sz="2600" i="1">
                <a:latin typeface="Times New Roman" pitchFamily="18" charset="0"/>
                <a:ea typeface="楷体_GB2312" pitchFamily="49" charset="-122"/>
              </a:rPr>
              <a:t>n, p</a:t>
            </a:r>
            <a:r>
              <a:rPr kumimoji="1" lang="en-US" altLang="zh-CN" sz="2600">
                <a:latin typeface="Times New Roman" pitchFamily="18" charset="0"/>
                <a:ea typeface="楷体_GB2312" pitchFamily="49" charset="-122"/>
              </a:rPr>
              <a:t>) </a:t>
            </a:r>
            <a:r>
              <a:rPr kumimoji="1" lang="zh-CN" altLang="en-US" sz="2600">
                <a:latin typeface="Times New Roman" pitchFamily="18" charset="0"/>
                <a:ea typeface="楷体_GB2312" pitchFamily="49" charset="-122"/>
              </a:rPr>
              <a:t>分布，</a:t>
            </a:r>
            <a:r>
              <a:rPr kumimoji="1" lang="en-US" altLang="zh-CN" sz="2600" i="1">
                <a:latin typeface="Times New Roman" pitchFamily="18" charset="0"/>
                <a:ea typeface="楷体_GB2312" pitchFamily="49" charset="-122"/>
              </a:rPr>
              <a:t>k </a:t>
            </a:r>
            <a:r>
              <a:rPr kumimoji="1" lang="zh-CN" altLang="en-US" sz="2600">
                <a:latin typeface="Times New Roman" pitchFamily="18" charset="0"/>
                <a:ea typeface="楷体_GB2312" pitchFamily="49" charset="-122"/>
              </a:rPr>
              <a:t>为</a:t>
            </a:r>
            <a:r>
              <a:rPr kumimoji="1" lang="en-US" altLang="zh-CN" sz="2600" i="1">
                <a:latin typeface="Times New Roman" pitchFamily="18" charset="0"/>
                <a:ea typeface="楷体_GB2312" pitchFamily="49" charset="-122"/>
              </a:rPr>
              <a:t>Y</a:t>
            </a:r>
            <a:r>
              <a:rPr kumimoji="1" lang="en-US" altLang="zh-CN" sz="2600" i="1" baseline="-25000">
                <a:latin typeface="Times New Roman" pitchFamily="18" charset="0"/>
                <a:ea typeface="楷体_GB2312" pitchFamily="49" charset="-122"/>
              </a:rPr>
              <a:t>n</a:t>
            </a:r>
            <a:r>
              <a:rPr kumimoji="1" lang="zh-CN" altLang="en-US" sz="2600">
                <a:latin typeface="Times New Roman" pitchFamily="18" charset="0"/>
                <a:ea typeface="楷体_GB2312" pitchFamily="49" charset="-122"/>
              </a:rPr>
              <a:t>的实际取值。</a:t>
            </a:r>
            <a:endParaRPr kumimoji="1" lang="zh-CN" altLang="en-US" sz="2600">
              <a:latin typeface="Times New Roman" pitchFamily="18" charset="0"/>
            </a:endParaRPr>
          </a:p>
        </p:txBody>
      </p:sp>
      <p:sp>
        <p:nvSpPr>
          <p:cNvPr id="138251" name="Text Box 11"/>
          <p:cNvSpPr txBox="1">
            <a:spLocks noChangeArrowheads="1"/>
          </p:cNvSpPr>
          <p:nvPr/>
        </p:nvSpPr>
        <p:spPr bwMode="auto">
          <a:xfrm>
            <a:off x="1258888" y="5516563"/>
            <a:ext cx="1008062" cy="488950"/>
          </a:xfrm>
          <a:prstGeom prst="rect">
            <a:avLst/>
          </a:prstGeom>
          <a:noFill/>
          <a:ln w="9525">
            <a:noFill/>
            <a:miter lim="800000"/>
            <a:headEnd/>
            <a:tailEnd/>
          </a:ln>
          <a:effectLst/>
        </p:spPr>
        <p:txBody>
          <a:bodyPr>
            <a:spAutoFit/>
          </a:bodyPr>
          <a:lstStyle/>
          <a:p>
            <a:pPr>
              <a:spcBef>
                <a:spcPct val="50000"/>
              </a:spcBef>
            </a:pPr>
            <a:r>
              <a:rPr kumimoji="1" lang="zh-CN" altLang="en-US" sz="2600">
                <a:latin typeface="Times New Roman" pitchFamily="18" charset="0"/>
                <a:ea typeface="楷体_GB2312" pitchFamily="49" charset="-122"/>
              </a:rPr>
              <a:t>又由</a:t>
            </a:r>
          </a:p>
        </p:txBody>
      </p:sp>
      <p:graphicFrame>
        <p:nvGraphicFramePr>
          <p:cNvPr id="138252" name="Object 12"/>
          <p:cNvGraphicFramePr>
            <a:graphicFrameLocks noChangeAspect="1"/>
          </p:cNvGraphicFramePr>
          <p:nvPr/>
        </p:nvGraphicFramePr>
        <p:xfrm>
          <a:off x="2195513" y="5516563"/>
          <a:ext cx="1973262" cy="495300"/>
        </p:xfrm>
        <a:graphic>
          <a:graphicData uri="http://schemas.openxmlformats.org/presentationml/2006/ole">
            <p:oleObj spid="_x0000_s69636" name="Equation" r:id="rId6" imgW="901440" imgH="203040" progId="">
              <p:embed/>
            </p:oleObj>
          </a:graphicData>
        </a:graphic>
      </p:graphicFrame>
      <p:sp>
        <p:nvSpPr>
          <p:cNvPr id="138253" name="Text Box 13"/>
          <p:cNvSpPr txBox="1">
            <a:spLocks noChangeArrowheads="1"/>
          </p:cNvSpPr>
          <p:nvPr/>
        </p:nvSpPr>
        <p:spPr bwMode="auto">
          <a:xfrm>
            <a:off x="4284663" y="5516563"/>
            <a:ext cx="1511300" cy="488950"/>
          </a:xfrm>
          <a:prstGeom prst="rect">
            <a:avLst/>
          </a:prstGeom>
          <a:noFill/>
          <a:ln w="9525">
            <a:noFill/>
            <a:miter lim="800000"/>
            <a:headEnd/>
            <a:tailEnd/>
          </a:ln>
          <a:effectLst/>
        </p:spPr>
        <p:txBody>
          <a:bodyPr>
            <a:spAutoFit/>
          </a:bodyPr>
          <a:lstStyle/>
          <a:p>
            <a:pPr>
              <a:spcBef>
                <a:spcPct val="50000"/>
              </a:spcBef>
            </a:pPr>
            <a:r>
              <a:rPr kumimoji="1" lang="zh-CN" altLang="en-US" sz="2600">
                <a:latin typeface="Times New Roman" pitchFamily="18" charset="0"/>
                <a:ea typeface="楷体_GB2312" pitchFamily="49" charset="-122"/>
              </a:rPr>
              <a:t>可解得</a:t>
            </a:r>
          </a:p>
        </p:txBody>
      </p:sp>
      <p:graphicFrame>
        <p:nvGraphicFramePr>
          <p:cNvPr id="138254" name="Object 14"/>
          <p:cNvGraphicFramePr>
            <a:graphicFrameLocks noChangeAspect="1"/>
          </p:cNvGraphicFramePr>
          <p:nvPr/>
        </p:nvGraphicFramePr>
        <p:xfrm>
          <a:off x="5508625" y="5516563"/>
          <a:ext cx="1277938" cy="403225"/>
        </p:xfrm>
        <a:graphic>
          <a:graphicData uri="http://schemas.openxmlformats.org/presentationml/2006/ole">
            <p:oleObj spid="_x0000_s69637" name="Equation" r:id="rId7" imgW="583920" imgH="164880" progId="">
              <p:embed/>
            </p:oleObj>
          </a:graphicData>
        </a:graphic>
      </p:graphicFrame>
      <p:sp>
        <p:nvSpPr>
          <p:cNvPr id="138255" name="Text Box 15"/>
          <p:cNvSpPr txBox="1">
            <a:spLocks noChangeArrowheads="1"/>
          </p:cNvSpPr>
          <p:nvPr/>
        </p:nvSpPr>
        <p:spPr bwMode="auto">
          <a:xfrm>
            <a:off x="7019925" y="5445125"/>
            <a:ext cx="1511300" cy="488950"/>
          </a:xfrm>
          <a:prstGeom prst="rect">
            <a:avLst/>
          </a:prstGeom>
          <a:noFill/>
          <a:ln w="9525">
            <a:noFill/>
            <a:miter lim="800000"/>
            <a:headEnd/>
            <a:tailEnd/>
          </a:ln>
          <a:effectLst/>
        </p:spPr>
        <p:txBody>
          <a:bodyPr>
            <a:spAutoFit/>
          </a:bodyPr>
          <a:lstStyle/>
          <a:p>
            <a:pPr>
              <a:spcBef>
                <a:spcPct val="50000"/>
              </a:spcBef>
            </a:pPr>
            <a:r>
              <a:rPr kumimoji="1" lang="en-US" altLang="zh-CN" sz="2600" i="1" u="sng">
                <a:solidFill>
                  <a:srgbClr val="00FF00"/>
                </a:solidFill>
                <a:latin typeface="Times New Roman" pitchFamily="18" charset="0"/>
                <a:ea typeface="楷体_GB2312" pitchFamily="49" charset="-122"/>
              </a:rPr>
              <a:t>n</a:t>
            </a:r>
            <a:r>
              <a:rPr kumimoji="1" lang="en-US" altLang="zh-CN" sz="2600" u="sng">
                <a:solidFill>
                  <a:srgbClr val="00FF00"/>
                </a:solidFill>
                <a:latin typeface="Times New Roman" pitchFamily="18" charset="0"/>
                <a:ea typeface="楷体_GB2312" pitchFamily="49" charset="-122"/>
              </a:rPr>
              <a:t> = 271</a:t>
            </a:r>
            <a:endParaRPr kumimoji="1" lang="en-US" altLang="zh-CN" sz="2600">
              <a:latin typeface="Times New Roman" pitchFamily="18" charset="0"/>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wipe(left)">
                                      <p:cBhvr>
                                        <p:cTn id="7" dur="500"/>
                                        <p:tgtEl>
                                          <p:spTgt spid="138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8243">
                                            <p:txEl>
                                              <p:pRg st="0" end="0"/>
                                            </p:txEl>
                                          </p:spTgt>
                                        </p:tgtEl>
                                        <p:attrNameLst>
                                          <p:attrName>style.visibility</p:attrName>
                                        </p:attrNameLst>
                                      </p:cBhvr>
                                      <p:to>
                                        <p:strVal val="visible"/>
                                      </p:to>
                                    </p:set>
                                    <p:animEffect transition="in" filter="wipe(up)">
                                      <p:cBhvr>
                                        <p:cTn id="12" dur="500"/>
                                        <p:tgtEl>
                                          <p:spTgt spid="1382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8243">
                                            <p:txEl>
                                              <p:pRg st="1" end="1"/>
                                            </p:txEl>
                                          </p:spTgt>
                                        </p:tgtEl>
                                        <p:attrNameLst>
                                          <p:attrName>style.visibility</p:attrName>
                                        </p:attrNameLst>
                                      </p:cBhvr>
                                      <p:to>
                                        <p:strVal val="visible"/>
                                      </p:to>
                                    </p:set>
                                    <p:animEffect transition="in" filter="wipe(up)">
                                      <p:cBhvr>
                                        <p:cTn id="17" dur="500"/>
                                        <p:tgtEl>
                                          <p:spTgt spid="13824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8243">
                                            <p:txEl>
                                              <p:pRg st="2" end="2"/>
                                            </p:txEl>
                                          </p:spTgt>
                                        </p:tgtEl>
                                        <p:attrNameLst>
                                          <p:attrName>style.visibility</p:attrName>
                                        </p:attrNameLst>
                                      </p:cBhvr>
                                      <p:to>
                                        <p:strVal val="visible"/>
                                      </p:to>
                                    </p:set>
                                    <p:animEffect transition="in" filter="wipe(up)">
                                      <p:cBhvr>
                                        <p:cTn id="22" dur="500"/>
                                        <p:tgtEl>
                                          <p:spTgt spid="13824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8244"/>
                                        </p:tgtEl>
                                        <p:attrNameLst>
                                          <p:attrName>style.visibility</p:attrName>
                                        </p:attrNameLst>
                                      </p:cBhvr>
                                      <p:to>
                                        <p:strVal val="visible"/>
                                      </p:to>
                                    </p:set>
                                    <p:anim calcmode="lin" valueType="num">
                                      <p:cBhvr additive="base">
                                        <p:cTn id="27" dur="500" fill="hold"/>
                                        <p:tgtEl>
                                          <p:spTgt spid="138244"/>
                                        </p:tgtEl>
                                        <p:attrNameLst>
                                          <p:attrName>ppt_x</p:attrName>
                                        </p:attrNameLst>
                                      </p:cBhvr>
                                      <p:tavLst>
                                        <p:tav tm="0">
                                          <p:val>
                                            <p:strVal val="0-#ppt_w/2"/>
                                          </p:val>
                                        </p:tav>
                                        <p:tav tm="100000">
                                          <p:val>
                                            <p:strVal val="#ppt_x"/>
                                          </p:val>
                                        </p:tav>
                                      </p:tavLst>
                                    </p:anim>
                                    <p:anim calcmode="lin" valueType="num">
                                      <p:cBhvr additive="base">
                                        <p:cTn id="28" dur="500" fill="hold"/>
                                        <p:tgtEl>
                                          <p:spTgt spid="13824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8246"/>
                                        </p:tgtEl>
                                        <p:attrNameLst>
                                          <p:attrName>style.visibility</p:attrName>
                                        </p:attrNameLst>
                                      </p:cBhvr>
                                      <p:to>
                                        <p:strVal val="visible"/>
                                      </p:to>
                                    </p:set>
                                    <p:anim calcmode="lin" valueType="num">
                                      <p:cBhvr additive="base">
                                        <p:cTn id="33" dur="500" fill="hold"/>
                                        <p:tgtEl>
                                          <p:spTgt spid="138246"/>
                                        </p:tgtEl>
                                        <p:attrNameLst>
                                          <p:attrName>ppt_x</p:attrName>
                                        </p:attrNameLst>
                                      </p:cBhvr>
                                      <p:tavLst>
                                        <p:tav tm="0">
                                          <p:val>
                                            <p:strVal val="#ppt_x"/>
                                          </p:val>
                                        </p:tav>
                                        <p:tav tm="100000">
                                          <p:val>
                                            <p:strVal val="#ppt_x"/>
                                          </p:val>
                                        </p:tav>
                                      </p:tavLst>
                                    </p:anim>
                                    <p:anim calcmode="lin" valueType="num">
                                      <p:cBhvr additive="base">
                                        <p:cTn id="34" dur="500" fill="hold"/>
                                        <p:tgtEl>
                                          <p:spTgt spid="13824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38250"/>
                                        </p:tgtEl>
                                        <p:attrNameLst>
                                          <p:attrName>style.visibility</p:attrName>
                                        </p:attrNameLst>
                                      </p:cBhvr>
                                      <p:to>
                                        <p:strVal val="visible"/>
                                      </p:to>
                                    </p:set>
                                    <p:anim calcmode="lin" valueType="num">
                                      <p:cBhvr additive="base">
                                        <p:cTn id="39" dur="500" fill="hold"/>
                                        <p:tgtEl>
                                          <p:spTgt spid="138250"/>
                                        </p:tgtEl>
                                        <p:attrNameLst>
                                          <p:attrName>ppt_x</p:attrName>
                                        </p:attrNameLst>
                                      </p:cBhvr>
                                      <p:tavLst>
                                        <p:tav tm="0">
                                          <p:val>
                                            <p:strVal val="0-#ppt_w/2"/>
                                          </p:val>
                                        </p:tav>
                                        <p:tav tm="100000">
                                          <p:val>
                                            <p:strVal val="#ppt_x"/>
                                          </p:val>
                                        </p:tav>
                                      </p:tavLst>
                                    </p:anim>
                                    <p:anim calcmode="lin" valueType="num">
                                      <p:cBhvr additive="base">
                                        <p:cTn id="40" dur="500" fill="hold"/>
                                        <p:tgtEl>
                                          <p:spTgt spid="13825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38245"/>
                                        </p:tgtEl>
                                        <p:attrNameLst>
                                          <p:attrName>style.visibility</p:attrName>
                                        </p:attrNameLst>
                                      </p:cBhvr>
                                      <p:to>
                                        <p:strVal val="visible"/>
                                      </p:to>
                                    </p:set>
                                    <p:anim calcmode="lin" valueType="num">
                                      <p:cBhvr additive="base">
                                        <p:cTn id="45" dur="500" fill="hold"/>
                                        <p:tgtEl>
                                          <p:spTgt spid="138245"/>
                                        </p:tgtEl>
                                        <p:attrNameLst>
                                          <p:attrName>ppt_x</p:attrName>
                                        </p:attrNameLst>
                                      </p:cBhvr>
                                      <p:tavLst>
                                        <p:tav tm="0">
                                          <p:val>
                                            <p:strVal val="1+#ppt_w/2"/>
                                          </p:val>
                                        </p:tav>
                                        <p:tav tm="100000">
                                          <p:val>
                                            <p:strVal val="#ppt_x"/>
                                          </p:val>
                                        </p:tav>
                                      </p:tavLst>
                                    </p:anim>
                                    <p:anim calcmode="lin" valueType="num">
                                      <p:cBhvr additive="base">
                                        <p:cTn id="46" dur="500" fill="hold"/>
                                        <p:tgtEl>
                                          <p:spTgt spid="13824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38247"/>
                                        </p:tgtEl>
                                        <p:attrNameLst>
                                          <p:attrName>style.visibility</p:attrName>
                                        </p:attrNameLst>
                                      </p:cBhvr>
                                      <p:to>
                                        <p:strVal val="visible"/>
                                      </p:to>
                                    </p:set>
                                    <p:anim calcmode="lin" valueType="num">
                                      <p:cBhvr additive="base">
                                        <p:cTn id="51" dur="500" fill="hold"/>
                                        <p:tgtEl>
                                          <p:spTgt spid="138247"/>
                                        </p:tgtEl>
                                        <p:attrNameLst>
                                          <p:attrName>ppt_x</p:attrName>
                                        </p:attrNameLst>
                                      </p:cBhvr>
                                      <p:tavLst>
                                        <p:tav tm="0">
                                          <p:val>
                                            <p:strVal val="#ppt_x"/>
                                          </p:val>
                                        </p:tav>
                                        <p:tav tm="100000">
                                          <p:val>
                                            <p:strVal val="#ppt_x"/>
                                          </p:val>
                                        </p:tav>
                                      </p:tavLst>
                                    </p:anim>
                                    <p:anim calcmode="lin" valueType="num">
                                      <p:cBhvr additive="base">
                                        <p:cTn id="52" dur="500" fill="hold"/>
                                        <p:tgtEl>
                                          <p:spTgt spid="13824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38249"/>
                                        </p:tgtEl>
                                        <p:attrNameLst>
                                          <p:attrName>style.visibility</p:attrName>
                                        </p:attrNameLst>
                                      </p:cBhvr>
                                      <p:to>
                                        <p:strVal val="visible"/>
                                      </p:to>
                                    </p:set>
                                    <p:anim calcmode="lin" valueType="num">
                                      <p:cBhvr additive="base">
                                        <p:cTn id="57" dur="500" fill="hold"/>
                                        <p:tgtEl>
                                          <p:spTgt spid="138249"/>
                                        </p:tgtEl>
                                        <p:attrNameLst>
                                          <p:attrName>ppt_x</p:attrName>
                                        </p:attrNameLst>
                                      </p:cBhvr>
                                      <p:tavLst>
                                        <p:tav tm="0">
                                          <p:val>
                                            <p:strVal val="0-#ppt_w/2"/>
                                          </p:val>
                                        </p:tav>
                                        <p:tav tm="100000">
                                          <p:val>
                                            <p:strVal val="#ppt_x"/>
                                          </p:val>
                                        </p:tav>
                                      </p:tavLst>
                                    </p:anim>
                                    <p:anim calcmode="lin" valueType="num">
                                      <p:cBhvr additive="base">
                                        <p:cTn id="58" dur="500" fill="hold"/>
                                        <p:tgtEl>
                                          <p:spTgt spid="138249"/>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138248"/>
                                        </p:tgtEl>
                                        <p:attrNameLst>
                                          <p:attrName>style.visibility</p:attrName>
                                        </p:attrNameLst>
                                      </p:cBhvr>
                                      <p:to>
                                        <p:strVal val="visible"/>
                                      </p:to>
                                    </p:set>
                                    <p:animEffect transition="in" filter="checkerboard(across)">
                                      <p:cBhvr>
                                        <p:cTn id="63" dur="500"/>
                                        <p:tgtEl>
                                          <p:spTgt spid="138248"/>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138251"/>
                                        </p:tgtEl>
                                        <p:attrNameLst>
                                          <p:attrName>style.visibility</p:attrName>
                                        </p:attrNameLst>
                                      </p:cBhvr>
                                      <p:to>
                                        <p:strVal val="visible"/>
                                      </p:to>
                                    </p:set>
                                    <p:anim calcmode="lin" valueType="num">
                                      <p:cBhvr additive="base">
                                        <p:cTn id="68" dur="500" fill="hold"/>
                                        <p:tgtEl>
                                          <p:spTgt spid="138251"/>
                                        </p:tgtEl>
                                        <p:attrNameLst>
                                          <p:attrName>ppt_x</p:attrName>
                                        </p:attrNameLst>
                                      </p:cBhvr>
                                      <p:tavLst>
                                        <p:tav tm="0">
                                          <p:val>
                                            <p:strVal val="0-#ppt_w/2"/>
                                          </p:val>
                                        </p:tav>
                                        <p:tav tm="100000">
                                          <p:val>
                                            <p:strVal val="#ppt_x"/>
                                          </p:val>
                                        </p:tav>
                                      </p:tavLst>
                                    </p:anim>
                                    <p:anim calcmode="lin" valueType="num">
                                      <p:cBhvr additive="base">
                                        <p:cTn id="69" dur="500" fill="hold"/>
                                        <p:tgtEl>
                                          <p:spTgt spid="138251"/>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nodeType="clickEffect">
                                  <p:stCondLst>
                                    <p:cond delay="0"/>
                                  </p:stCondLst>
                                  <p:childTnLst>
                                    <p:set>
                                      <p:cBhvr>
                                        <p:cTn id="73" dur="1" fill="hold">
                                          <p:stCondLst>
                                            <p:cond delay="0"/>
                                          </p:stCondLst>
                                        </p:cTn>
                                        <p:tgtEl>
                                          <p:spTgt spid="138252"/>
                                        </p:tgtEl>
                                        <p:attrNameLst>
                                          <p:attrName>style.visibility</p:attrName>
                                        </p:attrNameLst>
                                      </p:cBhvr>
                                      <p:to>
                                        <p:strVal val="visible"/>
                                      </p:to>
                                    </p:set>
                                    <p:animEffect transition="in" filter="checkerboard(across)">
                                      <p:cBhvr>
                                        <p:cTn id="74" dur="500"/>
                                        <p:tgtEl>
                                          <p:spTgt spid="138252"/>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38253"/>
                                        </p:tgtEl>
                                        <p:attrNameLst>
                                          <p:attrName>style.visibility</p:attrName>
                                        </p:attrNameLst>
                                      </p:cBhvr>
                                      <p:to>
                                        <p:strVal val="visible"/>
                                      </p:to>
                                    </p:set>
                                    <p:anim calcmode="lin" valueType="num">
                                      <p:cBhvr additive="base">
                                        <p:cTn id="79" dur="500" fill="hold"/>
                                        <p:tgtEl>
                                          <p:spTgt spid="138253"/>
                                        </p:tgtEl>
                                        <p:attrNameLst>
                                          <p:attrName>ppt_x</p:attrName>
                                        </p:attrNameLst>
                                      </p:cBhvr>
                                      <p:tavLst>
                                        <p:tav tm="0">
                                          <p:val>
                                            <p:strVal val="1+#ppt_w/2"/>
                                          </p:val>
                                        </p:tav>
                                        <p:tav tm="100000">
                                          <p:val>
                                            <p:strVal val="#ppt_x"/>
                                          </p:val>
                                        </p:tav>
                                      </p:tavLst>
                                    </p:anim>
                                    <p:anim calcmode="lin" valueType="num">
                                      <p:cBhvr additive="base">
                                        <p:cTn id="80" dur="500" fill="hold"/>
                                        <p:tgtEl>
                                          <p:spTgt spid="138253"/>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nodeType="clickEffect">
                                  <p:stCondLst>
                                    <p:cond delay="0"/>
                                  </p:stCondLst>
                                  <p:childTnLst>
                                    <p:set>
                                      <p:cBhvr>
                                        <p:cTn id="84" dur="1" fill="hold">
                                          <p:stCondLst>
                                            <p:cond delay="0"/>
                                          </p:stCondLst>
                                        </p:cTn>
                                        <p:tgtEl>
                                          <p:spTgt spid="138254"/>
                                        </p:tgtEl>
                                        <p:attrNameLst>
                                          <p:attrName>style.visibility</p:attrName>
                                        </p:attrNameLst>
                                      </p:cBhvr>
                                      <p:to>
                                        <p:strVal val="visible"/>
                                      </p:to>
                                    </p:set>
                                    <p:animEffect transition="in" filter="checkerboard(across)">
                                      <p:cBhvr>
                                        <p:cTn id="85" dur="500"/>
                                        <p:tgtEl>
                                          <p:spTgt spid="138254"/>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38255"/>
                                        </p:tgtEl>
                                        <p:attrNameLst>
                                          <p:attrName>style.visibility</p:attrName>
                                        </p:attrNameLst>
                                      </p:cBhvr>
                                      <p:to>
                                        <p:strVal val="visible"/>
                                      </p:to>
                                    </p:set>
                                    <p:anim calcmode="lin" valueType="num">
                                      <p:cBhvr additive="base">
                                        <p:cTn id="90" dur="500" fill="hold"/>
                                        <p:tgtEl>
                                          <p:spTgt spid="138255"/>
                                        </p:tgtEl>
                                        <p:attrNameLst>
                                          <p:attrName>ppt_x</p:attrName>
                                        </p:attrNameLst>
                                      </p:cBhvr>
                                      <p:tavLst>
                                        <p:tav tm="0">
                                          <p:val>
                                            <p:strVal val="#ppt_x"/>
                                          </p:val>
                                        </p:tav>
                                        <p:tav tm="100000">
                                          <p:val>
                                            <p:strVal val="#ppt_x"/>
                                          </p:val>
                                        </p:tav>
                                      </p:tavLst>
                                    </p:anim>
                                    <p:anim calcmode="lin" valueType="num">
                                      <p:cBhvr additive="base">
                                        <p:cTn id="91" dur="500" fill="hold"/>
                                        <p:tgtEl>
                                          <p:spTgt spid="1382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nimBg="1" autoUpdateAnimBg="0"/>
      <p:bldP spid="138243" grpId="0" build="p" autoUpdateAnimBg="0"/>
      <p:bldP spid="138244" grpId="0" autoUpdateAnimBg="0"/>
      <p:bldP spid="138245" grpId="0" autoUpdateAnimBg="0"/>
      <p:bldP spid="138246" grpId="0" autoUpdateAnimBg="0"/>
      <p:bldP spid="138249" grpId="0" autoUpdateAnimBg="0"/>
      <p:bldP spid="138250" grpId="0" autoUpdateAnimBg="0"/>
      <p:bldP spid="138251" grpId="0" autoUpdateAnimBg="0"/>
      <p:bldP spid="138253" grpId="0" autoUpdateAnimBg="0"/>
      <p:bldP spid="13825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4"/>
          <p:cNvSpPr>
            <a:spLocks noChangeArrowheads="1"/>
          </p:cNvSpPr>
          <p:nvPr/>
        </p:nvSpPr>
        <p:spPr bwMode="auto">
          <a:xfrm>
            <a:off x="900113" y="836613"/>
            <a:ext cx="6964362" cy="641350"/>
          </a:xfrm>
          <a:prstGeom prst="rect">
            <a:avLst/>
          </a:prstGeom>
          <a:noFill/>
          <a:ln w="9525">
            <a:noFill/>
            <a:miter lim="800000"/>
            <a:headEnd/>
            <a:tailEnd/>
          </a:ln>
        </p:spPr>
        <p:txBody>
          <a:bodyPr wrap="none">
            <a:spAutoFit/>
          </a:bodyPr>
          <a:lstStyle/>
          <a:p>
            <a:r>
              <a:rPr lang="zh-CN" altLang="en-US" sz="3600" b="1">
                <a:solidFill>
                  <a:srgbClr val="3366CC"/>
                </a:solidFill>
                <a:ea typeface="宋体" charset="-122"/>
              </a:rPr>
              <a:t>大数定律与中心极限定理的区别</a:t>
            </a:r>
            <a:r>
              <a:rPr lang="zh-CN" altLang="en-US" b="1">
                <a:solidFill>
                  <a:srgbClr val="3366CC"/>
                </a:solidFill>
                <a:ea typeface="宋体" charset="-122"/>
              </a:rPr>
              <a:t>：</a:t>
            </a:r>
          </a:p>
        </p:txBody>
      </p:sp>
      <p:sp>
        <p:nvSpPr>
          <p:cNvPr id="24584" name="Rectangle 35"/>
          <p:cNvSpPr>
            <a:spLocks noGrp="1" noChangeArrowheads="1"/>
          </p:cNvSpPr>
          <p:nvPr>
            <p:ph type="body" idx="1"/>
          </p:nvPr>
        </p:nvSpPr>
        <p:spPr bwMode="auto">
          <a:xfrm>
            <a:off x="1116013" y="1773238"/>
            <a:ext cx="8027987" cy="6019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buFont typeface="Monotype Sorts" pitchFamily="2" charset="2"/>
              <a:buNone/>
            </a:pPr>
            <a:r>
              <a:rPr lang="zh-CN" altLang="en-US" sz="2800" smtClean="0">
                <a:solidFill>
                  <a:srgbClr val="000000"/>
                </a:solidFill>
                <a:latin typeface="宋体" charset="-122"/>
                <a:ea typeface="宋体" charset="-122"/>
              </a:rPr>
              <a:t>设     为独立同分布随机变量序列，且</a:t>
            </a:r>
            <a:endParaRPr lang="en-US" altLang="zh-CN" sz="2800" smtClean="0">
              <a:solidFill>
                <a:srgbClr val="000000"/>
              </a:solidFill>
              <a:latin typeface="宋体" charset="-122"/>
              <a:ea typeface="宋体" charset="-122"/>
            </a:endParaRPr>
          </a:p>
          <a:p>
            <a:pPr eaLnBrk="1" hangingPunct="1">
              <a:lnSpc>
                <a:spcPct val="90000"/>
              </a:lnSpc>
              <a:buFont typeface="Monotype Sorts" pitchFamily="2" charset="2"/>
              <a:buNone/>
            </a:pPr>
            <a:endParaRPr lang="zh-CN" altLang="en-US" sz="2800" smtClean="0">
              <a:solidFill>
                <a:srgbClr val="000000"/>
              </a:solidFill>
              <a:latin typeface="宋体" charset="-122"/>
              <a:ea typeface="宋体" charset="-122"/>
            </a:endParaRPr>
          </a:p>
          <a:p>
            <a:pPr eaLnBrk="1" hangingPunct="1">
              <a:lnSpc>
                <a:spcPct val="90000"/>
              </a:lnSpc>
              <a:buFont typeface="Monotype Sorts" pitchFamily="2" charset="2"/>
              <a:buNone/>
            </a:pPr>
            <a:r>
              <a:rPr lang="zh-CN" altLang="en-US" sz="2800" smtClean="0">
                <a:solidFill>
                  <a:srgbClr val="000000"/>
                </a:solidFill>
                <a:latin typeface="宋体" charset="-122"/>
                <a:ea typeface="宋体" charset="-122"/>
              </a:rPr>
              <a:t>则由大数定理，对于任意的</a:t>
            </a:r>
            <a:r>
              <a:rPr lang="en-US" altLang="zh-CN" sz="2800" i="1" smtClean="0">
                <a:solidFill>
                  <a:srgbClr val="000000"/>
                </a:solidFill>
                <a:latin typeface="宋体" charset="-122"/>
                <a:ea typeface="宋体" charset="-122"/>
              </a:rPr>
              <a:t>ε</a:t>
            </a:r>
            <a:r>
              <a:rPr lang="zh-CN" altLang="en-US" sz="2800" smtClean="0">
                <a:solidFill>
                  <a:srgbClr val="000000"/>
                </a:solidFill>
                <a:latin typeface="宋体" charset="-122"/>
                <a:ea typeface="宋体" charset="-122"/>
              </a:rPr>
              <a:t>＞</a:t>
            </a:r>
            <a:r>
              <a:rPr lang="en-US" altLang="zh-CN" sz="2800" smtClean="0">
                <a:solidFill>
                  <a:srgbClr val="000000"/>
                </a:solidFill>
                <a:latin typeface="宋体" charset="-122"/>
                <a:ea typeface="宋体" charset="-122"/>
              </a:rPr>
              <a:t>0</a:t>
            </a:r>
            <a:r>
              <a:rPr lang="zh-CN" altLang="en-US" sz="2800" smtClean="0">
                <a:solidFill>
                  <a:srgbClr val="000000"/>
                </a:solidFill>
                <a:latin typeface="宋体" charset="-122"/>
                <a:ea typeface="宋体" charset="-122"/>
              </a:rPr>
              <a:t>有</a:t>
            </a:r>
          </a:p>
          <a:p>
            <a:pPr eaLnBrk="1" hangingPunct="1">
              <a:lnSpc>
                <a:spcPct val="90000"/>
              </a:lnSpc>
            </a:pPr>
            <a:endParaRPr lang="zh-CN" altLang="en-US" sz="2800" smtClean="0">
              <a:solidFill>
                <a:srgbClr val="000000"/>
              </a:solidFill>
              <a:latin typeface="宋体" charset="-122"/>
              <a:ea typeface="宋体" charset="-122"/>
            </a:endParaRPr>
          </a:p>
          <a:p>
            <a:pPr eaLnBrk="1" hangingPunct="1">
              <a:lnSpc>
                <a:spcPct val="90000"/>
              </a:lnSpc>
              <a:buFont typeface="Monotype Sorts" pitchFamily="2" charset="2"/>
              <a:buNone/>
            </a:pPr>
            <a:r>
              <a:rPr lang="zh-CN" altLang="en-US" sz="2800" smtClean="0">
                <a:solidFill>
                  <a:srgbClr val="000000"/>
                </a:solidFill>
                <a:latin typeface="宋体" charset="-122"/>
                <a:ea typeface="宋体" charset="-122"/>
              </a:rPr>
              <a:t>                                                                                                         </a:t>
            </a:r>
            <a:r>
              <a:rPr lang="en-US" altLang="zh-CN" sz="2800" smtClean="0">
                <a:solidFill>
                  <a:srgbClr val="000000"/>
                </a:solidFill>
                <a:latin typeface="宋体" charset="-122"/>
                <a:ea typeface="宋体" charset="-122"/>
              </a:rPr>
              <a:t>.</a:t>
            </a:r>
          </a:p>
          <a:p>
            <a:pPr eaLnBrk="1" hangingPunct="1">
              <a:lnSpc>
                <a:spcPct val="90000"/>
              </a:lnSpc>
              <a:buFont typeface="Monotype Sorts" pitchFamily="2" charset="2"/>
              <a:buNone/>
            </a:pPr>
            <a:r>
              <a:rPr lang="zh-CN" altLang="en-US" sz="2800" smtClean="0">
                <a:solidFill>
                  <a:srgbClr val="000000"/>
                </a:solidFill>
                <a:latin typeface="宋体" charset="-122"/>
                <a:ea typeface="宋体" charset="-122"/>
              </a:rPr>
              <a:t>大数定律并未给出                 的表达式</a:t>
            </a:r>
            <a:r>
              <a:rPr lang="en-US" altLang="zh-CN" sz="2800" smtClean="0">
                <a:solidFill>
                  <a:srgbClr val="000000"/>
                </a:solidFill>
                <a:latin typeface="宋体" charset="-122"/>
                <a:ea typeface="宋体" charset="-122"/>
              </a:rPr>
              <a:t>,</a:t>
            </a:r>
            <a:r>
              <a:rPr lang="zh-CN" altLang="en-US" sz="2800" smtClean="0">
                <a:solidFill>
                  <a:srgbClr val="000000"/>
                </a:solidFill>
                <a:latin typeface="宋体" charset="-122"/>
                <a:ea typeface="宋体" charset="-122"/>
              </a:rPr>
              <a:t>但保证了其极限是</a:t>
            </a:r>
            <a:r>
              <a:rPr lang="en-US" altLang="zh-CN" sz="2800" smtClean="0">
                <a:solidFill>
                  <a:srgbClr val="000000"/>
                </a:solidFill>
                <a:latin typeface="宋体" charset="-122"/>
                <a:ea typeface="宋体" charset="-122"/>
              </a:rPr>
              <a:t>1.</a:t>
            </a:r>
          </a:p>
          <a:p>
            <a:pPr eaLnBrk="1" hangingPunct="1">
              <a:lnSpc>
                <a:spcPct val="90000"/>
              </a:lnSpc>
              <a:buFont typeface="Monotype Sorts" pitchFamily="2" charset="2"/>
              <a:buNone/>
            </a:pPr>
            <a:r>
              <a:rPr lang="en-US" altLang="zh-CN" sz="2800" smtClean="0">
                <a:solidFill>
                  <a:srgbClr val="000000"/>
                </a:solidFill>
                <a:latin typeface="宋体" charset="-122"/>
                <a:ea typeface="宋体" charset="-122"/>
              </a:rPr>
              <a:t>      </a:t>
            </a:r>
            <a:endParaRPr lang="zh-CN" altLang="en-US" sz="2800" smtClean="0">
              <a:solidFill>
                <a:srgbClr val="000000"/>
              </a:solidFill>
              <a:latin typeface="宋体" charset="-122"/>
              <a:ea typeface="宋体" charset="-122"/>
            </a:endParaRPr>
          </a:p>
        </p:txBody>
      </p:sp>
      <p:sp>
        <p:nvSpPr>
          <p:cNvPr id="24585" name="Rectangle 36"/>
          <p:cNvSpPr>
            <a:spLocks noChangeArrowheads="1"/>
          </p:cNvSpPr>
          <p:nvPr/>
        </p:nvSpPr>
        <p:spPr bwMode="auto">
          <a:xfrm>
            <a:off x="152400" y="6858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4578" name="Object 37"/>
          <p:cNvGraphicFramePr>
            <a:graphicFrameLocks noChangeAspect="1"/>
          </p:cNvGraphicFramePr>
          <p:nvPr/>
        </p:nvGraphicFramePr>
        <p:xfrm>
          <a:off x="1619250" y="1700213"/>
          <a:ext cx="792163" cy="514350"/>
        </p:xfrm>
        <a:graphic>
          <a:graphicData uri="http://schemas.openxmlformats.org/presentationml/2006/ole">
            <p:oleObj spid="_x0000_s24578" name="公式" r:id="rId3" imgW="355446" imgH="228501" progId="Equation.3">
              <p:embed/>
            </p:oleObj>
          </a:graphicData>
        </a:graphic>
      </p:graphicFrame>
      <p:sp>
        <p:nvSpPr>
          <p:cNvPr id="24586" name="Rectangle 38"/>
          <p:cNvSpPr>
            <a:spLocks noChangeArrowheads="1"/>
          </p:cNvSpPr>
          <p:nvPr/>
        </p:nvSpPr>
        <p:spPr bwMode="auto">
          <a:xfrm>
            <a:off x="152400" y="6858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4579" name="Object 39"/>
          <p:cNvGraphicFramePr>
            <a:graphicFrameLocks noChangeAspect="1"/>
          </p:cNvGraphicFramePr>
          <p:nvPr/>
        </p:nvGraphicFramePr>
        <p:xfrm>
          <a:off x="2195513" y="2205038"/>
          <a:ext cx="1368425" cy="547687"/>
        </p:xfrm>
        <a:graphic>
          <a:graphicData uri="http://schemas.openxmlformats.org/presentationml/2006/ole">
            <p:oleObj spid="_x0000_s24579" name="公式" r:id="rId4" imgW="571252" imgH="228501" progId="Equation.3">
              <p:embed/>
            </p:oleObj>
          </a:graphicData>
        </a:graphic>
      </p:graphicFrame>
      <p:sp>
        <p:nvSpPr>
          <p:cNvPr id="24587" name="Rectangle 40"/>
          <p:cNvSpPr>
            <a:spLocks noChangeArrowheads="1"/>
          </p:cNvSpPr>
          <p:nvPr/>
        </p:nvSpPr>
        <p:spPr bwMode="auto">
          <a:xfrm>
            <a:off x="152400" y="6858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4580" name="Object 41"/>
          <p:cNvGraphicFramePr>
            <a:graphicFrameLocks noChangeAspect="1"/>
          </p:cNvGraphicFramePr>
          <p:nvPr/>
        </p:nvGraphicFramePr>
        <p:xfrm>
          <a:off x="3924300" y="2205038"/>
          <a:ext cx="2159000" cy="568325"/>
        </p:xfrm>
        <a:graphic>
          <a:graphicData uri="http://schemas.openxmlformats.org/presentationml/2006/ole">
            <p:oleObj spid="_x0000_s24580" name="公式" r:id="rId5" imgW="901309" imgH="241195" progId="Equation.3">
              <p:embed/>
            </p:oleObj>
          </a:graphicData>
        </a:graphic>
      </p:graphicFrame>
      <p:sp>
        <p:nvSpPr>
          <p:cNvPr id="24588" name="Rectangle 42"/>
          <p:cNvSpPr>
            <a:spLocks noChangeArrowheads="1"/>
          </p:cNvSpPr>
          <p:nvPr/>
        </p:nvSpPr>
        <p:spPr bwMode="auto">
          <a:xfrm>
            <a:off x="152400" y="6858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4581" name="Object 43"/>
          <p:cNvGraphicFramePr>
            <a:graphicFrameLocks noChangeAspect="1"/>
          </p:cNvGraphicFramePr>
          <p:nvPr/>
        </p:nvGraphicFramePr>
        <p:xfrm>
          <a:off x="2484438" y="3284538"/>
          <a:ext cx="4248150" cy="1176337"/>
        </p:xfrm>
        <a:graphic>
          <a:graphicData uri="http://schemas.openxmlformats.org/presentationml/2006/ole">
            <p:oleObj spid="_x0000_s24581" name="公式" r:id="rId6" imgW="1752600" imgH="482600" progId="Equation.3">
              <p:embed/>
            </p:oleObj>
          </a:graphicData>
        </a:graphic>
      </p:graphicFrame>
      <p:sp>
        <p:nvSpPr>
          <p:cNvPr id="24589" name="Rectangle 44"/>
          <p:cNvSpPr>
            <a:spLocks noChangeArrowheads="1"/>
          </p:cNvSpPr>
          <p:nvPr/>
        </p:nvSpPr>
        <p:spPr bwMode="auto">
          <a:xfrm>
            <a:off x="152400" y="6858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4582" name="Object 45"/>
          <p:cNvGraphicFramePr>
            <a:graphicFrameLocks noChangeAspect="1"/>
          </p:cNvGraphicFramePr>
          <p:nvPr/>
        </p:nvGraphicFramePr>
        <p:xfrm>
          <a:off x="4284663" y="4581525"/>
          <a:ext cx="2665412" cy="1006475"/>
        </p:xfrm>
        <a:graphic>
          <a:graphicData uri="http://schemas.openxmlformats.org/presentationml/2006/ole">
            <p:oleObj spid="_x0000_s24582" name="公式" r:id="rId7" imgW="1282700" imgH="482600" progId="Equation.3">
              <p:embed/>
            </p:oleObj>
          </a:graphicData>
        </a:graphic>
      </p:graphicFrame>
      <p:sp>
        <p:nvSpPr>
          <p:cNvPr id="24590" name="Rectangle 46"/>
          <p:cNvSpPr>
            <a:spLocks noChangeArrowheads="1"/>
          </p:cNvSpPr>
          <p:nvPr/>
        </p:nvSpPr>
        <p:spPr bwMode="auto">
          <a:xfrm>
            <a:off x="152400" y="685800"/>
            <a:ext cx="9144000" cy="0"/>
          </a:xfrm>
          <a:prstGeom prst="rect">
            <a:avLst/>
          </a:prstGeom>
          <a:noFill/>
          <a:ln w="9525">
            <a:noFill/>
            <a:miter lim="800000"/>
            <a:headEnd/>
            <a:tailEnd/>
          </a:ln>
        </p:spPr>
        <p:txBody>
          <a:bodyPr wrap="none" anchor="ctr">
            <a:spAutoFit/>
          </a:bodyPr>
          <a:lstStyle/>
          <a:p>
            <a:endParaRPr lang="zh-CN" altLang="en-US"/>
          </a:p>
        </p:txBody>
      </p:sp>
      <p:sp>
        <p:nvSpPr>
          <p:cNvPr id="24591" name="Rectangle 48"/>
          <p:cNvSpPr>
            <a:spLocks noChangeArrowheads="1"/>
          </p:cNvSpPr>
          <p:nvPr/>
        </p:nvSpPr>
        <p:spPr bwMode="auto">
          <a:xfrm>
            <a:off x="152400" y="68580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spd="slow">
    <p:pull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5"/>
          <p:cNvSpPr>
            <a:spLocks noChangeArrowheads="1"/>
          </p:cNvSpPr>
          <p:nvPr/>
        </p:nvSpPr>
        <p:spPr bwMode="auto">
          <a:xfrm>
            <a:off x="1258888" y="1773238"/>
            <a:ext cx="7634287" cy="5005387"/>
          </a:xfrm>
          <a:prstGeom prst="rect">
            <a:avLst/>
          </a:prstGeom>
          <a:noFill/>
          <a:ln w="9525">
            <a:noFill/>
            <a:miter lim="800000"/>
            <a:headEnd/>
            <a:tailEnd/>
          </a:ln>
        </p:spPr>
        <p:txBody>
          <a:bodyPr>
            <a:spAutoFit/>
          </a:bodyPr>
          <a:lstStyle/>
          <a:p>
            <a:pPr>
              <a:spcBef>
                <a:spcPct val="50000"/>
              </a:spcBef>
            </a:pPr>
            <a:r>
              <a:rPr lang="zh-CN" altLang="en-US"/>
              <a:t>而在以上同一条件下，中心极限定理</a:t>
            </a:r>
            <a:r>
              <a:rPr lang="en-US" altLang="zh-CN"/>
              <a:t>(</a:t>
            </a:r>
            <a:r>
              <a:rPr lang="zh-CN" altLang="en-US"/>
              <a:t>林德伯格</a:t>
            </a:r>
            <a:r>
              <a:rPr lang="en-US" altLang="zh-CN"/>
              <a:t>—</a:t>
            </a:r>
            <a:r>
              <a:rPr lang="zh-CN" altLang="en-US"/>
              <a:t>莱维）亦成立，这时，对于任意的</a:t>
            </a:r>
            <a:r>
              <a:rPr lang="en-US" altLang="zh-CN"/>
              <a:t>ε</a:t>
            </a:r>
            <a:r>
              <a:rPr lang="zh-CN" altLang="en-US"/>
              <a:t>＞</a:t>
            </a:r>
            <a:r>
              <a:rPr lang="en-US" altLang="zh-CN"/>
              <a:t>0</a:t>
            </a:r>
            <a:r>
              <a:rPr lang="zh-CN" altLang="en-US"/>
              <a:t>及某固定的</a:t>
            </a:r>
            <a:r>
              <a:rPr lang="en-US" altLang="zh-CN"/>
              <a:t>n</a:t>
            </a:r>
            <a:r>
              <a:rPr lang="zh-CN" altLang="en-US"/>
              <a:t>，有</a:t>
            </a:r>
          </a:p>
          <a:p>
            <a:pPr>
              <a:spcBef>
                <a:spcPct val="50000"/>
              </a:spcBef>
            </a:pPr>
            <a:endParaRPr lang="zh-CN" altLang="en-US"/>
          </a:p>
          <a:p>
            <a:pPr>
              <a:spcBef>
                <a:spcPct val="50000"/>
              </a:spcBef>
            </a:pPr>
            <a:endParaRPr lang="zh-CN" altLang="en-US"/>
          </a:p>
          <a:p>
            <a:pPr>
              <a:spcBef>
                <a:spcPct val="50000"/>
              </a:spcBef>
            </a:pPr>
            <a:r>
              <a:rPr lang="zh-CN" altLang="en-US"/>
              <a:t>                                                                                                       由于                             ，因此，在所给条件下，中心极限定理不仅给出了概率的近似表达式，而且也能保证了其极限是</a:t>
            </a:r>
            <a:r>
              <a:rPr lang="en-US" altLang="zh-CN"/>
              <a:t>1</a:t>
            </a:r>
            <a:r>
              <a:rPr lang="zh-CN" altLang="en-US"/>
              <a:t>，可见中心极限定理的结论更为深入。</a:t>
            </a:r>
          </a:p>
        </p:txBody>
      </p:sp>
      <p:sp>
        <p:nvSpPr>
          <p:cNvPr id="25605" name="Rectangle 6"/>
          <p:cNvSpPr>
            <a:spLocks noChangeArrowheads="1"/>
          </p:cNvSpPr>
          <p:nvPr/>
        </p:nvSpPr>
        <p:spPr bwMode="auto">
          <a:xfrm>
            <a:off x="1187450" y="930275"/>
            <a:ext cx="6264275" cy="519113"/>
          </a:xfrm>
          <a:prstGeom prst="rect">
            <a:avLst/>
          </a:prstGeom>
          <a:noFill/>
          <a:ln w="9525">
            <a:noFill/>
            <a:miter lim="800000"/>
            <a:headEnd/>
            <a:tailEnd/>
          </a:ln>
        </p:spPr>
        <p:txBody>
          <a:bodyPr wrap="none">
            <a:spAutoFit/>
          </a:bodyPr>
          <a:lstStyle/>
          <a:p>
            <a:r>
              <a:rPr lang="zh-CN" altLang="en-US" b="1">
                <a:solidFill>
                  <a:srgbClr val="3366CC"/>
                </a:solidFill>
                <a:ea typeface="宋体" charset="-122"/>
              </a:rPr>
              <a:t>大数定律与中心极限定理的区别</a:t>
            </a:r>
            <a:r>
              <a:rPr lang="en-US" altLang="zh-CN" b="1">
                <a:solidFill>
                  <a:srgbClr val="3366CC"/>
                </a:solidFill>
                <a:ea typeface="宋体" charset="-122"/>
                <a:sym typeface="Wingdings" pitchFamily="2" charset="2"/>
              </a:rPr>
              <a:t>(Cont.)</a:t>
            </a:r>
            <a:endParaRPr lang="en-US" altLang="zh-CN" b="1">
              <a:solidFill>
                <a:srgbClr val="3366CC"/>
              </a:solidFill>
              <a:ea typeface="宋体" charset="-122"/>
            </a:endParaRPr>
          </a:p>
        </p:txBody>
      </p:sp>
      <p:graphicFrame>
        <p:nvGraphicFramePr>
          <p:cNvPr id="25602" name="Object 7"/>
          <p:cNvGraphicFramePr>
            <a:graphicFrameLocks noGrp="1" noChangeAspect="1"/>
          </p:cNvGraphicFramePr>
          <p:nvPr>
            <p:ph/>
          </p:nvPr>
        </p:nvGraphicFramePr>
        <p:xfrm>
          <a:off x="2124075" y="3141663"/>
          <a:ext cx="5832475" cy="1774825"/>
        </p:xfrm>
        <a:graphic>
          <a:graphicData uri="http://schemas.openxmlformats.org/presentationml/2006/ole">
            <p:oleObj spid="_x0000_s25602" name="公式" r:id="rId3" imgW="2921000" imgH="889000" progId="Equation.3">
              <p:embed/>
            </p:oleObj>
          </a:graphicData>
        </a:graphic>
      </p:graphicFrame>
      <p:graphicFrame>
        <p:nvGraphicFramePr>
          <p:cNvPr id="25603" name="Object 12"/>
          <p:cNvGraphicFramePr>
            <a:graphicFrameLocks noChangeAspect="1"/>
          </p:cNvGraphicFramePr>
          <p:nvPr/>
        </p:nvGraphicFramePr>
        <p:xfrm>
          <a:off x="2051050" y="4724400"/>
          <a:ext cx="2641600" cy="903288"/>
        </p:xfrm>
        <a:graphic>
          <a:graphicData uri="http://schemas.openxmlformats.org/presentationml/2006/ole">
            <p:oleObj spid="_x0000_s25603" name="公式" r:id="rId4" imgW="1473200" imgH="508000" progId="Equation.3">
              <p:embed/>
            </p:oleObj>
          </a:graphicData>
        </a:graphic>
      </p:graphicFrame>
    </p:spTree>
  </p:cSld>
  <p:clrMapOvr>
    <a:masterClrMapping/>
  </p:clrMapOvr>
  <p:transition spd="slow">
    <p:pull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609600" y="533400"/>
            <a:ext cx="7924800" cy="1219200"/>
            <a:chOff x="384" y="288"/>
            <a:chExt cx="4992" cy="768"/>
          </a:xfrm>
        </p:grpSpPr>
        <p:sp>
          <p:nvSpPr>
            <p:cNvPr id="343046" name="WordArt 6"/>
            <p:cNvSpPr>
              <a:spLocks noChangeArrowheads="1" noChangeShapeType="1" noTextEdit="1"/>
            </p:cNvSpPr>
            <p:nvPr/>
          </p:nvSpPr>
          <p:spPr bwMode="auto">
            <a:xfrm>
              <a:off x="864" y="288"/>
              <a:ext cx="4080" cy="528"/>
            </a:xfrm>
            <a:prstGeom prst="rect">
              <a:avLst/>
            </a:prstGeom>
          </p:spPr>
          <p:txBody>
            <a:bodyPr wrap="none" fromWordArt="1">
              <a:prstTxWarp prst="textPlain">
                <a:avLst>
                  <a:gd name="adj" fmla="val 50000"/>
                </a:avLst>
              </a:prstTxWarp>
            </a:bodyPr>
            <a:lstStyle/>
            <a:p>
              <a:pPr algn="ctr"/>
              <a:r>
                <a:rPr lang="zh-CN" altLang="en-US" sz="3600" kern="10">
                  <a:ln w="12700" cap="sq">
                    <a:solidFill>
                      <a:srgbClr val="FFFF00"/>
                    </a:solidFill>
                    <a:miter lim="800000"/>
                    <a:headEnd type="none" w="sm" len="sm"/>
                    <a:tailEnd type="none" w="sm" len="sm"/>
                  </a:ln>
                  <a:solidFill>
                    <a:srgbClr val="B2B2B2">
                      <a:alpha val="50000"/>
                    </a:srgbClr>
                  </a:solidFill>
                  <a:effectLst>
                    <a:outerShdw dist="45791" dir="2021404" algn="ctr" rotWithShape="0">
                      <a:srgbClr val="9999FF"/>
                    </a:outerShdw>
                  </a:effectLst>
                  <a:latin typeface="华文新魏"/>
                  <a:ea typeface="华文新魏"/>
                </a:rPr>
                <a:t>中心极限定理的应用</a:t>
              </a:r>
            </a:p>
          </p:txBody>
        </p:sp>
        <p:grpSp>
          <p:nvGrpSpPr>
            <p:cNvPr id="3" name="Group 7"/>
            <p:cNvGrpSpPr>
              <a:grpSpLocks/>
            </p:cNvGrpSpPr>
            <p:nvPr/>
          </p:nvGrpSpPr>
          <p:grpSpPr bwMode="auto">
            <a:xfrm>
              <a:off x="384" y="576"/>
              <a:ext cx="4992" cy="480"/>
              <a:chOff x="384" y="576"/>
              <a:chExt cx="4992" cy="480"/>
            </a:xfrm>
          </p:grpSpPr>
          <p:sp>
            <p:nvSpPr>
              <p:cNvPr id="343048" name="Line 8"/>
              <p:cNvSpPr>
                <a:spLocks noChangeShapeType="1"/>
              </p:cNvSpPr>
              <p:nvPr/>
            </p:nvSpPr>
            <p:spPr bwMode="auto">
              <a:xfrm flipH="1">
                <a:off x="384" y="576"/>
                <a:ext cx="240" cy="0"/>
              </a:xfrm>
              <a:prstGeom prst="line">
                <a:avLst/>
              </a:prstGeom>
              <a:noFill/>
              <a:ln w="38100" cap="sq">
                <a:solidFill>
                  <a:srgbClr val="00FF99"/>
                </a:solidFill>
                <a:miter lim="800000"/>
                <a:headEnd type="none" w="sm" len="sm"/>
                <a:tailEnd type="none" w="sm" len="sm"/>
              </a:ln>
              <a:effectLst/>
            </p:spPr>
            <p:txBody>
              <a:bodyPr wrap="none"/>
              <a:lstStyle/>
              <a:p>
                <a:endParaRPr lang="zh-CN" altLang="en-US"/>
              </a:p>
            </p:txBody>
          </p:sp>
          <p:sp>
            <p:nvSpPr>
              <p:cNvPr id="343049" name="Line 9"/>
              <p:cNvSpPr>
                <a:spLocks noChangeShapeType="1"/>
              </p:cNvSpPr>
              <p:nvPr/>
            </p:nvSpPr>
            <p:spPr bwMode="auto">
              <a:xfrm>
                <a:off x="384" y="576"/>
                <a:ext cx="0" cy="480"/>
              </a:xfrm>
              <a:prstGeom prst="line">
                <a:avLst/>
              </a:prstGeom>
              <a:noFill/>
              <a:ln w="38100" cap="sq">
                <a:solidFill>
                  <a:srgbClr val="00FF99"/>
                </a:solidFill>
                <a:miter lim="800000"/>
                <a:headEnd type="none" w="sm" len="sm"/>
                <a:tailEnd type="none" w="sm" len="sm"/>
              </a:ln>
              <a:effectLst/>
            </p:spPr>
            <p:txBody>
              <a:bodyPr wrap="none"/>
              <a:lstStyle/>
              <a:p>
                <a:endParaRPr lang="zh-CN" altLang="en-US"/>
              </a:p>
            </p:txBody>
          </p:sp>
          <p:sp>
            <p:nvSpPr>
              <p:cNvPr id="343050" name="Line 10"/>
              <p:cNvSpPr>
                <a:spLocks noChangeShapeType="1"/>
              </p:cNvSpPr>
              <p:nvPr/>
            </p:nvSpPr>
            <p:spPr bwMode="auto">
              <a:xfrm>
                <a:off x="5376" y="576"/>
                <a:ext cx="0" cy="480"/>
              </a:xfrm>
              <a:prstGeom prst="line">
                <a:avLst/>
              </a:prstGeom>
              <a:noFill/>
              <a:ln w="38100" cap="sq">
                <a:solidFill>
                  <a:srgbClr val="00FF99"/>
                </a:solidFill>
                <a:miter lim="800000"/>
                <a:headEnd type="none" w="sm" len="sm"/>
                <a:tailEnd type="none" w="sm" len="sm"/>
              </a:ln>
              <a:effectLst/>
            </p:spPr>
            <p:txBody>
              <a:bodyPr wrap="none"/>
              <a:lstStyle/>
              <a:p>
                <a:endParaRPr lang="zh-CN" altLang="en-US"/>
              </a:p>
            </p:txBody>
          </p:sp>
          <p:sp>
            <p:nvSpPr>
              <p:cNvPr id="343051" name="Line 11"/>
              <p:cNvSpPr>
                <a:spLocks noChangeShapeType="1"/>
              </p:cNvSpPr>
              <p:nvPr/>
            </p:nvSpPr>
            <p:spPr bwMode="auto">
              <a:xfrm flipH="1">
                <a:off x="5136" y="576"/>
                <a:ext cx="240" cy="0"/>
              </a:xfrm>
              <a:prstGeom prst="line">
                <a:avLst/>
              </a:prstGeom>
              <a:noFill/>
              <a:ln w="38100" cap="sq">
                <a:solidFill>
                  <a:srgbClr val="00FF99"/>
                </a:solidFill>
                <a:miter lim="800000"/>
                <a:headEnd type="none" w="sm" len="sm"/>
                <a:tailEnd type="none" w="sm" len="sm"/>
              </a:ln>
              <a:effectLst/>
            </p:spPr>
            <p:txBody>
              <a:bodyPr wrap="none"/>
              <a:lstStyle/>
              <a:p>
                <a:endParaRPr lang="zh-CN" altLang="en-US"/>
              </a:p>
            </p:txBody>
          </p:sp>
          <p:sp>
            <p:nvSpPr>
              <p:cNvPr id="343052" name="Line 12"/>
              <p:cNvSpPr>
                <a:spLocks noChangeShapeType="1"/>
              </p:cNvSpPr>
              <p:nvPr/>
            </p:nvSpPr>
            <p:spPr bwMode="auto">
              <a:xfrm>
                <a:off x="384" y="1056"/>
                <a:ext cx="4992" cy="0"/>
              </a:xfrm>
              <a:prstGeom prst="line">
                <a:avLst/>
              </a:prstGeom>
              <a:noFill/>
              <a:ln w="38100" cap="sq">
                <a:solidFill>
                  <a:srgbClr val="00FF99"/>
                </a:solidFill>
                <a:miter lim="800000"/>
                <a:headEnd type="none" w="sm" len="sm"/>
                <a:tailEnd type="none" w="sm" len="sm"/>
              </a:ln>
              <a:effectLst/>
            </p:spPr>
            <p:txBody>
              <a:bodyPr wrap="none"/>
              <a:lstStyle/>
              <a:p>
                <a:endParaRPr lang="zh-CN" altLang="en-US"/>
              </a:p>
            </p:txBody>
          </p:sp>
        </p:grpSp>
      </p:grpSp>
      <p:sp>
        <p:nvSpPr>
          <p:cNvPr id="343056" name="Rectangle 16"/>
          <p:cNvSpPr>
            <a:spLocks noChangeArrowheads="1"/>
          </p:cNvSpPr>
          <p:nvPr/>
        </p:nvSpPr>
        <p:spPr bwMode="auto">
          <a:xfrm>
            <a:off x="152400" y="1828800"/>
            <a:ext cx="8991600" cy="1739900"/>
          </a:xfrm>
          <a:prstGeom prst="rect">
            <a:avLst/>
          </a:prstGeom>
          <a:noFill/>
          <a:ln w="9525">
            <a:noFill/>
            <a:miter lim="800000"/>
            <a:headEnd/>
            <a:tailEnd/>
          </a:ln>
          <a:effectLst/>
        </p:spPr>
        <p:txBody>
          <a:bodyPr>
            <a:spAutoFit/>
          </a:bodyPr>
          <a:lstStyle/>
          <a:p>
            <a:r>
              <a:rPr lang="zh-CN" altLang="en-US" sz="3600">
                <a:solidFill>
                  <a:schemeClr val="tx1"/>
                </a:solidFill>
                <a:ea typeface="楷体_GB2312" pitchFamily="49" charset="-122"/>
              </a:rPr>
              <a:t>例</a:t>
            </a:r>
            <a:r>
              <a:rPr lang="en-US" altLang="zh-CN" sz="3600">
                <a:solidFill>
                  <a:schemeClr val="tx1"/>
                </a:solidFill>
                <a:ea typeface="楷体_GB2312" pitchFamily="49" charset="-122"/>
              </a:rPr>
              <a:t>1</a:t>
            </a:r>
            <a:r>
              <a:rPr lang="zh-CN" altLang="en-US" sz="3600">
                <a:solidFill>
                  <a:schemeClr val="tx1"/>
                </a:solidFill>
                <a:ea typeface="楷体_GB2312" pitchFamily="49" charset="-122"/>
              </a:rPr>
              <a:t>每颗炮弹命中飞机的概率都为</a:t>
            </a:r>
            <a:r>
              <a:rPr lang="en-US" altLang="zh-CN" sz="3600" b="0">
                <a:solidFill>
                  <a:schemeClr val="tx1"/>
                </a:solidFill>
                <a:ea typeface="楷体_GB2312" pitchFamily="49" charset="-122"/>
              </a:rPr>
              <a:t>0.01,</a:t>
            </a:r>
            <a:r>
              <a:rPr lang="zh-CN" altLang="en-US" sz="3600" b="0">
                <a:solidFill>
                  <a:schemeClr val="tx1"/>
                </a:solidFill>
                <a:ea typeface="楷体_GB2312" pitchFamily="49" charset="-122"/>
              </a:rPr>
              <a:t>求</a:t>
            </a:r>
          </a:p>
          <a:p>
            <a:r>
              <a:rPr lang="en-US" altLang="zh-CN" sz="3600" b="0">
                <a:solidFill>
                  <a:schemeClr val="tx1"/>
                </a:solidFill>
                <a:ea typeface="楷体_GB2312" pitchFamily="49" charset="-122"/>
              </a:rPr>
              <a:t>(1)500</a:t>
            </a:r>
            <a:r>
              <a:rPr lang="zh-CN" altLang="en-US" sz="3600" b="0">
                <a:solidFill>
                  <a:schemeClr val="tx1"/>
                </a:solidFill>
                <a:ea typeface="楷体_GB2312" pitchFamily="49" charset="-122"/>
              </a:rPr>
              <a:t>发炮弹中命中</a:t>
            </a:r>
            <a:r>
              <a:rPr lang="en-US" altLang="zh-CN" sz="3600" b="0">
                <a:solidFill>
                  <a:schemeClr val="tx1"/>
                </a:solidFill>
                <a:ea typeface="楷体_GB2312" pitchFamily="49" charset="-122"/>
              </a:rPr>
              <a:t>5</a:t>
            </a:r>
            <a:r>
              <a:rPr lang="zh-CN" altLang="en-US" sz="3600" b="0">
                <a:solidFill>
                  <a:schemeClr val="tx1"/>
                </a:solidFill>
                <a:ea typeface="楷体_GB2312" pitchFamily="49" charset="-122"/>
              </a:rPr>
              <a:t>发的概率</a:t>
            </a:r>
            <a:r>
              <a:rPr lang="en-US" altLang="zh-CN" sz="3600" b="0">
                <a:solidFill>
                  <a:schemeClr val="tx1"/>
                </a:solidFill>
                <a:ea typeface="楷体_GB2312" pitchFamily="49" charset="-122"/>
              </a:rPr>
              <a:t>.</a:t>
            </a:r>
          </a:p>
          <a:p>
            <a:r>
              <a:rPr lang="en-US" altLang="zh-CN" sz="3600" b="0">
                <a:solidFill>
                  <a:schemeClr val="tx1"/>
                </a:solidFill>
                <a:ea typeface="楷体_GB2312" pitchFamily="49" charset="-122"/>
              </a:rPr>
              <a:t>(2)500</a:t>
            </a:r>
            <a:r>
              <a:rPr lang="zh-CN" altLang="en-US" sz="3600" b="0">
                <a:solidFill>
                  <a:schemeClr val="tx1"/>
                </a:solidFill>
                <a:ea typeface="楷体_GB2312" pitchFamily="49" charset="-122"/>
              </a:rPr>
              <a:t>发炮弹至少命中</a:t>
            </a:r>
            <a:r>
              <a:rPr lang="en-US" altLang="zh-CN" sz="3600" b="0">
                <a:solidFill>
                  <a:schemeClr val="tx1"/>
                </a:solidFill>
                <a:ea typeface="楷体_GB2312" pitchFamily="49" charset="-122"/>
              </a:rPr>
              <a:t>2</a:t>
            </a:r>
            <a:r>
              <a:rPr lang="zh-CN" altLang="en-US" sz="3600" b="0">
                <a:solidFill>
                  <a:schemeClr val="tx1"/>
                </a:solidFill>
                <a:ea typeface="楷体_GB2312" pitchFamily="49" charset="-122"/>
              </a:rPr>
              <a:t>发的概率</a:t>
            </a:r>
            <a:r>
              <a:rPr lang="en-US" altLang="zh-CN" sz="3600" b="0">
                <a:solidFill>
                  <a:schemeClr val="tx1"/>
                </a:solidFill>
                <a:ea typeface="楷体_GB2312" pitchFamily="49" charset="-122"/>
              </a:rPr>
              <a:t>. </a:t>
            </a:r>
          </a:p>
        </p:txBody>
      </p:sp>
      <p:sp>
        <p:nvSpPr>
          <p:cNvPr id="343057" name="Rectangle 17"/>
          <p:cNvSpPr>
            <a:spLocks noChangeArrowheads="1"/>
          </p:cNvSpPr>
          <p:nvPr/>
        </p:nvSpPr>
        <p:spPr bwMode="auto">
          <a:xfrm>
            <a:off x="152400" y="3657600"/>
            <a:ext cx="8839200" cy="2014538"/>
          </a:xfrm>
          <a:prstGeom prst="rect">
            <a:avLst/>
          </a:prstGeom>
          <a:noFill/>
          <a:ln w="9525">
            <a:noFill/>
            <a:miter lim="800000"/>
            <a:headEnd/>
            <a:tailEnd/>
          </a:ln>
          <a:effectLst/>
        </p:spPr>
        <p:txBody>
          <a:bodyPr>
            <a:spAutoFit/>
          </a:bodyPr>
          <a:lstStyle/>
          <a:p>
            <a:pPr eaLnBrk="0" hangingPunct="0">
              <a:spcBef>
                <a:spcPct val="50000"/>
              </a:spcBef>
            </a:pPr>
            <a:r>
              <a:rPr lang="zh-CN" altLang="en-US" sz="3600">
                <a:solidFill>
                  <a:schemeClr val="tx1"/>
                </a:solidFill>
                <a:ea typeface="楷体_GB2312" pitchFamily="49" charset="-122"/>
              </a:rPr>
              <a:t>解 </a:t>
            </a:r>
            <a:r>
              <a:rPr lang="en-US" altLang="zh-CN" sz="3600">
                <a:solidFill>
                  <a:schemeClr val="tx1"/>
                </a:solidFill>
                <a:ea typeface="楷体_GB2312" pitchFamily="49" charset="-122"/>
              </a:rPr>
              <a:t>(1)500</a:t>
            </a:r>
            <a:r>
              <a:rPr lang="zh-CN" altLang="en-US" sz="3600" b="0">
                <a:solidFill>
                  <a:schemeClr val="tx1"/>
                </a:solidFill>
                <a:ea typeface="楷体_GB2312" pitchFamily="49" charset="-122"/>
              </a:rPr>
              <a:t>发炮弹命中飞机的炮弹数</a:t>
            </a:r>
            <a:r>
              <a:rPr lang="en-US" altLang="zh-CN" sz="3600" b="0" i="1">
                <a:solidFill>
                  <a:schemeClr val="tx1"/>
                </a:solidFill>
                <a:ea typeface="楷体_GB2312" pitchFamily="49" charset="-122"/>
              </a:rPr>
              <a:t>X</a:t>
            </a:r>
            <a:r>
              <a:rPr lang="en-US" altLang="zh-CN" sz="3600" b="0">
                <a:solidFill>
                  <a:schemeClr val="tx1"/>
                </a:solidFill>
                <a:ea typeface="楷体_GB2312" pitchFamily="49" charset="-122"/>
              </a:rPr>
              <a:t>~B(</a:t>
            </a:r>
            <a:r>
              <a:rPr lang="en-US" altLang="zh-CN" sz="3600" b="0" i="1">
                <a:solidFill>
                  <a:schemeClr val="tx1"/>
                </a:solidFill>
                <a:ea typeface="楷体_GB2312" pitchFamily="49" charset="-122"/>
              </a:rPr>
              <a:t>n</a:t>
            </a:r>
            <a:r>
              <a:rPr lang="en-US" altLang="zh-CN" sz="3600" b="0">
                <a:solidFill>
                  <a:schemeClr val="tx1"/>
                </a:solidFill>
                <a:ea typeface="楷体_GB2312" pitchFamily="49" charset="-122"/>
              </a:rPr>
              <a:t>,</a:t>
            </a:r>
            <a:r>
              <a:rPr lang="en-US" altLang="zh-CN" sz="3600" b="0" i="1">
                <a:solidFill>
                  <a:schemeClr val="tx1"/>
                </a:solidFill>
                <a:ea typeface="楷体_GB2312" pitchFamily="49" charset="-122"/>
              </a:rPr>
              <a:t>p</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其中：</a:t>
            </a:r>
            <a:r>
              <a:rPr lang="en-US" altLang="zh-CN" sz="3600" b="0" i="1">
                <a:solidFill>
                  <a:schemeClr val="tx1"/>
                </a:solidFill>
                <a:ea typeface="楷体_GB2312" pitchFamily="49" charset="-122"/>
              </a:rPr>
              <a:t>n=500 , p=0.01 , np=5 ,</a:t>
            </a:r>
            <a:endParaRPr lang="en-US" altLang="zh-CN" sz="3600" b="0">
              <a:solidFill>
                <a:schemeClr val="tx1"/>
              </a:solidFill>
              <a:ea typeface="楷体_GB2312" pitchFamily="49" charset="-122"/>
            </a:endParaRPr>
          </a:p>
          <a:p>
            <a:pPr eaLnBrk="0" hangingPunct="0">
              <a:spcBef>
                <a:spcPct val="50000"/>
              </a:spcBef>
            </a:pPr>
            <a:r>
              <a:rPr lang="zh-CN" altLang="en-US" sz="3600" b="0">
                <a:solidFill>
                  <a:schemeClr val="tx1"/>
                </a:solidFill>
                <a:ea typeface="楷体_GB2312" pitchFamily="49" charset="-122"/>
              </a:rPr>
              <a:t>下面用三种方法计算并加以比较</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builtIn="1"/>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43056"/>
                                        </p:tgtEl>
                                        <p:attrNameLst>
                                          <p:attrName>style.visibility</p:attrName>
                                        </p:attrNameLst>
                                      </p:cBhvr>
                                      <p:to>
                                        <p:strVal val="visible"/>
                                      </p:to>
                                    </p:set>
                                    <p:anim calcmode="lin" valueType="num">
                                      <p:cBhvr additive="base">
                                        <p:cTn id="12" dur="500" fill="hold"/>
                                        <p:tgtEl>
                                          <p:spTgt spid="343056"/>
                                        </p:tgtEl>
                                        <p:attrNameLst>
                                          <p:attrName>ppt_x</p:attrName>
                                        </p:attrNameLst>
                                      </p:cBhvr>
                                      <p:tavLst>
                                        <p:tav tm="0">
                                          <p:val>
                                            <p:strVal val="0-#ppt_w/2"/>
                                          </p:val>
                                        </p:tav>
                                        <p:tav tm="100000">
                                          <p:val>
                                            <p:strVal val="#ppt_x"/>
                                          </p:val>
                                        </p:tav>
                                      </p:tavLst>
                                    </p:anim>
                                    <p:anim calcmode="lin" valueType="num">
                                      <p:cBhvr additive="base">
                                        <p:cTn id="13" dur="500" fill="hold"/>
                                        <p:tgtEl>
                                          <p:spTgt spid="34305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43057"/>
                                        </p:tgtEl>
                                        <p:attrNameLst>
                                          <p:attrName>style.visibility</p:attrName>
                                        </p:attrNameLst>
                                      </p:cBhvr>
                                      <p:to>
                                        <p:strVal val="visible"/>
                                      </p:to>
                                    </p:set>
                                    <p:anim calcmode="lin" valueType="num">
                                      <p:cBhvr additive="base">
                                        <p:cTn id="18" dur="500" fill="hold"/>
                                        <p:tgtEl>
                                          <p:spTgt spid="343057"/>
                                        </p:tgtEl>
                                        <p:attrNameLst>
                                          <p:attrName>ppt_x</p:attrName>
                                        </p:attrNameLst>
                                      </p:cBhvr>
                                      <p:tavLst>
                                        <p:tav tm="0">
                                          <p:val>
                                            <p:strVal val="0-#ppt_w/2"/>
                                          </p:val>
                                        </p:tav>
                                        <p:tav tm="100000">
                                          <p:val>
                                            <p:strVal val="#ppt_x"/>
                                          </p:val>
                                        </p:tav>
                                      </p:tavLst>
                                    </p:anim>
                                    <p:anim calcmode="lin" valueType="num">
                                      <p:cBhvr additive="base">
                                        <p:cTn id="19" dur="500" fill="hold"/>
                                        <p:tgtEl>
                                          <p:spTgt spid="3430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6" grpId="0"/>
      <p:bldP spid="34305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2" name="Rectangle 4"/>
          <p:cNvSpPr>
            <a:spLocks noChangeArrowheads="1"/>
          </p:cNvSpPr>
          <p:nvPr/>
        </p:nvSpPr>
        <p:spPr bwMode="auto">
          <a:xfrm>
            <a:off x="0" y="685800"/>
            <a:ext cx="6477000" cy="641350"/>
          </a:xfrm>
          <a:prstGeom prst="rect">
            <a:avLst/>
          </a:prstGeom>
          <a:noFill/>
          <a:ln w="9525">
            <a:noFill/>
            <a:miter lim="800000"/>
            <a:headEnd/>
            <a:tailEnd/>
          </a:ln>
          <a:effectLst/>
        </p:spPr>
        <p:txBody>
          <a:bodyPr>
            <a:spAutoFit/>
          </a:bodyPr>
          <a:lstStyle/>
          <a:p>
            <a:pPr algn="just" eaLnBrk="0" hangingPunct="0"/>
            <a:r>
              <a:rPr lang="en-US" altLang="zh-CN" sz="3600" b="0">
                <a:solidFill>
                  <a:schemeClr val="tx1"/>
                </a:solidFill>
                <a:ea typeface="楷体_GB2312" pitchFamily="49" charset="-122"/>
              </a:rPr>
              <a:t>1°</a:t>
            </a:r>
            <a:r>
              <a:rPr lang="zh-CN" altLang="en-US" sz="3600" b="0">
                <a:solidFill>
                  <a:schemeClr val="tx1"/>
                </a:solidFill>
                <a:ea typeface="楷体_GB2312" pitchFamily="49" charset="-122"/>
              </a:rPr>
              <a:t>用二项分布公式计算：</a:t>
            </a:r>
          </a:p>
        </p:txBody>
      </p:sp>
      <p:graphicFrame>
        <p:nvGraphicFramePr>
          <p:cNvPr id="345094" name="Object 6"/>
          <p:cNvGraphicFramePr>
            <a:graphicFrameLocks noChangeAspect="1"/>
          </p:cNvGraphicFramePr>
          <p:nvPr/>
        </p:nvGraphicFramePr>
        <p:xfrm>
          <a:off x="914400" y="1524000"/>
          <a:ext cx="7162800" cy="650875"/>
        </p:xfrm>
        <a:graphic>
          <a:graphicData uri="http://schemas.openxmlformats.org/presentationml/2006/ole">
            <p:oleObj spid="_x0000_s52226" r:id="rId3" imgW="2616200" imgH="241300" progId="Equation.3">
              <p:embed/>
            </p:oleObj>
          </a:graphicData>
        </a:graphic>
      </p:graphicFrame>
      <p:sp>
        <p:nvSpPr>
          <p:cNvPr id="345096" name="Rectangle 8"/>
          <p:cNvSpPr>
            <a:spLocks noChangeArrowheads="1"/>
          </p:cNvSpPr>
          <p:nvPr/>
        </p:nvSpPr>
        <p:spPr bwMode="auto">
          <a:xfrm>
            <a:off x="304800" y="2514600"/>
            <a:ext cx="6172200" cy="641350"/>
          </a:xfrm>
          <a:prstGeom prst="rect">
            <a:avLst/>
          </a:prstGeom>
          <a:noFill/>
          <a:ln w="9525">
            <a:noFill/>
            <a:miter lim="800000"/>
            <a:headEnd/>
            <a:tailEnd/>
          </a:ln>
          <a:effectLst/>
        </p:spPr>
        <p:txBody>
          <a:bodyPr>
            <a:spAutoFit/>
          </a:bodyPr>
          <a:lstStyle/>
          <a:p>
            <a:pPr algn="just"/>
            <a:r>
              <a:rPr lang="en-US" altLang="zh-CN" sz="3600" b="0">
                <a:solidFill>
                  <a:schemeClr val="tx1"/>
                </a:solidFill>
                <a:ea typeface="楷体_GB2312" pitchFamily="49" charset="-122"/>
              </a:rPr>
              <a:t>2°</a:t>
            </a:r>
            <a:r>
              <a:rPr lang="zh-CN" altLang="en-US" sz="3600" b="0">
                <a:solidFill>
                  <a:schemeClr val="tx1"/>
                </a:solidFill>
                <a:ea typeface="楷体_GB2312" pitchFamily="49" charset="-122"/>
              </a:rPr>
              <a:t>用泊松分布公式近似计算</a:t>
            </a:r>
          </a:p>
        </p:txBody>
      </p:sp>
      <p:graphicFrame>
        <p:nvGraphicFramePr>
          <p:cNvPr id="345095" name="Object 7"/>
          <p:cNvGraphicFramePr>
            <a:graphicFrameLocks noChangeAspect="1"/>
          </p:cNvGraphicFramePr>
          <p:nvPr/>
        </p:nvGraphicFramePr>
        <p:xfrm>
          <a:off x="2209800" y="3276600"/>
          <a:ext cx="4267200" cy="977900"/>
        </p:xfrm>
        <a:graphic>
          <a:graphicData uri="http://schemas.openxmlformats.org/presentationml/2006/ole">
            <p:oleObj spid="_x0000_s52227" r:id="rId4" imgW="1828800" imgH="419100" progId="Equation.3">
              <p:embed/>
            </p:oleObj>
          </a:graphicData>
        </a:graphic>
      </p:graphicFrame>
      <p:graphicFrame>
        <p:nvGraphicFramePr>
          <p:cNvPr id="345097" name="Object 9"/>
          <p:cNvGraphicFramePr>
            <a:graphicFrameLocks noChangeAspect="1"/>
          </p:cNvGraphicFramePr>
          <p:nvPr/>
        </p:nvGraphicFramePr>
        <p:xfrm>
          <a:off x="990600" y="5105400"/>
          <a:ext cx="6019800" cy="1179513"/>
        </p:xfrm>
        <a:graphic>
          <a:graphicData uri="http://schemas.openxmlformats.org/presentationml/2006/ole">
            <p:oleObj spid="_x0000_s52228" r:id="rId5" imgW="2336800" imgH="457200" progId="">
              <p:embed/>
            </p:oleObj>
          </a:graphicData>
        </a:graphic>
      </p:graphicFrame>
      <p:sp>
        <p:nvSpPr>
          <p:cNvPr id="345099" name="Rectangle 11"/>
          <p:cNvSpPr>
            <a:spLocks noChangeArrowheads="1"/>
          </p:cNvSpPr>
          <p:nvPr/>
        </p:nvSpPr>
        <p:spPr bwMode="auto">
          <a:xfrm>
            <a:off x="381000" y="4267200"/>
            <a:ext cx="6172200" cy="641350"/>
          </a:xfrm>
          <a:prstGeom prst="rect">
            <a:avLst/>
          </a:prstGeom>
          <a:noFill/>
          <a:ln w="9525">
            <a:noFill/>
            <a:miter lim="800000"/>
            <a:headEnd/>
            <a:tailEnd/>
          </a:ln>
          <a:effectLst/>
        </p:spPr>
        <p:txBody>
          <a:bodyPr>
            <a:spAutoFit/>
          </a:bodyPr>
          <a:lstStyle/>
          <a:p>
            <a:pPr algn="just"/>
            <a:r>
              <a:rPr lang="en-US" altLang="zh-CN" sz="3600" b="0">
                <a:solidFill>
                  <a:schemeClr val="tx1"/>
                </a:solidFill>
                <a:ea typeface="楷体_GB2312" pitchFamily="49" charset="-122"/>
              </a:rPr>
              <a:t>3°</a:t>
            </a:r>
            <a:r>
              <a:rPr lang="zh-CN" altLang="en-US" sz="3600" b="0">
                <a:solidFill>
                  <a:schemeClr val="tx1"/>
                </a:solidFill>
                <a:ea typeface="楷体_GB2312" pitchFamily="49" charset="-122"/>
              </a:rPr>
              <a:t>用正态分布近似计算</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5092"/>
                                        </p:tgtEl>
                                        <p:attrNameLst>
                                          <p:attrName>style.visibility</p:attrName>
                                        </p:attrNameLst>
                                      </p:cBhvr>
                                      <p:to>
                                        <p:strVal val="visible"/>
                                      </p:to>
                                    </p:set>
                                    <p:anim calcmode="lin" valueType="num">
                                      <p:cBhvr additive="base">
                                        <p:cTn id="7" dur="500" fill="hold"/>
                                        <p:tgtEl>
                                          <p:spTgt spid="345092"/>
                                        </p:tgtEl>
                                        <p:attrNameLst>
                                          <p:attrName>ppt_x</p:attrName>
                                        </p:attrNameLst>
                                      </p:cBhvr>
                                      <p:tavLst>
                                        <p:tav tm="0">
                                          <p:val>
                                            <p:strVal val="0-#ppt_w/2"/>
                                          </p:val>
                                        </p:tav>
                                        <p:tav tm="100000">
                                          <p:val>
                                            <p:strVal val="#ppt_x"/>
                                          </p:val>
                                        </p:tav>
                                      </p:tavLst>
                                    </p:anim>
                                    <p:anim calcmode="lin" valueType="num">
                                      <p:cBhvr additive="base">
                                        <p:cTn id="8" dur="500" fill="hold"/>
                                        <p:tgtEl>
                                          <p:spTgt spid="3450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45094"/>
                                        </p:tgtEl>
                                        <p:attrNameLst>
                                          <p:attrName>style.visibility</p:attrName>
                                        </p:attrNameLst>
                                      </p:cBhvr>
                                      <p:to>
                                        <p:strVal val="visible"/>
                                      </p:to>
                                    </p:set>
                                    <p:anim calcmode="lin" valueType="num">
                                      <p:cBhvr additive="base">
                                        <p:cTn id="13" dur="500" fill="hold"/>
                                        <p:tgtEl>
                                          <p:spTgt spid="345094"/>
                                        </p:tgtEl>
                                        <p:attrNameLst>
                                          <p:attrName>ppt_x</p:attrName>
                                        </p:attrNameLst>
                                      </p:cBhvr>
                                      <p:tavLst>
                                        <p:tav tm="0">
                                          <p:val>
                                            <p:strVal val="0-#ppt_w/2"/>
                                          </p:val>
                                        </p:tav>
                                        <p:tav tm="100000">
                                          <p:val>
                                            <p:strVal val="#ppt_x"/>
                                          </p:val>
                                        </p:tav>
                                      </p:tavLst>
                                    </p:anim>
                                    <p:anim calcmode="lin" valueType="num">
                                      <p:cBhvr additive="base">
                                        <p:cTn id="14" dur="500" fill="hold"/>
                                        <p:tgtEl>
                                          <p:spTgt spid="3450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5096"/>
                                        </p:tgtEl>
                                        <p:attrNameLst>
                                          <p:attrName>style.visibility</p:attrName>
                                        </p:attrNameLst>
                                      </p:cBhvr>
                                      <p:to>
                                        <p:strVal val="visible"/>
                                      </p:to>
                                    </p:set>
                                    <p:anim calcmode="lin" valueType="num">
                                      <p:cBhvr additive="base">
                                        <p:cTn id="19" dur="500" fill="hold"/>
                                        <p:tgtEl>
                                          <p:spTgt spid="345096"/>
                                        </p:tgtEl>
                                        <p:attrNameLst>
                                          <p:attrName>ppt_x</p:attrName>
                                        </p:attrNameLst>
                                      </p:cBhvr>
                                      <p:tavLst>
                                        <p:tav tm="0">
                                          <p:val>
                                            <p:strVal val="0-#ppt_w/2"/>
                                          </p:val>
                                        </p:tav>
                                        <p:tav tm="100000">
                                          <p:val>
                                            <p:strVal val="#ppt_x"/>
                                          </p:val>
                                        </p:tav>
                                      </p:tavLst>
                                    </p:anim>
                                    <p:anim calcmode="lin" valueType="num">
                                      <p:cBhvr additive="base">
                                        <p:cTn id="20" dur="500" fill="hold"/>
                                        <p:tgtEl>
                                          <p:spTgt spid="34509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45095"/>
                                        </p:tgtEl>
                                        <p:attrNameLst>
                                          <p:attrName>style.visibility</p:attrName>
                                        </p:attrNameLst>
                                      </p:cBhvr>
                                      <p:to>
                                        <p:strVal val="visible"/>
                                      </p:to>
                                    </p:set>
                                    <p:anim calcmode="lin" valueType="num">
                                      <p:cBhvr additive="base">
                                        <p:cTn id="25" dur="500" fill="hold"/>
                                        <p:tgtEl>
                                          <p:spTgt spid="345095"/>
                                        </p:tgtEl>
                                        <p:attrNameLst>
                                          <p:attrName>ppt_x</p:attrName>
                                        </p:attrNameLst>
                                      </p:cBhvr>
                                      <p:tavLst>
                                        <p:tav tm="0">
                                          <p:val>
                                            <p:strVal val="0-#ppt_w/2"/>
                                          </p:val>
                                        </p:tav>
                                        <p:tav tm="100000">
                                          <p:val>
                                            <p:strVal val="#ppt_x"/>
                                          </p:val>
                                        </p:tav>
                                      </p:tavLst>
                                    </p:anim>
                                    <p:anim calcmode="lin" valueType="num">
                                      <p:cBhvr additive="base">
                                        <p:cTn id="26" dur="500" fill="hold"/>
                                        <p:tgtEl>
                                          <p:spTgt spid="34509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5099"/>
                                        </p:tgtEl>
                                        <p:attrNameLst>
                                          <p:attrName>style.visibility</p:attrName>
                                        </p:attrNameLst>
                                      </p:cBhvr>
                                      <p:to>
                                        <p:strVal val="visible"/>
                                      </p:to>
                                    </p:set>
                                    <p:anim calcmode="lin" valueType="num">
                                      <p:cBhvr additive="base">
                                        <p:cTn id="31" dur="500" fill="hold"/>
                                        <p:tgtEl>
                                          <p:spTgt spid="345099"/>
                                        </p:tgtEl>
                                        <p:attrNameLst>
                                          <p:attrName>ppt_x</p:attrName>
                                        </p:attrNameLst>
                                      </p:cBhvr>
                                      <p:tavLst>
                                        <p:tav tm="0">
                                          <p:val>
                                            <p:strVal val="0-#ppt_w/2"/>
                                          </p:val>
                                        </p:tav>
                                        <p:tav tm="100000">
                                          <p:val>
                                            <p:strVal val="#ppt_x"/>
                                          </p:val>
                                        </p:tav>
                                      </p:tavLst>
                                    </p:anim>
                                    <p:anim calcmode="lin" valueType="num">
                                      <p:cBhvr additive="base">
                                        <p:cTn id="32" dur="500" fill="hold"/>
                                        <p:tgtEl>
                                          <p:spTgt spid="34509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45097"/>
                                        </p:tgtEl>
                                        <p:attrNameLst>
                                          <p:attrName>style.visibility</p:attrName>
                                        </p:attrNameLst>
                                      </p:cBhvr>
                                      <p:to>
                                        <p:strVal val="visible"/>
                                      </p:to>
                                    </p:set>
                                    <p:anim calcmode="lin" valueType="num">
                                      <p:cBhvr additive="base">
                                        <p:cTn id="37" dur="500" fill="hold"/>
                                        <p:tgtEl>
                                          <p:spTgt spid="345097"/>
                                        </p:tgtEl>
                                        <p:attrNameLst>
                                          <p:attrName>ppt_x</p:attrName>
                                        </p:attrNameLst>
                                      </p:cBhvr>
                                      <p:tavLst>
                                        <p:tav tm="0">
                                          <p:val>
                                            <p:strVal val="0-#ppt_w/2"/>
                                          </p:val>
                                        </p:tav>
                                        <p:tav tm="100000">
                                          <p:val>
                                            <p:strVal val="#ppt_x"/>
                                          </p:val>
                                        </p:tav>
                                      </p:tavLst>
                                    </p:anim>
                                    <p:anim calcmode="lin" valueType="num">
                                      <p:cBhvr additive="base">
                                        <p:cTn id="38" dur="500" fill="hold"/>
                                        <p:tgtEl>
                                          <p:spTgt spid="3450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2" grpId="0" autoUpdateAnimBg="0"/>
      <p:bldP spid="345096" grpId="0" autoUpdateAnimBg="0"/>
      <p:bldP spid="34509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6118" name="Object 6"/>
          <p:cNvGraphicFramePr>
            <a:graphicFrameLocks noChangeAspect="1"/>
          </p:cNvGraphicFramePr>
          <p:nvPr/>
        </p:nvGraphicFramePr>
        <p:xfrm>
          <a:off x="565150" y="2971800"/>
          <a:ext cx="8578850" cy="585788"/>
        </p:xfrm>
        <a:graphic>
          <a:graphicData uri="http://schemas.openxmlformats.org/presentationml/2006/ole">
            <p:oleObj spid="_x0000_s53250" name="Equation" r:id="rId3" imgW="3492360" imgH="241200" progId="">
              <p:embed/>
            </p:oleObj>
          </a:graphicData>
        </a:graphic>
      </p:graphicFrame>
      <p:sp>
        <p:nvSpPr>
          <p:cNvPr id="346120" name="Rectangle 8"/>
          <p:cNvSpPr>
            <a:spLocks noChangeArrowheads="1"/>
          </p:cNvSpPr>
          <p:nvPr/>
        </p:nvSpPr>
        <p:spPr bwMode="auto">
          <a:xfrm>
            <a:off x="228600" y="533400"/>
            <a:ext cx="4203700" cy="641350"/>
          </a:xfrm>
          <a:prstGeom prst="rect">
            <a:avLst/>
          </a:prstGeom>
          <a:noFill/>
          <a:ln w="9525">
            <a:noFill/>
            <a:miter lim="800000"/>
            <a:headEnd/>
            <a:tailEnd/>
          </a:ln>
          <a:effectLst/>
        </p:spPr>
        <p:txBody>
          <a:bodyPr wrap="none">
            <a:spAutoFit/>
          </a:bodyPr>
          <a:lstStyle/>
          <a:p>
            <a:r>
              <a:rPr lang="en-US" altLang="zh-CN" sz="3600" b="0">
                <a:solidFill>
                  <a:schemeClr val="tx1"/>
                </a:solidFill>
                <a:ea typeface="楷体_GB2312" pitchFamily="49" charset="-122"/>
              </a:rPr>
              <a:t>(2)</a:t>
            </a:r>
            <a:r>
              <a:rPr lang="zh-CN" altLang="en-US" sz="3600" b="0">
                <a:solidFill>
                  <a:schemeClr val="tx1"/>
                </a:solidFill>
                <a:ea typeface="楷体_GB2312" pitchFamily="49" charset="-122"/>
              </a:rPr>
              <a:t>要求的是</a:t>
            </a:r>
            <a:r>
              <a:rPr lang="en-US" altLang="zh-CN" sz="3600" b="0">
                <a:solidFill>
                  <a:schemeClr val="tx1"/>
                </a:solidFill>
                <a:ea typeface="楷体_GB2312" pitchFamily="49" charset="-122"/>
              </a:rPr>
              <a:t>P{</a:t>
            </a:r>
            <a:r>
              <a:rPr lang="en-US" altLang="zh-CN" sz="3600" b="0" i="1">
                <a:solidFill>
                  <a:schemeClr val="tx1"/>
                </a:solidFill>
                <a:ea typeface="楷体_GB2312" pitchFamily="49" charset="-122"/>
              </a:rPr>
              <a:t>X</a:t>
            </a:r>
            <a:r>
              <a:rPr lang="en-US" altLang="zh-CN" sz="3600" b="0">
                <a:solidFill>
                  <a:schemeClr val="tx1"/>
                </a:solidFill>
                <a:ea typeface="楷体_GB2312" pitchFamily="49" charset="-122"/>
              </a:rPr>
              <a:t>≥</a:t>
            </a:r>
            <a:r>
              <a:rPr lang="en-US" altLang="zh-CN" sz="3600" b="0" i="1">
                <a:solidFill>
                  <a:schemeClr val="tx1"/>
                </a:solidFill>
                <a:ea typeface="楷体_GB2312" pitchFamily="49" charset="-122"/>
              </a:rPr>
              <a:t>2</a:t>
            </a:r>
            <a:r>
              <a:rPr lang="en-US" altLang="zh-CN" sz="3600" b="0">
                <a:solidFill>
                  <a:schemeClr val="tx1"/>
                </a:solidFill>
                <a:ea typeface="楷体_GB2312" pitchFamily="49" charset="-122"/>
              </a:rPr>
              <a:t>}</a:t>
            </a:r>
          </a:p>
        </p:txBody>
      </p:sp>
      <p:sp>
        <p:nvSpPr>
          <p:cNvPr id="346121" name="Rectangle 9"/>
          <p:cNvSpPr>
            <a:spLocks noChangeArrowheads="1"/>
          </p:cNvSpPr>
          <p:nvPr/>
        </p:nvSpPr>
        <p:spPr bwMode="auto">
          <a:xfrm>
            <a:off x="304800" y="1295400"/>
            <a:ext cx="8382000" cy="1465263"/>
          </a:xfrm>
          <a:prstGeom prst="rect">
            <a:avLst/>
          </a:prstGeom>
          <a:noFill/>
          <a:ln w="9525">
            <a:noFill/>
            <a:miter lim="800000"/>
            <a:headEnd/>
            <a:tailEnd/>
          </a:ln>
          <a:effectLst/>
        </p:spPr>
        <p:txBody>
          <a:bodyPr>
            <a:spAutoFit/>
          </a:bodyPr>
          <a:lstStyle/>
          <a:p>
            <a:pPr eaLnBrk="0" hangingPunct="0">
              <a:spcBef>
                <a:spcPct val="50000"/>
              </a:spcBef>
            </a:pPr>
            <a:r>
              <a:rPr lang="en-US" altLang="zh-CN" sz="3600" b="0">
                <a:solidFill>
                  <a:schemeClr val="tx1"/>
                </a:solidFill>
                <a:ea typeface="楷体_GB2312" pitchFamily="49" charset="-122"/>
              </a:rPr>
              <a:t>1°</a:t>
            </a:r>
            <a:r>
              <a:rPr lang="zh-CN" altLang="en-US" sz="3600" b="0">
                <a:solidFill>
                  <a:schemeClr val="tx1"/>
                </a:solidFill>
                <a:ea typeface="楷体_GB2312" pitchFamily="49" charset="-122"/>
              </a:rPr>
              <a:t>用二项分布公式计算：</a:t>
            </a:r>
          </a:p>
          <a:p>
            <a:pPr eaLnBrk="0" hangingPunct="0">
              <a:spcBef>
                <a:spcPct val="50000"/>
              </a:spcBef>
            </a:pPr>
            <a:r>
              <a:rPr lang="zh-CN" altLang="en-US" sz="3600" b="0" i="1">
                <a:solidFill>
                  <a:schemeClr val="tx1"/>
                </a:solidFill>
                <a:ea typeface="楷体_GB2312" pitchFamily="49" charset="-122"/>
              </a:rPr>
              <a:t>           </a:t>
            </a:r>
            <a:r>
              <a:rPr lang="en-US" altLang="zh-CN" sz="3600" b="0" i="1">
                <a:solidFill>
                  <a:schemeClr val="tx1"/>
                </a:solidFill>
                <a:ea typeface="楷体_GB2312" pitchFamily="49" charset="-122"/>
              </a:rPr>
              <a:t>P</a:t>
            </a:r>
            <a:r>
              <a:rPr lang="en-US" altLang="zh-CN" sz="3600" b="0">
                <a:solidFill>
                  <a:schemeClr val="tx1"/>
                </a:solidFill>
                <a:ea typeface="楷体_GB2312" pitchFamily="49" charset="-122"/>
              </a:rPr>
              <a:t>{</a:t>
            </a:r>
            <a:r>
              <a:rPr lang="en-US" altLang="zh-CN" sz="3600" b="0" i="1">
                <a:solidFill>
                  <a:schemeClr val="tx1"/>
                </a:solidFill>
                <a:ea typeface="楷体_GB2312" pitchFamily="49" charset="-122"/>
              </a:rPr>
              <a:t>X</a:t>
            </a:r>
            <a:r>
              <a:rPr lang="en-US" altLang="zh-CN" sz="3600" b="0">
                <a:solidFill>
                  <a:schemeClr val="tx1"/>
                </a:solidFill>
                <a:ea typeface="楷体_GB2312" pitchFamily="49" charset="-122"/>
              </a:rPr>
              <a:t>≥2}=1</a:t>
            </a:r>
            <a:r>
              <a:rPr lang="en-US" altLang="zh-CN" sz="3600" b="0" i="1">
                <a:solidFill>
                  <a:schemeClr val="tx1"/>
                </a:solidFill>
                <a:ea typeface="楷体_GB2312" pitchFamily="49" charset="-122"/>
              </a:rPr>
              <a:t>-</a:t>
            </a:r>
            <a:r>
              <a:rPr lang="en-US" altLang="zh-CN" sz="3600" b="0">
                <a:solidFill>
                  <a:schemeClr val="tx1"/>
                </a:solidFill>
                <a:ea typeface="楷体_GB2312" pitchFamily="49" charset="-122"/>
              </a:rPr>
              <a:t> </a:t>
            </a:r>
            <a:r>
              <a:rPr lang="en-US" altLang="zh-CN" sz="3600" b="0" i="1">
                <a:solidFill>
                  <a:schemeClr val="tx1"/>
                </a:solidFill>
                <a:ea typeface="楷体_GB2312" pitchFamily="49" charset="-122"/>
              </a:rPr>
              <a:t>P</a:t>
            </a:r>
            <a:r>
              <a:rPr lang="en-US" altLang="zh-CN" sz="3600" b="0">
                <a:solidFill>
                  <a:schemeClr val="tx1"/>
                </a:solidFill>
                <a:ea typeface="楷体_GB2312" pitchFamily="49" charset="-122"/>
              </a:rPr>
              <a:t>{</a:t>
            </a:r>
            <a:r>
              <a:rPr lang="en-US" altLang="zh-CN" sz="3600" b="0" i="1">
                <a:solidFill>
                  <a:schemeClr val="tx1"/>
                </a:solidFill>
                <a:ea typeface="楷体_GB2312" pitchFamily="49" charset="-122"/>
              </a:rPr>
              <a:t>X</a:t>
            </a:r>
            <a:r>
              <a:rPr lang="en-US" altLang="zh-CN" sz="3600" b="0">
                <a:solidFill>
                  <a:schemeClr val="tx1"/>
                </a:solidFill>
                <a:ea typeface="楷体_GB2312" pitchFamily="49" charset="-122"/>
              </a:rPr>
              <a:t>=0}- P{</a:t>
            </a:r>
            <a:r>
              <a:rPr lang="en-US" altLang="zh-CN" sz="3600" b="0" i="1">
                <a:solidFill>
                  <a:schemeClr val="tx1"/>
                </a:solidFill>
                <a:ea typeface="楷体_GB2312" pitchFamily="49" charset="-122"/>
              </a:rPr>
              <a:t>X</a:t>
            </a:r>
            <a:r>
              <a:rPr lang="en-US" altLang="zh-CN" sz="3600" b="0">
                <a:solidFill>
                  <a:schemeClr val="tx1"/>
                </a:solidFill>
                <a:ea typeface="楷体_GB2312" pitchFamily="49" charset="-122"/>
              </a:rPr>
              <a:t>=1}</a:t>
            </a:r>
          </a:p>
        </p:txBody>
      </p:sp>
      <p:graphicFrame>
        <p:nvGraphicFramePr>
          <p:cNvPr id="346124" name="Object 12"/>
          <p:cNvGraphicFramePr>
            <a:graphicFrameLocks noChangeAspect="1"/>
          </p:cNvGraphicFramePr>
          <p:nvPr/>
        </p:nvGraphicFramePr>
        <p:xfrm>
          <a:off x="4953000" y="4114800"/>
          <a:ext cx="3962400" cy="544513"/>
        </p:xfrm>
        <a:graphic>
          <a:graphicData uri="http://schemas.openxmlformats.org/presentationml/2006/ole">
            <p:oleObj spid="_x0000_s53251" r:id="rId4" imgW="1459866" imgH="203112" progId="Equation.3">
              <p:embed/>
            </p:oleObj>
          </a:graphicData>
        </a:graphic>
      </p:graphicFrame>
      <p:graphicFrame>
        <p:nvGraphicFramePr>
          <p:cNvPr id="346123" name="Object 11"/>
          <p:cNvGraphicFramePr>
            <a:graphicFrameLocks noChangeAspect="1"/>
          </p:cNvGraphicFramePr>
          <p:nvPr/>
        </p:nvGraphicFramePr>
        <p:xfrm>
          <a:off x="280988" y="4876800"/>
          <a:ext cx="8863012" cy="1090613"/>
        </p:xfrm>
        <a:graphic>
          <a:graphicData uri="http://schemas.openxmlformats.org/presentationml/2006/ole">
            <p:oleObj spid="_x0000_s53252" name="Equation" r:id="rId5" imgW="3416040" imgH="419040" progId="">
              <p:embed/>
            </p:oleObj>
          </a:graphicData>
        </a:graphic>
      </p:graphicFrame>
      <p:sp>
        <p:nvSpPr>
          <p:cNvPr id="346126" name="Rectangle 14"/>
          <p:cNvSpPr>
            <a:spLocks noChangeArrowheads="1"/>
          </p:cNvSpPr>
          <p:nvPr/>
        </p:nvSpPr>
        <p:spPr bwMode="auto">
          <a:xfrm>
            <a:off x="381000" y="4038600"/>
            <a:ext cx="4527550" cy="641350"/>
          </a:xfrm>
          <a:prstGeom prst="rect">
            <a:avLst/>
          </a:prstGeom>
          <a:noFill/>
          <a:ln w="9525">
            <a:noFill/>
            <a:miter lim="800000"/>
            <a:headEnd/>
            <a:tailEnd/>
          </a:ln>
          <a:effectLst/>
        </p:spPr>
        <p:txBody>
          <a:bodyPr wrap="none">
            <a:spAutoFit/>
          </a:bodyPr>
          <a:lstStyle/>
          <a:p>
            <a:r>
              <a:rPr lang="en-US" altLang="zh-CN" sz="3600" b="0">
                <a:solidFill>
                  <a:schemeClr val="tx1"/>
                </a:solidFill>
                <a:ea typeface="楷体_GB2312" pitchFamily="49" charset="-122"/>
              </a:rPr>
              <a:t>2°</a:t>
            </a:r>
            <a:r>
              <a:rPr lang="zh-CN" altLang="en-US" sz="3600" b="0">
                <a:solidFill>
                  <a:schemeClr val="tx1"/>
                </a:solidFill>
                <a:ea typeface="楷体_GB2312" pitchFamily="49" charset="-122"/>
              </a:rPr>
              <a:t>用泊松分布计算：</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20"/>
                                        </p:tgtEl>
                                        <p:attrNameLst>
                                          <p:attrName>style.visibility</p:attrName>
                                        </p:attrNameLst>
                                      </p:cBhvr>
                                      <p:to>
                                        <p:strVal val="visible"/>
                                      </p:to>
                                    </p:set>
                                    <p:anim calcmode="lin" valueType="num">
                                      <p:cBhvr additive="base">
                                        <p:cTn id="7" dur="500" fill="hold"/>
                                        <p:tgtEl>
                                          <p:spTgt spid="346120"/>
                                        </p:tgtEl>
                                        <p:attrNameLst>
                                          <p:attrName>ppt_x</p:attrName>
                                        </p:attrNameLst>
                                      </p:cBhvr>
                                      <p:tavLst>
                                        <p:tav tm="0">
                                          <p:val>
                                            <p:strVal val="0-#ppt_w/2"/>
                                          </p:val>
                                        </p:tav>
                                        <p:tav tm="100000">
                                          <p:val>
                                            <p:strVal val="#ppt_x"/>
                                          </p:val>
                                        </p:tav>
                                      </p:tavLst>
                                    </p:anim>
                                    <p:anim calcmode="lin" valueType="num">
                                      <p:cBhvr additive="base">
                                        <p:cTn id="8" dur="500" fill="hold"/>
                                        <p:tgtEl>
                                          <p:spTgt spid="3461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6121"/>
                                        </p:tgtEl>
                                        <p:attrNameLst>
                                          <p:attrName>style.visibility</p:attrName>
                                        </p:attrNameLst>
                                      </p:cBhvr>
                                      <p:to>
                                        <p:strVal val="visible"/>
                                      </p:to>
                                    </p:set>
                                    <p:anim calcmode="lin" valueType="num">
                                      <p:cBhvr additive="base">
                                        <p:cTn id="13" dur="500" fill="hold"/>
                                        <p:tgtEl>
                                          <p:spTgt spid="346121"/>
                                        </p:tgtEl>
                                        <p:attrNameLst>
                                          <p:attrName>ppt_x</p:attrName>
                                        </p:attrNameLst>
                                      </p:cBhvr>
                                      <p:tavLst>
                                        <p:tav tm="0">
                                          <p:val>
                                            <p:strVal val="0-#ppt_w/2"/>
                                          </p:val>
                                        </p:tav>
                                        <p:tav tm="100000">
                                          <p:val>
                                            <p:strVal val="#ppt_x"/>
                                          </p:val>
                                        </p:tav>
                                      </p:tavLst>
                                    </p:anim>
                                    <p:anim calcmode="lin" valueType="num">
                                      <p:cBhvr additive="base">
                                        <p:cTn id="14" dur="500" fill="hold"/>
                                        <p:tgtEl>
                                          <p:spTgt spid="3461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46118"/>
                                        </p:tgtEl>
                                        <p:attrNameLst>
                                          <p:attrName>style.visibility</p:attrName>
                                        </p:attrNameLst>
                                      </p:cBhvr>
                                      <p:to>
                                        <p:strVal val="visible"/>
                                      </p:to>
                                    </p:set>
                                    <p:anim calcmode="lin" valueType="num">
                                      <p:cBhvr additive="base">
                                        <p:cTn id="19" dur="500" fill="hold"/>
                                        <p:tgtEl>
                                          <p:spTgt spid="346118"/>
                                        </p:tgtEl>
                                        <p:attrNameLst>
                                          <p:attrName>ppt_x</p:attrName>
                                        </p:attrNameLst>
                                      </p:cBhvr>
                                      <p:tavLst>
                                        <p:tav tm="0">
                                          <p:val>
                                            <p:strVal val="0-#ppt_w/2"/>
                                          </p:val>
                                        </p:tav>
                                        <p:tav tm="100000">
                                          <p:val>
                                            <p:strVal val="#ppt_x"/>
                                          </p:val>
                                        </p:tav>
                                      </p:tavLst>
                                    </p:anim>
                                    <p:anim calcmode="lin" valueType="num">
                                      <p:cBhvr additive="base">
                                        <p:cTn id="20" dur="500" fill="hold"/>
                                        <p:tgtEl>
                                          <p:spTgt spid="3461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6126"/>
                                        </p:tgtEl>
                                        <p:attrNameLst>
                                          <p:attrName>style.visibility</p:attrName>
                                        </p:attrNameLst>
                                      </p:cBhvr>
                                      <p:to>
                                        <p:strVal val="visible"/>
                                      </p:to>
                                    </p:set>
                                    <p:anim calcmode="lin" valueType="num">
                                      <p:cBhvr additive="base">
                                        <p:cTn id="25" dur="500" fill="hold"/>
                                        <p:tgtEl>
                                          <p:spTgt spid="346126"/>
                                        </p:tgtEl>
                                        <p:attrNameLst>
                                          <p:attrName>ppt_x</p:attrName>
                                        </p:attrNameLst>
                                      </p:cBhvr>
                                      <p:tavLst>
                                        <p:tav tm="0">
                                          <p:val>
                                            <p:strVal val="0-#ppt_w/2"/>
                                          </p:val>
                                        </p:tav>
                                        <p:tav tm="100000">
                                          <p:val>
                                            <p:strVal val="#ppt_x"/>
                                          </p:val>
                                        </p:tav>
                                      </p:tavLst>
                                    </p:anim>
                                    <p:anim calcmode="lin" valueType="num">
                                      <p:cBhvr additive="base">
                                        <p:cTn id="26" dur="500" fill="hold"/>
                                        <p:tgtEl>
                                          <p:spTgt spid="34612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46124"/>
                                        </p:tgtEl>
                                        <p:attrNameLst>
                                          <p:attrName>style.visibility</p:attrName>
                                        </p:attrNameLst>
                                      </p:cBhvr>
                                      <p:to>
                                        <p:strVal val="visible"/>
                                      </p:to>
                                    </p:set>
                                    <p:anim calcmode="lin" valueType="num">
                                      <p:cBhvr additive="base">
                                        <p:cTn id="31" dur="500" fill="hold"/>
                                        <p:tgtEl>
                                          <p:spTgt spid="346124"/>
                                        </p:tgtEl>
                                        <p:attrNameLst>
                                          <p:attrName>ppt_x</p:attrName>
                                        </p:attrNameLst>
                                      </p:cBhvr>
                                      <p:tavLst>
                                        <p:tav tm="0">
                                          <p:val>
                                            <p:strVal val="0-#ppt_w/2"/>
                                          </p:val>
                                        </p:tav>
                                        <p:tav tm="100000">
                                          <p:val>
                                            <p:strVal val="#ppt_x"/>
                                          </p:val>
                                        </p:tav>
                                      </p:tavLst>
                                    </p:anim>
                                    <p:anim calcmode="lin" valueType="num">
                                      <p:cBhvr additive="base">
                                        <p:cTn id="32" dur="500" fill="hold"/>
                                        <p:tgtEl>
                                          <p:spTgt spid="3461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46123"/>
                                        </p:tgtEl>
                                        <p:attrNameLst>
                                          <p:attrName>style.visibility</p:attrName>
                                        </p:attrNameLst>
                                      </p:cBhvr>
                                      <p:to>
                                        <p:strVal val="visible"/>
                                      </p:to>
                                    </p:set>
                                    <p:anim calcmode="lin" valueType="num">
                                      <p:cBhvr additive="base">
                                        <p:cTn id="37" dur="500" fill="hold"/>
                                        <p:tgtEl>
                                          <p:spTgt spid="346123"/>
                                        </p:tgtEl>
                                        <p:attrNameLst>
                                          <p:attrName>ppt_x</p:attrName>
                                        </p:attrNameLst>
                                      </p:cBhvr>
                                      <p:tavLst>
                                        <p:tav tm="0">
                                          <p:val>
                                            <p:strVal val="0-#ppt_w/2"/>
                                          </p:val>
                                        </p:tav>
                                        <p:tav tm="100000">
                                          <p:val>
                                            <p:strVal val="#ppt_x"/>
                                          </p:val>
                                        </p:tav>
                                      </p:tavLst>
                                    </p:anim>
                                    <p:anim calcmode="lin" valueType="num">
                                      <p:cBhvr additive="base">
                                        <p:cTn id="38" dur="500" fill="hold"/>
                                        <p:tgtEl>
                                          <p:spTgt spid="346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0" grpId="0" autoUpdateAnimBg="0"/>
      <p:bldP spid="346121" grpId="0" autoUpdateAnimBg="0"/>
      <p:bldP spid="34612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7140" name="Object 4"/>
          <p:cNvGraphicFramePr>
            <a:graphicFrameLocks noChangeAspect="1"/>
          </p:cNvGraphicFramePr>
          <p:nvPr/>
        </p:nvGraphicFramePr>
        <p:xfrm>
          <a:off x="1219200" y="1905000"/>
          <a:ext cx="6553200" cy="2990850"/>
        </p:xfrm>
        <a:graphic>
          <a:graphicData uri="http://schemas.openxmlformats.org/presentationml/2006/ole">
            <p:oleObj spid="_x0000_s54274" r:id="rId3" imgW="2400300" imgH="1092200" progId="Equation.3">
              <p:embed/>
            </p:oleObj>
          </a:graphicData>
        </a:graphic>
      </p:graphicFrame>
      <p:sp>
        <p:nvSpPr>
          <p:cNvPr id="347142" name="Rectangle 6"/>
          <p:cNvSpPr>
            <a:spLocks noChangeArrowheads="1"/>
          </p:cNvSpPr>
          <p:nvPr/>
        </p:nvSpPr>
        <p:spPr bwMode="auto">
          <a:xfrm>
            <a:off x="457200" y="838200"/>
            <a:ext cx="6172200" cy="641350"/>
          </a:xfrm>
          <a:prstGeom prst="rect">
            <a:avLst/>
          </a:prstGeom>
          <a:noFill/>
          <a:ln w="9525">
            <a:noFill/>
            <a:miter lim="800000"/>
            <a:headEnd/>
            <a:tailEnd/>
          </a:ln>
          <a:effectLst/>
        </p:spPr>
        <p:txBody>
          <a:bodyPr>
            <a:spAutoFit/>
          </a:bodyPr>
          <a:lstStyle/>
          <a:p>
            <a:pPr algn="just"/>
            <a:r>
              <a:rPr lang="en-US" altLang="zh-CN" sz="3600" b="0">
                <a:solidFill>
                  <a:schemeClr val="tx1"/>
                </a:solidFill>
                <a:ea typeface="楷体_GB2312" pitchFamily="49" charset="-122"/>
              </a:rPr>
              <a:t>3°</a:t>
            </a:r>
            <a:r>
              <a:rPr lang="zh-CN" altLang="en-US" sz="3600" b="0">
                <a:solidFill>
                  <a:schemeClr val="tx1"/>
                </a:solidFill>
                <a:ea typeface="楷体_GB2312" pitchFamily="49" charset="-122"/>
              </a:rPr>
              <a:t>用正态分布近似计算</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42"/>
                                        </p:tgtEl>
                                        <p:attrNameLst>
                                          <p:attrName>style.visibility</p:attrName>
                                        </p:attrNameLst>
                                      </p:cBhvr>
                                      <p:to>
                                        <p:strVal val="visible"/>
                                      </p:to>
                                    </p:set>
                                    <p:anim calcmode="lin" valueType="num">
                                      <p:cBhvr additive="base">
                                        <p:cTn id="7" dur="500" fill="hold"/>
                                        <p:tgtEl>
                                          <p:spTgt spid="347142"/>
                                        </p:tgtEl>
                                        <p:attrNameLst>
                                          <p:attrName>ppt_x</p:attrName>
                                        </p:attrNameLst>
                                      </p:cBhvr>
                                      <p:tavLst>
                                        <p:tav tm="0">
                                          <p:val>
                                            <p:strVal val="0-#ppt_w/2"/>
                                          </p:val>
                                        </p:tav>
                                        <p:tav tm="100000">
                                          <p:val>
                                            <p:strVal val="#ppt_x"/>
                                          </p:val>
                                        </p:tav>
                                      </p:tavLst>
                                    </p:anim>
                                    <p:anim calcmode="lin" valueType="num">
                                      <p:cBhvr additive="base">
                                        <p:cTn id="8" dur="500" fill="hold"/>
                                        <p:tgtEl>
                                          <p:spTgt spid="3471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83" name="Text Box 11"/>
          <p:cNvSpPr txBox="1">
            <a:spLocks noChangeArrowheads="1"/>
          </p:cNvSpPr>
          <p:nvPr/>
        </p:nvSpPr>
        <p:spPr bwMode="auto">
          <a:xfrm>
            <a:off x="152400" y="609600"/>
            <a:ext cx="8763000" cy="2289175"/>
          </a:xfrm>
          <a:prstGeom prst="rect">
            <a:avLst/>
          </a:prstGeom>
          <a:noFill/>
          <a:ln w="9525">
            <a:noFill/>
            <a:miter lim="800000"/>
            <a:headEnd/>
            <a:tailEnd/>
          </a:ln>
          <a:effectLst/>
        </p:spPr>
        <p:txBody>
          <a:bodyPr>
            <a:spAutoFit/>
          </a:bodyPr>
          <a:lstStyle/>
          <a:p>
            <a:pPr marL="457200" indent="-457200"/>
            <a:r>
              <a:rPr lang="zh-CN" altLang="en-US" sz="3600">
                <a:solidFill>
                  <a:srgbClr val="66FFFF"/>
                </a:solidFill>
                <a:latin typeface="黑体" pitchFamily="49" charset="-122"/>
                <a:ea typeface="黑体" pitchFamily="49" charset="-122"/>
              </a:rPr>
              <a:t>例</a:t>
            </a:r>
            <a:r>
              <a:rPr lang="en-US" altLang="zh-CN" sz="3600">
                <a:solidFill>
                  <a:srgbClr val="66FFFF"/>
                </a:solidFill>
                <a:latin typeface="黑体" pitchFamily="49" charset="-122"/>
                <a:ea typeface="黑体" pitchFamily="49" charset="-122"/>
              </a:rPr>
              <a:t>2</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炮火轰击敌方防御工事 </a:t>
            </a:r>
            <a:r>
              <a:rPr lang="en-US" altLang="zh-CN" sz="3600" b="0">
                <a:solidFill>
                  <a:schemeClr val="tx1"/>
                </a:solidFill>
                <a:ea typeface="楷体_GB2312" pitchFamily="49" charset="-122"/>
              </a:rPr>
              <a:t>100 </a:t>
            </a:r>
            <a:r>
              <a:rPr lang="zh-CN" altLang="en-US" sz="3600" b="0">
                <a:solidFill>
                  <a:schemeClr val="tx1"/>
                </a:solidFill>
                <a:ea typeface="楷体_GB2312" pitchFamily="49" charset="-122"/>
              </a:rPr>
              <a:t>次</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每次</a:t>
            </a:r>
          </a:p>
          <a:p>
            <a:pPr marL="457200" indent="-457200"/>
            <a:r>
              <a:rPr lang="zh-CN" altLang="en-US" sz="3600" b="0">
                <a:solidFill>
                  <a:schemeClr val="tx1"/>
                </a:solidFill>
                <a:ea typeface="楷体_GB2312" pitchFamily="49" charset="-122"/>
              </a:rPr>
              <a:t>轰击命中的炮弹数服从同一分布</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其数学</a:t>
            </a:r>
          </a:p>
          <a:p>
            <a:pPr marL="457200" indent="-457200"/>
            <a:r>
              <a:rPr lang="zh-CN" altLang="en-US" sz="3600" b="0">
                <a:solidFill>
                  <a:schemeClr val="tx1"/>
                </a:solidFill>
                <a:ea typeface="楷体_GB2312" pitchFamily="49" charset="-122"/>
              </a:rPr>
              <a:t>期望为 </a:t>
            </a:r>
            <a:r>
              <a:rPr lang="en-US" altLang="zh-CN" sz="3600" b="0">
                <a:solidFill>
                  <a:schemeClr val="tx1"/>
                </a:solidFill>
                <a:ea typeface="楷体_GB2312" pitchFamily="49" charset="-122"/>
              </a:rPr>
              <a:t>2 , </a:t>
            </a:r>
            <a:r>
              <a:rPr lang="zh-CN" altLang="en-US" sz="3600" b="0">
                <a:solidFill>
                  <a:schemeClr val="tx1"/>
                </a:solidFill>
                <a:ea typeface="楷体_GB2312" pitchFamily="49" charset="-122"/>
              </a:rPr>
              <a:t>均方差为</a:t>
            </a:r>
            <a:r>
              <a:rPr lang="en-US" altLang="zh-CN" sz="3600" b="0">
                <a:solidFill>
                  <a:schemeClr val="tx1"/>
                </a:solidFill>
                <a:ea typeface="楷体_GB2312" pitchFamily="49" charset="-122"/>
              </a:rPr>
              <a:t>1.5</a:t>
            </a:r>
            <a:r>
              <a:rPr lang="en-US" altLang="zh-CN" sz="3600">
                <a:solidFill>
                  <a:schemeClr val="tx1"/>
                </a:solidFill>
                <a:ea typeface="楷体_GB2312" pitchFamily="49" charset="-122"/>
              </a:rPr>
              <a:t>.  </a:t>
            </a:r>
            <a:r>
              <a:rPr lang="zh-CN" altLang="en-US" sz="3600" b="0">
                <a:solidFill>
                  <a:schemeClr val="tx1"/>
                </a:solidFill>
                <a:ea typeface="楷体_GB2312" pitchFamily="49" charset="-122"/>
              </a:rPr>
              <a:t>若各次轰击命中</a:t>
            </a:r>
          </a:p>
          <a:p>
            <a:pPr marL="457200" indent="-457200"/>
            <a:r>
              <a:rPr lang="zh-CN" altLang="en-US" sz="3600" b="0">
                <a:solidFill>
                  <a:schemeClr val="tx1"/>
                </a:solidFill>
                <a:ea typeface="楷体_GB2312" pitchFamily="49" charset="-122"/>
              </a:rPr>
              <a:t>的炮弹数是相互独立的</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求</a:t>
            </a:r>
            <a:r>
              <a:rPr lang="en-US" altLang="zh-CN" sz="3600" b="0">
                <a:solidFill>
                  <a:schemeClr val="tx1"/>
                </a:solidFill>
                <a:ea typeface="楷体_GB2312" pitchFamily="49" charset="-122"/>
              </a:rPr>
              <a:t>100 </a:t>
            </a:r>
            <a:r>
              <a:rPr lang="zh-CN" altLang="en-US" sz="3600" b="0">
                <a:solidFill>
                  <a:schemeClr val="tx1"/>
                </a:solidFill>
                <a:ea typeface="楷体_GB2312" pitchFamily="49" charset="-122"/>
              </a:rPr>
              <a:t>次轰击</a:t>
            </a:r>
            <a:endParaRPr lang="zh-CN" altLang="en-US" sz="3600">
              <a:solidFill>
                <a:schemeClr val="tx1"/>
              </a:solidFill>
              <a:ea typeface="楷体_GB2312" pitchFamily="49" charset="-122"/>
            </a:endParaRPr>
          </a:p>
        </p:txBody>
      </p:sp>
      <p:sp>
        <p:nvSpPr>
          <p:cNvPr id="310284" name="Text Box 12"/>
          <p:cNvSpPr txBox="1">
            <a:spLocks noChangeArrowheads="1"/>
          </p:cNvSpPr>
          <p:nvPr/>
        </p:nvSpPr>
        <p:spPr bwMode="auto">
          <a:xfrm>
            <a:off x="152400" y="3124200"/>
            <a:ext cx="7445375" cy="1190625"/>
          </a:xfrm>
          <a:prstGeom prst="rect">
            <a:avLst/>
          </a:prstGeom>
          <a:noFill/>
          <a:ln w="9525">
            <a:noFill/>
            <a:miter lim="800000"/>
            <a:headEnd/>
            <a:tailEnd/>
          </a:ln>
          <a:effectLst/>
        </p:spPr>
        <p:txBody>
          <a:bodyPr>
            <a:spAutoFit/>
          </a:bodyPr>
          <a:lstStyle/>
          <a:p>
            <a:r>
              <a:rPr lang="en-US" altLang="zh-CN" sz="3600" b="0">
                <a:solidFill>
                  <a:schemeClr val="tx1"/>
                </a:solidFill>
                <a:ea typeface="楷体_GB2312" pitchFamily="49" charset="-122"/>
              </a:rPr>
              <a:t>(1) </a:t>
            </a:r>
            <a:r>
              <a:rPr lang="zh-CN" altLang="en-US" sz="3600" b="0">
                <a:solidFill>
                  <a:schemeClr val="tx1"/>
                </a:solidFill>
                <a:ea typeface="楷体_GB2312" pitchFamily="49" charset="-122"/>
              </a:rPr>
              <a:t>至少命中</a:t>
            </a:r>
            <a:r>
              <a:rPr lang="en-US" altLang="zh-CN" sz="3600" b="0">
                <a:solidFill>
                  <a:schemeClr val="tx1"/>
                </a:solidFill>
                <a:ea typeface="楷体_GB2312" pitchFamily="49" charset="-122"/>
              </a:rPr>
              <a:t>180</a:t>
            </a:r>
            <a:r>
              <a:rPr lang="zh-CN" altLang="en-US" sz="3600" b="0">
                <a:solidFill>
                  <a:schemeClr val="tx1"/>
                </a:solidFill>
                <a:ea typeface="楷体_GB2312" pitchFamily="49" charset="-122"/>
              </a:rPr>
              <a:t>发炮弹的概率</a:t>
            </a:r>
            <a:r>
              <a:rPr lang="en-US" altLang="zh-CN" sz="3600">
                <a:solidFill>
                  <a:schemeClr val="tx1"/>
                </a:solidFill>
                <a:ea typeface="楷体_GB2312" pitchFamily="49" charset="-122"/>
              </a:rPr>
              <a:t>;</a:t>
            </a:r>
          </a:p>
          <a:p>
            <a:r>
              <a:rPr lang="en-US" altLang="zh-CN" sz="3600" b="0">
                <a:solidFill>
                  <a:schemeClr val="tx1"/>
                </a:solidFill>
                <a:ea typeface="楷体_GB2312" pitchFamily="49" charset="-122"/>
              </a:rPr>
              <a:t>(2) </a:t>
            </a:r>
            <a:r>
              <a:rPr lang="zh-CN" altLang="en-US" sz="3600" b="0">
                <a:solidFill>
                  <a:schemeClr val="tx1"/>
                </a:solidFill>
                <a:ea typeface="楷体_GB2312" pitchFamily="49" charset="-122"/>
              </a:rPr>
              <a:t>命中的炮弹数不到</a:t>
            </a:r>
            <a:r>
              <a:rPr lang="en-US" altLang="zh-CN" sz="3600" b="0">
                <a:solidFill>
                  <a:schemeClr val="tx1"/>
                </a:solidFill>
                <a:ea typeface="楷体_GB2312" pitchFamily="49" charset="-122"/>
              </a:rPr>
              <a:t>200</a:t>
            </a:r>
            <a:r>
              <a:rPr lang="zh-CN" altLang="en-US" sz="3600" b="0">
                <a:solidFill>
                  <a:schemeClr val="tx1"/>
                </a:solidFill>
                <a:ea typeface="楷体_GB2312" pitchFamily="49" charset="-122"/>
              </a:rPr>
              <a:t>发的概率</a:t>
            </a:r>
            <a:r>
              <a:rPr lang="en-US" altLang="zh-CN" sz="3600">
                <a:solidFill>
                  <a:schemeClr val="tx1"/>
                </a:solidFill>
                <a:ea typeface="楷体_GB2312" pitchFamily="49" charset="-122"/>
              </a:rPr>
              <a:t>.</a:t>
            </a:r>
            <a:endParaRPr lang="en-US" altLang="zh-CN" sz="3200" b="0">
              <a:solidFill>
                <a:schemeClr val="tx1"/>
              </a:solidFill>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0283">
                                            <p:txEl>
                                              <p:pRg st="0" end="0"/>
                                            </p:txEl>
                                          </p:spTgt>
                                        </p:tgtEl>
                                        <p:attrNameLst>
                                          <p:attrName>style.visibility</p:attrName>
                                        </p:attrNameLst>
                                      </p:cBhvr>
                                      <p:to>
                                        <p:strVal val="visible"/>
                                      </p:to>
                                    </p:set>
                                    <p:animEffect transition="in" filter="wipe(up)">
                                      <p:cBhvr>
                                        <p:cTn id="7" dur="500"/>
                                        <p:tgtEl>
                                          <p:spTgt spid="310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0283">
                                            <p:txEl>
                                              <p:pRg st="1" end="1"/>
                                            </p:txEl>
                                          </p:spTgt>
                                        </p:tgtEl>
                                        <p:attrNameLst>
                                          <p:attrName>style.visibility</p:attrName>
                                        </p:attrNameLst>
                                      </p:cBhvr>
                                      <p:to>
                                        <p:strVal val="visible"/>
                                      </p:to>
                                    </p:set>
                                    <p:animEffect transition="in" filter="wipe(up)">
                                      <p:cBhvr>
                                        <p:cTn id="12" dur="500"/>
                                        <p:tgtEl>
                                          <p:spTgt spid="310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0283">
                                            <p:txEl>
                                              <p:pRg st="2" end="2"/>
                                            </p:txEl>
                                          </p:spTgt>
                                        </p:tgtEl>
                                        <p:attrNameLst>
                                          <p:attrName>style.visibility</p:attrName>
                                        </p:attrNameLst>
                                      </p:cBhvr>
                                      <p:to>
                                        <p:strVal val="visible"/>
                                      </p:to>
                                    </p:set>
                                    <p:animEffect transition="in" filter="wipe(up)">
                                      <p:cBhvr>
                                        <p:cTn id="17" dur="500"/>
                                        <p:tgtEl>
                                          <p:spTgt spid="310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0283">
                                            <p:txEl>
                                              <p:pRg st="3" end="3"/>
                                            </p:txEl>
                                          </p:spTgt>
                                        </p:tgtEl>
                                        <p:attrNameLst>
                                          <p:attrName>style.visibility</p:attrName>
                                        </p:attrNameLst>
                                      </p:cBhvr>
                                      <p:to>
                                        <p:strVal val="visible"/>
                                      </p:to>
                                    </p:set>
                                    <p:animEffect transition="in" filter="wipe(up)">
                                      <p:cBhvr>
                                        <p:cTn id="22" dur="500"/>
                                        <p:tgtEl>
                                          <p:spTgt spid="3102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10284"/>
                                        </p:tgtEl>
                                        <p:attrNameLst>
                                          <p:attrName>style.visibility</p:attrName>
                                        </p:attrNameLst>
                                      </p:cBhvr>
                                      <p:to>
                                        <p:strVal val="visible"/>
                                      </p:to>
                                    </p:set>
                                    <p:animEffect transition="in" filter="wipe(up)">
                                      <p:cBhvr>
                                        <p:cTn id="27" dur="500"/>
                                        <p:tgtEl>
                                          <p:spTgt spid="310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83" grpId="0" build="p" autoUpdateAnimBg="0"/>
      <p:bldP spid="31028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Text Box 2"/>
          <p:cNvSpPr txBox="1">
            <a:spLocks noChangeArrowheads="1"/>
          </p:cNvSpPr>
          <p:nvPr/>
        </p:nvSpPr>
        <p:spPr bwMode="auto">
          <a:xfrm>
            <a:off x="0" y="381000"/>
            <a:ext cx="8005763" cy="641350"/>
          </a:xfrm>
          <a:prstGeom prst="rect">
            <a:avLst/>
          </a:prstGeom>
          <a:noFill/>
          <a:ln w="9525">
            <a:noFill/>
            <a:miter lim="800000"/>
            <a:headEnd/>
            <a:tailEnd/>
          </a:ln>
          <a:effectLst/>
        </p:spPr>
        <p:txBody>
          <a:bodyPr wrap="none">
            <a:spAutoFit/>
          </a:bodyPr>
          <a:lstStyle/>
          <a:p>
            <a:r>
              <a:rPr lang="zh-CN" altLang="en-US" sz="3600">
                <a:solidFill>
                  <a:srgbClr val="66FFFF"/>
                </a:solidFill>
                <a:ea typeface="黑体" pitchFamily="49" charset="-122"/>
              </a:rPr>
              <a:t>解</a:t>
            </a:r>
            <a:r>
              <a:rPr lang="zh-CN" altLang="en-US" sz="3600">
                <a:solidFill>
                  <a:srgbClr val="99CCFF"/>
                </a:solidFill>
                <a:ea typeface="楷体_GB2312" pitchFamily="49" charset="-122"/>
              </a:rPr>
              <a:t> </a:t>
            </a:r>
            <a:r>
              <a:rPr lang="zh-CN" altLang="en-US" sz="3600" b="0">
                <a:solidFill>
                  <a:schemeClr val="tx1"/>
                </a:solidFill>
                <a:ea typeface="楷体_GB2312" pitchFamily="49" charset="-122"/>
              </a:rPr>
              <a:t> 设 </a:t>
            </a:r>
            <a:r>
              <a:rPr lang="en-US" altLang="zh-CN" sz="3600" b="0" i="1">
                <a:solidFill>
                  <a:schemeClr val="tx1"/>
                </a:solidFill>
                <a:ea typeface="楷体_GB2312" pitchFamily="49" charset="-122"/>
              </a:rPr>
              <a:t>X </a:t>
            </a:r>
            <a:r>
              <a:rPr lang="en-US" altLang="zh-CN" sz="3600" b="0" i="1" baseline="-25000">
                <a:solidFill>
                  <a:schemeClr val="tx1"/>
                </a:solidFill>
                <a:ea typeface="楷体_GB2312" pitchFamily="49" charset="-122"/>
              </a:rPr>
              <a:t>k</a:t>
            </a:r>
            <a:r>
              <a:rPr lang="en-US" altLang="zh-CN" sz="3600" b="0" i="1">
                <a:solidFill>
                  <a:schemeClr val="tx1"/>
                </a:solidFill>
                <a:ea typeface="楷体_GB2312" pitchFamily="49" charset="-122"/>
              </a:rPr>
              <a:t> </a:t>
            </a:r>
            <a:r>
              <a:rPr lang="zh-CN" altLang="en-US" sz="3600" b="0">
                <a:solidFill>
                  <a:schemeClr val="tx1"/>
                </a:solidFill>
                <a:ea typeface="楷体_GB2312" pitchFamily="49" charset="-122"/>
              </a:rPr>
              <a:t>表示第</a:t>
            </a:r>
            <a:r>
              <a:rPr lang="zh-CN" altLang="en-US" sz="3600" b="0" i="1">
                <a:solidFill>
                  <a:schemeClr val="tx1"/>
                </a:solidFill>
                <a:ea typeface="楷体_GB2312" pitchFamily="49" charset="-122"/>
              </a:rPr>
              <a:t> </a:t>
            </a:r>
            <a:r>
              <a:rPr lang="en-US" altLang="zh-CN" sz="3600" b="0" i="1">
                <a:solidFill>
                  <a:schemeClr val="tx1"/>
                </a:solidFill>
                <a:ea typeface="楷体_GB2312" pitchFamily="49" charset="-122"/>
              </a:rPr>
              <a:t>k </a:t>
            </a:r>
            <a:r>
              <a:rPr lang="zh-CN" altLang="en-US" sz="3600" b="0">
                <a:solidFill>
                  <a:schemeClr val="tx1"/>
                </a:solidFill>
                <a:ea typeface="楷体_GB2312" pitchFamily="49" charset="-122"/>
              </a:rPr>
              <a:t>次轰击命中的炮弹数</a:t>
            </a:r>
          </a:p>
        </p:txBody>
      </p:sp>
      <p:graphicFrame>
        <p:nvGraphicFramePr>
          <p:cNvPr id="311299" name="Object 3"/>
          <p:cNvGraphicFramePr>
            <a:graphicFrameLocks noChangeAspect="1"/>
          </p:cNvGraphicFramePr>
          <p:nvPr/>
        </p:nvGraphicFramePr>
        <p:xfrm>
          <a:off x="1384300" y="1127125"/>
          <a:ext cx="6921500" cy="533400"/>
        </p:xfrm>
        <a:graphic>
          <a:graphicData uri="http://schemas.openxmlformats.org/presentationml/2006/ole">
            <p:oleObj spid="_x0000_s55298" name="Equation" r:id="rId3" imgW="6921360" imgH="533160" progId="Equation.3">
              <p:embed/>
            </p:oleObj>
          </a:graphicData>
        </a:graphic>
      </p:graphicFrame>
      <p:grpSp>
        <p:nvGrpSpPr>
          <p:cNvPr id="2" name="Group 4"/>
          <p:cNvGrpSpPr>
            <a:grpSpLocks/>
          </p:cNvGrpSpPr>
          <p:nvPr/>
        </p:nvGrpSpPr>
        <p:grpSpPr bwMode="auto">
          <a:xfrm>
            <a:off x="1463675" y="1854200"/>
            <a:ext cx="5013325" cy="641350"/>
            <a:chOff x="756" y="3514"/>
            <a:chExt cx="3158" cy="404"/>
          </a:xfrm>
        </p:grpSpPr>
        <p:graphicFrame>
          <p:nvGraphicFramePr>
            <p:cNvPr id="311301" name="Object 5"/>
            <p:cNvGraphicFramePr>
              <a:graphicFrameLocks noChangeAspect="1"/>
            </p:cNvGraphicFramePr>
            <p:nvPr/>
          </p:nvGraphicFramePr>
          <p:xfrm>
            <a:off x="756" y="3600"/>
            <a:ext cx="1520" cy="304"/>
          </p:xfrm>
          <a:graphic>
            <a:graphicData uri="http://schemas.openxmlformats.org/presentationml/2006/ole">
              <p:oleObj spid="_x0000_s55302" name="Equation" r:id="rId4" imgW="2412720" imgH="482400" progId="Equation.3">
                <p:embed/>
              </p:oleObj>
            </a:graphicData>
          </a:graphic>
        </p:graphicFrame>
        <p:sp>
          <p:nvSpPr>
            <p:cNvPr id="311302" name="Text Box 6"/>
            <p:cNvSpPr txBox="1">
              <a:spLocks noChangeArrowheads="1"/>
            </p:cNvSpPr>
            <p:nvPr/>
          </p:nvSpPr>
          <p:spPr bwMode="auto">
            <a:xfrm>
              <a:off x="2390" y="3514"/>
              <a:ext cx="1524" cy="404"/>
            </a:xfrm>
            <a:prstGeom prst="rect">
              <a:avLst/>
            </a:prstGeom>
            <a:noFill/>
            <a:ln w="9525">
              <a:noFill/>
              <a:miter lim="800000"/>
              <a:headEnd/>
              <a:tailEnd/>
            </a:ln>
            <a:effectLst/>
          </p:spPr>
          <p:txBody>
            <a:bodyPr wrap="none">
              <a:spAutoFit/>
            </a:bodyPr>
            <a:lstStyle/>
            <a:p>
              <a:r>
                <a:rPr lang="zh-CN" altLang="en-US" sz="3600" b="0">
                  <a:solidFill>
                    <a:schemeClr val="tx1"/>
                  </a:solidFill>
                  <a:ea typeface="楷体_GB2312" pitchFamily="49" charset="-122"/>
                </a:rPr>
                <a:t>相互独立</a:t>
              </a:r>
              <a:r>
                <a:rPr lang="zh-CN" altLang="en-US" sz="3200" b="0">
                  <a:solidFill>
                    <a:schemeClr val="tx1"/>
                  </a:solidFill>
                  <a:ea typeface="楷体_GB2312" pitchFamily="49" charset="-122"/>
                </a:rPr>
                <a:t>，</a:t>
              </a:r>
            </a:p>
          </p:txBody>
        </p:sp>
      </p:grpSp>
      <p:sp>
        <p:nvSpPr>
          <p:cNvPr id="311304" name="Text Box 8"/>
          <p:cNvSpPr txBox="1">
            <a:spLocks noChangeArrowheads="1"/>
          </p:cNvSpPr>
          <p:nvPr/>
        </p:nvSpPr>
        <p:spPr bwMode="auto">
          <a:xfrm>
            <a:off x="457200" y="2819400"/>
            <a:ext cx="7550150" cy="641350"/>
          </a:xfrm>
          <a:prstGeom prst="rect">
            <a:avLst/>
          </a:prstGeom>
          <a:noFill/>
          <a:ln w="9525">
            <a:noFill/>
            <a:miter lim="800000"/>
            <a:headEnd/>
            <a:tailEnd/>
          </a:ln>
          <a:effectLst/>
        </p:spPr>
        <p:txBody>
          <a:bodyPr wrap="none">
            <a:spAutoFit/>
          </a:bodyPr>
          <a:lstStyle/>
          <a:p>
            <a:r>
              <a:rPr lang="zh-CN" altLang="en-US" sz="3600" b="0">
                <a:solidFill>
                  <a:schemeClr val="tx1"/>
                </a:solidFill>
                <a:ea typeface="楷体_GB2312" pitchFamily="49" charset="-122"/>
              </a:rPr>
              <a:t>设 </a:t>
            </a:r>
            <a:r>
              <a:rPr lang="en-US" altLang="zh-CN" sz="3600" b="0" i="1">
                <a:solidFill>
                  <a:schemeClr val="tx1"/>
                </a:solidFill>
                <a:ea typeface="楷体_GB2312" pitchFamily="49" charset="-122"/>
              </a:rPr>
              <a:t>X </a:t>
            </a:r>
            <a:r>
              <a:rPr lang="zh-CN" altLang="en-US" sz="3600" b="0">
                <a:solidFill>
                  <a:schemeClr val="tx1"/>
                </a:solidFill>
                <a:ea typeface="楷体_GB2312" pitchFamily="49" charset="-122"/>
              </a:rPr>
              <a:t>表示</a:t>
            </a:r>
            <a:r>
              <a:rPr lang="en-US" altLang="zh-CN" sz="3600" b="0">
                <a:solidFill>
                  <a:schemeClr val="tx1"/>
                </a:solidFill>
                <a:ea typeface="楷体_GB2312" pitchFamily="49" charset="-122"/>
              </a:rPr>
              <a:t>100</a:t>
            </a:r>
            <a:r>
              <a:rPr lang="zh-CN" altLang="en-US" sz="3600" b="0">
                <a:solidFill>
                  <a:schemeClr val="tx1"/>
                </a:solidFill>
                <a:ea typeface="楷体_GB2312" pitchFamily="49" charset="-122"/>
              </a:rPr>
              <a:t>次轰击命中的炮弹数</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则</a:t>
            </a:r>
          </a:p>
        </p:txBody>
      </p:sp>
      <p:graphicFrame>
        <p:nvGraphicFramePr>
          <p:cNvPr id="311305" name="Object 9"/>
          <p:cNvGraphicFramePr>
            <a:graphicFrameLocks noChangeAspect="1"/>
          </p:cNvGraphicFramePr>
          <p:nvPr/>
        </p:nvGraphicFramePr>
        <p:xfrm>
          <a:off x="1295400" y="3581400"/>
          <a:ext cx="7239000" cy="1143000"/>
        </p:xfrm>
        <a:graphic>
          <a:graphicData uri="http://schemas.openxmlformats.org/presentationml/2006/ole">
            <p:oleObj spid="_x0000_s55299" name="Equation" r:id="rId5" imgW="6324480" imgH="990360" progId="Equation.3">
              <p:embed/>
            </p:oleObj>
          </a:graphicData>
        </a:graphic>
      </p:graphicFrame>
      <p:grpSp>
        <p:nvGrpSpPr>
          <p:cNvPr id="3" name="Group 10"/>
          <p:cNvGrpSpPr>
            <a:grpSpLocks/>
          </p:cNvGrpSpPr>
          <p:nvPr/>
        </p:nvGrpSpPr>
        <p:grpSpPr bwMode="auto">
          <a:xfrm>
            <a:off x="1752600" y="5715000"/>
            <a:ext cx="4876800" cy="914400"/>
            <a:chOff x="1392" y="1442"/>
            <a:chExt cx="2640" cy="478"/>
          </a:xfrm>
        </p:grpSpPr>
        <p:graphicFrame>
          <p:nvGraphicFramePr>
            <p:cNvPr id="311307" name="Object 11"/>
            <p:cNvGraphicFramePr>
              <a:graphicFrameLocks noChangeAspect="1"/>
            </p:cNvGraphicFramePr>
            <p:nvPr/>
          </p:nvGraphicFramePr>
          <p:xfrm>
            <a:off x="1392" y="1569"/>
            <a:ext cx="2640" cy="351"/>
          </p:xfrm>
          <a:graphic>
            <a:graphicData uri="http://schemas.openxmlformats.org/presentationml/2006/ole">
              <p:oleObj spid="_x0000_s55300" name="Equation" r:id="rId6" imgW="1104840" imgH="203040" progId="Equation.3">
                <p:embed/>
              </p:oleObj>
            </a:graphicData>
          </a:graphic>
        </p:graphicFrame>
        <p:graphicFrame>
          <p:nvGraphicFramePr>
            <p:cNvPr id="311308" name="Object 12"/>
            <p:cNvGraphicFramePr>
              <a:graphicFrameLocks noChangeAspect="1"/>
            </p:cNvGraphicFramePr>
            <p:nvPr/>
          </p:nvGraphicFramePr>
          <p:xfrm>
            <a:off x="1776" y="1442"/>
            <a:ext cx="416" cy="238"/>
          </p:xfrm>
          <a:graphic>
            <a:graphicData uri="http://schemas.openxmlformats.org/presentationml/2006/ole">
              <p:oleObj spid="_x0000_s55301" name="Equation" r:id="rId7" imgW="355320" imgH="203040" progId="Equation.3">
                <p:embed/>
              </p:oleObj>
            </a:graphicData>
          </a:graphic>
        </p:graphicFrame>
      </p:grpSp>
      <p:sp>
        <p:nvSpPr>
          <p:cNvPr id="311309" name="Text Box 13"/>
          <p:cNvSpPr txBox="1">
            <a:spLocks noChangeArrowheads="1"/>
          </p:cNvSpPr>
          <p:nvPr/>
        </p:nvSpPr>
        <p:spPr bwMode="auto">
          <a:xfrm>
            <a:off x="457200" y="4845050"/>
            <a:ext cx="6356350" cy="641350"/>
          </a:xfrm>
          <a:prstGeom prst="rect">
            <a:avLst/>
          </a:prstGeom>
          <a:noFill/>
          <a:ln w="9525">
            <a:noFill/>
            <a:miter lim="800000"/>
            <a:headEnd/>
            <a:tailEnd/>
          </a:ln>
          <a:effectLst/>
        </p:spPr>
        <p:txBody>
          <a:bodyPr wrap="none">
            <a:spAutoFit/>
          </a:bodyPr>
          <a:lstStyle/>
          <a:p>
            <a:r>
              <a:rPr lang="zh-CN" altLang="en-US" sz="3600" b="0">
                <a:solidFill>
                  <a:schemeClr val="tx1"/>
                </a:solidFill>
                <a:ea typeface="楷体_GB2312" pitchFamily="49" charset="-122"/>
              </a:rPr>
              <a:t>由独立同分布中心极限定理</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有</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11298"/>
                                        </p:tgtEl>
                                        <p:attrNameLst>
                                          <p:attrName>style.visibility</p:attrName>
                                        </p:attrNameLst>
                                      </p:cBhvr>
                                      <p:to>
                                        <p:strVal val="visible"/>
                                      </p:to>
                                    </p:set>
                                    <p:animEffect transition="in" filter="wipe(up)">
                                      <p:cBhvr>
                                        <p:cTn id="7" dur="500"/>
                                        <p:tgtEl>
                                          <p:spTgt spid="311298"/>
                                        </p:tgtEl>
                                      </p:cBhvr>
                                    </p:animEffect>
                                  </p:childTnLst>
                                </p:cTn>
                              </p:par>
                            </p:childTnLst>
                          </p:cTn>
                        </p:par>
                        <p:par>
                          <p:cTn id="8" fill="hold">
                            <p:stCondLst>
                              <p:cond delay="500"/>
                            </p:stCondLst>
                            <p:childTnLst>
                              <p:par>
                                <p:cTn id="9" presetID="22" presetClass="entr" presetSubtype="1" fill="hold" nodeType="afterEffect">
                                  <p:stCondLst>
                                    <p:cond delay="2000"/>
                                  </p:stCondLst>
                                  <p:childTnLst>
                                    <p:set>
                                      <p:cBhvr>
                                        <p:cTn id="10" dur="1" fill="hold">
                                          <p:stCondLst>
                                            <p:cond delay="0"/>
                                          </p:stCondLst>
                                        </p:cTn>
                                        <p:tgtEl>
                                          <p:spTgt spid="311299"/>
                                        </p:tgtEl>
                                        <p:attrNameLst>
                                          <p:attrName>style.visibility</p:attrName>
                                        </p:attrNameLst>
                                      </p:cBhvr>
                                      <p:to>
                                        <p:strVal val="visible"/>
                                      </p:to>
                                    </p:set>
                                    <p:animEffect transition="in" filter="wipe(up)">
                                      <p:cBhvr>
                                        <p:cTn id="11" dur="500"/>
                                        <p:tgtEl>
                                          <p:spTgt spid="311299"/>
                                        </p:tgtEl>
                                      </p:cBhvr>
                                    </p:animEffect>
                                  </p:childTnLst>
                                </p:cTn>
                              </p:par>
                            </p:childTnLst>
                          </p:cTn>
                        </p:par>
                        <p:par>
                          <p:cTn id="12" fill="hold">
                            <p:stCondLst>
                              <p:cond delay="3000"/>
                            </p:stCondLst>
                            <p:childTnLst>
                              <p:par>
                                <p:cTn id="13" presetID="22" presetClass="entr" presetSubtype="1" fill="hold" nodeType="afterEffect">
                                  <p:stCondLst>
                                    <p:cond delay="300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p:stCondLst>
                              <p:cond delay="6500"/>
                            </p:stCondLst>
                            <p:childTnLst>
                              <p:par>
                                <p:cTn id="17" presetID="22" presetClass="entr" presetSubtype="8" fill="hold" grpId="0" nodeType="afterEffect">
                                  <p:stCondLst>
                                    <p:cond delay="3000"/>
                                  </p:stCondLst>
                                  <p:childTnLst>
                                    <p:set>
                                      <p:cBhvr>
                                        <p:cTn id="18" dur="1" fill="hold">
                                          <p:stCondLst>
                                            <p:cond delay="0"/>
                                          </p:stCondLst>
                                        </p:cTn>
                                        <p:tgtEl>
                                          <p:spTgt spid="311304"/>
                                        </p:tgtEl>
                                        <p:attrNameLst>
                                          <p:attrName>style.visibility</p:attrName>
                                        </p:attrNameLst>
                                      </p:cBhvr>
                                      <p:to>
                                        <p:strVal val="visible"/>
                                      </p:to>
                                    </p:set>
                                    <p:animEffect transition="in" filter="wipe(left)">
                                      <p:cBhvr>
                                        <p:cTn id="19" dur="500"/>
                                        <p:tgtEl>
                                          <p:spTgt spid="311304"/>
                                        </p:tgtEl>
                                      </p:cBhvr>
                                    </p:animEffect>
                                  </p:childTnLst>
                                </p:cTn>
                              </p:par>
                            </p:childTnLst>
                          </p:cTn>
                        </p:par>
                        <p:par>
                          <p:cTn id="20" fill="hold">
                            <p:stCondLst>
                              <p:cond delay="10000"/>
                            </p:stCondLst>
                            <p:childTnLst>
                              <p:par>
                                <p:cTn id="21" presetID="22" presetClass="entr" presetSubtype="8" fill="hold" nodeType="afterEffect">
                                  <p:stCondLst>
                                    <p:cond delay="3000"/>
                                  </p:stCondLst>
                                  <p:childTnLst>
                                    <p:set>
                                      <p:cBhvr>
                                        <p:cTn id="22" dur="1" fill="hold">
                                          <p:stCondLst>
                                            <p:cond delay="0"/>
                                          </p:stCondLst>
                                        </p:cTn>
                                        <p:tgtEl>
                                          <p:spTgt spid="311305"/>
                                        </p:tgtEl>
                                        <p:attrNameLst>
                                          <p:attrName>style.visibility</p:attrName>
                                        </p:attrNameLst>
                                      </p:cBhvr>
                                      <p:to>
                                        <p:strVal val="visible"/>
                                      </p:to>
                                    </p:set>
                                    <p:animEffect transition="in" filter="wipe(left)">
                                      <p:cBhvr>
                                        <p:cTn id="23" dur="500"/>
                                        <p:tgtEl>
                                          <p:spTgt spid="311305"/>
                                        </p:tgtEl>
                                      </p:cBhvr>
                                    </p:animEffect>
                                  </p:childTnLst>
                                </p:cTn>
                              </p:par>
                            </p:childTnLst>
                          </p:cTn>
                        </p:par>
                        <p:par>
                          <p:cTn id="24" fill="hold">
                            <p:stCondLst>
                              <p:cond delay="13500"/>
                            </p:stCondLst>
                            <p:childTnLst>
                              <p:par>
                                <p:cTn id="25" presetID="22" presetClass="entr" presetSubtype="8" fill="hold" grpId="0" nodeType="afterEffect">
                                  <p:stCondLst>
                                    <p:cond delay="3000"/>
                                  </p:stCondLst>
                                  <p:childTnLst>
                                    <p:set>
                                      <p:cBhvr>
                                        <p:cTn id="26" dur="1" fill="hold">
                                          <p:stCondLst>
                                            <p:cond delay="0"/>
                                          </p:stCondLst>
                                        </p:cTn>
                                        <p:tgtEl>
                                          <p:spTgt spid="311309"/>
                                        </p:tgtEl>
                                        <p:attrNameLst>
                                          <p:attrName>style.visibility</p:attrName>
                                        </p:attrNameLst>
                                      </p:cBhvr>
                                      <p:to>
                                        <p:strVal val="visible"/>
                                      </p:to>
                                    </p:set>
                                    <p:animEffect transition="in" filter="wipe(left)">
                                      <p:cBhvr>
                                        <p:cTn id="27" dur="500"/>
                                        <p:tgtEl>
                                          <p:spTgt spid="311309"/>
                                        </p:tgtEl>
                                      </p:cBhvr>
                                    </p:animEffect>
                                  </p:childTnLst>
                                </p:cTn>
                              </p:par>
                            </p:childTnLst>
                          </p:cTn>
                        </p:par>
                        <p:par>
                          <p:cTn id="28" fill="hold">
                            <p:stCondLst>
                              <p:cond delay="17000"/>
                            </p:stCondLst>
                            <p:childTnLst>
                              <p:par>
                                <p:cTn id="29" presetID="22" presetClass="entr" presetSubtype="8" fill="hold" nodeType="afterEffect">
                                  <p:stCondLst>
                                    <p:cond delay="200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autoUpdateAnimBg="0"/>
      <p:bldP spid="311304" grpId="0" autoUpdateAnimBg="0"/>
      <p:bldP spid="31130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971550" y="908050"/>
            <a:ext cx="3370263" cy="641350"/>
          </a:xfrm>
          <a:prstGeom prst="rect">
            <a:avLst/>
          </a:prstGeom>
          <a:noFill/>
          <a:ln w="9525">
            <a:noFill/>
            <a:miter lim="800000"/>
            <a:headEnd/>
            <a:tailEnd/>
          </a:ln>
        </p:spPr>
        <p:txBody>
          <a:bodyPr>
            <a:spAutoFit/>
          </a:bodyPr>
          <a:lstStyle/>
          <a:p>
            <a:pPr eaLnBrk="0" hangingPunct="0"/>
            <a:r>
              <a:rPr lang="zh-CN" altLang="en-US" sz="3600" b="1">
                <a:solidFill>
                  <a:schemeClr val="hlink"/>
                </a:solidFill>
                <a:ea typeface="宋体" charset="-122"/>
              </a:rPr>
              <a:t>请注意 </a:t>
            </a:r>
            <a:r>
              <a:rPr lang="en-US" altLang="zh-CN" sz="3600" b="1">
                <a:solidFill>
                  <a:schemeClr val="hlink"/>
                </a:solidFill>
                <a:ea typeface="宋体" charset="-122"/>
              </a:rPr>
              <a:t>:</a:t>
            </a:r>
          </a:p>
        </p:txBody>
      </p:sp>
      <p:graphicFrame>
        <p:nvGraphicFramePr>
          <p:cNvPr id="1584133" name="Object 5"/>
          <p:cNvGraphicFramePr>
            <a:graphicFrameLocks noChangeAspect="1"/>
          </p:cNvGraphicFramePr>
          <p:nvPr/>
        </p:nvGraphicFramePr>
        <p:xfrm>
          <a:off x="971550" y="1989138"/>
          <a:ext cx="8172450" cy="2257425"/>
        </p:xfrm>
        <a:graphic>
          <a:graphicData uri="http://schemas.openxmlformats.org/presentationml/2006/ole">
            <p:oleObj spid="_x0000_s2050" name="公式" r:id="rId3" imgW="3492360" imgH="965160" progId="Equation.3">
              <p:embed/>
            </p:oleObj>
          </a:graphicData>
        </a:graphic>
      </p:graphicFrame>
      <p:graphicFrame>
        <p:nvGraphicFramePr>
          <p:cNvPr id="1584134" name="Object 6"/>
          <p:cNvGraphicFramePr>
            <a:graphicFrameLocks noChangeAspect="1"/>
          </p:cNvGraphicFramePr>
          <p:nvPr/>
        </p:nvGraphicFramePr>
        <p:xfrm>
          <a:off x="873125" y="4724400"/>
          <a:ext cx="8270875" cy="952500"/>
        </p:xfrm>
        <a:graphic>
          <a:graphicData uri="http://schemas.openxmlformats.org/presentationml/2006/ole">
            <p:oleObj spid="_x0000_s2051" name="公式" r:id="rId4" imgW="7949880" imgH="9522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84133"/>
                                        </p:tgtEl>
                                        <p:attrNameLst>
                                          <p:attrName>style.visibility</p:attrName>
                                        </p:attrNameLst>
                                      </p:cBhvr>
                                      <p:to>
                                        <p:strVal val="visible"/>
                                      </p:to>
                                    </p:set>
                                    <p:animEffect transition="in" filter="wipe(left)">
                                      <p:cBhvr>
                                        <p:cTn id="7" dur="500"/>
                                        <p:tgtEl>
                                          <p:spTgt spid="15841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84134"/>
                                        </p:tgtEl>
                                        <p:attrNameLst>
                                          <p:attrName>style.visibility</p:attrName>
                                        </p:attrNameLst>
                                      </p:cBhvr>
                                      <p:to>
                                        <p:strVal val="visible"/>
                                      </p:to>
                                    </p:set>
                                    <p:animEffect transition="in" filter="wipe(left)">
                                      <p:cBhvr>
                                        <p:cTn id="12" dur="500"/>
                                        <p:tgtEl>
                                          <p:spTgt spid="1584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Text Box 2"/>
          <p:cNvSpPr txBox="1">
            <a:spLocks noChangeArrowheads="1"/>
          </p:cNvSpPr>
          <p:nvPr/>
        </p:nvSpPr>
        <p:spPr bwMode="auto">
          <a:xfrm>
            <a:off x="381000" y="666750"/>
            <a:ext cx="831850" cy="641350"/>
          </a:xfrm>
          <a:prstGeom prst="rect">
            <a:avLst/>
          </a:prstGeom>
          <a:noFill/>
          <a:ln w="9525">
            <a:noFill/>
            <a:miter lim="800000"/>
            <a:headEnd/>
            <a:tailEnd/>
          </a:ln>
          <a:effectLst/>
        </p:spPr>
        <p:txBody>
          <a:bodyPr wrap="none">
            <a:spAutoFit/>
          </a:bodyPr>
          <a:lstStyle/>
          <a:p>
            <a:r>
              <a:rPr lang="en-US" altLang="zh-CN" sz="3600" b="0">
                <a:solidFill>
                  <a:schemeClr val="tx1"/>
                </a:solidFill>
                <a:ea typeface="楷体_GB2312" pitchFamily="49" charset="-122"/>
              </a:rPr>
              <a:t>(1) </a:t>
            </a:r>
          </a:p>
        </p:txBody>
      </p:sp>
      <p:graphicFrame>
        <p:nvGraphicFramePr>
          <p:cNvPr id="312323" name="Object 3"/>
          <p:cNvGraphicFramePr>
            <a:graphicFrameLocks noChangeAspect="1"/>
          </p:cNvGraphicFramePr>
          <p:nvPr/>
        </p:nvGraphicFramePr>
        <p:xfrm>
          <a:off x="1295400" y="457200"/>
          <a:ext cx="5943600" cy="1168400"/>
        </p:xfrm>
        <a:graphic>
          <a:graphicData uri="http://schemas.openxmlformats.org/presentationml/2006/ole">
            <p:oleObj spid="_x0000_s56322" name="Equation" r:id="rId3" imgW="5079960" imgH="1015920" progId="Equation.3">
              <p:embed/>
            </p:oleObj>
          </a:graphicData>
        </a:graphic>
      </p:graphicFrame>
      <p:sp>
        <p:nvSpPr>
          <p:cNvPr id="312324" name="Text Box 4"/>
          <p:cNvSpPr txBox="1">
            <a:spLocks noChangeArrowheads="1"/>
          </p:cNvSpPr>
          <p:nvPr/>
        </p:nvSpPr>
        <p:spPr bwMode="auto">
          <a:xfrm>
            <a:off x="349250" y="3276600"/>
            <a:ext cx="717550" cy="641350"/>
          </a:xfrm>
          <a:prstGeom prst="rect">
            <a:avLst/>
          </a:prstGeom>
          <a:noFill/>
          <a:ln w="9525">
            <a:noFill/>
            <a:miter lim="800000"/>
            <a:headEnd/>
            <a:tailEnd/>
          </a:ln>
          <a:effectLst/>
        </p:spPr>
        <p:txBody>
          <a:bodyPr wrap="none">
            <a:spAutoFit/>
          </a:bodyPr>
          <a:lstStyle/>
          <a:p>
            <a:r>
              <a:rPr lang="en-US" altLang="zh-CN" sz="3600" b="0">
                <a:solidFill>
                  <a:schemeClr val="tx1"/>
                </a:solidFill>
                <a:ea typeface="楷体_GB2312" pitchFamily="49" charset="-122"/>
              </a:rPr>
              <a:t>(2)</a:t>
            </a:r>
          </a:p>
        </p:txBody>
      </p:sp>
      <p:graphicFrame>
        <p:nvGraphicFramePr>
          <p:cNvPr id="312325" name="Object 5"/>
          <p:cNvGraphicFramePr>
            <a:graphicFrameLocks noChangeAspect="1"/>
          </p:cNvGraphicFramePr>
          <p:nvPr/>
        </p:nvGraphicFramePr>
        <p:xfrm>
          <a:off x="1295400" y="3048000"/>
          <a:ext cx="7543800" cy="1196975"/>
        </p:xfrm>
        <a:graphic>
          <a:graphicData uri="http://schemas.openxmlformats.org/presentationml/2006/ole">
            <p:oleObj spid="_x0000_s56323" name="Equation" r:id="rId4" imgW="7543800" imgH="1015920" progId="Equation.3">
              <p:embed/>
            </p:oleObj>
          </a:graphicData>
        </a:graphic>
      </p:graphicFrame>
      <p:graphicFrame>
        <p:nvGraphicFramePr>
          <p:cNvPr id="312326" name="Object 6"/>
          <p:cNvGraphicFramePr>
            <a:graphicFrameLocks noChangeAspect="1"/>
          </p:cNvGraphicFramePr>
          <p:nvPr/>
        </p:nvGraphicFramePr>
        <p:xfrm>
          <a:off x="1481138" y="1981200"/>
          <a:ext cx="5605462" cy="533400"/>
        </p:xfrm>
        <a:graphic>
          <a:graphicData uri="http://schemas.openxmlformats.org/presentationml/2006/ole">
            <p:oleObj spid="_x0000_s56324" name="Equation" r:id="rId5" imgW="4711680" imgH="431640" progId="Equation.3">
              <p:embed/>
            </p:oleObj>
          </a:graphicData>
        </a:graphic>
      </p:graphicFrame>
      <p:graphicFrame>
        <p:nvGraphicFramePr>
          <p:cNvPr id="312327" name="Object 7"/>
          <p:cNvGraphicFramePr>
            <a:graphicFrameLocks noChangeAspect="1"/>
          </p:cNvGraphicFramePr>
          <p:nvPr/>
        </p:nvGraphicFramePr>
        <p:xfrm>
          <a:off x="1485900" y="4648200"/>
          <a:ext cx="5676900" cy="609600"/>
        </p:xfrm>
        <a:graphic>
          <a:graphicData uri="http://schemas.openxmlformats.org/presentationml/2006/ole">
            <p:oleObj spid="_x0000_s56325" name="Equation" r:id="rId6" imgW="4152600" imgH="431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2322"/>
                                        </p:tgtEl>
                                        <p:attrNameLst>
                                          <p:attrName>style.visibility</p:attrName>
                                        </p:attrNameLst>
                                      </p:cBhvr>
                                      <p:to>
                                        <p:strVal val="visible"/>
                                      </p:to>
                                    </p:set>
                                    <p:animEffect transition="in" filter="wipe(left)">
                                      <p:cBhvr>
                                        <p:cTn id="7" dur="500"/>
                                        <p:tgtEl>
                                          <p:spTgt spid="3123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2323"/>
                                        </p:tgtEl>
                                        <p:attrNameLst>
                                          <p:attrName>style.visibility</p:attrName>
                                        </p:attrNameLst>
                                      </p:cBhvr>
                                      <p:to>
                                        <p:strVal val="visible"/>
                                      </p:to>
                                    </p:set>
                                    <p:animEffect transition="in" filter="wipe(left)">
                                      <p:cBhvr>
                                        <p:cTn id="12" dur="500"/>
                                        <p:tgtEl>
                                          <p:spTgt spid="3123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2326"/>
                                        </p:tgtEl>
                                        <p:attrNameLst>
                                          <p:attrName>style.visibility</p:attrName>
                                        </p:attrNameLst>
                                      </p:cBhvr>
                                      <p:to>
                                        <p:strVal val="visible"/>
                                      </p:to>
                                    </p:set>
                                    <p:animEffect transition="in" filter="wipe(left)">
                                      <p:cBhvr>
                                        <p:cTn id="17" dur="500"/>
                                        <p:tgtEl>
                                          <p:spTgt spid="3123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2324"/>
                                        </p:tgtEl>
                                        <p:attrNameLst>
                                          <p:attrName>style.visibility</p:attrName>
                                        </p:attrNameLst>
                                      </p:cBhvr>
                                      <p:to>
                                        <p:strVal val="visible"/>
                                      </p:to>
                                    </p:set>
                                    <p:animEffect transition="in" filter="wipe(left)">
                                      <p:cBhvr>
                                        <p:cTn id="22" dur="500"/>
                                        <p:tgtEl>
                                          <p:spTgt spid="3123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2325"/>
                                        </p:tgtEl>
                                        <p:attrNameLst>
                                          <p:attrName>style.visibility</p:attrName>
                                        </p:attrNameLst>
                                      </p:cBhvr>
                                      <p:to>
                                        <p:strVal val="visible"/>
                                      </p:to>
                                    </p:set>
                                    <p:animEffect transition="in" filter="wipe(left)">
                                      <p:cBhvr>
                                        <p:cTn id="27" dur="500"/>
                                        <p:tgtEl>
                                          <p:spTgt spid="3123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2327"/>
                                        </p:tgtEl>
                                        <p:attrNameLst>
                                          <p:attrName>style.visibility</p:attrName>
                                        </p:attrNameLst>
                                      </p:cBhvr>
                                      <p:to>
                                        <p:strVal val="visible"/>
                                      </p:to>
                                    </p:set>
                                    <p:animEffect transition="in" filter="wipe(left)">
                                      <p:cBhvr>
                                        <p:cTn id="32" dur="500"/>
                                        <p:tgtEl>
                                          <p:spTgt spid="312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2" grpId="0" autoUpdateAnimBg="0"/>
      <p:bldP spid="312324"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ext Box 2"/>
          <p:cNvSpPr txBox="1">
            <a:spLocks noChangeArrowheads="1"/>
          </p:cNvSpPr>
          <p:nvPr/>
        </p:nvSpPr>
        <p:spPr bwMode="auto">
          <a:xfrm>
            <a:off x="152400" y="349250"/>
            <a:ext cx="8991600" cy="2289175"/>
          </a:xfrm>
          <a:prstGeom prst="rect">
            <a:avLst/>
          </a:prstGeom>
          <a:noFill/>
          <a:ln w="9525">
            <a:noFill/>
            <a:miter lim="800000"/>
            <a:headEnd/>
            <a:tailEnd/>
          </a:ln>
          <a:effectLst/>
        </p:spPr>
        <p:txBody>
          <a:bodyPr>
            <a:spAutoFit/>
          </a:bodyPr>
          <a:lstStyle/>
          <a:p>
            <a:r>
              <a:rPr lang="zh-CN" altLang="en-US" sz="3600">
                <a:solidFill>
                  <a:srgbClr val="66FFFF"/>
                </a:solidFill>
                <a:latin typeface="黑体" pitchFamily="49" charset="-122"/>
                <a:ea typeface="黑体" pitchFamily="49" charset="-122"/>
              </a:rPr>
              <a:t>例</a:t>
            </a:r>
            <a:r>
              <a:rPr lang="en-US" altLang="zh-CN" sz="3600">
                <a:solidFill>
                  <a:srgbClr val="66FFFF"/>
                </a:solidFill>
                <a:latin typeface="黑体" pitchFamily="49" charset="-122"/>
                <a:ea typeface="黑体" pitchFamily="49" charset="-122"/>
              </a:rPr>
              <a:t>3</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售报员在报摊上卖报</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已知每个过路</a:t>
            </a:r>
          </a:p>
          <a:p>
            <a:r>
              <a:rPr lang="zh-CN" altLang="en-US" sz="3600" b="0">
                <a:solidFill>
                  <a:schemeClr val="tx1"/>
                </a:solidFill>
                <a:ea typeface="楷体_GB2312" pitchFamily="49" charset="-122"/>
              </a:rPr>
              <a:t>人在报摊上买报的概率为</a:t>
            </a:r>
            <a:r>
              <a:rPr lang="en-US" altLang="zh-CN" sz="3600" b="0">
                <a:solidFill>
                  <a:schemeClr val="tx1"/>
                </a:solidFill>
                <a:ea typeface="楷体_GB2312" pitchFamily="49" charset="-122"/>
              </a:rPr>
              <a:t>1/3. </a:t>
            </a:r>
            <a:r>
              <a:rPr lang="zh-CN" altLang="en-US" sz="3600" b="0">
                <a:solidFill>
                  <a:schemeClr val="tx1"/>
                </a:solidFill>
                <a:ea typeface="楷体_GB2312" pitchFamily="49" charset="-122"/>
              </a:rPr>
              <a:t>令</a:t>
            </a:r>
            <a:r>
              <a:rPr lang="en-US" altLang="zh-CN" sz="3600" b="0" i="1">
                <a:solidFill>
                  <a:schemeClr val="tx1"/>
                </a:solidFill>
                <a:ea typeface="楷体_GB2312" pitchFamily="49" charset="-122"/>
              </a:rPr>
              <a:t>X</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是出售</a:t>
            </a:r>
          </a:p>
          <a:p>
            <a:r>
              <a:rPr lang="zh-CN" altLang="en-US" sz="3600" b="0">
                <a:solidFill>
                  <a:schemeClr val="tx1"/>
                </a:solidFill>
                <a:ea typeface="楷体_GB2312" pitchFamily="49" charset="-122"/>
              </a:rPr>
              <a:t>了</a:t>
            </a:r>
            <a:r>
              <a:rPr lang="en-US" altLang="zh-CN" sz="3600" b="0">
                <a:solidFill>
                  <a:schemeClr val="tx1"/>
                </a:solidFill>
                <a:ea typeface="楷体_GB2312" pitchFamily="49" charset="-122"/>
              </a:rPr>
              <a:t>100</a:t>
            </a:r>
            <a:r>
              <a:rPr lang="zh-CN" altLang="en-US" sz="3600" b="0">
                <a:solidFill>
                  <a:schemeClr val="tx1"/>
                </a:solidFill>
                <a:ea typeface="楷体_GB2312" pitchFamily="49" charset="-122"/>
              </a:rPr>
              <a:t>份报时过路人的数目，求 </a:t>
            </a:r>
          </a:p>
          <a:p>
            <a:r>
              <a:rPr lang="zh-CN" altLang="en-US" sz="3600" b="0" i="1">
                <a:solidFill>
                  <a:schemeClr val="tx1"/>
                </a:solidFill>
                <a:ea typeface="楷体_GB2312" pitchFamily="49" charset="-122"/>
              </a:rPr>
              <a:t> </a:t>
            </a:r>
            <a:r>
              <a:rPr lang="en-US" altLang="zh-CN" sz="3600" b="0" i="1">
                <a:solidFill>
                  <a:schemeClr val="tx1"/>
                </a:solidFill>
                <a:ea typeface="楷体_GB2312" pitchFamily="49" charset="-122"/>
              </a:rPr>
              <a:t>P </a:t>
            </a:r>
            <a:r>
              <a:rPr lang="en-US" altLang="zh-CN" sz="3600" b="0">
                <a:solidFill>
                  <a:schemeClr val="tx1"/>
                </a:solidFill>
                <a:ea typeface="楷体_GB2312" pitchFamily="49" charset="-122"/>
              </a:rPr>
              <a:t>(280 </a:t>
            </a:r>
            <a:r>
              <a:rPr lang="en-US" altLang="zh-CN" sz="3600" b="0">
                <a:solidFill>
                  <a:schemeClr val="tx1"/>
                </a:solidFill>
                <a:ea typeface="楷体_GB2312" pitchFamily="49" charset="-122"/>
                <a:sym typeface="Symbol" pitchFamily="18" charset="2"/>
              </a:rPr>
              <a:t> </a:t>
            </a:r>
            <a:r>
              <a:rPr lang="en-US" altLang="zh-CN" sz="3600" b="0" i="1">
                <a:solidFill>
                  <a:schemeClr val="tx1"/>
                </a:solidFill>
                <a:ea typeface="楷体_GB2312" pitchFamily="49" charset="-122"/>
                <a:sym typeface="Symbol" pitchFamily="18" charset="2"/>
              </a:rPr>
              <a:t>X </a:t>
            </a:r>
            <a:r>
              <a:rPr lang="en-US" altLang="zh-CN" sz="3600" b="0">
                <a:solidFill>
                  <a:schemeClr val="tx1"/>
                </a:solidFill>
                <a:ea typeface="楷体_GB2312" pitchFamily="49" charset="-122"/>
                <a:sym typeface="Symbol" pitchFamily="18" charset="2"/>
              </a:rPr>
              <a:t> 320</a:t>
            </a:r>
            <a:r>
              <a:rPr lang="en-US" altLang="zh-CN" sz="3600" b="0">
                <a:solidFill>
                  <a:schemeClr val="tx1"/>
                </a:solidFill>
                <a:ea typeface="楷体_GB2312" pitchFamily="49" charset="-122"/>
              </a:rPr>
              <a:t>).</a:t>
            </a:r>
          </a:p>
        </p:txBody>
      </p:sp>
      <p:sp>
        <p:nvSpPr>
          <p:cNvPr id="313347" name="Text Box 3"/>
          <p:cNvSpPr txBox="1">
            <a:spLocks noChangeArrowheads="1"/>
          </p:cNvSpPr>
          <p:nvPr/>
        </p:nvSpPr>
        <p:spPr bwMode="auto">
          <a:xfrm>
            <a:off x="517525" y="2921000"/>
            <a:ext cx="8221663" cy="1190625"/>
          </a:xfrm>
          <a:prstGeom prst="rect">
            <a:avLst/>
          </a:prstGeom>
          <a:noFill/>
          <a:ln w="9525">
            <a:noFill/>
            <a:miter lim="800000"/>
            <a:headEnd/>
            <a:tailEnd/>
          </a:ln>
          <a:effectLst/>
        </p:spPr>
        <p:txBody>
          <a:bodyPr wrap="none">
            <a:spAutoFit/>
          </a:bodyPr>
          <a:lstStyle/>
          <a:p>
            <a:r>
              <a:rPr lang="zh-CN" altLang="en-US" sz="3600">
                <a:solidFill>
                  <a:srgbClr val="66FFFF"/>
                </a:solidFill>
                <a:ea typeface="黑体" pitchFamily="49" charset="-122"/>
              </a:rPr>
              <a:t>解</a:t>
            </a:r>
            <a:r>
              <a:rPr lang="zh-CN" altLang="en-US" sz="3600" b="0">
                <a:solidFill>
                  <a:schemeClr val="tx1"/>
                </a:solidFill>
                <a:ea typeface="楷体_GB2312" pitchFamily="49" charset="-122"/>
              </a:rPr>
              <a:t> 令</a:t>
            </a:r>
            <a:r>
              <a:rPr lang="en-US" altLang="zh-CN" sz="3600" b="0" i="1">
                <a:solidFill>
                  <a:schemeClr val="tx1"/>
                </a:solidFill>
                <a:ea typeface="楷体_GB2312" pitchFamily="49" charset="-122"/>
              </a:rPr>
              <a:t>X</a:t>
            </a:r>
            <a:r>
              <a:rPr lang="en-US" altLang="zh-CN" sz="3600" b="0" i="1" baseline="-25000">
                <a:solidFill>
                  <a:schemeClr val="tx1"/>
                </a:solidFill>
                <a:ea typeface="楷体_GB2312" pitchFamily="49" charset="-122"/>
              </a:rPr>
              <a:t>i</a:t>
            </a:r>
            <a:r>
              <a:rPr lang="en-US" altLang="zh-CN" sz="3600" b="0" i="1">
                <a:solidFill>
                  <a:schemeClr val="tx1"/>
                </a:solidFill>
                <a:ea typeface="楷体_GB2312" pitchFamily="49" charset="-122"/>
              </a:rPr>
              <a:t> </a:t>
            </a:r>
            <a:r>
              <a:rPr lang="zh-CN" altLang="en-US" sz="3600" b="0">
                <a:solidFill>
                  <a:schemeClr val="tx1"/>
                </a:solidFill>
                <a:ea typeface="楷体_GB2312" pitchFamily="49" charset="-122"/>
              </a:rPr>
              <a:t>为售出了第</a:t>
            </a:r>
            <a:r>
              <a:rPr lang="zh-CN" altLang="en-US" sz="3600" b="0" i="1">
                <a:solidFill>
                  <a:schemeClr val="tx1"/>
                </a:solidFill>
                <a:ea typeface="楷体_GB2312" pitchFamily="49" charset="-122"/>
              </a:rPr>
              <a:t> </a:t>
            </a:r>
            <a:r>
              <a:rPr lang="en-US" altLang="zh-CN" sz="3600" b="0" i="1">
                <a:solidFill>
                  <a:schemeClr val="tx1"/>
                </a:solidFill>
                <a:ea typeface="楷体_GB2312" pitchFamily="49" charset="-122"/>
              </a:rPr>
              <a:t>i – </a:t>
            </a:r>
            <a:r>
              <a:rPr lang="en-US" altLang="zh-CN" sz="3600" b="0">
                <a:solidFill>
                  <a:schemeClr val="tx1"/>
                </a:solidFill>
                <a:ea typeface="楷体_GB2312" pitchFamily="49" charset="-122"/>
              </a:rPr>
              <a:t>1 </a:t>
            </a:r>
            <a:r>
              <a:rPr lang="zh-CN" altLang="en-US" sz="3600" b="0">
                <a:solidFill>
                  <a:schemeClr val="tx1"/>
                </a:solidFill>
                <a:ea typeface="楷体_GB2312" pitchFamily="49" charset="-122"/>
              </a:rPr>
              <a:t>份报纸后到售出</a:t>
            </a:r>
          </a:p>
          <a:p>
            <a:r>
              <a:rPr lang="zh-CN" altLang="en-US" sz="3600" b="0">
                <a:solidFill>
                  <a:schemeClr val="tx1"/>
                </a:solidFill>
                <a:ea typeface="楷体_GB2312" pitchFamily="49" charset="-122"/>
              </a:rPr>
              <a:t>第</a:t>
            </a:r>
            <a:r>
              <a:rPr lang="en-US" altLang="zh-CN" sz="3600" b="0" i="1">
                <a:solidFill>
                  <a:schemeClr val="tx1"/>
                </a:solidFill>
                <a:ea typeface="楷体_GB2312" pitchFamily="49" charset="-122"/>
              </a:rPr>
              <a:t>i </a:t>
            </a:r>
            <a:r>
              <a:rPr lang="zh-CN" altLang="en-US" sz="3600" b="0">
                <a:solidFill>
                  <a:schemeClr val="tx1"/>
                </a:solidFill>
                <a:ea typeface="楷体_GB2312" pitchFamily="49" charset="-122"/>
              </a:rPr>
              <a:t>份报纸时的过路人数</a:t>
            </a:r>
            <a:r>
              <a:rPr lang="en-US" altLang="zh-CN" sz="3600" b="0">
                <a:solidFill>
                  <a:schemeClr val="tx1"/>
                </a:solidFill>
                <a:ea typeface="楷体_GB2312" pitchFamily="49" charset="-122"/>
              </a:rPr>
              <a:t>,  </a:t>
            </a:r>
            <a:r>
              <a:rPr lang="en-US" altLang="zh-CN" sz="3600" b="0" i="1">
                <a:solidFill>
                  <a:schemeClr val="tx1"/>
                </a:solidFill>
                <a:ea typeface="楷体_GB2312" pitchFamily="49" charset="-122"/>
              </a:rPr>
              <a:t>i</a:t>
            </a:r>
            <a:r>
              <a:rPr lang="en-US" altLang="zh-CN" sz="3600" b="0">
                <a:solidFill>
                  <a:schemeClr val="tx1"/>
                </a:solidFill>
                <a:ea typeface="楷体_GB2312" pitchFamily="49" charset="-122"/>
              </a:rPr>
              <a:t> = 1,2,…,100</a:t>
            </a:r>
          </a:p>
        </p:txBody>
      </p:sp>
      <p:graphicFrame>
        <p:nvGraphicFramePr>
          <p:cNvPr id="313348" name="Object 4"/>
          <p:cNvGraphicFramePr>
            <a:graphicFrameLocks noChangeAspect="1"/>
          </p:cNvGraphicFramePr>
          <p:nvPr/>
        </p:nvGraphicFramePr>
        <p:xfrm>
          <a:off x="1143000" y="4186238"/>
          <a:ext cx="7054850" cy="766762"/>
        </p:xfrm>
        <a:graphic>
          <a:graphicData uri="http://schemas.openxmlformats.org/presentationml/2006/ole">
            <p:oleObj spid="_x0000_s57346" name="Equation" r:id="rId3" imgW="6527520" imgH="609480" progId="Equation.3">
              <p:embed/>
            </p:oleObj>
          </a:graphicData>
        </a:graphic>
      </p:graphicFrame>
      <p:sp>
        <p:nvSpPr>
          <p:cNvPr id="313349" name="Text Box 5"/>
          <p:cNvSpPr txBox="1">
            <a:spLocks noChangeArrowheads="1"/>
          </p:cNvSpPr>
          <p:nvPr/>
        </p:nvSpPr>
        <p:spPr bwMode="auto">
          <a:xfrm>
            <a:off x="6307138" y="4845050"/>
            <a:ext cx="2317750" cy="641350"/>
          </a:xfrm>
          <a:prstGeom prst="rect">
            <a:avLst/>
          </a:prstGeom>
          <a:noFill/>
          <a:ln w="9525">
            <a:noFill/>
            <a:miter lim="800000"/>
            <a:headEnd/>
            <a:tailEnd/>
          </a:ln>
          <a:effectLst/>
        </p:spPr>
        <p:txBody>
          <a:bodyPr wrap="none">
            <a:spAutoFit/>
          </a:bodyPr>
          <a:lstStyle/>
          <a:p>
            <a:r>
              <a:rPr lang="en-US" altLang="zh-CN" sz="3600" b="0">
                <a:solidFill>
                  <a:schemeClr val="tx1"/>
                </a:solidFill>
                <a:ea typeface="楷体_GB2312" pitchFamily="49" charset="-122"/>
              </a:rPr>
              <a:t>(</a:t>
            </a:r>
            <a:r>
              <a:rPr lang="zh-CN" altLang="en-US" sz="3600" b="0">
                <a:solidFill>
                  <a:schemeClr val="tx1"/>
                </a:solidFill>
                <a:ea typeface="楷体_GB2312" pitchFamily="49" charset="-122"/>
              </a:rPr>
              <a:t>几何分布</a:t>
            </a:r>
            <a:r>
              <a:rPr lang="en-US" altLang="zh-CN" sz="3600" b="0">
                <a:solidFill>
                  <a:schemeClr val="tx1"/>
                </a:solidFill>
                <a:ea typeface="楷体_GB2312" pitchFamily="49" charset="-122"/>
              </a:rPr>
              <a:t>)</a:t>
            </a:r>
          </a:p>
        </p:txBody>
      </p:sp>
      <p:graphicFrame>
        <p:nvGraphicFramePr>
          <p:cNvPr id="313350" name="Object 6"/>
          <p:cNvGraphicFramePr>
            <a:graphicFrameLocks noChangeAspect="1"/>
          </p:cNvGraphicFramePr>
          <p:nvPr/>
        </p:nvGraphicFramePr>
        <p:xfrm>
          <a:off x="1143000" y="5473700"/>
          <a:ext cx="6845300" cy="1155700"/>
        </p:xfrm>
        <a:graphic>
          <a:graphicData uri="http://schemas.openxmlformats.org/presentationml/2006/ole">
            <p:oleObj spid="_x0000_s57347" name="Equation" r:id="rId4" imgW="6845040" imgH="1155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3346"/>
                                        </p:tgtEl>
                                        <p:attrNameLst>
                                          <p:attrName>style.visibility</p:attrName>
                                        </p:attrNameLst>
                                      </p:cBhvr>
                                      <p:to>
                                        <p:strVal val="visible"/>
                                      </p:to>
                                    </p:set>
                                    <p:animEffect transition="in" filter="wipe(up)">
                                      <p:cBhvr>
                                        <p:cTn id="7" dur="500"/>
                                        <p:tgtEl>
                                          <p:spTgt spid="3133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3347"/>
                                        </p:tgtEl>
                                        <p:attrNameLst>
                                          <p:attrName>style.visibility</p:attrName>
                                        </p:attrNameLst>
                                      </p:cBhvr>
                                      <p:to>
                                        <p:strVal val="visible"/>
                                      </p:to>
                                    </p:set>
                                    <p:animEffect transition="in" filter="wipe(up)">
                                      <p:cBhvr>
                                        <p:cTn id="12" dur="500"/>
                                        <p:tgtEl>
                                          <p:spTgt spid="3133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13348"/>
                                        </p:tgtEl>
                                        <p:attrNameLst>
                                          <p:attrName>style.visibility</p:attrName>
                                        </p:attrNameLst>
                                      </p:cBhvr>
                                      <p:to>
                                        <p:strVal val="visible"/>
                                      </p:to>
                                    </p:set>
                                    <p:animEffect transition="in" filter="wipe(up)">
                                      <p:cBhvr>
                                        <p:cTn id="17" dur="500"/>
                                        <p:tgtEl>
                                          <p:spTgt spid="3133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3349"/>
                                        </p:tgtEl>
                                        <p:attrNameLst>
                                          <p:attrName>style.visibility</p:attrName>
                                        </p:attrNameLst>
                                      </p:cBhvr>
                                      <p:to>
                                        <p:strVal val="visible"/>
                                      </p:to>
                                    </p:set>
                                    <p:animEffect transition="in" filter="wipe(up)">
                                      <p:cBhvr>
                                        <p:cTn id="22" dur="500"/>
                                        <p:tgtEl>
                                          <p:spTgt spid="3133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13350"/>
                                        </p:tgtEl>
                                        <p:attrNameLst>
                                          <p:attrName>style.visibility</p:attrName>
                                        </p:attrNameLst>
                                      </p:cBhvr>
                                      <p:to>
                                        <p:strVal val="visible"/>
                                      </p:to>
                                    </p:set>
                                    <p:animEffect transition="in" filter="wipe(up)">
                                      <p:cBhvr>
                                        <p:cTn id="27" dur="500"/>
                                        <p:tgtEl>
                                          <p:spTgt spid="313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6" grpId="0" autoUpdateAnimBg="0"/>
      <p:bldP spid="313347" grpId="0" autoUpdateAnimBg="0"/>
      <p:bldP spid="31334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4370" name="Object 2"/>
          <p:cNvGraphicFramePr>
            <a:graphicFrameLocks noChangeAspect="1"/>
          </p:cNvGraphicFramePr>
          <p:nvPr/>
        </p:nvGraphicFramePr>
        <p:xfrm>
          <a:off x="5727700" y="228600"/>
          <a:ext cx="1892300" cy="1085850"/>
        </p:xfrm>
        <a:graphic>
          <a:graphicData uri="http://schemas.openxmlformats.org/presentationml/2006/ole">
            <p:oleObj spid="_x0000_s58370" name="Equation" r:id="rId3" imgW="1726920" imgH="990360" progId="Equation.3">
              <p:embed/>
            </p:oleObj>
          </a:graphicData>
        </a:graphic>
      </p:graphicFrame>
      <p:grpSp>
        <p:nvGrpSpPr>
          <p:cNvPr id="2" name="Group 3"/>
          <p:cNvGrpSpPr>
            <a:grpSpLocks/>
          </p:cNvGrpSpPr>
          <p:nvPr/>
        </p:nvGrpSpPr>
        <p:grpSpPr bwMode="auto">
          <a:xfrm>
            <a:off x="762000" y="371475"/>
            <a:ext cx="4937125" cy="701675"/>
            <a:chOff x="480" y="334"/>
            <a:chExt cx="3110" cy="442"/>
          </a:xfrm>
        </p:grpSpPr>
        <p:graphicFrame>
          <p:nvGraphicFramePr>
            <p:cNvPr id="314372" name="Object 4"/>
            <p:cNvGraphicFramePr>
              <a:graphicFrameLocks noChangeAspect="1"/>
            </p:cNvGraphicFramePr>
            <p:nvPr/>
          </p:nvGraphicFramePr>
          <p:xfrm>
            <a:off x="480" y="432"/>
            <a:ext cx="1520" cy="304"/>
          </p:xfrm>
          <a:graphic>
            <a:graphicData uri="http://schemas.openxmlformats.org/presentationml/2006/ole">
              <p:oleObj spid="_x0000_s58377" name="Equation" r:id="rId4" imgW="2412720" imgH="482400" progId="Equation.3">
                <p:embed/>
              </p:oleObj>
            </a:graphicData>
          </a:graphic>
        </p:graphicFrame>
        <p:sp>
          <p:nvSpPr>
            <p:cNvPr id="314373" name="Text Box 5"/>
            <p:cNvSpPr txBox="1">
              <a:spLocks noChangeArrowheads="1"/>
            </p:cNvSpPr>
            <p:nvPr/>
          </p:nvSpPr>
          <p:spPr bwMode="auto">
            <a:xfrm>
              <a:off x="2114" y="334"/>
              <a:ext cx="1476" cy="442"/>
            </a:xfrm>
            <a:prstGeom prst="rect">
              <a:avLst/>
            </a:prstGeom>
            <a:noFill/>
            <a:ln w="9525">
              <a:noFill/>
              <a:miter lim="800000"/>
              <a:headEnd/>
              <a:tailEnd/>
            </a:ln>
            <a:effectLst/>
          </p:spPr>
          <p:txBody>
            <a:bodyPr wrap="none">
              <a:spAutoFit/>
            </a:bodyPr>
            <a:lstStyle/>
            <a:p>
              <a:r>
                <a:rPr lang="zh-CN" altLang="en-US" sz="4000" b="0">
                  <a:solidFill>
                    <a:schemeClr val="tx1"/>
                  </a:solidFill>
                  <a:ea typeface="楷体_GB2312" pitchFamily="49" charset="-122"/>
                </a:rPr>
                <a:t>相互独立</a:t>
              </a:r>
              <a:r>
                <a:rPr lang="en-US" altLang="zh-CN" sz="4000" b="0">
                  <a:solidFill>
                    <a:schemeClr val="tx1"/>
                  </a:solidFill>
                  <a:ea typeface="楷体_GB2312" pitchFamily="49" charset="-122"/>
                </a:rPr>
                <a:t>,</a:t>
              </a:r>
            </a:p>
          </p:txBody>
        </p:sp>
      </p:grpSp>
      <p:graphicFrame>
        <p:nvGraphicFramePr>
          <p:cNvPr id="314374" name="Object 6"/>
          <p:cNvGraphicFramePr>
            <a:graphicFrameLocks noChangeAspect="1"/>
          </p:cNvGraphicFramePr>
          <p:nvPr/>
        </p:nvGraphicFramePr>
        <p:xfrm>
          <a:off x="1219200" y="1447800"/>
          <a:ext cx="5943600" cy="533400"/>
        </p:xfrm>
        <a:graphic>
          <a:graphicData uri="http://schemas.openxmlformats.org/presentationml/2006/ole">
            <p:oleObj spid="_x0000_s58371" name="Equation" r:id="rId5" imgW="4216320" imgH="444240" progId="Equation.3">
              <p:embed/>
            </p:oleObj>
          </a:graphicData>
        </a:graphic>
      </p:graphicFrame>
      <p:graphicFrame>
        <p:nvGraphicFramePr>
          <p:cNvPr id="314375" name="Object 7"/>
          <p:cNvGraphicFramePr>
            <a:graphicFrameLocks noChangeAspect="1"/>
          </p:cNvGraphicFramePr>
          <p:nvPr/>
        </p:nvGraphicFramePr>
        <p:xfrm>
          <a:off x="1308100" y="3132138"/>
          <a:ext cx="6083300" cy="601662"/>
        </p:xfrm>
        <a:graphic>
          <a:graphicData uri="http://schemas.openxmlformats.org/presentationml/2006/ole">
            <p:oleObj spid="_x0000_s58372" name="Equation" r:id="rId6" imgW="4000320" imgH="469800" progId="Equation.3">
              <p:embed/>
            </p:oleObj>
          </a:graphicData>
        </a:graphic>
      </p:graphicFrame>
      <p:graphicFrame>
        <p:nvGraphicFramePr>
          <p:cNvPr id="314376" name="Object 8"/>
          <p:cNvGraphicFramePr>
            <a:graphicFrameLocks noChangeAspect="1"/>
          </p:cNvGraphicFramePr>
          <p:nvPr/>
        </p:nvGraphicFramePr>
        <p:xfrm>
          <a:off x="533400" y="3962400"/>
          <a:ext cx="8318500" cy="1219200"/>
        </p:xfrm>
        <a:graphic>
          <a:graphicData uri="http://schemas.openxmlformats.org/presentationml/2006/ole">
            <p:oleObj spid="_x0000_s58373" name="Equation" r:id="rId7" imgW="8318160" imgH="1015920" progId="Equation.3">
              <p:embed/>
            </p:oleObj>
          </a:graphicData>
        </a:graphic>
      </p:graphicFrame>
      <p:graphicFrame>
        <p:nvGraphicFramePr>
          <p:cNvPr id="314377" name="Object 9"/>
          <p:cNvGraphicFramePr>
            <a:graphicFrameLocks noChangeAspect="1"/>
          </p:cNvGraphicFramePr>
          <p:nvPr/>
        </p:nvGraphicFramePr>
        <p:xfrm>
          <a:off x="815975" y="5370513"/>
          <a:ext cx="2917825" cy="1106487"/>
        </p:xfrm>
        <a:graphic>
          <a:graphicData uri="http://schemas.openxmlformats.org/presentationml/2006/ole">
            <p:oleObj spid="_x0000_s58374" name="Equation" r:id="rId8" imgW="2679480" imgH="1015920" progId="Equation.3">
              <p:embed/>
            </p:oleObj>
          </a:graphicData>
        </a:graphic>
      </p:graphicFrame>
      <p:graphicFrame>
        <p:nvGraphicFramePr>
          <p:cNvPr id="314378" name="Object 10"/>
          <p:cNvGraphicFramePr>
            <a:graphicFrameLocks noChangeAspect="1"/>
          </p:cNvGraphicFramePr>
          <p:nvPr/>
        </p:nvGraphicFramePr>
        <p:xfrm>
          <a:off x="3768725" y="5638800"/>
          <a:ext cx="3089275" cy="514350"/>
        </p:xfrm>
        <a:graphic>
          <a:graphicData uri="http://schemas.openxmlformats.org/presentationml/2006/ole">
            <p:oleObj spid="_x0000_s58375" name="Equation" r:id="rId9" imgW="2743200" imgH="457200" progId="Equation.3">
              <p:embed/>
            </p:oleObj>
          </a:graphicData>
        </a:graphic>
      </p:graphicFrame>
      <p:graphicFrame>
        <p:nvGraphicFramePr>
          <p:cNvPr id="314379" name="Object 11"/>
          <p:cNvGraphicFramePr>
            <a:graphicFrameLocks noChangeAspect="1"/>
          </p:cNvGraphicFramePr>
          <p:nvPr/>
        </p:nvGraphicFramePr>
        <p:xfrm>
          <a:off x="6858000" y="5638800"/>
          <a:ext cx="2209800" cy="441325"/>
        </p:xfrm>
        <a:graphic>
          <a:graphicData uri="http://schemas.openxmlformats.org/presentationml/2006/ole">
            <p:oleObj spid="_x0000_s58376" name="Equation" r:id="rId10" imgW="1447560" imgH="342720" progId="Equation.3">
              <p:embed/>
            </p:oleObj>
          </a:graphicData>
        </a:graphic>
      </p:graphicFrame>
      <p:sp>
        <p:nvSpPr>
          <p:cNvPr id="314380" name="Text Box 12"/>
          <p:cNvSpPr txBox="1">
            <a:spLocks noChangeArrowheads="1"/>
          </p:cNvSpPr>
          <p:nvPr/>
        </p:nvSpPr>
        <p:spPr bwMode="auto">
          <a:xfrm>
            <a:off x="457200" y="2206625"/>
            <a:ext cx="7042150" cy="701675"/>
          </a:xfrm>
          <a:prstGeom prst="rect">
            <a:avLst/>
          </a:prstGeom>
          <a:noFill/>
          <a:ln w="9525">
            <a:noFill/>
            <a:miter lim="800000"/>
            <a:headEnd/>
            <a:tailEnd/>
          </a:ln>
          <a:effectLst/>
        </p:spPr>
        <p:txBody>
          <a:bodyPr wrap="none">
            <a:spAutoFit/>
          </a:bodyPr>
          <a:lstStyle/>
          <a:p>
            <a:r>
              <a:rPr lang="zh-CN" altLang="en-US" sz="4000" b="0">
                <a:solidFill>
                  <a:schemeClr val="tx1"/>
                </a:solidFill>
                <a:ea typeface="楷体_GB2312" pitchFamily="49" charset="-122"/>
              </a:rPr>
              <a:t>由独立同分布中心极限定理</a:t>
            </a:r>
            <a:r>
              <a:rPr lang="en-US" altLang="zh-CN" sz="4000" b="0">
                <a:solidFill>
                  <a:schemeClr val="tx1"/>
                </a:solidFill>
                <a:ea typeface="楷体_GB2312" pitchFamily="49" charset="-122"/>
              </a:rPr>
              <a:t>, </a:t>
            </a:r>
            <a:r>
              <a:rPr lang="zh-CN" altLang="en-US" sz="4000" b="0">
                <a:solidFill>
                  <a:schemeClr val="tx1"/>
                </a:solidFill>
                <a:ea typeface="楷体_GB2312" pitchFamily="49" charset="-122"/>
              </a:rPr>
              <a:t>有</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4370"/>
                                        </p:tgtEl>
                                        <p:attrNameLst>
                                          <p:attrName>style.visibility</p:attrName>
                                        </p:attrNameLst>
                                      </p:cBhvr>
                                      <p:to>
                                        <p:strVal val="visible"/>
                                      </p:to>
                                    </p:set>
                                    <p:animEffect transition="in" filter="wipe(left)">
                                      <p:cBhvr>
                                        <p:cTn id="12" dur="500"/>
                                        <p:tgtEl>
                                          <p:spTgt spid="3143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4374"/>
                                        </p:tgtEl>
                                        <p:attrNameLst>
                                          <p:attrName>style.visibility</p:attrName>
                                        </p:attrNameLst>
                                      </p:cBhvr>
                                      <p:to>
                                        <p:strVal val="visible"/>
                                      </p:to>
                                    </p:set>
                                    <p:animEffect transition="in" filter="wipe(left)">
                                      <p:cBhvr>
                                        <p:cTn id="17" dur="500"/>
                                        <p:tgtEl>
                                          <p:spTgt spid="314374"/>
                                        </p:tgtEl>
                                      </p:cBhvr>
                                    </p:animEffect>
                                  </p:childTnLst>
                                </p:cTn>
                              </p:par>
                            </p:childTnLst>
                          </p:cTn>
                        </p:par>
                        <p:par>
                          <p:cTn id="18" fill="hold">
                            <p:stCondLst>
                              <p:cond delay="500"/>
                            </p:stCondLst>
                            <p:childTnLst>
                              <p:par>
                                <p:cTn id="19" presetID="22" presetClass="entr" presetSubtype="8" fill="hold" grpId="0" nodeType="afterEffect">
                                  <p:stCondLst>
                                    <p:cond delay="3000"/>
                                  </p:stCondLst>
                                  <p:childTnLst>
                                    <p:set>
                                      <p:cBhvr>
                                        <p:cTn id="20" dur="1" fill="hold">
                                          <p:stCondLst>
                                            <p:cond delay="0"/>
                                          </p:stCondLst>
                                        </p:cTn>
                                        <p:tgtEl>
                                          <p:spTgt spid="314380"/>
                                        </p:tgtEl>
                                        <p:attrNameLst>
                                          <p:attrName>style.visibility</p:attrName>
                                        </p:attrNameLst>
                                      </p:cBhvr>
                                      <p:to>
                                        <p:strVal val="visible"/>
                                      </p:to>
                                    </p:set>
                                    <p:animEffect transition="in" filter="wipe(left)">
                                      <p:cBhvr>
                                        <p:cTn id="21" dur="500"/>
                                        <p:tgtEl>
                                          <p:spTgt spid="31438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14375"/>
                                        </p:tgtEl>
                                        <p:attrNameLst>
                                          <p:attrName>style.visibility</p:attrName>
                                        </p:attrNameLst>
                                      </p:cBhvr>
                                      <p:to>
                                        <p:strVal val="visible"/>
                                      </p:to>
                                    </p:set>
                                    <p:animEffect transition="in" filter="wipe(left)">
                                      <p:cBhvr>
                                        <p:cTn id="26" dur="500"/>
                                        <p:tgtEl>
                                          <p:spTgt spid="31437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14376"/>
                                        </p:tgtEl>
                                        <p:attrNameLst>
                                          <p:attrName>style.visibility</p:attrName>
                                        </p:attrNameLst>
                                      </p:cBhvr>
                                      <p:to>
                                        <p:strVal val="visible"/>
                                      </p:to>
                                    </p:set>
                                    <p:animEffect transition="in" filter="wipe(left)">
                                      <p:cBhvr>
                                        <p:cTn id="31" dur="500"/>
                                        <p:tgtEl>
                                          <p:spTgt spid="31437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14377"/>
                                        </p:tgtEl>
                                        <p:attrNameLst>
                                          <p:attrName>style.visibility</p:attrName>
                                        </p:attrNameLst>
                                      </p:cBhvr>
                                      <p:to>
                                        <p:strVal val="visible"/>
                                      </p:to>
                                    </p:set>
                                    <p:animEffect transition="in" filter="wipe(left)">
                                      <p:cBhvr>
                                        <p:cTn id="36" dur="500"/>
                                        <p:tgtEl>
                                          <p:spTgt spid="3143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14378"/>
                                        </p:tgtEl>
                                        <p:attrNameLst>
                                          <p:attrName>style.visibility</p:attrName>
                                        </p:attrNameLst>
                                      </p:cBhvr>
                                      <p:to>
                                        <p:strVal val="visible"/>
                                      </p:to>
                                    </p:set>
                                    <p:animEffect transition="in" filter="wipe(left)">
                                      <p:cBhvr>
                                        <p:cTn id="41" dur="500"/>
                                        <p:tgtEl>
                                          <p:spTgt spid="31437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14379"/>
                                        </p:tgtEl>
                                        <p:attrNameLst>
                                          <p:attrName>style.visibility</p:attrName>
                                        </p:attrNameLst>
                                      </p:cBhvr>
                                      <p:to>
                                        <p:strVal val="visible"/>
                                      </p:to>
                                    </p:set>
                                    <p:animEffect transition="in" filter="wipe(left)">
                                      <p:cBhvr>
                                        <p:cTn id="46" dur="500"/>
                                        <p:tgtEl>
                                          <p:spTgt spid="314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8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2"/>
          <p:cNvSpPr txBox="1">
            <a:spLocks noChangeArrowheads="1"/>
          </p:cNvSpPr>
          <p:nvPr/>
        </p:nvSpPr>
        <p:spPr bwMode="auto">
          <a:xfrm>
            <a:off x="395288" y="476250"/>
            <a:ext cx="8413750" cy="2838450"/>
          </a:xfrm>
          <a:prstGeom prst="rect">
            <a:avLst/>
          </a:prstGeom>
          <a:noFill/>
          <a:ln w="9525">
            <a:noFill/>
            <a:miter lim="800000"/>
            <a:headEnd/>
            <a:tailEnd/>
          </a:ln>
          <a:effectLst/>
        </p:spPr>
        <p:txBody>
          <a:bodyPr wrap="none">
            <a:spAutoFit/>
          </a:bodyPr>
          <a:lstStyle/>
          <a:p>
            <a:r>
              <a:rPr lang="zh-CN" altLang="en-US" sz="3600">
                <a:solidFill>
                  <a:srgbClr val="66FFFF"/>
                </a:solidFill>
                <a:latin typeface="黑体" pitchFamily="49" charset="-122"/>
                <a:ea typeface="黑体" pitchFamily="49" charset="-122"/>
              </a:rPr>
              <a:t>例</a:t>
            </a:r>
            <a:r>
              <a:rPr lang="en-US" altLang="zh-CN" sz="3600">
                <a:solidFill>
                  <a:srgbClr val="66FFFF"/>
                </a:solidFill>
                <a:latin typeface="黑体" pitchFamily="49" charset="-122"/>
                <a:ea typeface="黑体" pitchFamily="49" charset="-122"/>
              </a:rPr>
              <a:t>4</a:t>
            </a:r>
            <a:r>
              <a:rPr lang="en-US" altLang="zh-CN" sz="3200" b="0">
                <a:solidFill>
                  <a:schemeClr val="tx1"/>
                </a:solidFill>
                <a:ea typeface="楷体_GB2312" pitchFamily="49" charset="-122"/>
              </a:rPr>
              <a:t>   </a:t>
            </a:r>
            <a:r>
              <a:rPr lang="zh-CN" altLang="en-US" sz="3600" b="0">
                <a:solidFill>
                  <a:schemeClr val="tx1"/>
                </a:solidFill>
                <a:ea typeface="楷体_GB2312" pitchFamily="49" charset="-122"/>
              </a:rPr>
              <a:t>检验员逐个检查某产品</a:t>
            </a:r>
            <a:r>
              <a:rPr lang="en-US" altLang="zh-CN" sz="3600" b="0">
                <a:solidFill>
                  <a:schemeClr val="tx1"/>
                </a:solidFill>
                <a:ea typeface="楷体_GB2312" pitchFamily="49" charset="-122"/>
              </a:rPr>
              <a:t>,</a:t>
            </a:r>
            <a:r>
              <a:rPr lang="zh-CN" altLang="en-US" sz="3600" b="0">
                <a:solidFill>
                  <a:schemeClr val="tx1"/>
                </a:solidFill>
                <a:ea typeface="楷体_GB2312" pitchFamily="49" charset="-122"/>
              </a:rPr>
              <a:t>每查一个需</a:t>
            </a:r>
          </a:p>
          <a:p>
            <a:r>
              <a:rPr lang="zh-CN" altLang="en-US" sz="3600" b="0">
                <a:solidFill>
                  <a:schemeClr val="tx1"/>
                </a:solidFill>
                <a:ea typeface="楷体_GB2312" pitchFamily="49" charset="-122"/>
              </a:rPr>
              <a:t>用</a:t>
            </a:r>
            <a:r>
              <a:rPr lang="en-US" altLang="zh-CN" sz="3600" b="0">
                <a:solidFill>
                  <a:schemeClr val="tx1"/>
                </a:solidFill>
                <a:ea typeface="楷体_GB2312" pitchFamily="49" charset="-122"/>
              </a:rPr>
              <a:t>10</a:t>
            </a:r>
            <a:r>
              <a:rPr lang="zh-CN" altLang="en-US" sz="3600" b="0">
                <a:solidFill>
                  <a:schemeClr val="tx1"/>
                </a:solidFill>
                <a:ea typeface="楷体_GB2312" pitchFamily="49" charset="-122"/>
              </a:rPr>
              <a:t>秒钟</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但有的产品需重复检查一次，</a:t>
            </a:r>
          </a:p>
          <a:p>
            <a:r>
              <a:rPr lang="zh-CN" altLang="en-US" sz="3600" b="0">
                <a:solidFill>
                  <a:schemeClr val="tx1"/>
                </a:solidFill>
                <a:ea typeface="楷体_GB2312" pitchFamily="49" charset="-122"/>
              </a:rPr>
              <a:t>再用去</a:t>
            </a:r>
            <a:r>
              <a:rPr lang="en-US" altLang="zh-CN" sz="3600" b="0">
                <a:solidFill>
                  <a:schemeClr val="tx1"/>
                </a:solidFill>
                <a:ea typeface="楷体_GB2312" pitchFamily="49" charset="-122"/>
              </a:rPr>
              <a:t>10</a:t>
            </a:r>
            <a:r>
              <a:rPr lang="zh-CN" altLang="en-US" sz="3600" b="0">
                <a:solidFill>
                  <a:schemeClr val="tx1"/>
                </a:solidFill>
                <a:ea typeface="楷体_GB2312" pitchFamily="49" charset="-122"/>
              </a:rPr>
              <a:t>秒钟</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若产品需重复检查的概率</a:t>
            </a:r>
          </a:p>
          <a:p>
            <a:r>
              <a:rPr lang="zh-CN" altLang="en-US" sz="3600" b="0">
                <a:solidFill>
                  <a:schemeClr val="tx1"/>
                </a:solidFill>
                <a:ea typeface="楷体_GB2312" pitchFamily="49" charset="-122"/>
              </a:rPr>
              <a:t>为 </a:t>
            </a:r>
            <a:r>
              <a:rPr lang="en-US" altLang="zh-CN" sz="3600" b="0">
                <a:solidFill>
                  <a:schemeClr val="tx1"/>
                </a:solidFill>
                <a:ea typeface="楷体_GB2312" pitchFamily="49" charset="-122"/>
              </a:rPr>
              <a:t>0.5, </a:t>
            </a:r>
            <a:r>
              <a:rPr lang="zh-CN" altLang="en-US" sz="3600" b="0">
                <a:solidFill>
                  <a:schemeClr val="tx1"/>
                </a:solidFill>
                <a:ea typeface="楷体_GB2312" pitchFamily="49" charset="-122"/>
              </a:rPr>
              <a:t>求检验员在 </a:t>
            </a:r>
            <a:r>
              <a:rPr lang="en-US" altLang="zh-CN" sz="3600" b="0">
                <a:solidFill>
                  <a:schemeClr val="tx1"/>
                </a:solidFill>
                <a:ea typeface="楷体_GB2312" pitchFamily="49" charset="-122"/>
              </a:rPr>
              <a:t>8 </a:t>
            </a:r>
            <a:r>
              <a:rPr lang="zh-CN" altLang="en-US" sz="3600" b="0">
                <a:solidFill>
                  <a:schemeClr val="tx1"/>
                </a:solidFill>
                <a:ea typeface="楷体_GB2312" pitchFamily="49" charset="-122"/>
              </a:rPr>
              <a:t>小时内检查的产品多</a:t>
            </a:r>
          </a:p>
          <a:p>
            <a:r>
              <a:rPr lang="zh-CN" altLang="en-US" sz="3600" b="0">
                <a:solidFill>
                  <a:schemeClr val="tx1"/>
                </a:solidFill>
                <a:ea typeface="楷体_GB2312" pitchFamily="49" charset="-122"/>
              </a:rPr>
              <a:t>于</a:t>
            </a:r>
            <a:r>
              <a:rPr lang="en-US" altLang="zh-CN" sz="3600" b="0">
                <a:solidFill>
                  <a:schemeClr val="tx1"/>
                </a:solidFill>
                <a:ea typeface="楷体_GB2312" pitchFamily="49" charset="-122"/>
              </a:rPr>
              <a:t>1900</a:t>
            </a:r>
            <a:r>
              <a:rPr lang="zh-CN" altLang="en-US" sz="3600" b="0">
                <a:solidFill>
                  <a:schemeClr val="tx1"/>
                </a:solidFill>
                <a:ea typeface="楷体_GB2312" pitchFamily="49" charset="-122"/>
              </a:rPr>
              <a:t>个的概率</a:t>
            </a:r>
            <a:r>
              <a:rPr lang="en-US" altLang="zh-CN" sz="3600" b="0">
                <a:solidFill>
                  <a:schemeClr val="tx1"/>
                </a:solidFill>
                <a:ea typeface="楷体_GB2312" pitchFamily="49" charset="-122"/>
              </a:rPr>
              <a:t>.</a:t>
            </a:r>
          </a:p>
        </p:txBody>
      </p:sp>
      <p:sp>
        <p:nvSpPr>
          <p:cNvPr id="315395" name="Text Box 3"/>
          <p:cNvSpPr txBox="1">
            <a:spLocks noChangeArrowheads="1"/>
          </p:cNvSpPr>
          <p:nvPr/>
        </p:nvSpPr>
        <p:spPr bwMode="auto">
          <a:xfrm>
            <a:off x="517525" y="3302000"/>
            <a:ext cx="8528050" cy="1190625"/>
          </a:xfrm>
          <a:prstGeom prst="rect">
            <a:avLst/>
          </a:prstGeom>
          <a:noFill/>
          <a:ln w="9525">
            <a:noFill/>
            <a:miter lim="800000"/>
            <a:headEnd/>
            <a:tailEnd/>
          </a:ln>
          <a:effectLst/>
        </p:spPr>
        <p:txBody>
          <a:bodyPr wrap="none">
            <a:spAutoFit/>
          </a:bodyPr>
          <a:lstStyle/>
          <a:p>
            <a:r>
              <a:rPr lang="zh-CN" altLang="en-US" sz="3600">
                <a:solidFill>
                  <a:srgbClr val="66FFFF"/>
                </a:solidFill>
                <a:ea typeface="黑体" pitchFamily="49" charset="-122"/>
              </a:rPr>
              <a:t>解</a:t>
            </a:r>
            <a:r>
              <a:rPr lang="zh-CN" altLang="en-US" sz="3600" b="0">
                <a:solidFill>
                  <a:srgbClr val="66FFFF"/>
                </a:solidFill>
                <a:ea typeface="楷体_GB2312" pitchFamily="49" charset="-122"/>
              </a:rPr>
              <a:t>  </a:t>
            </a:r>
            <a:r>
              <a:rPr lang="zh-CN" altLang="en-US" sz="3600" b="0">
                <a:solidFill>
                  <a:schemeClr val="tx1"/>
                </a:solidFill>
                <a:ea typeface="楷体_GB2312" pitchFamily="49" charset="-122"/>
              </a:rPr>
              <a:t>若在 </a:t>
            </a:r>
            <a:r>
              <a:rPr lang="en-US" altLang="zh-CN" sz="3600" b="0">
                <a:solidFill>
                  <a:schemeClr val="tx1"/>
                </a:solidFill>
                <a:ea typeface="楷体_GB2312" pitchFamily="49" charset="-122"/>
              </a:rPr>
              <a:t>8 </a:t>
            </a:r>
            <a:r>
              <a:rPr lang="zh-CN" altLang="en-US" sz="3600" b="0">
                <a:solidFill>
                  <a:schemeClr val="tx1"/>
                </a:solidFill>
                <a:ea typeface="楷体_GB2312" pitchFamily="49" charset="-122"/>
              </a:rPr>
              <a:t>小时内检查的产品多于</a:t>
            </a:r>
            <a:r>
              <a:rPr lang="en-US" altLang="zh-CN" sz="3600" b="0">
                <a:solidFill>
                  <a:schemeClr val="tx1"/>
                </a:solidFill>
                <a:ea typeface="楷体_GB2312" pitchFamily="49" charset="-122"/>
              </a:rPr>
              <a:t>1900</a:t>
            </a:r>
            <a:r>
              <a:rPr lang="zh-CN" altLang="en-US" sz="3600" b="0">
                <a:solidFill>
                  <a:schemeClr val="tx1"/>
                </a:solidFill>
                <a:ea typeface="楷体_GB2312" pitchFamily="49" charset="-122"/>
              </a:rPr>
              <a:t>个</a:t>
            </a:r>
            <a:r>
              <a:rPr lang="en-US" altLang="zh-CN" sz="3600" b="0">
                <a:solidFill>
                  <a:schemeClr val="tx1"/>
                </a:solidFill>
                <a:ea typeface="楷体_GB2312" pitchFamily="49" charset="-122"/>
              </a:rPr>
              <a:t>,</a:t>
            </a:r>
          </a:p>
          <a:p>
            <a:r>
              <a:rPr lang="zh-CN" altLang="en-US" sz="3600" b="0">
                <a:solidFill>
                  <a:schemeClr val="tx1"/>
                </a:solidFill>
                <a:ea typeface="楷体_GB2312" pitchFamily="49" charset="-122"/>
              </a:rPr>
              <a:t>即检查</a:t>
            </a:r>
            <a:r>
              <a:rPr lang="en-US" altLang="zh-CN" sz="3600" b="0">
                <a:solidFill>
                  <a:schemeClr val="tx1"/>
                </a:solidFill>
                <a:ea typeface="楷体_GB2312" pitchFamily="49" charset="-122"/>
              </a:rPr>
              <a:t>1900</a:t>
            </a:r>
            <a:r>
              <a:rPr lang="zh-CN" altLang="en-US" sz="3600" b="0">
                <a:solidFill>
                  <a:schemeClr val="tx1"/>
                </a:solidFill>
                <a:ea typeface="楷体_GB2312" pitchFamily="49" charset="-122"/>
              </a:rPr>
              <a:t>个产品所用的时间小于 </a:t>
            </a:r>
            <a:r>
              <a:rPr lang="en-US" altLang="zh-CN" sz="3600" b="0">
                <a:solidFill>
                  <a:schemeClr val="tx1"/>
                </a:solidFill>
                <a:ea typeface="楷体_GB2312" pitchFamily="49" charset="-122"/>
              </a:rPr>
              <a:t>8 </a:t>
            </a:r>
            <a:r>
              <a:rPr lang="zh-CN" altLang="en-US" sz="3600" b="0">
                <a:solidFill>
                  <a:schemeClr val="tx1"/>
                </a:solidFill>
                <a:ea typeface="楷体_GB2312" pitchFamily="49" charset="-122"/>
              </a:rPr>
              <a:t>小时</a:t>
            </a:r>
            <a:r>
              <a:rPr lang="en-US" altLang="zh-CN" sz="3600" b="0">
                <a:solidFill>
                  <a:schemeClr val="tx1"/>
                </a:solidFill>
                <a:ea typeface="楷体_GB2312" pitchFamily="49" charset="-122"/>
              </a:rPr>
              <a:t>.</a:t>
            </a:r>
          </a:p>
        </p:txBody>
      </p:sp>
      <p:sp>
        <p:nvSpPr>
          <p:cNvPr id="315396" name="Text Box 4"/>
          <p:cNvSpPr txBox="1">
            <a:spLocks noChangeArrowheads="1"/>
          </p:cNvSpPr>
          <p:nvPr/>
        </p:nvSpPr>
        <p:spPr bwMode="auto">
          <a:xfrm>
            <a:off x="533400" y="4648200"/>
            <a:ext cx="7969250" cy="641350"/>
          </a:xfrm>
          <a:prstGeom prst="rect">
            <a:avLst/>
          </a:prstGeom>
          <a:noFill/>
          <a:ln w="9525">
            <a:noFill/>
            <a:miter lim="800000"/>
            <a:headEnd/>
            <a:tailEnd/>
          </a:ln>
          <a:effectLst/>
        </p:spPr>
        <p:txBody>
          <a:bodyPr wrap="none">
            <a:spAutoFit/>
          </a:bodyPr>
          <a:lstStyle/>
          <a:p>
            <a:r>
              <a:rPr lang="zh-CN" altLang="en-US" sz="3600" b="0">
                <a:solidFill>
                  <a:schemeClr val="tx1"/>
                </a:solidFill>
                <a:ea typeface="楷体_GB2312" pitchFamily="49" charset="-122"/>
              </a:rPr>
              <a:t>设 </a:t>
            </a:r>
            <a:r>
              <a:rPr lang="en-US" altLang="zh-CN" sz="3600" b="0" i="1">
                <a:solidFill>
                  <a:schemeClr val="tx1"/>
                </a:solidFill>
                <a:ea typeface="楷体_GB2312" pitchFamily="49" charset="-122"/>
              </a:rPr>
              <a:t>X </a:t>
            </a:r>
            <a:r>
              <a:rPr lang="zh-CN" altLang="en-US" sz="3600" b="0">
                <a:solidFill>
                  <a:schemeClr val="tx1"/>
                </a:solidFill>
                <a:ea typeface="楷体_GB2312" pitchFamily="49" charset="-122"/>
              </a:rPr>
              <a:t>为检查</a:t>
            </a:r>
            <a:r>
              <a:rPr lang="en-US" altLang="zh-CN" sz="3600" b="0">
                <a:solidFill>
                  <a:schemeClr val="tx1"/>
                </a:solidFill>
                <a:ea typeface="楷体_GB2312" pitchFamily="49" charset="-122"/>
              </a:rPr>
              <a:t>1900 </a:t>
            </a:r>
            <a:r>
              <a:rPr lang="zh-CN" altLang="en-US" sz="3600" b="0">
                <a:solidFill>
                  <a:schemeClr val="tx1"/>
                </a:solidFill>
                <a:ea typeface="楷体_GB2312" pitchFamily="49" charset="-122"/>
              </a:rPr>
              <a:t>个产品所用的时间</a:t>
            </a:r>
            <a:r>
              <a:rPr lang="en-US" altLang="zh-CN" sz="3600" b="0">
                <a:solidFill>
                  <a:schemeClr val="tx1"/>
                </a:solidFill>
                <a:ea typeface="楷体_GB2312" pitchFamily="49" charset="-122"/>
              </a:rPr>
              <a:t>(</a:t>
            </a:r>
            <a:r>
              <a:rPr lang="zh-CN" altLang="en-US" sz="3600" b="0">
                <a:solidFill>
                  <a:schemeClr val="tx1"/>
                </a:solidFill>
                <a:ea typeface="楷体_GB2312" pitchFamily="49" charset="-122"/>
              </a:rPr>
              <a:t>秒</a:t>
            </a:r>
            <a:r>
              <a:rPr lang="en-US" altLang="zh-CN" sz="3600" b="0">
                <a:solidFill>
                  <a:schemeClr val="tx1"/>
                </a:solidFill>
                <a:ea typeface="楷体_GB2312" pitchFamily="49" charset="-122"/>
              </a:rPr>
              <a:t>)</a:t>
            </a:r>
          </a:p>
        </p:txBody>
      </p:sp>
      <p:sp>
        <p:nvSpPr>
          <p:cNvPr id="315397" name="Rectangle 5"/>
          <p:cNvSpPr>
            <a:spLocks noChangeArrowheads="1"/>
          </p:cNvSpPr>
          <p:nvPr/>
        </p:nvSpPr>
        <p:spPr bwMode="auto">
          <a:xfrm>
            <a:off x="533400" y="5486400"/>
            <a:ext cx="7315200" cy="1190625"/>
          </a:xfrm>
          <a:prstGeom prst="rect">
            <a:avLst/>
          </a:prstGeom>
          <a:noFill/>
          <a:ln w="9525">
            <a:noFill/>
            <a:miter lim="800000"/>
            <a:headEnd/>
            <a:tailEnd/>
          </a:ln>
          <a:effectLst/>
        </p:spPr>
        <p:txBody>
          <a:bodyPr>
            <a:spAutoFit/>
          </a:bodyPr>
          <a:lstStyle/>
          <a:p>
            <a:pPr>
              <a:spcBef>
                <a:spcPct val="50000"/>
              </a:spcBef>
            </a:pPr>
            <a:r>
              <a:rPr lang="zh-CN" altLang="en-US" sz="3600" b="0">
                <a:solidFill>
                  <a:schemeClr val="tx1"/>
                </a:solidFill>
                <a:ea typeface="楷体_GB2312" pitchFamily="49" charset="-122"/>
              </a:rPr>
              <a:t>设 </a:t>
            </a:r>
            <a:r>
              <a:rPr lang="en-US" altLang="zh-CN" sz="3600" b="0" i="1">
                <a:solidFill>
                  <a:schemeClr val="tx1"/>
                </a:solidFill>
                <a:ea typeface="楷体_GB2312" pitchFamily="49" charset="-122"/>
              </a:rPr>
              <a:t>X</a:t>
            </a:r>
            <a:r>
              <a:rPr lang="en-US" altLang="zh-CN" sz="3600" b="0" i="1" baseline="-25000">
                <a:solidFill>
                  <a:schemeClr val="tx1"/>
                </a:solidFill>
                <a:ea typeface="楷体_GB2312" pitchFamily="49" charset="-122"/>
              </a:rPr>
              <a:t>k</a:t>
            </a:r>
            <a:r>
              <a:rPr lang="en-US" altLang="zh-CN" sz="3600" b="0" i="1">
                <a:solidFill>
                  <a:schemeClr val="tx1"/>
                </a:solidFill>
                <a:ea typeface="楷体_GB2312" pitchFamily="49" charset="-122"/>
              </a:rPr>
              <a:t> </a:t>
            </a:r>
            <a:r>
              <a:rPr lang="zh-CN" altLang="en-US" sz="3600" b="0">
                <a:solidFill>
                  <a:schemeClr val="tx1"/>
                </a:solidFill>
                <a:ea typeface="楷体_GB2312" pitchFamily="49" charset="-122"/>
              </a:rPr>
              <a:t>为检查第 </a:t>
            </a:r>
            <a:r>
              <a:rPr lang="en-US" altLang="zh-CN" sz="3600" b="0" i="1">
                <a:solidFill>
                  <a:schemeClr val="tx1"/>
                </a:solidFill>
                <a:ea typeface="楷体_GB2312" pitchFamily="49" charset="-122"/>
              </a:rPr>
              <a:t>k</a:t>
            </a:r>
            <a:r>
              <a:rPr lang="en-US" altLang="zh-CN" sz="3600" b="0">
                <a:solidFill>
                  <a:schemeClr val="tx1"/>
                </a:solidFill>
                <a:ea typeface="楷体_GB2312" pitchFamily="49" charset="-122"/>
              </a:rPr>
              <a:t> </a:t>
            </a:r>
            <a:r>
              <a:rPr lang="zh-CN" altLang="en-US" sz="3600" b="0">
                <a:solidFill>
                  <a:schemeClr val="tx1"/>
                </a:solidFill>
                <a:ea typeface="楷体_GB2312" pitchFamily="49" charset="-122"/>
              </a:rPr>
              <a:t>个产品所用的时间</a:t>
            </a:r>
            <a:r>
              <a:rPr lang="en-US" altLang="zh-CN" sz="3600" b="0">
                <a:solidFill>
                  <a:schemeClr val="tx1"/>
                </a:solidFill>
                <a:ea typeface="楷体_GB2312" pitchFamily="49" charset="-122"/>
              </a:rPr>
              <a:t>(</a:t>
            </a:r>
            <a:r>
              <a:rPr lang="zh-CN" altLang="en-US" sz="3600" b="0">
                <a:solidFill>
                  <a:schemeClr val="tx1"/>
                </a:solidFill>
                <a:ea typeface="楷体_GB2312" pitchFamily="49" charset="-122"/>
              </a:rPr>
              <a:t>单位：秒</a:t>
            </a:r>
            <a:r>
              <a:rPr lang="en-US" altLang="zh-CN" sz="3600" b="0">
                <a:solidFill>
                  <a:schemeClr val="tx1"/>
                </a:solidFill>
                <a:ea typeface="楷体_GB2312" pitchFamily="49" charset="-122"/>
              </a:rPr>
              <a:t>),   </a:t>
            </a:r>
            <a:r>
              <a:rPr lang="en-US" altLang="zh-CN" sz="3600" b="0" i="1">
                <a:solidFill>
                  <a:schemeClr val="tx1"/>
                </a:solidFill>
                <a:ea typeface="楷体_GB2312" pitchFamily="49" charset="-122"/>
              </a:rPr>
              <a:t>k = </a:t>
            </a:r>
            <a:r>
              <a:rPr lang="en-US" altLang="zh-CN" sz="3600" b="0">
                <a:solidFill>
                  <a:schemeClr val="tx1"/>
                </a:solidFill>
                <a:ea typeface="楷体_GB2312" pitchFamily="49" charset="-122"/>
              </a:rPr>
              <a:t>1,2,…,1900</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5394">
                                            <p:txEl>
                                              <p:pRg st="0" end="0"/>
                                            </p:txEl>
                                          </p:spTgt>
                                        </p:tgtEl>
                                        <p:attrNameLst>
                                          <p:attrName>style.visibility</p:attrName>
                                        </p:attrNameLst>
                                      </p:cBhvr>
                                      <p:to>
                                        <p:strVal val="visible"/>
                                      </p:to>
                                    </p:set>
                                    <p:animEffect transition="in" filter="wipe(up)">
                                      <p:cBhvr>
                                        <p:cTn id="7" dur="500"/>
                                        <p:tgtEl>
                                          <p:spTgt spid="3153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5394">
                                            <p:txEl>
                                              <p:pRg st="1" end="1"/>
                                            </p:txEl>
                                          </p:spTgt>
                                        </p:tgtEl>
                                        <p:attrNameLst>
                                          <p:attrName>style.visibility</p:attrName>
                                        </p:attrNameLst>
                                      </p:cBhvr>
                                      <p:to>
                                        <p:strVal val="visible"/>
                                      </p:to>
                                    </p:set>
                                    <p:animEffect transition="in" filter="wipe(up)">
                                      <p:cBhvr>
                                        <p:cTn id="12" dur="500"/>
                                        <p:tgtEl>
                                          <p:spTgt spid="3153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5394">
                                            <p:txEl>
                                              <p:pRg st="2" end="2"/>
                                            </p:txEl>
                                          </p:spTgt>
                                        </p:tgtEl>
                                        <p:attrNameLst>
                                          <p:attrName>style.visibility</p:attrName>
                                        </p:attrNameLst>
                                      </p:cBhvr>
                                      <p:to>
                                        <p:strVal val="visible"/>
                                      </p:to>
                                    </p:set>
                                    <p:animEffect transition="in" filter="wipe(up)">
                                      <p:cBhvr>
                                        <p:cTn id="17" dur="500"/>
                                        <p:tgtEl>
                                          <p:spTgt spid="3153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5394">
                                            <p:txEl>
                                              <p:pRg st="3" end="3"/>
                                            </p:txEl>
                                          </p:spTgt>
                                        </p:tgtEl>
                                        <p:attrNameLst>
                                          <p:attrName>style.visibility</p:attrName>
                                        </p:attrNameLst>
                                      </p:cBhvr>
                                      <p:to>
                                        <p:strVal val="visible"/>
                                      </p:to>
                                    </p:set>
                                    <p:animEffect transition="in" filter="wipe(up)">
                                      <p:cBhvr>
                                        <p:cTn id="22" dur="500"/>
                                        <p:tgtEl>
                                          <p:spTgt spid="3153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15394">
                                            <p:txEl>
                                              <p:pRg st="4" end="4"/>
                                            </p:txEl>
                                          </p:spTgt>
                                        </p:tgtEl>
                                        <p:attrNameLst>
                                          <p:attrName>style.visibility</p:attrName>
                                        </p:attrNameLst>
                                      </p:cBhvr>
                                      <p:to>
                                        <p:strVal val="visible"/>
                                      </p:to>
                                    </p:set>
                                    <p:animEffect transition="in" filter="wipe(up)">
                                      <p:cBhvr>
                                        <p:cTn id="27" dur="500"/>
                                        <p:tgtEl>
                                          <p:spTgt spid="3153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15395"/>
                                        </p:tgtEl>
                                        <p:attrNameLst>
                                          <p:attrName>style.visibility</p:attrName>
                                        </p:attrNameLst>
                                      </p:cBhvr>
                                      <p:to>
                                        <p:strVal val="visible"/>
                                      </p:to>
                                    </p:set>
                                    <p:animEffect transition="in" filter="wipe(up)">
                                      <p:cBhvr>
                                        <p:cTn id="32" dur="500"/>
                                        <p:tgtEl>
                                          <p:spTgt spid="3153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15396"/>
                                        </p:tgtEl>
                                        <p:attrNameLst>
                                          <p:attrName>style.visibility</p:attrName>
                                        </p:attrNameLst>
                                      </p:cBhvr>
                                      <p:to>
                                        <p:strVal val="visible"/>
                                      </p:to>
                                    </p:set>
                                    <p:animEffect transition="in" filter="wipe(up)">
                                      <p:cBhvr>
                                        <p:cTn id="37" dur="500"/>
                                        <p:tgtEl>
                                          <p:spTgt spid="31539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15397"/>
                                        </p:tgtEl>
                                        <p:attrNameLst>
                                          <p:attrName>style.visibility</p:attrName>
                                        </p:attrNameLst>
                                      </p:cBhvr>
                                      <p:to>
                                        <p:strVal val="visible"/>
                                      </p:to>
                                    </p:set>
                                    <p:animEffect transition="in" filter="wipe(up)">
                                      <p:cBhvr>
                                        <p:cTn id="42" dur="500"/>
                                        <p:tgtEl>
                                          <p:spTgt spid="315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4" grpId="0" build="p" autoUpdateAnimBg="0"/>
      <p:bldP spid="315395" grpId="0" autoUpdateAnimBg="0"/>
      <p:bldP spid="315396" grpId="0" autoUpdateAnimBg="0"/>
      <p:bldP spid="31539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47800" y="304800"/>
            <a:ext cx="4191000" cy="1828800"/>
            <a:chOff x="912" y="192"/>
            <a:chExt cx="2640" cy="1152"/>
          </a:xfrm>
        </p:grpSpPr>
        <p:sp>
          <p:nvSpPr>
            <p:cNvPr id="316419" name="Line 3"/>
            <p:cNvSpPr>
              <a:spLocks noChangeShapeType="1"/>
            </p:cNvSpPr>
            <p:nvPr/>
          </p:nvSpPr>
          <p:spPr bwMode="auto">
            <a:xfrm>
              <a:off x="912" y="768"/>
              <a:ext cx="2640" cy="0"/>
            </a:xfrm>
            <a:prstGeom prst="line">
              <a:avLst/>
            </a:prstGeom>
            <a:noFill/>
            <a:ln w="9525">
              <a:solidFill>
                <a:schemeClr val="tx1"/>
              </a:solidFill>
              <a:miter lim="800000"/>
              <a:headEnd/>
              <a:tailEnd/>
            </a:ln>
            <a:effectLst/>
          </p:spPr>
          <p:txBody>
            <a:bodyPr wrap="none"/>
            <a:lstStyle/>
            <a:p>
              <a:endParaRPr lang="zh-CN" altLang="en-US"/>
            </a:p>
          </p:txBody>
        </p:sp>
        <p:sp>
          <p:nvSpPr>
            <p:cNvPr id="316420" name="Line 4"/>
            <p:cNvSpPr>
              <a:spLocks noChangeShapeType="1"/>
            </p:cNvSpPr>
            <p:nvPr/>
          </p:nvSpPr>
          <p:spPr bwMode="auto">
            <a:xfrm>
              <a:off x="1728" y="192"/>
              <a:ext cx="0" cy="1152"/>
            </a:xfrm>
            <a:prstGeom prst="line">
              <a:avLst/>
            </a:prstGeom>
            <a:noFill/>
            <a:ln w="9525">
              <a:solidFill>
                <a:schemeClr val="tx1"/>
              </a:solidFill>
              <a:miter lim="800000"/>
              <a:headEnd/>
              <a:tailEnd/>
            </a:ln>
            <a:effectLst/>
          </p:spPr>
          <p:txBody>
            <a:bodyPr wrap="none"/>
            <a:lstStyle/>
            <a:p>
              <a:endParaRPr lang="zh-CN" altLang="en-US"/>
            </a:p>
          </p:txBody>
        </p:sp>
        <p:sp>
          <p:nvSpPr>
            <p:cNvPr id="316421" name="Rectangle 5"/>
            <p:cNvSpPr>
              <a:spLocks noChangeArrowheads="1"/>
            </p:cNvSpPr>
            <p:nvPr/>
          </p:nvSpPr>
          <p:spPr bwMode="auto">
            <a:xfrm>
              <a:off x="1008" y="288"/>
              <a:ext cx="411" cy="365"/>
            </a:xfrm>
            <a:prstGeom prst="rect">
              <a:avLst/>
            </a:prstGeom>
            <a:noFill/>
            <a:ln w="9525">
              <a:noFill/>
              <a:miter lim="800000"/>
              <a:headEnd/>
              <a:tailEnd/>
            </a:ln>
            <a:effectLst/>
          </p:spPr>
          <p:txBody>
            <a:bodyPr wrap="none">
              <a:spAutoFit/>
            </a:bodyPr>
            <a:lstStyle/>
            <a:p>
              <a:r>
                <a:rPr lang="en-US" altLang="zh-CN" sz="3200" b="0">
                  <a:solidFill>
                    <a:schemeClr val="tx1"/>
                  </a:solidFill>
                  <a:ea typeface="楷体_GB2312" pitchFamily="49" charset="-122"/>
                </a:rPr>
                <a:t> </a:t>
              </a:r>
              <a:r>
                <a:rPr lang="en-US" altLang="zh-CN" sz="3200" b="0" i="1">
                  <a:solidFill>
                    <a:schemeClr val="tx1"/>
                  </a:solidFill>
                  <a:ea typeface="楷体_GB2312" pitchFamily="49" charset="-122"/>
                </a:rPr>
                <a:t>X</a:t>
              </a:r>
              <a:r>
                <a:rPr lang="en-US" altLang="zh-CN" sz="3200" b="0" i="1" baseline="-25000">
                  <a:solidFill>
                    <a:schemeClr val="tx1"/>
                  </a:solidFill>
                  <a:ea typeface="楷体_GB2312" pitchFamily="49" charset="-122"/>
                </a:rPr>
                <a:t>k</a:t>
              </a:r>
            </a:p>
          </p:txBody>
        </p:sp>
        <p:sp>
          <p:nvSpPr>
            <p:cNvPr id="316422" name="Rectangle 6"/>
            <p:cNvSpPr>
              <a:spLocks noChangeArrowheads="1"/>
            </p:cNvSpPr>
            <p:nvPr/>
          </p:nvSpPr>
          <p:spPr bwMode="auto">
            <a:xfrm>
              <a:off x="1095" y="816"/>
              <a:ext cx="336" cy="365"/>
            </a:xfrm>
            <a:prstGeom prst="rect">
              <a:avLst/>
            </a:prstGeom>
            <a:noFill/>
            <a:ln w="9525">
              <a:noFill/>
              <a:miter lim="800000"/>
              <a:headEnd/>
              <a:tailEnd/>
            </a:ln>
            <a:effectLst/>
          </p:spPr>
          <p:txBody>
            <a:bodyPr wrap="none">
              <a:spAutoFit/>
            </a:bodyPr>
            <a:lstStyle/>
            <a:p>
              <a:r>
                <a:rPr lang="en-US" altLang="zh-CN" sz="3200" b="0" i="1">
                  <a:solidFill>
                    <a:schemeClr val="tx1"/>
                  </a:solidFill>
                  <a:ea typeface="楷体_GB2312" pitchFamily="49" charset="-122"/>
                </a:rPr>
                <a:t>P </a:t>
              </a:r>
              <a:endParaRPr lang="en-US" altLang="zh-CN" sz="3200" b="0" i="1" baseline="-25000">
                <a:solidFill>
                  <a:schemeClr val="tx1"/>
                </a:solidFill>
                <a:ea typeface="楷体_GB2312" pitchFamily="49" charset="-122"/>
              </a:endParaRPr>
            </a:p>
          </p:txBody>
        </p:sp>
        <p:sp>
          <p:nvSpPr>
            <p:cNvPr id="316423" name="Text Box 7"/>
            <p:cNvSpPr txBox="1">
              <a:spLocks noChangeArrowheads="1"/>
            </p:cNvSpPr>
            <p:nvPr/>
          </p:nvSpPr>
          <p:spPr bwMode="auto">
            <a:xfrm>
              <a:off x="1910" y="309"/>
              <a:ext cx="1268" cy="365"/>
            </a:xfrm>
            <a:prstGeom prst="rect">
              <a:avLst/>
            </a:prstGeom>
            <a:noFill/>
            <a:ln w="9525">
              <a:noFill/>
              <a:miter lim="800000"/>
              <a:headEnd/>
              <a:tailEnd/>
            </a:ln>
            <a:effectLst/>
          </p:spPr>
          <p:txBody>
            <a:bodyPr wrap="none">
              <a:spAutoFit/>
            </a:bodyPr>
            <a:lstStyle/>
            <a:p>
              <a:r>
                <a:rPr lang="en-US" altLang="zh-CN" sz="3200" b="0">
                  <a:solidFill>
                    <a:schemeClr val="tx1"/>
                  </a:solidFill>
                  <a:ea typeface="楷体_GB2312" pitchFamily="49" charset="-122"/>
                </a:rPr>
                <a:t>10          20</a:t>
              </a:r>
            </a:p>
          </p:txBody>
        </p:sp>
      </p:grpSp>
      <p:sp>
        <p:nvSpPr>
          <p:cNvPr id="316424" name="Text Box 8"/>
          <p:cNvSpPr txBox="1">
            <a:spLocks noChangeArrowheads="1"/>
          </p:cNvSpPr>
          <p:nvPr/>
        </p:nvSpPr>
        <p:spPr bwMode="auto">
          <a:xfrm>
            <a:off x="2979738" y="1295400"/>
            <a:ext cx="2114550" cy="579438"/>
          </a:xfrm>
          <a:prstGeom prst="rect">
            <a:avLst/>
          </a:prstGeom>
          <a:noFill/>
          <a:ln w="9525">
            <a:noFill/>
            <a:miter lim="800000"/>
            <a:headEnd/>
            <a:tailEnd/>
          </a:ln>
          <a:effectLst/>
        </p:spPr>
        <p:txBody>
          <a:bodyPr wrap="none">
            <a:spAutoFit/>
          </a:bodyPr>
          <a:lstStyle/>
          <a:p>
            <a:r>
              <a:rPr lang="en-US" altLang="zh-CN" sz="3200" b="0">
                <a:solidFill>
                  <a:schemeClr val="tx1"/>
                </a:solidFill>
                <a:ea typeface="楷体_GB2312" pitchFamily="49" charset="-122"/>
              </a:rPr>
              <a:t>0.5         0.5</a:t>
            </a:r>
          </a:p>
        </p:txBody>
      </p:sp>
      <p:graphicFrame>
        <p:nvGraphicFramePr>
          <p:cNvPr id="316425" name="Object 9"/>
          <p:cNvGraphicFramePr>
            <a:graphicFrameLocks noChangeAspect="1"/>
          </p:cNvGraphicFramePr>
          <p:nvPr/>
        </p:nvGraphicFramePr>
        <p:xfrm>
          <a:off x="1352550" y="2286000"/>
          <a:ext cx="4972050" cy="573088"/>
        </p:xfrm>
        <a:graphic>
          <a:graphicData uri="http://schemas.openxmlformats.org/presentationml/2006/ole">
            <p:oleObj spid="_x0000_s59394" name="Equation" r:id="rId3" imgW="4190760" imgH="482400" progId="Equation.3">
              <p:embed/>
            </p:oleObj>
          </a:graphicData>
        </a:graphic>
      </p:graphicFrame>
      <p:grpSp>
        <p:nvGrpSpPr>
          <p:cNvPr id="3" name="Group 10"/>
          <p:cNvGrpSpPr>
            <a:grpSpLocks/>
          </p:cNvGrpSpPr>
          <p:nvPr/>
        </p:nvGrpSpPr>
        <p:grpSpPr bwMode="auto">
          <a:xfrm>
            <a:off x="638175" y="2895600"/>
            <a:ext cx="8001000" cy="990600"/>
            <a:chOff x="402" y="1824"/>
            <a:chExt cx="5040" cy="624"/>
          </a:xfrm>
        </p:grpSpPr>
        <p:graphicFrame>
          <p:nvGraphicFramePr>
            <p:cNvPr id="316427" name="Object 11"/>
            <p:cNvGraphicFramePr>
              <a:graphicFrameLocks noChangeAspect="1"/>
            </p:cNvGraphicFramePr>
            <p:nvPr/>
          </p:nvGraphicFramePr>
          <p:xfrm>
            <a:off x="4338" y="1824"/>
            <a:ext cx="1104" cy="624"/>
          </p:xfrm>
          <a:graphic>
            <a:graphicData uri="http://schemas.openxmlformats.org/presentationml/2006/ole">
              <p:oleObj spid="_x0000_s59398" name="Equation" r:id="rId4" imgW="1752480" imgH="990360" progId="Equation.3">
                <p:embed/>
              </p:oleObj>
            </a:graphicData>
          </a:graphic>
        </p:graphicFrame>
        <p:graphicFrame>
          <p:nvGraphicFramePr>
            <p:cNvPr id="316428" name="Object 12"/>
            <p:cNvGraphicFramePr>
              <a:graphicFrameLocks noChangeAspect="1"/>
            </p:cNvGraphicFramePr>
            <p:nvPr/>
          </p:nvGraphicFramePr>
          <p:xfrm>
            <a:off x="402" y="1968"/>
            <a:ext cx="1592" cy="304"/>
          </p:xfrm>
          <a:graphic>
            <a:graphicData uri="http://schemas.openxmlformats.org/presentationml/2006/ole">
              <p:oleObj spid="_x0000_s59399" name="Equation" r:id="rId5" imgW="2527200" imgH="482400" progId="Equation.3">
                <p:embed/>
              </p:oleObj>
            </a:graphicData>
          </a:graphic>
        </p:graphicFrame>
        <p:sp>
          <p:nvSpPr>
            <p:cNvPr id="316429" name="Text Box 13"/>
            <p:cNvSpPr txBox="1">
              <a:spLocks noChangeArrowheads="1"/>
            </p:cNvSpPr>
            <p:nvPr/>
          </p:nvSpPr>
          <p:spPr bwMode="auto">
            <a:xfrm>
              <a:off x="2072" y="1900"/>
              <a:ext cx="2204" cy="404"/>
            </a:xfrm>
            <a:prstGeom prst="rect">
              <a:avLst/>
            </a:prstGeom>
            <a:noFill/>
            <a:ln w="9525">
              <a:noFill/>
              <a:miter lim="800000"/>
              <a:headEnd/>
              <a:tailEnd/>
            </a:ln>
            <a:effectLst/>
          </p:spPr>
          <p:txBody>
            <a:bodyPr wrap="none">
              <a:spAutoFit/>
            </a:bodyPr>
            <a:lstStyle/>
            <a:p>
              <a:r>
                <a:rPr lang="zh-CN" altLang="en-US" sz="3600" b="0">
                  <a:solidFill>
                    <a:schemeClr val="tx1"/>
                  </a:solidFill>
                  <a:ea typeface="楷体_GB2312" pitchFamily="49" charset="-122"/>
                </a:rPr>
                <a:t>相互独立同分布</a:t>
              </a:r>
              <a:r>
                <a:rPr lang="en-US" altLang="zh-CN" sz="3600" b="0">
                  <a:solidFill>
                    <a:schemeClr val="tx1"/>
                  </a:solidFill>
                  <a:ea typeface="楷体_GB2312" pitchFamily="49" charset="-122"/>
                </a:rPr>
                <a:t>,</a:t>
              </a:r>
            </a:p>
          </p:txBody>
        </p:sp>
      </p:grpSp>
      <p:graphicFrame>
        <p:nvGraphicFramePr>
          <p:cNvPr id="316430" name="Object 14"/>
          <p:cNvGraphicFramePr>
            <a:graphicFrameLocks noChangeAspect="1"/>
          </p:cNvGraphicFramePr>
          <p:nvPr/>
        </p:nvGraphicFramePr>
        <p:xfrm>
          <a:off x="1504950" y="4037013"/>
          <a:ext cx="4743450" cy="1144587"/>
        </p:xfrm>
        <a:graphic>
          <a:graphicData uri="http://schemas.openxmlformats.org/presentationml/2006/ole">
            <p:oleObj spid="_x0000_s59395" name="Equation" r:id="rId6" imgW="4317840" imgH="1041120" progId="Equation.3">
              <p:embed/>
            </p:oleObj>
          </a:graphicData>
        </a:graphic>
      </p:graphicFrame>
      <p:grpSp>
        <p:nvGrpSpPr>
          <p:cNvPr id="4" name="Group 15"/>
          <p:cNvGrpSpPr>
            <a:grpSpLocks/>
          </p:cNvGrpSpPr>
          <p:nvPr/>
        </p:nvGrpSpPr>
        <p:grpSpPr bwMode="auto">
          <a:xfrm>
            <a:off x="1524000" y="5475288"/>
            <a:ext cx="4800600" cy="849312"/>
            <a:chOff x="1152" y="3353"/>
            <a:chExt cx="3024" cy="535"/>
          </a:xfrm>
        </p:grpSpPr>
        <p:graphicFrame>
          <p:nvGraphicFramePr>
            <p:cNvPr id="316432" name="Object 16"/>
            <p:cNvGraphicFramePr>
              <a:graphicFrameLocks noChangeAspect="1"/>
            </p:cNvGraphicFramePr>
            <p:nvPr/>
          </p:nvGraphicFramePr>
          <p:xfrm>
            <a:off x="1152" y="3504"/>
            <a:ext cx="3024" cy="384"/>
          </p:xfrm>
          <a:graphic>
            <a:graphicData uri="http://schemas.openxmlformats.org/presentationml/2006/ole">
              <p:oleObj spid="_x0000_s59396" name="Equation" r:id="rId7" imgW="1371600" imgH="203040" progId="Equation.3">
                <p:embed/>
              </p:oleObj>
            </a:graphicData>
          </a:graphic>
        </p:graphicFrame>
        <p:graphicFrame>
          <p:nvGraphicFramePr>
            <p:cNvPr id="316433" name="Object 17"/>
            <p:cNvGraphicFramePr>
              <a:graphicFrameLocks noChangeAspect="1"/>
            </p:cNvGraphicFramePr>
            <p:nvPr/>
          </p:nvGraphicFramePr>
          <p:xfrm>
            <a:off x="1488" y="3353"/>
            <a:ext cx="432" cy="247"/>
          </p:xfrm>
          <a:graphic>
            <a:graphicData uri="http://schemas.openxmlformats.org/presentationml/2006/ole">
              <p:oleObj spid="_x0000_s59397" name="Equation" r:id="rId8" imgW="355320" imgH="20304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6424"/>
                                        </p:tgtEl>
                                        <p:attrNameLst>
                                          <p:attrName>style.visibility</p:attrName>
                                        </p:attrNameLst>
                                      </p:cBhvr>
                                      <p:to>
                                        <p:strVal val="visible"/>
                                      </p:to>
                                    </p:set>
                                    <p:animEffect transition="in" filter="wipe(left)">
                                      <p:cBhvr>
                                        <p:cTn id="12" dur="500"/>
                                        <p:tgtEl>
                                          <p:spTgt spid="3164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6425"/>
                                        </p:tgtEl>
                                        <p:attrNameLst>
                                          <p:attrName>style.visibility</p:attrName>
                                        </p:attrNameLst>
                                      </p:cBhvr>
                                      <p:to>
                                        <p:strVal val="visible"/>
                                      </p:to>
                                    </p:set>
                                    <p:animEffect transition="in" filter="wipe(left)">
                                      <p:cBhvr>
                                        <p:cTn id="17" dur="500"/>
                                        <p:tgtEl>
                                          <p:spTgt spid="3164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6430"/>
                                        </p:tgtEl>
                                        <p:attrNameLst>
                                          <p:attrName>style.visibility</p:attrName>
                                        </p:attrNameLst>
                                      </p:cBhvr>
                                      <p:to>
                                        <p:strVal val="visible"/>
                                      </p:to>
                                    </p:set>
                                    <p:animEffect transition="in" filter="wipe(left)">
                                      <p:cBhvr>
                                        <p:cTn id="27" dur="500"/>
                                        <p:tgtEl>
                                          <p:spTgt spid="3164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42" name="Object 2"/>
          <p:cNvGraphicFramePr>
            <a:graphicFrameLocks noChangeAspect="1"/>
          </p:cNvGraphicFramePr>
          <p:nvPr/>
        </p:nvGraphicFramePr>
        <p:xfrm>
          <a:off x="381000" y="685800"/>
          <a:ext cx="6580188" cy="1550988"/>
        </p:xfrm>
        <a:graphic>
          <a:graphicData uri="http://schemas.openxmlformats.org/presentationml/2006/ole">
            <p:oleObj spid="_x0000_s60418" name="Equation" r:id="rId3" imgW="1841400" imgH="431640" progId="Equation.3">
              <p:embed/>
            </p:oleObj>
          </a:graphicData>
        </a:graphic>
      </p:graphicFrame>
      <p:graphicFrame>
        <p:nvGraphicFramePr>
          <p:cNvPr id="317443" name="Object 3"/>
          <p:cNvGraphicFramePr>
            <a:graphicFrameLocks noChangeAspect="1"/>
          </p:cNvGraphicFramePr>
          <p:nvPr/>
        </p:nvGraphicFramePr>
        <p:xfrm>
          <a:off x="457200" y="4419600"/>
          <a:ext cx="5257800" cy="609600"/>
        </p:xfrm>
        <a:graphic>
          <a:graphicData uri="http://schemas.openxmlformats.org/presentationml/2006/ole">
            <p:oleObj spid="_x0000_s60419" name="Equation" r:id="rId4" imgW="4165560" imgH="457200" progId="Equation.3">
              <p:embed/>
            </p:oleObj>
          </a:graphicData>
        </a:graphic>
      </p:graphicFrame>
      <p:graphicFrame>
        <p:nvGraphicFramePr>
          <p:cNvPr id="317444" name="Object 4"/>
          <p:cNvGraphicFramePr>
            <a:graphicFrameLocks noChangeAspect="1"/>
          </p:cNvGraphicFramePr>
          <p:nvPr/>
        </p:nvGraphicFramePr>
        <p:xfrm>
          <a:off x="533400" y="5414963"/>
          <a:ext cx="1931988" cy="452437"/>
        </p:xfrm>
        <a:graphic>
          <a:graphicData uri="http://schemas.openxmlformats.org/presentationml/2006/ole">
            <p:oleObj spid="_x0000_s60420" name="Equation" r:id="rId5" imgW="1460160" imgH="342720" progId="Equation.3">
              <p:embed/>
            </p:oleObj>
          </a:graphicData>
        </a:graphic>
      </p:graphicFrame>
      <p:graphicFrame>
        <p:nvGraphicFramePr>
          <p:cNvPr id="317445" name="Object 5"/>
          <p:cNvGraphicFramePr>
            <a:graphicFrameLocks noChangeAspect="1"/>
          </p:cNvGraphicFramePr>
          <p:nvPr/>
        </p:nvGraphicFramePr>
        <p:xfrm>
          <a:off x="381000" y="2438400"/>
          <a:ext cx="8458200" cy="1519238"/>
        </p:xfrm>
        <a:graphic>
          <a:graphicData uri="http://schemas.openxmlformats.org/presentationml/2006/ole">
            <p:oleObj spid="_x0000_s60421" name="Equation" r:id="rId6" imgW="2654280" imgH="4572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7442"/>
                                        </p:tgtEl>
                                        <p:attrNameLst>
                                          <p:attrName>style.visibility</p:attrName>
                                        </p:attrNameLst>
                                      </p:cBhvr>
                                      <p:to>
                                        <p:strVal val="visible"/>
                                      </p:to>
                                    </p:set>
                                    <p:animEffect transition="in" filter="wipe(up)">
                                      <p:cBhvr>
                                        <p:cTn id="7" dur="500"/>
                                        <p:tgtEl>
                                          <p:spTgt spid="3174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17445"/>
                                        </p:tgtEl>
                                        <p:attrNameLst>
                                          <p:attrName>style.visibility</p:attrName>
                                        </p:attrNameLst>
                                      </p:cBhvr>
                                      <p:to>
                                        <p:strVal val="visible"/>
                                      </p:to>
                                    </p:set>
                                    <p:animEffect transition="in" filter="wipe(up)">
                                      <p:cBhvr>
                                        <p:cTn id="12" dur="500"/>
                                        <p:tgtEl>
                                          <p:spTgt spid="3174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17443"/>
                                        </p:tgtEl>
                                        <p:attrNameLst>
                                          <p:attrName>style.visibility</p:attrName>
                                        </p:attrNameLst>
                                      </p:cBhvr>
                                      <p:to>
                                        <p:strVal val="visible"/>
                                      </p:to>
                                    </p:set>
                                    <p:animEffect transition="in" filter="wipe(up)">
                                      <p:cBhvr>
                                        <p:cTn id="17" dur="500"/>
                                        <p:tgtEl>
                                          <p:spTgt spid="3174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17444"/>
                                        </p:tgtEl>
                                        <p:attrNameLst>
                                          <p:attrName>style.visibility</p:attrName>
                                        </p:attrNameLst>
                                      </p:cBhvr>
                                      <p:to>
                                        <p:strVal val="visible"/>
                                      </p:to>
                                    </p:set>
                                    <p:animEffect transition="in" filter="wipe(up)">
                                      <p:cBhvr>
                                        <p:cTn id="22" dur="500"/>
                                        <p:tgtEl>
                                          <p:spTgt spid="317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Text Box 2"/>
          <p:cNvSpPr txBox="1">
            <a:spLocks noChangeArrowheads="1"/>
          </p:cNvSpPr>
          <p:nvPr/>
        </p:nvSpPr>
        <p:spPr bwMode="auto">
          <a:xfrm>
            <a:off x="517525" y="638175"/>
            <a:ext cx="8496300" cy="1920875"/>
          </a:xfrm>
          <a:prstGeom prst="rect">
            <a:avLst/>
          </a:prstGeom>
          <a:noFill/>
          <a:ln w="9525">
            <a:noFill/>
            <a:miter lim="800000"/>
            <a:headEnd/>
            <a:tailEnd/>
          </a:ln>
          <a:effectLst/>
        </p:spPr>
        <p:txBody>
          <a:bodyPr wrap="none">
            <a:spAutoFit/>
          </a:bodyPr>
          <a:lstStyle/>
          <a:p>
            <a:r>
              <a:rPr lang="zh-CN" altLang="en-US" sz="4000" dirty="0" smtClean="0">
                <a:solidFill>
                  <a:srgbClr val="66FFFF"/>
                </a:solidFill>
                <a:latin typeface="黑体" pitchFamily="49" charset="-122"/>
                <a:ea typeface="黑体" pitchFamily="49" charset="-122"/>
              </a:rPr>
              <a:t>例</a:t>
            </a:r>
            <a:r>
              <a:rPr lang="en-US" altLang="zh-CN" sz="4000" dirty="0" smtClean="0">
                <a:solidFill>
                  <a:srgbClr val="66FFFF"/>
                </a:solidFill>
                <a:latin typeface="黑体" pitchFamily="49" charset="-122"/>
                <a:ea typeface="黑体" pitchFamily="49" charset="-122"/>
              </a:rPr>
              <a:t>5</a:t>
            </a:r>
            <a:r>
              <a:rPr lang="en-US" altLang="zh-CN" sz="4000" b="0" dirty="0" smtClean="0">
                <a:solidFill>
                  <a:schemeClr val="tx1"/>
                </a:solidFill>
                <a:ea typeface="楷体_GB2312" pitchFamily="49" charset="-122"/>
              </a:rPr>
              <a:t>  </a:t>
            </a:r>
            <a:r>
              <a:rPr lang="zh-CN" altLang="en-US" sz="4000" b="0" dirty="0">
                <a:solidFill>
                  <a:schemeClr val="tx1"/>
                </a:solidFill>
                <a:ea typeface="楷体_GB2312" pitchFamily="49" charset="-122"/>
              </a:rPr>
              <a:t>设有一批种子，其中良种占</a:t>
            </a:r>
            <a:r>
              <a:rPr lang="en-US" altLang="zh-CN" sz="4000" b="0" dirty="0">
                <a:solidFill>
                  <a:schemeClr val="tx1"/>
                </a:solidFill>
                <a:ea typeface="楷体_GB2312" pitchFamily="49" charset="-122"/>
              </a:rPr>
              <a:t>1/6.  </a:t>
            </a:r>
          </a:p>
          <a:p>
            <a:r>
              <a:rPr lang="zh-CN" altLang="en-US" sz="4000" b="0" dirty="0">
                <a:solidFill>
                  <a:schemeClr val="tx1"/>
                </a:solidFill>
                <a:ea typeface="楷体_GB2312" pitchFamily="49" charset="-122"/>
              </a:rPr>
              <a:t>试估计在任选的</a:t>
            </a:r>
            <a:r>
              <a:rPr lang="en-US" altLang="zh-CN" sz="4000" b="0" dirty="0">
                <a:solidFill>
                  <a:schemeClr val="tx1"/>
                </a:solidFill>
                <a:ea typeface="楷体_GB2312" pitchFamily="49" charset="-122"/>
              </a:rPr>
              <a:t>6000</a:t>
            </a:r>
            <a:r>
              <a:rPr lang="zh-CN" altLang="en-US" sz="4000" b="0" dirty="0">
                <a:solidFill>
                  <a:schemeClr val="tx1"/>
                </a:solidFill>
                <a:ea typeface="楷体_GB2312" pitchFamily="49" charset="-122"/>
              </a:rPr>
              <a:t>粒种子中，良种</a:t>
            </a:r>
          </a:p>
          <a:p>
            <a:r>
              <a:rPr lang="zh-CN" altLang="en-US" sz="4000" b="0" dirty="0">
                <a:solidFill>
                  <a:schemeClr val="tx1"/>
                </a:solidFill>
                <a:ea typeface="楷体_GB2312" pitchFamily="49" charset="-122"/>
              </a:rPr>
              <a:t>比例与 </a:t>
            </a:r>
            <a:r>
              <a:rPr lang="en-US" altLang="zh-CN" sz="4000" b="0" dirty="0">
                <a:solidFill>
                  <a:schemeClr val="tx1"/>
                </a:solidFill>
                <a:ea typeface="楷体_GB2312" pitchFamily="49" charset="-122"/>
              </a:rPr>
              <a:t>1/6 </a:t>
            </a:r>
            <a:r>
              <a:rPr lang="zh-CN" altLang="en-US" sz="4000" b="0" dirty="0">
                <a:solidFill>
                  <a:schemeClr val="tx1"/>
                </a:solidFill>
                <a:ea typeface="楷体_GB2312" pitchFamily="49" charset="-122"/>
              </a:rPr>
              <a:t>比较上下不超过</a:t>
            </a:r>
            <a:r>
              <a:rPr lang="en-US" altLang="zh-CN" sz="4000" b="0" dirty="0">
                <a:solidFill>
                  <a:schemeClr val="tx1"/>
                </a:solidFill>
                <a:ea typeface="楷体_GB2312" pitchFamily="49" charset="-122"/>
              </a:rPr>
              <a:t>1%</a:t>
            </a:r>
            <a:r>
              <a:rPr lang="zh-CN" altLang="en-US" sz="4000" b="0" dirty="0">
                <a:solidFill>
                  <a:schemeClr val="tx1"/>
                </a:solidFill>
                <a:ea typeface="楷体_GB2312" pitchFamily="49" charset="-122"/>
              </a:rPr>
              <a:t>的概率</a:t>
            </a:r>
            <a:r>
              <a:rPr lang="en-US" altLang="zh-CN" sz="4000" b="0" dirty="0">
                <a:solidFill>
                  <a:schemeClr val="tx1"/>
                </a:solidFill>
                <a:ea typeface="楷体_GB2312" pitchFamily="49" charset="-122"/>
              </a:rPr>
              <a:t>.</a:t>
            </a:r>
          </a:p>
        </p:txBody>
      </p:sp>
      <p:sp>
        <p:nvSpPr>
          <p:cNvPr id="322563" name="Text Box 3"/>
          <p:cNvSpPr txBox="1">
            <a:spLocks noChangeArrowheads="1"/>
          </p:cNvSpPr>
          <p:nvPr/>
        </p:nvSpPr>
        <p:spPr bwMode="auto">
          <a:xfrm>
            <a:off x="517525" y="2619375"/>
            <a:ext cx="8496300" cy="701675"/>
          </a:xfrm>
          <a:prstGeom prst="rect">
            <a:avLst/>
          </a:prstGeom>
          <a:noFill/>
          <a:ln w="9525">
            <a:noFill/>
            <a:miter lim="800000"/>
            <a:headEnd/>
            <a:tailEnd/>
          </a:ln>
          <a:effectLst/>
        </p:spPr>
        <p:txBody>
          <a:bodyPr wrap="none">
            <a:spAutoFit/>
          </a:bodyPr>
          <a:lstStyle/>
          <a:p>
            <a:r>
              <a:rPr lang="zh-CN" altLang="en-US" sz="4000">
                <a:solidFill>
                  <a:srgbClr val="66FFFF"/>
                </a:solidFill>
                <a:ea typeface="黑体" pitchFamily="49" charset="-122"/>
              </a:rPr>
              <a:t>解</a:t>
            </a:r>
            <a:r>
              <a:rPr lang="zh-CN" altLang="en-US" sz="4000" b="0">
                <a:solidFill>
                  <a:schemeClr val="tx1"/>
                </a:solidFill>
                <a:ea typeface="楷体_GB2312" pitchFamily="49" charset="-122"/>
              </a:rPr>
              <a:t>  设</a:t>
            </a:r>
            <a:r>
              <a:rPr lang="zh-CN" altLang="en-US" sz="4000" b="0" i="1">
                <a:solidFill>
                  <a:schemeClr val="tx1"/>
                </a:solidFill>
                <a:ea typeface="楷体_GB2312" pitchFamily="49" charset="-122"/>
              </a:rPr>
              <a:t> </a:t>
            </a:r>
            <a:r>
              <a:rPr lang="en-US" altLang="zh-CN" sz="4000" b="0" i="1">
                <a:solidFill>
                  <a:schemeClr val="tx1"/>
                </a:solidFill>
                <a:ea typeface="楷体_GB2312" pitchFamily="49" charset="-122"/>
              </a:rPr>
              <a:t>X</a:t>
            </a:r>
            <a:r>
              <a:rPr lang="en-US" altLang="zh-CN" sz="4000" b="0">
                <a:solidFill>
                  <a:schemeClr val="tx1"/>
                </a:solidFill>
                <a:ea typeface="楷体_GB2312" pitchFamily="49" charset="-122"/>
              </a:rPr>
              <a:t> </a:t>
            </a:r>
            <a:r>
              <a:rPr lang="zh-CN" altLang="en-US" sz="4000" b="0">
                <a:solidFill>
                  <a:schemeClr val="tx1"/>
                </a:solidFill>
                <a:ea typeface="楷体_GB2312" pitchFamily="49" charset="-122"/>
              </a:rPr>
              <a:t>表示</a:t>
            </a:r>
            <a:r>
              <a:rPr lang="en-US" altLang="zh-CN" sz="4000" b="0">
                <a:solidFill>
                  <a:schemeClr val="tx1"/>
                </a:solidFill>
                <a:ea typeface="楷体_GB2312" pitchFamily="49" charset="-122"/>
              </a:rPr>
              <a:t>6000</a:t>
            </a:r>
            <a:r>
              <a:rPr lang="zh-CN" altLang="en-US" sz="4000" b="0">
                <a:solidFill>
                  <a:schemeClr val="tx1"/>
                </a:solidFill>
                <a:ea typeface="楷体_GB2312" pitchFamily="49" charset="-122"/>
              </a:rPr>
              <a:t>粒种子中的良种数 </a:t>
            </a:r>
            <a:r>
              <a:rPr lang="en-US" altLang="zh-CN" sz="4000" b="0">
                <a:solidFill>
                  <a:schemeClr val="tx1"/>
                </a:solidFill>
                <a:ea typeface="楷体_GB2312" pitchFamily="49" charset="-122"/>
              </a:rPr>
              <a:t>, </a:t>
            </a:r>
          </a:p>
        </p:txBody>
      </p:sp>
      <p:sp>
        <p:nvSpPr>
          <p:cNvPr id="322564" name="Rectangle 4"/>
          <p:cNvSpPr>
            <a:spLocks noChangeArrowheads="1"/>
          </p:cNvSpPr>
          <p:nvPr/>
        </p:nvSpPr>
        <p:spPr bwMode="auto">
          <a:xfrm>
            <a:off x="1905000" y="3505200"/>
            <a:ext cx="4191000" cy="701675"/>
          </a:xfrm>
          <a:prstGeom prst="rect">
            <a:avLst/>
          </a:prstGeom>
          <a:noFill/>
          <a:ln w="9525">
            <a:noFill/>
            <a:miter lim="800000"/>
            <a:headEnd/>
            <a:tailEnd/>
          </a:ln>
          <a:effectLst/>
        </p:spPr>
        <p:txBody>
          <a:bodyPr>
            <a:spAutoFit/>
          </a:bodyPr>
          <a:lstStyle/>
          <a:p>
            <a:r>
              <a:rPr lang="en-US" altLang="zh-CN" sz="4000" b="0" i="1">
                <a:solidFill>
                  <a:schemeClr val="tx1"/>
                </a:solidFill>
                <a:ea typeface="楷体_GB2312" pitchFamily="49" charset="-122"/>
              </a:rPr>
              <a:t>X ~ B</a:t>
            </a:r>
            <a:r>
              <a:rPr lang="en-US" altLang="zh-CN" sz="4000" b="0">
                <a:solidFill>
                  <a:schemeClr val="tx1"/>
                </a:solidFill>
                <a:ea typeface="楷体_GB2312" pitchFamily="49" charset="-122"/>
              </a:rPr>
              <a:t>( 6000 , 1/6 )</a:t>
            </a:r>
            <a:endParaRPr lang="en-US" altLang="zh-CN" sz="4000" b="0" i="1">
              <a:solidFill>
                <a:schemeClr val="tx1"/>
              </a:solidFill>
              <a:ea typeface="楷体_GB2312" pitchFamily="49" charset="-122"/>
            </a:endParaRPr>
          </a:p>
        </p:txBody>
      </p:sp>
      <p:grpSp>
        <p:nvGrpSpPr>
          <p:cNvPr id="2" name="Group 6"/>
          <p:cNvGrpSpPr>
            <a:grpSpLocks/>
          </p:cNvGrpSpPr>
          <p:nvPr/>
        </p:nvGrpSpPr>
        <p:grpSpPr bwMode="auto">
          <a:xfrm>
            <a:off x="1971675" y="5181600"/>
            <a:ext cx="4403725" cy="1295400"/>
            <a:chOff x="1242" y="2784"/>
            <a:chExt cx="2190" cy="656"/>
          </a:xfrm>
        </p:grpSpPr>
        <p:grpSp>
          <p:nvGrpSpPr>
            <p:cNvPr id="3" name="Group 7"/>
            <p:cNvGrpSpPr>
              <a:grpSpLocks/>
            </p:cNvGrpSpPr>
            <p:nvPr/>
          </p:nvGrpSpPr>
          <p:grpSpPr bwMode="auto">
            <a:xfrm>
              <a:off x="1242" y="2800"/>
              <a:ext cx="2190" cy="640"/>
              <a:chOff x="868" y="2640"/>
              <a:chExt cx="2190" cy="640"/>
            </a:xfrm>
          </p:grpSpPr>
          <p:graphicFrame>
            <p:nvGraphicFramePr>
              <p:cNvPr id="322568" name="Object 8"/>
              <p:cNvGraphicFramePr>
                <a:graphicFrameLocks noChangeAspect="1"/>
              </p:cNvGraphicFramePr>
              <p:nvPr/>
            </p:nvGraphicFramePr>
            <p:xfrm>
              <a:off x="868" y="2640"/>
              <a:ext cx="2080" cy="640"/>
            </p:xfrm>
            <a:graphic>
              <a:graphicData uri="http://schemas.openxmlformats.org/presentationml/2006/ole">
                <p:oleObj spid="_x0000_s63490" name="Equation" r:id="rId3" imgW="3301920" imgH="1015920" progId="Equation.3">
                  <p:embed/>
                </p:oleObj>
              </a:graphicData>
            </a:graphic>
          </p:graphicFrame>
          <p:sp>
            <p:nvSpPr>
              <p:cNvPr id="322569" name="Text Box 9"/>
              <p:cNvSpPr txBox="1">
                <a:spLocks noChangeArrowheads="1"/>
              </p:cNvSpPr>
              <p:nvPr/>
            </p:nvSpPr>
            <p:spPr bwMode="auto">
              <a:xfrm>
                <a:off x="2966" y="2779"/>
                <a:ext cx="92" cy="294"/>
              </a:xfrm>
              <a:prstGeom prst="rect">
                <a:avLst/>
              </a:prstGeom>
              <a:noFill/>
              <a:ln w="9525">
                <a:noFill/>
                <a:miter lim="800000"/>
                <a:headEnd/>
                <a:tailEnd/>
              </a:ln>
              <a:effectLst/>
            </p:spPr>
            <p:txBody>
              <a:bodyPr wrap="none">
                <a:spAutoFit/>
              </a:bodyPr>
              <a:lstStyle/>
              <a:p>
                <a:endParaRPr lang="zh-CN" altLang="zh-CN" sz="3200" b="0">
                  <a:solidFill>
                    <a:schemeClr val="tx1"/>
                  </a:solidFill>
                  <a:ea typeface="楷体_GB2312" pitchFamily="49" charset="-122"/>
                </a:endParaRPr>
              </a:p>
            </p:txBody>
          </p:sp>
        </p:grpSp>
        <p:sp>
          <p:nvSpPr>
            <p:cNvPr id="322570" name="Text Box 10"/>
            <p:cNvSpPr txBox="1">
              <a:spLocks noChangeArrowheads="1"/>
            </p:cNvSpPr>
            <p:nvPr/>
          </p:nvSpPr>
          <p:spPr bwMode="auto">
            <a:xfrm>
              <a:off x="1420" y="2784"/>
              <a:ext cx="319" cy="186"/>
            </a:xfrm>
            <a:prstGeom prst="rect">
              <a:avLst/>
            </a:prstGeom>
            <a:noFill/>
            <a:ln w="9525">
              <a:noFill/>
              <a:miter lim="800000"/>
              <a:headEnd/>
              <a:tailEnd/>
            </a:ln>
            <a:effectLst/>
          </p:spPr>
          <p:txBody>
            <a:bodyPr wrap="none">
              <a:spAutoFit/>
            </a:bodyPr>
            <a:lstStyle/>
            <a:p>
              <a:r>
                <a:rPr lang="zh-CN" altLang="en-US" sz="1800" b="0">
                  <a:solidFill>
                    <a:schemeClr val="tx1"/>
                  </a:solidFill>
                  <a:ea typeface="楷体_GB2312" pitchFamily="49" charset="-122"/>
                </a:rPr>
                <a:t>近似</a:t>
              </a:r>
            </a:p>
          </p:txBody>
        </p:sp>
      </p:grpSp>
      <p:sp>
        <p:nvSpPr>
          <p:cNvPr id="322571" name="Text Box 11"/>
          <p:cNvSpPr txBox="1">
            <a:spLocks noChangeArrowheads="1"/>
          </p:cNvSpPr>
          <p:nvPr/>
        </p:nvSpPr>
        <p:spPr bwMode="auto">
          <a:xfrm>
            <a:off x="533400" y="4403725"/>
            <a:ext cx="8382000" cy="701675"/>
          </a:xfrm>
          <a:prstGeom prst="rect">
            <a:avLst/>
          </a:prstGeom>
          <a:noFill/>
          <a:ln w="9525">
            <a:noFill/>
            <a:miter lim="800000"/>
            <a:headEnd/>
            <a:tailEnd/>
          </a:ln>
          <a:effectLst/>
        </p:spPr>
        <p:txBody>
          <a:bodyPr>
            <a:spAutoFit/>
          </a:bodyPr>
          <a:lstStyle/>
          <a:p>
            <a:r>
              <a:rPr lang="zh-CN" altLang="en-US" sz="4000" b="0">
                <a:solidFill>
                  <a:schemeClr val="tx1"/>
                </a:solidFill>
                <a:latin typeface="楷体_GB2312" pitchFamily="49" charset="-122"/>
                <a:ea typeface="楷体_GB2312" pitchFamily="49" charset="-122"/>
              </a:rPr>
              <a:t>由德莫佛</a:t>
            </a:r>
            <a:r>
              <a:rPr lang="en-US" altLang="zh-CN" sz="4000" b="0">
                <a:solidFill>
                  <a:schemeClr val="tx1"/>
                </a:solidFill>
                <a:latin typeface="Times New Roman"/>
                <a:ea typeface="楷体_GB2312" pitchFamily="49" charset="-122"/>
              </a:rPr>
              <a:t>—</a:t>
            </a:r>
            <a:r>
              <a:rPr lang="zh-CN" altLang="en-US" sz="4000" b="0">
                <a:solidFill>
                  <a:schemeClr val="tx1"/>
                </a:solidFill>
                <a:latin typeface="楷体_GB2312" pitchFamily="49" charset="-122"/>
                <a:ea typeface="楷体_GB2312" pitchFamily="49" charset="-122"/>
              </a:rPr>
              <a:t>拉普拉斯中心极限定理</a:t>
            </a:r>
            <a:r>
              <a:rPr lang="en-US" altLang="zh-CN" sz="4000" b="0">
                <a:solidFill>
                  <a:schemeClr val="tx1"/>
                </a:solidFill>
                <a:latin typeface="楷体_GB2312" pitchFamily="49" charset="-122"/>
                <a:ea typeface="楷体_GB2312" pitchFamily="49" charset="-122"/>
              </a:rPr>
              <a:t>, </a:t>
            </a:r>
          </a:p>
        </p:txBody>
      </p:sp>
      <p:sp>
        <p:nvSpPr>
          <p:cNvPr id="322572" name="Text Box 12"/>
          <p:cNvSpPr txBox="1">
            <a:spLocks noChangeArrowheads="1"/>
          </p:cNvSpPr>
          <p:nvPr/>
        </p:nvSpPr>
        <p:spPr bwMode="auto">
          <a:xfrm>
            <a:off x="533400" y="3413125"/>
            <a:ext cx="692150" cy="701675"/>
          </a:xfrm>
          <a:prstGeom prst="rect">
            <a:avLst/>
          </a:prstGeom>
          <a:noFill/>
          <a:ln w="12700" cap="sq">
            <a:noFill/>
            <a:miter lim="800000"/>
            <a:headEnd type="none" w="sm" len="sm"/>
            <a:tailEnd type="none" w="sm" len="sm"/>
          </a:ln>
          <a:effectLst/>
        </p:spPr>
        <p:txBody>
          <a:bodyPr wrap="none">
            <a:spAutoFit/>
          </a:bodyPr>
          <a:lstStyle/>
          <a:p>
            <a:r>
              <a:rPr lang="zh-CN" altLang="en-US" sz="4000" b="0">
                <a:solidFill>
                  <a:schemeClr val="tx1"/>
                </a:solidFill>
                <a:ea typeface="楷体_GB2312" pitchFamily="49" charset="-122"/>
              </a:rPr>
              <a:t>则</a:t>
            </a:r>
          </a:p>
        </p:txBody>
      </p:sp>
      <p:sp>
        <p:nvSpPr>
          <p:cNvPr id="322573" name="Text Box 13"/>
          <p:cNvSpPr txBox="1">
            <a:spLocks noChangeArrowheads="1"/>
          </p:cNvSpPr>
          <p:nvPr/>
        </p:nvSpPr>
        <p:spPr bwMode="auto">
          <a:xfrm>
            <a:off x="609600" y="5394325"/>
            <a:ext cx="815975" cy="701675"/>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4000" b="0">
                <a:solidFill>
                  <a:schemeClr val="tx1"/>
                </a:solidFill>
                <a:latin typeface="楷体_GB2312" pitchFamily="49" charset="-122"/>
                <a:ea typeface="楷体_GB2312" pitchFamily="49" charset="-122"/>
              </a:rPr>
              <a:t>有</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2562"/>
                                        </p:tgtEl>
                                        <p:attrNameLst>
                                          <p:attrName>style.visibility</p:attrName>
                                        </p:attrNameLst>
                                      </p:cBhvr>
                                      <p:to>
                                        <p:strVal val="visible"/>
                                      </p:to>
                                    </p:set>
                                    <p:animEffect transition="in" filter="wipe(up)">
                                      <p:cBhvr>
                                        <p:cTn id="7" dur="500"/>
                                        <p:tgtEl>
                                          <p:spTgt spid="322562"/>
                                        </p:tgtEl>
                                      </p:cBhvr>
                                    </p:animEffect>
                                  </p:childTnLst>
                                </p:cTn>
                              </p:par>
                            </p:childTnLst>
                          </p:cTn>
                        </p:par>
                        <p:par>
                          <p:cTn id="8" fill="hold">
                            <p:stCondLst>
                              <p:cond delay="500"/>
                            </p:stCondLst>
                            <p:childTnLst>
                              <p:par>
                                <p:cTn id="9" presetID="22" presetClass="entr" presetSubtype="1" fill="hold" grpId="0" nodeType="afterEffect">
                                  <p:stCondLst>
                                    <p:cond delay="8000"/>
                                  </p:stCondLst>
                                  <p:childTnLst>
                                    <p:set>
                                      <p:cBhvr>
                                        <p:cTn id="10" dur="1" fill="hold">
                                          <p:stCondLst>
                                            <p:cond delay="0"/>
                                          </p:stCondLst>
                                        </p:cTn>
                                        <p:tgtEl>
                                          <p:spTgt spid="322563"/>
                                        </p:tgtEl>
                                        <p:attrNameLst>
                                          <p:attrName>style.visibility</p:attrName>
                                        </p:attrNameLst>
                                      </p:cBhvr>
                                      <p:to>
                                        <p:strVal val="visible"/>
                                      </p:to>
                                    </p:set>
                                    <p:animEffect transition="in" filter="wipe(up)">
                                      <p:cBhvr>
                                        <p:cTn id="11" dur="500"/>
                                        <p:tgtEl>
                                          <p:spTgt spid="32256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22572"/>
                                        </p:tgtEl>
                                        <p:attrNameLst>
                                          <p:attrName>style.visibility</p:attrName>
                                        </p:attrNameLst>
                                      </p:cBhvr>
                                      <p:to>
                                        <p:strVal val="visible"/>
                                      </p:to>
                                    </p:set>
                                    <p:animEffect transition="in" filter="dissolve">
                                      <p:cBhvr>
                                        <p:cTn id="16" dur="500"/>
                                        <p:tgtEl>
                                          <p:spTgt spid="32257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22564"/>
                                        </p:tgtEl>
                                        <p:attrNameLst>
                                          <p:attrName>style.visibility</p:attrName>
                                        </p:attrNameLst>
                                      </p:cBhvr>
                                      <p:to>
                                        <p:strVal val="visible"/>
                                      </p:to>
                                    </p:set>
                                    <p:animEffect transition="in" filter="wipe(up)">
                                      <p:cBhvr>
                                        <p:cTn id="21" dur="500"/>
                                        <p:tgtEl>
                                          <p:spTgt spid="322564"/>
                                        </p:tgtEl>
                                      </p:cBhvr>
                                    </p:animEffect>
                                  </p:childTnLst>
                                </p:cTn>
                              </p:par>
                            </p:childTnLst>
                          </p:cTn>
                        </p:par>
                        <p:par>
                          <p:cTn id="22" fill="hold">
                            <p:stCondLst>
                              <p:cond delay="500"/>
                            </p:stCondLst>
                            <p:childTnLst>
                              <p:par>
                                <p:cTn id="23" presetID="22" presetClass="entr" presetSubtype="8" fill="hold" grpId="0" nodeType="afterEffect">
                                  <p:stCondLst>
                                    <p:cond delay="3000"/>
                                  </p:stCondLst>
                                  <p:childTnLst>
                                    <p:set>
                                      <p:cBhvr>
                                        <p:cTn id="24" dur="1" fill="hold">
                                          <p:stCondLst>
                                            <p:cond delay="0"/>
                                          </p:stCondLst>
                                        </p:cTn>
                                        <p:tgtEl>
                                          <p:spTgt spid="322571"/>
                                        </p:tgtEl>
                                        <p:attrNameLst>
                                          <p:attrName>style.visibility</p:attrName>
                                        </p:attrNameLst>
                                      </p:cBhvr>
                                      <p:to>
                                        <p:strVal val="visible"/>
                                      </p:to>
                                    </p:set>
                                    <p:animEffect transition="in" filter="wipe(left)">
                                      <p:cBhvr>
                                        <p:cTn id="25" dur="500"/>
                                        <p:tgtEl>
                                          <p:spTgt spid="32257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22573"/>
                                        </p:tgtEl>
                                        <p:attrNameLst>
                                          <p:attrName>style.visibility</p:attrName>
                                        </p:attrNameLst>
                                      </p:cBhvr>
                                      <p:to>
                                        <p:strVal val="visible"/>
                                      </p:to>
                                    </p:set>
                                    <p:animEffect transition="in" filter="dissolve">
                                      <p:cBhvr>
                                        <p:cTn id="30" dur="500"/>
                                        <p:tgtEl>
                                          <p:spTgt spid="32257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2" grpId="0" autoUpdateAnimBg="0"/>
      <p:bldP spid="322563" grpId="0" autoUpdateAnimBg="0"/>
      <p:bldP spid="322564" grpId="0" autoUpdateAnimBg="0"/>
      <p:bldP spid="322571" grpId="0" autoUpdateAnimBg="0"/>
      <p:bldP spid="322572" grpId="0" autoUpdateAnimBg="0"/>
      <p:bldP spid="322573"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586" name="Object 2"/>
          <p:cNvGraphicFramePr>
            <a:graphicFrameLocks noChangeAspect="1"/>
          </p:cNvGraphicFramePr>
          <p:nvPr/>
        </p:nvGraphicFramePr>
        <p:xfrm>
          <a:off x="838200" y="2006600"/>
          <a:ext cx="7086600" cy="1244600"/>
        </p:xfrm>
        <a:graphic>
          <a:graphicData uri="http://schemas.openxmlformats.org/presentationml/2006/ole">
            <p:oleObj spid="_x0000_s64514" name="Equation" r:id="rId3" imgW="5816520" imgH="1117440" progId="Equation.3">
              <p:embed/>
            </p:oleObj>
          </a:graphicData>
        </a:graphic>
      </p:graphicFrame>
      <p:graphicFrame>
        <p:nvGraphicFramePr>
          <p:cNvPr id="323587" name="Object 3"/>
          <p:cNvGraphicFramePr>
            <a:graphicFrameLocks noChangeAspect="1"/>
          </p:cNvGraphicFramePr>
          <p:nvPr/>
        </p:nvGraphicFramePr>
        <p:xfrm>
          <a:off x="844550" y="3505200"/>
          <a:ext cx="6318250" cy="1247775"/>
        </p:xfrm>
        <a:graphic>
          <a:graphicData uri="http://schemas.openxmlformats.org/presentationml/2006/ole">
            <p:oleObj spid="_x0000_s64515" name="Equation" r:id="rId4" imgW="5041800" imgH="1117440" progId="Equation.3">
              <p:embed/>
            </p:oleObj>
          </a:graphicData>
        </a:graphic>
      </p:graphicFrame>
      <p:graphicFrame>
        <p:nvGraphicFramePr>
          <p:cNvPr id="323588" name="Object 4"/>
          <p:cNvGraphicFramePr>
            <a:graphicFrameLocks noChangeAspect="1"/>
          </p:cNvGraphicFramePr>
          <p:nvPr/>
        </p:nvGraphicFramePr>
        <p:xfrm>
          <a:off x="865188" y="5006975"/>
          <a:ext cx="3935412" cy="1368425"/>
        </p:xfrm>
        <a:graphic>
          <a:graphicData uri="http://schemas.openxmlformats.org/presentationml/2006/ole">
            <p:oleObj spid="_x0000_s64516" name="Equation" r:id="rId5" imgW="3213000" imgH="1117440" progId="Equation.3">
              <p:embed/>
            </p:oleObj>
          </a:graphicData>
        </a:graphic>
      </p:graphicFrame>
      <p:graphicFrame>
        <p:nvGraphicFramePr>
          <p:cNvPr id="323589" name="Object 5"/>
          <p:cNvGraphicFramePr>
            <a:graphicFrameLocks noChangeAspect="1"/>
          </p:cNvGraphicFramePr>
          <p:nvPr/>
        </p:nvGraphicFramePr>
        <p:xfrm>
          <a:off x="4864100" y="5410200"/>
          <a:ext cx="2451100" cy="495300"/>
        </p:xfrm>
        <a:graphic>
          <a:graphicData uri="http://schemas.openxmlformats.org/presentationml/2006/ole">
            <p:oleObj spid="_x0000_s64517" name="Equation" r:id="rId6" imgW="1460160" imgH="342720" progId="Equation.3">
              <p:embed/>
            </p:oleObj>
          </a:graphicData>
        </a:graphic>
      </p:graphicFrame>
      <p:graphicFrame>
        <p:nvGraphicFramePr>
          <p:cNvPr id="323590" name="Object 6"/>
          <p:cNvGraphicFramePr>
            <a:graphicFrameLocks noChangeAspect="1"/>
          </p:cNvGraphicFramePr>
          <p:nvPr/>
        </p:nvGraphicFramePr>
        <p:xfrm>
          <a:off x="762000" y="544513"/>
          <a:ext cx="3962400" cy="1258887"/>
        </p:xfrm>
        <a:graphic>
          <a:graphicData uri="http://schemas.openxmlformats.org/presentationml/2006/ole">
            <p:oleObj spid="_x0000_s64518" name="Equation" r:id="rId7" imgW="3276360" imgH="1041120" progId="Equation.3">
              <p:embed/>
            </p:oleObj>
          </a:graphicData>
        </a:graphic>
      </p:graphicFrame>
      <p:graphicFrame>
        <p:nvGraphicFramePr>
          <p:cNvPr id="323591" name="Object 7"/>
          <p:cNvGraphicFramePr>
            <a:graphicFrameLocks noChangeAspect="1"/>
          </p:cNvGraphicFramePr>
          <p:nvPr/>
        </p:nvGraphicFramePr>
        <p:xfrm>
          <a:off x="4800600" y="838200"/>
          <a:ext cx="3962400" cy="622300"/>
        </p:xfrm>
        <a:graphic>
          <a:graphicData uri="http://schemas.openxmlformats.org/presentationml/2006/ole">
            <p:oleObj spid="_x0000_s64519" name="Equation" r:id="rId8" imgW="3238200" imgH="50796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3590"/>
                                        </p:tgtEl>
                                        <p:attrNameLst>
                                          <p:attrName>style.visibility</p:attrName>
                                        </p:attrNameLst>
                                      </p:cBhvr>
                                      <p:to>
                                        <p:strVal val="visible"/>
                                      </p:to>
                                    </p:set>
                                    <p:animEffect transition="in" filter="wipe(left)">
                                      <p:cBhvr>
                                        <p:cTn id="7" dur="500"/>
                                        <p:tgtEl>
                                          <p:spTgt spid="3235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3591"/>
                                        </p:tgtEl>
                                        <p:attrNameLst>
                                          <p:attrName>style.visibility</p:attrName>
                                        </p:attrNameLst>
                                      </p:cBhvr>
                                      <p:to>
                                        <p:strVal val="visible"/>
                                      </p:to>
                                    </p:set>
                                    <p:animEffect transition="in" filter="wipe(left)">
                                      <p:cBhvr>
                                        <p:cTn id="12" dur="500"/>
                                        <p:tgtEl>
                                          <p:spTgt spid="3235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3586"/>
                                        </p:tgtEl>
                                        <p:attrNameLst>
                                          <p:attrName>style.visibility</p:attrName>
                                        </p:attrNameLst>
                                      </p:cBhvr>
                                      <p:to>
                                        <p:strVal val="visible"/>
                                      </p:to>
                                    </p:set>
                                    <p:animEffect transition="in" filter="wipe(left)">
                                      <p:cBhvr>
                                        <p:cTn id="17" dur="500"/>
                                        <p:tgtEl>
                                          <p:spTgt spid="3235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3587"/>
                                        </p:tgtEl>
                                        <p:attrNameLst>
                                          <p:attrName>style.visibility</p:attrName>
                                        </p:attrNameLst>
                                      </p:cBhvr>
                                      <p:to>
                                        <p:strVal val="visible"/>
                                      </p:to>
                                    </p:set>
                                    <p:animEffect transition="in" filter="wipe(left)">
                                      <p:cBhvr>
                                        <p:cTn id="22" dur="500"/>
                                        <p:tgtEl>
                                          <p:spTgt spid="3235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3588"/>
                                        </p:tgtEl>
                                        <p:attrNameLst>
                                          <p:attrName>style.visibility</p:attrName>
                                        </p:attrNameLst>
                                      </p:cBhvr>
                                      <p:to>
                                        <p:strVal val="visible"/>
                                      </p:to>
                                    </p:set>
                                    <p:animEffect transition="in" filter="wipe(left)">
                                      <p:cBhvr>
                                        <p:cTn id="27" dur="500"/>
                                        <p:tgtEl>
                                          <p:spTgt spid="3235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3589"/>
                                        </p:tgtEl>
                                        <p:attrNameLst>
                                          <p:attrName>style.visibility</p:attrName>
                                        </p:attrNameLst>
                                      </p:cBhvr>
                                      <p:to>
                                        <p:strVal val="visible"/>
                                      </p:to>
                                    </p:set>
                                    <p:animEffect transition="in" filter="wipe(left)">
                                      <p:cBhvr>
                                        <p:cTn id="32" dur="500"/>
                                        <p:tgtEl>
                                          <p:spTgt spid="323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Text Box 2"/>
          <p:cNvSpPr txBox="1">
            <a:spLocks noChangeArrowheads="1"/>
          </p:cNvSpPr>
          <p:nvPr/>
        </p:nvSpPr>
        <p:spPr bwMode="auto">
          <a:xfrm>
            <a:off x="1143000" y="239713"/>
            <a:ext cx="6942138" cy="823912"/>
          </a:xfrm>
          <a:prstGeom prst="rect">
            <a:avLst/>
          </a:prstGeom>
          <a:solidFill>
            <a:srgbClr val="000066"/>
          </a:solidFill>
          <a:ln w="9525">
            <a:noFill/>
            <a:miter lim="800000"/>
            <a:headEnd/>
            <a:tailEnd/>
          </a:ln>
          <a:effectLst/>
        </p:spPr>
        <p:txBody>
          <a:bodyPr wrap="none">
            <a:spAutoFit/>
          </a:bodyPr>
          <a:lstStyle/>
          <a:p>
            <a:r>
              <a:rPr lang="zh-CN" altLang="en-US"/>
              <a:t>比较几个近似计算的结果</a:t>
            </a:r>
          </a:p>
        </p:txBody>
      </p:sp>
      <p:sp>
        <p:nvSpPr>
          <p:cNvPr id="324611" name="Text Box 3"/>
          <p:cNvSpPr txBox="1">
            <a:spLocks noChangeArrowheads="1"/>
          </p:cNvSpPr>
          <p:nvPr/>
        </p:nvSpPr>
        <p:spPr bwMode="auto">
          <a:xfrm>
            <a:off x="368300" y="2686050"/>
            <a:ext cx="2927350" cy="641350"/>
          </a:xfrm>
          <a:prstGeom prst="rect">
            <a:avLst/>
          </a:prstGeom>
          <a:noFill/>
          <a:ln w="9525">
            <a:noFill/>
            <a:miter lim="800000"/>
            <a:headEnd/>
            <a:tailEnd/>
          </a:ln>
          <a:effectLst/>
        </p:spPr>
        <p:txBody>
          <a:bodyPr wrap="none">
            <a:spAutoFit/>
          </a:bodyPr>
          <a:lstStyle/>
          <a:p>
            <a:r>
              <a:rPr lang="zh-CN" altLang="en-US" sz="3600" b="0">
                <a:solidFill>
                  <a:schemeClr val="tx1"/>
                </a:solidFill>
                <a:ea typeface="黑体" pitchFamily="49" charset="-122"/>
              </a:rPr>
              <a:t>中心极限定理</a:t>
            </a:r>
          </a:p>
        </p:txBody>
      </p:sp>
      <p:graphicFrame>
        <p:nvGraphicFramePr>
          <p:cNvPr id="324612" name="Object 4"/>
          <p:cNvGraphicFramePr>
            <a:graphicFrameLocks noChangeAspect="1"/>
          </p:cNvGraphicFramePr>
          <p:nvPr/>
        </p:nvGraphicFramePr>
        <p:xfrm>
          <a:off x="4197350" y="2590800"/>
          <a:ext cx="4787900" cy="1041400"/>
        </p:xfrm>
        <a:graphic>
          <a:graphicData uri="http://schemas.openxmlformats.org/presentationml/2006/ole">
            <p:oleObj spid="_x0000_s65538" name="Equation" r:id="rId4" imgW="4787640" imgH="1041120" progId="Equation.3">
              <p:embed/>
            </p:oleObj>
          </a:graphicData>
        </a:graphic>
      </p:graphicFrame>
      <p:sp>
        <p:nvSpPr>
          <p:cNvPr id="324613" name="Text Box 5"/>
          <p:cNvSpPr txBox="1">
            <a:spLocks noChangeArrowheads="1"/>
          </p:cNvSpPr>
          <p:nvPr/>
        </p:nvSpPr>
        <p:spPr bwMode="auto">
          <a:xfrm>
            <a:off x="76200" y="1447800"/>
            <a:ext cx="4146550" cy="641350"/>
          </a:xfrm>
          <a:prstGeom prst="rect">
            <a:avLst/>
          </a:prstGeom>
          <a:noFill/>
          <a:ln w="9525">
            <a:noFill/>
            <a:miter lim="800000"/>
            <a:headEnd/>
            <a:tailEnd/>
          </a:ln>
          <a:effectLst/>
        </p:spPr>
        <p:txBody>
          <a:bodyPr wrap="none">
            <a:spAutoFit/>
          </a:bodyPr>
          <a:lstStyle/>
          <a:p>
            <a:r>
              <a:rPr lang="zh-CN" altLang="en-US" sz="3600" b="0">
                <a:solidFill>
                  <a:schemeClr val="accent2"/>
                </a:solidFill>
                <a:ea typeface="黑体" pitchFamily="49" charset="-122"/>
              </a:rPr>
              <a:t>二项分布</a:t>
            </a:r>
            <a:r>
              <a:rPr lang="en-US" altLang="zh-CN" sz="3600" b="0">
                <a:solidFill>
                  <a:schemeClr val="accent2"/>
                </a:solidFill>
                <a:ea typeface="楷体_GB2312" pitchFamily="49" charset="-122"/>
              </a:rPr>
              <a:t>(</a:t>
            </a:r>
            <a:r>
              <a:rPr lang="zh-CN" altLang="en-US" sz="3600" b="0">
                <a:solidFill>
                  <a:schemeClr val="accent2"/>
                </a:solidFill>
                <a:ea typeface="宋体" charset="-122"/>
              </a:rPr>
              <a:t>精确结果</a:t>
            </a:r>
            <a:r>
              <a:rPr lang="en-US" altLang="zh-CN" sz="3600" b="0">
                <a:solidFill>
                  <a:schemeClr val="accent2"/>
                </a:solidFill>
                <a:ea typeface="楷体_GB2312" pitchFamily="49" charset="-122"/>
              </a:rPr>
              <a:t>)</a:t>
            </a:r>
          </a:p>
        </p:txBody>
      </p:sp>
      <p:graphicFrame>
        <p:nvGraphicFramePr>
          <p:cNvPr id="324614" name="Object 6"/>
          <p:cNvGraphicFramePr>
            <a:graphicFrameLocks noChangeAspect="1"/>
          </p:cNvGraphicFramePr>
          <p:nvPr/>
        </p:nvGraphicFramePr>
        <p:xfrm>
          <a:off x="4356100" y="1295400"/>
          <a:ext cx="4787900" cy="1041400"/>
        </p:xfrm>
        <a:graphic>
          <a:graphicData uri="http://schemas.openxmlformats.org/presentationml/2006/ole">
            <p:oleObj spid="_x0000_s65539" name="Equation" r:id="rId5" imgW="4787640" imgH="1041120" progId="">
              <p:embed/>
            </p:oleObj>
          </a:graphicData>
        </a:graphic>
      </p:graphicFrame>
      <p:sp>
        <p:nvSpPr>
          <p:cNvPr id="324615" name="Text Box 7"/>
          <p:cNvSpPr txBox="1">
            <a:spLocks noChangeArrowheads="1"/>
          </p:cNvSpPr>
          <p:nvPr/>
        </p:nvSpPr>
        <p:spPr bwMode="auto">
          <a:xfrm>
            <a:off x="368300" y="4252913"/>
            <a:ext cx="2635250" cy="641350"/>
          </a:xfrm>
          <a:prstGeom prst="rect">
            <a:avLst/>
          </a:prstGeom>
          <a:noFill/>
          <a:ln w="9525">
            <a:noFill/>
            <a:miter lim="800000"/>
            <a:headEnd/>
            <a:tailEnd/>
          </a:ln>
          <a:effectLst/>
        </p:spPr>
        <p:txBody>
          <a:bodyPr wrap="none">
            <a:spAutoFit/>
          </a:bodyPr>
          <a:lstStyle/>
          <a:p>
            <a:r>
              <a:rPr lang="en-US" altLang="zh-CN" sz="3600" b="0">
                <a:solidFill>
                  <a:schemeClr val="tx1"/>
                </a:solidFill>
                <a:ea typeface="楷体_GB2312" pitchFamily="49" charset="-122"/>
              </a:rPr>
              <a:t>Poisson </a:t>
            </a:r>
            <a:r>
              <a:rPr lang="zh-CN" altLang="en-US" sz="3600" b="0">
                <a:solidFill>
                  <a:schemeClr val="tx1"/>
                </a:solidFill>
                <a:ea typeface="黑体" pitchFamily="49" charset="-122"/>
              </a:rPr>
              <a:t>分布</a:t>
            </a:r>
          </a:p>
        </p:txBody>
      </p:sp>
      <p:graphicFrame>
        <p:nvGraphicFramePr>
          <p:cNvPr id="324616" name="Object 8"/>
          <p:cNvGraphicFramePr>
            <a:graphicFrameLocks noChangeAspect="1"/>
          </p:cNvGraphicFramePr>
          <p:nvPr/>
        </p:nvGraphicFramePr>
        <p:xfrm>
          <a:off x="4184650" y="4064000"/>
          <a:ext cx="4787900" cy="1041400"/>
        </p:xfrm>
        <a:graphic>
          <a:graphicData uri="http://schemas.openxmlformats.org/presentationml/2006/ole">
            <p:oleObj spid="_x0000_s65540" name="Equation" r:id="rId6" imgW="4787640" imgH="1041120" progId="Equation.3">
              <p:embed/>
            </p:oleObj>
          </a:graphicData>
        </a:graphic>
      </p:graphicFrame>
      <p:sp>
        <p:nvSpPr>
          <p:cNvPr id="324617" name="Text Box 9"/>
          <p:cNvSpPr txBox="1">
            <a:spLocks noChangeArrowheads="1"/>
          </p:cNvSpPr>
          <p:nvPr/>
        </p:nvSpPr>
        <p:spPr bwMode="auto">
          <a:xfrm>
            <a:off x="368300" y="5638800"/>
            <a:ext cx="3702050" cy="641350"/>
          </a:xfrm>
          <a:prstGeom prst="rect">
            <a:avLst/>
          </a:prstGeom>
          <a:noFill/>
          <a:ln w="9525">
            <a:noFill/>
            <a:miter lim="800000"/>
            <a:headEnd/>
            <a:tailEnd/>
          </a:ln>
          <a:effectLst/>
        </p:spPr>
        <p:txBody>
          <a:bodyPr wrap="none">
            <a:spAutoFit/>
          </a:bodyPr>
          <a:lstStyle/>
          <a:p>
            <a:r>
              <a:rPr lang="en-US" altLang="zh-CN" sz="3600" b="0">
                <a:solidFill>
                  <a:schemeClr val="tx1"/>
                </a:solidFill>
                <a:ea typeface="楷体_GB2312" pitchFamily="49" charset="-122"/>
              </a:rPr>
              <a:t>Chebyshev </a:t>
            </a:r>
            <a:r>
              <a:rPr lang="zh-CN" altLang="en-US" sz="3600" b="0">
                <a:solidFill>
                  <a:schemeClr val="tx1"/>
                </a:solidFill>
                <a:ea typeface="黑体" pitchFamily="49" charset="-122"/>
              </a:rPr>
              <a:t>不等式</a:t>
            </a:r>
          </a:p>
        </p:txBody>
      </p:sp>
      <p:graphicFrame>
        <p:nvGraphicFramePr>
          <p:cNvPr id="324618" name="Object 10"/>
          <p:cNvGraphicFramePr>
            <a:graphicFrameLocks noChangeAspect="1"/>
          </p:cNvGraphicFramePr>
          <p:nvPr/>
        </p:nvGraphicFramePr>
        <p:xfrm>
          <a:off x="4203700" y="5486400"/>
          <a:ext cx="4775200" cy="1041400"/>
        </p:xfrm>
        <a:graphic>
          <a:graphicData uri="http://schemas.openxmlformats.org/presentationml/2006/ole">
            <p:oleObj spid="_x0000_s65541" name="Equation" r:id="rId7" imgW="4775040" imgH="104112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4610"/>
                                        </p:tgtEl>
                                        <p:attrNameLst>
                                          <p:attrName>style.visibility</p:attrName>
                                        </p:attrNameLst>
                                      </p:cBhvr>
                                      <p:to>
                                        <p:strVal val="visible"/>
                                      </p:to>
                                    </p:set>
                                    <p:animEffect transition="in" filter="wipe(left)">
                                      <p:cBhvr>
                                        <p:cTn id="7" dur="500"/>
                                        <p:tgtEl>
                                          <p:spTgt spid="3246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4613"/>
                                        </p:tgtEl>
                                        <p:attrNameLst>
                                          <p:attrName>style.visibility</p:attrName>
                                        </p:attrNameLst>
                                      </p:cBhvr>
                                      <p:to>
                                        <p:strVal val="visible"/>
                                      </p:to>
                                    </p:set>
                                    <p:animEffect transition="in" filter="wipe(left)">
                                      <p:cBhvr>
                                        <p:cTn id="12" dur="500"/>
                                        <p:tgtEl>
                                          <p:spTgt spid="3246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4614"/>
                                        </p:tgtEl>
                                        <p:attrNameLst>
                                          <p:attrName>style.visibility</p:attrName>
                                        </p:attrNameLst>
                                      </p:cBhvr>
                                      <p:to>
                                        <p:strVal val="visible"/>
                                      </p:to>
                                    </p:set>
                                    <p:animEffect transition="in" filter="wipe(left)">
                                      <p:cBhvr>
                                        <p:cTn id="17" dur="500"/>
                                        <p:tgtEl>
                                          <p:spTgt spid="3246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4611"/>
                                        </p:tgtEl>
                                        <p:attrNameLst>
                                          <p:attrName>style.visibility</p:attrName>
                                        </p:attrNameLst>
                                      </p:cBhvr>
                                      <p:to>
                                        <p:strVal val="visible"/>
                                      </p:to>
                                    </p:set>
                                    <p:animEffect transition="in" filter="wipe(left)">
                                      <p:cBhvr>
                                        <p:cTn id="22" dur="500"/>
                                        <p:tgtEl>
                                          <p:spTgt spid="3246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4612"/>
                                        </p:tgtEl>
                                        <p:attrNameLst>
                                          <p:attrName>style.visibility</p:attrName>
                                        </p:attrNameLst>
                                      </p:cBhvr>
                                      <p:to>
                                        <p:strVal val="visible"/>
                                      </p:to>
                                    </p:set>
                                    <p:animEffect transition="in" filter="wipe(left)">
                                      <p:cBhvr>
                                        <p:cTn id="27" dur="500"/>
                                        <p:tgtEl>
                                          <p:spTgt spid="324612"/>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builtIn="1"/>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4615"/>
                                        </p:tgtEl>
                                        <p:attrNameLst>
                                          <p:attrName>style.visibility</p:attrName>
                                        </p:attrNameLst>
                                      </p:cBhvr>
                                      <p:to>
                                        <p:strVal val="visible"/>
                                      </p:to>
                                    </p:set>
                                    <p:animEffect transition="in" filter="wipe(left)">
                                      <p:cBhvr>
                                        <p:cTn id="32" dur="500"/>
                                        <p:tgtEl>
                                          <p:spTgt spid="3246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24616"/>
                                        </p:tgtEl>
                                        <p:attrNameLst>
                                          <p:attrName>style.visibility</p:attrName>
                                        </p:attrNameLst>
                                      </p:cBhvr>
                                      <p:to>
                                        <p:strVal val="visible"/>
                                      </p:to>
                                    </p:set>
                                    <p:animEffect transition="in" filter="wipe(left)">
                                      <p:cBhvr>
                                        <p:cTn id="37" dur="500"/>
                                        <p:tgtEl>
                                          <p:spTgt spid="3246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4617"/>
                                        </p:tgtEl>
                                        <p:attrNameLst>
                                          <p:attrName>style.visibility</p:attrName>
                                        </p:attrNameLst>
                                      </p:cBhvr>
                                      <p:to>
                                        <p:strVal val="visible"/>
                                      </p:to>
                                    </p:set>
                                    <p:animEffect transition="in" filter="wipe(left)">
                                      <p:cBhvr>
                                        <p:cTn id="42" dur="500"/>
                                        <p:tgtEl>
                                          <p:spTgt spid="3246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4618"/>
                                        </p:tgtEl>
                                        <p:attrNameLst>
                                          <p:attrName>style.visibility</p:attrName>
                                        </p:attrNameLst>
                                      </p:cBhvr>
                                      <p:to>
                                        <p:strVal val="visible"/>
                                      </p:to>
                                    </p:set>
                                    <p:animEffect transition="in" filter="wipe(left)">
                                      <p:cBhvr>
                                        <p:cTn id="47" dur="500"/>
                                        <p:tgtEl>
                                          <p:spTgt spid="324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0" grpId="0" animBg="1" autoUpdateAnimBg="0"/>
      <p:bldP spid="324611" grpId="0" autoUpdateAnimBg="0"/>
      <p:bldP spid="324613" grpId="0" autoUpdateAnimBg="0"/>
      <p:bldP spid="324615" grpId="0" autoUpdateAnimBg="0"/>
      <p:bldP spid="324617"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762000" y="1676400"/>
            <a:ext cx="8153400" cy="1739900"/>
          </a:xfrm>
          <a:prstGeom prst="rect">
            <a:avLst/>
          </a:prstGeom>
          <a:noFill/>
          <a:ln w="9525">
            <a:noFill/>
            <a:miter lim="800000"/>
            <a:headEnd/>
            <a:tailEnd/>
          </a:ln>
          <a:effectLst/>
        </p:spPr>
        <p:txBody>
          <a:bodyPr>
            <a:spAutoFit/>
          </a:bodyPr>
          <a:lstStyle/>
          <a:p>
            <a:pPr algn="l"/>
            <a:r>
              <a:rPr kumimoji="1" lang="en-US" altLang="zh-CN" sz="3600">
                <a:latin typeface="Times New Roman" pitchFamily="18" charset="0"/>
                <a:ea typeface="楷体_GB2312" pitchFamily="49" charset="-122"/>
              </a:rPr>
              <a:t>        </a:t>
            </a:r>
            <a:r>
              <a:rPr kumimoji="1" lang="zh-CN" altLang="en-US" sz="3600">
                <a:latin typeface="Times New Roman" pitchFamily="18" charset="0"/>
                <a:ea typeface="楷体_GB2312" pitchFamily="49" charset="-122"/>
              </a:rPr>
              <a:t>设某农贸市场某种商品每日的价格的变化是个相互独立且均值为</a:t>
            </a:r>
            <a:r>
              <a:rPr kumimoji="1" lang="en-US" altLang="zh-CN" sz="3600">
                <a:latin typeface="Times New Roman" pitchFamily="18" charset="0"/>
                <a:ea typeface="楷体_GB2312" pitchFamily="49" charset="-122"/>
              </a:rPr>
              <a:t>0,  </a:t>
            </a:r>
            <a:r>
              <a:rPr kumimoji="1" lang="zh-CN" altLang="en-US" sz="3600">
                <a:latin typeface="Times New Roman" pitchFamily="18" charset="0"/>
                <a:ea typeface="楷体_GB2312" pitchFamily="49" charset="-122"/>
              </a:rPr>
              <a:t>方差为</a:t>
            </a:r>
            <a:r>
              <a:rPr kumimoji="1" lang="zh-CN" altLang="en-US" sz="3600" i="1">
                <a:latin typeface="Times New Roman" pitchFamily="18" charset="0"/>
                <a:ea typeface="楷体_GB2312" pitchFamily="49" charset="-122"/>
                <a:sym typeface="Symbol" pitchFamily="18" charset="2"/>
              </a:rPr>
              <a:t> </a:t>
            </a:r>
            <a:r>
              <a:rPr kumimoji="1" lang="en-US" altLang="zh-CN" sz="3600" baseline="30000">
                <a:latin typeface="Times New Roman" pitchFamily="18" charset="0"/>
                <a:ea typeface="楷体_GB2312" pitchFamily="49" charset="-122"/>
                <a:sym typeface="Symbol" pitchFamily="18" charset="2"/>
              </a:rPr>
              <a:t>2 </a:t>
            </a:r>
            <a:r>
              <a:rPr kumimoji="1" lang="en-US" altLang="zh-CN" sz="3600">
                <a:latin typeface="Times New Roman" pitchFamily="18" charset="0"/>
                <a:ea typeface="楷体_GB2312" pitchFamily="49" charset="-122"/>
                <a:sym typeface="Symbol" pitchFamily="18" charset="2"/>
              </a:rPr>
              <a:t>= 2</a:t>
            </a:r>
            <a:r>
              <a:rPr kumimoji="1" lang="zh-CN" altLang="en-US" sz="3600">
                <a:latin typeface="Times New Roman" pitchFamily="18" charset="0"/>
                <a:ea typeface="楷体_GB2312" pitchFamily="49" charset="-122"/>
                <a:sym typeface="Symbol" pitchFamily="18" charset="2"/>
              </a:rPr>
              <a:t>的随机变量 </a:t>
            </a:r>
            <a:r>
              <a:rPr kumimoji="1" lang="en-US" altLang="zh-CN" sz="3600" i="1">
                <a:latin typeface="Times New Roman" pitchFamily="18" charset="0"/>
                <a:ea typeface="楷体_GB2312" pitchFamily="49" charset="-122"/>
                <a:sym typeface="Symbol" pitchFamily="18" charset="2"/>
              </a:rPr>
              <a:t>Y</a:t>
            </a:r>
            <a:r>
              <a:rPr kumimoji="1" lang="en-US" altLang="zh-CN" sz="3600" i="1" baseline="-25000">
                <a:latin typeface="Times New Roman" pitchFamily="18" charset="0"/>
                <a:ea typeface="楷体_GB2312" pitchFamily="49" charset="-122"/>
                <a:sym typeface="Symbol" pitchFamily="18" charset="2"/>
              </a:rPr>
              <a:t>n</a:t>
            </a:r>
            <a:r>
              <a:rPr kumimoji="1" lang="zh-CN" altLang="en-US" sz="3600">
                <a:latin typeface="Times New Roman" pitchFamily="18" charset="0"/>
                <a:ea typeface="楷体_GB2312" pitchFamily="49" charset="-122"/>
                <a:sym typeface="Symbol" pitchFamily="18" charset="2"/>
              </a:rPr>
              <a:t>，并满足</a:t>
            </a:r>
          </a:p>
        </p:txBody>
      </p:sp>
      <p:graphicFrame>
        <p:nvGraphicFramePr>
          <p:cNvPr id="47107" name="Object 3"/>
          <p:cNvGraphicFramePr>
            <a:graphicFrameLocks noChangeAspect="1"/>
          </p:cNvGraphicFramePr>
          <p:nvPr/>
        </p:nvGraphicFramePr>
        <p:xfrm>
          <a:off x="2590800" y="3703638"/>
          <a:ext cx="4795838" cy="792162"/>
        </p:xfrm>
        <a:graphic>
          <a:graphicData uri="http://schemas.openxmlformats.org/presentationml/2006/ole">
            <p:oleObj spid="_x0000_s90114" name="Equation" r:id="rId3" imgW="1384200" imgH="228600" progId="Equation.3">
              <p:embed/>
            </p:oleObj>
          </a:graphicData>
        </a:graphic>
      </p:graphicFrame>
      <p:sp>
        <p:nvSpPr>
          <p:cNvPr id="47108" name="Text Box 4"/>
          <p:cNvSpPr txBox="1">
            <a:spLocks noChangeArrowheads="1"/>
          </p:cNvSpPr>
          <p:nvPr/>
        </p:nvSpPr>
        <p:spPr bwMode="auto">
          <a:xfrm>
            <a:off x="796925" y="4737100"/>
            <a:ext cx="7940675" cy="1739900"/>
          </a:xfrm>
          <a:prstGeom prst="rect">
            <a:avLst/>
          </a:prstGeom>
          <a:noFill/>
          <a:ln w="9525">
            <a:noFill/>
            <a:miter lim="800000"/>
            <a:headEnd/>
            <a:tailEnd/>
          </a:ln>
          <a:effectLst/>
        </p:spPr>
        <p:txBody>
          <a:bodyPr>
            <a:spAutoFit/>
          </a:bodyPr>
          <a:lstStyle/>
          <a:p>
            <a:pPr algn="l"/>
            <a:r>
              <a:rPr kumimoji="1" lang="zh-CN" altLang="en-US" sz="3600">
                <a:latin typeface="Times New Roman" pitchFamily="18" charset="0"/>
                <a:ea typeface="楷体_GB2312" pitchFamily="49" charset="-122"/>
              </a:rPr>
              <a:t>其中</a:t>
            </a:r>
            <a:r>
              <a:rPr kumimoji="1" lang="en-US" altLang="zh-CN" sz="3600" i="1">
                <a:latin typeface="Times New Roman" pitchFamily="18" charset="0"/>
                <a:ea typeface="楷体_GB2312" pitchFamily="49" charset="-122"/>
              </a:rPr>
              <a:t>X</a:t>
            </a:r>
            <a:r>
              <a:rPr kumimoji="1" lang="en-US" altLang="zh-CN" sz="3600" i="1" baseline="-25000">
                <a:latin typeface="Times New Roman" pitchFamily="18" charset="0"/>
                <a:ea typeface="楷体_GB2312" pitchFamily="49" charset="-122"/>
              </a:rPr>
              <a:t>n</a:t>
            </a:r>
            <a:r>
              <a:rPr kumimoji="1" lang="zh-CN" altLang="en-US" sz="3600">
                <a:latin typeface="Times New Roman" pitchFamily="18" charset="0"/>
                <a:ea typeface="楷体_GB2312" pitchFamily="49" charset="-122"/>
              </a:rPr>
              <a:t>是第</a:t>
            </a:r>
            <a:r>
              <a:rPr kumimoji="1" lang="en-US" altLang="zh-CN" sz="3600" i="1">
                <a:latin typeface="Times New Roman" pitchFamily="18" charset="0"/>
                <a:ea typeface="楷体_GB2312" pitchFamily="49" charset="-122"/>
              </a:rPr>
              <a:t>n</a:t>
            </a:r>
            <a:r>
              <a:rPr kumimoji="1" lang="zh-CN" altLang="en-US" sz="3600">
                <a:latin typeface="Times New Roman" pitchFamily="18" charset="0"/>
                <a:ea typeface="楷体_GB2312" pitchFamily="49" charset="-122"/>
              </a:rPr>
              <a:t>天该商品的价格</a:t>
            </a:r>
            <a:r>
              <a:rPr kumimoji="1" lang="en-US" altLang="zh-CN" sz="3600">
                <a:latin typeface="Times New Roman" pitchFamily="18" charset="0"/>
                <a:ea typeface="楷体_GB2312" pitchFamily="49" charset="-122"/>
              </a:rPr>
              <a:t>.</a:t>
            </a:r>
            <a:r>
              <a:rPr kumimoji="1" lang="zh-CN" altLang="en-US" sz="3600">
                <a:latin typeface="Times New Roman" pitchFamily="18" charset="0"/>
                <a:ea typeface="楷体_GB2312" pitchFamily="49" charset="-122"/>
              </a:rPr>
              <a:t>如果今天的价格为</a:t>
            </a:r>
            <a:r>
              <a:rPr kumimoji="1" lang="en-US" altLang="zh-CN" sz="3600">
                <a:latin typeface="Times New Roman" pitchFamily="18" charset="0"/>
                <a:ea typeface="楷体_GB2312" pitchFamily="49" charset="-122"/>
              </a:rPr>
              <a:t>100</a:t>
            </a:r>
            <a:r>
              <a:rPr kumimoji="1" lang="zh-CN" altLang="en-US" sz="3600">
                <a:latin typeface="Times New Roman" pitchFamily="18" charset="0"/>
                <a:ea typeface="楷体_GB2312" pitchFamily="49" charset="-122"/>
              </a:rPr>
              <a:t>，求</a:t>
            </a:r>
            <a:r>
              <a:rPr kumimoji="1" lang="en-US" altLang="zh-CN" sz="3600">
                <a:latin typeface="Times New Roman" pitchFamily="18" charset="0"/>
                <a:ea typeface="楷体_GB2312" pitchFamily="49" charset="-122"/>
              </a:rPr>
              <a:t>18</a:t>
            </a:r>
            <a:r>
              <a:rPr kumimoji="1" lang="zh-CN" altLang="en-US" sz="3600">
                <a:latin typeface="Times New Roman" pitchFamily="18" charset="0"/>
                <a:ea typeface="楷体_GB2312" pitchFamily="49" charset="-122"/>
              </a:rPr>
              <a:t>天后该商品的价格在 </a:t>
            </a:r>
            <a:r>
              <a:rPr kumimoji="1" lang="en-US" altLang="zh-CN" sz="3600">
                <a:latin typeface="Times New Roman" pitchFamily="18" charset="0"/>
                <a:ea typeface="楷体_GB2312" pitchFamily="49" charset="-122"/>
              </a:rPr>
              <a:t>96 </a:t>
            </a:r>
            <a:r>
              <a:rPr kumimoji="1" lang="zh-CN" altLang="en-US" sz="3600">
                <a:latin typeface="Times New Roman" pitchFamily="18" charset="0"/>
                <a:ea typeface="楷体_GB2312" pitchFamily="49" charset="-122"/>
              </a:rPr>
              <a:t>与 </a:t>
            </a:r>
            <a:r>
              <a:rPr kumimoji="1" lang="en-US" altLang="zh-CN" sz="3600">
                <a:latin typeface="Times New Roman" pitchFamily="18" charset="0"/>
                <a:ea typeface="楷体_GB2312" pitchFamily="49" charset="-122"/>
              </a:rPr>
              <a:t>104 </a:t>
            </a:r>
            <a:r>
              <a:rPr kumimoji="1" lang="zh-CN" altLang="en-US" sz="3600">
                <a:latin typeface="Times New Roman" pitchFamily="18" charset="0"/>
                <a:ea typeface="楷体_GB2312" pitchFamily="49" charset="-122"/>
              </a:rPr>
              <a:t>之间的概率</a:t>
            </a:r>
            <a:r>
              <a:rPr kumimoji="1" lang="en-US" altLang="zh-CN" sz="3600">
                <a:latin typeface="Times New Roman" pitchFamily="18" charset="0"/>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wipe(up)">
                                      <p:cBhvr>
                                        <p:cTn id="7" dur="500"/>
                                        <p:tgtEl>
                                          <p:spTgt spid="47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wipe(up)">
                                      <p:cBhvr>
                                        <p:cTn id="12" dur="500"/>
                                        <p:tgtEl>
                                          <p:spTgt spid="471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7108"/>
                                        </p:tgtEl>
                                        <p:attrNameLst>
                                          <p:attrName>style.visibility</p:attrName>
                                        </p:attrNameLst>
                                      </p:cBhvr>
                                      <p:to>
                                        <p:strVal val="visible"/>
                                      </p:to>
                                    </p:set>
                                    <p:animEffect transition="in" filter="wipe(up)">
                                      <p:cBhvr>
                                        <p:cTn id="17"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12"/>
          <p:cNvGraphicFramePr>
            <a:graphicFrameLocks noChangeAspect="1"/>
          </p:cNvGraphicFramePr>
          <p:nvPr/>
        </p:nvGraphicFramePr>
        <p:xfrm>
          <a:off x="4692650" y="4278313"/>
          <a:ext cx="190500" cy="419100"/>
        </p:xfrm>
        <a:graphic>
          <a:graphicData uri="http://schemas.openxmlformats.org/presentationml/2006/ole">
            <p:oleObj spid="_x0000_s3074" name="Equation" r:id="rId4" imgW="190440" imgH="419040" progId="Equation.3">
              <p:embed/>
            </p:oleObj>
          </a:graphicData>
        </a:graphic>
      </p:graphicFrame>
      <p:sp>
        <p:nvSpPr>
          <p:cNvPr id="3076" name="Text Box 22"/>
          <p:cNvSpPr txBox="1">
            <a:spLocks noChangeArrowheads="1"/>
          </p:cNvSpPr>
          <p:nvPr/>
        </p:nvSpPr>
        <p:spPr bwMode="auto">
          <a:xfrm>
            <a:off x="1187450" y="679450"/>
            <a:ext cx="2222500" cy="701675"/>
          </a:xfrm>
          <a:prstGeom prst="rect">
            <a:avLst/>
          </a:prstGeom>
          <a:noFill/>
          <a:ln w="9525">
            <a:noFill/>
            <a:miter lim="800000"/>
            <a:headEnd/>
            <a:tailEnd/>
          </a:ln>
        </p:spPr>
        <p:txBody>
          <a:bodyPr wrap="none">
            <a:spAutoFit/>
          </a:bodyPr>
          <a:lstStyle/>
          <a:p>
            <a:r>
              <a:rPr lang="zh-CN" altLang="en-US" sz="4000" b="1">
                <a:ea typeface="宋体" charset="-122"/>
              </a:rPr>
              <a:t>大数定理</a:t>
            </a:r>
          </a:p>
        </p:txBody>
      </p:sp>
      <p:sp>
        <p:nvSpPr>
          <p:cNvPr id="1384471" name="Text Box 23"/>
          <p:cNvSpPr txBox="1">
            <a:spLocks noChangeArrowheads="1"/>
          </p:cNvSpPr>
          <p:nvPr/>
        </p:nvSpPr>
        <p:spPr bwMode="auto">
          <a:xfrm>
            <a:off x="688975" y="2438400"/>
            <a:ext cx="7772400" cy="579438"/>
          </a:xfrm>
          <a:prstGeom prst="rect">
            <a:avLst/>
          </a:prstGeom>
          <a:noFill/>
          <a:ln w="9525">
            <a:noFill/>
            <a:miter lim="800000"/>
            <a:headEnd/>
            <a:tailEnd/>
          </a:ln>
        </p:spPr>
        <p:txBody>
          <a:bodyPr>
            <a:spAutoFit/>
          </a:bodyPr>
          <a:lstStyle/>
          <a:p>
            <a:pPr>
              <a:spcBef>
                <a:spcPct val="50000"/>
              </a:spcBef>
            </a:pPr>
            <a:r>
              <a:rPr lang="zh-CN" altLang="en-US" sz="3200" b="1">
                <a:ea typeface="宋体" charset="-122"/>
              </a:rPr>
              <a:t>      大量的随机现象中平均结果的稳定性</a:t>
            </a:r>
            <a:r>
              <a:rPr lang="zh-CN" altLang="en-US" sz="3200" b="1">
                <a:solidFill>
                  <a:schemeClr val="tx2"/>
                </a:solidFill>
                <a:ea typeface="宋体" charset="-122"/>
              </a:rPr>
              <a:t> </a:t>
            </a:r>
            <a:r>
              <a:rPr lang="zh-CN" altLang="en-US" sz="3200" b="1">
                <a:ea typeface="宋体" charset="-122"/>
              </a:rPr>
              <a:t> </a:t>
            </a:r>
          </a:p>
        </p:txBody>
      </p:sp>
      <p:sp>
        <p:nvSpPr>
          <p:cNvPr id="1384472" name="Rectangle 24"/>
          <p:cNvSpPr>
            <a:spLocks noChangeArrowheads="1"/>
          </p:cNvSpPr>
          <p:nvPr/>
        </p:nvSpPr>
        <p:spPr bwMode="auto">
          <a:xfrm>
            <a:off x="1304925" y="1676400"/>
            <a:ext cx="3856038" cy="579438"/>
          </a:xfrm>
          <a:prstGeom prst="rect">
            <a:avLst/>
          </a:prstGeom>
          <a:noFill/>
          <a:ln w="9525">
            <a:noFill/>
            <a:miter lim="800000"/>
            <a:headEnd/>
            <a:tailEnd/>
          </a:ln>
        </p:spPr>
        <p:txBody>
          <a:bodyPr wrap="none" anchor="ctr">
            <a:spAutoFit/>
          </a:bodyPr>
          <a:lstStyle/>
          <a:p>
            <a:pPr algn="ctr"/>
            <a:r>
              <a:rPr lang="zh-CN" altLang="en-US" sz="3200" b="1">
                <a:solidFill>
                  <a:srgbClr val="0000FF"/>
                </a:solidFill>
                <a:ea typeface="宋体" charset="-122"/>
              </a:rPr>
              <a:t>大数定律的客观背景</a:t>
            </a:r>
          </a:p>
        </p:txBody>
      </p:sp>
      <p:grpSp>
        <p:nvGrpSpPr>
          <p:cNvPr id="2" name="Group 25"/>
          <p:cNvGrpSpPr>
            <a:grpSpLocks/>
          </p:cNvGrpSpPr>
          <p:nvPr/>
        </p:nvGrpSpPr>
        <p:grpSpPr bwMode="auto">
          <a:xfrm>
            <a:off x="755650" y="3573463"/>
            <a:ext cx="3048000" cy="3048000"/>
            <a:chOff x="480" y="1440"/>
            <a:chExt cx="1920" cy="1920"/>
          </a:xfrm>
        </p:grpSpPr>
        <p:pic>
          <p:nvPicPr>
            <p:cNvPr id="3084" name="Picture 26" descr="specl040"/>
            <p:cNvPicPr>
              <a:picLocks noChangeAspect="1" noChangeArrowheads="1"/>
            </p:cNvPicPr>
            <p:nvPr/>
          </p:nvPicPr>
          <p:blipFill>
            <a:blip r:embed="rId5"/>
            <a:srcRect/>
            <a:stretch>
              <a:fillRect/>
            </a:stretch>
          </p:blipFill>
          <p:spPr bwMode="auto">
            <a:xfrm>
              <a:off x="480" y="1440"/>
              <a:ext cx="1920" cy="1277"/>
            </a:xfrm>
            <a:prstGeom prst="rect">
              <a:avLst/>
            </a:prstGeom>
            <a:noFill/>
            <a:ln w="9525">
              <a:noFill/>
              <a:miter lim="800000"/>
              <a:headEnd/>
              <a:tailEnd/>
            </a:ln>
          </p:spPr>
        </p:pic>
        <p:sp>
          <p:nvSpPr>
            <p:cNvPr id="3085" name="Rectangle 27"/>
            <p:cNvSpPr>
              <a:spLocks noChangeArrowheads="1"/>
            </p:cNvSpPr>
            <p:nvPr/>
          </p:nvSpPr>
          <p:spPr bwMode="auto">
            <a:xfrm>
              <a:off x="597" y="2764"/>
              <a:ext cx="1467" cy="596"/>
            </a:xfrm>
            <a:prstGeom prst="rect">
              <a:avLst/>
            </a:prstGeom>
            <a:noFill/>
            <a:ln w="9525">
              <a:noFill/>
              <a:miter lim="800000"/>
              <a:headEnd/>
              <a:tailEnd/>
            </a:ln>
          </p:spPr>
          <p:txBody>
            <a:bodyPr wrap="none" anchor="ctr">
              <a:spAutoFit/>
            </a:bodyPr>
            <a:lstStyle/>
            <a:p>
              <a:pPr algn="ctr"/>
              <a:r>
                <a:rPr lang="zh-CN" altLang="en-US" b="1">
                  <a:ea typeface="宋体" charset="-122"/>
                </a:rPr>
                <a:t>大量抛掷硬币</a:t>
              </a:r>
            </a:p>
            <a:p>
              <a:pPr algn="ctr"/>
              <a:r>
                <a:rPr lang="zh-CN" altLang="en-US" b="1">
                  <a:ea typeface="宋体" charset="-122"/>
                </a:rPr>
                <a:t>正面出现频率</a:t>
              </a:r>
              <a:endParaRPr lang="zh-CN" altLang="en-US" sz="3200" b="1">
                <a:ea typeface="宋体" charset="-122"/>
              </a:endParaRPr>
            </a:p>
          </p:txBody>
        </p:sp>
      </p:grpSp>
      <p:grpSp>
        <p:nvGrpSpPr>
          <p:cNvPr id="3" name="Group 31"/>
          <p:cNvGrpSpPr>
            <a:grpSpLocks/>
          </p:cNvGrpSpPr>
          <p:nvPr/>
        </p:nvGrpSpPr>
        <p:grpSpPr bwMode="auto">
          <a:xfrm>
            <a:off x="3851275" y="3276600"/>
            <a:ext cx="2327275" cy="3581400"/>
            <a:chOff x="2328" y="1248"/>
            <a:chExt cx="1466" cy="2256"/>
          </a:xfrm>
        </p:grpSpPr>
        <p:pic>
          <p:nvPicPr>
            <p:cNvPr id="3082" name="Picture 32" descr="DW048"/>
            <p:cNvPicPr>
              <a:picLocks noChangeAspect="1" noChangeArrowheads="1"/>
            </p:cNvPicPr>
            <p:nvPr/>
          </p:nvPicPr>
          <p:blipFill>
            <a:blip r:embed="rId6"/>
            <a:srcRect/>
            <a:stretch>
              <a:fillRect/>
            </a:stretch>
          </p:blipFill>
          <p:spPr bwMode="auto">
            <a:xfrm>
              <a:off x="2388" y="1248"/>
              <a:ext cx="1239" cy="1584"/>
            </a:xfrm>
            <a:prstGeom prst="rect">
              <a:avLst/>
            </a:prstGeom>
            <a:noFill/>
            <a:ln w="9525">
              <a:noFill/>
              <a:miter lim="800000"/>
              <a:headEnd/>
              <a:tailEnd/>
            </a:ln>
          </p:spPr>
        </p:pic>
        <p:sp>
          <p:nvSpPr>
            <p:cNvPr id="3083" name="Rectangle 33"/>
            <p:cNvSpPr>
              <a:spLocks noChangeArrowheads="1"/>
            </p:cNvSpPr>
            <p:nvPr/>
          </p:nvSpPr>
          <p:spPr bwMode="auto">
            <a:xfrm>
              <a:off x="2328" y="2908"/>
              <a:ext cx="1466" cy="596"/>
            </a:xfrm>
            <a:prstGeom prst="rect">
              <a:avLst/>
            </a:prstGeom>
            <a:noFill/>
            <a:ln w="9525">
              <a:noFill/>
              <a:miter lim="800000"/>
              <a:headEnd/>
              <a:tailEnd/>
            </a:ln>
          </p:spPr>
          <p:txBody>
            <a:bodyPr wrap="none" anchor="ctr">
              <a:spAutoFit/>
            </a:bodyPr>
            <a:lstStyle/>
            <a:p>
              <a:pPr algn="ctr"/>
              <a:r>
                <a:rPr lang="zh-CN" altLang="en-US" b="1">
                  <a:ea typeface="宋体" charset="-122"/>
                </a:rPr>
                <a:t>生产过程中的</a:t>
              </a:r>
            </a:p>
            <a:p>
              <a:pPr algn="ctr"/>
              <a:r>
                <a:rPr lang="zh-CN" altLang="en-US" b="1">
                  <a:ea typeface="宋体" charset="-122"/>
                </a:rPr>
                <a:t>废品率</a:t>
              </a:r>
              <a:endParaRPr lang="zh-CN" altLang="en-US" sz="3200" b="1">
                <a:ea typeface="宋体" charset="-122"/>
              </a:endParaRPr>
            </a:p>
          </p:txBody>
        </p:sp>
      </p:grpSp>
      <p:sp>
        <p:nvSpPr>
          <p:cNvPr id="1384482" name="Text Box 34"/>
          <p:cNvSpPr txBox="1">
            <a:spLocks noChangeArrowheads="1"/>
          </p:cNvSpPr>
          <p:nvPr/>
        </p:nvSpPr>
        <p:spPr bwMode="auto">
          <a:xfrm>
            <a:off x="7308850" y="4508500"/>
            <a:ext cx="996950" cy="579438"/>
          </a:xfrm>
          <a:prstGeom prst="rect">
            <a:avLst/>
          </a:prstGeom>
          <a:noFill/>
          <a:ln w="9525">
            <a:noFill/>
            <a:miter lim="800000"/>
            <a:headEnd/>
            <a:tailEnd/>
          </a:ln>
        </p:spPr>
        <p:txBody>
          <a:bodyPr wrap="none" anchor="ctr">
            <a:spAutoFit/>
          </a:bodyPr>
          <a:lstStyle/>
          <a:p>
            <a:pPr algn="ctr">
              <a:spcBef>
                <a:spcPct val="50000"/>
              </a:spcBef>
            </a:pPr>
            <a:r>
              <a:rPr lang="zh-CN" altLang="en-US" sz="3200" b="1">
                <a:ea typeface="宋体" charset="-122"/>
              </a:rPr>
              <a:t>……</a:t>
            </a:r>
            <a:endParaRPr lang="zh-CN" altLang="en-US" sz="3200">
              <a:ea typeface="宋体" charset="-122"/>
            </a:endParaRPr>
          </a:p>
        </p:txBody>
      </p:sp>
      <p:graphicFrame>
        <p:nvGraphicFramePr>
          <p:cNvPr id="3075" name="Object 35"/>
          <p:cNvGraphicFramePr>
            <a:graphicFrameLocks noChangeAspect="1"/>
          </p:cNvGraphicFramePr>
          <p:nvPr/>
        </p:nvGraphicFramePr>
        <p:xfrm>
          <a:off x="4594225" y="4616450"/>
          <a:ext cx="114300" cy="215900"/>
        </p:xfrm>
        <a:graphic>
          <a:graphicData uri="http://schemas.openxmlformats.org/presentationml/2006/ole">
            <p:oleObj spid="_x0000_s3075" name="Equation" r:id="rId7" imgW="114120" imgH="215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384472"/>
                                        </p:tgtEl>
                                        <p:attrNameLst>
                                          <p:attrName>style.visibility</p:attrName>
                                        </p:attrNameLst>
                                      </p:cBhvr>
                                      <p:to>
                                        <p:strVal val="visible"/>
                                      </p:to>
                                    </p:set>
                                    <p:anim calcmode="lin" valueType="num">
                                      <p:cBhvr>
                                        <p:cTn id="7" dur="500" fill="hold"/>
                                        <p:tgtEl>
                                          <p:spTgt spid="1384472"/>
                                        </p:tgtEl>
                                        <p:attrNameLst>
                                          <p:attrName>ppt_w</p:attrName>
                                        </p:attrNameLst>
                                      </p:cBhvr>
                                      <p:tavLst>
                                        <p:tav tm="0">
                                          <p:val>
                                            <p:strVal val="2/3*#ppt_w"/>
                                          </p:val>
                                        </p:tav>
                                        <p:tav tm="100000">
                                          <p:val>
                                            <p:strVal val="#ppt_w"/>
                                          </p:val>
                                        </p:tav>
                                      </p:tavLst>
                                    </p:anim>
                                    <p:anim calcmode="lin" valueType="num">
                                      <p:cBhvr>
                                        <p:cTn id="8" dur="500" fill="hold"/>
                                        <p:tgtEl>
                                          <p:spTgt spid="1384472"/>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384471"/>
                                        </p:tgtEl>
                                        <p:attrNameLst>
                                          <p:attrName>style.visibility</p:attrName>
                                        </p:attrNameLst>
                                      </p:cBhvr>
                                      <p:to>
                                        <p:strVal val="visible"/>
                                      </p:to>
                                    </p:set>
                                    <p:animEffect transition="in" filter="barn(outVertical)">
                                      <p:cBhvr>
                                        <p:cTn id="13" dur="500"/>
                                        <p:tgtEl>
                                          <p:spTgt spid="1384471"/>
                                        </p:tgtEl>
                                      </p:cBhvr>
                                    </p:animEffect>
                                  </p:childTnLst>
                                </p:cTn>
                              </p:par>
                            </p:childTnLst>
                          </p:cTn>
                        </p:par>
                        <p:par>
                          <p:cTn id="14" fill="hold">
                            <p:stCondLst>
                              <p:cond delay="500"/>
                            </p:stCondLst>
                            <p:childTnLst>
                              <p:par>
                                <p:cTn id="15" presetID="22" presetClass="entr" presetSubtype="2"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par>
                          <p:cTn id="18" fill="hold">
                            <p:stCondLst>
                              <p:cond delay="1000"/>
                            </p:stCondLst>
                            <p:childTnLst>
                              <p:par>
                                <p:cTn id="19" presetID="2" presetClass="entr" presetSubtype="2"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1+#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1384482"/>
                                        </p:tgtEl>
                                        <p:attrNameLst>
                                          <p:attrName>style.visibility</p:attrName>
                                        </p:attrNameLst>
                                      </p:cBhvr>
                                      <p:to>
                                        <p:strVal val="visible"/>
                                      </p:to>
                                    </p:set>
                                    <p:anim calcmode="lin" valueType="num">
                                      <p:cBhvr additive="base">
                                        <p:cTn id="26" dur="500" fill="hold"/>
                                        <p:tgtEl>
                                          <p:spTgt spid="1384482"/>
                                        </p:tgtEl>
                                        <p:attrNameLst>
                                          <p:attrName>ppt_x</p:attrName>
                                        </p:attrNameLst>
                                      </p:cBhvr>
                                      <p:tavLst>
                                        <p:tav tm="0">
                                          <p:val>
                                            <p:strVal val="#ppt_x"/>
                                          </p:val>
                                        </p:tav>
                                        <p:tav tm="100000">
                                          <p:val>
                                            <p:strVal val="#ppt_x"/>
                                          </p:val>
                                        </p:tav>
                                      </p:tavLst>
                                    </p:anim>
                                    <p:anim calcmode="lin" valueType="num">
                                      <p:cBhvr additive="base">
                                        <p:cTn id="27" dur="500" fill="hold"/>
                                        <p:tgtEl>
                                          <p:spTgt spid="1384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71" grpId="0" autoUpdateAnimBg="0"/>
      <p:bldP spid="1384472" grpId="0" autoUpdateAnimBg="0"/>
      <p:bldP spid="1384482"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609600"/>
            <a:ext cx="8528050" cy="723900"/>
            <a:chOff x="240" y="528"/>
            <a:chExt cx="5372" cy="456"/>
          </a:xfrm>
        </p:grpSpPr>
        <p:sp>
          <p:nvSpPr>
            <p:cNvPr id="48131" name="Text Box 3"/>
            <p:cNvSpPr txBox="1">
              <a:spLocks noChangeArrowheads="1"/>
            </p:cNvSpPr>
            <p:nvPr/>
          </p:nvSpPr>
          <p:spPr bwMode="auto">
            <a:xfrm>
              <a:off x="240" y="528"/>
              <a:ext cx="5372" cy="404"/>
            </a:xfrm>
            <a:prstGeom prst="rect">
              <a:avLst/>
            </a:prstGeom>
            <a:noFill/>
            <a:ln w="12700" cap="sq">
              <a:noFill/>
              <a:miter lim="800000"/>
              <a:headEnd type="none" w="sm" len="sm"/>
              <a:tailEnd type="none" w="sm" len="sm"/>
            </a:ln>
            <a:effectLst/>
          </p:spPr>
          <p:txBody>
            <a:bodyPr wrap="none">
              <a:spAutoFit/>
            </a:bodyPr>
            <a:lstStyle/>
            <a:p>
              <a:pPr algn="l"/>
              <a:r>
                <a:rPr kumimoji="1" lang="zh-CN" altLang="en-US" sz="3600">
                  <a:solidFill>
                    <a:srgbClr val="66FFFF"/>
                  </a:solidFill>
                  <a:latin typeface="Times New Roman" pitchFamily="18" charset="0"/>
                  <a:ea typeface="黑体" pitchFamily="2" charset="-122"/>
                </a:rPr>
                <a:t>解</a:t>
              </a:r>
              <a:r>
                <a:rPr kumimoji="1" lang="zh-CN" altLang="en-US" sz="3600">
                  <a:latin typeface="Times New Roman" pitchFamily="18" charset="0"/>
                </a:rPr>
                <a:t>  设       表示今天该商品的价格</a:t>
              </a:r>
              <a:r>
                <a:rPr kumimoji="1" lang="en-US" altLang="zh-CN" sz="3600">
                  <a:latin typeface="Times New Roman" pitchFamily="18" charset="0"/>
                </a:rPr>
                <a:t>,       </a:t>
              </a:r>
              <a:r>
                <a:rPr kumimoji="1" lang="zh-CN" altLang="en-US" sz="3600">
                  <a:latin typeface="Times New Roman" pitchFamily="18" charset="0"/>
                </a:rPr>
                <a:t>为</a:t>
              </a:r>
              <a:r>
                <a:rPr kumimoji="1" lang="en-US" altLang="zh-CN" sz="3600">
                  <a:latin typeface="Times New Roman" pitchFamily="18" charset="0"/>
                </a:rPr>
                <a:t>18</a:t>
              </a:r>
            </a:p>
          </p:txBody>
        </p:sp>
        <p:graphicFrame>
          <p:nvGraphicFramePr>
            <p:cNvPr id="48132" name="Object 4"/>
            <p:cNvGraphicFramePr>
              <a:graphicFrameLocks noChangeAspect="1"/>
            </p:cNvGraphicFramePr>
            <p:nvPr/>
          </p:nvGraphicFramePr>
          <p:xfrm>
            <a:off x="4512" y="528"/>
            <a:ext cx="513" cy="456"/>
          </p:xfrm>
          <a:graphic>
            <a:graphicData uri="http://schemas.openxmlformats.org/presentationml/2006/ole">
              <p:oleObj spid="_x0000_s91143" r:id="rId3" imgW="253890" imgH="228501" progId="Equation.3">
                <p:embed/>
              </p:oleObj>
            </a:graphicData>
          </a:graphic>
        </p:graphicFrame>
        <p:graphicFrame>
          <p:nvGraphicFramePr>
            <p:cNvPr id="48133" name="Object 5"/>
            <p:cNvGraphicFramePr>
              <a:graphicFrameLocks noChangeAspect="1"/>
            </p:cNvGraphicFramePr>
            <p:nvPr/>
          </p:nvGraphicFramePr>
          <p:xfrm>
            <a:off x="1028" y="528"/>
            <a:ext cx="414" cy="432"/>
          </p:xfrm>
          <a:graphic>
            <a:graphicData uri="http://schemas.openxmlformats.org/presentationml/2006/ole">
              <p:oleObj spid="_x0000_s91144" r:id="rId4" imgW="215806" imgH="228501" progId="Equation.3">
                <p:embed/>
              </p:oleObj>
            </a:graphicData>
          </a:graphic>
        </p:graphicFrame>
      </p:grpSp>
      <p:sp>
        <p:nvSpPr>
          <p:cNvPr id="48134" name="Text Box 6"/>
          <p:cNvSpPr txBox="1">
            <a:spLocks noChangeArrowheads="1"/>
          </p:cNvSpPr>
          <p:nvPr/>
        </p:nvSpPr>
        <p:spPr bwMode="auto">
          <a:xfrm>
            <a:off x="381000" y="1295400"/>
            <a:ext cx="4527550" cy="641350"/>
          </a:xfrm>
          <a:prstGeom prst="rect">
            <a:avLst/>
          </a:prstGeom>
          <a:noFill/>
          <a:ln w="12700" cap="sq">
            <a:noFill/>
            <a:miter lim="800000"/>
            <a:headEnd type="none" w="sm" len="sm"/>
            <a:tailEnd type="none" w="sm" len="sm"/>
          </a:ln>
          <a:effectLst/>
        </p:spPr>
        <p:txBody>
          <a:bodyPr wrap="none">
            <a:spAutoFit/>
          </a:bodyPr>
          <a:lstStyle/>
          <a:p>
            <a:pPr algn="l"/>
            <a:r>
              <a:rPr kumimoji="1" lang="zh-CN" altLang="en-US" sz="3600">
                <a:latin typeface="Times New Roman" pitchFamily="18" charset="0"/>
              </a:rPr>
              <a:t>天后该商品的价格</a:t>
            </a:r>
            <a:r>
              <a:rPr kumimoji="1" lang="en-US" altLang="zh-CN" sz="3600">
                <a:latin typeface="Times New Roman" pitchFamily="18" charset="0"/>
              </a:rPr>
              <a:t>, </a:t>
            </a:r>
            <a:r>
              <a:rPr kumimoji="1" lang="zh-CN" altLang="en-US" sz="3600">
                <a:latin typeface="Times New Roman" pitchFamily="18" charset="0"/>
              </a:rPr>
              <a:t>则</a:t>
            </a:r>
            <a:endParaRPr kumimoji="1" lang="zh-CN" altLang="en-US" sz="3200">
              <a:latin typeface="Times New Roman" pitchFamily="18" charset="0"/>
              <a:ea typeface="楷体_GB2312" pitchFamily="49" charset="-122"/>
            </a:endParaRPr>
          </a:p>
        </p:txBody>
      </p:sp>
      <p:graphicFrame>
        <p:nvGraphicFramePr>
          <p:cNvPr id="48135" name="Object 7"/>
          <p:cNvGraphicFramePr>
            <a:graphicFrameLocks noChangeAspect="1"/>
          </p:cNvGraphicFramePr>
          <p:nvPr/>
        </p:nvGraphicFramePr>
        <p:xfrm>
          <a:off x="1295400" y="6075363"/>
          <a:ext cx="4114800" cy="630237"/>
        </p:xfrm>
        <a:graphic>
          <a:graphicData uri="http://schemas.openxmlformats.org/presentationml/2006/ole">
            <p:oleObj spid="_x0000_s91138" name="Equation" r:id="rId5" imgW="1422360" imgH="203040" progId="Equation.3">
              <p:embed/>
            </p:oleObj>
          </a:graphicData>
        </a:graphic>
      </p:graphicFrame>
      <p:graphicFrame>
        <p:nvGraphicFramePr>
          <p:cNvPr id="48136" name="Object 8"/>
          <p:cNvGraphicFramePr>
            <a:graphicFrameLocks noChangeAspect="1"/>
          </p:cNvGraphicFramePr>
          <p:nvPr/>
        </p:nvGraphicFramePr>
        <p:xfrm>
          <a:off x="1066800" y="1600200"/>
          <a:ext cx="7318375" cy="1447800"/>
        </p:xfrm>
        <a:graphic>
          <a:graphicData uri="http://schemas.openxmlformats.org/presentationml/2006/ole">
            <p:oleObj spid="_x0000_s91139" name="Equation" r:id="rId6" imgW="2679480" imgH="431640" progId="Equation.3">
              <p:embed/>
            </p:oleObj>
          </a:graphicData>
        </a:graphic>
      </p:graphicFrame>
      <p:graphicFrame>
        <p:nvGraphicFramePr>
          <p:cNvPr id="48137" name="Object 9"/>
          <p:cNvGraphicFramePr>
            <a:graphicFrameLocks noChangeAspect="1"/>
          </p:cNvGraphicFramePr>
          <p:nvPr/>
        </p:nvGraphicFramePr>
        <p:xfrm>
          <a:off x="1311275" y="3810000"/>
          <a:ext cx="4784725" cy="1143000"/>
        </p:xfrm>
        <a:graphic>
          <a:graphicData uri="http://schemas.openxmlformats.org/presentationml/2006/ole">
            <p:oleObj spid="_x0000_s91140" name="Equation" r:id="rId7" imgW="1955520" imgH="431640" progId="Equation.3">
              <p:embed/>
            </p:oleObj>
          </a:graphicData>
        </a:graphic>
      </p:graphicFrame>
      <p:graphicFrame>
        <p:nvGraphicFramePr>
          <p:cNvPr id="48138" name="Object 10"/>
          <p:cNvGraphicFramePr>
            <a:graphicFrameLocks noChangeAspect="1"/>
          </p:cNvGraphicFramePr>
          <p:nvPr/>
        </p:nvGraphicFramePr>
        <p:xfrm>
          <a:off x="1179513" y="2743200"/>
          <a:ext cx="6745287" cy="1295400"/>
        </p:xfrm>
        <a:graphic>
          <a:graphicData uri="http://schemas.openxmlformats.org/presentationml/2006/ole">
            <p:oleObj spid="_x0000_s91141" name="Equation" r:id="rId8" imgW="2323800" imgH="431640" progId="Equation.3">
              <p:embed/>
            </p:oleObj>
          </a:graphicData>
        </a:graphic>
      </p:graphicFrame>
      <p:sp>
        <p:nvSpPr>
          <p:cNvPr id="48139" name="Text Box 11"/>
          <p:cNvSpPr txBox="1">
            <a:spLocks noChangeArrowheads="1"/>
          </p:cNvSpPr>
          <p:nvPr/>
        </p:nvSpPr>
        <p:spPr bwMode="auto">
          <a:xfrm>
            <a:off x="381000" y="3016250"/>
            <a:ext cx="641350" cy="641350"/>
          </a:xfrm>
          <a:prstGeom prst="rect">
            <a:avLst/>
          </a:prstGeom>
          <a:noFill/>
          <a:ln w="12700" cap="sq">
            <a:noFill/>
            <a:miter lim="800000"/>
            <a:headEnd type="none" w="sm" len="sm"/>
            <a:tailEnd type="none" w="sm" len="sm"/>
          </a:ln>
          <a:effectLst/>
        </p:spPr>
        <p:txBody>
          <a:bodyPr wrap="none">
            <a:spAutoFit/>
          </a:bodyPr>
          <a:lstStyle/>
          <a:p>
            <a:pPr algn="l"/>
            <a:r>
              <a:rPr kumimoji="1" lang="zh-CN" altLang="en-US" sz="3600">
                <a:latin typeface="Times New Roman" pitchFamily="18" charset="0"/>
              </a:rPr>
              <a:t>得</a:t>
            </a:r>
          </a:p>
        </p:txBody>
      </p:sp>
      <p:graphicFrame>
        <p:nvGraphicFramePr>
          <p:cNvPr id="48140" name="Object 12"/>
          <p:cNvGraphicFramePr>
            <a:graphicFrameLocks noChangeAspect="1"/>
          </p:cNvGraphicFramePr>
          <p:nvPr/>
        </p:nvGraphicFramePr>
        <p:xfrm>
          <a:off x="1295400" y="5162550"/>
          <a:ext cx="5692775" cy="628650"/>
        </p:xfrm>
        <a:graphic>
          <a:graphicData uri="http://schemas.openxmlformats.org/presentationml/2006/ole">
            <p:oleObj spid="_x0000_s91142" name="Equation" r:id="rId9" imgW="2171520" imgH="2030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3000"/>
                                  </p:stCondLst>
                                  <p:childTnLst>
                                    <p:set>
                                      <p:cBhvr>
                                        <p:cTn id="10" dur="1" fill="hold">
                                          <p:stCondLst>
                                            <p:cond delay="0"/>
                                          </p:stCondLst>
                                        </p:cTn>
                                        <p:tgtEl>
                                          <p:spTgt spid="48134"/>
                                        </p:tgtEl>
                                        <p:attrNameLst>
                                          <p:attrName>style.visibility</p:attrName>
                                        </p:attrNameLst>
                                      </p:cBhvr>
                                      <p:to>
                                        <p:strVal val="visible"/>
                                      </p:to>
                                    </p:set>
                                    <p:animEffect transition="in" filter="wipe(left)">
                                      <p:cBhvr>
                                        <p:cTn id="11" dur="500"/>
                                        <p:tgtEl>
                                          <p:spTgt spid="48134"/>
                                        </p:tgtEl>
                                      </p:cBhvr>
                                    </p:animEffect>
                                  </p:childTnLst>
                                </p:cTn>
                              </p:par>
                            </p:childTnLst>
                          </p:cTn>
                        </p:par>
                        <p:par>
                          <p:cTn id="12" fill="hold">
                            <p:stCondLst>
                              <p:cond delay="4000"/>
                            </p:stCondLst>
                            <p:childTnLst>
                              <p:par>
                                <p:cTn id="13" presetID="22" presetClass="entr" presetSubtype="8" fill="hold" nodeType="afterEffect">
                                  <p:stCondLst>
                                    <p:cond delay="3000"/>
                                  </p:stCondLst>
                                  <p:childTnLst>
                                    <p:set>
                                      <p:cBhvr>
                                        <p:cTn id="14" dur="1" fill="hold">
                                          <p:stCondLst>
                                            <p:cond delay="0"/>
                                          </p:stCondLst>
                                        </p:cTn>
                                        <p:tgtEl>
                                          <p:spTgt spid="48136"/>
                                        </p:tgtEl>
                                        <p:attrNameLst>
                                          <p:attrName>style.visibility</p:attrName>
                                        </p:attrNameLst>
                                      </p:cBhvr>
                                      <p:to>
                                        <p:strVal val="visible"/>
                                      </p:to>
                                    </p:set>
                                    <p:animEffect transition="in" filter="wipe(left)">
                                      <p:cBhvr>
                                        <p:cTn id="15" dur="500"/>
                                        <p:tgtEl>
                                          <p:spTgt spid="48136"/>
                                        </p:tgtEl>
                                      </p:cBhvr>
                                    </p:animEffect>
                                  </p:childTnLst>
                                </p:cTn>
                              </p:par>
                            </p:childTnLst>
                          </p:cTn>
                        </p:par>
                        <p:par>
                          <p:cTn id="16" fill="hold">
                            <p:stCondLst>
                              <p:cond delay="7500"/>
                            </p:stCondLst>
                            <p:childTnLst>
                              <p:par>
                                <p:cTn id="17" presetID="22" presetClass="entr" presetSubtype="8" fill="hold" grpId="0" nodeType="afterEffect">
                                  <p:stCondLst>
                                    <p:cond delay="3000"/>
                                  </p:stCondLst>
                                  <p:childTnLst>
                                    <p:set>
                                      <p:cBhvr>
                                        <p:cTn id="18" dur="1" fill="hold">
                                          <p:stCondLst>
                                            <p:cond delay="0"/>
                                          </p:stCondLst>
                                        </p:cTn>
                                        <p:tgtEl>
                                          <p:spTgt spid="48139"/>
                                        </p:tgtEl>
                                        <p:attrNameLst>
                                          <p:attrName>style.visibility</p:attrName>
                                        </p:attrNameLst>
                                      </p:cBhvr>
                                      <p:to>
                                        <p:strVal val="visible"/>
                                      </p:to>
                                    </p:set>
                                    <p:animEffect transition="in" filter="wipe(left)">
                                      <p:cBhvr>
                                        <p:cTn id="19" dur="500"/>
                                        <p:tgtEl>
                                          <p:spTgt spid="48139"/>
                                        </p:tgtEl>
                                      </p:cBhvr>
                                    </p:animEffect>
                                  </p:childTnLst>
                                </p:cTn>
                              </p:par>
                            </p:childTnLst>
                          </p:cTn>
                        </p:par>
                        <p:par>
                          <p:cTn id="20" fill="hold">
                            <p:stCondLst>
                              <p:cond delay="11000"/>
                            </p:stCondLst>
                            <p:childTnLst>
                              <p:par>
                                <p:cTn id="21" presetID="22" presetClass="entr" presetSubtype="8" fill="hold" nodeType="afterEffect">
                                  <p:stCondLst>
                                    <p:cond delay="3000"/>
                                  </p:stCondLst>
                                  <p:childTnLst>
                                    <p:set>
                                      <p:cBhvr>
                                        <p:cTn id="22" dur="1" fill="hold">
                                          <p:stCondLst>
                                            <p:cond delay="0"/>
                                          </p:stCondLst>
                                        </p:cTn>
                                        <p:tgtEl>
                                          <p:spTgt spid="48138"/>
                                        </p:tgtEl>
                                        <p:attrNameLst>
                                          <p:attrName>style.visibility</p:attrName>
                                        </p:attrNameLst>
                                      </p:cBhvr>
                                      <p:to>
                                        <p:strVal val="visible"/>
                                      </p:to>
                                    </p:set>
                                    <p:animEffect transition="in" filter="wipe(left)">
                                      <p:cBhvr>
                                        <p:cTn id="23" dur="500"/>
                                        <p:tgtEl>
                                          <p:spTgt spid="48138"/>
                                        </p:tgtEl>
                                      </p:cBhvr>
                                    </p:animEffect>
                                  </p:childTnLst>
                                </p:cTn>
                              </p:par>
                            </p:childTnLst>
                          </p:cTn>
                        </p:par>
                        <p:par>
                          <p:cTn id="24" fill="hold">
                            <p:stCondLst>
                              <p:cond delay="14500"/>
                            </p:stCondLst>
                            <p:childTnLst>
                              <p:par>
                                <p:cTn id="25" presetID="22" presetClass="entr" presetSubtype="8" fill="hold" nodeType="afterEffect">
                                  <p:stCondLst>
                                    <p:cond delay="3000"/>
                                  </p:stCondLst>
                                  <p:childTnLst>
                                    <p:set>
                                      <p:cBhvr>
                                        <p:cTn id="26" dur="1" fill="hold">
                                          <p:stCondLst>
                                            <p:cond delay="0"/>
                                          </p:stCondLst>
                                        </p:cTn>
                                        <p:tgtEl>
                                          <p:spTgt spid="48137"/>
                                        </p:tgtEl>
                                        <p:attrNameLst>
                                          <p:attrName>style.visibility</p:attrName>
                                        </p:attrNameLst>
                                      </p:cBhvr>
                                      <p:to>
                                        <p:strVal val="visible"/>
                                      </p:to>
                                    </p:set>
                                    <p:animEffect transition="in" filter="wipe(left)">
                                      <p:cBhvr>
                                        <p:cTn id="27" dur="500"/>
                                        <p:tgtEl>
                                          <p:spTgt spid="48137"/>
                                        </p:tgtEl>
                                      </p:cBhvr>
                                    </p:animEffect>
                                  </p:childTnLst>
                                </p:cTn>
                              </p:par>
                            </p:childTnLst>
                          </p:cTn>
                        </p:par>
                        <p:par>
                          <p:cTn id="28" fill="hold">
                            <p:stCondLst>
                              <p:cond delay="18000"/>
                            </p:stCondLst>
                            <p:childTnLst>
                              <p:par>
                                <p:cTn id="29" presetID="22" presetClass="entr" presetSubtype="8" fill="hold" nodeType="afterEffect">
                                  <p:stCondLst>
                                    <p:cond delay="3000"/>
                                  </p:stCondLst>
                                  <p:childTnLst>
                                    <p:set>
                                      <p:cBhvr>
                                        <p:cTn id="30" dur="1" fill="hold">
                                          <p:stCondLst>
                                            <p:cond delay="0"/>
                                          </p:stCondLst>
                                        </p:cTn>
                                        <p:tgtEl>
                                          <p:spTgt spid="48140"/>
                                        </p:tgtEl>
                                        <p:attrNameLst>
                                          <p:attrName>style.visibility</p:attrName>
                                        </p:attrNameLst>
                                      </p:cBhvr>
                                      <p:to>
                                        <p:strVal val="visible"/>
                                      </p:to>
                                    </p:set>
                                    <p:animEffect transition="in" filter="wipe(left)">
                                      <p:cBhvr>
                                        <p:cTn id="31" dur="500"/>
                                        <p:tgtEl>
                                          <p:spTgt spid="48140"/>
                                        </p:tgtEl>
                                      </p:cBhvr>
                                    </p:animEffect>
                                  </p:childTnLst>
                                </p:cTn>
                              </p:par>
                            </p:childTnLst>
                          </p:cTn>
                        </p:par>
                        <p:par>
                          <p:cTn id="32" fill="hold">
                            <p:stCondLst>
                              <p:cond delay="21500"/>
                            </p:stCondLst>
                            <p:childTnLst>
                              <p:par>
                                <p:cTn id="33" presetID="22" presetClass="entr" presetSubtype="8" fill="hold" nodeType="afterEffect">
                                  <p:stCondLst>
                                    <p:cond delay="3000"/>
                                  </p:stCondLst>
                                  <p:childTnLst>
                                    <p:set>
                                      <p:cBhvr>
                                        <p:cTn id="34" dur="1" fill="hold">
                                          <p:stCondLst>
                                            <p:cond delay="0"/>
                                          </p:stCondLst>
                                        </p:cTn>
                                        <p:tgtEl>
                                          <p:spTgt spid="48135"/>
                                        </p:tgtEl>
                                        <p:attrNameLst>
                                          <p:attrName>style.visibility</p:attrName>
                                        </p:attrNameLst>
                                      </p:cBhvr>
                                      <p:to>
                                        <p:strVal val="visible"/>
                                      </p:to>
                                    </p:set>
                                    <p:animEffect transition="in" filter="wipe(left)">
                                      <p:cBhvr>
                                        <p:cTn id="35"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utoUpdateAnimBg="0"/>
      <p:bldP spid="48139"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2"/>
          <p:cNvSpPr>
            <a:spLocks noChangeArrowheads="1"/>
          </p:cNvSpPr>
          <p:nvPr/>
        </p:nvSpPr>
        <p:spPr bwMode="auto">
          <a:xfrm>
            <a:off x="1042988" y="836613"/>
            <a:ext cx="2952750" cy="936625"/>
          </a:xfrm>
          <a:prstGeom prst="ellipse">
            <a:avLst/>
          </a:prstGeom>
          <a:noFill/>
          <a:ln w="57150">
            <a:solidFill>
              <a:schemeClr val="folHlink"/>
            </a:solidFill>
            <a:miter lim="800000"/>
            <a:headEnd/>
            <a:tailEnd/>
          </a:ln>
          <a:effectLst/>
        </p:spPr>
        <p:txBody>
          <a:bodyPr wrap="none" anchor="ctr"/>
          <a:lstStyle/>
          <a:p>
            <a:pPr algn="ctr"/>
            <a:r>
              <a:rPr lang="zh-CN" altLang="en-US" sz="3200">
                <a:ea typeface="隶书" pitchFamily="49" charset="-122"/>
              </a:rPr>
              <a:t>依概率收敛</a:t>
            </a:r>
          </a:p>
        </p:txBody>
      </p:sp>
      <p:sp>
        <p:nvSpPr>
          <p:cNvPr id="34821" name="Line 5"/>
          <p:cNvSpPr>
            <a:spLocks noChangeShapeType="1"/>
          </p:cNvSpPr>
          <p:nvPr/>
        </p:nvSpPr>
        <p:spPr bwMode="auto">
          <a:xfrm>
            <a:off x="2484438" y="1844675"/>
            <a:ext cx="0" cy="360363"/>
          </a:xfrm>
          <a:prstGeom prst="line">
            <a:avLst/>
          </a:prstGeom>
          <a:noFill/>
          <a:ln w="57150">
            <a:solidFill>
              <a:schemeClr val="folHlink"/>
            </a:solidFill>
            <a:miter lim="800000"/>
            <a:headEnd/>
            <a:tailEnd type="triangle" w="med" len="med"/>
          </a:ln>
          <a:effectLst/>
        </p:spPr>
        <p:txBody>
          <a:bodyPr wrap="none"/>
          <a:lstStyle/>
          <a:p>
            <a:endParaRPr lang="zh-CN" altLang="en-US"/>
          </a:p>
        </p:txBody>
      </p:sp>
      <p:sp>
        <p:nvSpPr>
          <p:cNvPr id="34822" name="Oval 6"/>
          <p:cNvSpPr>
            <a:spLocks noChangeArrowheads="1"/>
          </p:cNvSpPr>
          <p:nvPr/>
        </p:nvSpPr>
        <p:spPr bwMode="auto">
          <a:xfrm>
            <a:off x="1331913" y="2276475"/>
            <a:ext cx="2303462" cy="1150938"/>
          </a:xfrm>
          <a:prstGeom prst="ellipse">
            <a:avLst/>
          </a:prstGeom>
          <a:noFill/>
          <a:ln w="57150">
            <a:solidFill>
              <a:schemeClr val="folHlink"/>
            </a:solidFill>
            <a:miter lim="800000"/>
            <a:headEnd/>
            <a:tailEnd/>
          </a:ln>
          <a:effectLst/>
        </p:spPr>
        <p:txBody>
          <a:bodyPr wrap="none" anchor="ctr"/>
          <a:lstStyle/>
          <a:p>
            <a:pPr algn="ctr"/>
            <a:r>
              <a:rPr lang="zh-CN" altLang="en-US" sz="3200">
                <a:ea typeface="隶书" pitchFamily="49" charset="-122"/>
              </a:rPr>
              <a:t>切比雪夫</a:t>
            </a:r>
          </a:p>
          <a:p>
            <a:pPr algn="ctr"/>
            <a:r>
              <a:rPr lang="zh-CN" altLang="en-US" sz="3200">
                <a:ea typeface="隶书" pitchFamily="49" charset="-122"/>
              </a:rPr>
              <a:t>大数定律</a:t>
            </a:r>
          </a:p>
        </p:txBody>
      </p:sp>
      <p:sp>
        <p:nvSpPr>
          <p:cNvPr id="34825" name="Oval 9"/>
          <p:cNvSpPr>
            <a:spLocks noChangeArrowheads="1"/>
          </p:cNvSpPr>
          <p:nvPr/>
        </p:nvSpPr>
        <p:spPr bwMode="auto">
          <a:xfrm>
            <a:off x="900113" y="3860800"/>
            <a:ext cx="3097212" cy="935038"/>
          </a:xfrm>
          <a:prstGeom prst="ellipse">
            <a:avLst/>
          </a:prstGeom>
          <a:noFill/>
          <a:ln w="57150">
            <a:solidFill>
              <a:schemeClr val="folHlink"/>
            </a:solidFill>
            <a:miter lim="800000"/>
            <a:headEnd/>
            <a:tailEnd/>
          </a:ln>
          <a:effectLst/>
        </p:spPr>
        <p:txBody>
          <a:bodyPr wrap="none" anchor="ctr"/>
          <a:lstStyle/>
          <a:p>
            <a:pPr algn="ctr"/>
            <a:r>
              <a:rPr lang="zh-CN" altLang="en-US">
                <a:ea typeface="隶书" pitchFamily="49" charset="-122"/>
              </a:rPr>
              <a:t>伯努里大数定律</a:t>
            </a:r>
          </a:p>
        </p:txBody>
      </p:sp>
      <p:sp>
        <p:nvSpPr>
          <p:cNvPr id="34826" name="Line 10"/>
          <p:cNvSpPr>
            <a:spLocks noChangeShapeType="1"/>
          </p:cNvSpPr>
          <p:nvPr/>
        </p:nvSpPr>
        <p:spPr bwMode="auto">
          <a:xfrm>
            <a:off x="2484438" y="3500438"/>
            <a:ext cx="0" cy="360362"/>
          </a:xfrm>
          <a:prstGeom prst="line">
            <a:avLst/>
          </a:prstGeom>
          <a:noFill/>
          <a:ln w="57150">
            <a:solidFill>
              <a:schemeClr val="folHlink"/>
            </a:solidFill>
            <a:miter lim="800000"/>
            <a:headEnd/>
            <a:tailEnd type="triangle" w="med" len="med"/>
          </a:ln>
          <a:effectLst/>
        </p:spPr>
        <p:txBody>
          <a:bodyPr wrap="none"/>
          <a:lstStyle/>
          <a:p>
            <a:endParaRPr lang="zh-CN" altLang="en-US"/>
          </a:p>
        </p:txBody>
      </p:sp>
      <p:sp>
        <p:nvSpPr>
          <p:cNvPr id="34838" name="Oval 22"/>
          <p:cNvSpPr>
            <a:spLocks noChangeArrowheads="1"/>
          </p:cNvSpPr>
          <p:nvPr/>
        </p:nvSpPr>
        <p:spPr bwMode="auto">
          <a:xfrm>
            <a:off x="4859338" y="908050"/>
            <a:ext cx="2952750" cy="1225550"/>
          </a:xfrm>
          <a:prstGeom prst="ellipse">
            <a:avLst/>
          </a:prstGeom>
          <a:noFill/>
          <a:ln w="57150">
            <a:solidFill>
              <a:schemeClr val="folHlink"/>
            </a:solidFill>
            <a:miter lim="800000"/>
            <a:headEnd/>
            <a:tailEnd/>
          </a:ln>
          <a:effectLst/>
        </p:spPr>
        <p:txBody>
          <a:bodyPr wrap="none" anchor="ctr"/>
          <a:lstStyle/>
          <a:p>
            <a:pPr algn="ctr"/>
            <a:r>
              <a:rPr lang="zh-CN" altLang="en-US" sz="3200">
                <a:ea typeface="隶书" pitchFamily="49" charset="-122"/>
              </a:rPr>
              <a:t>依分布收敛</a:t>
            </a:r>
          </a:p>
        </p:txBody>
      </p:sp>
      <p:sp>
        <p:nvSpPr>
          <p:cNvPr id="34839" name="Line 23"/>
          <p:cNvSpPr>
            <a:spLocks noChangeShapeType="1"/>
          </p:cNvSpPr>
          <p:nvPr/>
        </p:nvSpPr>
        <p:spPr bwMode="auto">
          <a:xfrm>
            <a:off x="6372225" y="2205038"/>
            <a:ext cx="0" cy="360362"/>
          </a:xfrm>
          <a:prstGeom prst="line">
            <a:avLst/>
          </a:prstGeom>
          <a:noFill/>
          <a:ln w="57150">
            <a:solidFill>
              <a:schemeClr val="folHlink"/>
            </a:solidFill>
            <a:miter lim="800000"/>
            <a:headEnd/>
            <a:tailEnd type="triangle" w="med" len="med"/>
          </a:ln>
          <a:effectLst/>
        </p:spPr>
        <p:txBody>
          <a:bodyPr wrap="none"/>
          <a:lstStyle/>
          <a:p>
            <a:endParaRPr lang="zh-CN" altLang="en-US"/>
          </a:p>
        </p:txBody>
      </p:sp>
      <p:sp>
        <p:nvSpPr>
          <p:cNvPr id="34840" name="Oval 24"/>
          <p:cNvSpPr>
            <a:spLocks noChangeArrowheads="1"/>
          </p:cNvSpPr>
          <p:nvPr/>
        </p:nvSpPr>
        <p:spPr bwMode="auto">
          <a:xfrm>
            <a:off x="4572000" y="2709863"/>
            <a:ext cx="3816350" cy="1366837"/>
          </a:xfrm>
          <a:prstGeom prst="ellipse">
            <a:avLst/>
          </a:prstGeom>
          <a:noFill/>
          <a:ln w="57150">
            <a:solidFill>
              <a:schemeClr val="folHlink"/>
            </a:solidFill>
            <a:miter lim="800000"/>
            <a:headEnd/>
            <a:tailEnd/>
          </a:ln>
          <a:effectLst/>
        </p:spPr>
        <p:txBody>
          <a:bodyPr wrap="none" anchor="ctr"/>
          <a:lstStyle/>
          <a:p>
            <a:pPr algn="ctr"/>
            <a:r>
              <a:rPr lang="en-US" altLang="zh-CN" sz="3200">
                <a:ea typeface="隶书" pitchFamily="49" charset="-122"/>
              </a:rPr>
              <a:t>Levy-Lindeberg</a:t>
            </a:r>
          </a:p>
          <a:p>
            <a:pPr algn="ctr"/>
            <a:r>
              <a:rPr lang="zh-CN" altLang="en-US" sz="3200">
                <a:ea typeface="隶书" pitchFamily="49" charset="-122"/>
              </a:rPr>
              <a:t>中心极限定理</a:t>
            </a:r>
          </a:p>
        </p:txBody>
      </p:sp>
      <p:sp>
        <p:nvSpPr>
          <p:cNvPr id="34841" name="Oval 25"/>
          <p:cNvSpPr>
            <a:spLocks noChangeArrowheads="1"/>
          </p:cNvSpPr>
          <p:nvPr/>
        </p:nvSpPr>
        <p:spPr bwMode="auto">
          <a:xfrm>
            <a:off x="4572000" y="4581525"/>
            <a:ext cx="3527425" cy="1368425"/>
          </a:xfrm>
          <a:prstGeom prst="ellipse">
            <a:avLst/>
          </a:prstGeom>
          <a:noFill/>
          <a:ln w="57150">
            <a:solidFill>
              <a:schemeClr val="folHlink"/>
            </a:solidFill>
            <a:miter lim="800000"/>
            <a:headEnd/>
            <a:tailEnd/>
          </a:ln>
          <a:effectLst/>
        </p:spPr>
        <p:txBody>
          <a:bodyPr wrap="none" anchor="ctr"/>
          <a:lstStyle/>
          <a:p>
            <a:pPr algn="ctr"/>
            <a:r>
              <a:rPr lang="zh-CN" altLang="en-US">
                <a:ea typeface="隶书" pitchFamily="49" charset="-122"/>
              </a:rPr>
              <a:t>德莫佛</a:t>
            </a:r>
            <a:r>
              <a:rPr lang="en-US" altLang="zh-CN">
                <a:ea typeface="隶书" pitchFamily="49" charset="-122"/>
              </a:rPr>
              <a:t>-</a:t>
            </a:r>
            <a:r>
              <a:rPr lang="zh-CN" altLang="en-US">
                <a:ea typeface="隶书" pitchFamily="49" charset="-122"/>
              </a:rPr>
              <a:t>拉普拉斯</a:t>
            </a:r>
          </a:p>
          <a:p>
            <a:pPr algn="ctr"/>
            <a:r>
              <a:rPr lang="zh-CN" altLang="en-US">
                <a:ea typeface="隶书" pitchFamily="49" charset="-122"/>
              </a:rPr>
              <a:t>中心极限定理</a:t>
            </a:r>
          </a:p>
        </p:txBody>
      </p:sp>
      <p:sp>
        <p:nvSpPr>
          <p:cNvPr id="34842" name="Line 26"/>
          <p:cNvSpPr>
            <a:spLocks noChangeShapeType="1"/>
          </p:cNvSpPr>
          <p:nvPr/>
        </p:nvSpPr>
        <p:spPr bwMode="auto">
          <a:xfrm>
            <a:off x="6370638" y="4149725"/>
            <a:ext cx="0" cy="360363"/>
          </a:xfrm>
          <a:prstGeom prst="line">
            <a:avLst/>
          </a:prstGeom>
          <a:noFill/>
          <a:ln w="57150">
            <a:solidFill>
              <a:schemeClr val="folHlink"/>
            </a:solidFill>
            <a:miter lim="800000"/>
            <a:headEnd/>
            <a:tailEnd type="triangle" w="med" len="med"/>
          </a:ln>
          <a:effectLst/>
        </p:spPr>
        <p:txBody>
          <a:bodyPr wrap="none"/>
          <a:lstStyle/>
          <a:p>
            <a:endParaRPr lang="zh-CN" altLang="en-US"/>
          </a:p>
        </p:txBody>
      </p:sp>
      <p:sp>
        <p:nvSpPr>
          <p:cNvPr id="34845" name="Oval 29"/>
          <p:cNvSpPr>
            <a:spLocks noChangeArrowheads="1"/>
          </p:cNvSpPr>
          <p:nvPr/>
        </p:nvSpPr>
        <p:spPr bwMode="auto">
          <a:xfrm>
            <a:off x="828675" y="5156200"/>
            <a:ext cx="3097213" cy="935038"/>
          </a:xfrm>
          <a:prstGeom prst="ellipse">
            <a:avLst/>
          </a:prstGeom>
          <a:noFill/>
          <a:ln w="57150">
            <a:solidFill>
              <a:schemeClr val="folHlink"/>
            </a:solidFill>
            <a:miter lim="800000"/>
            <a:headEnd/>
            <a:tailEnd/>
          </a:ln>
          <a:effectLst/>
        </p:spPr>
        <p:txBody>
          <a:bodyPr wrap="none" anchor="ctr"/>
          <a:lstStyle/>
          <a:p>
            <a:pPr algn="ctr"/>
            <a:r>
              <a:rPr lang="zh-CN" altLang="en-US">
                <a:ea typeface="隶书" pitchFamily="49" charset="-122"/>
              </a:rPr>
              <a:t>辛钦大数定律</a:t>
            </a:r>
          </a:p>
        </p:txBody>
      </p:sp>
      <p:sp>
        <p:nvSpPr>
          <p:cNvPr id="34846" name="Line 30"/>
          <p:cNvSpPr>
            <a:spLocks noChangeShapeType="1"/>
          </p:cNvSpPr>
          <p:nvPr/>
        </p:nvSpPr>
        <p:spPr bwMode="auto">
          <a:xfrm>
            <a:off x="2413000" y="4795838"/>
            <a:ext cx="0" cy="360362"/>
          </a:xfrm>
          <a:prstGeom prst="line">
            <a:avLst/>
          </a:prstGeom>
          <a:noFill/>
          <a:ln w="57150">
            <a:solidFill>
              <a:schemeClr val="folHlink"/>
            </a:solidFill>
            <a:miter lim="800000"/>
            <a:headEnd/>
            <a:tailEnd type="triangle" w="med" len="med"/>
          </a:ln>
          <a:effectLst/>
        </p:spPr>
        <p:txBody>
          <a:bodyPr wrap="none"/>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wipe(left)">
                                      <p:cBhvr>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wipe(up)">
                                      <p:cBhvr>
                                        <p:cTn id="12" dur="500"/>
                                        <p:tgtEl>
                                          <p:spTgt spid="34821"/>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4822"/>
                                        </p:tgtEl>
                                        <p:attrNameLst>
                                          <p:attrName>style.visibility</p:attrName>
                                        </p:attrNameLst>
                                      </p:cBhvr>
                                      <p:to>
                                        <p:strVal val="visible"/>
                                      </p:to>
                                    </p:set>
                                    <p:animEffect transition="in" filter="wipe(down)">
                                      <p:cBhvr>
                                        <p:cTn id="16" dur="500"/>
                                        <p:tgtEl>
                                          <p:spTgt spid="348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4826"/>
                                        </p:tgtEl>
                                        <p:attrNameLst>
                                          <p:attrName>style.visibility</p:attrName>
                                        </p:attrNameLst>
                                      </p:cBhvr>
                                      <p:to>
                                        <p:strVal val="visible"/>
                                      </p:to>
                                    </p:set>
                                    <p:animEffect transition="in" filter="wipe(up)">
                                      <p:cBhvr>
                                        <p:cTn id="21" dur="500"/>
                                        <p:tgtEl>
                                          <p:spTgt spid="34826"/>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4825"/>
                                        </p:tgtEl>
                                        <p:attrNameLst>
                                          <p:attrName>style.visibility</p:attrName>
                                        </p:attrNameLst>
                                      </p:cBhvr>
                                      <p:to>
                                        <p:strVal val="visible"/>
                                      </p:to>
                                    </p:set>
                                    <p:animEffect transition="in" filter="wipe(left)">
                                      <p:cBhvr>
                                        <p:cTn id="25" dur="500"/>
                                        <p:tgtEl>
                                          <p:spTgt spid="3482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4846"/>
                                        </p:tgtEl>
                                        <p:attrNameLst>
                                          <p:attrName>style.visibility</p:attrName>
                                        </p:attrNameLst>
                                      </p:cBhvr>
                                      <p:to>
                                        <p:strVal val="visible"/>
                                      </p:to>
                                    </p:set>
                                    <p:animEffect transition="in" filter="wipe(up)">
                                      <p:cBhvr>
                                        <p:cTn id="30" dur="500"/>
                                        <p:tgtEl>
                                          <p:spTgt spid="34846"/>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34845"/>
                                        </p:tgtEl>
                                        <p:attrNameLst>
                                          <p:attrName>style.visibility</p:attrName>
                                        </p:attrNameLst>
                                      </p:cBhvr>
                                      <p:to>
                                        <p:strVal val="visible"/>
                                      </p:to>
                                    </p:set>
                                    <p:animEffect transition="in" filter="wipe(left)">
                                      <p:cBhvr>
                                        <p:cTn id="34" dur="500"/>
                                        <p:tgtEl>
                                          <p:spTgt spid="3484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4838"/>
                                        </p:tgtEl>
                                        <p:attrNameLst>
                                          <p:attrName>style.visibility</p:attrName>
                                        </p:attrNameLst>
                                      </p:cBhvr>
                                      <p:to>
                                        <p:strVal val="visible"/>
                                      </p:to>
                                    </p:set>
                                    <p:animEffect transition="in" filter="wipe(left)">
                                      <p:cBhvr>
                                        <p:cTn id="39" dur="500"/>
                                        <p:tgtEl>
                                          <p:spTgt spid="3483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4839"/>
                                        </p:tgtEl>
                                        <p:attrNameLst>
                                          <p:attrName>style.visibility</p:attrName>
                                        </p:attrNameLst>
                                      </p:cBhvr>
                                      <p:to>
                                        <p:strVal val="visible"/>
                                      </p:to>
                                    </p:set>
                                    <p:animEffect transition="in" filter="wipe(up)">
                                      <p:cBhvr>
                                        <p:cTn id="44" dur="500"/>
                                        <p:tgtEl>
                                          <p:spTgt spid="34839"/>
                                        </p:tgtEl>
                                      </p:cBhvr>
                                    </p:animEffect>
                                  </p:childTnLst>
                                </p:cTn>
                              </p:par>
                            </p:childTnLst>
                          </p:cTn>
                        </p:par>
                        <p:par>
                          <p:cTn id="45" fill="hold">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34840"/>
                                        </p:tgtEl>
                                        <p:attrNameLst>
                                          <p:attrName>style.visibility</p:attrName>
                                        </p:attrNameLst>
                                      </p:cBhvr>
                                      <p:to>
                                        <p:strVal val="visible"/>
                                      </p:to>
                                    </p:set>
                                    <p:animEffect transition="in" filter="wipe(down)">
                                      <p:cBhvr>
                                        <p:cTn id="48" dur="500"/>
                                        <p:tgtEl>
                                          <p:spTgt spid="3484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4842"/>
                                        </p:tgtEl>
                                        <p:attrNameLst>
                                          <p:attrName>style.visibility</p:attrName>
                                        </p:attrNameLst>
                                      </p:cBhvr>
                                      <p:to>
                                        <p:strVal val="visible"/>
                                      </p:to>
                                    </p:set>
                                    <p:animEffect transition="in" filter="wipe(up)">
                                      <p:cBhvr>
                                        <p:cTn id="53" dur="500"/>
                                        <p:tgtEl>
                                          <p:spTgt spid="34842"/>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34841"/>
                                        </p:tgtEl>
                                        <p:attrNameLst>
                                          <p:attrName>style.visibility</p:attrName>
                                        </p:attrNameLst>
                                      </p:cBhvr>
                                      <p:to>
                                        <p:strVal val="visible"/>
                                      </p:to>
                                    </p:set>
                                    <p:animEffect transition="in" filter="wipe(left)">
                                      <p:cBhvr>
                                        <p:cTn id="57" dur="500"/>
                                        <p:tgtEl>
                                          <p:spTgt spid="34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21" grpId="0" animBg="1"/>
      <p:bldP spid="34822" grpId="0" animBg="1"/>
      <p:bldP spid="34825" grpId="0" animBg="1"/>
      <p:bldP spid="34826" grpId="0" animBg="1"/>
      <p:bldP spid="34838" grpId="0" animBg="1"/>
      <p:bldP spid="34839" grpId="0" animBg="1"/>
      <p:bldP spid="34840" grpId="0" animBg="1"/>
      <p:bldP spid="34841" grpId="0" animBg="1"/>
      <p:bldP spid="34842" grpId="0" animBg="1"/>
      <p:bldP spid="34845" grpId="0" animBg="1"/>
      <p:bldP spid="3484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914400" y="7651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latin typeface="宋体" charset="-122"/>
                <a:ea typeface="宋体" charset="-122"/>
              </a:rPr>
              <a:t>作业</a:t>
            </a:r>
            <a:r>
              <a:rPr lang="en-US" altLang="zh-CN" smtClean="0">
                <a:latin typeface="宋体" charset="-122"/>
                <a:ea typeface="宋体" charset="-122"/>
              </a:rPr>
              <a:t>:</a:t>
            </a:r>
          </a:p>
        </p:txBody>
      </p:sp>
      <p:sp>
        <p:nvSpPr>
          <p:cNvPr id="46083" name="Rectangle 3"/>
          <p:cNvSpPr>
            <a:spLocks noGrp="1" noChangeArrowheads="1"/>
          </p:cNvSpPr>
          <p:nvPr>
            <p:ph type="body" idx="1"/>
          </p:nvPr>
        </p:nvSpPr>
        <p:spPr bwMode="auto">
          <a:xfrm>
            <a:off x="1116013" y="1989138"/>
            <a:ext cx="8229600" cy="452596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Monotype Sorts" pitchFamily="2" charset="2"/>
              <a:buNone/>
            </a:pPr>
            <a:r>
              <a:rPr lang="en-US" altLang="zh-CN" b="1" smtClean="0"/>
              <a:t>Exes.:</a:t>
            </a:r>
            <a:r>
              <a:rPr lang="en-US" altLang="zh-CN" smtClean="0"/>
              <a:t> </a:t>
            </a:r>
            <a:r>
              <a:rPr lang="en-US" altLang="zh-CN" b="1" smtClean="0">
                <a:solidFill>
                  <a:srgbClr val="3366CC"/>
                </a:solidFill>
              </a:rPr>
              <a:t>3</a:t>
            </a:r>
            <a:r>
              <a:rPr lang="en-US" altLang="zh-CN" b="1" smtClean="0"/>
              <a:t>, </a:t>
            </a:r>
            <a:r>
              <a:rPr lang="en-US" altLang="zh-CN" smtClean="0"/>
              <a:t> </a:t>
            </a:r>
            <a:r>
              <a:rPr lang="en-US" altLang="zh-CN" b="1" smtClean="0">
                <a:solidFill>
                  <a:srgbClr val="3366CC"/>
                </a:solidFill>
              </a:rPr>
              <a:t>13</a:t>
            </a:r>
            <a:endParaRPr lang="en-US" altLang="zh-CN" b="1" smtClean="0">
              <a:solidFill>
                <a:srgbClr val="FF0066"/>
              </a:solidFill>
            </a:endParaRPr>
          </a:p>
          <a:p>
            <a:pPr eaLnBrk="1" hangingPunct="1">
              <a:buFont typeface="Monotype Sorts" pitchFamily="2" charset="2"/>
              <a:buNone/>
            </a:pPr>
            <a:endParaRPr lang="en-US" altLang="zh-CN" b="1" smtClean="0">
              <a:solidFill>
                <a:srgbClr val="FF0066"/>
              </a:solidFill>
            </a:endParaRPr>
          </a:p>
        </p:txBody>
      </p:sp>
    </p:spTree>
  </p:cSld>
  <p:clrMapOvr>
    <a:masterClrMapping/>
  </p:clrMapOvr>
  <p:transition spd="slow">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7508" name="Object 4"/>
          <p:cNvGraphicFramePr>
            <a:graphicFrameLocks noChangeAspect="1"/>
          </p:cNvGraphicFramePr>
          <p:nvPr/>
        </p:nvGraphicFramePr>
        <p:xfrm>
          <a:off x="1187450" y="1700213"/>
          <a:ext cx="7345363" cy="1492250"/>
        </p:xfrm>
        <a:graphic>
          <a:graphicData uri="http://schemas.openxmlformats.org/presentationml/2006/ole">
            <p:oleObj spid="_x0000_s4098" name="Equation" r:id="rId3" imgW="3314520" imgH="672840" progId="">
              <p:embed/>
            </p:oleObj>
          </a:graphicData>
        </a:graphic>
      </p:graphicFrame>
      <p:sp>
        <p:nvSpPr>
          <p:cNvPr id="4100" name="Text Box 7"/>
          <p:cNvSpPr txBox="1">
            <a:spLocks noChangeArrowheads="1"/>
          </p:cNvSpPr>
          <p:nvPr/>
        </p:nvSpPr>
        <p:spPr bwMode="auto">
          <a:xfrm>
            <a:off x="1187450" y="712788"/>
            <a:ext cx="3762375" cy="701675"/>
          </a:xfrm>
          <a:prstGeom prst="rect">
            <a:avLst/>
          </a:prstGeom>
          <a:noFill/>
          <a:ln w="9525">
            <a:noFill/>
            <a:miter lim="800000"/>
            <a:headEnd/>
            <a:tailEnd/>
          </a:ln>
        </p:spPr>
        <p:txBody>
          <a:bodyPr wrap="none">
            <a:spAutoFit/>
          </a:bodyPr>
          <a:lstStyle/>
          <a:p>
            <a:r>
              <a:rPr lang="zh-CN" altLang="en-US" sz="4000" b="1">
                <a:ea typeface="宋体" charset="-122"/>
              </a:rPr>
              <a:t>大数定理</a:t>
            </a:r>
            <a:r>
              <a:rPr lang="en-US" altLang="zh-CN" sz="4000" b="1">
                <a:ea typeface="宋体"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57508"/>
                                        </p:tgtEl>
                                        <p:attrNameLst>
                                          <p:attrName>style.visibility</p:attrName>
                                        </p:attrNameLst>
                                      </p:cBhvr>
                                      <p:to>
                                        <p:strVal val="visible"/>
                                      </p:to>
                                    </p:set>
                                    <p:animEffect transition="in" filter="wipe(left)">
                                      <p:cBhvr>
                                        <p:cTn id="7" dur="500"/>
                                        <p:tgtEl>
                                          <p:spTgt spid="1557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8532" name="Text Box 4"/>
          <p:cNvSpPr txBox="1">
            <a:spLocks noChangeArrowheads="1"/>
          </p:cNvSpPr>
          <p:nvPr/>
        </p:nvSpPr>
        <p:spPr bwMode="auto">
          <a:xfrm>
            <a:off x="1042988" y="1085850"/>
            <a:ext cx="5903912" cy="579438"/>
          </a:xfrm>
          <a:prstGeom prst="rect">
            <a:avLst/>
          </a:prstGeom>
          <a:noFill/>
          <a:ln w="9525">
            <a:noFill/>
            <a:miter lim="800000"/>
            <a:headEnd/>
            <a:tailEnd/>
          </a:ln>
        </p:spPr>
        <p:txBody>
          <a:bodyPr wrap="none">
            <a:spAutoFit/>
          </a:bodyPr>
          <a:lstStyle/>
          <a:p>
            <a:r>
              <a:rPr lang="zh-CN" altLang="en-US" sz="3200" b="1">
                <a:solidFill>
                  <a:schemeClr val="accent2"/>
                </a:solidFill>
                <a:latin typeface="黑体" pitchFamily="49" charset="-122"/>
                <a:ea typeface="黑体" pitchFamily="49" charset="-122"/>
              </a:rPr>
              <a:t>伯努利（</a:t>
            </a:r>
            <a:r>
              <a:rPr lang="en-US" altLang="zh-CN" sz="3200" b="1">
                <a:solidFill>
                  <a:schemeClr val="accent2"/>
                </a:solidFill>
                <a:latin typeface="黑体" pitchFamily="49" charset="-122"/>
                <a:ea typeface="黑体" pitchFamily="49" charset="-122"/>
              </a:rPr>
              <a:t>Bernoulli</a:t>
            </a:r>
            <a:r>
              <a:rPr lang="zh-CN" altLang="en-US" sz="3200" b="1">
                <a:solidFill>
                  <a:schemeClr val="accent2"/>
                </a:solidFill>
                <a:latin typeface="黑体" pitchFamily="49" charset="-122"/>
                <a:ea typeface="黑体" pitchFamily="49" charset="-122"/>
              </a:rPr>
              <a:t>） 大数定律</a:t>
            </a:r>
          </a:p>
        </p:txBody>
      </p:sp>
      <p:sp>
        <p:nvSpPr>
          <p:cNvPr id="1558533" name="Text Box 5"/>
          <p:cNvSpPr txBox="1">
            <a:spLocks noChangeArrowheads="1"/>
          </p:cNvSpPr>
          <p:nvPr/>
        </p:nvSpPr>
        <p:spPr bwMode="auto">
          <a:xfrm>
            <a:off x="1203325" y="1916113"/>
            <a:ext cx="7940675" cy="946150"/>
          </a:xfrm>
          <a:prstGeom prst="rect">
            <a:avLst/>
          </a:prstGeom>
          <a:noFill/>
          <a:ln w="9525">
            <a:noFill/>
            <a:miter lim="800000"/>
            <a:headEnd/>
            <a:tailEnd/>
          </a:ln>
        </p:spPr>
        <p:txBody>
          <a:bodyPr wrap="none">
            <a:spAutoFit/>
          </a:bodyPr>
          <a:lstStyle/>
          <a:p>
            <a:r>
              <a:rPr lang="zh-CN" altLang="en-US" b="1">
                <a:solidFill>
                  <a:srgbClr val="3366CC"/>
                </a:solidFill>
                <a:ea typeface="楷体_GB2312" pitchFamily="49" charset="-122"/>
              </a:rPr>
              <a:t>定理</a:t>
            </a:r>
            <a:r>
              <a:rPr lang="zh-CN" altLang="en-US" b="1">
                <a:ea typeface="楷体_GB2312" pitchFamily="49" charset="-122"/>
              </a:rPr>
              <a:t>：设</a:t>
            </a:r>
            <a:r>
              <a:rPr lang="zh-CN" altLang="en-US" b="1" i="1">
                <a:ea typeface="楷体_GB2312" pitchFamily="49" charset="-122"/>
              </a:rPr>
              <a:t> </a:t>
            </a:r>
            <a:r>
              <a:rPr lang="en-US" altLang="zh-CN" b="1" i="1">
                <a:ea typeface="楷体_GB2312" pitchFamily="49" charset="-122"/>
              </a:rPr>
              <a:t>n</a:t>
            </a:r>
            <a:r>
              <a:rPr lang="en-US" altLang="zh-CN" b="1" i="1" baseline="-25000">
                <a:ea typeface="楷体_GB2312" pitchFamily="49" charset="-122"/>
              </a:rPr>
              <a:t>A</a:t>
            </a:r>
            <a:r>
              <a:rPr lang="en-US" altLang="zh-CN" b="1" i="1">
                <a:ea typeface="楷体_GB2312" pitchFamily="49" charset="-122"/>
              </a:rPr>
              <a:t> </a:t>
            </a:r>
            <a:r>
              <a:rPr lang="zh-CN" altLang="en-US" b="1">
                <a:ea typeface="楷体_GB2312" pitchFamily="49" charset="-122"/>
              </a:rPr>
              <a:t>是 </a:t>
            </a:r>
            <a:r>
              <a:rPr lang="en-US" altLang="zh-CN" b="1" i="1">
                <a:ea typeface="楷体_GB2312" pitchFamily="49" charset="-122"/>
              </a:rPr>
              <a:t>n</a:t>
            </a:r>
            <a:r>
              <a:rPr lang="en-US" altLang="zh-CN" b="1">
                <a:ea typeface="楷体_GB2312" pitchFamily="49" charset="-122"/>
              </a:rPr>
              <a:t> </a:t>
            </a:r>
            <a:r>
              <a:rPr lang="zh-CN" altLang="en-US" b="1">
                <a:ea typeface="楷体_GB2312" pitchFamily="49" charset="-122"/>
              </a:rPr>
              <a:t>次独立重复试验中事件 </a:t>
            </a:r>
            <a:r>
              <a:rPr lang="en-US" altLang="zh-CN" b="1" i="1">
                <a:ea typeface="楷体_GB2312" pitchFamily="49" charset="-122"/>
              </a:rPr>
              <a:t>A </a:t>
            </a:r>
            <a:r>
              <a:rPr lang="zh-CN" altLang="en-US" b="1">
                <a:ea typeface="楷体_GB2312" pitchFamily="49" charset="-122"/>
              </a:rPr>
              <a:t>发生的</a:t>
            </a:r>
          </a:p>
          <a:p>
            <a:r>
              <a:rPr lang="zh-CN" altLang="en-US" b="1">
                <a:ea typeface="楷体_GB2312" pitchFamily="49" charset="-122"/>
              </a:rPr>
              <a:t>次数</a:t>
            </a:r>
            <a:r>
              <a:rPr lang="en-US" altLang="zh-CN" b="1">
                <a:ea typeface="楷体_GB2312" pitchFamily="49" charset="-122"/>
              </a:rPr>
              <a:t>, </a:t>
            </a:r>
            <a:r>
              <a:rPr lang="en-US" altLang="zh-CN" b="1" i="1">
                <a:ea typeface="楷体_GB2312" pitchFamily="49" charset="-122"/>
              </a:rPr>
              <a:t>p</a:t>
            </a:r>
            <a:r>
              <a:rPr lang="en-US" altLang="zh-CN" b="1">
                <a:ea typeface="楷体_GB2312" pitchFamily="49" charset="-122"/>
              </a:rPr>
              <a:t> </a:t>
            </a:r>
            <a:r>
              <a:rPr lang="zh-CN" altLang="en-US" b="1">
                <a:ea typeface="楷体_GB2312" pitchFamily="49" charset="-122"/>
              </a:rPr>
              <a:t>是每次试验中 </a:t>
            </a:r>
            <a:r>
              <a:rPr lang="en-US" altLang="zh-CN" b="1" i="1">
                <a:ea typeface="楷体_GB2312" pitchFamily="49" charset="-122"/>
              </a:rPr>
              <a:t>A </a:t>
            </a:r>
            <a:r>
              <a:rPr lang="zh-CN" altLang="en-US" b="1">
                <a:ea typeface="楷体_GB2312" pitchFamily="49" charset="-122"/>
              </a:rPr>
              <a:t>发生的概率，则</a:t>
            </a:r>
          </a:p>
        </p:txBody>
      </p:sp>
      <p:grpSp>
        <p:nvGrpSpPr>
          <p:cNvPr id="2" name="Group 6"/>
          <p:cNvGrpSpPr>
            <a:grpSpLocks/>
          </p:cNvGrpSpPr>
          <p:nvPr/>
        </p:nvGrpSpPr>
        <p:grpSpPr bwMode="auto">
          <a:xfrm>
            <a:off x="1185863" y="2984500"/>
            <a:ext cx="1819275" cy="579438"/>
            <a:chOff x="416" y="1915"/>
            <a:chExt cx="1146" cy="365"/>
          </a:xfrm>
        </p:grpSpPr>
        <p:graphicFrame>
          <p:nvGraphicFramePr>
            <p:cNvPr id="5125" name="Object 7"/>
            <p:cNvGraphicFramePr>
              <a:graphicFrameLocks noChangeAspect="1"/>
            </p:cNvGraphicFramePr>
            <p:nvPr/>
          </p:nvGraphicFramePr>
          <p:xfrm>
            <a:off x="416" y="2036"/>
            <a:ext cx="712" cy="216"/>
          </p:xfrm>
          <a:graphic>
            <a:graphicData uri="http://schemas.openxmlformats.org/presentationml/2006/ole">
              <p:oleObj spid="_x0000_s5125" name="Equation" r:id="rId3" imgW="1130040" imgH="342720" progId="Equation.3">
                <p:embed/>
              </p:oleObj>
            </a:graphicData>
          </a:graphic>
        </p:graphicFrame>
        <p:sp>
          <p:nvSpPr>
            <p:cNvPr id="5132" name="Text Box 8"/>
            <p:cNvSpPr txBox="1">
              <a:spLocks noChangeArrowheads="1"/>
            </p:cNvSpPr>
            <p:nvPr/>
          </p:nvSpPr>
          <p:spPr bwMode="auto">
            <a:xfrm>
              <a:off x="1190" y="1915"/>
              <a:ext cx="372" cy="365"/>
            </a:xfrm>
            <a:prstGeom prst="rect">
              <a:avLst/>
            </a:prstGeom>
            <a:noFill/>
            <a:ln w="9525">
              <a:noFill/>
              <a:miter lim="800000"/>
              <a:headEnd/>
              <a:tailEnd/>
            </a:ln>
          </p:spPr>
          <p:txBody>
            <a:bodyPr wrap="none">
              <a:spAutoFit/>
            </a:bodyPr>
            <a:lstStyle/>
            <a:p>
              <a:r>
                <a:rPr lang="zh-CN" altLang="en-US" sz="3200" b="1">
                  <a:ea typeface="楷体_GB2312" pitchFamily="49" charset="-122"/>
                </a:rPr>
                <a:t>有</a:t>
              </a:r>
            </a:p>
          </p:txBody>
        </p:sp>
      </p:grpSp>
      <p:graphicFrame>
        <p:nvGraphicFramePr>
          <p:cNvPr id="1558537" name="Object 9"/>
          <p:cNvGraphicFramePr>
            <a:graphicFrameLocks noChangeAspect="1"/>
          </p:cNvGraphicFramePr>
          <p:nvPr/>
        </p:nvGraphicFramePr>
        <p:xfrm>
          <a:off x="2125663" y="3678238"/>
          <a:ext cx="3632200" cy="1041400"/>
        </p:xfrm>
        <a:graphic>
          <a:graphicData uri="http://schemas.openxmlformats.org/presentationml/2006/ole">
            <p:oleObj spid="_x0000_s5122" name="Equation" r:id="rId4" imgW="3632040" imgH="1041120" progId="Equation.3">
              <p:embed/>
            </p:oleObj>
          </a:graphicData>
        </a:graphic>
      </p:graphicFrame>
      <p:sp>
        <p:nvSpPr>
          <p:cNvPr id="1558538" name="Text Box 10"/>
          <p:cNvSpPr txBox="1">
            <a:spLocks noChangeArrowheads="1"/>
          </p:cNvSpPr>
          <p:nvPr/>
        </p:nvSpPr>
        <p:spPr bwMode="auto">
          <a:xfrm>
            <a:off x="1042988" y="4889500"/>
            <a:ext cx="590550" cy="579438"/>
          </a:xfrm>
          <a:prstGeom prst="rect">
            <a:avLst/>
          </a:prstGeom>
          <a:noFill/>
          <a:ln w="9525">
            <a:noFill/>
            <a:miter lim="800000"/>
            <a:headEnd/>
            <a:tailEnd/>
          </a:ln>
        </p:spPr>
        <p:txBody>
          <a:bodyPr wrap="none">
            <a:spAutoFit/>
          </a:bodyPr>
          <a:lstStyle/>
          <a:p>
            <a:r>
              <a:rPr lang="zh-CN" altLang="en-US" sz="3200" b="1">
                <a:ea typeface="楷体_GB2312" pitchFamily="49" charset="-122"/>
              </a:rPr>
              <a:t>或</a:t>
            </a:r>
          </a:p>
        </p:txBody>
      </p:sp>
      <p:graphicFrame>
        <p:nvGraphicFramePr>
          <p:cNvPr id="1558539" name="Object 11"/>
          <p:cNvGraphicFramePr>
            <a:graphicFrameLocks noChangeAspect="1"/>
          </p:cNvGraphicFramePr>
          <p:nvPr/>
        </p:nvGraphicFramePr>
        <p:xfrm>
          <a:off x="2124075" y="4797425"/>
          <a:ext cx="3568700" cy="1041400"/>
        </p:xfrm>
        <a:graphic>
          <a:graphicData uri="http://schemas.openxmlformats.org/presentationml/2006/ole">
            <p:oleObj spid="_x0000_s5123" name="Equation" r:id="rId5" imgW="3568680" imgH="1041120" progId="Equation.3">
              <p:embed/>
            </p:oleObj>
          </a:graphicData>
        </a:graphic>
      </p:graphicFrame>
      <p:grpSp>
        <p:nvGrpSpPr>
          <p:cNvPr id="3" name="Group 12"/>
          <p:cNvGrpSpPr>
            <a:grpSpLocks/>
          </p:cNvGrpSpPr>
          <p:nvPr/>
        </p:nvGrpSpPr>
        <p:grpSpPr bwMode="auto">
          <a:xfrm>
            <a:off x="5364163" y="5661025"/>
            <a:ext cx="2860675" cy="939800"/>
            <a:chOff x="326" y="3460"/>
            <a:chExt cx="1802" cy="592"/>
          </a:xfrm>
        </p:grpSpPr>
        <p:sp>
          <p:nvSpPr>
            <p:cNvPr id="5131" name="Text Box 13"/>
            <p:cNvSpPr txBox="1">
              <a:spLocks noChangeArrowheads="1"/>
            </p:cNvSpPr>
            <p:nvPr/>
          </p:nvSpPr>
          <p:spPr bwMode="auto">
            <a:xfrm>
              <a:off x="326" y="3552"/>
              <a:ext cx="372" cy="365"/>
            </a:xfrm>
            <a:prstGeom prst="rect">
              <a:avLst/>
            </a:prstGeom>
            <a:noFill/>
            <a:ln w="9525">
              <a:noFill/>
              <a:miter lim="800000"/>
              <a:headEnd/>
              <a:tailEnd/>
            </a:ln>
          </p:spPr>
          <p:txBody>
            <a:bodyPr wrap="none">
              <a:spAutoFit/>
            </a:bodyPr>
            <a:lstStyle/>
            <a:p>
              <a:r>
                <a:rPr lang="zh-CN" altLang="en-US" sz="3200" b="1">
                  <a:ea typeface="楷体_GB2312" pitchFamily="49" charset="-122"/>
                </a:rPr>
                <a:t>故</a:t>
              </a:r>
            </a:p>
          </p:txBody>
        </p:sp>
        <p:graphicFrame>
          <p:nvGraphicFramePr>
            <p:cNvPr id="5124" name="Object 14"/>
            <p:cNvGraphicFramePr>
              <a:graphicFrameLocks noChangeAspect="1"/>
            </p:cNvGraphicFramePr>
            <p:nvPr/>
          </p:nvGraphicFramePr>
          <p:xfrm>
            <a:off x="728" y="3460"/>
            <a:ext cx="1400" cy="592"/>
          </p:xfrm>
          <a:graphic>
            <a:graphicData uri="http://schemas.openxmlformats.org/presentationml/2006/ole">
              <p:oleObj spid="_x0000_s5124" name="Equation" r:id="rId6" imgW="2222280" imgH="93960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58532"/>
                                        </p:tgtEl>
                                        <p:attrNameLst>
                                          <p:attrName>style.visibility</p:attrName>
                                        </p:attrNameLst>
                                      </p:cBhvr>
                                      <p:to>
                                        <p:strVal val="visible"/>
                                      </p:to>
                                    </p:set>
                                    <p:animEffect transition="in" filter="wipe(up)">
                                      <p:cBhvr>
                                        <p:cTn id="7" dur="500"/>
                                        <p:tgtEl>
                                          <p:spTgt spid="1558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58533"/>
                                        </p:tgtEl>
                                        <p:attrNameLst>
                                          <p:attrName>style.visibility</p:attrName>
                                        </p:attrNameLst>
                                      </p:cBhvr>
                                      <p:to>
                                        <p:strVal val="visible"/>
                                      </p:to>
                                    </p:set>
                                    <p:animEffect transition="in" filter="wipe(up)">
                                      <p:cBhvr>
                                        <p:cTn id="12" dur="500"/>
                                        <p:tgtEl>
                                          <p:spTgt spid="15585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58537"/>
                                        </p:tgtEl>
                                        <p:attrNameLst>
                                          <p:attrName>style.visibility</p:attrName>
                                        </p:attrNameLst>
                                      </p:cBhvr>
                                      <p:to>
                                        <p:strVal val="visible"/>
                                      </p:to>
                                    </p:set>
                                    <p:animEffect transition="in" filter="wipe(up)">
                                      <p:cBhvr>
                                        <p:cTn id="22" dur="500"/>
                                        <p:tgtEl>
                                          <p:spTgt spid="15585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58538"/>
                                        </p:tgtEl>
                                        <p:attrNameLst>
                                          <p:attrName>style.visibility</p:attrName>
                                        </p:attrNameLst>
                                      </p:cBhvr>
                                      <p:to>
                                        <p:strVal val="visible"/>
                                      </p:to>
                                    </p:set>
                                    <p:animEffect transition="in" filter="wipe(up)">
                                      <p:cBhvr>
                                        <p:cTn id="27" dur="500"/>
                                        <p:tgtEl>
                                          <p:spTgt spid="15585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558539"/>
                                        </p:tgtEl>
                                        <p:attrNameLst>
                                          <p:attrName>style.visibility</p:attrName>
                                        </p:attrNameLst>
                                      </p:cBhvr>
                                      <p:to>
                                        <p:strVal val="visible"/>
                                      </p:to>
                                    </p:set>
                                    <p:animEffect transition="in" filter="wipe(up)">
                                      <p:cBhvr>
                                        <p:cTn id="32" dur="500"/>
                                        <p:tgtEl>
                                          <p:spTgt spid="15585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up)">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8532" grpId="0" autoUpdateAnimBg="0"/>
      <p:bldP spid="1558533" grpId="0" autoUpdateAnimBg="0"/>
      <p:bldP spid="155853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69950" y="1508125"/>
            <a:ext cx="7897813" cy="1927225"/>
            <a:chOff x="449" y="576"/>
            <a:chExt cx="4975" cy="1214"/>
          </a:xfrm>
        </p:grpSpPr>
        <p:sp>
          <p:nvSpPr>
            <p:cNvPr id="6156" name="Text Box 5"/>
            <p:cNvSpPr txBox="1">
              <a:spLocks noChangeArrowheads="1"/>
            </p:cNvSpPr>
            <p:nvPr/>
          </p:nvSpPr>
          <p:spPr bwMode="auto">
            <a:xfrm>
              <a:off x="449" y="750"/>
              <a:ext cx="4202" cy="327"/>
            </a:xfrm>
            <a:prstGeom prst="rect">
              <a:avLst/>
            </a:prstGeom>
            <a:noFill/>
            <a:ln w="9525">
              <a:noFill/>
              <a:miter lim="800000"/>
              <a:headEnd/>
              <a:tailEnd/>
            </a:ln>
          </p:spPr>
          <p:txBody>
            <a:bodyPr wrap="none">
              <a:spAutoFit/>
            </a:bodyPr>
            <a:lstStyle/>
            <a:p>
              <a:r>
                <a:rPr lang="zh-CN" altLang="en-US" b="1">
                  <a:ea typeface="楷体_GB2312" pitchFamily="49" charset="-122"/>
                </a:rPr>
                <a:t>在概率的统计定义中，事件 </a:t>
              </a:r>
              <a:r>
                <a:rPr lang="en-US" altLang="zh-CN" b="1" i="1">
                  <a:ea typeface="楷体_GB2312" pitchFamily="49" charset="-122"/>
                </a:rPr>
                <a:t>A</a:t>
              </a:r>
              <a:r>
                <a:rPr lang="en-US" altLang="zh-CN" b="1">
                  <a:ea typeface="楷体_GB2312" pitchFamily="49" charset="-122"/>
                </a:rPr>
                <a:t> </a:t>
              </a:r>
              <a:r>
                <a:rPr lang="zh-CN" altLang="en-US" b="1">
                  <a:ea typeface="楷体_GB2312" pitchFamily="49" charset="-122"/>
                </a:rPr>
                <a:t>发生的频率</a:t>
              </a:r>
            </a:p>
          </p:txBody>
        </p:sp>
        <p:sp>
          <p:nvSpPr>
            <p:cNvPr id="6157" name="Text Box 6"/>
            <p:cNvSpPr txBox="1">
              <a:spLocks noChangeArrowheads="1"/>
            </p:cNvSpPr>
            <p:nvPr/>
          </p:nvSpPr>
          <p:spPr bwMode="auto">
            <a:xfrm>
              <a:off x="471" y="1194"/>
              <a:ext cx="4482" cy="596"/>
            </a:xfrm>
            <a:prstGeom prst="rect">
              <a:avLst/>
            </a:prstGeom>
            <a:noFill/>
            <a:ln w="9525">
              <a:noFill/>
              <a:miter lim="800000"/>
              <a:headEnd/>
              <a:tailEnd/>
            </a:ln>
          </p:spPr>
          <p:txBody>
            <a:bodyPr wrap="none">
              <a:spAutoFit/>
            </a:bodyPr>
            <a:lstStyle/>
            <a:p>
              <a:r>
                <a:rPr lang="zh-CN" altLang="en-US" b="1">
                  <a:ea typeface="楷体_GB2312" pitchFamily="49" charset="-122"/>
                </a:rPr>
                <a:t>“ 稳定于”事件 </a:t>
              </a:r>
              <a:r>
                <a:rPr lang="en-US" altLang="zh-CN" b="1" i="1">
                  <a:ea typeface="楷体_GB2312" pitchFamily="49" charset="-122"/>
                </a:rPr>
                <a:t>A </a:t>
              </a:r>
              <a:r>
                <a:rPr lang="zh-CN" altLang="en-US" b="1">
                  <a:ea typeface="楷体_GB2312" pitchFamily="49" charset="-122"/>
                </a:rPr>
                <a:t>在一次试验中发生的概率是</a:t>
              </a:r>
            </a:p>
            <a:p>
              <a:r>
                <a:rPr lang="zh-CN" altLang="en-US" b="1">
                  <a:ea typeface="楷体_GB2312" pitchFamily="49" charset="-122"/>
                </a:rPr>
                <a:t>指：</a:t>
              </a:r>
            </a:p>
          </p:txBody>
        </p:sp>
        <p:graphicFrame>
          <p:nvGraphicFramePr>
            <p:cNvPr id="6148" name="Object 7"/>
            <p:cNvGraphicFramePr>
              <a:graphicFrameLocks noChangeAspect="1"/>
            </p:cNvGraphicFramePr>
            <p:nvPr/>
          </p:nvGraphicFramePr>
          <p:xfrm>
            <a:off x="5136" y="576"/>
            <a:ext cx="288" cy="592"/>
          </p:xfrm>
          <a:graphic>
            <a:graphicData uri="http://schemas.openxmlformats.org/presentationml/2006/ole">
              <p:oleObj spid="_x0000_s6148" name="Equation" r:id="rId3" imgW="457200" imgH="939600" progId="Equation.3">
                <p:embed/>
              </p:oleObj>
            </a:graphicData>
          </a:graphic>
        </p:graphicFrame>
      </p:grpSp>
      <p:grpSp>
        <p:nvGrpSpPr>
          <p:cNvPr id="3" name="Group 8"/>
          <p:cNvGrpSpPr>
            <a:grpSpLocks/>
          </p:cNvGrpSpPr>
          <p:nvPr/>
        </p:nvGrpSpPr>
        <p:grpSpPr bwMode="auto">
          <a:xfrm>
            <a:off x="971550" y="3530600"/>
            <a:ext cx="7475538" cy="2325688"/>
            <a:chOff x="518" y="1846"/>
            <a:chExt cx="4709" cy="1465"/>
          </a:xfrm>
        </p:grpSpPr>
        <p:graphicFrame>
          <p:nvGraphicFramePr>
            <p:cNvPr id="6146" name="Object 9"/>
            <p:cNvGraphicFramePr>
              <a:graphicFrameLocks noChangeAspect="1"/>
            </p:cNvGraphicFramePr>
            <p:nvPr/>
          </p:nvGraphicFramePr>
          <p:xfrm>
            <a:off x="1152" y="1872"/>
            <a:ext cx="288" cy="592"/>
          </p:xfrm>
          <a:graphic>
            <a:graphicData uri="http://schemas.openxmlformats.org/presentationml/2006/ole">
              <p:oleObj spid="_x0000_s6146" name="Equation" r:id="rId4" imgW="457200" imgH="939600" progId="Equation.3">
                <p:embed/>
              </p:oleObj>
            </a:graphicData>
          </a:graphic>
        </p:graphicFrame>
        <p:sp>
          <p:nvSpPr>
            <p:cNvPr id="6152" name="Rectangle 10"/>
            <p:cNvSpPr>
              <a:spLocks noChangeArrowheads="1"/>
            </p:cNvSpPr>
            <p:nvPr/>
          </p:nvSpPr>
          <p:spPr bwMode="auto">
            <a:xfrm>
              <a:off x="528" y="1968"/>
              <a:ext cx="598" cy="365"/>
            </a:xfrm>
            <a:prstGeom prst="rect">
              <a:avLst/>
            </a:prstGeom>
            <a:noFill/>
            <a:ln w="9525">
              <a:noFill/>
              <a:miter lim="800000"/>
              <a:headEnd/>
              <a:tailEnd/>
            </a:ln>
          </p:spPr>
          <p:txBody>
            <a:bodyPr wrap="none">
              <a:spAutoFit/>
            </a:bodyPr>
            <a:lstStyle/>
            <a:p>
              <a:r>
                <a:rPr lang="zh-CN" altLang="en-US" sz="3200" b="1">
                  <a:ea typeface="楷体_GB2312" pitchFamily="49" charset="-122"/>
                </a:rPr>
                <a:t>频</a:t>
              </a:r>
              <a:r>
                <a:rPr lang="zh-CN" altLang="en-US" b="1">
                  <a:ea typeface="楷体_GB2312" pitchFamily="49" charset="-122"/>
                </a:rPr>
                <a:t>率</a:t>
              </a:r>
            </a:p>
          </p:txBody>
        </p:sp>
        <p:sp>
          <p:nvSpPr>
            <p:cNvPr id="6153" name="Text Box 11"/>
            <p:cNvSpPr txBox="1">
              <a:spLocks noChangeArrowheads="1"/>
            </p:cNvSpPr>
            <p:nvPr/>
          </p:nvSpPr>
          <p:spPr bwMode="auto">
            <a:xfrm>
              <a:off x="1574" y="2010"/>
              <a:ext cx="1690" cy="327"/>
            </a:xfrm>
            <a:prstGeom prst="rect">
              <a:avLst/>
            </a:prstGeom>
            <a:noFill/>
            <a:ln w="9525">
              <a:noFill/>
              <a:miter lim="800000"/>
              <a:headEnd/>
              <a:tailEnd/>
            </a:ln>
          </p:spPr>
          <p:txBody>
            <a:bodyPr wrap="none">
              <a:spAutoFit/>
            </a:bodyPr>
            <a:lstStyle/>
            <a:p>
              <a:r>
                <a:rPr lang="zh-CN" altLang="en-US" b="1">
                  <a:ea typeface="楷体_GB2312" pitchFamily="49" charset="-122"/>
                </a:rPr>
                <a:t>与</a:t>
              </a:r>
              <a:r>
                <a:rPr lang="zh-CN" altLang="en-US" b="1" i="1">
                  <a:ea typeface="楷体_GB2312" pitchFamily="49" charset="-122"/>
                </a:rPr>
                <a:t> </a:t>
              </a:r>
              <a:r>
                <a:rPr lang="en-US" altLang="zh-CN" b="1" i="1">
                  <a:ea typeface="楷体_GB2312" pitchFamily="49" charset="-122"/>
                </a:rPr>
                <a:t>p</a:t>
              </a:r>
              <a:r>
                <a:rPr lang="en-US" altLang="zh-CN" b="1">
                  <a:ea typeface="楷体_GB2312" pitchFamily="49" charset="-122"/>
                </a:rPr>
                <a:t> </a:t>
              </a:r>
              <a:r>
                <a:rPr lang="zh-CN" altLang="en-US" b="1">
                  <a:ea typeface="楷体_GB2312" pitchFamily="49" charset="-122"/>
                </a:rPr>
                <a:t>有较大偏差</a:t>
              </a:r>
            </a:p>
          </p:txBody>
        </p:sp>
        <p:graphicFrame>
          <p:nvGraphicFramePr>
            <p:cNvPr id="6147" name="Object 12"/>
            <p:cNvGraphicFramePr>
              <a:graphicFrameLocks noChangeAspect="1"/>
            </p:cNvGraphicFramePr>
            <p:nvPr/>
          </p:nvGraphicFramePr>
          <p:xfrm>
            <a:off x="3447" y="1846"/>
            <a:ext cx="1368" cy="656"/>
          </p:xfrm>
          <a:graphic>
            <a:graphicData uri="http://schemas.openxmlformats.org/presentationml/2006/ole">
              <p:oleObj spid="_x0000_s6147" name="Equation" r:id="rId5" imgW="2171520" imgH="1041120" progId="Equation.3">
                <p:embed/>
              </p:oleObj>
            </a:graphicData>
          </a:graphic>
        </p:graphicFrame>
        <p:sp>
          <p:nvSpPr>
            <p:cNvPr id="6154" name="Text Box 13"/>
            <p:cNvSpPr txBox="1">
              <a:spLocks noChangeArrowheads="1"/>
            </p:cNvSpPr>
            <p:nvPr/>
          </p:nvSpPr>
          <p:spPr bwMode="auto">
            <a:xfrm>
              <a:off x="4886" y="1996"/>
              <a:ext cx="341" cy="327"/>
            </a:xfrm>
            <a:prstGeom prst="rect">
              <a:avLst/>
            </a:prstGeom>
            <a:noFill/>
            <a:ln w="9525">
              <a:noFill/>
              <a:miter lim="800000"/>
              <a:headEnd/>
              <a:tailEnd/>
            </a:ln>
          </p:spPr>
          <p:txBody>
            <a:bodyPr wrap="none">
              <a:spAutoFit/>
            </a:bodyPr>
            <a:lstStyle/>
            <a:p>
              <a:r>
                <a:rPr lang="zh-CN" altLang="en-US" b="1">
                  <a:ea typeface="楷体_GB2312" pitchFamily="49" charset="-122"/>
                </a:rPr>
                <a:t>是</a:t>
              </a:r>
            </a:p>
          </p:txBody>
        </p:sp>
        <p:sp>
          <p:nvSpPr>
            <p:cNvPr id="6155" name="Text Box 14"/>
            <p:cNvSpPr txBox="1">
              <a:spLocks noChangeArrowheads="1"/>
            </p:cNvSpPr>
            <p:nvPr/>
          </p:nvSpPr>
          <p:spPr bwMode="auto">
            <a:xfrm>
              <a:off x="518" y="2634"/>
              <a:ext cx="4402" cy="677"/>
            </a:xfrm>
            <a:prstGeom prst="rect">
              <a:avLst/>
            </a:prstGeom>
            <a:noFill/>
            <a:ln w="9525">
              <a:noFill/>
              <a:miter lim="800000"/>
              <a:headEnd/>
              <a:tailEnd/>
            </a:ln>
          </p:spPr>
          <p:txBody>
            <a:bodyPr wrap="none">
              <a:spAutoFit/>
            </a:bodyPr>
            <a:lstStyle/>
            <a:p>
              <a:r>
                <a:rPr lang="zh-CN" altLang="en-US" b="1">
                  <a:ea typeface="楷体_GB2312" pitchFamily="49" charset="-122"/>
                </a:rPr>
                <a:t>小概率事件</a:t>
              </a:r>
              <a:r>
                <a:rPr lang="en-US" altLang="zh-CN" b="1">
                  <a:ea typeface="楷体_GB2312" pitchFamily="49" charset="-122"/>
                </a:rPr>
                <a:t>, </a:t>
              </a:r>
              <a:r>
                <a:rPr lang="zh-CN" altLang="en-US" b="1">
                  <a:ea typeface="楷体_GB2312" pitchFamily="49" charset="-122"/>
                </a:rPr>
                <a:t>因而在 </a:t>
              </a:r>
              <a:r>
                <a:rPr lang="en-US" altLang="zh-CN" b="1" i="1">
                  <a:ea typeface="楷体_GB2312" pitchFamily="49" charset="-122"/>
                </a:rPr>
                <a:t>n</a:t>
              </a:r>
              <a:r>
                <a:rPr lang="en-US" altLang="zh-CN" b="1">
                  <a:ea typeface="楷体_GB2312" pitchFamily="49" charset="-122"/>
                </a:rPr>
                <a:t> </a:t>
              </a:r>
              <a:r>
                <a:rPr lang="zh-CN" altLang="en-US" b="1">
                  <a:ea typeface="楷体_GB2312" pitchFamily="49" charset="-122"/>
                </a:rPr>
                <a:t>足够大时</a:t>
              </a:r>
              <a:r>
                <a:rPr lang="en-US" altLang="zh-CN" b="1">
                  <a:ea typeface="楷体_GB2312" pitchFamily="49" charset="-122"/>
                </a:rPr>
                <a:t>, </a:t>
              </a:r>
              <a:r>
                <a:rPr lang="zh-CN" altLang="en-US" b="1">
                  <a:ea typeface="楷体_GB2312" pitchFamily="49" charset="-122"/>
                </a:rPr>
                <a:t>可以用频率</a:t>
              </a:r>
            </a:p>
            <a:p>
              <a:pPr>
                <a:lnSpc>
                  <a:spcPct val="130000"/>
                </a:lnSpc>
              </a:pPr>
              <a:r>
                <a:rPr lang="zh-CN" altLang="en-US" b="1">
                  <a:ea typeface="楷体_GB2312" pitchFamily="49" charset="-122"/>
                </a:rPr>
                <a:t>近似代替 </a:t>
              </a:r>
              <a:r>
                <a:rPr lang="en-US" altLang="zh-CN" b="1" i="1">
                  <a:ea typeface="楷体_GB2312" pitchFamily="49" charset="-122"/>
                </a:rPr>
                <a:t>p</a:t>
              </a:r>
              <a:r>
                <a:rPr lang="en-US" altLang="zh-CN" b="1">
                  <a:ea typeface="楷体_GB2312" pitchFamily="49" charset="-122"/>
                </a:rPr>
                <a:t> .  </a:t>
              </a:r>
              <a:r>
                <a:rPr lang="zh-CN" altLang="en-US" b="1">
                  <a:ea typeface="楷体_GB2312" pitchFamily="49" charset="-122"/>
                </a:rPr>
                <a:t>这种稳定称为依概率稳定</a:t>
              </a:r>
              <a:r>
                <a:rPr lang="en-US" altLang="zh-CN" b="1">
                  <a:ea typeface="楷体_GB2312" pitchFamily="49" charset="-122"/>
                </a:rPr>
                <a:t>.</a:t>
              </a:r>
            </a:p>
          </p:txBody>
        </p:sp>
      </p:grpSp>
      <p:sp>
        <p:nvSpPr>
          <p:cNvPr id="1559567" name="Rectangle 15"/>
          <p:cNvSpPr>
            <a:spLocks noChangeArrowheads="1"/>
          </p:cNvSpPr>
          <p:nvPr/>
        </p:nvSpPr>
        <p:spPr bwMode="auto">
          <a:xfrm>
            <a:off x="971550" y="981075"/>
            <a:ext cx="7535863" cy="579438"/>
          </a:xfrm>
          <a:prstGeom prst="rect">
            <a:avLst/>
          </a:prstGeom>
          <a:noFill/>
          <a:ln w="9525">
            <a:noFill/>
            <a:miter lim="800000"/>
            <a:headEnd/>
            <a:tailEnd/>
          </a:ln>
        </p:spPr>
        <p:txBody>
          <a:bodyPr wrap="none">
            <a:spAutoFit/>
          </a:bodyPr>
          <a:lstStyle/>
          <a:p>
            <a:r>
              <a:rPr lang="zh-CN" altLang="en-US" sz="3200" b="1">
                <a:solidFill>
                  <a:schemeClr val="accent2"/>
                </a:solidFill>
                <a:latin typeface="黑体" pitchFamily="49" charset="-122"/>
                <a:ea typeface="黑体" pitchFamily="49" charset="-122"/>
              </a:rPr>
              <a:t>伯努利（</a:t>
            </a:r>
            <a:r>
              <a:rPr lang="en-US" altLang="zh-CN" sz="3200" b="1">
                <a:solidFill>
                  <a:schemeClr val="accent2"/>
                </a:solidFill>
                <a:latin typeface="黑体" pitchFamily="49" charset="-122"/>
                <a:ea typeface="黑体" pitchFamily="49" charset="-122"/>
              </a:rPr>
              <a:t>Bernoulli</a:t>
            </a:r>
            <a:r>
              <a:rPr lang="zh-CN" altLang="en-US" sz="3200" b="1">
                <a:solidFill>
                  <a:schemeClr val="accent2"/>
                </a:solidFill>
                <a:latin typeface="黑体" pitchFamily="49" charset="-122"/>
                <a:ea typeface="黑体" pitchFamily="49" charset="-122"/>
              </a:rPr>
              <a:t>） 大数定律的意义：</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59567"/>
                                        </p:tgtEl>
                                        <p:attrNameLst>
                                          <p:attrName>style.visibility</p:attrName>
                                        </p:attrNameLst>
                                      </p:cBhvr>
                                      <p:to>
                                        <p:strVal val="visible"/>
                                      </p:to>
                                    </p:set>
                                    <p:animEffect transition="in" filter="wipe(up)">
                                      <p:cBhvr>
                                        <p:cTn id="7" dur="500"/>
                                        <p:tgtEl>
                                          <p:spTgt spid="15595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567" grpId="0" autoUpdateAnimBg="0"/>
    </p:bldLst>
  </p:timing>
</p:sld>
</file>

<file path=ppt/theme/theme1.xml><?xml version="1.0" encoding="utf-8"?>
<a:theme xmlns:a="http://schemas.openxmlformats.org/drawingml/2006/main" name="Notebook">
  <a:themeElements>
    <a:clrScheme name="Notebook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fontScheme name="Notebook">
      <a:majorFont>
        <a:latin typeface="Times New Roman"/>
        <a:ea typeface="PMingLiU"/>
        <a:cs typeface=""/>
      </a:majorFont>
      <a:minorFont>
        <a:latin typeface="Times New Roman"/>
        <a:ea typeface="PMingLiU"/>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800" b="0" i="0" u="none" strike="noStrike" cap="none" normalizeH="0" baseline="0" smtClean="0">
            <a:ln>
              <a:noFill/>
            </a:ln>
            <a:solidFill>
              <a:schemeClr val="tx1"/>
            </a:solidFill>
            <a:effectLst/>
            <a:latin typeface="Times New Roman" pitchFamily="18" charset="0"/>
            <a:ea typeface="華康少女文字W3(P)" pitchFamily="2"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800" b="0" i="0" u="none" strike="noStrike" cap="none" normalizeH="0" baseline="0" smtClean="0">
            <a:ln>
              <a:noFill/>
            </a:ln>
            <a:solidFill>
              <a:schemeClr val="tx1"/>
            </a:solidFill>
            <a:effectLst/>
            <a:latin typeface="Times New Roman" pitchFamily="18" charset="0"/>
            <a:ea typeface="華康少女文字W3(P)" pitchFamily="2" charset="-120"/>
          </a:defRPr>
        </a:defPPr>
      </a:lstStyle>
    </a:lnDef>
  </a:objectDefaults>
  <a:extraClrSchemeLst>
    <a:extraClrScheme>
      <a:clrScheme name="Notebook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Notebook 2">
        <a:dk1>
          <a:srgbClr val="402000"/>
        </a:dk1>
        <a:lt1>
          <a:srgbClr val="FFFFFF"/>
        </a:lt1>
        <a:dk2>
          <a:srgbClr val="996633"/>
        </a:dk2>
        <a:lt2>
          <a:srgbClr val="A08366"/>
        </a:lt2>
        <a:accent1>
          <a:srgbClr val="CE9964"/>
        </a:accent1>
        <a:accent2>
          <a:srgbClr val="CD3333"/>
        </a:accent2>
        <a:accent3>
          <a:srgbClr val="FFFFFF"/>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book 4">
        <a:dk1>
          <a:srgbClr val="1C1C1C"/>
        </a:dk1>
        <a:lt1>
          <a:srgbClr val="FFFFFF"/>
        </a:lt1>
        <a:dk2>
          <a:srgbClr val="000066"/>
        </a:dk2>
        <a:lt2>
          <a:srgbClr val="666699"/>
        </a:lt2>
        <a:accent1>
          <a:srgbClr val="FF5050"/>
        </a:accent1>
        <a:accent2>
          <a:srgbClr val="009999"/>
        </a:accent2>
        <a:accent3>
          <a:srgbClr val="FFFFFF"/>
        </a:accent3>
        <a:accent4>
          <a:srgbClr val="161616"/>
        </a:accent4>
        <a:accent5>
          <a:srgbClr val="FFB3B3"/>
        </a:accent5>
        <a:accent6>
          <a:srgbClr val="008A8A"/>
        </a:accent6>
        <a:hlink>
          <a:srgbClr val="3366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Office\Templates\簡報設計範本\NOTEBOOK.POT</Template>
  <TotalTime>13617</TotalTime>
  <Words>2281</Words>
  <Application>Microsoft PowerPoint</Application>
  <PresentationFormat>全屏显示(4:3)</PresentationFormat>
  <Paragraphs>289</Paragraphs>
  <Slides>62</Slides>
  <Notes>8</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62</vt:i4>
      </vt:variant>
    </vt:vector>
  </HeadingPairs>
  <TitlesOfParts>
    <vt:vector size="66" baseType="lpstr">
      <vt:lpstr>Notebook</vt:lpstr>
      <vt:lpstr>Equation</vt:lpstr>
      <vt:lpstr>公式</vt:lpstr>
      <vt:lpstr>Microsoft 公式 3.0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数个独立均匀分布随机变量之和</vt:lpstr>
      <vt:lpstr>数个独立指数分布随机变量之和</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注 意 点 (1)</vt:lpstr>
      <vt:lpstr>注 意 点 (2)</vt:lpstr>
      <vt:lpstr>一、给定 n 和 y，求概率</vt:lpstr>
      <vt:lpstr>幻灯片 38</vt:lpstr>
      <vt:lpstr>幻灯片 39</vt:lpstr>
      <vt:lpstr>二、给定 n 和概率，求 y</vt:lpstr>
      <vt:lpstr>三、给定 y 和概率，求 n</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Networks</dc:title>
  <dc:creator>KOKA</dc:creator>
  <cp:lastModifiedBy>2012</cp:lastModifiedBy>
  <cp:revision>970</cp:revision>
  <dcterms:created xsi:type="dcterms:W3CDTF">2000-11-07T09:00:01Z</dcterms:created>
  <dcterms:modified xsi:type="dcterms:W3CDTF">2017-11-01T05:43:07Z</dcterms:modified>
</cp:coreProperties>
</file>