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4"/>
  </p:notesMasterIdLst>
  <p:sldIdLst>
    <p:sldId id="256" r:id="rId2"/>
    <p:sldId id="316" r:id="rId3"/>
    <p:sldId id="382" r:id="rId4"/>
    <p:sldId id="383" r:id="rId5"/>
    <p:sldId id="312" r:id="rId6"/>
    <p:sldId id="292" r:id="rId7"/>
    <p:sldId id="293" r:id="rId8"/>
    <p:sldId id="294" r:id="rId9"/>
    <p:sldId id="311" r:id="rId10"/>
    <p:sldId id="295" r:id="rId11"/>
    <p:sldId id="296" r:id="rId12"/>
    <p:sldId id="297" r:id="rId13"/>
    <p:sldId id="298" r:id="rId14"/>
    <p:sldId id="299" r:id="rId15"/>
    <p:sldId id="404" r:id="rId16"/>
    <p:sldId id="405" r:id="rId17"/>
    <p:sldId id="406" r:id="rId18"/>
    <p:sldId id="384" r:id="rId19"/>
    <p:sldId id="318" r:id="rId20"/>
    <p:sldId id="320" r:id="rId21"/>
    <p:sldId id="321" r:id="rId22"/>
    <p:sldId id="322" r:id="rId23"/>
    <p:sldId id="323" r:id="rId24"/>
    <p:sldId id="325" r:id="rId25"/>
    <p:sldId id="327" r:id="rId26"/>
    <p:sldId id="376" r:id="rId27"/>
    <p:sldId id="417" r:id="rId28"/>
    <p:sldId id="377" r:id="rId29"/>
    <p:sldId id="300" r:id="rId30"/>
    <p:sldId id="301" r:id="rId31"/>
    <p:sldId id="379" r:id="rId32"/>
    <p:sldId id="380" r:id="rId33"/>
    <p:sldId id="381" r:id="rId34"/>
    <p:sldId id="399" r:id="rId35"/>
    <p:sldId id="319" r:id="rId36"/>
    <p:sldId id="378" r:id="rId37"/>
    <p:sldId id="331" r:id="rId38"/>
    <p:sldId id="332" r:id="rId39"/>
    <p:sldId id="333" r:id="rId40"/>
    <p:sldId id="334" r:id="rId41"/>
    <p:sldId id="335" r:id="rId42"/>
    <p:sldId id="336" r:id="rId43"/>
    <p:sldId id="337" r:id="rId44"/>
    <p:sldId id="338" r:id="rId45"/>
    <p:sldId id="339" r:id="rId46"/>
    <p:sldId id="340" r:id="rId47"/>
    <p:sldId id="341" r:id="rId48"/>
    <p:sldId id="344" r:id="rId49"/>
    <p:sldId id="345" r:id="rId50"/>
    <p:sldId id="385" r:id="rId51"/>
    <p:sldId id="346" r:id="rId52"/>
    <p:sldId id="347" r:id="rId53"/>
    <p:sldId id="348" r:id="rId54"/>
    <p:sldId id="349" r:id="rId55"/>
    <p:sldId id="350" r:id="rId56"/>
    <p:sldId id="351" r:id="rId57"/>
    <p:sldId id="352" r:id="rId58"/>
    <p:sldId id="353" r:id="rId59"/>
    <p:sldId id="354" r:id="rId60"/>
    <p:sldId id="386" r:id="rId61"/>
    <p:sldId id="355" r:id="rId62"/>
    <p:sldId id="356" r:id="rId63"/>
    <p:sldId id="357" r:id="rId64"/>
    <p:sldId id="407" r:id="rId65"/>
    <p:sldId id="408" r:id="rId66"/>
    <p:sldId id="362" r:id="rId67"/>
    <p:sldId id="363" r:id="rId68"/>
    <p:sldId id="414" r:id="rId69"/>
    <p:sldId id="409" r:id="rId70"/>
    <p:sldId id="410" r:id="rId71"/>
    <p:sldId id="411" r:id="rId72"/>
    <p:sldId id="365" r:id="rId73"/>
    <p:sldId id="412" r:id="rId74"/>
    <p:sldId id="367" r:id="rId75"/>
    <p:sldId id="368" r:id="rId76"/>
    <p:sldId id="372" r:id="rId77"/>
    <p:sldId id="373" r:id="rId78"/>
    <p:sldId id="415" r:id="rId79"/>
    <p:sldId id="393" r:id="rId80"/>
    <p:sldId id="395" r:id="rId81"/>
    <p:sldId id="396" r:id="rId82"/>
    <p:sldId id="397" r:id="rId83"/>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339933"/>
    <a:srgbClr val="3366CC"/>
    <a:srgbClr val="082538"/>
    <a:srgbClr val="FF0066"/>
    <a:srgbClr val="02083E"/>
    <a:srgbClr val="FFFF00"/>
    <a:srgbClr val="333C04"/>
    <a:srgbClr val="0C043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776" autoAdjust="0"/>
    <p:restoredTop sz="94636" autoAdjust="0"/>
  </p:normalViewPr>
  <p:slideViewPr>
    <p:cSldViewPr>
      <p:cViewPr>
        <p:scale>
          <a:sx n="66" d="100"/>
          <a:sy n="66" d="100"/>
        </p:scale>
        <p:origin x="-1992" y="-48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10" Type="http://schemas.openxmlformats.org/officeDocument/2006/relationships/image" Target="../media/image58.wmf"/><Relationship Id="rId4" Type="http://schemas.openxmlformats.org/officeDocument/2006/relationships/image" Target="../media/image53.wmf"/><Relationship Id="rId9"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76.wmf"/><Relationship Id="rId4"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76.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3.wmf"/><Relationship Id="rId7" Type="http://schemas.openxmlformats.org/officeDocument/2006/relationships/image" Target="../media/image136.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12.wmf"/><Relationship Id="rId5" Type="http://schemas.openxmlformats.org/officeDocument/2006/relationships/image" Target="../media/image135.wmf"/><Relationship Id="rId4"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6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9.wmf"/><Relationship Id="rId7" Type="http://schemas.openxmlformats.org/officeDocument/2006/relationships/image" Target="../media/image173.wmf"/><Relationship Id="rId2" Type="http://schemas.openxmlformats.org/officeDocument/2006/relationships/image" Target="../media/image168.png"/><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9" Type="http://schemas.openxmlformats.org/officeDocument/2006/relationships/image" Target="../media/image18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4" Type="http://schemas.openxmlformats.org/officeDocument/2006/relationships/image" Target="../media/image19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1.emf"/><Relationship Id="rId2" Type="http://schemas.openxmlformats.org/officeDocument/2006/relationships/image" Target="../media/image200.emf"/><Relationship Id="rId1" Type="http://schemas.openxmlformats.org/officeDocument/2006/relationships/image" Target="../media/image199.emf"/><Relationship Id="rId5" Type="http://schemas.openxmlformats.org/officeDocument/2006/relationships/image" Target="../media/image203.wmf"/><Relationship Id="rId4" Type="http://schemas.openxmlformats.org/officeDocument/2006/relationships/image" Target="../media/image20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emf"/><Relationship Id="rId5" Type="http://schemas.openxmlformats.org/officeDocument/2006/relationships/image" Target="../media/image208.wmf"/><Relationship Id="rId4" Type="http://schemas.openxmlformats.org/officeDocument/2006/relationships/image" Target="../media/image20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emf"/><Relationship Id="rId4" Type="http://schemas.openxmlformats.org/officeDocument/2006/relationships/image" Target="../media/image21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4" Type="http://schemas.openxmlformats.org/officeDocument/2006/relationships/image" Target="../media/image219.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3.wmf"/><Relationship Id="rId5" Type="http://schemas.openxmlformats.org/officeDocument/2006/relationships/image" Target="../media/image232.wmf"/><Relationship Id="rId10" Type="http://schemas.openxmlformats.org/officeDocument/2006/relationships/image" Target="../media/image237.wmf"/><Relationship Id="rId4" Type="http://schemas.openxmlformats.org/officeDocument/2006/relationships/image" Target="../media/image231.wmf"/><Relationship Id="rId9" Type="http://schemas.openxmlformats.org/officeDocument/2006/relationships/image" Target="../media/image236.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5" Type="http://schemas.openxmlformats.org/officeDocument/2006/relationships/image" Target="../media/image242.wmf"/><Relationship Id="rId4" Type="http://schemas.openxmlformats.org/officeDocument/2006/relationships/image" Target="../media/image24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4" Type="http://schemas.openxmlformats.org/officeDocument/2006/relationships/image" Target="../media/image24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image" Target="../media/image254.wmf"/><Relationship Id="rId7" Type="http://schemas.openxmlformats.org/officeDocument/2006/relationships/image" Target="../media/image258.wmf"/><Relationship Id="rId2" Type="http://schemas.openxmlformats.org/officeDocument/2006/relationships/image" Target="../media/image253.wmf"/><Relationship Id="rId1" Type="http://schemas.openxmlformats.org/officeDocument/2006/relationships/image" Target="../media/image252.wmf"/><Relationship Id="rId6" Type="http://schemas.openxmlformats.org/officeDocument/2006/relationships/image" Target="../media/image257.wmf"/><Relationship Id="rId5" Type="http://schemas.openxmlformats.org/officeDocument/2006/relationships/image" Target="../media/image256.wmf"/><Relationship Id="rId10" Type="http://schemas.openxmlformats.org/officeDocument/2006/relationships/image" Target="../media/image261.wmf"/><Relationship Id="rId4" Type="http://schemas.openxmlformats.org/officeDocument/2006/relationships/image" Target="../media/image255.wmf"/><Relationship Id="rId9" Type="http://schemas.openxmlformats.org/officeDocument/2006/relationships/image" Target="../media/image260.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2.wmf"/><Relationship Id="rId7" Type="http://schemas.openxmlformats.org/officeDocument/2006/relationships/image" Target="../media/image276.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10" Type="http://schemas.openxmlformats.org/officeDocument/2006/relationships/image" Target="../media/image279.wmf"/><Relationship Id="rId4" Type="http://schemas.openxmlformats.org/officeDocument/2006/relationships/image" Target="../media/image273.wmf"/><Relationship Id="rId9" Type="http://schemas.openxmlformats.org/officeDocument/2006/relationships/image" Target="../media/image278.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280.wmf"/><Relationship Id="rId5" Type="http://schemas.openxmlformats.org/officeDocument/2006/relationships/image" Target="../media/image284.wmf"/><Relationship Id="rId4" Type="http://schemas.openxmlformats.org/officeDocument/2006/relationships/image" Target="../media/image28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PMingLiU" pitchFamily="18" charset="-120"/>
              </a:defRPr>
            </a:lvl1pPr>
          </a:lstStyle>
          <a:p>
            <a:pPr>
              <a:defRPr/>
            </a:pPr>
            <a:endParaRPr lang="en-US" altLang="zh-CN"/>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PMingLiU" pitchFamily="18" charset="-120"/>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PMingLiU" pitchFamily="18" charset="-120"/>
              </a:defRPr>
            </a:lvl1pPr>
          </a:lstStyle>
          <a:p>
            <a:pPr>
              <a:defRPr/>
            </a:pPr>
            <a:endParaRPr lang="en-US" altLang="zh-CN"/>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PMingLiU" pitchFamily="18" charset="-120"/>
              </a:defRPr>
            </a:lvl1pPr>
          </a:lstStyle>
          <a:p>
            <a:pPr>
              <a:defRPr/>
            </a:pPr>
            <a:fld id="{AEF3E824-489E-4D18-AD8A-5762C3F1185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17905C82-7A47-45C6-807F-E44F99FA8E6C}" type="slidenum">
              <a:rPr lang="zh-CN" altLang="en-US"/>
              <a:pPr/>
              <a:t>1</a:t>
            </a:fld>
            <a:endParaRPr lang="en-US" altLang="zh-CN"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F77F98-098A-498A-9343-40DCD75F74E0}" type="slidenum">
              <a:rPr lang="en-US" altLang="zh-CN"/>
              <a:pPr/>
              <a:t>34</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1610C5-AC56-4E8E-A87E-C7C69DF8403E}" type="slidenum">
              <a:rPr lang="en-US" altLang="zh-CN"/>
              <a:pPr/>
              <a:t>78</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2" name="页脚占位符 1"/>
          <p:cNvSpPr>
            <a:spLocks noGrp="1"/>
          </p:cNvSpPr>
          <p:nvPr>
            <p:ph type="ftr" sz="quarter" idx="11"/>
          </p:nvPr>
        </p:nvSpPr>
        <p:spPr/>
        <p:txBody>
          <a:bodyPr/>
          <a:lstStyle/>
          <a:p>
            <a:endParaRPr kumimoji="0" lang="en-US"/>
          </a:p>
        </p:txBody>
      </p:sp>
      <p:sp>
        <p:nvSpPr>
          <p:cNvPr id="15" name="灯片编号占位符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1722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1722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172200"/>
            <a:ext cx="1905000" cy="457200"/>
          </a:xfrm>
        </p:spPr>
        <p:txBody>
          <a:bodyPr/>
          <a:lstStyle>
            <a:lvl1pPr>
              <a:defRPr/>
            </a:lvl1pPr>
          </a:lstStyle>
          <a:p>
            <a:fld id="{63DEE586-66E5-4E94-B6E7-9671D27D435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19" name="页脚占位符 18"/>
          <p:cNvSpPr>
            <a:spLocks noGrp="1"/>
          </p:cNvSpPr>
          <p:nvPr>
            <p:ph type="ftr" sz="quarter" idx="11"/>
          </p:nvPr>
        </p:nvSpPr>
        <p:spPr>
          <a:xfrm>
            <a:off x="3581400" y="76200"/>
            <a:ext cx="2895600" cy="288925"/>
          </a:xfrm>
        </p:spPr>
        <p:txBody>
          <a:bodyPr/>
          <a:lstStyle/>
          <a:p>
            <a:endParaRPr kumimoji="0" lang="en-US"/>
          </a:p>
        </p:txBody>
      </p:sp>
      <p:sp>
        <p:nvSpPr>
          <p:cNvPr id="16" name="灯片编号占位符 15"/>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transition spd="slow">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11" name="页脚占位符 10"/>
          <p:cNvSpPr>
            <a:spLocks noGrp="1"/>
          </p:cNvSpPr>
          <p:nvPr>
            <p:ph type="ftr" sz="quarter" idx="11"/>
          </p:nvPr>
        </p:nvSpPr>
        <p:spPr/>
        <p:txBody>
          <a:bodyPr/>
          <a:lstStyle/>
          <a:p>
            <a:endParaRPr kumimoji="0" lang="en-US"/>
          </a:p>
        </p:txBody>
      </p:sp>
      <p:sp>
        <p:nvSpPr>
          <p:cNvPr id="16" name="灯片编号占位符 15"/>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10" name="页脚占位符 9"/>
          <p:cNvSpPr>
            <a:spLocks noGrp="1"/>
          </p:cNvSpPr>
          <p:nvPr>
            <p:ph type="ftr" sz="quarter" idx="11"/>
          </p:nvPr>
        </p:nvSpPr>
        <p:spPr/>
        <p:txBody>
          <a:bodyPr/>
          <a:lstStyle/>
          <a:p>
            <a:endParaRPr kumimoji="0" lang="en-US"/>
          </a:p>
        </p:txBody>
      </p:sp>
      <p:sp>
        <p:nvSpPr>
          <p:cNvPr id="31" name="灯片编号占位符 30"/>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a:xfrm>
            <a:off x="8229600" y="6477000"/>
            <a:ext cx="762000" cy="246888"/>
          </a:xfrm>
        </p:spPr>
        <p:txBody>
          <a:bodyPr/>
          <a:lstStyle/>
          <a:p>
            <a:fld id="{CA15C064-DD44-4CAC-873E-2D1F54821676}" type="slidenum">
              <a:rPr kumimoji="0" lang="en-US" smtClean="0"/>
              <a:pPr/>
              <a:t>‹#›</a:t>
            </a:fld>
            <a:endParaRPr kumimoji="0" lang="en-US" dirty="0"/>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21" name="页脚占位符 20"/>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24" name="页脚占位符 23"/>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29" name="页脚占位符 28"/>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74CBEAF9-9E58-4CC8-A6FF-6DD8A58DEEA4}" type="datetimeFigureOut">
              <a:rPr lang="en-US" smtClean="0"/>
              <a:pPr/>
              <a:t>11/27/2017</a:t>
            </a:fld>
            <a:endParaRPr lang="en-US"/>
          </a:p>
        </p:txBody>
      </p:sp>
      <p:sp>
        <p:nvSpPr>
          <p:cNvPr id="5" name="页脚占位符 4"/>
          <p:cNvSpPr>
            <a:spLocks noGrp="1"/>
          </p:cNvSpPr>
          <p:nvPr>
            <p:ph type="ftr" sz="quarter" idx="11"/>
          </p:nvPr>
        </p:nvSpPr>
        <p:spPr/>
        <p:txBody>
          <a:bodyPr/>
          <a:lstStyle/>
          <a:p>
            <a:endParaRPr kumimoji="0" lang="en-US"/>
          </a:p>
        </p:txBody>
      </p:sp>
      <p:sp>
        <p:nvSpPr>
          <p:cNvPr id="31" name="灯片编号占位符 30"/>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transition spd="slow">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11/27/2017</a:t>
            </a:fld>
            <a:endParaRPr lang="en-US" dirty="0">
              <a:solidFill>
                <a:schemeClr val="accent1">
                  <a:shade val="75000"/>
                </a:schemeClr>
              </a:solidFill>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a:t>‹#›</a:t>
            </a:fld>
            <a:endParaRPr kumimoji="0" lang="en-US" dirty="0">
              <a:solidFill>
                <a:schemeClr val="accent1">
                  <a:shade val="75000"/>
                </a:schemeClr>
              </a:solidFill>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nvGrpSpPr>
          <p:cNvPr id="13" name="Group 1026"/>
          <p:cNvGrpSpPr>
            <a:grpSpLocks/>
          </p:cNvGrpSpPr>
          <p:nvPr userDrawn="1"/>
        </p:nvGrpSpPr>
        <p:grpSpPr bwMode="auto">
          <a:xfrm>
            <a:off x="0" y="0"/>
            <a:ext cx="8872538" cy="6858000"/>
            <a:chOff x="0" y="0"/>
            <a:chExt cx="5589" cy="4320"/>
          </a:xfrm>
        </p:grpSpPr>
        <p:sp>
          <p:nvSpPr>
            <p:cNvPr id="14"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defRPr/>
              </a:pPr>
              <a:endParaRPr lang="zh-CN" altLang="en-US" sz="2400">
                <a:ea typeface="PMingLiU" pitchFamily="18" charset="-120"/>
              </a:endParaRPr>
            </a:p>
          </p:txBody>
        </p:sp>
        <p:pic>
          <p:nvPicPr>
            <p:cNvPr id="15" name="Picture 1028" descr="minispir"/>
            <p:cNvPicPr>
              <a:picLocks noChangeAspect="1" noChangeArrowheads="1"/>
            </p:cNvPicPr>
            <p:nvPr userDrawn="1"/>
          </p:nvPicPr>
          <p:blipFill>
            <a:blip r:embed="rId15"/>
            <a:srcRect/>
            <a:stretch>
              <a:fillRect/>
            </a:stretch>
          </p:blipFill>
          <p:spPr bwMode="ltGray">
            <a:xfrm>
              <a:off x="0" y="0"/>
              <a:ext cx="670" cy="4320"/>
            </a:xfrm>
            <a:prstGeom prst="rect">
              <a:avLst/>
            </a:prstGeom>
            <a:noFill/>
            <a:ln w="9525">
              <a:noFill/>
              <a:miter lim="800000"/>
              <a:headEnd/>
              <a:tailEnd/>
            </a:ln>
          </p:spPr>
        </p:pic>
        <p:sp>
          <p:nvSpPr>
            <p:cNvPr id="16"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spd="slow">
    <p:pull dir="rd"/>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 Id="rId9"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12"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2.bin"/><Relationship Id="rId11" Type="http://schemas.openxmlformats.org/officeDocument/2006/relationships/oleObject" Target="../embeddings/oleObject47.bin"/><Relationship Id="rId5" Type="http://schemas.openxmlformats.org/officeDocument/2006/relationships/oleObject" Target="../embeddings/oleObject41.bin"/><Relationship Id="rId10" Type="http://schemas.openxmlformats.org/officeDocument/2006/relationships/oleObject" Target="../embeddings/oleObject46.bin"/><Relationship Id="rId4" Type="http://schemas.openxmlformats.org/officeDocument/2006/relationships/oleObject" Target="../embeddings/oleObject40.bin"/><Relationship Id="rId9" Type="http://schemas.openxmlformats.org/officeDocument/2006/relationships/oleObject" Target="../embeddings/oleObject45.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2.xml"/><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3.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4.xml.rels><?xml version="1.0" encoding="UTF-8" standalone="yes"?>
<Relationships xmlns="http://schemas.openxmlformats.org/package/2006/relationships"><Relationship Id="rId2" Type="http://schemas.openxmlformats.org/officeDocument/2006/relationships/hyperlink" Target="N(80,5).xl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6.bin"/><Relationship Id="rId5" Type="http://schemas.openxmlformats.org/officeDocument/2006/relationships/image" Target="../media/image89.emf"/><Relationship Id="rId4" Type="http://schemas.openxmlformats.org/officeDocument/2006/relationships/image" Target="../media/image8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3.emf"/><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9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44.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 Id="rId9" Type="http://schemas.openxmlformats.org/officeDocument/2006/relationships/oleObject" Target="../embeddings/oleObject9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 Id="rId9" Type="http://schemas.openxmlformats.org/officeDocument/2006/relationships/oleObject" Target="../embeddings/oleObject98.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49.x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7.emf"/><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oleObject" Target="../embeddings/oleObject114.bin"/><Relationship Id="rId4" Type="http://schemas.openxmlformats.org/officeDocument/2006/relationships/image" Target="../media/image130.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18.bin"/><Relationship Id="rId5" Type="http://schemas.openxmlformats.org/officeDocument/2006/relationships/oleObject" Target="../embeddings/oleObject117.bin"/><Relationship Id="rId10" Type="http://schemas.openxmlformats.org/officeDocument/2006/relationships/oleObject" Target="../embeddings/oleObject122.bin"/><Relationship Id="rId4" Type="http://schemas.openxmlformats.org/officeDocument/2006/relationships/oleObject" Target="../embeddings/oleObject116.bin"/><Relationship Id="rId9" Type="http://schemas.openxmlformats.org/officeDocument/2006/relationships/oleObject" Target="../embeddings/oleObject121.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oleObject" Target="../embeddings/oleObject124.bin"/><Relationship Id="rId9" Type="http://schemas.openxmlformats.org/officeDocument/2006/relationships/oleObject" Target="../embeddings/oleObject129.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0.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33.bin"/><Relationship Id="rId5" Type="http://schemas.openxmlformats.org/officeDocument/2006/relationships/oleObject" Target="../embeddings/oleObject132.bin"/><Relationship Id="rId4" Type="http://schemas.openxmlformats.org/officeDocument/2006/relationships/oleObject" Target="../embeddings/oleObject131.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140.bin"/><Relationship Id="rId4" Type="http://schemas.openxmlformats.org/officeDocument/2006/relationships/oleObject" Target="../embeddings/oleObject139.bin"/></Relationships>
</file>

<file path=ppt/slides/_rels/slide59.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oleObject142.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52.bin"/><Relationship Id="rId5" Type="http://schemas.openxmlformats.org/officeDocument/2006/relationships/oleObject" Target="../embeddings/oleObject151.bin"/><Relationship Id="rId4" Type="http://schemas.openxmlformats.org/officeDocument/2006/relationships/oleObject" Target="../embeddings/oleObject150.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oleObject" Target="../embeddings/oleObject153.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55.bin"/><Relationship Id="rId5" Type="http://schemas.openxmlformats.org/officeDocument/2006/relationships/oleObject" Target="../embeddings/oleObject154.bin"/><Relationship Id="rId4" Type="http://schemas.openxmlformats.org/officeDocument/2006/relationships/image" Target="../media/image174.emf"/><Relationship Id="rId9" Type="http://schemas.openxmlformats.org/officeDocument/2006/relationships/oleObject" Target="../embeddings/oleObject15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oleObject" Target="../embeddings/oleObject159.bin"/><Relationship Id="rId7"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62.bin"/><Relationship Id="rId11" Type="http://schemas.openxmlformats.org/officeDocument/2006/relationships/oleObject" Target="../embeddings/oleObject167.bin"/><Relationship Id="rId5" Type="http://schemas.openxmlformats.org/officeDocument/2006/relationships/oleObject" Target="../embeddings/oleObject161.bin"/><Relationship Id="rId10" Type="http://schemas.openxmlformats.org/officeDocument/2006/relationships/oleObject" Target="../embeddings/oleObject166.bin"/><Relationship Id="rId4" Type="http://schemas.openxmlformats.org/officeDocument/2006/relationships/oleObject" Target="../embeddings/oleObject160.bin"/><Relationship Id="rId9" Type="http://schemas.openxmlformats.org/officeDocument/2006/relationships/oleObject" Target="../embeddings/oleObject165.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oleObject" Target="../embeddings/oleObject168.bin"/><Relationship Id="rId7"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71.bin"/><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77.bin"/><Relationship Id="rId5" Type="http://schemas.openxmlformats.org/officeDocument/2006/relationships/oleObject" Target="../embeddings/oleObject176.bin"/><Relationship Id="rId4" Type="http://schemas.openxmlformats.org/officeDocument/2006/relationships/oleObject" Target="../embeddings/oleObject175.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78.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7"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83.bin"/><Relationship Id="rId5" Type="http://schemas.openxmlformats.org/officeDocument/2006/relationships/oleObject" Target="../embeddings/Microsoft_Office_Word_97_-_2003___3.doc"/><Relationship Id="rId4" Type="http://schemas.openxmlformats.org/officeDocument/2006/relationships/oleObject" Target="../embeddings/Microsoft_Office_Word_97_-_2003___2.doc"/></Relationships>
</file>

<file path=ppt/slides/_rels/slide69.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7"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87.bin"/><Relationship Id="rId5" Type="http://schemas.openxmlformats.org/officeDocument/2006/relationships/oleObject" Target="../embeddings/oleObject186.bin"/><Relationship Id="rId4" Type="http://schemas.openxmlformats.org/officeDocument/2006/relationships/oleObject" Target="../embeddings/oleObject18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91.bin"/><Relationship Id="rId5" Type="http://schemas.openxmlformats.org/officeDocument/2006/relationships/oleObject" Target="../embeddings/oleObject190.bin"/><Relationship Id="rId4" Type="http://schemas.openxmlformats.org/officeDocument/2006/relationships/oleObject" Target="../embeddings/oleObject189.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98.bin"/><Relationship Id="rId5" Type="http://schemas.openxmlformats.org/officeDocument/2006/relationships/oleObject" Target="../embeddings/oleObject197.bin"/><Relationship Id="rId4" Type="http://schemas.openxmlformats.org/officeDocument/2006/relationships/oleObject" Target="../embeddings/oleObject196.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02.bin"/><Relationship Id="rId5" Type="http://schemas.openxmlformats.org/officeDocument/2006/relationships/oleObject" Target="../embeddings/oleObject201.bin"/><Relationship Id="rId10" Type="http://schemas.openxmlformats.org/officeDocument/2006/relationships/oleObject" Target="../embeddings/oleObject206.bin"/><Relationship Id="rId4" Type="http://schemas.openxmlformats.org/officeDocument/2006/relationships/oleObject" Target="../embeddings/oleObject200.bin"/><Relationship Id="rId9" Type="http://schemas.openxmlformats.org/officeDocument/2006/relationships/oleObject" Target="../embeddings/oleObject205.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12.bin"/><Relationship Id="rId3" Type="http://schemas.openxmlformats.org/officeDocument/2006/relationships/oleObject" Target="../embeddings/oleObject207.bin"/><Relationship Id="rId7" Type="http://schemas.openxmlformats.org/officeDocument/2006/relationships/oleObject" Target="../embeddings/oleObject211.bin"/><Relationship Id="rId12"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10.bin"/><Relationship Id="rId11" Type="http://schemas.openxmlformats.org/officeDocument/2006/relationships/oleObject" Target="../embeddings/oleObject215.bin"/><Relationship Id="rId5" Type="http://schemas.openxmlformats.org/officeDocument/2006/relationships/oleObject" Target="../embeddings/oleObject209.bin"/><Relationship Id="rId10" Type="http://schemas.openxmlformats.org/officeDocument/2006/relationships/oleObject" Target="../embeddings/oleObject214.bin"/><Relationship Id="rId4" Type="http://schemas.openxmlformats.org/officeDocument/2006/relationships/oleObject" Target="../embeddings/oleObject208.bin"/><Relationship Id="rId9" Type="http://schemas.openxmlformats.org/officeDocument/2006/relationships/oleObject" Target="../embeddings/oleObject213.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17.bin"/><Relationship Id="rId7"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20.bin"/><Relationship Id="rId5" Type="http://schemas.openxmlformats.org/officeDocument/2006/relationships/oleObject" Target="../embeddings/oleObject219.bin"/><Relationship Id="rId4" Type="http://schemas.openxmlformats.org/officeDocument/2006/relationships/oleObject" Target="../embeddings/oleObject218.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12.xml"/><Relationship Id="rId1" Type="http://schemas.openxmlformats.org/officeDocument/2006/relationships/vmlDrawing" Target="../drawings/vmlDrawing50.vml"/><Relationship Id="rId6" Type="http://schemas.openxmlformats.org/officeDocument/2006/relationships/oleObject" Target="../embeddings/oleObject225.bin"/><Relationship Id="rId5" Type="http://schemas.openxmlformats.org/officeDocument/2006/relationships/oleObject" Target="../embeddings/oleObject224.bin"/><Relationship Id="rId4" Type="http://schemas.openxmlformats.org/officeDocument/2006/relationships/oleObject" Target="../embeddings/oleObject223.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Layout" Target="../slideLayouts/slideLayout12.xml"/><Relationship Id="rId1" Type="http://schemas.openxmlformats.org/officeDocument/2006/relationships/vmlDrawing" Target="../drawings/vmlDrawing51.vml"/><Relationship Id="rId5" Type="http://schemas.openxmlformats.org/officeDocument/2006/relationships/oleObject" Target="../embeddings/oleObject228.bin"/><Relationship Id="rId4" Type="http://schemas.openxmlformats.org/officeDocument/2006/relationships/oleObject" Target="../embeddings/oleObject227.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231.bin"/><Relationship Id="rId5" Type="http://schemas.openxmlformats.org/officeDocument/2006/relationships/oleObject" Target="../embeddings/oleObject230.bin"/><Relationship Id="rId4" Type="http://schemas.openxmlformats.org/officeDocument/2006/relationships/oleObject" Target="../embeddings/oleObject229.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38.bin"/><Relationship Id="rId3" Type="http://schemas.openxmlformats.org/officeDocument/2006/relationships/oleObject" Target="../embeddings/oleObject233.bin"/><Relationship Id="rId7" Type="http://schemas.openxmlformats.org/officeDocument/2006/relationships/oleObject" Target="../embeddings/oleObject237.bin"/><Relationship Id="rId12"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36.bin"/><Relationship Id="rId11" Type="http://schemas.openxmlformats.org/officeDocument/2006/relationships/oleObject" Target="../embeddings/oleObject241.bin"/><Relationship Id="rId5" Type="http://schemas.openxmlformats.org/officeDocument/2006/relationships/oleObject" Target="../embeddings/oleObject235.bin"/><Relationship Id="rId10" Type="http://schemas.openxmlformats.org/officeDocument/2006/relationships/oleObject" Target="../embeddings/oleObject240.bin"/><Relationship Id="rId4" Type="http://schemas.openxmlformats.org/officeDocument/2006/relationships/oleObject" Target="../embeddings/oleObject234.bin"/><Relationship Id="rId9" Type="http://schemas.openxmlformats.org/officeDocument/2006/relationships/oleObject" Target="../embeddings/oleObject239.bin"/></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wmf"/><Relationship Id="rId7" Type="http://schemas.openxmlformats.org/officeDocument/2006/relationships/image" Target="../media/image10.emf"/><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48.bin"/><Relationship Id="rId3" Type="http://schemas.openxmlformats.org/officeDocument/2006/relationships/oleObject" Target="../embeddings/oleObject243.bin"/><Relationship Id="rId7" Type="http://schemas.openxmlformats.org/officeDocument/2006/relationships/oleObject" Target="../embeddings/oleObject247.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46.bin"/><Relationship Id="rId5" Type="http://schemas.openxmlformats.org/officeDocument/2006/relationships/oleObject" Target="../embeddings/oleObject245.bin"/><Relationship Id="rId10" Type="http://schemas.openxmlformats.org/officeDocument/2006/relationships/oleObject" Target="../embeddings/oleObject250.bin"/><Relationship Id="rId4" Type="http://schemas.openxmlformats.org/officeDocument/2006/relationships/oleObject" Target="../embeddings/oleObject244.bin"/><Relationship Id="rId9" Type="http://schemas.openxmlformats.org/officeDocument/2006/relationships/oleObject" Target="../embeddings/oleObject249.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56.bin"/><Relationship Id="rId3" Type="http://schemas.openxmlformats.org/officeDocument/2006/relationships/oleObject" Target="../embeddings/oleObject251.bin"/><Relationship Id="rId7" Type="http://schemas.openxmlformats.org/officeDocument/2006/relationships/oleObject" Target="../embeddings/oleObject255.bin"/><Relationship Id="rId12"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54.bin"/><Relationship Id="rId11" Type="http://schemas.openxmlformats.org/officeDocument/2006/relationships/oleObject" Target="../embeddings/oleObject259.bin"/><Relationship Id="rId5" Type="http://schemas.openxmlformats.org/officeDocument/2006/relationships/oleObject" Target="../embeddings/oleObject253.bin"/><Relationship Id="rId10" Type="http://schemas.openxmlformats.org/officeDocument/2006/relationships/oleObject" Target="../embeddings/oleObject258.bin"/><Relationship Id="rId4" Type="http://schemas.openxmlformats.org/officeDocument/2006/relationships/oleObject" Target="../embeddings/oleObject252.bin"/><Relationship Id="rId9" Type="http://schemas.openxmlformats.org/officeDocument/2006/relationships/oleObject" Target="../embeddings/oleObject257.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61.bin"/><Relationship Id="rId7"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64.bin"/><Relationship Id="rId5" Type="http://schemas.openxmlformats.org/officeDocument/2006/relationships/oleObject" Target="../embeddings/oleObject263.bin"/><Relationship Id="rId4" Type="http://schemas.openxmlformats.org/officeDocument/2006/relationships/oleObject" Target="../embeddings/oleObject26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oleObject" Target="../embeddings/oleObject2.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5" Type="http://schemas.openxmlformats.org/officeDocument/2006/relationships/oleObject" Target="../embeddings/oleObject1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1026"/>
          <p:cNvSpPr txBox="1">
            <a:spLocks noChangeArrowheads="1"/>
          </p:cNvSpPr>
          <p:nvPr/>
        </p:nvSpPr>
        <p:spPr bwMode="auto">
          <a:xfrm>
            <a:off x="395288" y="1844675"/>
            <a:ext cx="8353425" cy="1754188"/>
          </a:xfrm>
          <a:prstGeom prst="rect">
            <a:avLst/>
          </a:prstGeom>
          <a:noFill/>
          <a:ln w="9525">
            <a:noFill/>
            <a:miter lim="800000"/>
            <a:headEnd/>
            <a:tailEnd/>
          </a:ln>
        </p:spPr>
        <p:txBody>
          <a:bodyPr>
            <a:spAutoFit/>
          </a:bodyPr>
          <a:lstStyle/>
          <a:p>
            <a:pPr algn="ctr"/>
            <a:r>
              <a:rPr kumimoji="0" lang="en-AU" altLang="zh-CN" sz="5400" b="1" dirty="0">
                <a:solidFill>
                  <a:srgbClr val="339933"/>
                </a:solidFill>
                <a:ea typeface="宋体" pitchFamily="2" charset="-122"/>
              </a:rPr>
              <a:t>Chapter </a:t>
            </a:r>
            <a:r>
              <a:rPr kumimoji="0" lang="en-AU" altLang="zh-CN" sz="5400" b="1" dirty="0">
                <a:solidFill>
                  <a:srgbClr val="FF0000"/>
                </a:solidFill>
                <a:ea typeface="宋体" pitchFamily="2" charset="-122"/>
              </a:rPr>
              <a:t>6</a:t>
            </a:r>
          </a:p>
          <a:p>
            <a:pPr algn="ctr"/>
            <a:r>
              <a:rPr kumimoji="0" lang="zh-CN" altLang="en-US" sz="5400" b="1">
                <a:solidFill>
                  <a:schemeClr val="tx2"/>
                </a:solidFill>
                <a:ea typeface="宋体" pitchFamily="2" charset="-122"/>
              </a:rPr>
              <a:t>样本及抽样分布</a:t>
            </a:r>
            <a:endParaRPr lang="en-US" altLang="zh-CN" sz="5400" b="1" dirty="0">
              <a:solidFill>
                <a:srgbClr val="FF00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90" name="Rectangle 6"/>
          <p:cNvSpPr>
            <a:spLocks noChangeArrowheads="1"/>
          </p:cNvSpPr>
          <p:nvPr/>
        </p:nvSpPr>
        <p:spPr bwMode="auto">
          <a:xfrm>
            <a:off x="1692275" y="2492375"/>
            <a:ext cx="4608513" cy="500063"/>
          </a:xfrm>
          <a:prstGeom prst="rect">
            <a:avLst/>
          </a:prstGeom>
          <a:noFill/>
          <a:ln w="9525">
            <a:noFill/>
            <a:miter lim="800000"/>
            <a:headEnd/>
            <a:tailEnd/>
          </a:ln>
        </p:spPr>
        <p:txBody>
          <a:bodyPr lIns="71689" tIns="35844" rIns="71689" bIns="35844" anchor="ctr">
            <a:spAutoFit/>
          </a:bodyPr>
          <a:lstStyle/>
          <a:p>
            <a:pPr defTabSz="717550"/>
            <a:r>
              <a:rPr lang="zh-CN" altLang="en-US" b="1">
                <a:ea typeface="宋体" pitchFamily="2" charset="-122"/>
              </a:rPr>
              <a:t>总体中每个对象称为</a:t>
            </a:r>
            <a:r>
              <a:rPr lang="zh-CN" altLang="en-US" b="1">
                <a:solidFill>
                  <a:srgbClr val="FF0000"/>
                </a:solidFill>
                <a:ea typeface="宋体" pitchFamily="2" charset="-122"/>
              </a:rPr>
              <a:t>个体</a:t>
            </a:r>
            <a:r>
              <a:rPr lang="en-US" altLang="zh-CN" b="1" dirty="0">
                <a:ea typeface="宋体" pitchFamily="2" charset="-122"/>
              </a:rPr>
              <a:t>.</a:t>
            </a:r>
          </a:p>
        </p:txBody>
      </p:sp>
      <p:grpSp>
        <p:nvGrpSpPr>
          <p:cNvPr id="2" name="Group 7"/>
          <p:cNvGrpSpPr>
            <a:grpSpLocks/>
          </p:cNvGrpSpPr>
          <p:nvPr/>
        </p:nvGrpSpPr>
        <p:grpSpPr bwMode="auto">
          <a:xfrm>
            <a:off x="1116013" y="1628775"/>
            <a:ext cx="3962400" cy="641350"/>
            <a:chOff x="576" y="144"/>
            <a:chExt cx="2496" cy="404"/>
          </a:xfrm>
        </p:grpSpPr>
        <p:sp>
          <p:nvSpPr>
            <p:cNvPr id="15369" name="Text Box 8"/>
            <p:cNvSpPr txBox="1">
              <a:spLocks noChangeArrowheads="1"/>
            </p:cNvSpPr>
            <p:nvPr/>
          </p:nvSpPr>
          <p:spPr bwMode="auto">
            <a:xfrm>
              <a:off x="1140" y="144"/>
              <a:ext cx="1932" cy="404"/>
            </a:xfrm>
            <a:prstGeom prst="rect">
              <a:avLst/>
            </a:prstGeom>
            <a:noFill/>
            <a:ln w="9525">
              <a:noFill/>
              <a:miter lim="800000"/>
              <a:headEnd/>
              <a:tailEnd/>
            </a:ln>
          </p:spPr>
          <p:txBody>
            <a:bodyPr>
              <a:spAutoFit/>
            </a:bodyPr>
            <a:lstStyle/>
            <a:p>
              <a:r>
                <a:rPr lang="zh-CN" altLang="en-US" sz="3600" b="1">
                  <a:solidFill>
                    <a:srgbClr val="339933"/>
                  </a:solidFill>
                  <a:latin typeface="楷体_GB2312" pitchFamily="49" charset="-122"/>
                  <a:ea typeface="宋体" pitchFamily="2" charset="-122"/>
                </a:rPr>
                <a:t>个体</a:t>
              </a:r>
            </a:p>
          </p:txBody>
        </p:sp>
        <p:sp>
          <p:nvSpPr>
            <p:cNvPr id="15370" name="Oval 9"/>
            <p:cNvSpPr>
              <a:spLocks noChangeArrowheads="1"/>
            </p:cNvSpPr>
            <p:nvPr/>
          </p:nvSpPr>
          <p:spPr bwMode="auto">
            <a:xfrm>
              <a:off x="576" y="288"/>
              <a:ext cx="288" cy="144"/>
            </a:xfrm>
            <a:prstGeom prst="ellipse">
              <a:avLst/>
            </a:prstGeom>
            <a:solidFill>
              <a:srgbClr val="FF3399"/>
            </a:solidFill>
            <a:ln w="9525">
              <a:solidFill>
                <a:srgbClr val="FFFFFF"/>
              </a:solidFill>
              <a:miter lim="800000"/>
              <a:headEnd/>
              <a:tailEnd/>
            </a:ln>
          </p:spPr>
          <p:txBody>
            <a:bodyPr wrap="none" anchor="ctr"/>
            <a:lstStyle/>
            <a:p>
              <a:pPr algn="ctr"/>
              <a:endParaRPr lang="zh-CN" altLang="en-US" sz="3200">
                <a:solidFill>
                  <a:srgbClr val="FF3399"/>
                </a:solidFill>
                <a:ea typeface="楷体_GB2312" pitchFamily="49" charset="-122"/>
              </a:endParaRPr>
            </a:p>
          </p:txBody>
        </p:sp>
      </p:grpSp>
      <p:sp>
        <p:nvSpPr>
          <p:cNvPr id="15364" name="Rectangle 10"/>
          <p:cNvSpPr>
            <a:spLocks noChangeArrowheads="1"/>
          </p:cNvSpPr>
          <p:nvPr/>
        </p:nvSpPr>
        <p:spPr bwMode="auto">
          <a:xfrm>
            <a:off x="1187450" y="727075"/>
            <a:ext cx="5472113" cy="762000"/>
          </a:xfrm>
          <a:prstGeom prst="rect">
            <a:avLst/>
          </a:prstGeom>
          <a:noFill/>
          <a:ln w="9525">
            <a:noFill/>
            <a:miter lim="800000"/>
            <a:headEnd/>
            <a:tailEnd/>
          </a:ln>
        </p:spPr>
        <p:txBody>
          <a:bodyPr>
            <a:spAutoFit/>
          </a:bodyPr>
          <a:lstStyle/>
          <a:p>
            <a:r>
              <a:rPr lang="zh-CN" altLang="en-US" sz="4400">
                <a:ea typeface="宋体" pitchFamily="2" charset="-122"/>
              </a:rPr>
              <a:t>基本概念</a:t>
            </a:r>
            <a:r>
              <a:rPr lang="en-US" altLang="zh-CN" sz="4400" dirty="0">
                <a:ea typeface="宋体" pitchFamily="2" charset="-122"/>
              </a:rPr>
              <a:t>(Cont.)</a:t>
            </a:r>
          </a:p>
        </p:txBody>
      </p:sp>
      <p:grpSp>
        <p:nvGrpSpPr>
          <p:cNvPr id="3" name="Group 11"/>
          <p:cNvGrpSpPr>
            <a:grpSpLocks/>
          </p:cNvGrpSpPr>
          <p:nvPr/>
        </p:nvGrpSpPr>
        <p:grpSpPr bwMode="auto">
          <a:xfrm>
            <a:off x="1258888" y="3573463"/>
            <a:ext cx="3962400" cy="641350"/>
            <a:chOff x="576" y="144"/>
            <a:chExt cx="2496" cy="404"/>
          </a:xfrm>
        </p:grpSpPr>
        <p:sp>
          <p:nvSpPr>
            <p:cNvPr id="15367" name="Text Box 12"/>
            <p:cNvSpPr txBox="1">
              <a:spLocks noChangeArrowheads="1"/>
            </p:cNvSpPr>
            <p:nvPr/>
          </p:nvSpPr>
          <p:spPr bwMode="auto">
            <a:xfrm>
              <a:off x="1140" y="144"/>
              <a:ext cx="1932" cy="404"/>
            </a:xfrm>
            <a:prstGeom prst="rect">
              <a:avLst/>
            </a:prstGeom>
            <a:noFill/>
            <a:ln w="9525">
              <a:noFill/>
              <a:miter lim="800000"/>
              <a:headEnd/>
              <a:tailEnd/>
            </a:ln>
          </p:spPr>
          <p:txBody>
            <a:bodyPr>
              <a:spAutoFit/>
            </a:bodyPr>
            <a:lstStyle/>
            <a:p>
              <a:r>
                <a:rPr lang="zh-CN" altLang="en-US" sz="3600" b="1">
                  <a:solidFill>
                    <a:srgbClr val="339933"/>
                  </a:solidFill>
                  <a:latin typeface="楷体_GB2312" pitchFamily="49" charset="-122"/>
                  <a:ea typeface="宋体" pitchFamily="2" charset="-122"/>
                </a:rPr>
                <a:t>样本</a:t>
              </a:r>
            </a:p>
          </p:txBody>
        </p:sp>
        <p:sp>
          <p:nvSpPr>
            <p:cNvPr id="15368" name="Oval 13"/>
            <p:cNvSpPr>
              <a:spLocks noChangeArrowheads="1"/>
            </p:cNvSpPr>
            <p:nvPr/>
          </p:nvSpPr>
          <p:spPr bwMode="auto">
            <a:xfrm>
              <a:off x="576" y="288"/>
              <a:ext cx="288" cy="144"/>
            </a:xfrm>
            <a:prstGeom prst="ellipse">
              <a:avLst/>
            </a:prstGeom>
            <a:solidFill>
              <a:srgbClr val="FF3399"/>
            </a:solidFill>
            <a:ln w="9525">
              <a:solidFill>
                <a:srgbClr val="FFFFFF"/>
              </a:solidFill>
              <a:miter lim="800000"/>
              <a:headEnd/>
              <a:tailEnd/>
            </a:ln>
          </p:spPr>
          <p:txBody>
            <a:bodyPr wrap="none" anchor="ctr"/>
            <a:lstStyle/>
            <a:p>
              <a:pPr algn="ctr"/>
              <a:endParaRPr lang="zh-CN" altLang="en-US" sz="3200">
                <a:solidFill>
                  <a:srgbClr val="FF3399"/>
                </a:solidFill>
                <a:ea typeface="楷体_GB2312" pitchFamily="49" charset="-122"/>
              </a:endParaRPr>
            </a:p>
          </p:txBody>
        </p:sp>
      </p:grpSp>
      <p:sp>
        <p:nvSpPr>
          <p:cNvPr id="15366" name="Rectangle 14"/>
          <p:cNvSpPr>
            <a:spLocks noChangeArrowheads="1"/>
          </p:cNvSpPr>
          <p:nvPr/>
        </p:nvSpPr>
        <p:spPr bwMode="auto">
          <a:xfrm>
            <a:off x="1619250" y="4221163"/>
            <a:ext cx="7345363" cy="2870200"/>
          </a:xfrm>
          <a:prstGeom prst="rect">
            <a:avLst/>
          </a:prstGeom>
          <a:noFill/>
          <a:ln w="9525">
            <a:noFill/>
            <a:miter lim="800000"/>
            <a:headEnd/>
            <a:tailEnd/>
          </a:ln>
        </p:spPr>
        <p:txBody>
          <a:bodyPr>
            <a:spAutoFit/>
          </a:bodyPr>
          <a:lstStyle/>
          <a:p>
            <a:pPr>
              <a:lnSpc>
                <a:spcPct val="130000"/>
              </a:lnSpc>
            </a:pPr>
            <a:r>
              <a:rPr lang="zh-CN" altLang="en-US" b="1">
                <a:solidFill>
                  <a:srgbClr val="000000"/>
                </a:solidFill>
                <a:ea typeface="宋体" pitchFamily="2" charset="-122"/>
              </a:rPr>
              <a:t>为推断总体分布及各种特征</a:t>
            </a:r>
            <a:r>
              <a:rPr lang="en-US" altLang="zh-CN" b="1" dirty="0">
                <a:solidFill>
                  <a:srgbClr val="000000"/>
                </a:solidFill>
                <a:ea typeface="宋体" pitchFamily="2" charset="-122"/>
              </a:rPr>
              <a:t>,</a:t>
            </a:r>
            <a:r>
              <a:rPr lang="zh-CN" altLang="en-US" b="1">
                <a:solidFill>
                  <a:srgbClr val="000000"/>
                </a:solidFill>
                <a:ea typeface="宋体" pitchFamily="2" charset="-122"/>
              </a:rPr>
              <a:t>按一定规则从总体中抽取若干个体进行观察试验以获得有关总体的信息</a:t>
            </a:r>
            <a:r>
              <a:rPr lang="en-US" altLang="zh-CN" b="1" dirty="0">
                <a:solidFill>
                  <a:srgbClr val="000000"/>
                </a:solidFill>
                <a:ea typeface="宋体" pitchFamily="2" charset="-122"/>
              </a:rPr>
              <a:t>. </a:t>
            </a:r>
            <a:r>
              <a:rPr lang="zh-CN" altLang="en-US" b="1">
                <a:solidFill>
                  <a:srgbClr val="000000"/>
                </a:solidFill>
                <a:ea typeface="宋体" pitchFamily="2" charset="-122"/>
              </a:rPr>
              <a:t>所</a:t>
            </a:r>
            <a:r>
              <a:rPr lang="zh-CN" altLang="en-US" b="1">
                <a:solidFill>
                  <a:srgbClr val="FF3300"/>
                </a:solidFill>
                <a:ea typeface="宋体" pitchFamily="2" charset="-122"/>
              </a:rPr>
              <a:t>抽取的部分个体称为样本</a:t>
            </a:r>
            <a:r>
              <a:rPr lang="en-US" altLang="zh-CN" b="1" dirty="0">
                <a:solidFill>
                  <a:srgbClr val="000000"/>
                </a:solidFill>
                <a:ea typeface="宋体" pitchFamily="2" charset="-122"/>
              </a:rPr>
              <a:t>. </a:t>
            </a:r>
            <a:r>
              <a:rPr lang="zh-CN" altLang="en-US" b="1">
                <a:solidFill>
                  <a:srgbClr val="000000"/>
                </a:solidFill>
                <a:ea typeface="宋体" pitchFamily="2" charset="-122"/>
              </a:rPr>
              <a:t>样本中所包含的个体数目称为</a:t>
            </a:r>
            <a:r>
              <a:rPr lang="zh-CN" altLang="en-US" b="1">
                <a:solidFill>
                  <a:srgbClr val="FF0000"/>
                </a:solidFill>
                <a:ea typeface="宋体" pitchFamily="2" charset="-122"/>
              </a:rPr>
              <a:t>样本容量</a:t>
            </a:r>
            <a:r>
              <a:rPr lang="en-US" altLang="zh-CN" b="1" dirty="0">
                <a:solidFill>
                  <a:srgbClr val="FF0000"/>
                </a:solidFill>
                <a:ea typeface="宋体" pitchFamily="2" charset="-122"/>
              </a:rPr>
              <a:t>.</a:t>
            </a:r>
          </a:p>
          <a:p>
            <a:pPr>
              <a:lnSpc>
                <a:spcPct val="130000"/>
              </a:lnSpc>
            </a:pPr>
            <a:endParaRPr lang="en-US" altLang="zh-CN" b="1" dirty="0">
              <a:solidFill>
                <a:srgbClr val="000000"/>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3590"/>
                                        </p:tgtEl>
                                        <p:attrNameLst>
                                          <p:attrName>style.visibility</p:attrName>
                                        </p:attrNameLst>
                                      </p:cBhvr>
                                      <p:to>
                                        <p:strVal val="visible"/>
                                      </p:to>
                                    </p:set>
                                    <p:animEffect transition="in" filter="wipe(left)">
                                      <p:cBhvr>
                                        <p:cTn id="7" dur="500"/>
                                        <p:tgtEl>
                                          <p:spTgt spid="16035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59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31" name="Rectangle 23"/>
          <p:cNvSpPr>
            <a:spLocks noChangeArrowheads="1"/>
          </p:cNvSpPr>
          <p:nvPr/>
        </p:nvSpPr>
        <p:spPr bwMode="auto">
          <a:xfrm>
            <a:off x="930275" y="2746375"/>
            <a:ext cx="7169150" cy="449263"/>
          </a:xfrm>
          <a:prstGeom prst="rect">
            <a:avLst/>
          </a:prstGeom>
          <a:noFill/>
          <a:ln w="9525">
            <a:noFill/>
            <a:miter lim="800000"/>
            <a:headEnd/>
            <a:tailEnd/>
          </a:ln>
        </p:spPr>
        <p:txBody>
          <a:bodyPr lIns="71689" tIns="35844" rIns="71689" bIns="35844">
            <a:spAutoFit/>
          </a:bodyPr>
          <a:lstStyle/>
          <a:p>
            <a:pPr defTabSz="717550">
              <a:lnSpc>
                <a:spcPct val="130000"/>
              </a:lnSpc>
            </a:pPr>
            <a:r>
              <a:rPr lang="zh-CN" altLang="en-US" sz="1900" b="1">
                <a:solidFill>
                  <a:srgbClr val="000000"/>
                </a:solidFill>
                <a:latin typeface="Arial" charset="0"/>
                <a:ea typeface="宋体" pitchFamily="2" charset="-122"/>
              </a:rPr>
              <a:t>                                                </a:t>
            </a:r>
            <a:endParaRPr lang="en-US" altLang="zh-CN" sz="1900" b="1" dirty="0">
              <a:solidFill>
                <a:srgbClr val="FF0000"/>
              </a:solidFill>
              <a:latin typeface="Arial" charset="0"/>
              <a:ea typeface="宋体" pitchFamily="2" charset="-122"/>
            </a:endParaRPr>
          </a:p>
        </p:txBody>
      </p:sp>
      <p:sp>
        <p:nvSpPr>
          <p:cNvPr id="1604632" name="Text Box 24"/>
          <p:cNvSpPr txBox="1">
            <a:spLocks noChangeArrowheads="1"/>
          </p:cNvSpPr>
          <p:nvPr/>
        </p:nvSpPr>
        <p:spPr bwMode="auto">
          <a:xfrm>
            <a:off x="1187450" y="4941888"/>
            <a:ext cx="7416800" cy="1387475"/>
          </a:xfrm>
          <a:prstGeom prst="rect">
            <a:avLst/>
          </a:prstGeom>
          <a:noFill/>
          <a:ln w="9525">
            <a:noFill/>
            <a:miter lim="800000"/>
            <a:headEnd/>
            <a:tailEnd/>
          </a:ln>
        </p:spPr>
        <p:txBody>
          <a:bodyPr lIns="71689" tIns="35844" rIns="71689" bIns="35844">
            <a:spAutoFit/>
          </a:bodyPr>
          <a:lstStyle/>
          <a:p>
            <a:pPr defTabSz="717550">
              <a:lnSpc>
                <a:spcPct val="120000"/>
              </a:lnSpc>
              <a:spcBef>
                <a:spcPct val="50000"/>
              </a:spcBef>
            </a:pPr>
            <a:r>
              <a:rPr lang="zh-CN" altLang="en-US" sz="2400" b="1" dirty="0">
                <a:solidFill>
                  <a:srgbClr val="000000"/>
                </a:solidFill>
                <a:ea typeface="宋体" pitchFamily="2" charset="-122"/>
              </a:rPr>
              <a:t>一旦取定一组样本，得到的是 </a:t>
            </a:r>
            <a:r>
              <a:rPr lang="en-US" altLang="zh-CN" sz="2400" b="1" i="1" dirty="0">
                <a:solidFill>
                  <a:srgbClr val="000000"/>
                </a:solidFill>
                <a:ea typeface="宋体" pitchFamily="2" charset="-122"/>
              </a:rPr>
              <a:t>n </a:t>
            </a:r>
            <a:r>
              <a:rPr lang="zh-CN" altLang="en-US" sz="2400" b="1" dirty="0">
                <a:solidFill>
                  <a:srgbClr val="000000"/>
                </a:solidFill>
                <a:ea typeface="宋体" pitchFamily="2" charset="-122"/>
              </a:rPr>
              <a:t>个具体的数 </a:t>
            </a:r>
            <a:r>
              <a:rPr lang="en-US" altLang="zh-CN" sz="2400" b="1" i="1" dirty="0">
                <a:solidFill>
                  <a:srgbClr val="000000"/>
                </a:solidFill>
                <a:ea typeface="宋体" pitchFamily="2" charset="-122"/>
              </a:rPr>
              <a:t>x</a:t>
            </a:r>
            <a:r>
              <a:rPr lang="en-US" altLang="zh-CN" sz="2400" b="1" baseline="-10000" dirty="0">
                <a:solidFill>
                  <a:srgbClr val="000000"/>
                </a:solidFill>
                <a:ea typeface="宋体" pitchFamily="2" charset="-122"/>
              </a:rPr>
              <a:t>1</a:t>
            </a:r>
            <a:r>
              <a:rPr lang="en-US" altLang="zh-CN" sz="2400" b="1" dirty="0">
                <a:solidFill>
                  <a:srgbClr val="000000"/>
                </a:solidFill>
                <a:ea typeface="宋体" pitchFamily="2" charset="-122"/>
              </a:rPr>
              <a:t>, </a:t>
            </a:r>
            <a:r>
              <a:rPr lang="en-US" altLang="zh-CN" sz="2400" b="1" i="1" dirty="0">
                <a:solidFill>
                  <a:srgbClr val="000000"/>
                </a:solidFill>
                <a:ea typeface="宋体" pitchFamily="2" charset="-122"/>
              </a:rPr>
              <a:t>x</a:t>
            </a:r>
            <a:r>
              <a:rPr lang="en-US" altLang="zh-CN" sz="2400" b="1" baseline="-10000" dirty="0">
                <a:solidFill>
                  <a:srgbClr val="000000"/>
                </a:solidFill>
                <a:ea typeface="宋体" pitchFamily="2" charset="-122"/>
              </a:rPr>
              <a:t>2</a:t>
            </a:r>
            <a:r>
              <a:rPr lang="en-US" altLang="zh-CN" sz="2400" b="1" dirty="0">
                <a:solidFill>
                  <a:srgbClr val="000000"/>
                </a:solidFill>
                <a:ea typeface="宋体" pitchFamily="2" charset="-122"/>
              </a:rPr>
              <a:t>, </a:t>
            </a:r>
            <a:r>
              <a:rPr lang="en-US" altLang="zh-CN" sz="2400" dirty="0">
                <a:solidFill>
                  <a:srgbClr val="000000"/>
                </a:solidFill>
                <a:latin typeface="宋体" pitchFamily="2" charset="-122"/>
                <a:ea typeface="宋体" pitchFamily="2" charset="-122"/>
              </a:rPr>
              <a:t>…</a:t>
            </a:r>
            <a:r>
              <a:rPr lang="en-US" altLang="zh-CN" sz="2400" b="1" dirty="0">
                <a:solidFill>
                  <a:srgbClr val="000000"/>
                </a:solidFill>
                <a:ea typeface="宋体" pitchFamily="2" charset="-122"/>
              </a:rPr>
              <a:t>, </a:t>
            </a:r>
            <a:r>
              <a:rPr lang="en-US" altLang="zh-CN" sz="2400" b="1" i="1" dirty="0" err="1">
                <a:solidFill>
                  <a:srgbClr val="000000"/>
                </a:solidFill>
                <a:ea typeface="宋体" pitchFamily="2" charset="-122"/>
              </a:rPr>
              <a:t>x</a:t>
            </a:r>
            <a:r>
              <a:rPr lang="en-US" altLang="zh-CN" sz="2400" b="1" i="1" baseline="-10000" dirty="0" err="1">
                <a:solidFill>
                  <a:srgbClr val="000000"/>
                </a:solidFill>
                <a:ea typeface="宋体" pitchFamily="2" charset="-122"/>
              </a:rPr>
              <a:t>n</a:t>
            </a:r>
            <a:r>
              <a:rPr lang="en-US" altLang="zh-CN" sz="2400" b="1" baseline="-25000" dirty="0">
                <a:solidFill>
                  <a:srgbClr val="000000"/>
                </a:solidFill>
                <a:latin typeface="宋体" pitchFamily="2" charset="-122"/>
                <a:ea typeface="宋体" pitchFamily="2" charset="-122"/>
              </a:rPr>
              <a:t> </a:t>
            </a:r>
            <a:r>
              <a:rPr lang="en-US" altLang="zh-CN" sz="2400" b="1" dirty="0">
                <a:solidFill>
                  <a:srgbClr val="000000"/>
                </a:solidFill>
                <a:latin typeface="宋体" pitchFamily="2" charset="-122"/>
                <a:ea typeface="宋体" pitchFamily="2" charset="-122"/>
              </a:rPr>
              <a:t>,</a:t>
            </a:r>
            <a:r>
              <a:rPr lang="zh-CN" altLang="en-US" sz="2400" b="1" dirty="0">
                <a:solidFill>
                  <a:srgbClr val="000000"/>
                </a:solidFill>
                <a:ea typeface="宋体" pitchFamily="2" charset="-122"/>
              </a:rPr>
              <a:t>称为</a:t>
            </a:r>
            <a:r>
              <a:rPr lang="zh-CN" altLang="en-US" sz="2400" b="1" dirty="0">
                <a:solidFill>
                  <a:srgbClr val="FF0000"/>
                </a:solidFill>
                <a:ea typeface="宋体" pitchFamily="2" charset="-122"/>
              </a:rPr>
              <a:t>样本</a:t>
            </a:r>
            <a:r>
              <a:rPr lang="en-US" altLang="zh-CN" sz="2400" b="1" dirty="0">
                <a:solidFill>
                  <a:srgbClr val="FF0000"/>
                </a:solidFill>
                <a:ea typeface="宋体" pitchFamily="2" charset="-122"/>
              </a:rPr>
              <a:t>(</a:t>
            </a:r>
            <a:r>
              <a:rPr lang="en-US" altLang="zh-CN" sz="2400" b="1" i="1" dirty="0">
                <a:solidFill>
                  <a:srgbClr val="FF0000"/>
                </a:solidFill>
                <a:ea typeface="宋体" pitchFamily="2" charset="-122"/>
              </a:rPr>
              <a:t>X</a:t>
            </a:r>
            <a:r>
              <a:rPr lang="en-US" altLang="zh-CN" sz="2400" b="1" dirty="0">
                <a:solidFill>
                  <a:srgbClr val="FF0000"/>
                </a:solidFill>
                <a:ea typeface="宋体" pitchFamily="2" charset="-122"/>
              </a:rPr>
              <a:t>1, </a:t>
            </a:r>
            <a:r>
              <a:rPr lang="en-US" altLang="zh-CN" sz="2400" b="1" i="1" dirty="0">
                <a:solidFill>
                  <a:srgbClr val="FF0000"/>
                </a:solidFill>
                <a:ea typeface="宋体" pitchFamily="2" charset="-122"/>
              </a:rPr>
              <a:t>X</a:t>
            </a:r>
            <a:r>
              <a:rPr lang="en-US" altLang="zh-CN" sz="2400" b="1" dirty="0">
                <a:solidFill>
                  <a:srgbClr val="FF0000"/>
                </a:solidFill>
                <a:ea typeface="宋体" pitchFamily="2" charset="-122"/>
              </a:rPr>
              <a:t>2, </a:t>
            </a:r>
            <a:r>
              <a:rPr lang="en-US" altLang="zh-CN" sz="2400" dirty="0">
                <a:solidFill>
                  <a:srgbClr val="FF0000"/>
                </a:solidFill>
                <a:ea typeface="宋体" pitchFamily="2" charset="-122"/>
              </a:rPr>
              <a:t>…</a:t>
            </a:r>
            <a:r>
              <a:rPr lang="en-US" altLang="zh-CN" sz="2400" b="1" dirty="0">
                <a:solidFill>
                  <a:srgbClr val="FF0000"/>
                </a:solidFill>
                <a:ea typeface="宋体" pitchFamily="2" charset="-122"/>
              </a:rPr>
              <a:t>, </a:t>
            </a:r>
            <a:r>
              <a:rPr lang="en-US" altLang="zh-CN" sz="2400" b="1" i="1" dirty="0" err="1">
                <a:solidFill>
                  <a:srgbClr val="FF0000"/>
                </a:solidFill>
                <a:ea typeface="宋体" pitchFamily="2" charset="-122"/>
              </a:rPr>
              <a:t>Xn</a:t>
            </a:r>
            <a:r>
              <a:rPr lang="en-US" altLang="zh-CN" sz="2400" b="1" dirty="0">
                <a:solidFill>
                  <a:srgbClr val="FF0000"/>
                </a:solidFill>
                <a:ea typeface="宋体" pitchFamily="2" charset="-122"/>
              </a:rPr>
              <a:t>)</a:t>
            </a:r>
            <a:r>
              <a:rPr lang="zh-CN" altLang="en-US" sz="2400" b="1" dirty="0">
                <a:solidFill>
                  <a:srgbClr val="FF0000"/>
                </a:solidFill>
                <a:ea typeface="宋体" pitchFamily="2" charset="-122"/>
              </a:rPr>
              <a:t>的一组观测值</a:t>
            </a:r>
            <a:r>
              <a:rPr lang="zh-CN" altLang="en-US" sz="2400" b="1" dirty="0">
                <a:solidFill>
                  <a:srgbClr val="000000"/>
                </a:solidFill>
                <a:ea typeface="宋体" pitchFamily="2" charset="-122"/>
              </a:rPr>
              <a:t>，简称</a:t>
            </a:r>
            <a:r>
              <a:rPr lang="zh-CN" altLang="en-US" sz="2400" b="1" dirty="0">
                <a:solidFill>
                  <a:srgbClr val="FF0000"/>
                </a:solidFill>
                <a:ea typeface="宋体" pitchFamily="2" charset="-122"/>
              </a:rPr>
              <a:t>样本值 </a:t>
            </a:r>
            <a:r>
              <a:rPr lang="en-US" altLang="zh-CN" sz="2400" b="1" dirty="0">
                <a:solidFill>
                  <a:srgbClr val="FF0000"/>
                </a:solidFill>
                <a:ea typeface="宋体" pitchFamily="2" charset="-122"/>
              </a:rPr>
              <a:t>.</a:t>
            </a:r>
            <a:endParaRPr lang="en-US" altLang="zh-CN" sz="2400" b="1" dirty="0">
              <a:solidFill>
                <a:srgbClr val="000000"/>
              </a:solidFill>
              <a:ea typeface="宋体" pitchFamily="2" charset="-122"/>
            </a:endParaRPr>
          </a:p>
        </p:txBody>
      </p:sp>
      <p:sp>
        <p:nvSpPr>
          <p:cNvPr id="1604633" name="Rectangle 25"/>
          <p:cNvSpPr>
            <a:spLocks noChangeArrowheads="1"/>
          </p:cNvSpPr>
          <p:nvPr/>
        </p:nvSpPr>
        <p:spPr bwMode="auto">
          <a:xfrm>
            <a:off x="949325" y="1992313"/>
            <a:ext cx="7169150" cy="449262"/>
          </a:xfrm>
          <a:prstGeom prst="rect">
            <a:avLst/>
          </a:prstGeom>
          <a:noFill/>
          <a:ln w="9525">
            <a:noFill/>
            <a:miter lim="800000"/>
            <a:headEnd/>
            <a:tailEnd/>
          </a:ln>
        </p:spPr>
        <p:txBody>
          <a:bodyPr lIns="71689" tIns="35844" rIns="71689" bIns="35844">
            <a:spAutoFit/>
          </a:bodyPr>
          <a:lstStyle/>
          <a:p>
            <a:pPr defTabSz="717550">
              <a:lnSpc>
                <a:spcPct val="130000"/>
              </a:lnSpc>
            </a:pPr>
            <a:r>
              <a:rPr lang="zh-CN" altLang="en-US" sz="1900" b="1">
                <a:solidFill>
                  <a:srgbClr val="000000"/>
                </a:solidFill>
                <a:latin typeface="Arial" charset="0"/>
                <a:ea typeface="宋体" pitchFamily="2" charset="-122"/>
              </a:rPr>
              <a:t>                                                      </a:t>
            </a:r>
            <a:endParaRPr lang="en-US" altLang="zh-CN" sz="1900" b="1">
              <a:solidFill>
                <a:srgbClr val="000000"/>
              </a:solidFill>
              <a:latin typeface="Arial" charset="0"/>
              <a:ea typeface="宋体" pitchFamily="2" charset="-122"/>
            </a:endParaRPr>
          </a:p>
        </p:txBody>
      </p:sp>
      <p:sp>
        <p:nvSpPr>
          <p:cNvPr id="1604634" name="Rectangle 26"/>
          <p:cNvSpPr>
            <a:spLocks noChangeArrowheads="1"/>
          </p:cNvSpPr>
          <p:nvPr/>
        </p:nvSpPr>
        <p:spPr bwMode="auto">
          <a:xfrm>
            <a:off x="1450975" y="1998663"/>
            <a:ext cx="3246438" cy="449262"/>
          </a:xfrm>
          <a:prstGeom prst="rect">
            <a:avLst/>
          </a:prstGeom>
          <a:noFill/>
          <a:ln w="9525">
            <a:noFill/>
            <a:miter lim="800000"/>
            <a:headEnd/>
            <a:tailEnd/>
          </a:ln>
        </p:spPr>
        <p:txBody>
          <a:bodyPr lIns="71689" tIns="35844" rIns="71689" bIns="35844">
            <a:spAutoFit/>
          </a:bodyPr>
          <a:lstStyle/>
          <a:p>
            <a:pPr defTabSz="717550">
              <a:lnSpc>
                <a:spcPct val="130000"/>
              </a:lnSpc>
            </a:pPr>
            <a:endParaRPr lang="en-US" altLang="zh-CN" sz="1900" b="1">
              <a:solidFill>
                <a:srgbClr val="000000"/>
              </a:solidFill>
              <a:ea typeface="宋体" pitchFamily="2" charset="-122"/>
            </a:endParaRPr>
          </a:p>
        </p:txBody>
      </p:sp>
      <p:grpSp>
        <p:nvGrpSpPr>
          <p:cNvPr id="2" name="Group 27"/>
          <p:cNvGrpSpPr>
            <a:grpSpLocks/>
          </p:cNvGrpSpPr>
          <p:nvPr/>
        </p:nvGrpSpPr>
        <p:grpSpPr bwMode="auto">
          <a:xfrm>
            <a:off x="1116013" y="1989138"/>
            <a:ext cx="5138737" cy="1584325"/>
            <a:chOff x="192" y="2048"/>
            <a:chExt cx="5472" cy="1312"/>
          </a:xfrm>
        </p:grpSpPr>
        <p:pic>
          <p:nvPicPr>
            <p:cNvPr id="16397" name="Picture 28" descr="小汽车1"/>
            <p:cNvPicPr>
              <a:picLocks noChangeAspect="1" noChangeArrowheads="1"/>
            </p:cNvPicPr>
            <p:nvPr/>
          </p:nvPicPr>
          <p:blipFill>
            <a:blip r:embed="rId2"/>
            <a:srcRect/>
            <a:stretch>
              <a:fillRect/>
            </a:stretch>
          </p:blipFill>
          <p:spPr bwMode="auto">
            <a:xfrm>
              <a:off x="192" y="2096"/>
              <a:ext cx="1584" cy="632"/>
            </a:xfrm>
            <a:prstGeom prst="rect">
              <a:avLst/>
            </a:prstGeom>
            <a:noFill/>
            <a:ln w="9525">
              <a:noFill/>
              <a:miter lim="800000"/>
              <a:headEnd/>
              <a:tailEnd/>
            </a:ln>
          </p:spPr>
        </p:pic>
        <p:pic>
          <p:nvPicPr>
            <p:cNvPr id="16398" name="Picture 29" descr="小汽车1"/>
            <p:cNvPicPr>
              <a:picLocks noChangeAspect="1" noChangeArrowheads="1"/>
            </p:cNvPicPr>
            <p:nvPr/>
          </p:nvPicPr>
          <p:blipFill>
            <a:blip r:embed="rId3"/>
            <a:srcRect/>
            <a:stretch>
              <a:fillRect/>
            </a:stretch>
          </p:blipFill>
          <p:spPr bwMode="auto">
            <a:xfrm>
              <a:off x="384" y="2392"/>
              <a:ext cx="1584" cy="632"/>
            </a:xfrm>
            <a:prstGeom prst="rect">
              <a:avLst/>
            </a:prstGeom>
            <a:noFill/>
            <a:ln w="9525">
              <a:noFill/>
              <a:miter lim="800000"/>
              <a:headEnd/>
              <a:tailEnd/>
            </a:ln>
          </p:spPr>
        </p:pic>
        <p:pic>
          <p:nvPicPr>
            <p:cNvPr id="16399" name="Picture 30" descr="小汽车1"/>
            <p:cNvPicPr>
              <a:picLocks noChangeAspect="1" noChangeArrowheads="1"/>
            </p:cNvPicPr>
            <p:nvPr/>
          </p:nvPicPr>
          <p:blipFill>
            <a:blip r:embed="rId2"/>
            <a:srcRect/>
            <a:stretch>
              <a:fillRect/>
            </a:stretch>
          </p:blipFill>
          <p:spPr bwMode="auto">
            <a:xfrm>
              <a:off x="480" y="2728"/>
              <a:ext cx="1584" cy="632"/>
            </a:xfrm>
            <a:prstGeom prst="rect">
              <a:avLst/>
            </a:prstGeom>
            <a:noFill/>
            <a:ln w="9525">
              <a:noFill/>
              <a:miter lim="800000"/>
              <a:headEnd/>
              <a:tailEnd/>
            </a:ln>
          </p:spPr>
        </p:pic>
        <p:pic>
          <p:nvPicPr>
            <p:cNvPr id="16400" name="Picture 31" descr="小汽车1"/>
            <p:cNvPicPr>
              <a:picLocks noChangeAspect="1" noChangeArrowheads="1"/>
            </p:cNvPicPr>
            <p:nvPr/>
          </p:nvPicPr>
          <p:blipFill>
            <a:blip r:embed="rId2"/>
            <a:srcRect/>
            <a:stretch>
              <a:fillRect/>
            </a:stretch>
          </p:blipFill>
          <p:spPr bwMode="auto">
            <a:xfrm>
              <a:off x="1776" y="2048"/>
              <a:ext cx="1584" cy="632"/>
            </a:xfrm>
            <a:prstGeom prst="rect">
              <a:avLst/>
            </a:prstGeom>
            <a:noFill/>
            <a:ln w="9525">
              <a:noFill/>
              <a:miter lim="800000"/>
              <a:headEnd/>
              <a:tailEnd/>
            </a:ln>
          </p:spPr>
        </p:pic>
        <p:pic>
          <p:nvPicPr>
            <p:cNvPr id="16401" name="Picture 32" descr="小汽车1"/>
            <p:cNvPicPr>
              <a:picLocks noChangeAspect="1" noChangeArrowheads="1"/>
            </p:cNvPicPr>
            <p:nvPr/>
          </p:nvPicPr>
          <p:blipFill>
            <a:blip r:embed="rId4"/>
            <a:srcRect/>
            <a:stretch>
              <a:fillRect/>
            </a:stretch>
          </p:blipFill>
          <p:spPr bwMode="auto">
            <a:xfrm>
              <a:off x="2016" y="2440"/>
              <a:ext cx="1584" cy="632"/>
            </a:xfrm>
            <a:prstGeom prst="rect">
              <a:avLst/>
            </a:prstGeom>
            <a:noFill/>
            <a:ln w="9525">
              <a:noFill/>
              <a:miter lim="800000"/>
              <a:headEnd/>
              <a:tailEnd/>
            </a:ln>
          </p:spPr>
        </p:pic>
        <p:sp>
          <p:nvSpPr>
            <p:cNvPr id="16402" name="Rectangle 33"/>
            <p:cNvSpPr>
              <a:spLocks noChangeArrowheads="1"/>
            </p:cNvSpPr>
            <p:nvPr/>
          </p:nvSpPr>
          <p:spPr bwMode="auto">
            <a:xfrm>
              <a:off x="3519" y="2143"/>
              <a:ext cx="2145" cy="515"/>
            </a:xfrm>
            <a:prstGeom prst="rect">
              <a:avLst/>
            </a:prstGeom>
            <a:noFill/>
            <a:ln w="9525">
              <a:noFill/>
              <a:miter lim="800000"/>
              <a:headEnd/>
              <a:tailEnd/>
            </a:ln>
          </p:spPr>
          <p:txBody>
            <a:bodyPr lIns="71689" tIns="35844" rIns="71689" bIns="35844" anchor="ctr">
              <a:spAutoFit/>
            </a:bodyPr>
            <a:lstStyle/>
            <a:p>
              <a:pPr algn="ctr" defTabSz="717550"/>
              <a:r>
                <a:rPr lang="zh-CN" altLang="en-US" sz="1800" b="1">
                  <a:solidFill>
                    <a:srgbClr val="000000"/>
                  </a:solidFill>
                  <a:latin typeface="宋体" pitchFamily="2" charset="-122"/>
                  <a:ea typeface="宋体" pitchFamily="2" charset="-122"/>
                </a:rPr>
                <a:t>从国产轿车中抽</a:t>
              </a:r>
              <a:r>
                <a:rPr lang="en-US" altLang="zh-CN" sz="1800" b="1">
                  <a:solidFill>
                    <a:srgbClr val="000000"/>
                  </a:solidFill>
                  <a:latin typeface="宋体" pitchFamily="2" charset="-122"/>
                  <a:ea typeface="宋体" pitchFamily="2" charset="-122"/>
                </a:rPr>
                <a:t>5</a:t>
              </a:r>
              <a:r>
                <a:rPr lang="zh-CN" altLang="en-US" sz="1800" b="1">
                  <a:solidFill>
                    <a:srgbClr val="000000"/>
                  </a:solidFill>
                  <a:latin typeface="宋体" pitchFamily="2" charset="-122"/>
                  <a:ea typeface="宋体" pitchFamily="2" charset="-122"/>
                </a:rPr>
                <a:t>辆进行耗油量试验</a:t>
              </a:r>
            </a:p>
          </p:txBody>
        </p:sp>
      </p:grpSp>
      <p:sp>
        <p:nvSpPr>
          <p:cNvPr id="1604642" name="Rectangle 34"/>
          <p:cNvSpPr>
            <a:spLocks noChangeArrowheads="1"/>
          </p:cNvSpPr>
          <p:nvPr/>
        </p:nvSpPr>
        <p:spPr bwMode="auto">
          <a:xfrm>
            <a:off x="6372225" y="2205038"/>
            <a:ext cx="1998663" cy="547687"/>
          </a:xfrm>
          <a:prstGeom prst="rect">
            <a:avLst/>
          </a:prstGeom>
          <a:noFill/>
          <a:ln w="9525">
            <a:noFill/>
            <a:miter lim="800000"/>
            <a:headEnd/>
            <a:tailEnd/>
          </a:ln>
        </p:spPr>
        <p:txBody>
          <a:bodyPr wrap="none" lIns="71689" tIns="35844" rIns="71689" bIns="35844" anchor="ctr">
            <a:spAutoFit/>
          </a:bodyPr>
          <a:lstStyle/>
          <a:p>
            <a:pPr algn="ctr" defTabSz="717550">
              <a:lnSpc>
                <a:spcPct val="130000"/>
              </a:lnSpc>
            </a:pPr>
            <a:r>
              <a:rPr lang="zh-CN" altLang="en-US" sz="2400" b="1">
                <a:solidFill>
                  <a:srgbClr val="FF0000"/>
                </a:solidFill>
                <a:ea typeface="宋体" pitchFamily="2" charset="-122"/>
              </a:rPr>
              <a:t>样本容量为</a:t>
            </a:r>
            <a:r>
              <a:rPr lang="zh-CN" altLang="en-US" sz="2400" b="1" baseline="-25000">
                <a:solidFill>
                  <a:srgbClr val="FF0000"/>
                </a:solidFill>
                <a:ea typeface="宋体" pitchFamily="2" charset="-122"/>
              </a:rPr>
              <a:t> </a:t>
            </a:r>
            <a:r>
              <a:rPr lang="en-US" altLang="zh-CN" sz="2400" b="1">
                <a:solidFill>
                  <a:srgbClr val="FF0000"/>
                </a:solidFill>
                <a:ea typeface="宋体" pitchFamily="2" charset="-122"/>
              </a:rPr>
              <a:t>5</a:t>
            </a:r>
            <a:r>
              <a:rPr lang="en-US" altLang="zh-CN" sz="1900" b="1">
                <a:solidFill>
                  <a:srgbClr val="CCCCE6"/>
                </a:solidFill>
                <a:ea typeface="宋体" pitchFamily="2" charset="-122"/>
              </a:rPr>
              <a:t>  </a:t>
            </a:r>
            <a:endParaRPr lang="en-US" altLang="zh-CN" sz="2200" b="1">
              <a:solidFill>
                <a:srgbClr val="CCCCE6"/>
              </a:solidFill>
              <a:ea typeface="宋体" pitchFamily="2" charset="-122"/>
            </a:endParaRPr>
          </a:p>
        </p:txBody>
      </p:sp>
      <p:sp>
        <p:nvSpPr>
          <p:cNvPr id="1604644" name="Rectangle 36"/>
          <p:cNvSpPr>
            <a:spLocks noChangeArrowheads="1"/>
          </p:cNvSpPr>
          <p:nvPr/>
        </p:nvSpPr>
        <p:spPr bwMode="auto">
          <a:xfrm>
            <a:off x="3779838" y="3716338"/>
            <a:ext cx="3455987" cy="447675"/>
          </a:xfrm>
          <a:prstGeom prst="rect">
            <a:avLst/>
          </a:prstGeom>
          <a:solidFill>
            <a:srgbClr val="FFCCCC"/>
          </a:solidFill>
          <a:ln w="9525">
            <a:solidFill>
              <a:srgbClr val="CCCCE6"/>
            </a:solidFill>
            <a:miter lim="800000"/>
            <a:headEnd/>
            <a:tailEnd/>
          </a:ln>
        </p:spPr>
        <p:txBody>
          <a:bodyPr lIns="71689" tIns="35844" rIns="71689" bIns="35844">
            <a:spAutoFit/>
          </a:bodyPr>
          <a:lstStyle/>
          <a:p>
            <a:pPr algn="ctr" defTabSz="717550"/>
            <a:r>
              <a:rPr lang="zh-CN" altLang="en-US" sz="2400" b="1">
                <a:solidFill>
                  <a:srgbClr val="FF0000"/>
                </a:solidFill>
                <a:ea typeface="楷体_GB2312" pitchFamily="49" charset="-122"/>
              </a:rPr>
              <a:t>样本是随机变量</a:t>
            </a:r>
          </a:p>
        </p:txBody>
      </p:sp>
      <p:sp>
        <p:nvSpPr>
          <p:cNvPr id="1604645" name="Rectangle 37"/>
          <p:cNvSpPr>
            <a:spLocks noChangeArrowheads="1"/>
          </p:cNvSpPr>
          <p:nvPr/>
        </p:nvSpPr>
        <p:spPr bwMode="auto">
          <a:xfrm>
            <a:off x="4211638" y="3141663"/>
            <a:ext cx="3687762" cy="438150"/>
          </a:xfrm>
          <a:prstGeom prst="rect">
            <a:avLst/>
          </a:prstGeom>
          <a:noFill/>
          <a:ln w="9525">
            <a:noFill/>
            <a:miter lim="800000"/>
            <a:headEnd/>
            <a:tailEnd/>
          </a:ln>
        </p:spPr>
        <p:txBody>
          <a:bodyPr lIns="71689" tIns="35844" rIns="71689" bIns="35844" anchor="ctr">
            <a:spAutoFit/>
          </a:bodyPr>
          <a:lstStyle/>
          <a:p>
            <a:pPr algn="ctr" defTabSz="717550"/>
            <a:r>
              <a:rPr lang="zh-CN" altLang="en-US" sz="2400" b="1">
                <a:solidFill>
                  <a:srgbClr val="000000"/>
                </a:solidFill>
                <a:ea typeface="宋体" pitchFamily="2" charset="-122"/>
              </a:rPr>
              <a:t>抽到哪 </a:t>
            </a:r>
            <a:r>
              <a:rPr lang="en-US" altLang="zh-CN" sz="2400" b="1">
                <a:solidFill>
                  <a:srgbClr val="000000"/>
                </a:solidFill>
                <a:ea typeface="宋体" pitchFamily="2" charset="-122"/>
              </a:rPr>
              <a:t>5 </a:t>
            </a:r>
            <a:r>
              <a:rPr lang="zh-CN" altLang="en-US" sz="2400" b="1">
                <a:solidFill>
                  <a:srgbClr val="000000"/>
                </a:solidFill>
                <a:ea typeface="宋体" pitchFamily="2" charset="-122"/>
              </a:rPr>
              <a:t>辆是随机的！</a:t>
            </a:r>
          </a:p>
        </p:txBody>
      </p:sp>
      <p:sp>
        <p:nvSpPr>
          <p:cNvPr id="1604646" name="Rectangle 38"/>
          <p:cNvSpPr>
            <a:spLocks noChangeArrowheads="1"/>
          </p:cNvSpPr>
          <p:nvPr/>
        </p:nvSpPr>
        <p:spPr bwMode="auto">
          <a:xfrm>
            <a:off x="1187450" y="4365625"/>
            <a:ext cx="7508875" cy="438150"/>
          </a:xfrm>
          <a:prstGeom prst="rect">
            <a:avLst/>
          </a:prstGeom>
          <a:noFill/>
          <a:ln w="9525">
            <a:noFill/>
            <a:miter lim="800000"/>
            <a:headEnd/>
            <a:tailEnd/>
          </a:ln>
        </p:spPr>
        <p:txBody>
          <a:bodyPr wrap="none" lIns="71689" tIns="35844" rIns="71689" bIns="35844" anchor="ctr">
            <a:spAutoFit/>
          </a:bodyPr>
          <a:lstStyle/>
          <a:p>
            <a:pPr algn="ctr" defTabSz="717550"/>
            <a:r>
              <a:rPr lang="zh-CN" altLang="en-US" sz="2400" b="1">
                <a:solidFill>
                  <a:srgbClr val="000000"/>
                </a:solidFill>
                <a:ea typeface="宋体" pitchFamily="2" charset="-122"/>
              </a:rPr>
              <a:t>容量为</a:t>
            </a:r>
            <a:r>
              <a:rPr lang="zh-CN" altLang="en-US" sz="2400" b="1" baseline="-25000">
                <a:solidFill>
                  <a:srgbClr val="000000"/>
                </a:solidFill>
                <a:ea typeface="宋体" pitchFamily="2" charset="-122"/>
              </a:rPr>
              <a:t> </a:t>
            </a:r>
            <a:r>
              <a:rPr lang="en-US" altLang="zh-CN" sz="2400" b="1" i="1">
                <a:solidFill>
                  <a:srgbClr val="000000"/>
                </a:solidFill>
                <a:ea typeface="宋体" pitchFamily="2" charset="-122"/>
              </a:rPr>
              <a:t>n </a:t>
            </a:r>
            <a:r>
              <a:rPr lang="zh-CN" altLang="en-US" sz="2400" b="1">
                <a:solidFill>
                  <a:srgbClr val="000000"/>
                </a:solidFill>
                <a:ea typeface="宋体" pitchFamily="2" charset="-122"/>
              </a:rPr>
              <a:t>的样本可以看作</a:t>
            </a:r>
            <a:r>
              <a:rPr lang="en-US" altLang="zh-CN" sz="2400" b="1" i="1">
                <a:solidFill>
                  <a:srgbClr val="000000"/>
                </a:solidFill>
                <a:ea typeface="宋体" pitchFamily="2" charset="-122"/>
              </a:rPr>
              <a:t>n </a:t>
            </a:r>
            <a:r>
              <a:rPr lang="zh-CN" altLang="en-US" sz="2400" b="1">
                <a:solidFill>
                  <a:srgbClr val="000000"/>
                </a:solidFill>
                <a:ea typeface="宋体" pitchFamily="2" charset="-122"/>
              </a:rPr>
              <a:t>维随机变量</a:t>
            </a:r>
            <a:r>
              <a:rPr lang="en-US" altLang="zh-CN" sz="2400" b="1">
                <a:solidFill>
                  <a:srgbClr val="000000"/>
                </a:solidFill>
                <a:latin typeface="宋体" pitchFamily="2" charset="-122"/>
                <a:ea typeface="宋体" pitchFamily="2" charset="-122"/>
              </a:rPr>
              <a:t>(</a:t>
            </a:r>
            <a:r>
              <a:rPr lang="en-US" altLang="zh-CN" sz="2400" b="1" i="1">
                <a:solidFill>
                  <a:srgbClr val="000000"/>
                </a:solidFill>
                <a:ea typeface="宋体" pitchFamily="2" charset="-122"/>
              </a:rPr>
              <a:t>X</a:t>
            </a:r>
            <a:r>
              <a:rPr lang="en-US" altLang="zh-CN" sz="2400" b="1" baseline="-10000">
                <a:solidFill>
                  <a:srgbClr val="000000"/>
                </a:solidFill>
                <a:ea typeface="宋体" pitchFamily="2" charset="-122"/>
              </a:rPr>
              <a:t>1</a:t>
            </a:r>
            <a:r>
              <a:rPr lang="en-US" altLang="zh-CN" sz="2400" b="1">
                <a:solidFill>
                  <a:srgbClr val="000000"/>
                </a:solidFill>
                <a:ea typeface="宋体" pitchFamily="2" charset="-122"/>
              </a:rPr>
              <a:t>, </a:t>
            </a:r>
            <a:r>
              <a:rPr lang="en-US" altLang="zh-CN" sz="2400" b="1" i="1">
                <a:solidFill>
                  <a:srgbClr val="000000"/>
                </a:solidFill>
                <a:ea typeface="宋体" pitchFamily="2" charset="-122"/>
              </a:rPr>
              <a:t>X</a:t>
            </a:r>
            <a:r>
              <a:rPr lang="en-US" altLang="zh-CN" sz="2400" b="1" baseline="-10000">
                <a:solidFill>
                  <a:srgbClr val="000000"/>
                </a:solidFill>
                <a:ea typeface="宋体" pitchFamily="2" charset="-122"/>
              </a:rPr>
              <a:t>2</a:t>
            </a:r>
            <a:r>
              <a:rPr lang="en-US" altLang="zh-CN" sz="2400" b="1">
                <a:solidFill>
                  <a:srgbClr val="000000"/>
                </a:solidFill>
                <a:ea typeface="宋体" pitchFamily="2" charset="-122"/>
              </a:rPr>
              <a:t>,</a:t>
            </a:r>
            <a:r>
              <a:rPr lang="en-US" altLang="zh-CN" sz="2400" b="1" baseline="-25000">
                <a:solidFill>
                  <a:srgbClr val="000000"/>
                </a:solidFill>
                <a:ea typeface="宋体" pitchFamily="2" charset="-122"/>
              </a:rPr>
              <a:t> </a:t>
            </a:r>
            <a:r>
              <a:rPr lang="en-US" altLang="zh-CN" sz="2400">
                <a:solidFill>
                  <a:srgbClr val="000000"/>
                </a:solidFill>
                <a:latin typeface="宋体" pitchFamily="2" charset="-122"/>
                <a:ea typeface="宋体" pitchFamily="2" charset="-122"/>
              </a:rPr>
              <a:t>…</a:t>
            </a:r>
            <a:r>
              <a:rPr lang="en-US" altLang="zh-CN" sz="2400" b="1">
                <a:solidFill>
                  <a:srgbClr val="000000"/>
                </a:solidFill>
                <a:ea typeface="宋体" pitchFamily="2" charset="-122"/>
              </a:rPr>
              <a:t>, </a:t>
            </a:r>
            <a:r>
              <a:rPr lang="en-US" altLang="zh-CN" sz="2400" b="1" i="1">
                <a:solidFill>
                  <a:srgbClr val="000000"/>
                </a:solidFill>
                <a:ea typeface="宋体" pitchFamily="2" charset="-122"/>
              </a:rPr>
              <a:t>X</a:t>
            </a:r>
            <a:r>
              <a:rPr lang="en-US" altLang="zh-CN" sz="2400" b="1" i="1" baseline="-10000">
                <a:solidFill>
                  <a:srgbClr val="000000"/>
                </a:solidFill>
                <a:ea typeface="宋体" pitchFamily="2" charset="-122"/>
              </a:rPr>
              <a:t>n</a:t>
            </a:r>
            <a:r>
              <a:rPr lang="en-US" altLang="zh-CN" sz="2400" b="1">
                <a:solidFill>
                  <a:srgbClr val="000000"/>
                </a:solidFill>
                <a:latin typeface="宋体" pitchFamily="2" charset="-122"/>
                <a:ea typeface="宋体" pitchFamily="2" charset="-122"/>
              </a:rPr>
              <a:t>)</a:t>
            </a:r>
            <a:r>
              <a:rPr lang="en-US" altLang="zh-CN" sz="2400" b="1">
                <a:solidFill>
                  <a:srgbClr val="000000"/>
                </a:solidFill>
                <a:ea typeface="宋体" pitchFamily="2" charset="-122"/>
              </a:rPr>
              <a:t>.</a:t>
            </a:r>
            <a:r>
              <a:rPr lang="en-US" altLang="zh-CN" sz="1900" b="1">
                <a:solidFill>
                  <a:srgbClr val="000000"/>
                </a:solidFill>
                <a:ea typeface="宋体" pitchFamily="2" charset="-122"/>
              </a:rPr>
              <a:t>   </a:t>
            </a:r>
          </a:p>
        </p:txBody>
      </p:sp>
      <p:sp>
        <p:nvSpPr>
          <p:cNvPr id="1604647" name="Rectangle 39"/>
          <p:cNvSpPr>
            <a:spLocks noChangeArrowheads="1"/>
          </p:cNvSpPr>
          <p:nvPr/>
        </p:nvSpPr>
        <p:spPr bwMode="auto">
          <a:xfrm>
            <a:off x="1009650" y="2736850"/>
            <a:ext cx="3433763" cy="449263"/>
          </a:xfrm>
          <a:prstGeom prst="rect">
            <a:avLst/>
          </a:prstGeom>
          <a:noFill/>
          <a:ln w="9525">
            <a:noFill/>
            <a:miter lim="800000"/>
            <a:headEnd/>
            <a:tailEnd/>
          </a:ln>
        </p:spPr>
        <p:txBody>
          <a:bodyPr lIns="71689" tIns="35844" rIns="71689" bIns="35844">
            <a:spAutoFit/>
          </a:bodyPr>
          <a:lstStyle/>
          <a:p>
            <a:pPr defTabSz="717550">
              <a:lnSpc>
                <a:spcPct val="130000"/>
              </a:lnSpc>
            </a:pPr>
            <a:endParaRPr lang="en-US" altLang="zh-CN" sz="1900" b="1">
              <a:solidFill>
                <a:srgbClr val="000000"/>
              </a:solidFill>
              <a:ea typeface="宋体" pitchFamily="2" charset="-122"/>
            </a:endParaRPr>
          </a:p>
        </p:txBody>
      </p:sp>
      <p:sp>
        <p:nvSpPr>
          <p:cNvPr id="16396" name="Rectangle 43"/>
          <p:cNvSpPr>
            <a:spLocks noChangeArrowheads="1"/>
          </p:cNvSpPr>
          <p:nvPr/>
        </p:nvSpPr>
        <p:spPr bwMode="auto">
          <a:xfrm>
            <a:off x="1187450" y="727075"/>
            <a:ext cx="5472113" cy="762000"/>
          </a:xfrm>
          <a:prstGeom prst="rect">
            <a:avLst/>
          </a:prstGeom>
          <a:noFill/>
          <a:ln w="9525">
            <a:noFill/>
            <a:miter lim="800000"/>
            <a:headEnd/>
            <a:tailEnd/>
          </a:ln>
        </p:spPr>
        <p:txBody>
          <a:bodyPr>
            <a:spAutoFit/>
          </a:bodyPr>
          <a:lstStyle/>
          <a:p>
            <a:r>
              <a:rPr lang="zh-CN" altLang="en-US" sz="4400">
                <a:ea typeface="宋体" pitchFamily="2" charset="-122"/>
              </a:rPr>
              <a:t>基本概念</a:t>
            </a:r>
            <a:r>
              <a:rPr lang="en-US" altLang="zh-CN" sz="440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04634"/>
                                        </p:tgtEl>
                                        <p:attrNameLst>
                                          <p:attrName>style.visibility</p:attrName>
                                        </p:attrNameLst>
                                      </p:cBhvr>
                                      <p:to>
                                        <p:strVal val="visible"/>
                                      </p:to>
                                    </p:set>
                                    <p:animEffect transition="in" filter="wipe(left)">
                                      <p:cBhvr>
                                        <p:cTn id="7" dur="500"/>
                                        <p:tgtEl>
                                          <p:spTgt spid="1604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4633"/>
                                        </p:tgtEl>
                                        <p:attrNameLst>
                                          <p:attrName>style.visibility</p:attrName>
                                        </p:attrNameLst>
                                      </p:cBhvr>
                                      <p:to>
                                        <p:strVal val="visible"/>
                                      </p:to>
                                    </p:set>
                                    <p:animEffect transition="in" filter="wipe(left)">
                                      <p:cBhvr>
                                        <p:cTn id="12" dur="500"/>
                                        <p:tgtEl>
                                          <p:spTgt spid="16046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1604647"/>
                                        </p:tgtEl>
                                        <p:attrNameLst>
                                          <p:attrName>style.visibility</p:attrName>
                                        </p:attrNameLst>
                                      </p:cBhvr>
                                      <p:to>
                                        <p:strVal val="visible"/>
                                      </p:to>
                                    </p:set>
                                    <p:animEffect transition="in" filter="wipe(left)">
                                      <p:cBhvr>
                                        <p:cTn id="17" dur="500"/>
                                        <p:tgtEl>
                                          <p:spTgt spid="16046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4631"/>
                                        </p:tgtEl>
                                        <p:attrNameLst>
                                          <p:attrName>style.visibility</p:attrName>
                                        </p:attrNameLst>
                                      </p:cBhvr>
                                      <p:to>
                                        <p:strVal val="visible"/>
                                      </p:to>
                                    </p:set>
                                    <p:animEffect transition="in" filter="wipe(left)">
                                      <p:cBhvr>
                                        <p:cTn id="22" dur="500"/>
                                        <p:tgtEl>
                                          <p:spTgt spid="160463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Left)">
                                      <p:cBhvr>
                                        <p:cTn id="27" dur="1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1604642"/>
                                        </p:tgtEl>
                                        <p:attrNameLst>
                                          <p:attrName>style.visibility</p:attrName>
                                        </p:attrNameLst>
                                      </p:cBhvr>
                                      <p:to>
                                        <p:strVal val="visible"/>
                                      </p:to>
                                    </p:set>
                                    <p:anim calcmode="lin" valueType="num">
                                      <p:cBhvr>
                                        <p:cTn id="32" dur="500" fill="hold"/>
                                        <p:tgtEl>
                                          <p:spTgt spid="1604642"/>
                                        </p:tgtEl>
                                        <p:attrNameLst>
                                          <p:attrName>ppt_w</p:attrName>
                                        </p:attrNameLst>
                                      </p:cBhvr>
                                      <p:tavLst>
                                        <p:tav tm="0">
                                          <p:val>
                                            <p:fltVal val="0"/>
                                          </p:val>
                                        </p:tav>
                                        <p:tav tm="100000">
                                          <p:val>
                                            <p:strVal val="#ppt_w"/>
                                          </p:val>
                                        </p:tav>
                                      </p:tavLst>
                                    </p:anim>
                                    <p:anim calcmode="lin" valueType="num">
                                      <p:cBhvr>
                                        <p:cTn id="33" dur="500" fill="hold"/>
                                        <p:tgtEl>
                                          <p:spTgt spid="1604642"/>
                                        </p:tgtEl>
                                        <p:attrNameLst>
                                          <p:attrName>ppt_h</p:attrName>
                                        </p:attrNameLst>
                                      </p:cBhvr>
                                      <p:tavLst>
                                        <p:tav tm="0">
                                          <p:val>
                                            <p:fltVal val="0"/>
                                          </p:val>
                                        </p:tav>
                                        <p:tav tm="100000">
                                          <p:val>
                                            <p:strVal val="#ppt_h"/>
                                          </p:val>
                                        </p:tav>
                                      </p:tavLst>
                                    </p:anim>
                                    <p:animEffect transition="in" filter="fade">
                                      <p:cBhvr>
                                        <p:cTn id="34" dur="500"/>
                                        <p:tgtEl>
                                          <p:spTgt spid="16046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04645"/>
                                        </p:tgtEl>
                                        <p:attrNameLst>
                                          <p:attrName>style.visibility</p:attrName>
                                        </p:attrNameLst>
                                      </p:cBhvr>
                                      <p:to>
                                        <p:strVal val="visible"/>
                                      </p:to>
                                    </p:set>
                                    <p:animEffect transition="in" filter="wipe(left)">
                                      <p:cBhvr>
                                        <p:cTn id="39" dur="500"/>
                                        <p:tgtEl>
                                          <p:spTgt spid="160464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0" fill="hold" grpId="0" nodeType="clickEffect">
                                  <p:stCondLst>
                                    <p:cond delay="0"/>
                                  </p:stCondLst>
                                  <p:childTnLst>
                                    <p:set>
                                      <p:cBhvr>
                                        <p:cTn id="43" dur="1" fill="hold">
                                          <p:stCondLst>
                                            <p:cond delay="0"/>
                                          </p:stCondLst>
                                        </p:cTn>
                                        <p:tgtEl>
                                          <p:spTgt spid="1604644"/>
                                        </p:tgtEl>
                                        <p:attrNameLst>
                                          <p:attrName>style.visibility</p:attrName>
                                        </p:attrNameLst>
                                      </p:cBhvr>
                                      <p:to>
                                        <p:strVal val="visible"/>
                                      </p:to>
                                    </p:set>
                                    <p:anim calcmode="lin" valueType="num">
                                      <p:cBhvr>
                                        <p:cTn id="44" dur="1000" fill="hold"/>
                                        <p:tgtEl>
                                          <p:spTgt spid="1604644"/>
                                        </p:tgtEl>
                                        <p:attrNameLst>
                                          <p:attrName>ppt_w</p:attrName>
                                        </p:attrNameLst>
                                      </p:cBhvr>
                                      <p:tavLst>
                                        <p:tav tm="0">
                                          <p:val>
                                            <p:fltVal val="0"/>
                                          </p:val>
                                        </p:tav>
                                        <p:tav tm="100000">
                                          <p:val>
                                            <p:strVal val="#ppt_w"/>
                                          </p:val>
                                        </p:tav>
                                      </p:tavLst>
                                    </p:anim>
                                    <p:anim calcmode="lin" valueType="num">
                                      <p:cBhvr>
                                        <p:cTn id="45" dur="1000" fill="hold"/>
                                        <p:tgtEl>
                                          <p:spTgt spid="1604644"/>
                                        </p:tgtEl>
                                        <p:attrNameLst>
                                          <p:attrName>ppt_h</p:attrName>
                                        </p:attrNameLst>
                                      </p:cBhvr>
                                      <p:tavLst>
                                        <p:tav tm="0">
                                          <p:val>
                                            <p:fltVal val="0"/>
                                          </p:val>
                                        </p:tav>
                                        <p:tav tm="100000">
                                          <p:val>
                                            <p:strVal val="#ppt_h"/>
                                          </p:val>
                                        </p:tav>
                                      </p:tavLst>
                                    </p:anim>
                                    <p:animEffect transition="in" filter="fade">
                                      <p:cBhvr>
                                        <p:cTn id="46" dur="1000"/>
                                        <p:tgtEl>
                                          <p:spTgt spid="160464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604646"/>
                                        </p:tgtEl>
                                        <p:attrNameLst>
                                          <p:attrName>style.visibility</p:attrName>
                                        </p:attrNameLst>
                                      </p:cBhvr>
                                      <p:to>
                                        <p:strVal val="visible"/>
                                      </p:to>
                                    </p:set>
                                    <p:animEffect transition="in" filter="dissolve">
                                      <p:cBhvr>
                                        <p:cTn id="51" dur="1000"/>
                                        <p:tgtEl>
                                          <p:spTgt spid="160464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04632"/>
                                        </p:tgtEl>
                                        <p:attrNameLst>
                                          <p:attrName>style.visibility</p:attrName>
                                        </p:attrNameLst>
                                      </p:cBhvr>
                                      <p:to>
                                        <p:strVal val="visible"/>
                                      </p:to>
                                    </p:set>
                                    <p:animEffect transition="in" filter="wipe(left)">
                                      <p:cBhvr>
                                        <p:cTn id="56" dur="1000"/>
                                        <p:tgtEl>
                                          <p:spTgt spid="160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31" grpId="0"/>
      <p:bldP spid="1604632" grpId="0" autoUpdateAnimBg="0"/>
      <p:bldP spid="1604633" grpId="0"/>
      <p:bldP spid="1604634" grpId="0"/>
      <p:bldP spid="1604642" grpId="0"/>
      <p:bldP spid="1604644" grpId="0" animBg="1"/>
      <p:bldP spid="1604645" grpId="0"/>
      <p:bldP spid="1604646" grpId="0"/>
      <p:bldP spid="16046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7" name="Rectangle 5"/>
          <p:cNvSpPr>
            <a:spLocks noChangeArrowheads="1"/>
          </p:cNvSpPr>
          <p:nvPr/>
        </p:nvSpPr>
        <p:spPr bwMode="auto">
          <a:xfrm>
            <a:off x="1042988" y="1844675"/>
            <a:ext cx="3384550" cy="3503613"/>
          </a:xfrm>
          <a:prstGeom prst="rect">
            <a:avLst/>
          </a:prstGeom>
          <a:noFill/>
          <a:ln w="9525">
            <a:noFill/>
            <a:miter lim="800000"/>
            <a:headEnd/>
            <a:tailEnd/>
          </a:ln>
        </p:spPr>
        <p:txBody>
          <a:bodyPr lIns="90000" tIns="46800" rIns="90000" bIns="46800">
            <a:spAutoFit/>
          </a:bodyPr>
          <a:lstStyle/>
          <a:p>
            <a:r>
              <a:rPr lang="zh-CN" altLang="en-US" sz="3200">
                <a:latin typeface="黑体" pitchFamily="49" charset="-122"/>
                <a:ea typeface="黑体" pitchFamily="49" charset="-122"/>
              </a:rPr>
              <a:t>  </a:t>
            </a:r>
            <a:r>
              <a:rPr lang="zh-CN" altLang="en-US" sz="3200">
                <a:latin typeface="宋体" pitchFamily="2" charset="-122"/>
                <a:ea typeface="宋体" pitchFamily="2" charset="-122"/>
              </a:rPr>
              <a:t>抽取样本的目的是为了利用样本对总体进行统计推断,这就要求样本能很好的反映总体的特性且便于处理</a:t>
            </a:r>
            <a:r>
              <a:rPr lang="en-US" altLang="zh-CN" sz="3200">
                <a:latin typeface="宋体" pitchFamily="2" charset="-122"/>
                <a:ea typeface="宋体" pitchFamily="2" charset="-122"/>
              </a:rPr>
              <a:t>.</a:t>
            </a:r>
            <a:r>
              <a:rPr lang="zh-CN" altLang="en-US" sz="3200">
                <a:latin typeface="宋体" pitchFamily="2" charset="-122"/>
                <a:ea typeface="宋体" pitchFamily="2" charset="-122"/>
              </a:rPr>
              <a:t>因此：</a:t>
            </a:r>
          </a:p>
        </p:txBody>
      </p:sp>
      <p:pic>
        <p:nvPicPr>
          <p:cNvPr id="17411" name="Picture 7"/>
          <p:cNvPicPr>
            <a:picLocks noChangeAspect="1" noChangeArrowheads="1"/>
          </p:cNvPicPr>
          <p:nvPr/>
        </p:nvPicPr>
        <p:blipFill>
          <a:blip r:embed="rId2"/>
          <a:srcRect/>
          <a:stretch>
            <a:fillRect/>
          </a:stretch>
        </p:blipFill>
        <p:spPr bwMode="auto">
          <a:xfrm>
            <a:off x="4514850" y="1730375"/>
            <a:ext cx="4483100" cy="5084763"/>
          </a:xfrm>
          <a:prstGeom prst="rect">
            <a:avLst/>
          </a:prstGeom>
          <a:noFill/>
          <a:ln w="9525">
            <a:noFill/>
            <a:miter lim="800000"/>
            <a:headEnd/>
            <a:tailEnd/>
          </a:ln>
        </p:spPr>
      </p:pic>
      <p:sp>
        <p:nvSpPr>
          <p:cNvPr id="17412" name="Rectangle 8"/>
          <p:cNvSpPr>
            <a:spLocks noChangeArrowheads="1"/>
          </p:cNvSpPr>
          <p:nvPr/>
        </p:nvSpPr>
        <p:spPr bwMode="auto">
          <a:xfrm>
            <a:off x="1116013" y="836613"/>
            <a:ext cx="3241675" cy="701675"/>
          </a:xfrm>
          <a:prstGeom prst="rect">
            <a:avLst/>
          </a:prstGeom>
          <a:noFill/>
          <a:ln w="9525">
            <a:noFill/>
            <a:miter lim="800000"/>
            <a:headEnd/>
            <a:tailEnd/>
          </a:ln>
        </p:spPr>
        <p:txBody>
          <a:bodyPr wrap="none">
            <a:spAutoFit/>
          </a:bodyPr>
          <a:lstStyle/>
          <a:p>
            <a:r>
              <a:rPr lang="zh-CN" altLang="en-US" sz="4000" b="1">
                <a:ea typeface="宋体" pitchFamily="2" charset="-122"/>
              </a:rPr>
              <a:t>简单随机样本</a:t>
            </a:r>
            <a:endParaRPr lang="en-US" altLang="zh-CN" sz="4000" b="1">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5637"/>
                                        </p:tgtEl>
                                        <p:attrNameLst>
                                          <p:attrName>style.visibility</p:attrName>
                                        </p:attrNameLst>
                                      </p:cBhvr>
                                      <p:to>
                                        <p:strVal val="visible"/>
                                      </p:to>
                                    </p:set>
                                    <p:anim calcmode="lin" valueType="num">
                                      <p:cBhvr additive="base">
                                        <p:cTn id="7" dur="500" fill="hold"/>
                                        <p:tgtEl>
                                          <p:spTgt spid="1605637"/>
                                        </p:tgtEl>
                                        <p:attrNameLst>
                                          <p:attrName>ppt_x</p:attrName>
                                        </p:attrNameLst>
                                      </p:cBhvr>
                                      <p:tavLst>
                                        <p:tav tm="0">
                                          <p:val>
                                            <p:strVal val="0-#ppt_w/2"/>
                                          </p:val>
                                        </p:tav>
                                        <p:tav tm="100000">
                                          <p:val>
                                            <p:strVal val="#ppt_x"/>
                                          </p:val>
                                        </p:tav>
                                      </p:tavLst>
                                    </p:anim>
                                    <p:anim calcmode="lin" valueType="num">
                                      <p:cBhvr additive="base">
                                        <p:cTn id="8" dur="500" fill="hold"/>
                                        <p:tgtEl>
                                          <p:spTgt spid="1605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563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60" name="Rectangle 4"/>
          <p:cNvSpPr>
            <a:spLocks noChangeArrowheads="1"/>
          </p:cNvSpPr>
          <p:nvPr/>
        </p:nvSpPr>
        <p:spPr bwMode="auto">
          <a:xfrm>
            <a:off x="1187450" y="1844675"/>
            <a:ext cx="7632700" cy="628650"/>
          </a:xfrm>
          <a:prstGeom prst="rect">
            <a:avLst/>
          </a:prstGeom>
          <a:noFill/>
          <a:ln w="9525">
            <a:noFill/>
            <a:miter lim="800000"/>
            <a:headEnd/>
            <a:tailEnd/>
          </a:ln>
        </p:spPr>
        <p:txBody>
          <a:bodyPr lIns="71689" tIns="35844" rIns="71689" bIns="35844">
            <a:spAutoFit/>
          </a:bodyPr>
          <a:lstStyle/>
          <a:p>
            <a:pPr defTabSz="717550">
              <a:lnSpc>
                <a:spcPct val="130000"/>
              </a:lnSpc>
            </a:pPr>
            <a:r>
              <a:rPr lang="zh-CN" altLang="en-US" b="1">
                <a:latin typeface="Arial" charset="0"/>
                <a:ea typeface="宋体" pitchFamily="2" charset="-122"/>
              </a:rPr>
              <a:t>抽取的样本</a:t>
            </a:r>
            <a:r>
              <a:rPr lang="en-US" altLang="zh-CN" b="1" i="1">
                <a:ea typeface="宋体" pitchFamily="2" charset="-122"/>
              </a:rPr>
              <a:t>X</a:t>
            </a:r>
            <a:r>
              <a:rPr lang="en-US" altLang="zh-CN" b="1" baseline="-10000">
                <a:ea typeface="宋体" pitchFamily="2" charset="-122"/>
              </a:rPr>
              <a:t>1</a:t>
            </a:r>
            <a:r>
              <a:rPr lang="en-US" altLang="zh-CN" b="1">
                <a:ea typeface="宋体" pitchFamily="2" charset="-122"/>
              </a:rPr>
              <a:t>, </a:t>
            </a:r>
            <a:r>
              <a:rPr lang="en-US" altLang="zh-CN" b="1" i="1">
                <a:ea typeface="宋体" pitchFamily="2" charset="-122"/>
              </a:rPr>
              <a:t>X</a:t>
            </a:r>
            <a:r>
              <a:rPr lang="en-US" altLang="zh-CN" b="1" baseline="-10000">
                <a:ea typeface="宋体" pitchFamily="2" charset="-122"/>
              </a:rPr>
              <a:t>2</a:t>
            </a:r>
            <a:r>
              <a:rPr lang="en-US" altLang="zh-CN" b="1">
                <a:ea typeface="宋体" pitchFamily="2" charset="-122"/>
              </a:rPr>
              <a:t>, </a:t>
            </a:r>
            <a:r>
              <a:rPr lang="en-US" altLang="zh-CN">
                <a:latin typeface="宋体" pitchFamily="2" charset="-122"/>
                <a:ea typeface="宋体" pitchFamily="2" charset="-122"/>
              </a:rPr>
              <a:t>…</a:t>
            </a:r>
            <a:r>
              <a:rPr lang="en-US" altLang="zh-CN" b="1">
                <a:ea typeface="宋体" pitchFamily="2" charset="-122"/>
              </a:rPr>
              <a:t>, </a:t>
            </a:r>
            <a:r>
              <a:rPr lang="en-US" altLang="zh-CN" b="1" i="1">
                <a:ea typeface="宋体" pitchFamily="2" charset="-122"/>
              </a:rPr>
              <a:t>X</a:t>
            </a:r>
            <a:r>
              <a:rPr lang="en-US" altLang="zh-CN" b="1" i="1" baseline="-10000">
                <a:ea typeface="宋体" pitchFamily="2" charset="-122"/>
              </a:rPr>
              <a:t>n</a:t>
            </a:r>
            <a:r>
              <a:rPr lang="en-US" altLang="zh-CN" b="1">
                <a:latin typeface="宋体" pitchFamily="2" charset="-122"/>
                <a:ea typeface="宋体" pitchFamily="2" charset="-122"/>
              </a:rPr>
              <a:t> </a:t>
            </a:r>
            <a:r>
              <a:rPr lang="zh-CN" altLang="en-US" b="1">
                <a:latin typeface="Arial" charset="0"/>
                <a:ea typeface="宋体" pitchFamily="2" charset="-122"/>
              </a:rPr>
              <a:t>满足下面两点</a:t>
            </a:r>
            <a:r>
              <a:rPr lang="en-US" altLang="zh-CN" b="1">
                <a:latin typeface="Arial" charset="0"/>
                <a:ea typeface="宋体" pitchFamily="2" charset="-122"/>
              </a:rPr>
              <a:t>:</a:t>
            </a:r>
          </a:p>
        </p:txBody>
      </p:sp>
      <p:sp>
        <p:nvSpPr>
          <p:cNvPr id="1606662" name="Rectangle 6"/>
          <p:cNvSpPr>
            <a:spLocks noChangeArrowheads="1"/>
          </p:cNvSpPr>
          <p:nvPr/>
        </p:nvSpPr>
        <p:spPr bwMode="auto">
          <a:xfrm>
            <a:off x="1476375" y="3789363"/>
            <a:ext cx="7416800" cy="1184275"/>
          </a:xfrm>
          <a:prstGeom prst="rect">
            <a:avLst/>
          </a:prstGeom>
          <a:noFill/>
          <a:ln w="9525">
            <a:noFill/>
            <a:miter lim="800000"/>
            <a:headEnd/>
            <a:tailEnd/>
          </a:ln>
        </p:spPr>
        <p:txBody>
          <a:bodyPr lIns="71689" tIns="35844" rIns="71689" bIns="35844">
            <a:spAutoFit/>
          </a:bodyPr>
          <a:lstStyle/>
          <a:p>
            <a:pPr defTabSz="717550">
              <a:lnSpc>
                <a:spcPct val="130000"/>
              </a:lnSpc>
            </a:pPr>
            <a:r>
              <a:rPr lang="en-US" altLang="zh-CN" b="1">
                <a:solidFill>
                  <a:srgbClr val="FF0000"/>
                </a:solidFill>
                <a:ea typeface="宋体" pitchFamily="2" charset="-122"/>
              </a:rPr>
              <a:t>2.</a:t>
            </a:r>
            <a:r>
              <a:rPr lang="zh-CN" altLang="en-US" b="1">
                <a:solidFill>
                  <a:srgbClr val="3366CC"/>
                </a:solidFill>
                <a:ea typeface="宋体" pitchFamily="2" charset="-122"/>
              </a:rPr>
              <a:t>代表性</a:t>
            </a:r>
            <a:r>
              <a:rPr lang="zh-CN" altLang="en-US" b="1">
                <a:solidFill>
                  <a:srgbClr val="FF0000"/>
                </a:solidFill>
                <a:ea typeface="宋体" pitchFamily="2" charset="-122"/>
              </a:rPr>
              <a:t>： </a:t>
            </a:r>
            <a:r>
              <a:rPr lang="en-US" altLang="zh-CN" b="1" i="1">
                <a:solidFill>
                  <a:srgbClr val="FF0000"/>
                </a:solidFill>
                <a:ea typeface="宋体" pitchFamily="2" charset="-122"/>
              </a:rPr>
              <a:t>X</a:t>
            </a:r>
            <a:r>
              <a:rPr lang="en-US" altLang="zh-CN" b="1" i="1" baseline="-10000">
                <a:solidFill>
                  <a:srgbClr val="FF0000"/>
                </a:solidFill>
                <a:ea typeface="宋体" pitchFamily="2" charset="-122"/>
              </a:rPr>
              <a:t>i </a:t>
            </a:r>
            <a:r>
              <a:rPr lang="en-US" altLang="zh-CN" b="1">
                <a:solidFill>
                  <a:srgbClr val="FF0000"/>
                </a:solidFill>
                <a:latin typeface="宋体" pitchFamily="2" charset="-122"/>
                <a:ea typeface="宋体" pitchFamily="2" charset="-122"/>
              </a:rPr>
              <a:t>(</a:t>
            </a:r>
            <a:r>
              <a:rPr lang="en-US" altLang="zh-CN" b="1" i="1">
                <a:solidFill>
                  <a:srgbClr val="FF0000"/>
                </a:solidFill>
                <a:ea typeface="宋体" pitchFamily="2" charset="-122"/>
              </a:rPr>
              <a:t>i </a:t>
            </a:r>
            <a:r>
              <a:rPr lang="en-US" altLang="zh-CN" b="1">
                <a:solidFill>
                  <a:srgbClr val="FF0000"/>
                </a:solidFill>
                <a:ea typeface="宋体" pitchFamily="2" charset="-122"/>
              </a:rPr>
              <a:t>=1,2,</a:t>
            </a:r>
            <a:r>
              <a:rPr lang="en-US" altLang="zh-CN">
                <a:solidFill>
                  <a:srgbClr val="FF0000"/>
                </a:solidFill>
                <a:latin typeface="宋体" pitchFamily="2" charset="-122"/>
                <a:ea typeface="宋体" pitchFamily="2" charset="-122"/>
              </a:rPr>
              <a:t>…</a:t>
            </a:r>
            <a:r>
              <a:rPr lang="en-US" altLang="zh-CN" b="1">
                <a:solidFill>
                  <a:srgbClr val="FF0000"/>
                </a:solidFill>
                <a:ea typeface="宋体" pitchFamily="2" charset="-122"/>
              </a:rPr>
              <a:t>,</a:t>
            </a:r>
            <a:r>
              <a:rPr lang="en-US" altLang="zh-CN" b="1" i="1">
                <a:solidFill>
                  <a:srgbClr val="FF0000"/>
                </a:solidFill>
                <a:ea typeface="宋体" pitchFamily="2" charset="-122"/>
              </a:rPr>
              <a:t>n</a:t>
            </a:r>
            <a:r>
              <a:rPr lang="en-US" altLang="zh-CN" b="1">
                <a:solidFill>
                  <a:srgbClr val="FF0000"/>
                </a:solidFill>
                <a:latin typeface="宋体" pitchFamily="2" charset="-122"/>
                <a:ea typeface="宋体" pitchFamily="2" charset="-122"/>
              </a:rPr>
              <a:t>)</a:t>
            </a:r>
            <a:r>
              <a:rPr lang="en-US" altLang="zh-CN" b="1">
                <a:solidFill>
                  <a:srgbClr val="FF0000"/>
                </a:solidFill>
                <a:ea typeface="宋体" pitchFamily="2" charset="-122"/>
              </a:rPr>
              <a:t> </a:t>
            </a:r>
            <a:r>
              <a:rPr lang="zh-CN" altLang="en-US" b="1">
                <a:solidFill>
                  <a:srgbClr val="FF0000"/>
                </a:solidFill>
                <a:ea typeface="宋体" pitchFamily="2" charset="-122"/>
              </a:rPr>
              <a:t>与所考察的总体 </a:t>
            </a:r>
            <a:r>
              <a:rPr lang="en-US" altLang="zh-CN" b="1" i="1">
                <a:solidFill>
                  <a:srgbClr val="FF0000"/>
                </a:solidFill>
                <a:ea typeface="宋体" pitchFamily="2" charset="-122"/>
              </a:rPr>
              <a:t>X </a:t>
            </a:r>
            <a:r>
              <a:rPr lang="zh-CN" altLang="en-US" b="1">
                <a:solidFill>
                  <a:srgbClr val="FF0000"/>
                </a:solidFill>
                <a:ea typeface="宋体" pitchFamily="2" charset="-122"/>
              </a:rPr>
              <a:t>具有相同的分布</a:t>
            </a:r>
            <a:r>
              <a:rPr lang="en-US" altLang="zh-CN" b="1">
                <a:solidFill>
                  <a:srgbClr val="FF0000"/>
                </a:solidFill>
                <a:ea typeface="宋体" pitchFamily="2" charset="-122"/>
              </a:rPr>
              <a:t>.</a:t>
            </a:r>
            <a:r>
              <a:rPr lang="en-US" altLang="zh-CN" sz="1900" b="1">
                <a:solidFill>
                  <a:srgbClr val="FF0000"/>
                </a:solidFill>
                <a:ea typeface="宋体" pitchFamily="2" charset="-122"/>
              </a:rPr>
              <a:t> </a:t>
            </a:r>
          </a:p>
        </p:txBody>
      </p:sp>
      <p:sp>
        <p:nvSpPr>
          <p:cNvPr id="1606664" name="Text Box 8"/>
          <p:cNvSpPr txBox="1">
            <a:spLocks noChangeArrowheads="1"/>
          </p:cNvSpPr>
          <p:nvPr/>
        </p:nvSpPr>
        <p:spPr bwMode="auto">
          <a:xfrm>
            <a:off x="1476375" y="2492375"/>
            <a:ext cx="7273925" cy="1192695"/>
          </a:xfrm>
          <a:prstGeom prst="rect">
            <a:avLst/>
          </a:prstGeom>
          <a:noFill/>
          <a:ln w="9525">
            <a:noFill/>
            <a:miter lim="800000"/>
            <a:headEnd/>
            <a:tailEnd/>
          </a:ln>
        </p:spPr>
        <p:txBody>
          <a:bodyPr lIns="71689" tIns="35844" rIns="71689" bIns="35844" anchor="ctr">
            <a:spAutoFit/>
          </a:bodyPr>
          <a:lstStyle/>
          <a:p>
            <a:pPr defTabSz="717550" eaLnBrk="0" hangingPunct="0">
              <a:lnSpc>
                <a:spcPct val="130000"/>
              </a:lnSpc>
            </a:pPr>
            <a:r>
              <a:rPr lang="en-US" altLang="zh-CN" b="1" dirty="0">
                <a:solidFill>
                  <a:srgbClr val="FF0000"/>
                </a:solidFill>
                <a:ea typeface="宋体" pitchFamily="2" charset="-122"/>
              </a:rPr>
              <a:t>1.</a:t>
            </a:r>
            <a:r>
              <a:rPr lang="zh-CN" altLang="en-US" b="1" dirty="0">
                <a:solidFill>
                  <a:srgbClr val="3366CC"/>
                </a:solidFill>
                <a:ea typeface="宋体" pitchFamily="2" charset="-122"/>
              </a:rPr>
              <a:t>独立性</a:t>
            </a:r>
            <a:r>
              <a:rPr lang="zh-CN" altLang="en-US" b="1" dirty="0">
                <a:solidFill>
                  <a:srgbClr val="FF0000"/>
                </a:solidFill>
                <a:ea typeface="宋体" pitchFamily="2" charset="-122"/>
              </a:rPr>
              <a:t>：</a:t>
            </a:r>
            <a:r>
              <a:rPr lang="zh-CN" altLang="en-US" b="1" dirty="0">
                <a:ea typeface="宋体" pitchFamily="2" charset="-122"/>
              </a:rPr>
              <a:t> </a:t>
            </a:r>
            <a:r>
              <a:rPr lang="en-US" altLang="zh-CN" b="1" i="1" dirty="0">
                <a:solidFill>
                  <a:srgbClr val="FF0000"/>
                </a:solidFill>
                <a:ea typeface="宋体" pitchFamily="2" charset="-122"/>
              </a:rPr>
              <a:t>X</a:t>
            </a:r>
            <a:r>
              <a:rPr lang="en-US" altLang="zh-CN" b="1" baseline="-10000" dirty="0">
                <a:solidFill>
                  <a:srgbClr val="FF0000"/>
                </a:solidFill>
                <a:ea typeface="宋体" pitchFamily="2" charset="-122"/>
              </a:rPr>
              <a:t>1</a:t>
            </a:r>
            <a:r>
              <a:rPr lang="en-US" altLang="zh-CN" b="1" dirty="0">
                <a:solidFill>
                  <a:srgbClr val="FF0000"/>
                </a:solidFill>
                <a:ea typeface="宋体" pitchFamily="2" charset="-122"/>
              </a:rPr>
              <a:t>, </a:t>
            </a:r>
            <a:r>
              <a:rPr lang="en-US" altLang="zh-CN" b="1" i="1" dirty="0">
                <a:solidFill>
                  <a:srgbClr val="FF0000"/>
                </a:solidFill>
                <a:ea typeface="宋体" pitchFamily="2" charset="-122"/>
              </a:rPr>
              <a:t>X</a:t>
            </a:r>
            <a:r>
              <a:rPr lang="en-US" altLang="zh-CN" b="1" baseline="-10000" dirty="0">
                <a:solidFill>
                  <a:srgbClr val="FF0000"/>
                </a:solidFill>
                <a:ea typeface="宋体" pitchFamily="2" charset="-122"/>
              </a:rPr>
              <a:t>2</a:t>
            </a:r>
            <a:r>
              <a:rPr lang="en-US" altLang="zh-CN" b="1" dirty="0">
                <a:solidFill>
                  <a:srgbClr val="FF0000"/>
                </a:solidFill>
                <a:ea typeface="宋体" pitchFamily="2" charset="-122"/>
              </a:rPr>
              <a:t>, </a:t>
            </a:r>
            <a:r>
              <a:rPr lang="en-US" altLang="zh-CN" dirty="0">
                <a:solidFill>
                  <a:srgbClr val="FF0000"/>
                </a:solidFill>
                <a:latin typeface="宋体" pitchFamily="2" charset="-122"/>
                <a:ea typeface="宋体" pitchFamily="2" charset="-122"/>
              </a:rPr>
              <a:t>…</a:t>
            </a:r>
            <a:r>
              <a:rPr lang="en-US" altLang="zh-CN" b="1" dirty="0">
                <a:solidFill>
                  <a:srgbClr val="FF0000"/>
                </a:solidFill>
                <a:ea typeface="宋体" pitchFamily="2" charset="-122"/>
              </a:rPr>
              <a:t>, </a:t>
            </a:r>
            <a:r>
              <a:rPr lang="en-US" altLang="zh-CN" b="1" i="1" dirty="0" err="1">
                <a:solidFill>
                  <a:srgbClr val="FF0000"/>
                </a:solidFill>
                <a:ea typeface="宋体" pitchFamily="2" charset="-122"/>
              </a:rPr>
              <a:t>X</a:t>
            </a:r>
            <a:r>
              <a:rPr lang="en-US" altLang="zh-CN" b="1" i="1" baseline="-10000" dirty="0" err="1">
                <a:solidFill>
                  <a:srgbClr val="FF0000"/>
                </a:solidFill>
                <a:ea typeface="宋体" pitchFamily="2" charset="-122"/>
              </a:rPr>
              <a:t>n</a:t>
            </a:r>
            <a:r>
              <a:rPr lang="en-US" altLang="zh-CN" b="1" dirty="0">
                <a:solidFill>
                  <a:srgbClr val="FF0000"/>
                </a:solidFill>
                <a:latin typeface="宋体" pitchFamily="2" charset="-122"/>
                <a:ea typeface="宋体" pitchFamily="2" charset="-122"/>
              </a:rPr>
              <a:t> </a:t>
            </a:r>
            <a:r>
              <a:rPr lang="zh-CN" altLang="en-US" b="1" dirty="0">
                <a:solidFill>
                  <a:srgbClr val="FF0000"/>
                </a:solidFill>
                <a:ea typeface="宋体" pitchFamily="2" charset="-122"/>
              </a:rPr>
              <a:t>是相互独立的</a:t>
            </a:r>
            <a:r>
              <a:rPr lang="zh-CN" altLang="en-US" b="1" dirty="0" smtClean="0">
                <a:solidFill>
                  <a:srgbClr val="FF0000"/>
                </a:solidFill>
                <a:ea typeface="宋体" pitchFamily="2" charset="-122"/>
              </a:rPr>
              <a:t>随机变量</a:t>
            </a:r>
            <a:r>
              <a:rPr lang="en-US" altLang="zh-CN" b="1" dirty="0" smtClean="0">
                <a:solidFill>
                  <a:srgbClr val="FF0000"/>
                </a:solidFill>
                <a:ea typeface="宋体" pitchFamily="2" charset="-122"/>
              </a:rPr>
              <a:t>;</a:t>
            </a:r>
            <a:r>
              <a:rPr lang="zh-CN" altLang="en-US" dirty="0" smtClean="0">
                <a:solidFill>
                  <a:schemeClr val="tx2"/>
                </a:solidFill>
                <a:effectLst>
                  <a:outerShdw blurRad="38100" dist="38100" dir="2700000" algn="tl">
                    <a:srgbClr val="000000"/>
                  </a:outerShdw>
                </a:effectLst>
                <a:latin typeface="楷体_GB2312" pitchFamily="49" charset="-122"/>
                <a:ea typeface="楷体_GB2312" pitchFamily="49" charset="-122"/>
              </a:rPr>
              <a:t>独立同分布</a:t>
            </a:r>
            <a:r>
              <a:rPr lang="en-US" altLang="zh-CN" dirty="0" smtClean="0">
                <a:solidFill>
                  <a:schemeClr val="tx2"/>
                </a:solidFill>
                <a:effectLst>
                  <a:outerShdw blurRad="38100" dist="38100" dir="2700000" algn="tl">
                    <a:srgbClr val="000000"/>
                  </a:outerShdw>
                </a:effectLst>
                <a:ea typeface="楷体_GB2312" pitchFamily="49" charset="-122"/>
              </a:rPr>
              <a:t>( </a:t>
            </a:r>
            <a:r>
              <a:rPr lang="en-US" altLang="zh-CN" i="1" dirty="0" err="1" smtClean="0">
                <a:solidFill>
                  <a:srgbClr val="00FF00"/>
                </a:solidFill>
                <a:effectLst>
                  <a:outerShdw blurRad="38100" dist="38100" dir="2700000" algn="tl">
                    <a:srgbClr val="000000"/>
                  </a:outerShdw>
                </a:effectLst>
                <a:ea typeface="楷体_GB2312" pitchFamily="49" charset="-122"/>
              </a:rPr>
              <a:t>i.i.d</a:t>
            </a:r>
            <a:r>
              <a:rPr lang="en-US" altLang="zh-CN" i="1" dirty="0" smtClean="0">
                <a:solidFill>
                  <a:srgbClr val="00FF00"/>
                </a:solidFill>
                <a:effectLst>
                  <a:outerShdw blurRad="38100" dist="38100" dir="2700000" algn="tl">
                    <a:srgbClr val="000000"/>
                  </a:outerShdw>
                </a:effectLst>
                <a:ea typeface="楷体_GB2312" pitchFamily="49" charset="-122"/>
              </a:rPr>
              <a:t> </a:t>
            </a:r>
            <a:r>
              <a:rPr lang="en-US" altLang="zh-CN" dirty="0" smtClean="0">
                <a:solidFill>
                  <a:schemeClr val="tx2"/>
                </a:solidFill>
                <a:effectLst>
                  <a:outerShdw blurRad="38100" dist="38100" dir="2700000" algn="tl">
                    <a:srgbClr val="000000"/>
                  </a:outerShdw>
                </a:effectLst>
                <a:ea typeface="楷体_GB2312" pitchFamily="49" charset="-122"/>
              </a:rPr>
              <a:t>) </a:t>
            </a:r>
            <a:r>
              <a:rPr lang="en-US" altLang="zh-CN" b="1" dirty="0" smtClean="0">
                <a:solidFill>
                  <a:srgbClr val="FF0000"/>
                </a:solidFill>
                <a:ea typeface="宋体" pitchFamily="2" charset="-122"/>
              </a:rPr>
              <a:t>;</a:t>
            </a:r>
            <a:endParaRPr lang="en-US" altLang="zh-CN" b="1" dirty="0">
              <a:solidFill>
                <a:srgbClr val="FF0000"/>
              </a:solidFill>
              <a:ea typeface="宋体" pitchFamily="2" charset="-122"/>
            </a:endParaRPr>
          </a:p>
        </p:txBody>
      </p:sp>
      <p:sp>
        <p:nvSpPr>
          <p:cNvPr id="18437" name="Rectangle 10"/>
          <p:cNvSpPr>
            <a:spLocks noChangeArrowheads="1"/>
          </p:cNvSpPr>
          <p:nvPr/>
        </p:nvSpPr>
        <p:spPr bwMode="auto">
          <a:xfrm>
            <a:off x="1116013" y="869950"/>
            <a:ext cx="4781550" cy="701675"/>
          </a:xfrm>
          <a:prstGeom prst="rect">
            <a:avLst/>
          </a:prstGeom>
          <a:noFill/>
          <a:ln w="9525">
            <a:noFill/>
            <a:miter lim="800000"/>
            <a:headEnd/>
            <a:tailEnd/>
          </a:ln>
        </p:spPr>
        <p:txBody>
          <a:bodyPr wrap="none">
            <a:spAutoFit/>
          </a:bodyPr>
          <a:lstStyle/>
          <a:p>
            <a:r>
              <a:rPr lang="zh-CN" altLang="en-US" sz="4000" b="1">
                <a:ea typeface="宋体" pitchFamily="2" charset="-122"/>
              </a:rPr>
              <a:t>简单随机样本</a:t>
            </a:r>
            <a:r>
              <a:rPr lang="en-US" altLang="zh-CN" sz="4000" b="1">
                <a:ea typeface="宋体" pitchFamily="2" charset="-122"/>
              </a:rPr>
              <a:t>(Cont.)</a:t>
            </a:r>
          </a:p>
        </p:txBody>
      </p:sp>
      <p:sp>
        <p:nvSpPr>
          <p:cNvPr id="18438" name="Rectangle 11"/>
          <p:cNvSpPr>
            <a:spLocks noChangeArrowheads="1"/>
          </p:cNvSpPr>
          <p:nvPr/>
        </p:nvSpPr>
        <p:spPr bwMode="auto">
          <a:xfrm>
            <a:off x="1403350" y="5084763"/>
            <a:ext cx="7008813" cy="1497012"/>
          </a:xfrm>
          <a:prstGeom prst="rect">
            <a:avLst/>
          </a:prstGeom>
          <a:noFill/>
          <a:ln w="9525">
            <a:noFill/>
            <a:miter lim="800000"/>
            <a:headEnd/>
            <a:tailEnd/>
          </a:ln>
        </p:spPr>
        <p:txBody>
          <a:bodyPr lIns="71689" tIns="35844" rIns="71689" bIns="35844">
            <a:spAutoFit/>
          </a:bodyPr>
          <a:lstStyle/>
          <a:p>
            <a:pPr defTabSz="717550">
              <a:lnSpc>
                <a:spcPct val="130000"/>
              </a:lnSpc>
            </a:pPr>
            <a:r>
              <a:rPr lang="zh-CN" altLang="en-US" sz="2400" b="1">
                <a:solidFill>
                  <a:srgbClr val="000099"/>
                </a:solidFill>
                <a:latin typeface="Arial" charset="0"/>
                <a:ea typeface="宋体" pitchFamily="2" charset="-122"/>
              </a:rPr>
              <a:t>简单随机样本是应用中最常见的情形</a:t>
            </a:r>
            <a:r>
              <a:rPr lang="en-US" altLang="zh-CN" sz="2400" b="1">
                <a:solidFill>
                  <a:srgbClr val="000099"/>
                </a:solidFill>
                <a:latin typeface="Arial" charset="0"/>
                <a:ea typeface="宋体" pitchFamily="2" charset="-122"/>
              </a:rPr>
              <a:t>,</a:t>
            </a:r>
            <a:r>
              <a:rPr lang="zh-CN" altLang="en-US" sz="2400" b="1">
                <a:solidFill>
                  <a:srgbClr val="000099"/>
                </a:solidFill>
                <a:ea typeface="宋体" pitchFamily="2" charset="-122"/>
              </a:rPr>
              <a:t>今后</a:t>
            </a:r>
            <a:r>
              <a:rPr lang="en-US" altLang="zh-CN" sz="2400" b="1">
                <a:solidFill>
                  <a:srgbClr val="000099"/>
                </a:solidFill>
                <a:ea typeface="宋体" pitchFamily="2" charset="-122"/>
              </a:rPr>
              <a:t>,  </a:t>
            </a:r>
            <a:r>
              <a:rPr lang="zh-CN" altLang="en-US" sz="2400" b="1">
                <a:solidFill>
                  <a:srgbClr val="000099"/>
                </a:solidFill>
                <a:ea typeface="宋体" pitchFamily="2" charset="-122"/>
              </a:rPr>
              <a:t>说到</a:t>
            </a:r>
            <a:r>
              <a:rPr lang="zh-CN" altLang="en-US" sz="2400" b="1">
                <a:ea typeface="宋体" pitchFamily="2" charset="-122"/>
              </a:rPr>
              <a:t> </a:t>
            </a:r>
            <a:r>
              <a:rPr lang="zh-CN" altLang="en-US" sz="2400" b="1">
                <a:solidFill>
                  <a:srgbClr val="FF3300"/>
                </a:solidFill>
                <a:ea typeface="宋体" pitchFamily="2" charset="-122"/>
              </a:rPr>
              <a:t>“</a:t>
            </a:r>
            <a:r>
              <a:rPr lang="en-US" altLang="zh-CN" sz="2400" b="1" i="1">
                <a:solidFill>
                  <a:srgbClr val="FF3300"/>
                </a:solidFill>
                <a:ea typeface="宋体" pitchFamily="2" charset="-122"/>
              </a:rPr>
              <a:t>X</a:t>
            </a:r>
            <a:r>
              <a:rPr lang="en-US" altLang="zh-CN" sz="2400" b="1" baseline="-10000">
                <a:solidFill>
                  <a:srgbClr val="FF3300"/>
                </a:solidFill>
                <a:ea typeface="宋体" pitchFamily="2" charset="-122"/>
              </a:rPr>
              <a:t>1</a:t>
            </a:r>
            <a:r>
              <a:rPr lang="en-US" altLang="zh-CN" sz="2400" b="1">
                <a:solidFill>
                  <a:srgbClr val="FF3300"/>
                </a:solidFill>
                <a:ea typeface="宋体" pitchFamily="2" charset="-122"/>
              </a:rPr>
              <a:t>,</a:t>
            </a:r>
            <a:r>
              <a:rPr lang="en-US" altLang="zh-CN" sz="2400" b="1" i="1">
                <a:solidFill>
                  <a:srgbClr val="FF3300"/>
                </a:solidFill>
                <a:ea typeface="宋体" pitchFamily="2" charset="-122"/>
              </a:rPr>
              <a:t> </a:t>
            </a:r>
            <a:r>
              <a:rPr lang="en-US" altLang="zh-CN" sz="2400">
                <a:solidFill>
                  <a:srgbClr val="FF3300"/>
                </a:solidFill>
                <a:latin typeface="宋体" pitchFamily="2" charset="-122"/>
                <a:ea typeface="宋体" pitchFamily="2" charset="-122"/>
              </a:rPr>
              <a:t>…</a:t>
            </a:r>
            <a:r>
              <a:rPr lang="en-US" altLang="zh-CN" sz="2400" b="1">
                <a:solidFill>
                  <a:srgbClr val="FF3300"/>
                </a:solidFill>
                <a:ea typeface="宋体" pitchFamily="2" charset="-122"/>
              </a:rPr>
              <a:t>, </a:t>
            </a:r>
            <a:r>
              <a:rPr lang="en-US" altLang="zh-CN" sz="2400" b="1" i="1">
                <a:solidFill>
                  <a:srgbClr val="FF3300"/>
                </a:solidFill>
                <a:ea typeface="宋体" pitchFamily="2" charset="-122"/>
              </a:rPr>
              <a:t>X</a:t>
            </a:r>
            <a:r>
              <a:rPr lang="en-US" altLang="zh-CN" sz="2400" b="1" i="1" baseline="-10000">
                <a:solidFill>
                  <a:srgbClr val="FF3300"/>
                </a:solidFill>
                <a:ea typeface="宋体" pitchFamily="2" charset="-122"/>
              </a:rPr>
              <a:t>n </a:t>
            </a:r>
            <a:r>
              <a:rPr lang="zh-CN" altLang="en-US" sz="2400" b="1">
                <a:solidFill>
                  <a:srgbClr val="FF3300"/>
                </a:solidFill>
                <a:ea typeface="宋体" pitchFamily="2" charset="-122"/>
              </a:rPr>
              <a:t>是来自某总体的样本”</a:t>
            </a:r>
            <a:r>
              <a:rPr lang="zh-CN" altLang="en-US" sz="2400" b="1">
                <a:solidFill>
                  <a:srgbClr val="000099"/>
                </a:solidFill>
                <a:ea typeface="宋体" pitchFamily="2" charset="-122"/>
              </a:rPr>
              <a:t>时</a:t>
            </a:r>
            <a:r>
              <a:rPr lang="en-US" altLang="zh-CN" sz="2400" b="1">
                <a:solidFill>
                  <a:srgbClr val="000099"/>
                </a:solidFill>
                <a:ea typeface="宋体" pitchFamily="2" charset="-122"/>
              </a:rPr>
              <a:t>,  </a:t>
            </a:r>
            <a:r>
              <a:rPr lang="zh-CN" altLang="en-US" sz="2400" b="1">
                <a:solidFill>
                  <a:srgbClr val="000099"/>
                </a:solidFill>
                <a:ea typeface="宋体" pitchFamily="2" charset="-122"/>
              </a:rPr>
              <a:t>若不特别说明</a:t>
            </a:r>
            <a:r>
              <a:rPr lang="en-US" altLang="zh-CN" sz="2400" b="1">
                <a:solidFill>
                  <a:srgbClr val="000099"/>
                </a:solidFill>
                <a:ea typeface="宋体" pitchFamily="2" charset="-122"/>
              </a:rPr>
              <a:t>,  </a:t>
            </a:r>
            <a:r>
              <a:rPr lang="zh-CN" altLang="en-US" sz="2400" b="1">
                <a:solidFill>
                  <a:srgbClr val="000099"/>
                </a:solidFill>
                <a:ea typeface="宋体" pitchFamily="2" charset="-122"/>
              </a:rPr>
              <a:t>就指</a:t>
            </a:r>
            <a:r>
              <a:rPr lang="zh-CN" altLang="en-US" sz="2400" b="1">
                <a:solidFill>
                  <a:srgbClr val="FF3300"/>
                </a:solidFill>
                <a:ea typeface="宋体" pitchFamily="2" charset="-122"/>
              </a:rPr>
              <a:t>简单随机样本</a:t>
            </a:r>
            <a:r>
              <a:rPr lang="en-US" altLang="zh-CN" sz="2400" b="1">
                <a:solidFill>
                  <a:srgbClr val="000099"/>
                </a:solidFill>
                <a:ea typeface="宋体" pitchFamily="2" charset="-122"/>
              </a:rPr>
              <a:t>.</a:t>
            </a:r>
            <a:r>
              <a:rPr lang="en-US" altLang="zh-CN" sz="2000" b="1">
                <a:solidFill>
                  <a:srgbClr val="000099"/>
                </a:solidFill>
                <a:latin typeface="Arial" charset="0"/>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06660"/>
                                        </p:tgtEl>
                                        <p:attrNameLst>
                                          <p:attrName>style.visibility</p:attrName>
                                        </p:attrNameLst>
                                      </p:cBhvr>
                                      <p:to>
                                        <p:strVal val="visible"/>
                                      </p:to>
                                    </p:set>
                                    <p:animEffect transition="in" filter="wipe(up)">
                                      <p:cBhvr>
                                        <p:cTn id="7" dur="2000"/>
                                        <p:tgtEl>
                                          <p:spTgt spid="16066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6664"/>
                                        </p:tgtEl>
                                        <p:attrNameLst>
                                          <p:attrName>style.visibility</p:attrName>
                                        </p:attrNameLst>
                                      </p:cBhvr>
                                      <p:to>
                                        <p:strVal val="visible"/>
                                      </p:to>
                                    </p:set>
                                    <p:animEffect transition="in" filter="wipe(left)">
                                      <p:cBhvr>
                                        <p:cTn id="12" dur="2000"/>
                                        <p:tgtEl>
                                          <p:spTgt spid="16066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6662"/>
                                        </p:tgtEl>
                                        <p:attrNameLst>
                                          <p:attrName>style.visibility</p:attrName>
                                        </p:attrNameLst>
                                      </p:cBhvr>
                                      <p:to>
                                        <p:strVal val="visible"/>
                                      </p:to>
                                    </p:set>
                                    <p:animEffect transition="in" filter="wipe(left)">
                                      <p:cBhvr>
                                        <p:cTn id="17" dur="2000"/>
                                        <p:tgtEl>
                                          <p:spTgt spid="1606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660" grpId="0"/>
      <p:bldP spid="1606662" grpId="0" autoUpdateAnimBg="0"/>
      <p:bldP spid="160666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5" name="Rectangle 5"/>
          <p:cNvSpPr>
            <a:spLocks noChangeArrowheads="1"/>
          </p:cNvSpPr>
          <p:nvPr/>
        </p:nvSpPr>
        <p:spPr bwMode="auto">
          <a:xfrm>
            <a:off x="1346200" y="3506788"/>
            <a:ext cx="6321425" cy="469900"/>
          </a:xfrm>
          <a:prstGeom prst="rect">
            <a:avLst/>
          </a:prstGeom>
          <a:noFill/>
          <a:ln w="9525">
            <a:noFill/>
            <a:miter lim="800000"/>
            <a:headEnd/>
            <a:tailEnd/>
          </a:ln>
        </p:spPr>
        <p:txBody>
          <a:bodyPr lIns="71689" tIns="35844" rIns="71689" bIns="35844" anchor="ctr">
            <a:spAutoFit/>
          </a:bodyPr>
          <a:lstStyle/>
          <a:p>
            <a:pPr defTabSz="717550" eaLnBrk="0" hangingPunct="0">
              <a:lnSpc>
                <a:spcPct val="130000"/>
              </a:lnSpc>
            </a:pPr>
            <a:r>
              <a:rPr lang="zh-CN" altLang="en-US" sz="2000" b="1">
                <a:ea typeface="宋体" pitchFamily="2" charset="-122"/>
              </a:rPr>
              <a:t>　　　　　　　　　　　　　　</a:t>
            </a:r>
          </a:p>
        </p:txBody>
      </p:sp>
      <p:sp>
        <p:nvSpPr>
          <p:cNvPr id="1607686" name="Rectangle 6"/>
          <p:cNvSpPr>
            <a:spLocks noChangeArrowheads="1"/>
          </p:cNvSpPr>
          <p:nvPr/>
        </p:nvSpPr>
        <p:spPr bwMode="auto">
          <a:xfrm>
            <a:off x="898525" y="4076700"/>
            <a:ext cx="3744913" cy="628650"/>
          </a:xfrm>
          <a:prstGeom prst="rect">
            <a:avLst/>
          </a:prstGeom>
          <a:noFill/>
          <a:ln w="9525">
            <a:noFill/>
            <a:miter lim="800000"/>
            <a:headEnd/>
            <a:tailEnd/>
          </a:ln>
        </p:spPr>
        <p:txBody>
          <a:bodyPr lIns="71689" tIns="35844" rIns="71689" bIns="35844" anchor="ctr">
            <a:spAutoFit/>
          </a:bodyPr>
          <a:lstStyle/>
          <a:p>
            <a:pPr algn="ctr" defTabSz="717550" eaLnBrk="0" hangingPunct="0">
              <a:lnSpc>
                <a:spcPct val="130000"/>
              </a:lnSpc>
            </a:pPr>
            <a:r>
              <a:rPr lang="en-US" altLang="zh-CN" b="1" i="1">
                <a:ea typeface="宋体" pitchFamily="2" charset="-122"/>
              </a:rPr>
              <a:t>F</a:t>
            </a:r>
            <a:r>
              <a:rPr lang="en-US" altLang="zh-CN" b="1">
                <a:latin typeface="宋体" pitchFamily="2" charset="-122"/>
                <a:ea typeface="宋体" pitchFamily="2" charset="-122"/>
              </a:rPr>
              <a:t>(</a:t>
            </a:r>
            <a:r>
              <a:rPr lang="en-US" altLang="zh-CN" b="1" baseline="-25000">
                <a:latin typeface="宋体" pitchFamily="2" charset="-122"/>
                <a:ea typeface="宋体" pitchFamily="2" charset="-122"/>
              </a:rPr>
              <a:t> </a:t>
            </a:r>
            <a:r>
              <a:rPr lang="en-US" altLang="zh-CN" b="1" i="1">
                <a:ea typeface="宋体" pitchFamily="2" charset="-122"/>
              </a:rPr>
              <a:t>x</a:t>
            </a:r>
            <a:r>
              <a:rPr lang="en-US" altLang="zh-CN" b="1" baseline="-10000">
                <a:ea typeface="宋体" pitchFamily="2" charset="-122"/>
              </a:rPr>
              <a:t>1</a:t>
            </a:r>
            <a:r>
              <a:rPr lang="en-US" altLang="zh-CN" b="1">
                <a:ea typeface="宋体" pitchFamily="2" charset="-122"/>
              </a:rPr>
              <a:t>, </a:t>
            </a:r>
            <a:r>
              <a:rPr lang="en-US" altLang="zh-CN" b="1" i="1">
                <a:ea typeface="宋体" pitchFamily="2" charset="-122"/>
              </a:rPr>
              <a:t>x</a:t>
            </a:r>
            <a:r>
              <a:rPr lang="en-US" altLang="zh-CN" b="1" baseline="-10000">
                <a:ea typeface="宋体" pitchFamily="2" charset="-122"/>
              </a:rPr>
              <a:t>2</a:t>
            </a:r>
            <a:r>
              <a:rPr lang="en-US" altLang="zh-CN" b="1">
                <a:ea typeface="宋体" pitchFamily="2" charset="-122"/>
              </a:rPr>
              <a:t>, </a:t>
            </a:r>
            <a:r>
              <a:rPr lang="en-US" altLang="zh-CN">
                <a:latin typeface="宋体" pitchFamily="2" charset="-122"/>
                <a:ea typeface="宋体" pitchFamily="2" charset="-122"/>
              </a:rPr>
              <a:t>…</a:t>
            </a:r>
            <a:r>
              <a:rPr lang="en-US" altLang="zh-CN">
                <a:ea typeface="宋体" pitchFamily="2" charset="-122"/>
              </a:rPr>
              <a:t>, </a:t>
            </a:r>
            <a:r>
              <a:rPr lang="en-US" altLang="zh-CN" b="1" i="1">
                <a:ea typeface="宋体" pitchFamily="2" charset="-122"/>
              </a:rPr>
              <a:t>x</a:t>
            </a:r>
            <a:r>
              <a:rPr lang="en-US" altLang="zh-CN" b="1" i="1" baseline="-10000">
                <a:ea typeface="宋体" pitchFamily="2" charset="-122"/>
              </a:rPr>
              <a:t>n </a:t>
            </a:r>
            <a:r>
              <a:rPr lang="en-US" altLang="zh-CN" b="1">
                <a:latin typeface="宋体" pitchFamily="2" charset="-122"/>
                <a:ea typeface="宋体" pitchFamily="2" charset="-122"/>
              </a:rPr>
              <a:t>)</a:t>
            </a:r>
            <a:r>
              <a:rPr lang="en-US" altLang="zh-CN" b="1">
                <a:ea typeface="宋体" pitchFamily="2" charset="-122"/>
              </a:rPr>
              <a:t>=</a:t>
            </a:r>
            <a:endParaRPr lang="en-US" altLang="zh-CN" b="1">
              <a:solidFill>
                <a:schemeClr val="folHlink"/>
              </a:solidFill>
              <a:ea typeface="宋体" pitchFamily="2" charset="-122"/>
            </a:endParaRPr>
          </a:p>
        </p:txBody>
      </p:sp>
      <p:sp>
        <p:nvSpPr>
          <p:cNvPr id="1607688" name="Rectangle 8"/>
          <p:cNvSpPr>
            <a:spLocks noChangeArrowheads="1"/>
          </p:cNvSpPr>
          <p:nvPr/>
        </p:nvSpPr>
        <p:spPr bwMode="auto">
          <a:xfrm>
            <a:off x="1006475" y="3429000"/>
            <a:ext cx="8137525" cy="547688"/>
          </a:xfrm>
          <a:prstGeom prst="rect">
            <a:avLst/>
          </a:prstGeom>
          <a:noFill/>
          <a:ln w="9525">
            <a:noFill/>
            <a:miter lim="800000"/>
            <a:headEnd/>
            <a:tailEnd/>
          </a:ln>
        </p:spPr>
        <p:txBody>
          <a:bodyPr lIns="71689" tIns="35844" rIns="71689" bIns="35844">
            <a:spAutoFit/>
          </a:bodyPr>
          <a:lstStyle/>
          <a:p>
            <a:pPr defTabSz="717550">
              <a:lnSpc>
                <a:spcPct val="130000"/>
              </a:lnSpc>
              <a:buClr>
                <a:srgbClr val="339933"/>
              </a:buClr>
              <a:buFont typeface="Wingdings" pitchFamily="2" charset="2"/>
              <a:buChar char="Ø"/>
            </a:pPr>
            <a:r>
              <a:rPr lang="zh-CN" altLang="en-US" sz="2000" b="1">
                <a:ea typeface="宋体" pitchFamily="2" charset="-122"/>
              </a:rPr>
              <a:t> </a:t>
            </a:r>
            <a:r>
              <a:rPr lang="zh-CN" altLang="en-US" sz="2400" b="1">
                <a:latin typeface="宋体" pitchFamily="2" charset="-122"/>
                <a:ea typeface="宋体" pitchFamily="2" charset="-122"/>
              </a:rPr>
              <a:t>若总体</a:t>
            </a:r>
            <a:r>
              <a:rPr lang="zh-CN" altLang="en-US" sz="2400" b="1" baseline="-25000">
                <a:latin typeface="宋体" pitchFamily="2" charset="-122"/>
                <a:ea typeface="宋体" pitchFamily="2" charset="-122"/>
              </a:rPr>
              <a:t> </a:t>
            </a:r>
            <a:r>
              <a:rPr lang="en-US" altLang="zh-CN" sz="2400" b="1" i="1">
                <a:latin typeface="宋体" pitchFamily="2" charset="-122"/>
                <a:ea typeface="宋体" pitchFamily="2" charset="-122"/>
              </a:rPr>
              <a:t>X</a:t>
            </a:r>
            <a:r>
              <a:rPr lang="en-US" altLang="zh-CN" sz="2400" b="1" i="1" baseline="-25000">
                <a:latin typeface="宋体" pitchFamily="2" charset="-122"/>
                <a:ea typeface="宋体" pitchFamily="2" charset="-122"/>
              </a:rPr>
              <a:t> </a:t>
            </a:r>
            <a:r>
              <a:rPr lang="zh-CN" altLang="en-US" sz="2400" b="1">
                <a:latin typeface="宋体" pitchFamily="2" charset="-122"/>
                <a:ea typeface="宋体" pitchFamily="2" charset="-122"/>
              </a:rPr>
              <a:t>的分布函数为</a:t>
            </a:r>
            <a:r>
              <a:rPr lang="en-US" altLang="zh-CN" sz="2400" b="1" i="1">
                <a:latin typeface="宋体" pitchFamily="2" charset="-122"/>
                <a:ea typeface="宋体" pitchFamily="2" charset="-122"/>
              </a:rPr>
              <a:t>F</a:t>
            </a:r>
            <a:r>
              <a:rPr lang="en-US" altLang="zh-CN" sz="2400" b="1">
                <a:latin typeface="宋体" pitchFamily="2" charset="-122"/>
                <a:ea typeface="宋体" pitchFamily="2" charset="-122"/>
              </a:rPr>
              <a:t>(</a:t>
            </a:r>
            <a:r>
              <a:rPr lang="en-US" altLang="zh-CN" sz="2400" b="1" i="1">
                <a:latin typeface="宋体" pitchFamily="2" charset="-122"/>
                <a:ea typeface="宋体" pitchFamily="2" charset="-122"/>
              </a:rPr>
              <a:t>x</a:t>
            </a:r>
            <a:r>
              <a:rPr lang="en-US" altLang="zh-CN" sz="2400" b="1">
                <a:latin typeface="宋体" pitchFamily="2" charset="-122"/>
                <a:ea typeface="宋体" pitchFamily="2" charset="-122"/>
              </a:rPr>
              <a:t>),</a:t>
            </a:r>
            <a:r>
              <a:rPr lang="zh-CN" altLang="en-US" sz="2400" b="1">
                <a:latin typeface="宋体" pitchFamily="2" charset="-122"/>
                <a:ea typeface="宋体" pitchFamily="2" charset="-122"/>
              </a:rPr>
              <a:t>则其样本的联合分布函数为</a:t>
            </a:r>
            <a:r>
              <a:rPr lang="en-US" altLang="zh-CN" sz="2000" b="1">
                <a:latin typeface="宋体" pitchFamily="2" charset="-122"/>
                <a:ea typeface="宋体" pitchFamily="2" charset="-122"/>
              </a:rPr>
              <a:t> </a:t>
            </a:r>
          </a:p>
        </p:txBody>
      </p:sp>
      <p:graphicFrame>
        <p:nvGraphicFramePr>
          <p:cNvPr id="1607689" name="Object 9"/>
          <p:cNvGraphicFramePr>
            <a:graphicFrameLocks noChangeAspect="1"/>
          </p:cNvGraphicFramePr>
          <p:nvPr/>
        </p:nvGraphicFramePr>
        <p:xfrm>
          <a:off x="7307263" y="4003675"/>
          <a:ext cx="1441450" cy="777875"/>
        </p:xfrm>
        <a:graphic>
          <a:graphicData uri="http://schemas.openxmlformats.org/presentationml/2006/ole">
            <p:oleObj spid="_x0000_s2050" name="公式" r:id="rId3" imgW="749160" imgH="406080" progId="Equation.3">
              <p:embed/>
            </p:oleObj>
          </a:graphicData>
        </a:graphic>
      </p:graphicFrame>
      <p:sp>
        <p:nvSpPr>
          <p:cNvPr id="1607690" name="Rectangle 10"/>
          <p:cNvSpPr>
            <a:spLocks noChangeArrowheads="1"/>
          </p:cNvSpPr>
          <p:nvPr/>
        </p:nvSpPr>
        <p:spPr bwMode="auto">
          <a:xfrm>
            <a:off x="1116013" y="4941888"/>
            <a:ext cx="7561262" cy="1497012"/>
          </a:xfrm>
          <a:prstGeom prst="rect">
            <a:avLst/>
          </a:prstGeom>
          <a:noFill/>
          <a:ln w="9525">
            <a:noFill/>
            <a:miter lim="800000"/>
            <a:headEnd/>
            <a:tailEnd/>
          </a:ln>
        </p:spPr>
        <p:txBody>
          <a:bodyPr lIns="71689" tIns="35844" rIns="71689" bIns="35844">
            <a:spAutoFit/>
          </a:bodyPr>
          <a:lstStyle/>
          <a:p>
            <a:pPr defTabSz="717550">
              <a:lnSpc>
                <a:spcPct val="130000"/>
              </a:lnSpc>
              <a:buClr>
                <a:srgbClr val="339933"/>
              </a:buClr>
              <a:buFont typeface="Wingdings" pitchFamily="2" charset="2"/>
              <a:buChar char="Ø"/>
            </a:pPr>
            <a:r>
              <a:rPr lang="zh-CN" altLang="en-US" sz="2400" b="1">
                <a:ea typeface="宋体" pitchFamily="2" charset="-122"/>
              </a:rPr>
              <a:t>若总体</a:t>
            </a:r>
            <a:r>
              <a:rPr lang="zh-CN" altLang="en-US" sz="2400" b="1" baseline="-25000">
                <a:ea typeface="宋体" pitchFamily="2" charset="-122"/>
              </a:rPr>
              <a:t> </a:t>
            </a:r>
            <a:r>
              <a:rPr lang="en-US" altLang="zh-CN" sz="2400" b="1" i="1">
                <a:ea typeface="宋体" pitchFamily="2" charset="-122"/>
              </a:rPr>
              <a:t>X</a:t>
            </a:r>
            <a:r>
              <a:rPr lang="en-US" altLang="zh-CN" sz="2400" b="1" i="1" baseline="-25000">
                <a:ea typeface="宋体" pitchFamily="2" charset="-122"/>
              </a:rPr>
              <a:t> </a:t>
            </a:r>
            <a:r>
              <a:rPr lang="zh-CN" altLang="en-US" sz="2400" b="1">
                <a:ea typeface="宋体" pitchFamily="2" charset="-122"/>
              </a:rPr>
              <a:t>的概率密度为</a:t>
            </a:r>
            <a:r>
              <a:rPr lang="zh-CN" altLang="en-US" sz="2400" b="1" baseline="-25000">
                <a:ea typeface="宋体" pitchFamily="2" charset="-122"/>
              </a:rPr>
              <a:t> </a:t>
            </a:r>
            <a:r>
              <a:rPr lang="en-US" altLang="zh-CN" sz="2400" b="1" i="1">
                <a:ea typeface="宋体" pitchFamily="2" charset="-122"/>
              </a:rPr>
              <a:t>p</a:t>
            </a:r>
            <a:r>
              <a:rPr lang="en-US" altLang="zh-CN" sz="2400" b="1">
                <a:ea typeface="宋体" pitchFamily="2" charset="-122"/>
              </a:rPr>
              <a:t>(</a:t>
            </a:r>
            <a:r>
              <a:rPr lang="en-US" altLang="zh-CN" sz="2400" b="1" i="1">
                <a:ea typeface="宋体" pitchFamily="2" charset="-122"/>
              </a:rPr>
              <a:t>x</a:t>
            </a:r>
            <a:r>
              <a:rPr lang="en-US" altLang="zh-CN" sz="2400" b="1">
                <a:ea typeface="宋体" pitchFamily="2" charset="-122"/>
              </a:rPr>
              <a:t>),</a:t>
            </a:r>
            <a:r>
              <a:rPr lang="zh-CN" altLang="en-US" sz="2400" b="1">
                <a:ea typeface="宋体" pitchFamily="2" charset="-122"/>
              </a:rPr>
              <a:t>则其样本的联合概率密度为  </a:t>
            </a:r>
          </a:p>
          <a:p>
            <a:pPr defTabSz="717550">
              <a:lnSpc>
                <a:spcPct val="130000"/>
              </a:lnSpc>
            </a:pPr>
            <a:endParaRPr lang="en-US" altLang="zh-CN" sz="2400" b="1">
              <a:ea typeface="宋体" pitchFamily="2" charset="-122"/>
            </a:endParaRPr>
          </a:p>
        </p:txBody>
      </p:sp>
      <p:graphicFrame>
        <p:nvGraphicFramePr>
          <p:cNvPr id="1607692" name="Object 12"/>
          <p:cNvGraphicFramePr>
            <a:graphicFrameLocks noChangeAspect="1"/>
          </p:cNvGraphicFramePr>
          <p:nvPr/>
        </p:nvGraphicFramePr>
        <p:xfrm>
          <a:off x="2771775" y="5516563"/>
          <a:ext cx="3876675" cy="1131887"/>
        </p:xfrm>
        <a:graphic>
          <a:graphicData uri="http://schemas.openxmlformats.org/presentationml/2006/ole">
            <p:oleObj spid="_x0000_s2051" name="公式" r:id="rId4" imgW="1473120" imgH="431640" progId="Equation.3">
              <p:embed/>
            </p:oleObj>
          </a:graphicData>
        </a:graphic>
      </p:graphicFrame>
      <p:sp>
        <p:nvSpPr>
          <p:cNvPr id="1607693" name="Rectangle 13"/>
          <p:cNvSpPr>
            <a:spLocks noChangeArrowheads="1"/>
          </p:cNvSpPr>
          <p:nvPr/>
        </p:nvSpPr>
        <p:spPr bwMode="auto">
          <a:xfrm>
            <a:off x="4140200" y="4076700"/>
            <a:ext cx="3257550" cy="628650"/>
          </a:xfrm>
          <a:prstGeom prst="rect">
            <a:avLst/>
          </a:prstGeom>
          <a:noFill/>
          <a:ln w="9525">
            <a:noFill/>
            <a:miter lim="800000"/>
            <a:headEnd/>
            <a:tailEnd/>
          </a:ln>
        </p:spPr>
        <p:txBody>
          <a:bodyPr wrap="none" lIns="71689" tIns="35844" rIns="71689" bIns="35844" anchor="ctr">
            <a:spAutoFit/>
          </a:bodyPr>
          <a:lstStyle/>
          <a:p>
            <a:pPr algn="ctr" defTabSz="717550" eaLnBrk="0" hangingPunct="0">
              <a:lnSpc>
                <a:spcPct val="130000"/>
              </a:lnSpc>
            </a:pPr>
            <a:r>
              <a:rPr lang="en-US" altLang="zh-CN" b="1" i="1">
                <a:ea typeface="宋体" pitchFamily="2" charset="-122"/>
              </a:rPr>
              <a:t>F</a:t>
            </a:r>
            <a:r>
              <a:rPr lang="en-US" altLang="zh-CN" b="1">
                <a:latin typeface="宋体" pitchFamily="2" charset="-122"/>
                <a:ea typeface="宋体" pitchFamily="2" charset="-122"/>
              </a:rPr>
              <a:t>(</a:t>
            </a:r>
            <a:r>
              <a:rPr lang="en-US" altLang="zh-CN" b="1" i="1">
                <a:ea typeface="宋体" pitchFamily="2" charset="-122"/>
              </a:rPr>
              <a:t>x</a:t>
            </a:r>
            <a:r>
              <a:rPr lang="en-US" altLang="zh-CN" b="1" baseline="-10000">
                <a:ea typeface="宋体" pitchFamily="2" charset="-122"/>
              </a:rPr>
              <a:t>1</a:t>
            </a:r>
            <a:r>
              <a:rPr lang="en-US" altLang="zh-CN" b="1">
                <a:latin typeface="宋体" pitchFamily="2" charset="-122"/>
                <a:ea typeface="宋体" pitchFamily="2" charset="-122"/>
              </a:rPr>
              <a:t>)</a:t>
            </a:r>
            <a:r>
              <a:rPr lang="en-US" altLang="zh-CN" b="1" i="1">
                <a:ea typeface="宋体" pitchFamily="2" charset="-122"/>
              </a:rPr>
              <a:t>F</a:t>
            </a:r>
            <a:r>
              <a:rPr lang="en-US" altLang="zh-CN" b="1">
                <a:latin typeface="宋体" pitchFamily="2" charset="-122"/>
                <a:ea typeface="宋体" pitchFamily="2" charset="-122"/>
              </a:rPr>
              <a:t>(</a:t>
            </a:r>
            <a:r>
              <a:rPr lang="en-US" altLang="zh-CN" b="1" i="1">
                <a:ea typeface="宋体" pitchFamily="2" charset="-122"/>
              </a:rPr>
              <a:t>x</a:t>
            </a:r>
            <a:r>
              <a:rPr lang="en-US" altLang="zh-CN" b="1" baseline="-10000">
                <a:ea typeface="宋体" pitchFamily="2" charset="-122"/>
              </a:rPr>
              <a:t>2</a:t>
            </a:r>
            <a:r>
              <a:rPr lang="en-US" altLang="zh-CN" b="1">
                <a:latin typeface="宋体" pitchFamily="2" charset="-122"/>
                <a:ea typeface="宋体" pitchFamily="2" charset="-122"/>
              </a:rPr>
              <a:t>)</a:t>
            </a:r>
            <a:r>
              <a:rPr lang="en-US" altLang="zh-CN">
                <a:latin typeface="宋体" pitchFamily="2" charset="-122"/>
                <a:ea typeface="宋体" pitchFamily="2" charset="-122"/>
              </a:rPr>
              <a:t>…</a:t>
            </a:r>
            <a:r>
              <a:rPr lang="en-US" altLang="zh-CN" b="1" i="1">
                <a:ea typeface="宋体" pitchFamily="2" charset="-122"/>
              </a:rPr>
              <a:t>F</a:t>
            </a:r>
            <a:r>
              <a:rPr lang="en-US" altLang="zh-CN" b="1">
                <a:latin typeface="宋体" pitchFamily="2" charset="-122"/>
                <a:ea typeface="宋体" pitchFamily="2" charset="-122"/>
              </a:rPr>
              <a:t>(</a:t>
            </a:r>
            <a:r>
              <a:rPr lang="en-US" altLang="zh-CN" b="1" i="1">
                <a:ea typeface="宋体" pitchFamily="2" charset="-122"/>
              </a:rPr>
              <a:t>x</a:t>
            </a:r>
            <a:r>
              <a:rPr lang="en-US" altLang="zh-CN" b="1" i="1" baseline="-10000">
                <a:ea typeface="宋体" pitchFamily="2" charset="-122"/>
              </a:rPr>
              <a:t>n</a:t>
            </a:r>
            <a:r>
              <a:rPr lang="en-US" altLang="zh-CN" b="1">
                <a:latin typeface="宋体" pitchFamily="2" charset="-122"/>
                <a:ea typeface="宋体" pitchFamily="2" charset="-122"/>
              </a:rPr>
              <a:t>)</a:t>
            </a:r>
            <a:r>
              <a:rPr lang="en-US" altLang="zh-CN" sz="2000" b="1">
                <a:solidFill>
                  <a:schemeClr val="folHlink"/>
                </a:solidFill>
                <a:ea typeface="宋体" pitchFamily="2" charset="-122"/>
              </a:rPr>
              <a:t> </a:t>
            </a:r>
          </a:p>
        </p:txBody>
      </p:sp>
      <p:sp>
        <p:nvSpPr>
          <p:cNvPr id="2057" name="Rectangle 14"/>
          <p:cNvSpPr>
            <a:spLocks noChangeArrowheads="1"/>
          </p:cNvSpPr>
          <p:nvPr/>
        </p:nvSpPr>
        <p:spPr bwMode="auto">
          <a:xfrm>
            <a:off x="1116013" y="836613"/>
            <a:ext cx="2732087" cy="701675"/>
          </a:xfrm>
          <a:prstGeom prst="rect">
            <a:avLst/>
          </a:prstGeom>
          <a:noFill/>
          <a:ln w="9525">
            <a:noFill/>
            <a:miter lim="800000"/>
            <a:headEnd/>
            <a:tailEnd/>
          </a:ln>
        </p:spPr>
        <p:txBody>
          <a:bodyPr wrap="none">
            <a:spAutoFit/>
          </a:bodyPr>
          <a:lstStyle/>
          <a:p>
            <a:r>
              <a:rPr lang="zh-CN" altLang="en-US" sz="4000" b="1">
                <a:ea typeface="宋体" pitchFamily="2" charset="-122"/>
              </a:rPr>
              <a:t>总体与样本</a:t>
            </a:r>
            <a:endParaRPr lang="en-US" altLang="zh-CN" sz="4000" b="1">
              <a:ea typeface="宋体" pitchFamily="2" charset="-122"/>
            </a:endParaRPr>
          </a:p>
        </p:txBody>
      </p:sp>
      <p:sp>
        <p:nvSpPr>
          <p:cNvPr id="2058" name="Rectangle 15"/>
          <p:cNvSpPr>
            <a:spLocks noChangeArrowheads="1"/>
          </p:cNvSpPr>
          <p:nvPr/>
        </p:nvSpPr>
        <p:spPr bwMode="auto">
          <a:xfrm>
            <a:off x="1187450" y="1773238"/>
            <a:ext cx="5716588" cy="519112"/>
          </a:xfrm>
          <a:prstGeom prst="rect">
            <a:avLst/>
          </a:prstGeom>
          <a:noFill/>
          <a:ln w="9525">
            <a:noFill/>
            <a:miter lim="800000"/>
            <a:headEnd/>
            <a:tailEnd/>
          </a:ln>
        </p:spPr>
        <p:txBody>
          <a:bodyPr wrap="none">
            <a:spAutoFit/>
          </a:bodyPr>
          <a:lstStyle/>
          <a:p>
            <a:r>
              <a:rPr lang="zh-CN" altLang="en-US" b="1">
                <a:solidFill>
                  <a:srgbClr val="3366CC"/>
                </a:solidFill>
                <a:ea typeface="宋体" pitchFamily="2" charset="-122"/>
              </a:rPr>
              <a:t>总体</a:t>
            </a:r>
            <a:r>
              <a:rPr lang="zh-CN" altLang="en-US" b="1">
                <a:ea typeface="宋体" pitchFamily="2" charset="-122"/>
              </a:rPr>
              <a:t>：随机变量</a:t>
            </a:r>
            <a:r>
              <a:rPr lang="en-US" altLang="zh-CN" b="1" i="1">
                <a:ea typeface="宋体" pitchFamily="2" charset="-122"/>
              </a:rPr>
              <a:t>X</a:t>
            </a:r>
            <a:r>
              <a:rPr lang="zh-CN" altLang="en-US" b="1">
                <a:ea typeface="宋体" pitchFamily="2" charset="-122"/>
              </a:rPr>
              <a:t>，或分布函数</a:t>
            </a:r>
            <a:r>
              <a:rPr lang="en-US" altLang="zh-CN" b="1" i="1">
                <a:ea typeface="宋体" pitchFamily="2" charset="-122"/>
              </a:rPr>
              <a:t>F</a:t>
            </a:r>
            <a:r>
              <a:rPr lang="en-US" altLang="zh-CN" b="1">
                <a:ea typeface="宋体" pitchFamily="2" charset="-122"/>
              </a:rPr>
              <a:t>(</a:t>
            </a:r>
            <a:r>
              <a:rPr lang="en-US" altLang="zh-CN" b="1" i="1">
                <a:ea typeface="宋体" pitchFamily="2" charset="-122"/>
              </a:rPr>
              <a:t>x</a:t>
            </a:r>
            <a:r>
              <a:rPr lang="en-US" altLang="zh-CN" b="1">
                <a:ea typeface="宋体" pitchFamily="2" charset="-122"/>
              </a:rPr>
              <a:t>)</a:t>
            </a:r>
            <a:endParaRPr lang="zh-CN" altLang="en-US" b="1">
              <a:ea typeface="宋体" pitchFamily="2" charset="-122"/>
            </a:endParaRPr>
          </a:p>
        </p:txBody>
      </p:sp>
      <p:sp>
        <p:nvSpPr>
          <p:cNvPr id="2059" name="Rectangle 16"/>
          <p:cNvSpPr>
            <a:spLocks noChangeArrowheads="1"/>
          </p:cNvSpPr>
          <p:nvPr/>
        </p:nvSpPr>
        <p:spPr bwMode="auto">
          <a:xfrm>
            <a:off x="1258888" y="2420938"/>
            <a:ext cx="5808662" cy="519112"/>
          </a:xfrm>
          <a:prstGeom prst="rect">
            <a:avLst/>
          </a:prstGeom>
          <a:noFill/>
          <a:ln w="9525">
            <a:noFill/>
            <a:miter lim="800000"/>
            <a:headEnd/>
            <a:tailEnd/>
          </a:ln>
        </p:spPr>
        <p:txBody>
          <a:bodyPr wrap="none">
            <a:spAutoFit/>
          </a:bodyPr>
          <a:lstStyle/>
          <a:p>
            <a:r>
              <a:rPr lang="zh-CN" altLang="en-US" b="1">
                <a:solidFill>
                  <a:srgbClr val="3366CC"/>
                </a:solidFill>
                <a:ea typeface="宋体" pitchFamily="2" charset="-122"/>
              </a:rPr>
              <a:t>样本</a:t>
            </a:r>
            <a:r>
              <a:rPr lang="zh-CN" altLang="en-US" b="1">
                <a:solidFill>
                  <a:srgbClr val="000000"/>
                </a:solidFill>
                <a:ea typeface="宋体" pitchFamily="2" charset="-122"/>
              </a:rPr>
              <a:t>：</a:t>
            </a:r>
            <a:r>
              <a:rPr lang="en-US" altLang="zh-CN" b="1" i="1">
                <a:solidFill>
                  <a:srgbClr val="000000"/>
                </a:solidFill>
                <a:ea typeface="宋体" pitchFamily="2" charset="-122"/>
              </a:rPr>
              <a:t>n </a:t>
            </a:r>
            <a:r>
              <a:rPr lang="zh-CN" altLang="en-US" b="1">
                <a:solidFill>
                  <a:srgbClr val="000000"/>
                </a:solidFill>
                <a:ea typeface="宋体" pitchFamily="2" charset="-122"/>
              </a:rPr>
              <a:t>维随机变量</a:t>
            </a:r>
            <a:r>
              <a:rPr lang="en-US" altLang="zh-CN" b="1">
                <a:solidFill>
                  <a:srgbClr val="000000"/>
                </a:solidFill>
                <a:ea typeface="宋体" pitchFamily="2" charset="-122"/>
              </a:rPr>
              <a:t>(</a:t>
            </a:r>
            <a:r>
              <a:rPr lang="en-US" altLang="zh-CN" b="1" i="1">
                <a:solidFill>
                  <a:srgbClr val="000000"/>
                </a:solidFill>
                <a:ea typeface="宋体" pitchFamily="2" charset="-122"/>
              </a:rPr>
              <a:t>X</a:t>
            </a:r>
            <a:r>
              <a:rPr lang="en-US" altLang="zh-CN" b="1">
                <a:solidFill>
                  <a:srgbClr val="000000"/>
                </a:solidFill>
                <a:ea typeface="宋体" pitchFamily="2" charset="-122"/>
              </a:rPr>
              <a:t>1, </a:t>
            </a:r>
            <a:r>
              <a:rPr lang="en-US" altLang="zh-CN" b="1" i="1">
                <a:solidFill>
                  <a:srgbClr val="000000"/>
                </a:solidFill>
                <a:ea typeface="宋体" pitchFamily="2" charset="-122"/>
              </a:rPr>
              <a:t>X</a:t>
            </a:r>
            <a:r>
              <a:rPr lang="en-US" altLang="zh-CN" b="1">
                <a:solidFill>
                  <a:srgbClr val="000000"/>
                </a:solidFill>
                <a:ea typeface="宋体" pitchFamily="2" charset="-122"/>
              </a:rPr>
              <a:t>2, </a:t>
            </a:r>
            <a:r>
              <a:rPr lang="en-US" altLang="zh-CN">
                <a:solidFill>
                  <a:srgbClr val="000000"/>
                </a:solidFill>
                <a:ea typeface="宋体" pitchFamily="2" charset="-122"/>
              </a:rPr>
              <a:t>…</a:t>
            </a:r>
            <a:r>
              <a:rPr lang="en-US" altLang="zh-CN" b="1">
                <a:solidFill>
                  <a:srgbClr val="000000"/>
                </a:solidFill>
                <a:ea typeface="宋体" pitchFamily="2" charset="-122"/>
              </a:rPr>
              <a:t>, </a:t>
            </a:r>
            <a:r>
              <a:rPr lang="en-US" altLang="zh-CN" b="1" i="1">
                <a:solidFill>
                  <a:srgbClr val="000000"/>
                </a:solidFill>
                <a:ea typeface="宋体" pitchFamily="2" charset="-122"/>
              </a:rPr>
              <a:t>Xn</a:t>
            </a:r>
            <a:r>
              <a:rPr lang="en-US" altLang="zh-CN" b="1">
                <a:solidFill>
                  <a:srgbClr val="000000"/>
                </a:solidFill>
                <a:ea typeface="宋体" pitchFamily="2" charset="-122"/>
              </a:rPr>
              <a:t>).</a:t>
            </a:r>
            <a:endParaRPr lang="zh-CN" altLang="en-US" b="1">
              <a:solidFill>
                <a:srgbClr val="000000"/>
              </a:solidFill>
              <a:ea typeface="宋体" pitchFamily="2" charset="-122"/>
            </a:endParaRPr>
          </a:p>
        </p:txBody>
      </p:sp>
      <p:sp>
        <p:nvSpPr>
          <p:cNvPr id="2060" name="Rectangle 18"/>
          <p:cNvSpPr>
            <a:spLocks noChangeArrowheads="1"/>
          </p:cNvSpPr>
          <p:nvPr/>
        </p:nvSpPr>
        <p:spPr bwMode="auto">
          <a:xfrm>
            <a:off x="4716463" y="2852738"/>
            <a:ext cx="3354387" cy="530225"/>
          </a:xfrm>
          <a:prstGeom prst="rect">
            <a:avLst/>
          </a:prstGeom>
          <a:noFill/>
          <a:ln w="9525">
            <a:noFill/>
            <a:miter lim="800000"/>
            <a:headEnd/>
            <a:tailEnd/>
          </a:ln>
        </p:spPr>
        <p:txBody>
          <a:bodyPr wrap="none">
            <a:spAutoFit/>
          </a:bodyPr>
          <a:lstStyle/>
          <a:p>
            <a:pPr>
              <a:lnSpc>
                <a:spcPct val="120000"/>
              </a:lnSpc>
              <a:spcBef>
                <a:spcPct val="50000"/>
              </a:spcBef>
            </a:pPr>
            <a:r>
              <a:rPr lang="en-US" altLang="zh-CN" sz="2400" b="1" i="1">
                <a:solidFill>
                  <a:srgbClr val="000000"/>
                </a:solidFill>
                <a:ea typeface="宋体" pitchFamily="2" charset="-122"/>
              </a:rPr>
              <a:t>x</a:t>
            </a:r>
            <a:r>
              <a:rPr lang="en-US" altLang="zh-CN" sz="2400" b="1" baseline="-10000">
                <a:solidFill>
                  <a:srgbClr val="000000"/>
                </a:solidFill>
                <a:ea typeface="宋体" pitchFamily="2" charset="-122"/>
              </a:rPr>
              <a:t>1</a:t>
            </a:r>
            <a:r>
              <a:rPr lang="en-US" altLang="zh-CN" sz="2400" b="1">
                <a:solidFill>
                  <a:srgbClr val="000000"/>
                </a:solidFill>
                <a:ea typeface="宋体" pitchFamily="2" charset="-122"/>
              </a:rPr>
              <a:t>, </a:t>
            </a:r>
            <a:r>
              <a:rPr lang="en-US" altLang="zh-CN" sz="2400" b="1" i="1">
                <a:solidFill>
                  <a:srgbClr val="000000"/>
                </a:solidFill>
                <a:ea typeface="宋体" pitchFamily="2" charset="-122"/>
              </a:rPr>
              <a:t>x</a:t>
            </a:r>
            <a:r>
              <a:rPr lang="en-US" altLang="zh-CN" sz="2400" b="1" baseline="-10000">
                <a:solidFill>
                  <a:srgbClr val="000000"/>
                </a:solidFill>
                <a:ea typeface="宋体" pitchFamily="2" charset="-122"/>
              </a:rPr>
              <a:t>2</a:t>
            </a:r>
            <a:r>
              <a:rPr lang="en-US" altLang="zh-CN" sz="2400" b="1">
                <a:solidFill>
                  <a:srgbClr val="000000"/>
                </a:solidFill>
                <a:ea typeface="宋体" pitchFamily="2" charset="-122"/>
              </a:rPr>
              <a:t>, </a:t>
            </a:r>
            <a:r>
              <a:rPr lang="en-US" altLang="zh-CN" sz="2400">
                <a:solidFill>
                  <a:srgbClr val="000000"/>
                </a:solidFill>
                <a:latin typeface="宋体" pitchFamily="2" charset="-122"/>
                <a:ea typeface="宋体" pitchFamily="2" charset="-122"/>
              </a:rPr>
              <a:t>…</a:t>
            </a:r>
            <a:r>
              <a:rPr lang="en-US" altLang="zh-CN" sz="2400" b="1">
                <a:solidFill>
                  <a:srgbClr val="000000"/>
                </a:solidFill>
                <a:ea typeface="宋体" pitchFamily="2" charset="-122"/>
              </a:rPr>
              <a:t>, </a:t>
            </a:r>
            <a:r>
              <a:rPr lang="en-US" altLang="zh-CN" sz="2400" b="1" i="1">
                <a:solidFill>
                  <a:srgbClr val="000000"/>
                </a:solidFill>
                <a:ea typeface="宋体" pitchFamily="2" charset="-122"/>
              </a:rPr>
              <a:t>x</a:t>
            </a:r>
            <a:r>
              <a:rPr lang="en-US" altLang="zh-CN" sz="2400" b="1" i="1" baseline="-10000">
                <a:solidFill>
                  <a:srgbClr val="000000"/>
                </a:solidFill>
                <a:ea typeface="宋体" pitchFamily="2" charset="-122"/>
              </a:rPr>
              <a:t>n</a:t>
            </a:r>
            <a:r>
              <a:rPr lang="en-US" altLang="zh-CN" sz="2400" b="1" baseline="-25000">
                <a:solidFill>
                  <a:srgbClr val="000000"/>
                </a:solidFill>
                <a:latin typeface="宋体" pitchFamily="2" charset="-122"/>
                <a:ea typeface="宋体" pitchFamily="2" charset="-122"/>
              </a:rPr>
              <a:t> </a:t>
            </a:r>
            <a:r>
              <a:rPr lang="en-US" altLang="zh-CN" sz="2400" b="1">
                <a:solidFill>
                  <a:srgbClr val="000000"/>
                </a:solidFill>
                <a:latin typeface="宋体" pitchFamily="2" charset="-122"/>
                <a:ea typeface="宋体" pitchFamily="2" charset="-122"/>
              </a:rPr>
              <a:t>,</a:t>
            </a:r>
            <a:r>
              <a:rPr lang="zh-CN" altLang="en-US" sz="2400" b="1">
                <a:solidFill>
                  <a:srgbClr val="000000"/>
                </a:solidFill>
                <a:ea typeface="宋体" pitchFamily="2" charset="-122"/>
              </a:rPr>
              <a:t>为</a:t>
            </a:r>
            <a:r>
              <a:rPr lang="zh-CN" altLang="en-US" sz="2400" b="1">
                <a:solidFill>
                  <a:srgbClr val="FF0000"/>
                </a:solidFill>
                <a:ea typeface="宋体" pitchFamily="2" charset="-122"/>
              </a:rPr>
              <a:t>样本值 </a:t>
            </a:r>
            <a:r>
              <a:rPr lang="en-US" altLang="zh-CN" sz="2400" b="1">
                <a:solidFill>
                  <a:srgbClr val="FF0000"/>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688"/>
                                        </p:tgtEl>
                                        <p:attrNameLst>
                                          <p:attrName>style.visibility</p:attrName>
                                        </p:attrNameLst>
                                      </p:cBhvr>
                                      <p:to>
                                        <p:strVal val="visible"/>
                                      </p:to>
                                    </p:set>
                                    <p:animEffect transition="in" filter="wipe(left)">
                                      <p:cBhvr>
                                        <p:cTn id="7" dur="500"/>
                                        <p:tgtEl>
                                          <p:spTgt spid="16076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685"/>
                                        </p:tgtEl>
                                        <p:attrNameLst>
                                          <p:attrName>style.visibility</p:attrName>
                                        </p:attrNameLst>
                                      </p:cBhvr>
                                      <p:to>
                                        <p:strVal val="visible"/>
                                      </p:to>
                                    </p:set>
                                    <p:animEffect transition="in" filter="wipe(left)">
                                      <p:cBhvr>
                                        <p:cTn id="12" dur="500"/>
                                        <p:tgtEl>
                                          <p:spTgt spid="16076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686"/>
                                        </p:tgtEl>
                                        <p:attrNameLst>
                                          <p:attrName>style.visibility</p:attrName>
                                        </p:attrNameLst>
                                      </p:cBhvr>
                                      <p:to>
                                        <p:strVal val="visible"/>
                                      </p:to>
                                    </p:set>
                                    <p:animEffect transition="in" filter="wipe(left)">
                                      <p:cBhvr>
                                        <p:cTn id="17" dur="500"/>
                                        <p:tgtEl>
                                          <p:spTgt spid="16076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693"/>
                                        </p:tgtEl>
                                        <p:attrNameLst>
                                          <p:attrName>style.visibility</p:attrName>
                                        </p:attrNameLst>
                                      </p:cBhvr>
                                      <p:to>
                                        <p:strVal val="visible"/>
                                      </p:to>
                                    </p:set>
                                    <p:animEffect transition="in" filter="wipe(left)">
                                      <p:cBhvr>
                                        <p:cTn id="22" dur="500"/>
                                        <p:tgtEl>
                                          <p:spTgt spid="16076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07689"/>
                                        </p:tgtEl>
                                        <p:attrNameLst>
                                          <p:attrName>style.visibility</p:attrName>
                                        </p:attrNameLst>
                                      </p:cBhvr>
                                      <p:to>
                                        <p:strVal val="visible"/>
                                      </p:to>
                                    </p:set>
                                    <p:animEffect transition="in" filter="wipe(left)">
                                      <p:cBhvr>
                                        <p:cTn id="27" dur="500"/>
                                        <p:tgtEl>
                                          <p:spTgt spid="16076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7690"/>
                                        </p:tgtEl>
                                        <p:attrNameLst>
                                          <p:attrName>style.visibility</p:attrName>
                                        </p:attrNameLst>
                                      </p:cBhvr>
                                      <p:to>
                                        <p:strVal val="visible"/>
                                      </p:to>
                                    </p:set>
                                    <p:animEffect transition="in" filter="wipe(left)">
                                      <p:cBhvr>
                                        <p:cTn id="32" dur="500"/>
                                        <p:tgtEl>
                                          <p:spTgt spid="16076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07692"/>
                                        </p:tgtEl>
                                        <p:attrNameLst>
                                          <p:attrName>style.visibility</p:attrName>
                                        </p:attrNameLst>
                                      </p:cBhvr>
                                      <p:to>
                                        <p:strVal val="visible"/>
                                      </p:to>
                                    </p:set>
                                    <p:animEffect transition="in" filter="wipe(left)">
                                      <p:cBhvr>
                                        <p:cTn id="37" dur="500"/>
                                        <p:tgtEl>
                                          <p:spTgt spid="1607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5" grpId="0"/>
      <p:bldP spid="1607686" grpId="0"/>
      <p:bldP spid="1607688" grpId="0"/>
      <p:bldP spid="1607690" grpId="0"/>
      <p:bldP spid="16076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1" name="Rectangle 5"/>
          <p:cNvSpPr>
            <a:spLocks noChangeArrowheads="1"/>
          </p:cNvSpPr>
          <p:nvPr/>
        </p:nvSpPr>
        <p:spPr bwMode="auto">
          <a:xfrm>
            <a:off x="0" y="457200"/>
            <a:ext cx="4806950" cy="762000"/>
          </a:xfrm>
          <a:prstGeom prst="rect">
            <a:avLst/>
          </a:prstGeom>
          <a:noFill/>
          <a:ln w="9525">
            <a:noFill/>
            <a:miter lim="800000"/>
            <a:headEnd/>
            <a:tailEnd/>
          </a:ln>
          <a:effectLst/>
        </p:spPr>
        <p:txBody>
          <a:bodyPr>
            <a:spAutoFit/>
          </a:bodyPr>
          <a:lstStyle/>
          <a:p>
            <a:r>
              <a:rPr lang="zh-CN" altLang="en-US" sz="4400" b="0">
                <a:solidFill>
                  <a:schemeClr val="tx2"/>
                </a:solidFill>
                <a:latin typeface="Arial" charset="0"/>
              </a:rPr>
              <a:t>二、样本分布函数</a:t>
            </a:r>
          </a:p>
        </p:txBody>
      </p:sp>
      <p:grpSp>
        <p:nvGrpSpPr>
          <p:cNvPr id="2" name="Group 6"/>
          <p:cNvGrpSpPr>
            <a:grpSpLocks/>
          </p:cNvGrpSpPr>
          <p:nvPr/>
        </p:nvGrpSpPr>
        <p:grpSpPr bwMode="auto">
          <a:xfrm>
            <a:off x="152400" y="1143000"/>
            <a:ext cx="8763000" cy="1341438"/>
            <a:chOff x="0" y="2208"/>
            <a:chExt cx="5520" cy="845"/>
          </a:xfrm>
        </p:grpSpPr>
        <p:sp>
          <p:nvSpPr>
            <p:cNvPr id="608263" name="Rectangle 7"/>
            <p:cNvSpPr>
              <a:spLocks noChangeArrowheads="1"/>
            </p:cNvSpPr>
            <p:nvPr/>
          </p:nvSpPr>
          <p:spPr bwMode="auto">
            <a:xfrm>
              <a:off x="144" y="2208"/>
              <a:ext cx="3552" cy="365"/>
            </a:xfrm>
            <a:prstGeom prst="rect">
              <a:avLst/>
            </a:prstGeom>
            <a:noFill/>
            <a:ln w="9525">
              <a:noFill/>
              <a:miter lim="800000"/>
              <a:headEnd/>
              <a:tailEnd/>
            </a:ln>
            <a:effectLst/>
          </p:spPr>
          <p:txBody>
            <a:bodyPr>
              <a:spAutoFit/>
            </a:bodyPr>
            <a:lstStyle/>
            <a:p>
              <a:r>
                <a:rPr lang="zh-CN" altLang="en-US" sz="3200" b="0">
                  <a:solidFill>
                    <a:srgbClr val="FF0000"/>
                  </a:solidFill>
                  <a:latin typeface="楷体_GB2312" pitchFamily="49" charset="-122"/>
                </a:rPr>
                <a:t>定义：</a:t>
              </a:r>
              <a:r>
                <a:rPr lang="zh-CN" altLang="en-US" sz="3200" b="0">
                  <a:latin typeface="楷体_GB2312" pitchFamily="49" charset="-122"/>
                </a:rPr>
                <a:t>设总体的简单随机样本</a:t>
              </a:r>
            </a:p>
          </p:txBody>
        </p:sp>
        <p:graphicFrame>
          <p:nvGraphicFramePr>
            <p:cNvPr id="608264" name="Object 8"/>
            <p:cNvGraphicFramePr>
              <a:graphicFrameLocks noChangeAspect="1"/>
            </p:cNvGraphicFramePr>
            <p:nvPr/>
          </p:nvGraphicFramePr>
          <p:xfrm>
            <a:off x="3600" y="2256"/>
            <a:ext cx="1920" cy="342"/>
          </p:xfrm>
          <a:graphic>
            <a:graphicData uri="http://schemas.openxmlformats.org/presentationml/2006/ole">
              <p:oleObj spid="_x0000_s223236" name="Equation" r:id="rId3" imgW="1282680" imgH="228600" progId="">
                <p:embed/>
              </p:oleObj>
            </a:graphicData>
          </a:graphic>
        </p:graphicFrame>
        <p:sp>
          <p:nvSpPr>
            <p:cNvPr id="608265" name="Rectangle 9"/>
            <p:cNvSpPr>
              <a:spLocks noChangeArrowheads="1"/>
            </p:cNvSpPr>
            <p:nvPr/>
          </p:nvSpPr>
          <p:spPr bwMode="auto">
            <a:xfrm>
              <a:off x="0" y="2688"/>
              <a:ext cx="1584" cy="365"/>
            </a:xfrm>
            <a:prstGeom prst="rect">
              <a:avLst/>
            </a:prstGeom>
            <a:noFill/>
            <a:ln w="9525">
              <a:noFill/>
              <a:miter lim="800000"/>
              <a:headEnd/>
              <a:tailEnd/>
            </a:ln>
            <a:effectLst/>
          </p:spPr>
          <p:txBody>
            <a:bodyPr>
              <a:spAutoFit/>
            </a:bodyPr>
            <a:lstStyle/>
            <a:p>
              <a:r>
                <a:rPr lang="zh-CN" altLang="en-US" sz="3200" b="0">
                  <a:latin typeface="楷体_GB2312" pitchFamily="49" charset="-122"/>
                </a:rPr>
                <a:t>的观察值为</a:t>
              </a:r>
            </a:p>
          </p:txBody>
        </p:sp>
        <p:graphicFrame>
          <p:nvGraphicFramePr>
            <p:cNvPr id="608266" name="Object 10"/>
            <p:cNvGraphicFramePr>
              <a:graphicFrameLocks noChangeAspect="1"/>
            </p:cNvGraphicFramePr>
            <p:nvPr/>
          </p:nvGraphicFramePr>
          <p:xfrm>
            <a:off x="1392" y="2688"/>
            <a:ext cx="1616" cy="342"/>
          </p:xfrm>
          <a:graphic>
            <a:graphicData uri="http://schemas.openxmlformats.org/presentationml/2006/ole">
              <p:oleObj spid="_x0000_s223237" name="Equation" r:id="rId4" imgW="1079280" imgH="228600" progId="">
                <p:embed/>
              </p:oleObj>
            </a:graphicData>
          </a:graphic>
        </p:graphicFrame>
        <p:sp>
          <p:nvSpPr>
            <p:cNvPr id="608267" name="Rectangle 11"/>
            <p:cNvSpPr>
              <a:spLocks noChangeArrowheads="1"/>
            </p:cNvSpPr>
            <p:nvPr/>
          </p:nvSpPr>
          <p:spPr bwMode="auto">
            <a:xfrm>
              <a:off x="2976" y="2688"/>
              <a:ext cx="1908" cy="365"/>
            </a:xfrm>
            <a:prstGeom prst="rect">
              <a:avLst/>
            </a:prstGeom>
            <a:noFill/>
            <a:ln w="9525">
              <a:noFill/>
              <a:miter lim="800000"/>
              <a:headEnd/>
              <a:tailEnd/>
            </a:ln>
            <a:effectLst/>
          </p:spPr>
          <p:txBody>
            <a:bodyPr wrap="none">
              <a:spAutoFit/>
            </a:bodyPr>
            <a:lstStyle/>
            <a:p>
              <a:r>
                <a:rPr lang="zh-CN" altLang="en-US" sz="3200" b="0">
                  <a:latin typeface="楷体_GB2312" pitchFamily="49" charset="-122"/>
                </a:rPr>
                <a:t>从小到大排序为</a:t>
              </a:r>
            </a:p>
          </p:txBody>
        </p:sp>
      </p:grpSp>
      <p:graphicFrame>
        <p:nvGraphicFramePr>
          <p:cNvPr id="608268" name="Object 12"/>
          <p:cNvGraphicFramePr>
            <a:graphicFrameLocks noChangeAspect="1"/>
          </p:cNvGraphicFramePr>
          <p:nvPr/>
        </p:nvGraphicFramePr>
        <p:xfrm>
          <a:off x="152400" y="2514600"/>
          <a:ext cx="3124200" cy="623888"/>
        </p:xfrm>
        <a:graphic>
          <a:graphicData uri="http://schemas.openxmlformats.org/presentationml/2006/ole">
            <p:oleObj spid="_x0000_s223234" name="Equation" r:id="rId5" imgW="1206360" imgH="241200" progId="">
              <p:embed/>
            </p:oleObj>
          </a:graphicData>
        </a:graphic>
      </p:graphicFrame>
      <p:graphicFrame>
        <p:nvGraphicFramePr>
          <p:cNvPr id="608269" name="Object 13"/>
          <p:cNvGraphicFramePr>
            <a:graphicFrameLocks noChangeAspect="1"/>
          </p:cNvGraphicFramePr>
          <p:nvPr/>
        </p:nvGraphicFramePr>
        <p:xfrm>
          <a:off x="3276600" y="2743200"/>
          <a:ext cx="4668838" cy="3808413"/>
        </p:xfrm>
        <a:graphic>
          <a:graphicData uri="http://schemas.openxmlformats.org/presentationml/2006/ole">
            <p:oleObj spid="_x0000_s223235" name="Equation" r:id="rId6" imgW="1803240" imgH="1473120" progId="">
              <p:embed/>
            </p:oleObj>
          </a:graphicData>
        </a:graphic>
      </p:graphicFrame>
      <p:sp>
        <p:nvSpPr>
          <p:cNvPr id="608270" name="Rectangle 14"/>
          <p:cNvSpPr>
            <a:spLocks noChangeArrowheads="1"/>
          </p:cNvSpPr>
          <p:nvPr/>
        </p:nvSpPr>
        <p:spPr bwMode="auto">
          <a:xfrm>
            <a:off x="228600" y="5029200"/>
            <a:ext cx="3048000" cy="1554163"/>
          </a:xfrm>
          <a:prstGeom prst="rect">
            <a:avLst/>
          </a:prstGeom>
          <a:noFill/>
          <a:ln w="9525">
            <a:noFill/>
            <a:miter lim="800000"/>
            <a:headEnd/>
            <a:tailEnd/>
          </a:ln>
          <a:effectLst/>
        </p:spPr>
        <p:txBody>
          <a:bodyPr>
            <a:spAutoFit/>
          </a:bodyPr>
          <a:lstStyle/>
          <a:p>
            <a:r>
              <a:rPr lang="zh-CN" altLang="en-US" sz="3200" b="0">
                <a:latin typeface="楷体_GB2312" pitchFamily="49" charset="-122"/>
              </a:rPr>
              <a:t>称</a:t>
            </a:r>
            <a:r>
              <a:rPr lang="en-US" altLang="zh-CN" sz="3200" b="0" i="1"/>
              <a:t>F</a:t>
            </a:r>
            <a:r>
              <a:rPr lang="en-US" altLang="zh-CN" sz="3200" b="0" i="1" baseline="-25000"/>
              <a:t>n</a:t>
            </a:r>
            <a:r>
              <a:rPr lang="en-US" altLang="zh-CN" sz="3200" b="0"/>
              <a:t>(</a:t>
            </a:r>
            <a:r>
              <a:rPr lang="en-US" altLang="zh-CN" sz="3200" b="0" i="1"/>
              <a:t>x</a:t>
            </a:r>
            <a:r>
              <a:rPr lang="en-US" altLang="zh-CN" sz="3200" b="0"/>
              <a:t>)</a:t>
            </a:r>
            <a:r>
              <a:rPr lang="zh-CN" altLang="en-US" sz="3200" b="0">
                <a:latin typeface="楷体_GB2312" pitchFamily="49" charset="-122"/>
              </a:rPr>
              <a:t>为</a:t>
            </a:r>
            <a:r>
              <a:rPr lang="zh-CN" altLang="en-US" sz="3200" b="0">
                <a:solidFill>
                  <a:srgbClr val="FF0000"/>
                </a:solidFill>
                <a:latin typeface="楷体_GB2312" pitchFamily="49" charset="-122"/>
              </a:rPr>
              <a:t>样本分布函数</a:t>
            </a:r>
            <a:r>
              <a:rPr lang="zh-CN" altLang="en-US" sz="3200" b="0">
                <a:latin typeface="楷体_GB2312" pitchFamily="49" charset="-122"/>
              </a:rPr>
              <a:t>或总体的</a:t>
            </a:r>
            <a:r>
              <a:rPr lang="zh-CN" altLang="en-US" sz="3200" b="0">
                <a:solidFill>
                  <a:srgbClr val="FF0000"/>
                </a:solidFill>
                <a:latin typeface="楷体_GB2312" pitchFamily="49" charset="-122"/>
              </a:rPr>
              <a:t>经验分布函数</a:t>
            </a:r>
            <a:r>
              <a:rPr lang="zh-CN" altLang="en-US" sz="3200" b="0">
                <a:latin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8261"/>
                                        </p:tgtEl>
                                        <p:attrNameLst>
                                          <p:attrName>style.visibility</p:attrName>
                                        </p:attrNameLst>
                                      </p:cBhvr>
                                      <p:to>
                                        <p:strVal val="visible"/>
                                      </p:to>
                                    </p:set>
                                    <p:anim calcmode="lin" valueType="num">
                                      <p:cBhvr additive="base">
                                        <p:cTn id="7" dur="500" fill="hold"/>
                                        <p:tgtEl>
                                          <p:spTgt spid="608261"/>
                                        </p:tgtEl>
                                        <p:attrNameLst>
                                          <p:attrName>ppt_x</p:attrName>
                                        </p:attrNameLst>
                                      </p:cBhvr>
                                      <p:tavLst>
                                        <p:tav tm="0">
                                          <p:val>
                                            <p:strVal val="0-#ppt_w/2"/>
                                          </p:val>
                                        </p:tav>
                                        <p:tav tm="100000">
                                          <p:val>
                                            <p:strVal val="#ppt_x"/>
                                          </p:val>
                                        </p:tav>
                                      </p:tavLst>
                                    </p:anim>
                                    <p:anim calcmode="lin" valueType="num">
                                      <p:cBhvr additive="base">
                                        <p:cTn id="8" dur="500" fill="hold"/>
                                        <p:tgtEl>
                                          <p:spTgt spid="6082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8268"/>
                                        </p:tgtEl>
                                        <p:attrNameLst>
                                          <p:attrName>style.visibility</p:attrName>
                                        </p:attrNameLst>
                                      </p:cBhvr>
                                      <p:to>
                                        <p:strVal val="visible"/>
                                      </p:to>
                                    </p:set>
                                    <p:anim calcmode="lin" valueType="num">
                                      <p:cBhvr additive="base">
                                        <p:cTn id="19" dur="500" fill="hold"/>
                                        <p:tgtEl>
                                          <p:spTgt spid="608268"/>
                                        </p:tgtEl>
                                        <p:attrNameLst>
                                          <p:attrName>ppt_x</p:attrName>
                                        </p:attrNameLst>
                                      </p:cBhvr>
                                      <p:tavLst>
                                        <p:tav tm="0">
                                          <p:val>
                                            <p:strVal val="0-#ppt_w/2"/>
                                          </p:val>
                                        </p:tav>
                                        <p:tav tm="100000">
                                          <p:val>
                                            <p:strVal val="#ppt_x"/>
                                          </p:val>
                                        </p:tav>
                                      </p:tavLst>
                                    </p:anim>
                                    <p:anim calcmode="lin" valueType="num">
                                      <p:cBhvr additive="base">
                                        <p:cTn id="20" dur="500" fill="hold"/>
                                        <p:tgtEl>
                                          <p:spTgt spid="6082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8269"/>
                                        </p:tgtEl>
                                        <p:attrNameLst>
                                          <p:attrName>style.visibility</p:attrName>
                                        </p:attrNameLst>
                                      </p:cBhvr>
                                      <p:to>
                                        <p:strVal val="visible"/>
                                      </p:to>
                                    </p:set>
                                    <p:anim calcmode="lin" valueType="num">
                                      <p:cBhvr additive="base">
                                        <p:cTn id="25" dur="500" fill="hold"/>
                                        <p:tgtEl>
                                          <p:spTgt spid="608269"/>
                                        </p:tgtEl>
                                        <p:attrNameLst>
                                          <p:attrName>ppt_x</p:attrName>
                                        </p:attrNameLst>
                                      </p:cBhvr>
                                      <p:tavLst>
                                        <p:tav tm="0">
                                          <p:val>
                                            <p:strVal val="0-#ppt_w/2"/>
                                          </p:val>
                                        </p:tav>
                                        <p:tav tm="100000">
                                          <p:val>
                                            <p:strVal val="#ppt_x"/>
                                          </p:val>
                                        </p:tav>
                                      </p:tavLst>
                                    </p:anim>
                                    <p:anim calcmode="lin" valueType="num">
                                      <p:cBhvr additive="base">
                                        <p:cTn id="26" dur="500" fill="hold"/>
                                        <p:tgtEl>
                                          <p:spTgt spid="60826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8270"/>
                                        </p:tgtEl>
                                        <p:attrNameLst>
                                          <p:attrName>style.visibility</p:attrName>
                                        </p:attrNameLst>
                                      </p:cBhvr>
                                      <p:to>
                                        <p:strVal val="visible"/>
                                      </p:to>
                                    </p:set>
                                    <p:anim calcmode="lin" valueType="num">
                                      <p:cBhvr additive="base">
                                        <p:cTn id="31" dur="500" fill="hold"/>
                                        <p:tgtEl>
                                          <p:spTgt spid="608270"/>
                                        </p:tgtEl>
                                        <p:attrNameLst>
                                          <p:attrName>ppt_x</p:attrName>
                                        </p:attrNameLst>
                                      </p:cBhvr>
                                      <p:tavLst>
                                        <p:tav tm="0">
                                          <p:val>
                                            <p:strVal val="0-#ppt_w/2"/>
                                          </p:val>
                                        </p:tav>
                                        <p:tav tm="100000">
                                          <p:val>
                                            <p:strVal val="#ppt_x"/>
                                          </p:val>
                                        </p:tav>
                                      </p:tavLst>
                                    </p:anim>
                                    <p:anim calcmode="lin" valueType="num">
                                      <p:cBhvr additive="base">
                                        <p:cTn id="32" dur="500" fill="hold"/>
                                        <p:tgtEl>
                                          <p:spTgt spid="608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1" grpId="0" autoUpdateAnimBg="0"/>
      <p:bldP spid="60827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8" name="Rectangle 4"/>
          <p:cNvSpPr>
            <a:spLocks noChangeArrowheads="1"/>
          </p:cNvSpPr>
          <p:nvPr/>
        </p:nvSpPr>
        <p:spPr bwMode="auto">
          <a:xfrm>
            <a:off x="152400" y="560388"/>
            <a:ext cx="8940800" cy="1066800"/>
          </a:xfrm>
          <a:prstGeom prst="rect">
            <a:avLst/>
          </a:prstGeom>
          <a:noFill/>
          <a:ln w="9525">
            <a:noFill/>
            <a:miter lim="800000"/>
            <a:headEnd/>
            <a:tailEnd/>
          </a:ln>
          <a:effectLst/>
        </p:spPr>
        <p:txBody>
          <a:bodyPr wrap="none">
            <a:spAutoFit/>
          </a:bodyPr>
          <a:lstStyle/>
          <a:p>
            <a:r>
              <a:rPr lang="zh-CN" altLang="en-US" sz="3200" b="0">
                <a:solidFill>
                  <a:srgbClr val="FF0000"/>
                </a:solidFill>
                <a:latin typeface="楷体_GB2312" pitchFamily="49" charset="-122"/>
              </a:rPr>
              <a:t>注</a:t>
            </a:r>
            <a:r>
              <a:rPr lang="en-US" altLang="zh-CN" sz="3200" b="0">
                <a:solidFill>
                  <a:srgbClr val="FF0000"/>
                </a:solidFill>
                <a:latin typeface="楷体_GB2312" pitchFamily="49" charset="-122"/>
              </a:rPr>
              <a:t>1</a:t>
            </a:r>
            <a:r>
              <a:rPr lang="zh-CN" altLang="en-US" sz="3200" b="0">
                <a:latin typeface="楷体_GB2312" pitchFamily="49" charset="-122"/>
              </a:rPr>
              <a:t>：</a:t>
            </a:r>
            <a:r>
              <a:rPr lang="en-US" altLang="zh-CN" sz="3200" b="0" i="1"/>
              <a:t>F</a:t>
            </a:r>
            <a:r>
              <a:rPr lang="en-US" altLang="zh-CN" sz="3200" b="0" i="1" baseline="-25000"/>
              <a:t>n</a:t>
            </a:r>
            <a:r>
              <a:rPr lang="en-US" altLang="zh-CN" sz="3200" b="0"/>
              <a:t>(</a:t>
            </a:r>
            <a:r>
              <a:rPr lang="en-US" altLang="zh-CN" sz="3200" b="0" i="1"/>
              <a:t>x</a:t>
            </a:r>
            <a:r>
              <a:rPr lang="en-US" altLang="zh-CN" sz="3200" b="0"/>
              <a:t>)</a:t>
            </a:r>
            <a:r>
              <a:rPr lang="zh-CN" altLang="en-US" sz="3200" b="0"/>
              <a:t>为分布函数，因为满足分布函数的三条</a:t>
            </a:r>
          </a:p>
          <a:p>
            <a:r>
              <a:rPr lang="zh-CN" altLang="en-US" sz="3200" b="0"/>
              <a:t>特征性质。</a:t>
            </a:r>
            <a:endParaRPr lang="zh-CN" altLang="en-US" sz="3200" b="0" i="1" baseline="-25000"/>
          </a:p>
        </p:txBody>
      </p:sp>
      <p:sp>
        <p:nvSpPr>
          <p:cNvPr id="594949" name="Rectangle 5"/>
          <p:cNvSpPr>
            <a:spLocks noChangeArrowheads="1"/>
          </p:cNvSpPr>
          <p:nvPr/>
        </p:nvSpPr>
        <p:spPr bwMode="auto">
          <a:xfrm>
            <a:off x="203200" y="1828800"/>
            <a:ext cx="7721600" cy="579438"/>
          </a:xfrm>
          <a:prstGeom prst="rect">
            <a:avLst/>
          </a:prstGeom>
          <a:noFill/>
          <a:ln w="9525">
            <a:noFill/>
            <a:miter lim="800000"/>
            <a:headEnd/>
            <a:tailEnd/>
          </a:ln>
          <a:effectLst/>
        </p:spPr>
        <p:txBody>
          <a:bodyPr wrap="none">
            <a:spAutoFit/>
          </a:bodyPr>
          <a:lstStyle/>
          <a:p>
            <a:r>
              <a:rPr lang="zh-CN" altLang="en-US" sz="3200" b="0">
                <a:solidFill>
                  <a:srgbClr val="FF0000"/>
                </a:solidFill>
                <a:latin typeface="楷体_GB2312" pitchFamily="49" charset="-122"/>
              </a:rPr>
              <a:t>注</a:t>
            </a:r>
            <a:r>
              <a:rPr lang="en-US" altLang="zh-CN" sz="3200" b="0">
                <a:solidFill>
                  <a:srgbClr val="FF0000"/>
                </a:solidFill>
                <a:latin typeface="楷体_GB2312" pitchFamily="49" charset="-122"/>
              </a:rPr>
              <a:t>2</a:t>
            </a:r>
            <a:r>
              <a:rPr lang="zh-CN" altLang="en-US" sz="3200" b="0">
                <a:latin typeface="楷体_GB2312" pitchFamily="49" charset="-122"/>
              </a:rPr>
              <a:t>：</a:t>
            </a:r>
            <a:r>
              <a:rPr lang="en-US" altLang="zh-CN" sz="3200" b="0" i="1"/>
              <a:t>F</a:t>
            </a:r>
            <a:r>
              <a:rPr lang="en-US" altLang="zh-CN" sz="3200" b="0" i="1" baseline="-25000"/>
              <a:t>n</a:t>
            </a:r>
            <a:r>
              <a:rPr lang="en-US" altLang="zh-CN" sz="3200" b="0"/>
              <a:t>(</a:t>
            </a:r>
            <a:r>
              <a:rPr lang="en-US" altLang="zh-CN" sz="3200" b="0" i="1"/>
              <a:t>x</a:t>
            </a:r>
            <a:r>
              <a:rPr lang="en-US" altLang="zh-CN" sz="3200" b="0"/>
              <a:t>)</a:t>
            </a:r>
            <a:r>
              <a:rPr lang="zh-CN" altLang="en-US" sz="3200" b="0"/>
              <a:t>实际上是累积频率直方图曲线。</a:t>
            </a:r>
            <a:endParaRPr lang="zh-CN" altLang="en-US" sz="3200" b="0" i="1" baseline="-25000"/>
          </a:p>
        </p:txBody>
      </p:sp>
      <p:sp>
        <p:nvSpPr>
          <p:cNvPr id="594951" name="Rectangle 7"/>
          <p:cNvSpPr>
            <a:spLocks noChangeArrowheads="1"/>
          </p:cNvSpPr>
          <p:nvPr/>
        </p:nvSpPr>
        <p:spPr bwMode="auto">
          <a:xfrm>
            <a:off x="228600" y="2716213"/>
            <a:ext cx="1066800" cy="579437"/>
          </a:xfrm>
          <a:prstGeom prst="rect">
            <a:avLst/>
          </a:prstGeom>
          <a:noFill/>
          <a:ln w="9525">
            <a:noFill/>
            <a:miter lim="800000"/>
            <a:headEnd/>
            <a:tailEnd/>
          </a:ln>
          <a:effectLst/>
        </p:spPr>
        <p:txBody>
          <a:bodyPr>
            <a:spAutoFit/>
          </a:bodyPr>
          <a:lstStyle/>
          <a:p>
            <a:r>
              <a:rPr lang="zh-CN" altLang="en-US" sz="3200" b="0" dirty="0">
                <a:solidFill>
                  <a:srgbClr val="FF0000"/>
                </a:solidFill>
                <a:latin typeface="楷体_GB2312" pitchFamily="49" charset="-122"/>
              </a:rPr>
              <a:t>注</a:t>
            </a:r>
            <a:r>
              <a:rPr lang="en-US" altLang="zh-CN" sz="3200" b="0" dirty="0">
                <a:solidFill>
                  <a:srgbClr val="FF0000"/>
                </a:solidFill>
                <a:latin typeface="楷体_GB2312" pitchFamily="49" charset="-122"/>
              </a:rPr>
              <a:t>3</a:t>
            </a:r>
            <a:r>
              <a:rPr lang="zh-CN" altLang="en-US" sz="3200" b="0" dirty="0">
                <a:latin typeface="楷体_GB2312" pitchFamily="49" charset="-122"/>
              </a:rPr>
              <a:t>：</a:t>
            </a:r>
            <a:endParaRPr lang="zh-CN" altLang="en-US" sz="3200" b="0" i="1" baseline="-25000" dirty="0"/>
          </a:p>
        </p:txBody>
      </p:sp>
      <p:sp>
        <p:nvSpPr>
          <p:cNvPr id="11" name="Rectangle 3"/>
          <p:cNvSpPr>
            <a:spLocks noChangeArrowheads="1"/>
          </p:cNvSpPr>
          <p:nvPr/>
        </p:nvSpPr>
        <p:spPr bwMode="auto">
          <a:xfrm>
            <a:off x="857224" y="3500438"/>
            <a:ext cx="7543800" cy="1117600"/>
          </a:xfrm>
          <a:prstGeom prst="rect">
            <a:avLst/>
          </a:prstGeom>
          <a:noFill/>
          <a:ln w="9525">
            <a:noFill/>
            <a:miter lim="800000"/>
            <a:headEnd/>
            <a:tailEnd/>
          </a:ln>
          <a:effectLst/>
        </p:spPr>
        <p:txBody>
          <a:bodyPr>
            <a:spAutoFit/>
          </a:bodyPr>
          <a:lstStyle/>
          <a:p>
            <a:pPr>
              <a:lnSpc>
                <a:spcPct val="120000"/>
              </a:lnSpc>
            </a:pP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由</a:t>
            </a:r>
            <a:r>
              <a:rPr lang="zh-CN" altLang="en-US" sz="2800" dirty="0">
                <a:solidFill>
                  <a:srgbClr val="00FF00"/>
                </a:solidFill>
                <a:effectLst>
                  <a:outerShdw blurRad="38100" dist="38100" dir="2700000" algn="tl">
                    <a:srgbClr val="000000"/>
                  </a:outerShdw>
                </a:effectLst>
                <a:latin typeface="楷体_GB2312" pitchFamily="49" charset="-122"/>
                <a:ea typeface="楷体_GB2312" pitchFamily="49" charset="-122"/>
              </a:rPr>
              <a:t>伯努里大数定律：</a:t>
            </a:r>
          </a:p>
          <a:p>
            <a:pPr>
              <a:lnSpc>
                <a:spcPct val="120000"/>
              </a:lnSpc>
            </a:pP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只要 </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n </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相当大，</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F</a:t>
            </a:r>
            <a:r>
              <a:rPr lang="en-US" altLang="zh-CN" sz="2800" i="1" baseline="-25000" dirty="0">
                <a:solidFill>
                  <a:schemeClr val="tx2"/>
                </a:solidFill>
                <a:effectLst>
                  <a:outerShdw blurRad="38100" dist="38100" dir="2700000" algn="tl">
                    <a:srgbClr val="000000"/>
                  </a:outerShdw>
                </a:effectLst>
                <a:latin typeface="Times New Roman" pitchFamily="18" charset="0"/>
                <a:ea typeface="楷体_GB2312" pitchFamily="49" charset="-122"/>
              </a:rPr>
              <a:t>n</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x</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依概率收敛于</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F</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x</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 </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calcmode="lin" valueType="num">
                                      <p:cBhvr additive="base">
                                        <p:cTn id="7" dur="500" fill="hold"/>
                                        <p:tgtEl>
                                          <p:spTgt spid="594948"/>
                                        </p:tgtEl>
                                        <p:attrNameLst>
                                          <p:attrName>ppt_x</p:attrName>
                                        </p:attrNameLst>
                                      </p:cBhvr>
                                      <p:tavLst>
                                        <p:tav tm="0">
                                          <p:val>
                                            <p:strVal val="0-#ppt_w/2"/>
                                          </p:val>
                                        </p:tav>
                                        <p:tav tm="100000">
                                          <p:val>
                                            <p:strVal val="#ppt_x"/>
                                          </p:val>
                                        </p:tav>
                                      </p:tavLst>
                                    </p:anim>
                                    <p:anim calcmode="lin" valueType="num">
                                      <p:cBhvr additive="base">
                                        <p:cTn id="8" dur="500" fill="hold"/>
                                        <p:tgtEl>
                                          <p:spTgt spid="594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4949"/>
                                        </p:tgtEl>
                                        <p:attrNameLst>
                                          <p:attrName>style.visibility</p:attrName>
                                        </p:attrNameLst>
                                      </p:cBhvr>
                                      <p:to>
                                        <p:strVal val="visible"/>
                                      </p:to>
                                    </p:set>
                                    <p:anim calcmode="lin" valueType="num">
                                      <p:cBhvr additive="base">
                                        <p:cTn id="13" dur="500" fill="hold"/>
                                        <p:tgtEl>
                                          <p:spTgt spid="594949"/>
                                        </p:tgtEl>
                                        <p:attrNameLst>
                                          <p:attrName>ppt_x</p:attrName>
                                        </p:attrNameLst>
                                      </p:cBhvr>
                                      <p:tavLst>
                                        <p:tav tm="0">
                                          <p:val>
                                            <p:strVal val="0-#ppt_w/2"/>
                                          </p:val>
                                        </p:tav>
                                        <p:tav tm="100000">
                                          <p:val>
                                            <p:strVal val="#ppt_x"/>
                                          </p:val>
                                        </p:tav>
                                      </p:tavLst>
                                    </p:anim>
                                    <p:anim calcmode="lin" valueType="num">
                                      <p:cBhvr additive="base">
                                        <p:cTn id="14" dur="500" fill="hold"/>
                                        <p:tgtEl>
                                          <p:spTgt spid="5949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4951"/>
                                        </p:tgtEl>
                                        <p:attrNameLst>
                                          <p:attrName>style.visibility</p:attrName>
                                        </p:attrNameLst>
                                      </p:cBhvr>
                                      <p:to>
                                        <p:strVal val="visible"/>
                                      </p:to>
                                    </p:set>
                                    <p:anim calcmode="lin" valueType="num">
                                      <p:cBhvr additive="base">
                                        <p:cTn id="19" dur="500" fill="hold"/>
                                        <p:tgtEl>
                                          <p:spTgt spid="594951"/>
                                        </p:tgtEl>
                                        <p:attrNameLst>
                                          <p:attrName>ppt_x</p:attrName>
                                        </p:attrNameLst>
                                      </p:cBhvr>
                                      <p:tavLst>
                                        <p:tav tm="0">
                                          <p:val>
                                            <p:strVal val="0-#ppt_w/2"/>
                                          </p:val>
                                        </p:tav>
                                        <p:tav tm="100000">
                                          <p:val>
                                            <p:strVal val="#ppt_x"/>
                                          </p:val>
                                        </p:tav>
                                      </p:tavLst>
                                    </p:anim>
                                    <p:anim calcmode="lin" valueType="num">
                                      <p:cBhvr additive="base">
                                        <p:cTn id="20" dur="500" fill="hold"/>
                                        <p:tgtEl>
                                          <p:spTgt spid="5949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utoUpdateAnimBg="0"/>
      <p:bldP spid="594949" grpId="0" autoUpdateAnimBg="0"/>
      <p:bldP spid="594951" grpId="0" autoUpdateAnimBg="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5973" name="Object 5"/>
          <p:cNvGraphicFramePr>
            <a:graphicFrameLocks noChangeAspect="1"/>
          </p:cNvGraphicFramePr>
          <p:nvPr/>
        </p:nvGraphicFramePr>
        <p:xfrm>
          <a:off x="609600" y="1685932"/>
          <a:ext cx="7620000" cy="941388"/>
        </p:xfrm>
        <a:graphic>
          <a:graphicData uri="http://schemas.openxmlformats.org/presentationml/2006/ole">
            <p:oleObj spid="_x0000_s224258" name="Equation" r:id="rId3" imgW="2463480" imgH="304560" progId="">
              <p:embed/>
            </p:oleObj>
          </a:graphicData>
        </a:graphic>
      </p:graphicFrame>
      <p:graphicFrame>
        <p:nvGraphicFramePr>
          <p:cNvPr id="595974" name="Object 6"/>
          <p:cNvGraphicFramePr>
            <a:graphicFrameLocks noChangeAspect="1"/>
          </p:cNvGraphicFramePr>
          <p:nvPr/>
        </p:nvGraphicFramePr>
        <p:xfrm>
          <a:off x="609600" y="2828932"/>
          <a:ext cx="6165850" cy="941388"/>
        </p:xfrm>
        <a:graphic>
          <a:graphicData uri="http://schemas.openxmlformats.org/presentationml/2006/ole">
            <p:oleObj spid="_x0000_s224259" name="Equation" r:id="rId4" imgW="1993680" imgH="304560" progId="">
              <p:embed/>
            </p:oleObj>
          </a:graphicData>
        </a:graphic>
      </p:graphicFrame>
      <p:sp>
        <p:nvSpPr>
          <p:cNvPr id="595975" name="AutoShape 7"/>
          <p:cNvSpPr>
            <a:spLocks noChangeArrowheads="1"/>
          </p:cNvSpPr>
          <p:nvPr/>
        </p:nvSpPr>
        <p:spPr bwMode="auto">
          <a:xfrm>
            <a:off x="4724400" y="3819532"/>
            <a:ext cx="3810000" cy="609600"/>
          </a:xfrm>
          <a:prstGeom prst="wedgeRoundRectCallout">
            <a:avLst>
              <a:gd name="adj1" fmla="val -34250"/>
              <a:gd name="adj2" fmla="val -121616"/>
              <a:gd name="adj3" fmla="val 16667"/>
            </a:avLst>
          </a:prstGeom>
          <a:solidFill>
            <a:srgbClr val="FF0000"/>
          </a:solidFill>
          <a:ln w="9525">
            <a:solidFill>
              <a:schemeClr val="tx1"/>
            </a:solidFill>
            <a:miter lim="800000"/>
            <a:headEnd/>
            <a:tailEnd/>
          </a:ln>
          <a:effectLst/>
        </p:spPr>
        <p:txBody>
          <a:bodyPr wrap="none" anchor="ctr"/>
          <a:lstStyle/>
          <a:p>
            <a:pPr algn="ctr" eaLnBrk="0" hangingPunct="0"/>
            <a:r>
              <a:rPr kumimoji="0" lang="zh-CN" altLang="en-US" sz="3600" b="0" dirty="0">
                <a:solidFill>
                  <a:srgbClr val="FFFF00"/>
                </a:solidFill>
              </a:rPr>
              <a:t>格列纹科定理</a:t>
            </a:r>
          </a:p>
        </p:txBody>
      </p:sp>
      <p:sp>
        <p:nvSpPr>
          <p:cNvPr id="6" name="Rectangle 5"/>
          <p:cNvSpPr>
            <a:spLocks noChangeArrowheads="1"/>
          </p:cNvSpPr>
          <p:nvPr/>
        </p:nvSpPr>
        <p:spPr bwMode="auto">
          <a:xfrm>
            <a:off x="785786" y="4629171"/>
            <a:ext cx="7866062" cy="1800225"/>
          </a:xfrm>
          <a:prstGeom prst="rect">
            <a:avLst/>
          </a:prstGeom>
          <a:noFill/>
          <a:ln w="9525">
            <a:noFill/>
            <a:miter lim="800000"/>
            <a:headEnd/>
            <a:tailEnd/>
          </a:ln>
          <a:effectLst/>
        </p:spPr>
        <p:txBody>
          <a:bodyPr>
            <a:spAutoFit/>
          </a:bodyPr>
          <a:lstStyle/>
          <a:p>
            <a:r>
              <a:rPr lang="zh-CN" altLang="en-US" sz="2800" dirty="0">
                <a:solidFill>
                  <a:srgbClr val="00FF00"/>
                </a:solidFill>
                <a:effectLst>
                  <a:outerShdw blurRad="38100" dist="38100" dir="2700000" algn="tl">
                    <a:srgbClr val="000000"/>
                  </a:outerShdw>
                </a:effectLst>
                <a:latin typeface="楷体_GB2312" pitchFamily="49" charset="-122"/>
                <a:ea typeface="楷体_GB2312" pitchFamily="49" charset="-122"/>
              </a:rPr>
              <a:t>格里纹科定理表明：</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当</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n </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相当大时，经验分布函数是总体分布函数</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F</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x</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的一个良好的近似。</a:t>
            </a:r>
          </a:p>
          <a:p>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经典的统计学中一切统计推断都以样本为依据，其理由就在于此。</a:t>
            </a:r>
          </a:p>
        </p:txBody>
      </p:sp>
      <p:sp>
        <p:nvSpPr>
          <p:cNvPr id="7" name="Rectangle 3"/>
          <p:cNvSpPr>
            <a:spLocks noChangeArrowheads="1"/>
          </p:cNvSpPr>
          <p:nvPr/>
        </p:nvSpPr>
        <p:spPr bwMode="auto">
          <a:xfrm>
            <a:off x="571472" y="142852"/>
            <a:ext cx="7848600" cy="1501775"/>
          </a:xfrm>
          <a:prstGeom prst="rect">
            <a:avLst/>
          </a:prstGeom>
          <a:noFill/>
          <a:ln w="9525">
            <a:noFill/>
            <a:miter lim="800000"/>
            <a:headEnd/>
            <a:tailEnd/>
          </a:ln>
          <a:effectLst/>
        </p:spPr>
        <p:txBody>
          <a:bodyPr>
            <a:spAutoFit/>
          </a:bodyPr>
          <a:lstStyle/>
          <a:p>
            <a:pPr>
              <a:lnSpc>
                <a:spcPct val="110000"/>
              </a:lnSpc>
            </a:pPr>
            <a:r>
              <a:rPr lang="zh-CN" altLang="en-US" sz="2800" dirty="0" smtClean="0">
                <a:solidFill>
                  <a:schemeClr val="tx2"/>
                </a:solidFill>
                <a:effectLst>
                  <a:outerShdw blurRad="38100" dist="38100" dir="2700000" algn="tl">
                    <a:srgbClr val="000000"/>
                  </a:outerShdw>
                </a:effectLst>
                <a:latin typeface="楷体_GB2312" pitchFamily="49" charset="-122"/>
                <a:ea typeface="楷体_GB2312" pitchFamily="49" charset="-122"/>
              </a:rPr>
              <a:t>  设</a:t>
            </a:r>
            <a:r>
              <a:rPr lang="en-US" altLang="zh-CN" sz="2800" i="1" dirty="0">
                <a:solidFill>
                  <a:schemeClr val="tx2"/>
                </a:solidFill>
                <a:latin typeface="Times New Roman" pitchFamily="18" charset="0"/>
                <a:ea typeface="楷体_GB2312" pitchFamily="49" charset="-122"/>
              </a:rPr>
              <a:t>x</a:t>
            </a:r>
            <a:r>
              <a:rPr lang="en-US" altLang="zh-CN" sz="2800" baseline="-25000" dirty="0">
                <a:solidFill>
                  <a:schemeClr val="tx2"/>
                </a:solidFill>
                <a:latin typeface="Times New Roman" pitchFamily="18" charset="0"/>
                <a:ea typeface="楷体_GB2312" pitchFamily="49" charset="-122"/>
              </a:rPr>
              <a:t>1</a:t>
            </a:r>
            <a:r>
              <a:rPr lang="en-US" altLang="zh-CN" sz="2800" dirty="0">
                <a:solidFill>
                  <a:schemeClr val="tx2"/>
                </a:solidFill>
                <a:latin typeface="Times New Roman" pitchFamily="18" charset="0"/>
                <a:ea typeface="楷体_GB2312" pitchFamily="49" charset="-122"/>
              </a:rPr>
              <a:t>,</a:t>
            </a:r>
            <a:r>
              <a:rPr lang="en-US" altLang="zh-CN" sz="2800" i="1" dirty="0">
                <a:solidFill>
                  <a:schemeClr val="tx2"/>
                </a:solidFill>
                <a:latin typeface="Times New Roman" pitchFamily="18" charset="0"/>
                <a:ea typeface="楷体_GB2312" pitchFamily="49" charset="-122"/>
              </a:rPr>
              <a:t>x</a:t>
            </a:r>
            <a:r>
              <a:rPr lang="en-US" altLang="zh-CN" sz="2800" baseline="-25000" dirty="0">
                <a:solidFill>
                  <a:schemeClr val="tx2"/>
                </a:solidFill>
                <a:latin typeface="Times New Roman" pitchFamily="18" charset="0"/>
                <a:ea typeface="楷体_GB2312" pitchFamily="49" charset="-122"/>
              </a:rPr>
              <a:t>2</a:t>
            </a:r>
            <a:r>
              <a:rPr lang="en-US" altLang="zh-CN" sz="2800" dirty="0">
                <a:solidFill>
                  <a:schemeClr val="tx2"/>
                </a:solidFill>
                <a:latin typeface="Times New Roman" pitchFamily="18" charset="0"/>
                <a:ea typeface="楷体_GB2312" pitchFamily="49" charset="-122"/>
              </a:rPr>
              <a:t>,…,</a:t>
            </a:r>
            <a:r>
              <a:rPr lang="en-US" altLang="zh-CN" sz="2800" i="1" dirty="0" err="1">
                <a:solidFill>
                  <a:schemeClr val="tx2"/>
                </a:solidFill>
                <a:latin typeface="Times New Roman" pitchFamily="18" charset="0"/>
                <a:ea typeface="楷体_GB2312" pitchFamily="49" charset="-122"/>
              </a:rPr>
              <a:t>x</a:t>
            </a:r>
            <a:r>
              <a:rPr lang="en-US" altLang="zh-CN" sz="2800" i="1" baseline="-25000" dirty="0" err="1">
                <a:solidFill>
                  <a:schemeClr val="tx2"/>
                </a:solidFill>
                <a:latin typeface="Times New Roman" pitchFamily="18" charset="0"/>
                <a:ea typeface="楷体_GB2312" pitchFamily="49" charset="-122"/>
              </a:rPr>
              <a:t>n</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是取自</a:t>
            </a:r>
          </a:p>
          <a:p>
            <a:pPr>
              <a:lnSpc>
                <a:spcPct val="110000"/>
              </a:lnSpc>
            </a:pP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  总体分布函数为</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F</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x</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的样本</a:t>
            </a:r>
            <a:r>
              <a:rPr lang="en-US" altLang="zh-CN" sz="2800" dirty="0">
                <a:solidFill>
                  <a:schemeClr val="tx2"/>
                </a:solidFill>
                <a:effectLst>
                  <a:outerShdw blurRad="38100" dist="38100" dir="2700000" algn="tl">
                    <a:srgbClr val="000000"/>
                  </a:outerShdw>
                </a:effectLst>
                <a:latin typeface="楷体_GB2312" pitchFamily="49" charset="-122"/>
                <a:ea typeface="楷体_GB2312" pitchFamily="49" charset="-122"/>
              </a:rPr>
              <a:t>, </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F</a:t>
            </a:r>
            <a:r>
              <a:rPr lang="en-US" altLang="zh-CN" sz="2800" i="1" baseline="-25000" dirty="0">
                <a:solidFill>
                  <a:schemeClr val="tx2"/>
                </a:solidFill>
                <a:effectLst>
                  <a:outerShdw blurRad="38100" dist="38100" dir="2700000" algn="tl">
                    <a:srgbClr val="000000"/>
                  </a:outerShdw>
                </a:effectLst>
                <a:latin typeface="Times New Roman" pitchFamily="18" charset="0"/>
                <a:ea typeface="楷体_GB2312" pitchFamily="49" charset="-122"/>
              </a:rPr>
              <a:t>n</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x</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rPr>
              <a:t>) </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是其经验分</a:t>
            </a:r>
          </a:p>
          <a:p>
            <a:pPr>
              <a:lnSpc>
                <a:spcPct val="110000"/>
              </a:lnSpc>
            </a:pP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  布函数，</a:t>
            </a:r>
            <a:r>
              <a:rPr lang="zh-CN" altLang="en-US" sz="2800" dirty="0">
                <a:solidFill>
                  <a:schemeClr val="tx2"/>
                </a:solidFill>
                <a:effectLst>
                  <a:outerShdw blurRad="38100" dist="38100" dir="2700000" algn="tl">
                    <a:srgbClr val="000000"/>
                  </a:outerShdw>
                </a:effectLst>
                <a:latin typeface="Times New Roman" pitchFamily="18" charset="0"/>
                <a:ea typeface="楷体_GB2312" pitchFamily="49" charset="-122"/>
              </a:rPr>
              <a:t>当</a:t>
            </a:r>
            <a:r>
              <a:rPr lang="en-US" altLang="zh-CN" sz="2800" i="1" dirty="0">
                <a:solidFill>
                  <a:schemeClr val="tx2"/>
                </a:solidFill>
                <a:effectLst>
                  <a:outerShdw blurRad="38100" dist="38100" dir="2700000" algn="tl">
                    <a:srgbClr val="000000"/>
                  </a:outerShdw>
                </a:effectLst>
                <a:latin typeface="Times New Roman" pitchFamily="18" charset="0"/>
                <a:ea typeface="楷体_GB2312" pitchFamily="49" charset="-122"/>
              </a:rPr>
              <a:t>n</a:t>
            </a:r>
            <a:r>
              <a:rPr lang="en-US" altLang="zh-CN" sz="2800" dirty="0">
                <a:solidFill>
                  <a:schemeClr val="tx2"/>
                </a:solidFill>
                <a:effectLst>
                  <a:outerShdw blurRad="38100" dist="38100" dir="2700000" algn="tl">
                    <a:srgbClr val="000000"/>
                  </a:outerShdw>
                </a:effectLst>
                <a:latin typeface="Times New Roman" pitchFamily="18" charset="0"/>
                <a:ea typeface="楷体_GB2312" pitchFamily="49" charset="-122"/>
                <a:sym typeface="Symbol" pitchFamily="18" charset="2"/>
              </a:rPr>
              <a:t></a:t>
            </a:r>
            <a:r>
              <a:rPr lang="zh-CN" altLang="en-US" sz="2800" dirty="0">
                <a:solidFill>
                  <a:schemeClr val="tx2"/>
                </a:solidFill>
                <a:effectLst>
                  <a:outerShdw blurRad="38100" dist="38100" dir="2700000" algn="tl">
                    <a:srgbClr val="000000"/>
                  </a:outerShdw>
                </a:effectLst>
                <a:latin typeface="Times New Roman" pitchFamily="18" charset="0"/>
                <a:ea typeface="楷体_GB2312" pitchFamily="49" charset="-122"/>
              </a:rPr>
              <a:t>时</a:t>
            </a: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5973"/>
                                        </p:tgtEl>
                                        <p:attrNameLst>
                                          <p:attrName>style.visibility</p:attrName>
                                        </p:attrNameLst>
                                      </p:cBhvr>
                                      <p:to>
                                        <p:strVal val="visible"/>
                                      </p:to>
                                    </p:set>
                                    <p:anim calcmode="lin" valueType="num">
                                      <p:cBhvr additive="base">
                                        <p:cTn id="7" dur="500" fill="hold"/>
                                        <p:tgtEl>
                                          <p:spTgt spid="595973"/>
                                        </p:tgtEl>
                                        <p:attrNameLst>
                                          <p:attrName>ppt_x</p:attrName>
                                        </p:attrNameLst>
                                      </p:cBhvr>
                                      <p:tavLst>
                                        <p:tav tm="0">
                                          <p:val>
                                            <p:strVal val="0-#ppt_w/2"/>
                                          </p:val>
                                        </p:tav>
                                        <p:tav tm="100000">
                                          <p:val>
                                            <p:strVal val="#ppt_x"/>
                                          </p:val>
                                        </p:tav>
                                      </p:tavLst>
                                    </p:anim>
                                    <p:anim calcmode="lin" valueType="num">
                                      <p:cBhvr additive="base">
                                        <p:cTn id="8" dur="500" fill="hold"/>
                                        <p:tgtEl>
                                          <p:spTgt spid="5959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5974"/>
                                        </p:tgtEl>
                                        <p:attrNameLst>
                                          <p:attrName>style.visibility</p:attrName>
                                        </p:attrNameLst>
                                      </p:cBhvr>
                                      <p:to>
                                        <p:strVal val="visible"/>
                                      </p:to>
                                    </p:set>
                                    <p:anim calcmode="lin" valueType="num">
                                      <p:cBhvr additive="base">
                                        <p:cTn id="13" dur="500" fill="hold"/>
                                        <p:tgtEl>
                                          <p:spTgt spid="595974"/>
                                        </p:tgtEl>
                                        <p:attrNameLst>
                                          <p:attrName>ppt_x</p:attrName>
                                        </p:attrNameLst>
                                      </p:cBhvr>
                                      <p:tavLst>
                                        <p:tav tm="0">
                                          <p:val>
                                            <p:strVal val="0-#ppt_w/2"/>
                                          </p:val>
                                        </p:tav>
                                        <p:tav tm="100000">
                                          <p:val>
                                            <p:strVal val="#ppt_x"/>
                                          </p:val>
                                        </p:tav>
                                      </p:tavLst>
                                    </p:anim>
                                    <p:anim calcmode="lin" valueType="num">
                                      <p:cBhvr additive="base">
                                        <p:cTn id="14" dur="500" fill="hold"/>
                                        <p:tgtEl>
                                          <p:spTgt spid="5959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595975"/>
                                        </p:tgtEl>
                                        <p:attrNameLst>
                                          <p:attrName>style.visibility</p:attrName>
                                        </p:attrNameLst>
                                      </p:cBhvr>
                                      <p:to>
                                        <p:strVal val="visible"/>
                                      </p:to>
                                    </p:set>
                                    <p:anim calcmode="lin" valueType="num">
                                      <p:cBhvr additive="base">
                                        <p:cTn id="19" dur="500" fill="hold"/>
                                        <p:tgtEl>
                                          <p:spTgt spid="595975"/>
                                        </p:tgtEl>
                                        <p:attrNameLst>
                                          <p:attrName>ppt_x</p:attrName>
                                        </p:attrNameLst>
                                      </p:cBhvr>
                                      <p:tavLst>
                                        <p:tav tm="0">
                                          <p:val>
                                            <p:strVal val="1+#ppt_w/2"/>
                                          </p:val>
                                        </p:tav>
                                        <p:tav tm="100000">
                                          <p:val>
                                            <p:strVal val="#ppt_x"/>
                                          </p:val>
                                        </p:tav>
                                      </p:tavLst>
                                    </p:anim>
                                    <p:anim calcmode="lin" valueType="num">
                                      <p:cBhvr additive="base">
                                        <p:cTn id="20" dur="500" fill="hold"/>
                                        <p:tgtEl>
                                          <p:spTgt spid="5959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5" grpId="0" animBg="1" autoUpdateAnimBg="0"/>
      <p:bldP spid="6" grpId="0" autoUpdateAnimBg="0"/>
      <p:bldP spid="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6" name="Rectangle 10"/>
          <p:cNvSpPr>
            <a:spLocks noChangeArrowheads="1"/>
          </p:cNvSpPr>
          <p:nvPr/>
        </p:nvSpPr>
        <p:spPr bwMode="auto">
          <a:xfrm>
            <a:off x="323850" y="1628775"/>
            <a:ext cx="8280400" cy="2214563"/>
          </a:xfrm>
          <a:prstGeom prst="rect">
            <a:avLst/>
          </a:prstGeom>
          <a:noFill/>
          <a:ln w="9525">
            <a:noFill/>
            <a:miter lim="800000"/>
            <a:headEnd/>
            <a:tailEnd/>
          </a:ln>
          <a:effectLst/>
        </p:spPr>
        <p:txBody>
          <a:bodyPr anchor="ctr">
            <a:spAutoFit/>
          </a:bodyPr>
          <a:lstStyle/>
          <a:p>
            <a:pPr algn="l">
              <a:lnSpc>
                <a:spcPct val="120000"/>
              </a:lnSpc>
            </a:pPr>
            <a:r>
              <a:rPr lang="en-US" altLang="zh-CN" sz="3200" b="1"/>
              <a:t>       </a:t>
            </a:r>
            <a:r>
              <a:rPr lang="zh-CN" altLang="en-US" b="1"/>
              <a:t>事实上我们抽样后得到的资料都是具体的、确定的值</a:t>
            </a:r>
            <a:r>
              <a:rPr lang="en-US" altLang="zh-CN" b="1"/>
              <a:t>.  </a:t>
            </a:r>
            <a:r>
              <a:rPr lang="zh-CN" altLang="en-US" b="1"/>
              <a:t>如我们从某班大学生中抽取</a:t>
            </a:r>
            <a:r>
              <a:rPr lang="en-US" altLang="zh-CN" b="1"/>
              <a:t>10</a:t>
            </a:r>
            <a:r>
              <a:rPr lang="zh-CN" altLang="en-US" b="1"/>
              <a:t>人测量身高</a:t>
            </a:r>
            <a:r>
              <a:rPr lang="en-US" altLang="zh-CN" b="1"/>
              <a:t>,</a:t>
            </a:r>
            <a:r>
              <a:rPr lang="zh-CN" altLang="en-US" b="1"/>
              <a:t>得到</a:t>
            </a:r>
            <a:r>
              <a:rPr lang="en-US" altLang="zh-CN" b="1"/>
              <a:t>10</a:t>
            </a:r>
            <a:r>
              <a:rPr lang="zh-CN" altLang="en-US" b="1"/>
              <a:t>个数，它们是样本取到的值而不是样本</a:t>
            </a:r>
            <a:r>
              <a:rPr lang="en-US" altLang="zh-CN" b="1"/>
              <a:t>.   </a:t>
            </a:r>
            <a:r>
              <a:rPr lang="zh-CN" altLang="en-US" b="1"/>
              <a:t>我们只能观察到随机变量取的值而见不到随机变量</a:t>
            </a:r>
            <a:r>
              <a:rPr lang="en-US" altLang="zh-CN" b="1"/>
              <a:t>.</a:t>
            </a:r>
          </a:p>
        </p:txBody>
      </p:sp>
      <p:sp>
        <p:nvSpPr>
          <p:cNvPr id="96267" name="Rectangle 11"/>
          <p:cNvSpPr>
            <a:spLocks noChangeArrowheads="1"/>
          </p:cNvSpPr>
          <p:nvPr/>
        </p:nvSpPr>
        <p:spPr bwMode="auto">
          <a:xfrm>
            <a:off x="250825" y="833438"/>
            <a:ext cx="5873750" cy="579437"/>
          </a:xfrm>
          <a:prstGeom prst="rect">
            <a:avLst/>
          </a:prstGeom>
          <a:noFill/>
          <a:ln w="9525">
            <a:noFill/>
            <a:miter lim="800000"/>
            <a:headEnd/>
            <a:tailEnd/>
          </a:ln>
          <a:effectLst/>
        </p:spPr>
        <p:txBody>
          <a:bodyPr anchor="ctr">
            <a:spAutoFit/>
          </a:bodyPr>
          <a:lstStyle/>
          <a:p>
            <a:pPr eaLnBrk="1" hangingPunct="1"/>
            <a:r>
              <a:rPr lang="zh-CN" altLang="en-US" sz="3200" b="1" dirty="0" smtClean="0">
                <a:solidFill>
                  <a:schemeClr val="hlink"/>
                </a:solidFill>
              </a:rPr>
              <a:t>总体</a:t>
            </a:r>
            <a:r>
              <a:rPr lang="zh-CN" altLang="en-US" sz="3200" b="1" dirty="0">
                <a:solidFill>
                  <a:schemeClr val="hlink"/>
                </a:solidFill>
              </a:rPr>
              <a:t>、样本、样本值的关系</a:t>
            </a:r>
          </a:p>
        </p:txBody>
      </p:sp>
      <p:pic>
        <p:nvPicPr>
          <p:cNvPr id="96268" name="Picture 12" descr="PEOPLE1"/>
          <p:cNvPicPr>
            <a:picLocks noChangeAspect="1" noChangeArrowheads="1"/>
          </p:cNvPicPr>
          <p:nvPr/>
        </p:nvPicPr>
        <p:blipFill>
          <a:blip r:embed="rId2"/>
          <a:srcRect/>
          <a:stretch>
            <a:fillRect/>
          </a:stretch>
        </p:blipFill>
        <p:spPr bwMode="auto">
          <a:xfrm>
            <a:off x="2062163" y="4221163"/>
            <a:ext cx="3733800" cy="2343150"/>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96267"/>
                                        </p:tgtEl>
                                        <p:attrNameLst>
                                          <p:attrName>style.visibility</p:attrName>
                                        </p:attrNameLst>
                                      </p:cBhvr>
                                      <p:to>
                                        <p:strVal val="visible"/>
                                      </p:to>
                                    </p:set>
                                    <p:anim calcmode="lin" valueType="num">
                                      <p:cBhvr>
                                        <p:cTn id="7" dur="500" fill="hold"/>
                                        <p:tgtEl>
                                          <p:spTgt spid="96267"/>
                                        </p:tgtEl>
                                        <p:attrNameLst>
                                          <p:attrName>ppt_w</p:attrName>
                                        </p:attrNameLst>
                                      </p:cBhvr>
                                      <p:tavLst>
                                        <p:tav tm="0">
                                          <p:val>
                                            <p:strVal val="2/3*#ppt_w"/>
                                          </p:val>
                                        </p:tav>
                                        <p:tav tm="100000">
                                          <p:val>
                                            <p:strVal val="#ppt_w"/>
                                          </p:val>
                                        </p:tav>
                                      </p:tavLst>
                                    </p:anim>
                                    <p:anim calcmode="lin" valueType="num">
                                      <p:cBhvr>
                                        <p:cTn id="8" dur="500" fill="hold"/>
                                        <p:tgtEl>
                                          <p:spTgt spid="96267"/>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6266"/>
                                        </p:tgtEl>
                                        <p:attrNameLst>
                                          <p:attrName>style.visibility</p:attrName>
                                        </p:attrNameLst>
                                      </p:cBhvr>
                                      <p:to>
                                        <p:strVal val="visible"/>
                                      </p:to>
                                    </p:set>
                                    <p:animEffect transition="in" filter="wipe(left)">
                                      <p:cBhvr>
                                        <p:cTn id="13" dur="500"/>
                                        <p:tgtEl>
                                          <p:spTgt spid="96266"/>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96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6" grpId="0" autoUpdateAnimBg="0"/>
      <p:bldP spid="962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p:cNvSpPr txBox="1">
            <a:spLocks noChangeArrowheads="1"/>
          </p:cNvSpPr>
          <p:nvPr/>
        </p:nvSpPr>
        <p:spPr bwMode="auto">
          <a:xfrm>
            <a:off x="228600" y="457200"/>
            <a:ext cx="7086600" cy="579438"/>
          </a:xfrm>
          <a:prstGeom prst="rect">
            <a:avLst/>
          </a:prstGeom>
          <a:noFill/>
          <a:ln w="12700">
            <a:noFill/>
            <a:miter lim="800000"/>
            <a:headEnd/>
            <a:tailEnd/>
          </a:ln>
          <a:effectLst/>
        </p:spPr>
        <p:txBody>
          <a:bodyPr>
            <a:spAutoFit/>
          </a:bodyPr>
          <a:lstStyle/>
          <a:p>
            <a:pPr eaLnBrk="0" hangingPunct="0">
              <a:spcBef>
                <a:spcPct val="50000"/>
              </a:spcBef>
            </a:pPr>
            <a:r>
              <a:rPr lang="zh-CN" altLang="en-US" sz="3200" dirty="0" smtClean="0">
                <a:solidFill>
                  <a:schemeClr val="tx2"/>
                </a:solidFill>
                <a:latin typeface="楷体_GB2312" pitchFamily="49" charset="-122"/>
              </a:rPr>
              <a:t>总体</a:t>
            </a:r>
            <a:r>
              <a:rPr lang="zh-CN" altLang="en-US" sz="3200" dirty="0">
                <a:solidFill>
                  <a:schemeClr val="tx2"/>
                </a:solidFill>
                <a:latin typeface="楷体_GB2312" pitchFamily="49" charset="-122"/>
              </a:rPr>
              <a:t>、样本、样本观察值的关系</a:t>
            </a:r>
          </a:p>
        </p:txBody>
      </p:sp>
      <p:sp>
        <p:nvSpPr>
          <p:cNvPr id="499715" name="Rectangle 3"/>
          <p:cNvSpPr>
            <a:spLocks noChangeArrowheads="1"/>
          </p:cNvSpPr>
          <p:nvPr/>
        </p:nvSpPr>
        <p:spPr bwMode="auto">
          <a:xfrm>
            <a:off x="1219200" y="1600200"/>
            <a:ext cx="1981200" cy="609600"/>
          </a:xfrm>
          <a:prstGeom prst="rect">
            <a:avLst/>
          </a:prstGeom>
          <a:solidFill>
            <a:schemeClr val="accent1"/>
          </a:solidFill>
          <a:ln w="12700">
            <a:solidFill>
              <a:schemeClr val="tx1"/>
            </a:solidFill>
            <a:miter lim="800000"/>
            <a:headEnd/>
            <a:tailEnd/>
          </a:ln>
          <a:effectLst/>
        </p:spPr>
        <p:txBody>
          <a:bodyPr wrap="none" anchor="ctr"/>
          <a:lstStyle/>
          <a:p>
            <a:pPr algn="ctr" eaLnBrk="0" hangingPunct="0"/>
            <a:r>
              <a:rPr lang="zh-CN" altLang="en-US" sz="3200">
                <a:latin typeface="楷体_GB2312" pitchFamily="49" charset="-122"/>
              </a:rPr>
              <a:t>总体 </a:t>
            </a:r>
          </a:p>
        </p:txBody>
      </p:sp>
      <p:sp>
        <p:nvSpPr>
          <p:cNvPr id="499716" name="Line 4"/>
          <p:cNvSpPr>
            <a:spLocks noChangeShapeType="1"/>
          </p:cNvSpPr>
          <p:nvPr/>
        </p:nvSpPr>
        <p:spPr bwMode="auto">
          <a:xfrm>
            <a:off x="2057400" y="2209800"/>
            <a:ext cx="0" cy="762000"/>
          </a:xfrm>
          <a:prstGeom prst="line">
            <a:avLst/>
          </a:prstGeom>
          <a:noFill/>
          <a:ln w="12700">
            <a:solidFill>
              <a:schemeClr val="tx1"/>
            </a:solidFill>
            <a:round/>
            <a:headEnd/>
            <a:tailEnd type="triangle" w="med" len="med"/>
          </a:ln>
          <a:effectLst/>
        </p:spPr>
        <p:txBody>
          <a:bodyPr/>
          <a:lstStyle/>
          <a:p>
            <a:endParaRPr lang="zh-CN" altLang="en-US"/>
          </a:p>
        </p:txBody>
      </p:sp>
      <p:sp>
        <p:nvSpPr>
          <p:cNvPr id="499717" name="Rectangle 5"/>
          <p:cNvSpPr>
            <a:spLocks noChangeArrowheads="1"/>
          </p:cNvSpPr>
          <p:nvPr/>
        </p:nvSpPr>
        <p:spPr bwMode="auto">
          <a:xfrm>
            <a:off x="838200" y="3276600"/>
            <a:ext cx="2057400" cy="609600"/>
          </a:xfrm>
          <a:prstGeom prst="rect">
            <a:avLst/>
          </a:prstGeom>
          <a:solidFill>
            <a:schemeClr val="accent1"/>
          </a:solidFill>
          <a:ln w="12700">
            <a:solidFill>
              <a:schemeClr val="tx1"/>
            </a:solidFill>
            <a:miter lim="800000"/>
            <a:headEnd/>
            <a:tailEnd/>
          </a:ln>
          <a:effectLst/>
        </p:spPr>
        <p:txBody>
          <a:bodyPr wrap="none" anchor="ctr"/>
          <a:lstStyle/>
          <a:p>
            <a:pPr algn="ctr" eaLnBrk="0" hangingPunct="0"/>
            <a:r>
              <a:rPr lang="zh-CN" altLang="en-US" sz="3200">
                <a:latin typeface="楷体_GB2312" pitchFamily="49" charset="-122"/>
              </a:rPr>
              <a:t>样本 </a:t>
            </a:r>
          </a:p>
        </p:txBody>
      </p:sp>
      <p:sp>
        <p:nvSpPr>
          <p:cNvPr id="499718" name="Line 6"/>
          <p:cNvSpPr>
            <a:spLocks noChangeShapeType="1"/>
          </p:cNvSpPr>
          <p:nvPr/>
        </p:nvSpPr>
        <p:spPr bwMode="auto">
          <a:xfrm>
            <a:off x="3048000" y="3657600"/>
            <a:ext cx="990600" cy="0"/>
          </a:xfrm>
          <a:prstGeom prst="line">
            <a:avLst/>
          </a:prstGeom>
          <a:noFill/>
          <a:ln w="12700">
            <a:solidFill>
              <a:schemeClr val="tx1"/>
            </a:solidFill>
            <a:round/>
            <a:headEnd/>
            <a:tailEnd type="triangle" w="med" len="med"/>
          </a:ln>
          <a:effectLst/>
        </p:spPr>
        <p:txBody>
          <a:bodyPr/>
          <a:lstStyle/>
          <a:p>
            <a:endParaRPr lang="zh-CN" altLang="en-US"/>
          </a:p>
        </p:txBody>
      </p:sp>
      <p:sp>
        <p:nvSpPr>
          <p:cNvPr id="499719" name="Rectangle 7"/>
          <p:cNvSpPr>
            <a:spLocks noChangeArrowheads="1"/>
          </p:cNvSpPr>
          <p:nvPr/>
        </p:nvSpPr>
        <p:spPr bwMode="auto">
          <a:xfrm>
            <a:off x="4114800" y="3200400"/>
            <a:ext cx="3048000" cy="609600"/>
          </a:xfrm>
          <a:prstGeom prst="rect">
            <a:avLst/>
          </a:prstGeom>
          <a:solidFill>
            <a:schemeClr val="accent1"/>
          </a:solidFill>
          <a:ln w="12700">
            <a:solidFill>
              <a:schemeClr val="tx1"/>
            </a:solidFill>
            <a:miter lim="800000"/>
            <a:headEnd/>
            <a:tailEnd/>
          </a:ln>
          <a:effectLst/>
        </p:spPr>
        <p:txBody>
          <a:bodyPr wrap="none" anchor="ctr"/>
          <a:lstStyle/>
          <a:p>
            <a:pPr algn="ctr" eaLnBrk="0" hangingPunct="0"/>
            <a:r>
              <a:rPr lang="zh-CN" altLang="en-US" sz="3200">
                <a:latin typeface="楷体_GB2312" pitchFamily="49" charset="-122"/>
              </a:rPr>
              <a:t>样本观察值 </a:t>
            </a:r>
          </a:p>
        </p:txBody>
      </p:sp>
      <p:sp>
        <p:nvSpPr>
          <p:cNvPr id="499721" name="Line 9"/>
          <p:cNvSpPr>
            <a:spLocks noChangeShapeType="1"/>
          </p:cNvSpPr>
          <p:nvPr/>
        </p:nvSpPr>
        <p:spPr bwMode="auto">
          <a:xfrm flipH="1" flipV="1">
            <a:off x="5029200" y="2057400"/>
            <a:ext cx="914400" cy="1066800"/>
          </a:xfrm>
          <a:prstGeom prst="line">
            <a:avLst/>
          </a:prstGeom>
          <a:noFill/>
          <a:ln w="12700">
            <a:solidFill>
              <a:schemeClr val="tx1"/>
            </a:solidFill>
            <a:round/>
            <a:headEnd/>
            <a:tailEnd type="triangle" w="med" len="med"/>
          </a:ln>
          <a:effectLst/>
        </p:spPr>
        <p:txBody>
          <a:bodyPr/>
          <a:lstStyle/>
          <a:p>
            <a:endParaRPr lang="zh-CN" altLang="en-US"/>
          </a:p>
        </p:txBody>
      </p:sp>
      <p:sp>
        <p:nvSpPr>
          <p:cNvPr id="499723" name="WordArt 11"/>
          <p:cNvSpPr>
            <a:spLocks noChangeArrowheads="1" noChangeShapeType="1" noTextEdit="1"/>
          </p:cNvSpPr>
          <p:nvPr/>
        </p:nvSpPr>
        <p:spPr bwMode="auto">
          <a:xfrm>
            <a:off x="4724400" y="2438400"/>
            <a:ext cx="457200" cy="457200"/>
          </a:xfrm>
          <a:prstGeom prst="rect">
            <a:avLst/>
          </a:prstGeom>
        </p:spPr>
        <p:txBody>
          <a:bodyPr spcFirstLastPara="1" wrap="none" fromWordArt="1">
            <a:prstTxWarp prst="textArchUp">
              <a:avLst>
                <a:gd name="adj" fmla="val 10800000"/>
              </a:avLst>
            </a:prstTxWarp>
          </a:bodyPr>
          <a:lstStyle/>
          <a:p>
            <a:pPr algn="ctr"/>
            <a:r>
              <a:rPr lang="zh-CN" altLang="en-US" sz="3600" kern="10">
                <a:ln w="9525">
                  <a:solidFill>
                    <a:srgbClr val="000000"/>
                  </a:solidFill>
                  <a:round/>
                  <a:headEnd/>
                  <a:tailEnd/>
                </a:ln>
                <a:solidFill>
                  <a:srgbClr val="000000"/>
                </a:solidFill>
                <a:latin typeface="宋体"/>
                <a:ea typeface="宋体"/>
              </a:rPr>
              <a:t>？</a:t>
            </a:r>
          </a:p>
        </p:txBody>
      </p:sp>
      <p:sp>
        <p:nvSpPr>
          <p:cNvPr id="499724" name="Oval 12"/>
          <p:cNvSpPr>
            <a:spLocks noChangeArrowheads="1"/>
          </p:cNvSpPr>
          <p:nvPr/>
        </p:nvSpPr>
        <p:spPr bwMode="auto">
          <a:xfrm>
            <a:off x="3505200" y="1600200"/>
            <a:ext cx="3581400" cy="457200"/>
          </a:xfrm>
          <a:prstGeom prst="ellipse">
            <a:avLst/>
          </a:prstGeom>
          <a:solidFill>
            <a:schemeClr val="accent1"/>
          </a:solidFill>
          <a:ln w="12700">
            <a:solidFill>
              <a:schemeClr val="tx1"/>
            </a:solidFill>
            <a:round/>
            <a:headEnd/>
            <a:tailEnd/>
          </a:ln>
          <a:effectLst/>
        </p:spPr>
        <p:txBody>
          <a:bodyPr wrap="none" anchor="ctr"/>
          <a:lstStyle/>
          <a:p>
            <a:pPr algn="ctr" eaLnBrk="0" hangingPunct="0"/>
            <a:r>
              <a:rPr lang="zh-CN" altLang="en-US" sz="3200">
                <a:latin typeface="楷体_GB2312" pitchFamily="49" charset="-122"/>
              </a:rPr>
              <a:t>理论分布 </a:t>
            </a:r>
          </a:p>
        </p:txBody>
      </p:sp>
      <p:sp>
        <p:nvSpPr>
          <p:cNvPr id="499728" name="Text Box 16"/>
          <p:cNvSpPr txBox="1">
            <a:spLocks noChangeArrowheads="1"/>
          </p:cNvSpPr>
          <p:nvPr/>
        </p:nvSpPr>
        <p:spPr bwMode="auto">
          <a:xfrm>
            <a:off x="0" y="4648200"/>
            <a:ext cx="8878888" cy="641350"/>
          </a:xfrm>
          <a:prstGeom prst="rect">
            <a:avLst/>
          </a:prstGeom>
          <a:noFill/>
          <a:ln w="12700" cap="sq">
            <a:noFill/>
            <a:miter lim="800000"/>
            <a:headEnd type="none" w="sm" len="sm"/>
            <a:tailEnd type="none" w="sm" len="sm"/>
          </a:ln>
          <a:effectLst/>
        </p:spPr>
        <p:txBody>
          <a:bodyPr wrap="none">
            <a:spAutoFit/>
          </a:bodyPr>
          <a:lstStyle/>
          <a:p>
            <a:r>
              <a:rPr lang="zh-CN" altLang="en-US" sz="3600">
                <a:solidFill>
                  <a:schemeClr val="accent2"/>
                </a:solidFill>
                <a:latin typeface="楷体_GB2312" pitchFamily="49" charset="-122"/>
              </a:rPr>
              <a:t>样本空间 </a:t>
            </a:r>
            <a:r>
              <a:rPr lang="en-US" altLang="zh-CN" sz="3600" b="0">
                <a:latin typeface="Times New Roman"/>
                <a:sym typeface="Math4" pitchFamily="2" charset="2"/>
              </a:rPr>
              <a:t>——</a:t>
            </a:r>
            <a:r>
              <a:rPr lang="en-US" altLang="zh-CN" sz="3600" b="0">
                <a:latin typeface="楷体_GB2312" pitchFamily="49" charset="-122"/>
                <a:sym typeface="Math4" pitchFamily="2" charset="2"/>
              </a:rPr>
              <a:t> </a:t>
            </a:r>
            <a:r>
              <a:rPr lang="zh-CN" altLang="en-US" sz="3600" b="0">
                <a:latin typeface="楷体_GB2312" pitchFamily="49" charset="-122"/>
              </a:rPr>
              <a:t>样本所有可能取值的集合</a:t>
            </a:r>
            <a:r>
              <a:rPr lang="zh-CN" altLang="zh-CN" sz="3600" b="0">
                <a:latin typeface="楷体_GB2312" pitchFamily="49" charset="-122"/>
                <a:sym typeface="Math4" pitchFamily="2" charset="2"/>
              </a:rPr>
              <a:t>.</a:t>
            </a:r>
            <a:r>
              <a:rPr lang="en-US" altLang="zh-CN" sz="3600" b="0" i="1">
                <a:latin typeface="楷体_GB2312" pitchFamily="49" charset="-122"/>
              </a:rPr>
              <a:t> </a:t>
            </a:r>
          </a:p>
        </p:txBody>
      </p:sp>
    </p:spTree>
  </p:cSld>
  <p:clrMapOvr>
    <a:masterClrMapping/>
  </p:clrMapOvr>
  <p:transition advTm="10000">
    <p:zoom/>
    <p:sndAc>
      <p:stSnd>
        <p:snd r:embed="rId2"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9714">
                                            <p:txEl>
                                              <p:pRg st="0" end="0"/>
                                            </p:txEl>
                                          </p:spTgt>
                                        </p:tgtEl>
                                        <p:attrNameLst>
                                          <p:attrName>style.visibility</p:attrName>
                                        </p:attrNameLst>
                                      </p:cBhvr>
                                      <p:to>
                                        <p:strVal val="visible"/>
                                      </p:to>
                                    </p:set>
                                    <p:animEffect transition="in" filter="dissolve">
                                      <p:cBhvr>
                                        <p:cTn id="7" dur="500"/>
                                        <p:tgtEl>
                                          <p:spTgt spid="4997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9715"/>
                                        </p:tgtEl>
                                        <p:attrNameLst>
                                          <p:attrName>style.visibility</p:attrName>
                                        </p:attrNameLst>
                                      </p:cBhvr>
                                      <p:to>
                                        <p:strVal val="visible"/>
                                      </p:to>
                                    </p:set>
                                    <p:animEffect transition="in" filter="dissolve">
                                      <p:cBhvr>
                                        <p:cTn id="12" dur="500"/>
                                        <p:tgtEl>
                                          <p:spTgt spid="4997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9724"/>
                                        </p:tgtEl>
                                        <p:attrNameLst>
                                          <p:attrName>style.visibility</p:attrName>
                                        </p:attrNameLst>
                                      </p:cBhvr>
                                      <p:to>
                                        <p:strVal val="visible"/>
                                      </p:to>
                                    </p:set>
                                    <p:animEffect transition="in" filter="dissolve">
                                      <p:cBhvr>
                                        <p:cTn id="17" dur="500"/>
                                        <p:tgtEl>
                                          <p:spTgt spid="4997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9717"/>
                                        </p:tgtEl>
                                        <p:attrNameLst>
                                          <p:attrName>style.visibility</p:attrName>
                                        </p:attrNameLst>
                                      </p:cBhvr>
                                      <p:to>
                                        <p:strVal val="visible"/>
                                      </p:to>
                                    </p:set>
                                    <p:animEffect transition="in" filter="dissolve">
                                      <p:cBhvr>
                                        <p:cTn id="22" dur="500"/>
                                        <p:tgtEl>
                                          <p:spTgt spid="4997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9716"/>
                                        </p:tgtEl>
                                        <p:attrNameLst>
                                          <p:attrName>style.visibility</p:attrName>
                                        </p:attrNameLst>
                                      </p:cBhvr>
                                      <p:to>
                                        <p:strVal val="visible"/>
                                      </p:to>
                                    </p:set>
                                    <p:animEffect transition="in" filter="dissolve">
                                      <p:cBhvr>
                                        <p:cTn id="27" dur="500"/>
                                        <p:tgtEl>
                                          <p:spTgt spid="4997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99718"/>
                                        </p:tgtEl>
                                        <p:attrNameLst>
                                          <p:attrName>style.visibility</p:attrName>
                                        </p:attrNameLst>
                                      </p:cBhvr>
                                      <p:to>
                                        <p:strVal val="visible"/>
                                      </p:to>
                                    </p:set>
                                    <p:animEffect transition="in" filter="dissolve">
                                      <p:cBhvr>
                                        <p:cTn id="32" dur="500"/>
                                        <p:tgtEl>
                                          <p:spTgt spid="4997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9719"/>
                                        </p:tgtEl>
                                        <p:attrNameLst>
                                          <p:attrName>style.visibility</p:attrName>
                                        </p:attrNameLst>
                                      </p:cBhvr>
                                      <p:to>
                                        <p:strVal val="visible"/>
                                      </p:to>
                                    </p:set>
                                    <p:animEffect transition="in" filter="dissolve">
                                      <p:cBhvr>
                                        <p:cTn id="37" dur="500"/>
                                        <p:tgtEl>
                                          <p:spTgt spid="4997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99721"/>
                                        </p:tgtEl>
                                        <p:attrNameLst>
                                          <p:attrName>style.visibility</p:attrName>
                                        </p:attrNameLst>
                                      </p:cBhvr>
                                      <p:to>
                                        <p:strVal val="visible"/>
                                      </p:to>
                                    </p:set>
                                    <p:animEffect transition="in" filter="dissolve">
                                      <p:cBhvr>
                                        <p:cTn id="42" dur="500"/>
                                        <p:tgtEl>
                                          <p:spTgt spid="499721"/>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99723"/>
                                        </p:tgtEl>
                                        <p:attrNameLst>
                                          <p:attrName>style.visibility</p:attrName>
                                        </p:attrNameLst>
                                      </p:cBhvr>
                                      <p:to>
                                        <p:strVal val="visible"/>
                                      </p:to>
                                    </p:set>
                                    <p:animEffect transition="in" filter="dissolve">
                                      <p:cBhvr>
                                        <p:cTn id="46" dur="500"/>
                                        <p:tgtEl>
                                          <p:spTgt spid="4997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99728"/>
                                        </p:tgtEl>
                                        <p:attrNameLst>
                                          <p:attrName>style.visibility</p:attrName>
                                        </p:attrNameLst>
                                      </p:cBhvr>
                                      <p:to>
                                        <p:strVal val="visible"/>
                                      </p:to>
                                    </p:set>
                                    <p:animEffect transition="in" filter="wipe(left)">
                                      <p:cBhvr>
                                        <p:cTn id="51" dur="500"/>
                                        <p:tgtEl>
                                          <p:spTgt spid="499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build="p" autoUpdateAnimBg="0"/>
      <p:bldP spid="499715" grpId="0" animBg="1" autoUpdateAnimBg="0"/>
      <p:bldP spid="499716" grpId="0" animBg="1"/>
      <p:bldP spid="499717" grpId="0" animBg="1" autoUpdateAnimBg="0"/>
      <p:bldP spid="499718" grpId="0" animBg="1"/>
      <p:bldP spid="499719" grpId="0" animBg="1" autoUpdateAnimBg="0"/>
      <p:bldP spid="499721" grpId="0" animBg="1"/>
      <p:bldP spid="499723" grpId="0" animBg="1"/>
      <p:bldP spid="499724" grpId="0" animBg="1" autoUpdateAnimBg="0"/>
      <p:bldP spid="49972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8" name="Rectangle 4"/>
          <p:cNvSpPr>
            <a:spLocks noChangeArrowheads="1"/>
          </p:cNvSpPr>
          <p:nvPr/>
        </p:nvSpPr>
        <p:spPr bwMode="auto">
          <a:xfrm>
            <a:off x="127000" y="506413"/>
            <a:ext cx="8921750" cy="2528887"/>
          </a:xfrm>
          <a:prstGeom prst="rect">
            <a:avLst/>
          </a:prstGeom>
          <a:noFill/>
          <a:ln w="9525">
            <a:noFill/>
            <a:miter lim="800000"/>
            <a:headEnd/>
            <a:tailEnd/>
          </a:ln>
          <a:effectLst/>
        </p:spPr>
        <p:txBody>
          <a:bodyPr wrap="none">
            <a:spAutoFit/>
          </a:bodyPr>
          <a:lstStyle/>
          <a:p>
            <a:r>
              <a:rPr lang="en-US" altLang="zh-CN" sz="3200" b="0" dirty="0">
                <a:latin typeface="楷体_GB2312" pitchFamily="49" charset="-122"/>
              </a:rPr>
              <a:t>   </a:t>
            </a:r>
            <a:r>
              <a:rPr lang="zh-CN" altLang="en-US" sz="3200" b="0">
                <a:latin typeface="楷体_GB2312" pitchFamily="49" charset="-122"/>
              </a:rPr>
              <a:t>学习统计无须把过多时间花在计算上，可以</a:t>
            </a:r>
          </a:p>
          <a:p>
            <a:r>
              <a:rPr lang="zh-CN" altLang="en-US" sz="3200" b="0">
                <a:latin typeface="楷体_GB2312" pitchFamily="49" charset="-122"/>
              </a:rPr>
              <a:t>更有效地把时间用在基本概念、方法原理的正确</a:t>
            </a:r>
          </a:p>
          <a:p>
            <a:r>
              <a:rPr lang="zh-CN" altLang="en-US" sz="3200" b="0">
                <a:latin typeface="楷体_GB2312" pitchFamily="49" charset="-122"/>
              </a:rPr>
              <a:t>理解上</a:t>
            </a:r>
            <a:r>
              <a:rPr lang="en-US" altLang="zh-CN" sz="3200" b="0" dirty="0">
                <a:latin typeface="楷体_GB2312" pitchFamily="49" charset="-122"/>
              </a:rPr>
              <a:t>.</a:t>
            </a:r>
            <a:r>
              <a:rPr lang="zh-CN" altLang="en-US" sz="3200" b="0">
                <a:latin typeface="楷体_GB2312" pitchFamily="49" charset="-122"/>
              </a:rPr>
              <a:t>国内外著名的统计软件包： </a:t>
            </a:r>
            <a:r>
              <a:rPr lang="en-US" altLang="zh-CN" sz="3200" b="0" i="1" dirty="0">
                <a:latin typeface="楷体_GB2312" pitchFamily="49" charset="-122"/>
              </a:rPr>
              <a:t>SAS</a:t>
            </a:r>
            <a:r>
              <a:rPr lang="zh-CN" altLang="en-US" sz="3200" b="0">
                <a:latin typeface="楷体_GB2312" pitchFamily="49" charset="-122"/>
              </a:rPr>
              <a:t>，</a:t>
            </a:r>
            <a:r>
              <a:rPr lang="en-US" altLang="zh-CN" sz="3200" b="0" i="1" dirty="0">
                <a:latin typeface="楷体_GB2312" pitchFamily="49" charset="-122"/>
              </a:rPr>
              <a:t>SPSS</a:t>
            </a:r>
            <a:r>
              <a:rPr lang="zh-CN" altLang="en-US" sz="3200" b="0">
                <a:latin typeface="楷体_GB2312" pitchFamily="49" charset="-122"/>
              </a:rPr>
              <a:t>，</a:t>
            </a:r>
          </a:p>
          <a:p>
            <a:r>
              <a:rPr lang="en-US" altLang="zh-CN" sz="3200" b="0" dirty="0">
                <a:latin typeface="楷体_GB2312" pitchFamily="49" charset="-122"/>
              </a:rPr>
              <a:t>MATLAB, </a:t>
            </a:r>
            <a:r>
              <a:rPr lang="en-US" altLang="zh-CN" sz="3200" b="0" i="1" dirty="0">
                <a:latin typeface="楷体_GB2312" pitchFamily="49" charset="-122"/>
              </a:rPr>
              <a:t>STAT</a:t>
            </a:r>
            <a:r>
              <a:rPr lang="zh-CN" altLang="en-US" sz="3200" b="0">
                <a:latin typeface="楷体_GB2312" pitchFamily="49" charset="-122"/>
              </a:rPr>
              <a:t>等，都可以让你快速、简便地进行</a:t>
            </a:r>
          </a:p>
          <a:p>
            <a:r>
              <a:rPr lang="zh-CN" altLang="en-US" sz="3200" b="0">
                <a:latin typeface="楷体_GB2312" pitchFamily="49" charset="-122"/>
              </a:rPr>
              <a:t>数据处理和分析</a:t>
            </a:r>
            <a:r>
              <a:rPr lang="en-US" altLang="zh-CN" sz="3200" b="0" dirty="0">
                <a:latin typeface="楷体_GB2312" pitchFamily="49" charset="-122"/>
              </a:rPr>
              <a:t>.</a:t>
            </a:r>
          </a:p>
        </p:txBody>
      </p:sp>
      <p:sp>
        <p:nvSpPr>
          <p:cNvPr id="589829" name="Rectangle 5"/>
          <p:cNvSpPr>
            <a:spLocks noChangeArrowheads="1"/>
          </p:cNvSpPr>
          <p:nvPr/>
        </p:nvSpPr>
        <p:spPr bwMode="auto">
          <a:xfrm>
            <a:off x="0" y="2971800"/>
            <a:ext cx="9124950" cy="2041525"/>
          </a:xfrm>
          <a:prstGeom prst="rect">
            <a:avLst/>
          </a:prstGeom>
          <a:noFill/>
          <a:ln w="9525">
            <a:noFill/>
            <a:miter lim="800000"/>
            <a:headEnd/>
            <a:tailEnd/>
          </a:ln>
          <a:effectLst/>
        </p:spPr>
        <p:txBody>
          <a:bodyPr>
            <a:spAutoFit/>
          </a:bodyPr>
          <a:lstStyle/>
          <a:p>
            <a:r>
              <a:rPr lang="en-US" altLang="zh-CN" sz="3200" b="0" dirty="0">
                <a:latin typeface="楷体_GB2312" pitchFamily="49" charset="-122"/>
              </a:rPr>
              <a:t>  </a:t>
            </a:r>
            <a:r>
              <a:rPr lang="zh-CN" altLang="en-US" sz="3200" b="0">
                <a:solidFill>
                  <a:srgbClr val="FF0000"/>
                </a:solidFill>
                <a:latin typeface="楷体_GB2312" pitchFamily="49" charset="-122"/>
              </a:rPr>
              <a:t>数理统计学</a:t>
            </a:r>
            <a:r>
              <a:rPr lang="zh-CN" altLang="en-US" sz="3200" b="0">
                <a:latin typeface="楷体_GB2312" pitchFamily="49" charset="-122"/>
              </a:rPr>
              <a:t>是一门应用性很强的学科</a:t>
            </a:r>
            <a:r>
              <a:rPr lang="en-US" altLang="zh-CN" sz="3200" b="0" dirty="0">
                <a:latin typeface="楷体_GB2312" pitchFamily="49" charset="-122"/>
              </a:rPr>
              <a:t>.  </a:t>
            </a:r>
            <a:r>
              <a:rPr lang="zh-CN" altLang="en-US" sz="3200" b="0">
                <a:latin typeface="楷体_GB2312" pitchFamily="49" charset="-122"/>
              </a:rPr>
              <a:t>它关于数据资料收集、整理、分析、和推断的一门学科。对所考察的问题作出推断和预测</a:t>
            </a:r>
            <a:r>
              <a:rPr lang="en-US" altLang="zh-CN" sz="3200" b="0" dirty="0">
                <a:latin typeface="楷体_GB2312" pitchFamily="49" charset="-122"/>
              </a:rPr>
              <a:t>,</a:t>
            </a:r>
            <a:r>
              <a:rPr lang="zh-CN" altLang="en-US" sz="3200" b="0">
                <a:latin typeface="楷体_GB2312" pitchFamily="49" charset="-122"/>
              </a:rPr>
              <a:t>直至为采取一定的决策和行动提供依据和建议</a:t>
            </a:r>
            <a:r>
              <a:rPr lang="en-US" altLang="zh-CN" sz="3200" b="0" dirty="0">
                <a:latin typeface="楷体_GB2312" pitchFamily="49" charset="-122"/>
              </a:rPr>
              <a:t>.</a:t>
            </a:r>
          </a:p>
        </p:txBody>
      </p:sp>
      <p:sp>
        <p:nvSpPr>
          <p:cNvPr id="589830" name="Rectangle 6"/>
          <p:cNvSpPr>
            <a:spLocks noChangeArrowheads="1"/>
          </p:cNvSpPr>
          <p:nvPr/>
        </p:nvSpPr>
        <p:spPr bwMode="auto">
          <a:xfrm>
            <a:off x="0" y="5562600"/>
            <a:ext cx="2216150" cy="579438"/>
          </a:xfrm>
          <a:prstGeom prst="rect">
            <a:avLst/>
          </a:prstGeom>
          <a:noFill/>
          <a:ln w="9525">
            <a:noFill/>
            <a:miter lim="800000"/>
            <a:headEnd/>
            <a:tailEnd/>
          </a:ln>
          <a:effectLst/>
        </p:spPr>
        <p:txBody>
          <a:bodyPr wrap="none">
            <a:spAutoFit/>
          </a:bodyPr>
          <a:lstStyle/>
          <a:p>
            <a:r>
              <a:rPr lang="zh-CN" altLang="en-US" sz="3200" b="0">
                <a:latin typeface="楷体_GB2312" pitchFamily="49" charset="-122"/>
              </a:rPr>
              <a:t>数理统计学</a:t>
            </a:r>
          </a:p>
        </p:txBody>
      </p:sp>
      <p:graphicFrame>
        <p:nvGraphicFramePr>
          <p:cNvPr id="589831" name="Object 7"/>
          <p:cNvGraphicFramePr>
            <a:graphicFrameLocks noChangeAspect="1"/>
          </p:cNvGraphicFramePr>
          <p:nvPr/>
        </p:nvGraphicFramePr>
        <p:xfrm>
          <a:off x="1981200" y="5181600"/>
          <a:ext cx="800100" cy="1676400"/>
        </p:xfrm>
        <a:graphic>
          <a:graphicData uri="http://schemas.openxmlformats.org/presentationml/2006/ole">
            <p:oleObj spid="_x0000_s28674" name="Equation" r:id="rId3" imgW="177480" imgH="253800" progId="">
              <p:embed/>
            </p:oleObj>
          </a:graphicData>
        </a:graphic>
      </p:graphicFrame>
      <p:sp>
        <p:nvSpPr>
          <p:cNvPr id="589832" name="Rectangle 8"/>
          <p:cNvSpPr>
            <a:spLocks noChangeArrowheads="1"/>
          </p:cNvSpPr>
          <p:nvPr/>
        </p:nvSpPr>
        <p:spPr bwMode="auto">
          <a:xfrm>
            <a:off x="2286000" y="5105400"/>
            <a:ext cx="7239000" cy="579438"/>
          </a:xfrm>
          <a:prstGeom prst="rect">
            <a:avLst/>
          </a:prstGeom>
          <a:noFill/>
          <a:ln w="9525">
            <a:noFill/>
            <a:miter lim="800000"/>
            <a:headEnd/>
            <a:tailEnd/>
          </a:ln>
          <a:effectLst/>
        </p:spPr>
        <p:txBody>
          <a:bodyPr>
            <a:spAutoFit/>
          </a:bodyPr>
          <a:lstStyle/>
          <a:p>
            <a:r>
              <a:rPr lang="zh-CN" altLang="en-US" sz="3200" b="0">
                <a:latin typeface="楷体_GB2312" pitchFamily="49" charset="-122"/>
              </a:rPr>
              <a:t>合理收集数据</a:t>
            </a:r>
            <a:r>
              <a:rPr lang="en-US" altLang="zh-CN" sz="3200" b="0" dirty="0">
                <a:latin typeface="楷体_GB2312" pitchFamily="49" charset="-122"/>
              </a:rPr>
              <a:t>-</a:t>
            </a:r>
            <a:r>
              <a:rPr lang="zh-CN" altLang="en-US" sz="3200" b="0">
                <a:solidFill>
                  <a:srgbClr val="FF0000"/>
                </a:solidFill>
                <a:latin typeface="楷体_GB2312" pitchFamily="49" charset="-122"/>
              </a:rPr>
              <a:t>试验设计、抽样调查</a:t>
            </a:r>
            <a:r>
              <a:rPr lang="zh-CN" altLang="en-US" sz="3200" b="0">
                <a:latin typeface="楷体_GB2312" pitchFamily="49" charset="-122"/>
              </a:rPr>
              <a:t>等</a:t>
            </a:r>
          </a:p>
        </p:txBody>
      </p:sp>
      <p:sp>
        <p:nvSpPr>
          <p:cNvPr id="589833" name="Rectangle 9"/>
          <p:cNvSpPr>
            <a:spLocks noChangeArrowheads="1"/>
          </p:cNvSpPr>
          <p:nvPr/>
        </p:nvSpPr>
        <p:spPr bwMode="auto">
          <a:xfrm>
            <a:off x="2362200" y="6096000"/>
            <a:ext cx="6781800" cy="579438"/>
          </a:xfrm>
          <a:prstGeom prst="rect">
            <a:avLst/>
          </a:prstGeom>
          <a:noFill/>
          <a:ln w="9525">
            <a:noFill/>
            <a:miter lim="800000"/>
            <a:headEnd/>
            <a:tailEnd/>
          </a:ln>
          <a:effectLst/>
        </p:spPr>
        <p:txBody>
          <a:bodyPr>
            <a:spAutoFit/>
          </a:bodyPr>
          <a:lstStyle/>
          <a:p>
            <a:r>
              <a:rPr lang="zh-CN" altLang="en-US" sz="3200" b="0">
                <a:latin typeface="楷体_GB2312" pitchFamily="49" charset="-122"/>
              </a:rPr>
              <a:t>整理分析数据</a:t>
            </a:r>
            <a:r>
              <a:rPr lang="en-US" altLang="zh-CN" sz="3200" b="0" dirty="0">
                <a:latin typeface="楷体_GB2312" pitchFamily="49" charset="-122"/>
              </a:rPr>
              <a:t>-</a:t>
            </a:r>
            <a:r>
              <a:rPr lang="zh-CN" altLang="en-US" sz="3200" b="0">
                <a:solidFill>
                  <a:srgbClr val="FF0000"/>
                </a:solidFill>
                <a:latin typeface="楷体_GB2312" pitchFamily="49" charset="-122"/>
              </a:rPr>
              <a:t>统计推断</a:t>
            </a:r>
          </a:p>
        </p:txBody>
      </p:sp>
    </p:spTree>
  </p:cSld>
  <p:clrMapOvr>
    <a:masterClrMapping/>
  </p:clrMapOvr>
  <p:transition spd="slow">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9" name="Rectangle 11"/>
          <p:cNvSpPr>
            <a:spLocks noGrp="1" noChangeArrowheads="1"/>
          </p:cNvSpPr>
          <p:nvPr>
            <p:ph type="title"/>
          </p:nvPr>
        </p:nvSpPr>
        <p:spPr>
          <a:xfrm>
            <a:off x="609600" y="381000"/>
            <a:ext cx="7772400" cy="1143000"/>
          </a:xfrm>
        </p:spPr>
        <p:txBody>
          <a:bodyPr/>
          <a:lstStyle/>
          <a:p>
            <a:r>
              <a:rPr lang="zh-CN" altLang="en-US" sz="4800" b="1" dirty="0" smtClean="0">
                <a:latin typeface="楷体_GB2312" pitchFamily="49" charset="-122"/>
                <a:ea typeface="楷体_GB2312" pitchFamily="49" charset="-122"/>
              </a:rPr>
              <a:t>直方图</a:t>
            </a:r>
            <a:r>
              <a:rPr lang="zh-CN" altLang="en-US" sz="4800" b="1" dirty="0">
                <a:latin typeface="楷体_GB2312" pitchFamily="49" charset="-122"/>
                <a:ea typeface="楷体_GB2312" pitchFamily="49" charset="-122"/>
              </a:rPr>
              <a:t>与样本分布函数</a:t>
            </a:r>
          </a:p>
        </p:txBody>
      </p:sp>
      <p:sp>
        <p:nvSpPr>
          <p:cNvPr id="227340" name="Rectangle 12"/>
          <p:cNvSpPr>
            <a:spLocks noChangeArrowheads="1"/>
          </p:cNvSpPr>
          <p:nvPr/>
        </p:nvSpPr>
        <p:spPr bwMode="auto">
          <a:xfrm>
            <a:off x="0" y="1447800"/>
            <a:ext cx="3657600" cy="641350"/>
          </a:xfrm>
          <a:prstGeom prst="rect">
            <a:avLst/>
          </a:prstGeom>
          <a:noFill/>
          <a:ln w="9525">
            <a:noFill/>
            <a:miter lim="800000"/>
            <a:headEnd/>
            <a:tailEnd/>
          </a:ln>
          <a:effectLst/>
        </p:spPr>
        <p:txBody>
          <a:bodyPr>
            <a:spAutoFit/>
          </a:bodyPr>
          <a:lstStyle/>
          <a:p>
            <a:r>
              <a:rPr lang="zh-CN" altLang="en-US" sz="3600">
                <a:solidFill>
                  <a:srgbClr val="FF0000"/>
                </a:solidFill>
                <a:latin typeface="楷体_GB2312" pitchFamily="49" charset="-122"/>
              </a:rPr>
              <a:t>一、直方图</a:t>
            </a:r>
          </a:p>
        </p:txBody>
      </p:sp>
      <p:sp>
        <p:nvSpPr>
          <p:cNvPr id="227341" name="Rectangle 13"/>
          <p:cNvSpPr>
            <a:spLocks noChangeArrowheads="1"/>
          </p:cNvSpPr>
          <p:nvPr/>
        </p:nvSpPr>
        <p:spPr bwMode="auto">
          <a:xfrm>
            <a:off x="0" y="2057400"/>
            <a:ext cx="9144000" cy="1554163"/>
          </a:xfrm>
          <a:prstGeom prst="rect">
            <a:avLst/>
          </a:prstGeom>
          <a:noFill/>
          <a:ln w="9525">
            <a:noFill/>
            <a:miter lim="800000"/>
            <a:headEnd/>
            <a:tailEnd/>
          </a:ln>
          <a:effectLst/>
        </p:spPr>
        <p:txBody>
          <a:bodyPr>
            <a:spAutoFit/>
          </a:bodyPr>
          <a:lstStyle/>
          <a:p>
            <a:r>
              <a:rPr lang="en-US" altLang="zh-CN" sz="3200" b="0">
                <a:latin typeface="楷体_GB2312" pitchFamily="49" charset="-122"/>
              </a:rPr>
              <a:t>  </a:t>
            </a:r>
            <a:r>
              <a:rPr lang="zh-CN" altLang="en-US" sz="3200" b="0">
                <a:latin typeface="楷体_GB2312" pitchFamily="49" charset="-122"/>
              </a:rPr>
              <a:t>实际统计工作中首先涉及到的是一系列数据，数据的变异性系统地表现了数据的分布。常常在工厂、学校等部门表现为图表。下面讨论直方图。</a:t>
            </a:r>
          </a:p>
        </p:txBody>
      </p:sp>
      <p:sp>
        <p:nvSpPr>
          <p:cNvPr id="227342" name="Rectangle 14"/>
          <p:cNvSpPr>
            <a:spLocks noChangeArrowheads="1"/>
          </p:cNvSpPr>
          <p:nvPr/>
        </p:nvSpPr>
        <p:spPr bwMode="auto">
          <a:xfrm>
            <a:off x="0" y="3733800"/>
            <a:ext cx="8839200" cy="579438"/>
          </a:xfrm>
          <a:prstGeom prst="rect">
            <a:avLst/>
          </a:prstGeom>
          <a:noFill/>
          <a:ln w="9525">
            <a:noFill/>
            <a:miter lim="800000"/>
            <a:headEnd/>
            <a:tailEnd/>
          </a:ln>
          <a:effectLst/>
        </p:spPr>
        <p:txBody>
          <a:bodyPr>
            <a:spAutoFit/>
          </a:bodyPr>
          <a:lstStyle/>
          <a:p>
            <a:r>
              <a:rPr lang="zh-CN" altLang="en-US" sz="3200" b="0">
                <a:latin typeface="楷体_GB2312" pitchFamily="49" charset="-122"/>
              </a:rPr>
              <a:t>例</a:t>
            </a:r>
            <a:r>
              <a:rPr lang="en-US" altLang="zh-CN" sz="3200" b="0">
                <a:latin typeface="楷体_GB2312" pitchFamily="49" charset="-122"/>
              </a:rPr>
              <a:t>1</a:t>
            </a:r>
            <a:r>
              <a:rPr lang="zh-CN" altLang="en-US" sz="3200" b="0">
                <a:latin typeface="楷体_GB2312" pitchFamily="49" charset="-122"/>
              </a:rPr>
              <a:t>：观察新生女婴儿的体重</a:t>
            </a:r>
            <a:r>
              <a:rPr lang="en-US" altLang="zh-CN" sz="3200" b="0">
                <a:latin typeface="楷体_GB2312" pitchFamily="49" charset="-122"/>
              </a:rPr>
              <a:t>X</a:t>
            </a:r>
            <a:r>
              <a:rPr lang="zh-CN" altLang="en-US" sz="3200" b="0">
                <a:latin typeface="楷体_GB2312" pitchFamily="49" charset="-122"/>
              </a:rPr>
              <a:t>，统计数据如下：</a:t>
            </a:r>
          </a:p>
        </p:txBody>
      </p:sp>
      <p:sp>
        <p:nvSpPr>
          <p:cNvPr id="227343" name="Rectangle 15"/>
          <p:cNvSpPr>
            <a:spLocks noChangeArrowheads="1"/>
          </p:cNvSpPr>
          <p:nvPr/>
        </p:nvSpPr>
        <p:spPr bwMode="auto">
          <a:xfrm>
            <a:off x="1295400" y="4495800"/>
            <a:ext cx="6686550" cy="579438"/>
          </a:xfrm>
          <a:prstGeom prst="rect">
            <a:avLst/>
          </a:prstGeom>
          <a:noFill/>
          <a:ln w="9525">
            <a:noFill/>
            <a:miter lim="800000"/>
            <a:headEnd/>
            <a:tailEnd/>
          </a:ln>
          <a:effectLst/>
        </p:spPr>
        <p:txBody>
          <a:bodyPr wrap="none">
            <a:spAutoFit/>
          </a:bodyPr>
          <a:lstStyle/>
          <a:p>
            <a:r>
              <a:rPr lang="en-US" altLang="zh-CN" sz="3200" b="0">
                <a:latin typeface="楷体_GB2312" pitchFamily="49" charset="-122"/>
              </a:rPr>
              <a:t>2880,  2440,  2700,  3500,  3500</a:t>
            </a:r>
          </a:p>
        </p:txBody>
      </p:sp>
      <p:sp>
        <p:nvSpPr>
          <p:cNvPr id="227344" name="Rectangle 16"/>
          <p:cNvSpPr>
            <a:spLocks noChangeArrowheads="1"/>
          </p:cNvSpPr>
          <p:nvPr/>
        </p:nvSpPr>
        <p:spPr bwMode="auto">
          <a:xfrm>
            <a:off x="1371600" y="5334000"/>
            <a:ext cx="6705600" cy="579438"/>
          </a:xfrm>
          <a:prstGeom prst="rect">
            <a:avLst/>
          </a:prstGeom>
          <a:noFill/>
          <a:ln w="9525">
            <a:noFill/>
            <a:miter lim="800000"/>
            <a:headEnd/>
            <a:tailEnd/>
          </a:ln>
          <a:effectLst/>
        </p:spPr>
        <p:txBody>
          <a:bodyPr>
            <a:spAutoFit/>
          </a:bodyPr>
          <a:lstStyle/>
          <a:p>
            <a:pPr>
              <a:spcBef>
                <a:spcPct val="50000"/>
              </a:spcBef>
            </a:pPr>
            <a:r>
              <a:rPr lang="en-US" altLang="zh-CN" sz="3200" b="0">
                <a:latin typeface="楷体_GB2312" pitchFamily="49" charset="-122"/>
              </a:rPr>
              <a:t>3600,  3080,  3860,  3200</a:t>
            </a:r>
            <a:r>
              <a:rPr lang="zh-CN" altLang="en-US" sz="3200" b="0">
                <a:latin typeface="楷体_GB2312" pitchFamily="49" charset="-122"/>
              </a:rPr>
              <a:t>， </a:t>
            </a:r>
            <a:r>
              <a:rPr lang="en-US" altLang="zh-CN" sz="3200" b="0">
                <a:latin typeface="楷体_GB2312" pitchFamily="49" charset="-122"/>
              </a:rPr>
              <a:t>3100</a:t>
            </a:r>
          </a:p>
        </p:txBody>
      </p:sp>
    </p:spTree>
  </p:cSld>
  <p:clrMapOvr>
    <a:masterClrMapping/>
  </p:clrMapOvr>
  <p:transition advTm="10000">
    <p:sndAc>
      <p:stSnd>
        <p:snd r:embed="rId2"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9"/>
                                        </p:tgtEl>
                                        <p:attrNameLst>
                                          <p:attrName>style.visibility</p:attrName>
                                        </p:attrNameLst>
                                      </p:cBhvr>
                                      <p:to>
                                        <p:strVal val="visible"/>
                                      </p:to>
                                    </p:set>
                                    <p:anim calcmode="lin" valueType="num">
                                      <p:cBhvr additive="base">
                                        <p:cTn id="7" dur="500" fill="hold"/>
                                        <p:tgtEl>
                                          <p:spTgt spid="227339"/>
                                        </p:tgtEl>
                                        <p:attrNameLst>
                                          <p:attrName>ppt_x</p:attrName>
                                        </p:attrNameLst>
                                      </p:cBhvr>
                                      <p:tavLst>
                                        <p:tav tm="0">
                                          <p:val>
                                            <p:strVal val="0-#ppt_w/2"/>
                                          </p:val>
                                        </p:tav>
                                        <p:tav tm="100000">
                                          <p:val>
                                            <p:strVal val="#ppt_x"/>
                                          </p:val>
                                        </p:tav>
                                      </p:tavLst>
                                    </p:anim>
                                    <p:anim calcmode="lin" valueType="num">
                                      <p:cBhvr additive="base">
                                        <p:cTn id="8" dur="500" fill="hold"/>
                                        <p:tgtEl>
                                          <p:spTgt spid="2273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340"/>
                                        </p:tgtEl>
                                        <p:attrNameLst>
                                          <p:attrName>style.visibility</p:attrName>
                                        </p:attrNameLst>
                                      </p:cBhvr>
                                      <p:to>
                                        <p:strVal val="visible"/>
                                      </p:to>
                                    </p:set>
                                    <p:anim calcmode="lin" valueType="num">
                                      <p:cBhvr additive="base">
                                        <p:cTn id="13" dur="500" fill="hold"/>
                                        <p:tgtEl>
                                          <p:spTgt spid="227340"/>
                                        </p:tgtEl>
                                        <p:attrNameLst>
                                          <p:attrName>ppt_x</p:attrName>
                                        </p:attrNameLst>
                                      </p:cBhvr>
                                      <p:tavLst>
                                        <p:tav tm="0">
                                          <p:val>
                                            <p:strVal val="0-#ppt_w/2"/>
                                          </p:val>
                                        </p:tav>
                                        <p:tav tm="100000">
                                          <p:val>
                                            <p:strVal val="#ppt_x"/>
                                          </p:val>
                                        </p:tav>
                                      </p:tavLst>
                                    </p:anim>
                                    <p:anim calcmode="lin" valueType="num">
                                      <p:cBhvr additive="base">
                                        <p:cTn id="14" dur="500" fill="hold"/>
                                        <p:tgtEl>
                                          <p:spTgt spid="2273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7341"/>
                                        </p:tgtEl>
                                        <p:attrNameLst>
                                          <p:attrName>style.visibility</p:attrName>
                                        </p:attrNameLst>
                                      </p:cBhvr>
                                      <p:to>
                                        <p:strVal val="visible"/>
                                      </p:to>
                                    </p:set>
                                    <p:anim calcmode="lin" valueType="num">
                                      <p:cBhvr additive="base">
                                        <p:cTn id="19" dur="500" fill="hold"/>
                                        <p:tgtEl>
                                          <p:spTgt spid="227341"/>
                                        </p:tgtEl>
                                        <p:attrNameLst>
                                          <p:attrName>ppt_x</p:attrName>
                                        </p:attrNameLst>
                                      </p:cBhvr>
                                      <p:tavLst>
                                        <p:tav tm="0">
                                          <p:val>
                                            <p:strVal val="0-#ppt_w/2"/>
                                          </p:val>
                                        </p:tav>
                                        <p:tav tm="100000">
                                          <p:val>
                                            <p:strVal val="#ppt_x"/>
                                          </p:val>
                                        </p:tav>
                                      </p:tavLst>
                                    </p:anim>
                                    <p:anim calcmode="lin" valueType="num">
                                      <p:cBhvr additive="base">
                                        <p:cTn id="20" dur="500" fill="hold"/>
                                        <p:tgtEl>
                                          <p:spTgt spid="2273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7342"/>
                                        </p:tgtEl>
                                        <p:attrNameLst>
                                          <p:attrName>style.visibility</p:attrName>
                                        </p:attrNameLst>
                                      </p:cBhvr>
                                      <p:to>
                                        <p:strVal val="visible"/>
                                      </p:to>
                                    </p:set>
                                    <p:anim calcmode="lin" valueType="num">
                                      <p:cBhvr additive="base">
                                        <p:cTn id="25" dur="500" fill="hold"/>
                                        <p:tgtEl>
                                          <p:spTgt spid="227342"/>
                                        </p:tgtEl>
                                        <p:attrNameLst>
                                          <p:attrName>ppt_x</p:attrName>
                                        </p:attrNameLst>
                                      </p:cBhvr>
                                      <p:tavLst>
                                        <p:tav tm="0">
                                          <p:val>
                                            <p:strVal val="0-#ppt_w/2"/>
                                          </p:val>
                                        </p:tav>
                                        <p:tav tm="100000">
                                          <p:val>
                                            <p:strVal val="#ppt_x"/>
                                          </p:val>
                                        </p:tav>
                                      </p:tavLst>
                                    </p:anim>
                                    <p:anim calcmode="lin" valueType="num">
                                      <p:cBhvr additive="base">
                                        <p:cTn id="26" dur="500" fill="hold"/>
                                        <p:tgtEl>
                                          <p:spTgt spid="22734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7343"/>
                                        </p:tgtEl>
                                        <p:attrNameLst>
                                          <p:attrName>style.visibility</p:attrName>
                                        </p:attrNameLst>
                                      </p:cBhvr>
                                      <p:to>
                                        <p:strVal val="visible"/>
                                      </p:to>
                                    </p:set>
                                    <p:anim calcmode="lin" valueType="num">
                                      <p:cBhvr additive="base">
                                        <p:cTn id="31" dur="500" fill="hold"/>
                                        <p:tgtEl>
                                          <p:spTgt spid="227343"/>
                                        </p:tgtEl>
                                        <p:attrNameLst>
                                          <p:attrName>ppt_x</p:attrName>
                                        </p:attrNameLst>
                                      </p:cBhvr>
                                      <p:tavLst>
                                        <p:tav tm="0">
                                          <p:val>
                                            <p:strVal val="0-#ppt_w/2"/>
                                          </p:val>
                                        </p:tav>
                                        <p:tav tm="100000">
                                          <p:val>
                                            <p:strVal val="#ppt_x"/>
                                          </p:val>
                                        </p:tav>
                                      </p:tavLst>
                                    </p:anim>
                                    <p:anim calcmode="lin" valueType="num">
                                      <p:cBhvr additive="base">
                                        <p:cTn id="32" dur="500" fill="hold"/>
                                        <p:tgtEl>
                                          <p:spTgt spid="2273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7344"/>
                                        </p:tgtEl>
                                        <p:attrNameLst>
                                          <p:attrName>style.visibility</p:attrName>
                                        </p:attrNameLst>
                                      </p:cBhvr>
                                      <p:to>
                                        <p:strVal val="visible"/>
                                      </p:to>
                                    </p:set>
                                    <p:anim calcmode="lin" valueType="num">
                                      <p:cBhvr additive="base">
                                        <p:cTn id="37" dur="500" fill="hold"/>
                                        <p:tgtEl>
                                          <p:spTgt spid="227344"/>
                                        </p:tgtEl>
                                        <p:attrNameLst>
                                          <p:attrName>ppt_x</p:attrName>
                                        </p:attrNameLst>
                                      </p:cBhvr>
                                      <p:tavLst>
                                        <p:tav tm="0">
                                          <p:val>
                                            <p:strVal val="0-#ppt_w/2"/>
                                          </p:val>
                                        </p:tav>
                                        <p:tav tm="100000">
                                          <p:val>
                                            <p:strVal val="#ppt_x"/>
                                          </p:val>
                                        </p:tav>
                                      </p:tavLst>
                                    </p:anim>
                                    <p:anim calcmode="lin" valueType="num">
                                      <p:cBhvr additive="base">
                                        <p:cTn id="38" dur="500" fill="hold"/>
                                        <p:tgtEl>
                                          <p:spTgt spid="2273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9" grpId="0" autoUpdateAnimBg="0"/>
      <p:bldP spid="227340" grpId="0" autoUpdateAnimBg="0"/>
      <p:bldP spid="227341" grpId="0" autoUpdateAnimBg="0"/>
      <p:bldP spid="227342" grpId="0" autoUpdateAnimBg="0"/>
      <p:bldP spid="227343" grpId="0" autoUpdateAnimBg="0"/>
      <p:bldP spid="22734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1" name="Rectangle 5"/>
          <p:cNvSpPr>
            <a:spLocks noChangeArrowheads="1"/>
          </p:cNvSpPr>
          <p:nvPr/>
        </p:nvSpPr>
        <p:spPr bwMode="auto">
          <a:xfrm>
            <a:off x="1066800" y="609600"/>
            <a:ext cx="6248400" cy="579438"/>
          </a:xfrm>
          <a:prstGeom prst="rect">
            <a:avLst/>
          </a:prstGeom>
          <a:noFill/>
          <a:ln w="9525">
            <a:noFill/>
            <a:miter lim="800000"/>
            <a:headEnd/>
            <a:tailEnd/>
          </a:ln>
          <a:effectLst/>
        </p:spPr>
        <p:txBody>
          <a:bodyPr>
            <a:spAutoFit/>
          </a:bodyPr>
          <a:lstStyle/>
          <a:p>
            <a:r>
              <a:rPr lang="en-US" altLang="zh-CN" sz="3200" b="0">
                <a:latin typeface="楷体_GB2312" pitchFamily="49" charset="-122"/>
              </a:rPr>
              <a:t>3180, 3200, 3300, 3020, 3040</a:t>
            </a:r>
          </a:p>
        </p:txBody>
      </p:sp>
      <p:sp>
        <p:nvSpPr>
          <p:cNvPr id="613382" name="Rectangle 6"/>
          <p:cNvSpPr>
            <a:spLocks noChangeArrowheads="1"/>
          </p:cNvSpPr>
          <p:nvPr/>
        </p:nvSpPr>
        <p:spPr bwMode="auto">
          <a:xfrm>
            <a:off x="1066800" y="1371600"/>
            <a:ext cx="6019800" cy="579438"/>
          </a:xfrm>
          <a:prstGeom prst="rect">
            <a:avLst/>
          </a:prstGeom>
          <a:noFill/>
          <a:ln w="9525">
            <a:noFill/>
            <a:miter lim="800000"/>
            <a:headEnd/>
            <a:tailEnd/>
          </a:ln>
          <a:effectLst/>
        </p:spPr>
        <p:txBody>
          <a:bodyPr>
            <a:spAutoFit/>
          </a:bodyPr>
          <a:lstStyle/>
          <a:p>
            <a:pPr>
              <a:spcBef>
                <a:spcPct val="50000"/>
              </a:spcBef>
            </a:pPr>
            <a:r>
              <a:rPr lang="en-US" altLang="zh-CN" sz="3200" b="0">
                <a:latin typeface="楷体_GB2312" pitchFamily="49" charset="-122"/>
              </a:rPr>
              <a:t>3420, 2900, 3440, 3000, 2620</a:t>
            </a:r>
          </a:p>
        </p:txBody>
      </p:sp>
      <p:sp>
        <p:nvSpPr>
          <p:cNvPr id="613383" name="Rectangle 7"/>
          <p:cNvSpPr>
            <a:spLocks noChangeArrowheads="1"/>
          </p:cNvSpPr>
          <p:nvPr/>
        </p:nvSpPr>
        <p:spPr bwMode="auto">
          <a:xfrm>
            <a:off x="381000" y="2438400"/>
            <a:ext cx="3435350" cy="579438"/>
          </a:xfrm>
          <a:prstGeom prst="rect">
            <a:avLst/>
          </a:prstGeom>
          <a:noFill/>
          <a:ln w="9525">
            <a:noFill/>
            <a:miter lim="800000"/>
            <a:headEnd/>
            <a:tailEnd/>
          </a:ln>
          <a:effectLst/>
        </p:spPr>
        <p:txBody>
          <a:bodyPr wrap="none">
            <a:spAutoFit/>
          </a:bodyPr>
          <a:lstStyle/>
          <a:p>
            <a:r>
              <a:rPr lang="zh-CN" altLang="en-US" sz="3200" b="0">
                <a:latin typeface="楷体_GB2312" pitchFamily="49" charset="-122"/>
              </a:rPr>
              <a:t>考察数据的分布？</a:t>
            </a:r>
          </a:p>
        </p:txBody>
      </p:sp>
      <p:sp>
        <p:nvSpPr>
          <p:cNvPr id="613384" name="Rectangle 8"/>
          <p:cNvSpPr>
            <a:spLocks noChangeArrowheads="1"/>
          </p:cNvSpPr>
          <p:nvPr/>
        </p:nvSpPr>
        <p:spPr bwMode="auto">
          <a:xfrm>
            <a:off x="228600" y="3581400"/>
            <a:ext cx="7010400" cy="641350"/>
          </a:xfrm>
          <a:prstGeom prst="rect">
            <a:avLst/>
          </a:prstGeom>
          <a:noFill/>
          <a:ln w="9525">
            <a:noFill/>
            <a:miter lim="800000"/>
            <a:headEnd/>
            <a:tailEnd/>
          </a:ln>
          <a:effectLst/>
        </p:spPr>
        <p:txBody>
          <a:bodyPr>
            <a:spAutoFit/>
          </a:bodyPr>
          <a:lstStyle/>
          <a:p>
            <a:pPr indent="266700" algn="just"/>
            <a:r>
              <a:rPr lang="zh-CN" altLang="en-US" sz="3600"/>
              <a:t>解  </a:t>
            </a:r>
            <a:r>
              <a:rPr lang="zh-CN" altLang="en-US" sz="3600" b="0"/>
              <a:t> 对数据进行分组</a:t>
            </a:r>
            <a:r>
              <a:rPr lang="en-US" altLang="zh-CN" sz="3600" b="0"/>
              <a:t>, </a:t>
            </a:r>
            <a:r>
              <a:rPr lang="zh-CN" altLang="en-US" sz="3600" b="0"/>
              <a:t>列表</a:t>
            </a:r>
            <a:r>
              <a:rPr lang="en-US" altLang="zh-CN" sz="3600" b="0"/>
              <a:t>, </a:t>
            </a:r>
            <a:r>
              <a:rPr lang="zh-CN" altLang="en-US" sz="3600" b="0"/>
              <a:t>统计</a:t>
            </a:r>
            <a:r>
              <a:rPr lang="en-US" altLang="zh-CN" sz="3600" b="0"/>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3381"/>
                                        </p:tgtEl>
                                        <p:attrNameLst>
                                          <p:attrName>style.visibility</p:attrName>
                                        </p:attrNameLst>
                                      </p:cBhvr>
                                      <p:to>
                                        <p:strVal val="visible"/>
                                      </p:to>
                                    </p:set>
                                    <p:anim calcmode="lin" valueType="num">
                                      <p:cBhvr additive="base">
                                        <p:cTn id="7" dur="500" fill="hold"/>
                                        <p:tgtEl>
                                          <p:spTgt spid="613381"/>
                                        </p:tgtEl>
                                        <p:attrNameLst>
                                          <p:attrName>ppt_x</p:attrName>
                                        </p:attrNameLst>
                                      </p:cBhvr>
                                      <p:tavLst>
                                        <p:tav tm="0">
                                          <p:val>
                                            <p:strVal val="0-#ppt_w/2"/>
                                          </p:val>
                                        </p:tav>
                                        <p:tav tm="100000">
                                          <p:val>
                                            <p:strVal val="#ppt_x"/>
                                          </p:val>
                                        </p:tav>
                                      </p:tavLst>
                                    </p:anim>
                                    <p:anim calcmode="lin" valueType="num">
                                      <p:cBhvr additive="base">
                                        <p:cTn id="8" dur="500" fill="hold"/>
                                        <p:tgtEl>
                                          <p:spTgt spid="6133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3382"/>
                                        </p:tgtEl>
                                        <p:attrNameLst>
                                          <p:attrName>style.visibility</p:attrName>
                                        </p:attrNameLst>
                                      </p:cBhvr>
                                      <p:to>
                                        <p:strVal val="visible"/>
                                      </p:to>
                                    </p:set>
                                    <p:anim calcmode="lin" valueType="num">
                                      <p:cBhvr additive="base">
                                        <p:cTn id="13" dur="500" fill="hold"/>
                                        <p:tgtEl>
                                          <p:spTgt spid="613382"/>
                                        </p:tgtEl>
                                        <p:attrNameLst>
                                          <p:attrName>ppt_x</p:attrName>
                                        </p:attrNameLst>
                                      </p:cBhvr>
                                      <p:tavLst>
                                        <p:tav tm="0">
                                          <p:val>
                                            <p:strVal val="0-#ppt_w/2"/>
                                          </p:val>
                                        </p:tav>
                                        <p:tav tm="100000">
                                          <p:val>
                                            <p:strVal val="#ppt_x"/>
                                          </p:val>
                                        </p:tav>
                                      </p:tavLst>
                                    </p:anim>
                                    <p:anim calcmode="lin" valueType="num">
                                      <p:cBhvr additive="base">
                                        <p:cTn id="14" dur="500" fill="hold"/>
                                        <p:tgtEl>
                                          <p:spTgt spid="6133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3383"/>
                                        </p:tgtEl>
                                        <p:attrNameLst>
                                          <p:attrName>style.visibility</p:attrName>
                                        </p:attrNameLst>
                                      </p:cBhvr>
                                      <p:to>
                                        <p:strVal val="visible"/>
                                      </p:to>
                                    </p:set>
                                    <p:anim calcmode="lin" valueType="num">
                                      <p:cBhvr additive="base">
                                        <p:cTn id="19" dur="500" fill="hold"/>
                                        <p:tgtEl>
                                          <p:spTgt spid="613383"/>
                                        </p:tgtEl>
                                        <p:attrNameLst>
                                          <p:attrName>ppt_x</p:attrName>
                                        </p:attrNameLst>
                                      </p:cBhvr>
                                      <p:tavLst>
                                        <p:tav tm="0">
                                          <p:val>
                                            <p:strVal val="0-#ppt_w/2"/>
                                          </p:val>
                                        </p:tav>
                                        <p:tav tm="100000">
                                          <p:val>
                                            <p:strVal val="#ppt_x"/>
                                          </p:val>
                                        </p:tav>
                                      </p:tavLst>
                                    </p:anim>
                                    <p:anim calcmode="lin" valueType="num">
                                      <p:cBhvr additive="base">
                                        <p:cTn id="20" dur="500" fill="hold"/>
                                        <p:tgtEl>
                                          <p:spTgt spid="6133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3384"/>
                                        </p:tgtEl>
                                        <p:attrNameLst>
                                          <p:attrName>style.visibility</p:attrName>
                                        </p:attrNameLst>
                                      </p:cBhvr>
                                      <p:to>
                                        <p:strVal val="visible"/>
                                      </p:to>
                                    </p:set>
                                    <p:anim calcmode="lin" valueType="num">
                                      <p:cBhvr additive="base">
                                        <p:cTn id="25" dur="500" fill="hold"/>
                                        <p:tgtEl>
                                          <p:spTgt spid="613384"/>
                                        </p:tgtEl>
                                        <p:attrNameLst>
                                          <p:attrName>ppt_x</p:attrName>
                                        </p:attrNameLst>
                                      </p:cBhvr>
                                      <p:tavLst>
                                        <p:tav tm="0">
                                          <p:val>
                                            <p:strVal val="0-#ppt_w/2"/>
                                          </p:val>
                                        </p:tav>
                                        <p:tav tm="100000">
                                          <p:val>
                                            <p:strVal val="#ppt_x"/>
                                          </p:val>
                                        </p:tav>
                                      </p:tavLst>
                                    </p:anim>
                                    <p:anim calcmode="lin" valueType="num">
                                      <p:cBhvr additive="base">
                                        <p:cTn id="26" dur="500" fill="hold"/>
                                        <p:tgtEl>
                                          <p:spTgt spid="6133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1" grpId="0" autoUpdateAnimBg="0"/>
      <p:bldP spid="613382" grpId="0" autoUpdateAnimBg="0"/>
      <p:bldP spid="613383" grpId="0" autoUpdateAnimBg="0"/>
      <p:bldP spid="61338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0960" name="Group 112"/>
          <p:cNvGraphicFramePr>
            <a:graphicFrameLocks noGrp="1"/>
          </p:cNvGraphicFramePr>
          <p:nvPr/>
        </p:nvGraphicFramePr>
        <p:xfrm>
          <a:off x="457200" y="762000"/>
          <a:ext cx="8507413" cy="5367339"/>
        </p:xfrm>
        <a:graphic>
          <a:graphicData uri="http://schemas.openxmlformats.org/drawingml/2006/table">
            <a:tbl>
              <a:tblPr/>
              <a:tblGrid>
                <a:gridCol w="1422400"/>
                <a:gridCol w="1420813"/>
                <a:gridCol w="1422400"/>
                <a:gridCol w="1420812"/>
                <a:gridCol w="1422400"/>
                <a:gridCol w="1398588"/>
              </a:tblGrid>
              <a:tr h="685800">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zh-CN" altLang="en-US" sz="3200" b="0" i="0" u="none" strike="noStrike" cap="none" normalizeH="0" baseline="0" smtClean="0">
                          <a:ln>
                            <a:noFill/>
                          </a:ln>
                          <a:solidFill>
                            <a:schemeClr val="tx1"/>
                          </a:solidFill>
                          <a:effectLst/>
                          <a:latin typeface="Arial" charset="0"/>
                          <a:ea typeface="楷体_GB2312" pitchFamily="49" charset="-122"/>
                        </a:rPr>
                        <a:t>分组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35063">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zh-CN" altLang="en-US" sz="2800" b="0" i="0" u="none" strike="noStrike" cap="none" normalizeH="0" baseline="0" smtClean="0">
                          <a:ln>
                            <a:noFill/>
                          </a:ln>
                          <a:solidFill>
                            <a:schemeClr val="tx1"/>
                          </a:solidFill>
                          <a:effectLst/>
                          <a:latin typeface="Arial" charset="0"/>
                          <a:ea typeface="楷体_GB2312" pitchFamily="49" charset="-122"/>
                        </a:rPr>
                        <a:t>组限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[2400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r>
                        <a:rPr kumimoji="1" lang="en-US" altLang="zh-CN" sz="2800" b="0" i="0" u="none" strike="noStrike" cap="none" normalizeH="0" baseline="0" smtClean="0">
                          <a:ln>
                            <a:noFill/>
                          </a:ln>
                          <a:solidFill>
                            <a:schemeClr val="tx1"/>
                          </a:solidFill>
                          <a:effectLst/>
                          <a:latin typeface="Times New Roman" pitchFamily="18" charset="0"/>
                          <a:ea typeface="宋体" charset="-122"/>
                        </a:rPr>
                        <a:t>2700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[2700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r>
                        <a:rPr kumimoji="1" lang="en-US" altLang="zh-CN" sz="2800" b="0" i="0" u="none" strike="noStrike" cap="none" normalizeH="0" baseline="0" smtClean="0">
                          <a:ln>
                            <a:noFill/>
                          </a:ln>
                          <a:solidFill>
                            <a:schemeClr val="tx1"/>
                          </a:solidFill>
                          <a:effectLst/>
                          <a:latin typeface="Times New Roman" pitchFamily="18" charset="0"/>
                          <a:ea typeface="宋体" charset="-122"/>
                        </a:rPr>
                        <a:t>3000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[3000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r>
                        <a:rPr kumimoji="1" lang="en-US" altLang="zh-CN" sz="2800" b="0" i="0" u="none" strike="noStrike" cap="none" normalizeH="0" baseline="0" smtClean="0">
                          <a:ln>
                            <a:noFill/>
                          </a:ln>
                          <a:solidFill>
                            <a:schemeClr val="tx1"/>
                          </a:solidFill>
                          <a:effectLst/>
                          <a:latin typeface="Times New Roman" pitchFamily="18" charset="0"/>
                          <a:ea typeface="宋体" charset="-122"/>
                        </a:rPr>
                        <a:t>3300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[3300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r>
                        <a:rPr kumimoji="1" lang="en-US" altLang="zh-CN" sz="2800" b="0" i="0" u="none" strike="noStrike" cap="none" normalizeH="0" baseline="0" smtClean="0">
                          <a:ln>
                            <a:noFill/>
                          </a:ln>
                          <a:solidFill>
                            <a:schemeClr val="tx1"/>
                          </a:solidFill>
                          <a:effectLst/>
                          <a:latin typeface="Times New Roman" pitchFamily="18" charset="0"/>
                          <a:ea typeface="宋体" charset="-122"/>
                        </a:rPr>
                        <a:t>3600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[3600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r>
                        <a:rPr kumimoji="1" lang="en-US" altLang="zh-CN" sz="2800" b="0" i="0" u="none" strike="noStrike" cap="none" normalizeH="0" baseline="0" smtClean="0">
                          <a:ln>
                            <a:noFill/>
                          </a:ln>
                          <a:solidFill>
                            <a:schemeClr val="tx1"/>
                          </a:solidFill>
                          <a:effectLst/>
                          <a:latin typeface="Times New Roman" pitchFamily="18" charset="0"/>
                          <a:ea typeface="宋体" charset="-122"/>
                        </a:rPr>
                        <a:t>3900</a:t>
                      </a: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9938">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zh-CN" altLang="en-US" sz="2800" b="0" i="0" u="none" strike="noStrike" cap="none" normalizeH="0" baseline="0" smtClean="0">
                          <a:ln>
                            <a:noFill/>
                          </a:ln>
                          <a:solidFill>
                            <a:schemeClr val="tx1"/>
                          </a:solidFill>
                          <a:effectLst/>
                          <a:latin typeface="Arial" charset="0"/>
                          <a:ea typeface="楷体_GB2312" pitchFamily="49" charset="-122"/>
                        </a:rPr>
                        <a:t>组中值</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2550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2850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3450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3750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1525">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zh-CN" altLang="en-US" sz="2800" b="0" i="0" u="none" strike="noStrike" cap="none" normalizeH="0" baseline="0" smtClean="0">
                          <a:ln>
                            <a:noFill/>
                          </a:ln>
                          <a:solidFill>
                            <a:schemeClr val="tx1"/>
                          </a:solidFill>
                          <a:effectLst/>
                          <a:latin typeface="Arial" charset="0"/>
                          <a:ea typeface="楷体_GB2312" pitchFamily="49" charset="-122"/>
                        </a:rPr>
                        <a:t>组频数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90588">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zh-CN" altLang="en-US" sz="2800" b="0" i="0" u="none" strike="noStrike" cap="none" normalizeH="0" baseline="0" smtClean="0">
                          <a:ln>
                            <a:noFill/>
                          </a:ln>
                          <a:solidFill>
                            <a:schemeClr val="tx1"/>
                          </a:solidFill>
                          <a:effectLst/>
                          <a:latin typeface="Arial" charset="0"/>
                          <a:ea typeface="楷体_GB2312" pitchFamily="49" charset="-122"/>
                        </a:rPr>
                        <a:t>组频率</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4425">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zh-CN" altLang="en-US" sz="2800" b="0" i="0" u="none" strike="noStrike" cap="none" normalizeH="0" baseline="0" smtClean="0">
                          <a:ln>
                            <a:noFill/>
                          </a:ln>
                          <a:solidFill>
                            <a:schemeClr val="tx1"/>
                          </a:solidFill>
                          <a:effectLst/>
                          <a:latin typeface="Arial" charset="0"/>
                          <a:ea typeface="楷体_GB2312" pitchFamily="49" charset="-122"/>
                        </a:rPr>
                        <a:t>累积</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zh-CN" altLang="en-US" sz="2800" b="0" i="0" u="none" strike="noStrike" cap="none" normalizeH="0" baseline="0" smtClean="0">
                          <a:ln>
                            <a:noFill/>
                          </a:ln>
                          <a:solidFill>
                            <a:schemeClr val="tx1"/>
                          </a:solidFill>
                          <a:effectLst/>
                          <a:latin typeface="Arial" charset="0"/>
                          <a:ea typeface="楷体_GB2312" pitchFamily="49" charset="-122"/>
                        </a:rPr>
                        <a:t>频率</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65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smtClean="0">
                          <a:ln>
                            <a:noFill/>
                          </a:ln>
                          <a:solidFill>
                            <a:schemeClr val="tx1"/>
                          </a:solidFill>
                          <a:effectLst/>
                          <a:latin typeface="Arial" charset="0"/>
                          <a:ea typeface="宋体"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slow">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7" name="Rectangle 5"/>
          <p:cNvSpPr>
            <a:spLocks noChangeArrowheads="1"/>
          </p:cNvSpPr>
          <p:nvPr/>
        </p:nvSpPr>
        <p:spPr bwMode="auto">
          <a:xfrm>
            <a:off x="7759700" y="2917825"/>
            <a:ext cx="311150" cy="396875"/>
          </a:xfrm>
          <a:prstGeom prst="rect">
            <a:avLst/>
          </a:prstGeom>
          <a:noFill/>
          <a:ln w="9525">
            <a:noFill/>
            <a:miter lim="800000"/>
            <a:headEnd/>
            <a:tailEnd/>
          </a:ln>
          <a:effectLst/>
        </p:spPr>
        <p:txBody>
          <a:bodyPr wrap="none">
            <a:spAutoFit/>
          </a:bodyPr>
          <a:lstStyle/>
          <a:p>
            <a:r>
              <a:rPr lang="en-US" altLang="zh-CN" sz="2000" b="0">
                <a:latin typeface="Arial" charset="0"/>
                <a:ea typeface="宋体" charset="-122"/>
              </a:rPr>
              <a:t>x</a:t>
            </a:r>
          </a:p>
        </p:txBody>
      </p:sp>
      <p:sp>
        <p:nvSpPr>
          <p:cNvPr id="591882" name="Rectangle 10"/>
          <p:cNvSpPr>
            <a:spLocks noChangeArrowheads="1"/>
          </p:cNvSpPr>
          <p:nvPr/>
        </p:nvSpPr>
        <p:spPr bwMode="auto">
          <a:xfrm>
            <a:off x="766763" y="533400"/>
            <a:ext cx="542925" cy="396875"/>
          </a:xfrm>
          <a:prstGeom prst="rect">
            <a:avLst/>
          </a:prstGeom>
          <a:noFill/>
          <a:ln w="9525">
            <a:noFill/>
            <a:miter lim="800000"/>
            <a:headEnd/>
            <a:tailEnd/>
          </a:ln>
          <a:effectLst/>
        </p:spPr>
        <p:txBody>
          <a:bodyPr>
            <a:spAutoFit/>
          </a:bodyPr>
          <a:lstStyle/>
          <a:p>
            <a:r>
              <a:rPr lang="en-US" altLang="zh-CN" sz="2000" b="0">
                <a:latin typeface="Arial" charset="0"/>
                <a:ea typeface="宋体" charset="-122"/>
              </a:rPr>
              <a:t>y</a:t>
            </a:r>
          </a:p>
        </p:txBody>
      </p:sp>
      <p:grpSp>
        <p:nvGrpSpPr>
          <p:cNvPr id="2" name="Group 32"/>
          <p:cNvGrpSpPr>
            <a:grpSpLocks/>
          </p:cNvGrpSpPr>
          <p:nvPr/>
        </p:nvGrpSpPr>
        <p:grpSpPr bwMode="auto">
          <a:xfrm>
            <a:off x="533400" y="457200"/>
            <a:ext cx="7537450" cy="2867025"/>
            <a:chOff x="336" y="288"/>
            <a:chExt cx="4748" cy="1806"/>
          </a:xfrm>
        </p:grpSpPr>
        <p:graphicFrame>
          <p:nvGraphicFramePr>
            <p:cNvPr id="591876" name="Object 4"/>
            <p:cNvGraphicFramePr>
              <a:graphicFrameLocks noChangeAspect="1"/>
            </p:cNvGraphicFramePr>
            <p:nvPr/>
          </p:nvGraphicFramePr>
          <p:xfrm>
            <a:off x="336" y="288"/>
            <a:ext cx="4748" cy="1806"/>
          </p:xfrm>
          <a:graphic>
            <a:graphicData uri="http://schemas.openxmlformats.org/presentationml/2006/ole">
              <p:oleObj spid="_x0000_s31747" name="位图图像" r:id="rId3" imgW="5200000" imgH="3486637" progId="PBrush">
                <p:embed/>
              </p:oleObj>
            </a:graphicData>
          </a:graphic>
        </p:graphicFrame>
        <p:sp>
          <p:nvSpPr>
            <p:cNvPr id="591878" name="Rectangle 6"/>
            <p:cNvSpPr>
              <a:spLocks noChangeArrowheads="1"/>
            </p:cNvSpPr>
            <p:nvPr/>
          </p:nvSpPr>
          <p:spPr bwMode="auto">
            <a:xfrm>
              <a:off x="532" y="1584"/>
              <a:ext cx="342"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20</a:t>
              </a:r>
            </a:p>
          </p:txBody>
        </p:sp>
        <p:sp>
          <p:nvSpPr>
            <p:cNvPr id="591880" name="Rectangle 8"/>
            <p:cNvSpPr>
              <a:spLocks noChangeArrowheads="1"/>
            </p:cNvSpPr>
            <p:nvPr/>
          </p:nvSpPr>
          <p:spPr bwMode="auto">
            <a:xfrm>
              <a:off x="532" y="1344"/>
              <a:ext cx="342"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40</a:t>
              </a:r>
            </a:p>
          </p:txBody>
        </p:sp>
        <p:sp>
          <p:nvSpPr>
            <p:cNvPr id="591881" name="Rectangle 9"/>
            <p:cNvSpPr>
              <a:spLocks noChangeArrowheads="1"/>
            </p:cNvSpPr>
            <p:nvPr/>
          </p:nvSpPr>
          <p:spPr bwMode="auto">
            <a:xfrm>
              <a:off x="483" y="768"/>
              <a:ext cx="342"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100</a:t>
              </a:r>
            </a:p>
          </p:txBody>
        </p:sp>
        <p:sp>
          <p:nvSpPr>
            <p:cNvPr id="591883" name="Rectangle 11"/>
            <p:cNvSpPr>
              <a:spLocks noChangeArrowheads="1"/>
            </p:cNvSpPr>
            <p:nvPr/>
          </p:nvSpPr>
          <p:spPr bwMode="auto">
            <a:xfrm>
              <a:off x="2160" y="384"/>
              <a:ext cx="1322" cy="327"/>
            </a:xfrm>
            <a:prstGeom prst="rect">
              <a:avLst/>
            </a:prstGeom>
            <a:noFill/>
            <a:ln w="9525">
              <a:noFill/>
              <a:miter lim="800000"/>
              <a:headEnd/>
              <a:tailEnd/>
            </a:ln>
            <a:effectLst/>
          </p:spPr>
          <p:txBody>
            <a:bodyPr>
              <a:spAutoFit/>
            </a:bodyPr>
            <a:lstStyle/>
            <a:p>
              <a:r>
                <a:rPr lang="zh-CN" altLang="en-US" b="0">
                  <a:latin typeface="Arial" charset="0"/>
                  <a:ea typeface="宋体" charset="-122"/>
                </a:rPr>
                <a:t>频率直方图</a:t>
              </a:r>
            </a:p>
          </p:txBody>
        </p:sp>
        <p:sp>
          <p:nvSpPr>
            <p:cNvPr id="591884" name="Rectangle 12"/>
            <p:cNvSpPr>
              <a:spLocks noChangeArrowheads="1"/>
            </p:cNvSpPr>
            <p:nvPr/>
          </p:nvSpPr>
          <p:spPr bwMode="auto">
            <a:xfrm>
              <a:off x="1119" y="1920"/>
              <a:ext cx="343"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2400</a:t>
              </a:r>
            </a:p>
          </p:txBody>
        </p:sp>
        <p:sp>
          <p:nvSpPr>
            <p:cNvPr id="591886" name="Rectangle 14"/>
            <p:cNvSpPr>
              <a:spLocks noChangeArrowheads="1"/>
            </p:cNvSpPr>
            <p:nvPr/>
          </p:nvSpPr>
          <p:spPr bwMode="auto">
            <a:xfrm>
              <a:off x="1658" y="1920"/>
              <a:ext cx="342"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2700</a:t>
              </a:r>
            </a:p>
          </p:txBody>
        </p:sp>
        <p:sp>
          <p:nvSpPr>
            <p:cNvPr id="591887" name="Rectangle 15"/>
            <p:cNvSpPr>
              <a:spLocks noChangeArrowheads="1"/>
            </p:cNvSpPr>
            <p:nvPr/>
          </p:nvSpPr>
          <p:spPr bwMode="auto">
            <a:xfrm>
              <a:off x="2147" y="1920"/>
              <a:ext cx="343"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3000</a:t>
              </a:r>
            </a:p>
          </p:txBody>
        </p:sp>
        <p:sp>
          <p:nvSpPr>
            <p:cNvPr id="591888" name="Rectangle 16"/>
            <p:cNvSpPr>
              <a:spLocks noChangeArrowheads="1"/>
            </p:cNvSpPr>
            <p:nvPr/>
          </p:nvSpPr>
          <p:spPr bwMode="auto">
            <a:xfrm>
              <a:off x="2637" y="1920"/>
              <a:ext cx="342"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3300</a:t>
              </a:r>
            </a:p>
          </p:txBody>
        </p:sp>
        <p:sp>
          <p:nvSpPr>
            <p:cNvPr id="591889" name="Rectangle 17"/>
            <p:cNvSpPr>
              <a:spLocks noChangeArrowheads="1"/>
            </p:cNvSpPr>
            <p:nvPr/>
          </p:nvSpPr>
          <p:spPr bwMode="auto">
            <a:xfrm>
              <a:off x="3175" y="1920"/>
              <a:ext cx="343" cy="173"/>
            </a:xfrm>
            <a:prstGeom prst="rect">
              <a:avLst/>
            </a:prstGeom>
            <a:noFill/>
            <a:ln w="9525">
              <a:noFill/>
              <a:miter lim="800000"/>
              <a:headEnd/>
              <a:tailEnd/>
            </a:ln>
            <a:effectLst/>
          </p:spPr>
          <p:txBody>
            <a:bodyPr>
              <a:spAutoFit/>
            </a:bodyPr>
            <a:lstStyle/>
            <a:p>
              <a:r>
                <a:rPr lang="en-US" altLang="zh-CN" sz="1200" b="0">
                  <a:latin typeface="Arial" charset="0"/>
                  <a:ea typeface="宋体" charset="-122"/>
                </a:rPr>
                <a:t>3600</a:t>
              </a:r>
            </a:p>
          </p:txBody>
        </p:sp>
      </p:grpSp>
      <p:sp>
        <p:nvSpPr>
          <p:cNvPr id="591893" name="Rectangle 21"/>
          <p:cNvSpPr>
            <a:spLocks noChangeArrowheads="1"/>
          </p:cNvSpPr>
          <p:nvPr/>
        </p:nvSpPr>
        <p:spPr bwMode="auto">
          <a:xfrm>
            <a:off x="838200" y="5715000"/>
            <a:ext cx="542925" cy="274638"/>
          </a:xfrm>
          <a:prstGeom prst="rect">
            <a:avLst/>
          </a:prstGeom>
          <a:solidFill>
            <a:schemeClr val="bg1"/>
          </a:solidFill>
          <a:ln w="9525">
            <a:noFill/>
            <a:miter lim="800000"/>
            <a:headEnd/>
            <a:tailEnd/>
          </a:ln>
          <a:effectLst/>
        </p:spPr>
        <p:txBody>
          <a:bodyPr>
            <a:spAutoFit/>
          </a:bodyPr>
          <a:lstStyle/>
          <a:p>
            <a:r>
              <a:rPr lang="en-US" altLang="zh-CN" sz="1200" b="0">
                <a:latin typeface="Arial" charset="0"/>
                <a:ea typeface="宋体" charset="-122"/>
              </a:rPr>
              <a:t>20</a:t>
            </a:r>
          </a:p>
        </p:txBody>
      </p:sp>
      <p:sp>
        <p:nvSpPr>
          <p:cNvPr id="591894" name="Rectangle 22"/>
          <p:cNvSpPr>
            <a:spLocks noChangeArrowheads="1"/>
          </p:cNvSpPr>
          <p:nvPr/>
        </p:nvSpPr>
        <p:spPr bwMode="auto">
          <a:xfrm>
            <a:off x="763588" y="5181600"/>
            <a:ext cx="542925" cy="274638"/>
          </a:xfrm>
          <a:prstGeom prst="rect">
            <a:avLst/>
          </a:prstGeom>
          <a:solidFill>
            <a:schemeClr val="bg1"/>
          </a:solidFill>
          <a:ln w="9525">
            <a:noFill/>
            <a:miter lim="800000"/>
            <a:headEnd/>
            <a:tailEnd/>
          </a:ln>
          <a:effectLst/>
        </p:spPr>
        <p:txBody>
          <a:bodyPr>
            <a:spAutoFit/>
          </a:bodyPr>
          <a:lstStyle/>
          <a:p>
            <a:r>
              <a:rPr lang="en-US" altLang="zh-CN" sz="1200" b="0">
                <a:latin typeface="Arial" charset="0"/>
                <a:ea typeface="宋体" charset="-122"/>
              </a:rPr>
              <a:t>40</a:t>
            </a:r>
          </a:p>
        </p:txBody>
      </p:sp>
      <p:sp>
        <p:nvSpPr>
          <p:cNvPr id="591895" name="Rectangle 23"/>
          <p:cNvSpPr>
            <a:spLocks noChangeArrowheads="1"/>
          </p:cNvSpPr>
          <p:nvPr/>
        </p:nvSpPr>
        <p:spPr bwMode="auto">
          <a:xfrm>
            <a:off x="685800" y="4419600"/>
            <a:ext cx="542925" cy="274638"/>
          </a:xfrm>
          <a:prstGeom prst="rect">
            <a:avLst/>
          </a:prstGeom>
          <a:solidFill>
            <a:schemeClr val="bg1"/>
          </a:solidFill>
          <a:ln w="9525">
            <a:noFill/>
            <a:miter lim="800000"/>
            <a:headEnd/>
            <a:tailEnd/>
          </a:ln>
          <a:effectLst/>
        </p:spPr>
        <p:txBody>
          <a:bodyPr>
            <a:spAutoFit/>
          </a:bodyPr>
          <a:lstStyle/>
          <a:p>
            <a:r>
              <a:rPr lang="en-US" altLang="zh-CN" sz="1200" b="0">
                <a:latin typeface="Arial" charset="0"/>
                <a:ea typeface="宋体" charset="-122"/>
              </a:rPr>
              <a:t>100</a:t>
            </a:r>
          </a:p>
        </p:txBody>
      </p:sp>
      <p:graphicFrame>
        <p:nvGraphicFramePr>
          <p:cNvPr id="591902" name="Object 30"/>
          <p:cNvGraphicFramePr>
            <a:graphicFrameLocks noChangeAspect="1"/>
          </p:cNvGraphicFramePr>
          <p:nvPr/>
        </p:nvGraphicFramePr>
        <p:xfrm>
          <a:off x="685800" y="3962400"/>
          <a:ext cx="7467600" cy="2514600"/>
        </p:xfrm>
        <a:graphic>
          <a:graphicData uri="http://schemas.openxmlformats.org/presentationml/2006/ole">
            <p:oleObj spid="_x0000_s31746" name="位图图像" r:id="rId4" imgW="6563641" imgH="1666667" progId="PBrush">
              <p:embed/>
            </p:oleObj>
          </a:graphicData>
        </a:graphic>
      </p:graphicFrame>
      <p:sp>
        <p:nvSpPr>
          <p:cNvPr id="591905" name="Rectangle 33"/>
          <p:cNvSpPr>
            <a:spLocks noChangeArrowheads="1"/>
          </p:cNvSpPr>
          <p:nvPr/>
        </p:nvSpPr>
        <p:spPr bwMode="auto">
          <a:xfrm>
            <a:off x="2438400" y="4038600"/>
            <a:ext cx="2673350" cy="519113"/>
          </a:xfrm>
          <a:prstGeom prst="rect">
            <a:avLst/>
          </a:prstGeom>
          <a:noFill/>
          <a:ln w="9525">
            <a:noFill/>
            <a:miter lim="800000"/>
            <a:headEnd/>
            <a:tailEnd/>
          </a:ln>
          <a:effectLst/>
        </p:spPr>
        <p:txBody>
          <a:bodyPr wrap="none">
            <a:spAutoFit/>
          </a:bodyPr>
          <a:lstStyle/>
          <a:p>
            <a:r>
              <a:rPr lang="zh-CN" altLang="en-US" b="0">
                <a:latin typeface="Arial" charset="0"/>
                <a:ea typeface="宋体" charset="-122"/>
              </a:rPr>
              <a:t>累积频率直方图</a:t>
            </a:r>
          </a:p>
        </p:txBody>
      </p:sp>
    </p:spTree>
  </p:cSld>
  <p:clrMapOvr>
    <a:masterClrMapping/>
  </p:clrMapOvr>
  <p:transition spd="slow">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3" name="Rectangle 9"/>
          <p:cNvSpPr>
            <a:spLocks noChangeArrowheads="1"/>
          </p:cNvSpPr>
          <p:nvPr/>
        </p:nvSpPr>
        <p:spPr bwMode="auto">
          <a:xfrm>
            <a:off x="990600" y="1600200"/>
            <a:ext cx="7069138" cy="1066800"/>
          </a:xfrm>
          <a:prstGeom prst="rect">
            <a:avLst/>
          </a:prstGeom>
          <a:solidFill>
            <a:schemeClr val="accent1"/>
          </a:solidFill>
          <a:ln w="9525">
            <a:noFill/>
            <a:miter lim="800000"/>
            <a:headEnd/>
            <a:tailEnd/>
          </a:ln>
          <a:effectLst/>
        </p:spPr>
        <p:txBody>
          <a:bodyPr>
            <a:spAutoFit/>
          </a:bodyPr>
          <a:lstStyle/>
          <a:p>
            <a:pPr>
              <a:spcBef>
                <a:spcPct val="50000"/>
              </a:spcBef>
            </a:pPr>
            <a:r>
              <a:rPr lang="zh-CN" altLang="en-US" sz="3200"/>
              <a:t>下面是我们用某大学大学生的身高的数据画出的频率直方图。</a:t>
            </a:r>
          </a:p>
        </p:txBody>
      </p:sp>
      <p:pic>
        <p:nvPicPr>
          <p:cNvPr id="610314" name="Picture 10" descr="身高直方图"/>
          <p:cNvPicPr>
            <a:picLocks noChangeAspect="1" noChangeArrowheads="1"/>
          </p:cNvPicPr>
          <p:nvPr/>
        </p:nvPicPr>
        <p:blipFill>
          <a:blip r:embed="rId2"/>
          <a:srcRect/>
          <a:stretch>
            <a:fillRect/>
          </a:stretch>
        </p:blipFill>
        <p:spPr bwMode="auto">
          <a:xfrm>
            <a:off x="685800" y="2971800"/>
            <a:ext cx="6045200" cy="3671888"/>
          </a:xfrm>
          <a:prstGeom prst="rect">
            <a:avLst/>
          </a:prstGeom>
          <a:solidFill>
            <a:srgbClr val="FFFFCC"/>
          </a:solidFill>
          <a:ln w="76200">
            <a:solidFill>
              <a:srgbClr val="FF00FF"/>
            </a:solidFill>
            <a:miter lim="800000"/>
            <a:headEnd/>
            <a:tailEnd/>
          </a:ln>
        </p:spPr>
      </p:pic>
      <p:sp>
        <p:nvSpPr>
          <p:cNvPr id="610315" name="Rectangle 11"/>
          <p:cNvSpPr>
            <a:spLocks noChangeArrowheads="1"/>
          </p:cNvSpPr>
          <p:nvPr/>
        </p:nvSpPr>
        <p:spPr bwMode="auto">
          <a:xfrm>
            <a:off x="6934200" y="3962400"/>
            <a:ext cx="1905000" cy="2041525"/>
          </a:xfrm>
          <a:prstGeom prst="rect">
            <a:avLst/>
          </a:prstGeom>
          <a:noFill/>
          <a:ln w="9525">
            <a:noFill/>
            <a:miter lim="800000"/>
            <a:headEnd/>
            <a:tailEnd/>
          </a:ln>
          <a:effectLst/>
        </p:spPr>
        <p:txBody>
          <a:bodyPr>
            <a:spAutoFit/>
          </a:bodyPr>
          <a:lstStyle/>
          <a:p>
            <a:r>
              <a:rPr lang="zh-CN" altLang="en-US" sz="3200">
                <a:solidFill>
                  <a:srgbClr val="000000"/>
                </a:solidFill>
              </a:rPr>
              <a:t>红线是拟合的正态密度曲线</a:t>
            </a:r>
          </a:p>
          <a:p>
            <a:endParaRPr lang="en-US" altLang="zh-CN" sz="3200">
              <a:solidFill>
                <a:srgbClr val="000000"/>
              </a:solidFill>
              <a:ea typeface="宋体"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10313"/>
                                        </p:tgtEl>
                                        <p:attrNameLst>
                                          <p:attrName>style.visibility</p:attrName>
                                        </p:attrNameLst>
                                      </p:cBhvr>
                                      <p:to>
                                        <p:strVal val="visible"/>
                                      </p:to>
                                    </p:set>
                                    <p:anim calcmode="lin" valueType="num">
                                      <p:cBhvr additive="base">
                                        <p:cTn id="7" dur="500" fill="hold"/>
                                        <p:tgtEl>
                                          <p:spTgt spid="610313"/>
                                        </p:tgtEl>
                                        <p:attrNameLst>
                                          <p:attrName>ppt_x</p:attrName>
                                        </p:attrNameLst>
                                      </p:cBhvr>
                                      <p:tavLst>
                                        <p:tav tm="0">
                                          <p:val>
                                            <p:strVal val="#ppt_x"/>
                                          </p:val>
                                        </p:tav>
                                        <p:tav tm="100000">
                                          <p:val>
                                            <p:strVal val="#ppt_x"/>
                                          </p:val>
                                        </p:tav>
                                      </p:tavLst>
                                    </p:anim>
                                    <p:anim calcmode="lin" valueType="num">
                                      <p:cBhvr additive="base">
                                        <p:cTn id="8" dur="500" fill="hold"/>
                                        <p:tgtEl>
                                          <p:spTgt spid="6103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6103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wd">
                                    <p:tmAbs val="300"/>
                                  </p:iterate>
                                  <p:childTnLst>
                                    <p:set>
                                      <p:cBhvr>
                                        <p:cTn id="16" dur="1" fill="hold">
                                          <p:stCondLst>
                                            <p:cond delay="299"/>
                                          </p:stCondLst>
                                        </p:cTn>
                                        <p:tgtEl>
                                          <p:spTgt spid="61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3" grpId="0" animBg="1" autoUpdateAnimBg="0"/>
      <p:bldP spid="61031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Rectangle 4"/>
          <p:cNvSpPr>
            <a:spLocks noChangeArrowheads="1"/>
          </p:cNvSpPr>
          <p:nvPr/>
        </p:nvSpPr>
        <p:spPr bwMode="auto">
          <a:xfrm>
            <a:off x="539750" y="476250"/>
            <a:ext cx="7924800" cy="3116263"/>
          </a:xfrm>
          <a:prstGeom prst="rect">
            <a:avLst/>
          </a:prstGeom>
          <a:solidFill>
            <a:schemeClr val="accent1"/>
          </a:solidFill>
          <a:ln w="38100">
            <a:solidFill>
              <a:srgbClr val="0000FF"/>
            </a:solidFill>
            <a:miter lim="800000"/>
            <a:headEnd/>
            <a:tailEnd/>
          </a:ln>
          <a:effectLst/>
        </p:spPr>
        <p:txBody>
          <a:bodyPr>
            <a:spAutoFit/>
          </a:bodyPr>
          <a:lstStyle/>
          <a:p>
            <a:r>
              <a:rPr lang="en-US" altLang="zh-CN" sz="3200">
                <a:latin typeface="宋体" charset="-122"/>
                <a:ea typeface="宋体" charset="-122"/>
              </a:rPr>
              <a:t>    </a:t>
            </a:r>
            <a:r>
              <a:rPr lang="zh-CN" altLang="en-US" sz="3200">
                <a:latin typeface="宋体" charset="-122"/>
                <a:ea typeface="宋体" charset="-122"/>
              </a:rPr>
              <a:t>除了我们在前面遇到过的年降雨量和身高外</a:t>
            </a:r>
            <a:r>
              <a:rPr lang="en-US" altLang="zh-CN" sz="3200">
                <a:latin typeface="宋体" charset="-122"/>
                <a:ea typeface="宋体" charset="-122"/>
              </a:rPr>
              <a:t>,</a:t>
            </a:r>
            <a:r>
              <a:rPr lang="zh-CN" altLang="en-US" sz="3200">
                <a:latin typeface="宋体" charset="-122"/>
                <a:ea typeface="宋体" charset="-122"/>
              </a:rPr>
              <a:t>在正常条件下各种产品的质量指标，如</a:t>
            </a:r>
            <a:r>
              <a:rPr lang="zh-CN" altLang="en-US" sz="3200">
                <a:solidFill>
                  <a:srgbClr val="FFFFFF"/>
                </a:solidFill>
                <a:latin typeface="黑体" pitchFamily="49" charset="-122"/>
                <a:ea typeface="黑体" pitchFamily="49" charset="-122"/>
              </a:rPr>
              <a:t>零件的尺寸</a:t>
            </a:r>
            <a:r>
              <a:rPr lang="zh-CN" altLang="en-US" sz="3200">
                <a:latin typeface="宋体" charset="-122"/>
                <a:ea typeface="宋体" charset="-122"/>
              </a:rPr>
              <a:t>；</a:t>
            </a:r>
            <a:r>
              <a:rPr lang="zh-CN" altLang="en-US" sz="3200">
                <a:solidFill>
                  <a:srgbClr val="FFFF6D"/>
                </a:solidFill>
                <a:latin typeface="宋体" charset="-122"/>
                <a:ea typeface="宋体" charset="-122"/>
              </a:rPr>
              <a:t>纤维的强度和张力</a:t>
            </a:r>
            <a:r>
              <a:rPr lang="zh-CN" altLang="en-US" sz="3200">
                <a:latin typeface="宋体" charset="-122"/>
                <a:ea typeface="宋体" charset="-122"/>
              </a:rPr>
              <a:t>；</a:t>
            </a:r>
            <a:r>
              <a:rPr lang="zh-CN" altLang="en-US" sz="3200">
                <a:solidFill>
                  <a:srgbClr val="FFFFFF"/>
                </a:solidFill>
                <a:latin typeface="楷体_GB2312" pitchFamily="49" charset="-122"/>
              </a:rPr>
              <a:t>农作物的产量</a:t>
            </a:r>
            <a:r>
              <a:rPr lang="zh-CN" altLang="en-US" sz="3200">
                <a:latin typeface="宋体" charset="-122"/>
                <a:ea typeface="宋体" charset="-122"/>
              </a:rPr>
              <a:t>，</a:t>
            </a:r>
            <a:r>
              <a:rPr lang="zh-CN" altLang="en-US" sz="3200">
                <a:latin typeface="黑体" pitchFamily="49" charset="-122"/>
                <a:ea typeface="黑体" pitchFamily="49" charset="-122"/>
              </a:rPr>
              <a:t>小麦的穗长、株高</a:t>
            </a:r>
            <a:r>
              <a:rPr lang="zh-CN" altLang="en-US" sz="3200">
                <a:latin typeface="宋体" charset="-122"/>
                <a:ea typeface="宋体" charset="-122"/>
              </a:rPr>
              <a:t>；</a:t>
            </a:r>
            <a:r>
              <a:rPr lang="zh-CN" altLang="en-US" sz="3200">
                <a:solidFill>
                  <a:srgbClr val="FFFFFF"/>
                </a:solidFill>
                <a:latin typeface="宋体" charset="-122"/>
                <a:ea typeface="宋体" charset="-122"/>
              </a:rPr>
              <a:t>测量误差</a:t>
            </a:r>
            <a:r>
              <a:rPr lang="zh-CN" altLang="en-US" sz="3200">
                <a:latin typeface="宋体" charset="-122"/>
                <a:ea typeface="宋体" charset="-122"/>
              </a:rPr>
              <a:t>，</a:t>
            </a:r>
            <a:r>
              <a:rPr lang="zh-CN" altLang="en-US" sz="3200">
                <a:latin typeface="楷体_GB2312" pitchFamily="49" charset="-122"/>
              </a:rPr>
              <a:t>射击目标的水平或垂直偏差</a:t>
            </a:r>
            <a:r>
              <a:rPr lang="zh-CN" altLang="en-US" sz="3200">
                <a:latin typeface="宋体" charset="-122"/>
                <a:ea typeface="宋体" charset="-122"/>
              </a:rPr>
              <a:t>；</a:t>
            </a:r>
            <a:r>
              <a:rPr lang="zh-CN" altLang="en-US" sz="3200">
                <a:solidFill>
                  <a:srgbClr val="FFFFFF"/>
                </a:solidFill>
                <a:latin typeface="黑体" pitchFamily="49" charset="-122"/>
                <a:ea typeface="黑体" pitchFamily="49" charset="-122"/>
              </a:rPr>
              <a:t>信号噪声</a:t>
            </a:r>
            <a:r>
              <a:rPr lang="zh-CN" altLang="en-US" sz="3200">
                <a:latin typeface="宋体" charset="-122"/>
                <a:ea typeface="宋体" charset="-122"/>
              </a:rPr>
              <a:t>等等，都</a:t>
            </a:r>
            <a:r>
              <a:rPr lang="zh-CN" altLang="en-US" sz="3600" i="1">
                <a:solidFill>
                  <a:srgbClr val="FFFFFF"/>
                </a:solidFill>
                <a:latin typeface="黑体" pitchFamily="49" charset="-122"/>
                <a:ea typeface="黑体" pitchFamily="49" charset="-122"/>
              </a:rPr>
              <a:t>服从或近似服从正态分布</a:t>
            </a:r>
            <a:r>
              <a:rPr lang="en-US" altLang="zh-CN" sz="3200">
                <a:latin typeface="宋体" charset="-122"/>
                <a:ea typeface="宋体" charset="-122"/>
              </a:rPr>
              <a:t>.</a:t>
            </a:r>
          </a:p>
        </p:txBody>
      </p:sp>
      <p:pic>
        <p:nvPicPr>
          <p:cNvPr id="611333" name="Picture 5" descr="752061"/>
          <p:cNvPicPr>
            <a:picLocks noChangeAspect="1" noChangeArrowheads="1"/>
          </p:cNvPicPr>
          <p:nvPr/>
        </p:nvPicPr>
        <p:blipFill>
          <a:blip r:embed="rId2"/>
          <a:srcRect/>
          <a:stretch>
            <a:fillRect/>
          </a:stretch>
        </p:blipFill>
        <p:spPr bwMode="auto">
          <a:xfrm flipH="1">
            <a:off x="611188" y="3933825"/>
            <a:ext cx="2663825" cy="2232025"/>
          </a:xfrm>
          <a:prstGeom prst="rect">
            <a:avLst/>
          </a:prstGeom>
          <a:noFill/>
        </p:spPr>
      </p:pic>
      <p:pic>
        <p:nvPicPr>
          <p:cNvPr id="611334" name="Picture 6" descr="specl033"/>
          <p:cNvPicPr>
            <a:picLocks noChangeAspect="1" noChangeArrowheads="1"/>
          </p:cNvPicPr>
          <p:nvPr/>
        </p:nvPicPr>
        <p:blipFill>
          <a:blip r:embed="rId3"/>
          <a:srcRect/>
          <a:stretch>
            <a:fillRect/>
          </a:stretch>
        </p:blipFill>
        <p:spPr bwMode="auto">
          <a:xfrm>
            <a:off x="3348038" y="3860800"/>
            <a:ext cx="2063750" cy="2663825"/>
          </a:xfrm>
          <a:prstGeom prst="rect">
            <a:avLst/>
          </a:prstGeom>
          <a:noFill/>
        </p:spPr>
      </p:pic>
      <p:pic>
        <p:nvPicPr>
          <p:cNvPr id="611335" name="Picture 7" descr="射击"/>
          <p:cNvPicPr>
            <a:picLocks noChangeAspect="1" noChangeArrowheads="1"/>
          </p:cNvPicPr>
          <p:nvPr/>
        </p:nvPicPr>
        <p:blipFill>
          <a:blip r:embed="rId4"/>
          <a:srcRect/>
          <a:stretch>
            <a:fillRect/>
          </a:stretch>
        </p:blipFill>
        <p:spPr bwMode="auto">
          <a:xfrm>
            <a:off x="5580063" y="3933825"/>
            <a:ext cx="2879725" cy="2376488"/>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11332"/>
                                        </p:tgtEl>
                                        <p:attrNameLst>
                                          <p:attrName>style.visibility</p:attrName>
                                        </p:attrNameLst>
                                      </p:cBhvr>
                                      <p:to>
                                        <p:strVal val="visible"/>
                                      </p:to>
                                    </p:set>
                                    <p:animEffect transition="in" filter="barn(outVertical)">
                                      <p:cBhvr>
                                        <p:cTn id="7" dur="500"/>
                                        <p:tgtEl>
                                          <p:spTgt spid="6113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11333"/>
                                        </p:tgtEl>
                                        <p:attrNameLst>
                                          <p:attrName>style.visibility</p:attrName>
                                        </p:attrNameLst>
                                      </p:cBhvr>
                                      <p:to>
                                        <p:strVal val="visible"/>
                                      </p:to>
                                    </p:set>
                                    <p:anim calcmode="lin" valueType="num">
                                      <p:cBhvr additive="base">
                                        <p:cTn id="12" dur="500" fill="hold"/>
                                        <p:tgtEl>
                                          <p:spTgt spid="611333"/>
                                        </p:tgtEl>
                                        <p:attrNameLst>
                                          <p:attrName>ppt_x</p:attrName>
                                        </p:attrNameLst>
                                      </p:cBhvr>
                                      <p:tavLst>
                                        <p:tav tm="0">
                                          <p:val>
                                            <p:strVal val="0-#ppt_w/2"/>
                                          </p:val>
                                        </p:tav>
                                        <p:tav tm="100000">
                                          <p:val>
                                            <p:strVal val="#ppt_x"/>
                                          </p:val>
                                        </p:tav>
                                      </p:tavLst>
                                    </p:anim>
                                    <p:anim calcmode="lin" valueType="num">
                                      <p:cBhvr additive="base">
                                        <p:cTn id="13" dur="500" fill="hold"/>
                                        <p:tgtEl>
                                          <p:spTgt spid="6113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11334"/>
                                        </p:tgtEl>
                                        <p:attrNameLst>
                                          <p:attrName>style.visibility</p:attrName>
                                        </p:attrNameLst>
                                      </p:cBhvr>
                                      <p:to>
                                        <p:strVal val="visible"/>
                                      </p:to>
                                    </p:set>
                                    <p:anim calcmode="lin" valueType="num">
                                      <p:cBhvr additive="base">
                                        <p:cTn id="18" dur="500" fill="hold"/>
                                        <p:tgtEl>
                                          <p:spTgt spid="611334"/>
                                        </p:tgtEl>
                                        <p:attrNameLst>
                                          <p:attrName>ppt_x</p:attrName>
                                        </p:attrNameLst>
                                      </p:cBhvr>
                                      <p:tavLst>
                                        <p:tav tm="0">
                                          <p:val>
                                            <p:strVal val="0-#ppt_w/2"/>
                                          </p:val>
                                        </p:tav>
                                        <p:tav tm="100000">
                                          <p:val>
                                            <p:strVal val="#ppt_x"/>
                                          </p:val>
                                        </p:tav>
                                      </p:tavLst>
                                    </p:anim>
                                    <p:anim calcmode="lin" valueType="num">
                                      <p:cBhvr additive="base">
                                        <p:cTn id="19" dur="500" fill="hold"/>
                                        <p:tgtEl>
                                          <p:spTgt spid="61133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11335"/>
                                        </p:tgtEl>
                                        <p:attrNameLst>
                                          <p:attrName>style.visibility</p:attrName>
                                        </p:attrNameLst>
                                      </p:cBhvr>
                                      <p:to>
                                        <p:strVal val="visible"/>
                                      </p:to>
                                    </p:set>
                                    <p:anim calcmode="lin" valueType="num">
                                      <p:cBhvr additive="base">
                                        <p:cTn id="24" dur="500" fill="hold"/>
                                        <p:tgtEl>
                                          <p:spTgt spid="611335"/>
                                        </p:tgtEl>
                                        <p:attrNameLst>
                                          <p:attrName>ppt_x</p:attrName>
                                        </p:attrNameLst>
                                      </p:cBhvr>
                                      <p:tavLst>
                                        <p:tav tm="0">
                                          <p:val>
                                            <p:strVal val="0-#ppt_w/2"/>
                                          </p:val>
                                        </p:tav>
                                        <p:tav tm="100000">
                                          <p:val>
                                            <p:strVal val="#ppt_x"/>
                                          </p:val>
                                        </p:tav>
                                      </p:tavLst>
                                    </p:anim>
                                    <p:anim calcmode="lin" valueType="num">
                                      <p:cBhvr additive="base">
                                        <p:cTn id="25" dur="500" fill="hold"/>
                                        <p:tgtEl>
                                          <p:spTgt spid="611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686800" cy="838200"/>
          </a:xfrm>
        </p:spPr>
        <p:txBody>
          <a:bodyPr/>
          <a:lstStyle/>
          <a:p>
            <a:pPr algn="ctr"/>
            <a:r>
              <a:rPr lang="zh-CN" altLang="en-US" dirty="0" smtClean="0"/>
              <a:t>箱线图</a:t>
            </a:r>
            <a:endParaRPr lang="zh-CN" altLang="en-US" dirty="0"/>
          </a:p>
        </p:txBody>
      </p:sp>
      <p:pic>
        <p:nvPicPr>
          <p:cNvPr id="4" name="内容占位符 3" descr="Figure S2.jpg"/>
          <p:cNvPicPr>
            <a:picLocks noGrp="1" noChangeAspect="1"/>
          </p:cNvPicPr>
          <p:nvPr>
            <p:ph idx="1"/>
          </p:nvPr>
        </p:nvPicPr>
        <p:blipFill>
          <a:blip r:embed="rId2"/>
          <a:stretch>
            <a:fillRect/>
          </a:stretch>
        </p:blipFill>
        <p:spPr>
          <a:xfrm>
            <a:off x="1285852" y="828119"/>
            <a:ext cx="6786610" cy="6029881"/>
          </a:xfrm>
        </p:spPr>
      </p:pic>
    </p:spTree>
  </p:cSld>
  <p:clrMapOvr>
    <a:masterClrMapping/>
  </p:clrMapOvr>
  <p:transition spd="slow">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Violin plot</a:t>
            </a:r>
            <a:endParaRPr lang="zh-CN" altLang="en-US" dirty="0"/>
          </a:p>
        </p:txBody>
      </p:sp>
      <p:pic>
        <p:nvPicPr>
          <p:cNvPr id="4" name="图片 3" descr="Violinplot-hiv-paper-plot-pathogens.bmp"/>
          <p:cNvPicPr>
            <a:picLocks noChangeAspect="1"/>
          </p:cNvPicPr>
          <p:nvPr/>
        </p:nvPicPr>
        <p:blipFill>
          <a:blip r:embed="rId2"/>
          <a:stretch>
            <a:fillRect/>
          </a:stretch>
        </p:blipFill>
        <p:spPr>
          <a:xfrm>
            <a:off x="1643042" y="1714488"/>
            <a:ext cx="5715040" cy="4552982"/>
          </a:xfrm>
          <a:prstGeom prst="rect">
            <a:avLst/>
          </a:prstGeom>
        </p:spPr>
      </p:pic>
    </p:spTree>
  </p:cSld>
  <p:clrMapOvr>
    <a:masterClrMapping/>
  </p:clrMapOvr>
  <p:transition spd="slow">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Figure S3.jpg"/>
          <p:cNvPicPr>
            <a:picLocks noGrp="1" noChangeAspect="1"/>
          </p:cNvPicPr>
          <p:nvPr>
            <p:ph idx="1"/>
          </p:nvPr>
        </p:nvPicPr>
        <p:blipFill>
          <a:blip r:embed="rId2"/>
          <a:stretch>
            <a:fillRect/>
          </a:stretch>
        </p:blipFill>
        <p:spPr>
          <a:xfrm>
            <a:off x="1643042" y="642918"/>
            <a:ext cx="6463197" cy="5286412"/>
          </a:xfrm>
        </p:spPr>
      </p:pic>
    </p:spTree>
  </p:cSld>
  <p:clrMapOvr>
    <a:masterClrMapping/>
  </p:clrMapOvr>
  <p:transition spd="slow">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990600" y="1844675"/>
            <a:ext cx="8153400" cy="1433513"/>
          </a:xfrm>
          <a:prstGeom prst="rect">
            <a:avLst/>
          </a:prstGeom>
          <a:noFill/>
          <a:ln w="9525">
            <a:noFill/>
            <a:miter lim="800000"/>
            <a:headEnd/>
            <a:tailEnd/>
          </a:ln>
        </p:spPr>
        <p:txBody>
          <a:bodyPr lIns="90000" tIns="46800" rIns="90000" bIns="46800">
            <a:spAutoFit/>
          </a:bodyPr>
          <a:lstStyle/>
          <a:p>
            <a:r>
              <a:rPr lang="zh-CN" altLang="en-US" sz="3200">
                <a:ea typeface="黑体" pitchFamily="49" charset="-122"/>
              </a:rPr>
              <a:t>    </a:t>
            </a:r>
            <a:r>
              <a:rPr lang="zh-CN" altLang="en-US">
                <a:latin typeface="宋体" pitchFamily="2" charset="-122"/>
                <a:ea typeface="宋体" pitchFamily="2" charset="-122"/>
              </a:rPr>
              <a:t>由样本推断总体特征,需要对样本值进行“</a:t>
            </a:r>
            <a:r>
              <a:rPr lang="zh-CN" altLang="en-US" b="1" u="sng">
                <a:solidFill>
                  <a:srgbClr val="3366CC"/>
                </a:solidFill>
                <a:latin typeface="宋体" pitchFamily="2" charset="-122"/>
                <a:ea typeface="宋体" pitchFamily="2" charset="-122"/>
              </a:rPr>
              <a:t>加工</a:t>
            </a:r>
            <a:r>
              <a:rPr lang="zh-CN" altLang="en-US">
                <a:latin typeface="宋体" pitchFamily="2" charset="-122"/>
                <a:ea typeface="宋体" pitchFamily="2" charset="-122"/>
              </a:rPr>
              <a:t>”,“</a:t>
            </a:r>
            <a:r>
              <a:rPr lang="zh-CN" altLang="en-US" b="1">
                <a:solidFill>
                  <a:srgbClr val="FF0066"/>
                </a:solidFill>
                <a:latin typeface="宋体" pitchFamily="2" charset="-122"/>
                <a:ea typeface="宋体" pitchFamily="2" charset="-122"/>
              </a:rPr>
              <a:t>提炼</a:t>
            </a:r>
            <a:r>
              <a:rPr lang="zh-CN" altLang="en-US">
                <a:latin typeface="宋体" pitchFamily="2" charset="-122"/>
                <a:ea typeface="宋体" pitchFamily="2" charset="-122"/>
              </a:rPr>
              <a:t>”.这就需要构造一些样本的函数,它把样本中所含的信息集中起来.</a:t>
            </a:r>
          </a:p>
        </p:txBody>
      </p:sp>
      <p:sp>
        <p:nvSpPr>
          <p:cNvPr id="3077" name="Rectangle 5"/>
          <p:cNvSpPr>
            <a:spLocks noChangeArrowheads="1"/>
          </p:cNvSpPr>
          <p:nvPr/>
        </p:nvSpPr>
        <p:spPr bwMode="auto">
          <a:xfrm>
            <a:off x="1116013" y="765175"/>
            <a:ext cx="1712912" cy="701675"/>
          </a:xfrm>
          <a:prstGeom prst="rect">
            <a:avLst/>
          </a:prstGeom>
          <a:noFill/>
          <a:ln w="9525">
            <a:noFill/>
            <a:miter lim="800000"/>
            <a:headEnd/>
            <a:tailEnd/>
          </a:ln>
        </p:spPr>
        <p:txBody>
          <a:bodyPr wrap="none">
            <a:spAutoFit/>
          </a:bodyPr>
          <a:lstStyle/>
          <a:p>
            <a:r>
              <a:rPr kumimoji="0" lang="zh-CN" altLang="en-US" sz="4000" b="1">
                <a:ea typeface="宋体" pitchFamily="2" charset="-122"/>
              </a:rPr>
              <a:t>统计量</a:t>
            </a:r>
          </a:p>
        </p:txBody>
      </p:sp>
      <p:sp>
        <p:nvSpPr>
          <p:cNvPr id="1608713" name="Text Box 9"/>
          <p:cNvSpPr txBox="1">
            <a:spLocks noChangeArrowheads="1"/>
          </p:cNvSpPr>
          <p:nvPr/>
        </p:nvSpPr>
        <p:spPr bwMode="auto">
          <a:xfrm>
            <a:off x="1042988" y="3429000"/>
            <a:ext cx="3225800" cy="438150"/>
          </a:xfrm>
          <a:prstGeom prst="rect">
            <a:avLst/>
          </a:prstGeom>
          <a:noFill/>
          <a:ln w="9525">
            <a:noFill/>
            <a:miter lim="800000"/>
            <a:headEnd/>
            <a:tailEnd/>
          </a:ln>
        </p:spPr>
        <p:txBody>
          <a:bodyPr lIns="71683" tIns="35841" rIns="71683" bIns="35841">
            <a:spAutoFit/>
          </a:bodyPr>
          <a:lstStyle/>
          <a:p>
            <a:pPr defTabSz="717550">
              <a:spcBef>
                <a:spcPct val="50000"/>
              </a:spcBef>
            </a:pPr>
            <a:r>
              <a:rPr lang="zh-CN" altLang="en-US" sz="1900" b="1">
                <a:solidFill>
                  <a:srgbClr val="9999CC"/>
                </a:solidFill>
                <a:ea typeface="宋体" pitchFamily="2" charset="-122"/>
              </a:rPr>
              <a:t> </a:t>
            </a:r>
            <a:r>
              <a:rPr lang="zh-CN" altLang="en-US" sz="2400" b="1">
                <a:solidFill>
                  <a:srgbClr val="0000FF"/>
                </a:solidFill>
                <a:ea typeface="黑体" pitchFamily="49" charset="-122"/>
              </a:rPr>
              <a:t>统计量的定义</a:t>
            </a:r>
            <a:endParaRPr lang="zh-CN" altLang="en-US" sz="2400" b="1">
              <a:solidFill>
                <a:srgbClr val="9999CC"/>
              </a:solidFill>
              <a:ea typeface="宋体" pitchFamily="2" charset="-122"/>
            </a:endParaRPr>
          </a:p>
        </p:txBody>
      </p:sp>
      <p:graphicFrame>
        <p:nvGraphicFramePr>
          <p:cNvPr id="1608714" name="Object 10"/>
          <p:cNvGraphicFramePr>
            <a:graphicFrameLocks noChangeAspect="1"/>
          </p:cNvGraphicFramePr>
          <p:nvPr/>
        </p:nvGraphicFramePr>
        <p:xfrm>
          <a:off x="992188" y="3919538"/>
          <a:ext cx="8267700" cy="1473200"/>
        </p:xfrm>
        <a:graphic>
          <a:graphicData uri="http://schemas.openxmlformats.org/presentationml/2006/ole">
            <p:oleObj spid="_x0000_s3074" name="公式" r:id="rId3" imgW="3924000" imgH="698400" progId="Equation.3">
              <p:embed/>
            </p:oleObj>
          </a:graphicData>
        </a:graphic>
      </p:graphicFrame>
      <p:graphicFrame>
        <p:nvGraphicFramePr>
          <p:cNvPr id="1608715" name="Object 11"/>
          <p:cNvGraphicFramePr>
            <a:graphicFrameLocks noChangeAspect="1"/>
          </p:cNvGraphicFramePr>
          <p:nvPr/>
        </p:nvGraphicFramePr>
        <p:xfrm>
          <a:off x="1017588" y="5516563"/>
          <a:ext cx="8199437" cy="1016000"/>
        </p:xfrm>
        <a:graphic>
          <a:graphicData uri="http://schemas.openxmlformats.org/presentationml/2006/ole">
            <p:oleObj spid="_x0000_s3075" name="公式" r:id="rId4" imgW="3695400" imgH="457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8713"/>
                                        </p:tgtEl>
                                        <p:attrNameLst>
                                          <p:attrName>style.visibility</p:attrName>
                                        </p:attrNameLst>
                                      </p:cBhvr>
                                      <p:to>
                                        <p:strVal val="visible"/>
                                      </p:to>
                                    </p:set>
                                    <p:animEffect transition="in" filter="wipe(left)">
                                      <p:cBhvr>
                                        <p:cTn id="7" dur="500"/>
                                        <p:tgtEl>
                                          <p:spTgt spid="16087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08714"/>
                                        </p:tgtEl>
                                        <p:attrNameLst>
                                          <p:attrName>style.visibility</p:attrName>
                                        </p:attrNameLst>
                                      </p:cBhvr>
                                      <p:to>
                                        <p:strVal val="visible"/>
                                      </p:to>
                                    </p:set>
                                    <p:animEffect transition="in" filter="wipe(left)">
                                      <p:cBhvr>
                                        <p:cTn id="12" dur="500"/>
                                        <p:tgtEl>
                                          <p:spTgt spid="16087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08715"/>
                                        </p:tgtEl>
                                        <p:attrNameLst>
                                          <p:attrName>style.visibility</p:attrName>
                                        </p:attrNameLst>
                                      </p:cBhvr>
                                      <p:to>
                                        <p:strVal val="visible"/>
                                      </p:to>
                                    </p:set>
                                    <p:animEffect transition="in" filter="wipe(left)">
                                      <p:cBhvr>
                                        <p:cTn id="17" dur="500"/>
                                        <p:tgtEl>
                                          <p:spTgt spid="1608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7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8" name="Rectangle 6"/>
          <p:cNvSpPr>
            <a:spLocks noChangeArrowheads="1"/>
          </p:cNvSpPr>
          <p:nvPr/>
        </p:nvSpPr>
        <p:spPr bwMode="auto">
          <a:xfrm>
            <a:off x="539750" y="1749436"/>
            <a:ext cx="3246438" cy="519113"/>
          </a:xfrm>
          <a:prstGeom prst="rect">
            <a:avLst/>
          </a:prstGeom>
          <a:noFill/>
          <a:ln w="12700">
            <a:noFill/>
            <a:miter lim="800000"/>
            <a:headEnd/>
            <a:tailEnd/>
          </a:ln>
          <a:effectLst/>
        </p:spPr>
        <p:txBody>
          <a:bodyPr>
            <a:spAutoFit/>
          </a:bodyPr>
          <a:lstStyle/>
          <a:p>
            <a:r>
              <a:rPr lang="zh-CN" altLang="en-US" sz="2800" b="1" dirty="0">
                <a:solidFill>
                  <a:schemeClr val="tx2"/>
                </a:solidFill>
              </a:rPr>
              <a:t>几个实际问题：</a:t>
            </a:r>
          </a:p>
        </p:txBody>
      </p:sp>
      <p:sp>
        <p:nvSpPr>
          <p:cNvPr id="509960" name="Text Box 8"/>
          <p:cNvSpPr txBox="1">
            <a:spLocks noChangeArrowheads="1"/>
          </p:cNvSpPr>
          <p:nvPr/>
        </p:nvSpPr>
        <p:spPr bwMode="auto">
          <a:xfrm>
            <a:off x="304800" y="2346336"/>
            <a:ext cx="8458200" cy="2654300"/>
          </a:xfrm>
          <a:prstGeom prst="rect">
            <a:avLst/>
          </a:prstGeom>
          <a:noFill/>
          <a:ln w="12700">
            <a:noFill/>
            <a:miter lim="800000"/>
            <a:headEnd/>
            <a:tailEnd/>
          </a:ln>
          <a:effectLst/>
        </p:spPr>
        <p:txBody>
          <a:bodyPr>
            <a:spAutoFit/>
          </a:bodyPr>
          <a:lstStyle/>
          <a:p>
            <a:r>
              <a:rPr lang="en-US" altLang="zh-CN" sz="2800" b="1" dirty="0">
                <a:ea typeface="楷体_GB2312" pitchFamily="49" charset="-122"/>
              </a:rPr>
              <a:t>1. </a:t>
            </a:r>
            <a:r>
              <a:rPr lang="zh-CN" altLang="en-US" sz="2800" b="1" dirty="0">
                <a:ea typeface="楷体_GB2312" pitchFamily="49" charset="-122"/>
              </a:rPr>
              <a:t>估计产品寿命问题</a:t>
            </a:r>
            <a:r>
              <a:rPr lang="en-US" altLang="zh-CN" sz="2800" b="1" dirty="0">
                <a:ea typeface="楷体_GB2312" pitchFamily="49" charset="-122"/>
              </a:rPr>
              <a:t>: </a:t>
            </a:r>
            <a:r>
              <a:rPr lang="zh-CN" altLang="en-US" sz="2800" b="1" dirty="0">
                <a:ea typeface="楷体_GB2312" pitchFamily="49" charset="-122"/>
              </a:rPr>
              <a:t>根据用户调查获得某品牌洗衣机</a:t>
            </a:r>
            <a:r>
              <a:rPr lang="en-US" altLang="zh-CN" sz="2800" b="1" dirty="0">
                <a:ea typeface="楷体_GB2312" pitchFamily="49" charset="-122"/>
              </a:rPr>
              <a:t>50</a:t>
            </a:r>
            <a:r>
              <a:rPr lang="zh-CN" altLang="en-US" sz="2800" b="1" dirty="0">
                <a:ea typeface="楷体_GB2312" pitchFamily="49" charset="-122"/>
              </a:rPr>
              <a:t>台的使用寿命为，</a:t>
            </a:r>
            <a:r>
              <a:rPr lang="en-US" altLang="zh-CN" sz="2800" b="1" dirty="0">
                <a:ea typeface="楷体_GB2312" pitchFamily="49" charset="-122"/>
              </a:rPr>
              <a:t>5</a:t>
            </a:r>
            <a:r>
              <a:rPr lang="zh-CN" altLang="en-US" sz="2800" b="1" dirty="0">
                <a:ea typeface="楷体_GB2312" pitchFamily="49" charset="-122"/>
              </a:rPr>
              <a:t>，</a:t>
            </a:r>
            <a:r>
              <a:rPr lang="en-US" altLang="zh-CN" sz="2800" b="1" dirty="0">
                <a:ea typeface="楷体_GB2312" pitchFamily="49" charset="-122"/>
              </a:rPr>
              <a:t>5.5</a:t>
            </a:r>
            <a:r>
              <a:rPr lang="zh-CN" altLang="en-US" sz="2800" b="1" dirty="0">
                <a:ea typeface="楷体_GB2312" pitchFamily="49" charset="-122"/>
              </a:rPr>
              <a:t>，</a:t>
            </a:r>
            <a:r>
              <a:rPr lang="en-US" altLang="zh-CN" sz="2800" b="1" dirty="0">
                <a:ea typeface="楷体_GB2312" pitchFamily="49" charset="-122"/>
              </a:rPr>
              <a:t>3.5</a:t>
            </a:r>
            <a:r>
              <a:rPr lang="zh-CN" altLang="en-US" sz="2800" b="1" dirty="0">
                <a:ea typeface="楷体_GB2312" pitchFamily="49" charset="-122"/>
              </a:rPr>
              <a:t>，</a:t>
            </a:r>
            <a:r>
              <a:rPr lang="en-US" altLang="zh-CN" sz="2800" b="1" dirty="0">
                <a:ea typeface="楷体_GB2312" pitchFamily="49" charset="-122"/>
              </a:rPr>
              <a:t>6.2</a:t>
            </a:r>
            <a:r>
              <a:rPr lang="zh-CN" altLang="en-US" sz="2800" b="1" dirty="0">
                <a:ea typeface="楷体_GB2312" pitchFamily="49" charset="-122"/>
              </a:rPr>
              <a:t>，</a:t>
            </a:r>
            <a:r>
              <a:rPr lang="en-US" altLang="zh-CN" sz="2800" b="1" dirty="0">
                <a:ea typeface="楷体_GB2312" pitchFamily="49" charset="-122"/>
              </a:rPr>
              <a:t>……..</a:t>
            </a:r>
            <a:r>
              <a:rPr lang="zh-CN" altLang="en-US" sz="2800" b="1" dirty="0">
                <a:ea typeface="楷体_GB2312" pitchFamily="49" charset="-122"/>
              </a:rPr>
              <a:t>。根据这些数据希望得到如下推断：</a:t>
            </a:r>
          </a:p>
          <a:p>
            <a:r>
              <a:rPr lang="en-US" altLang="zh-CN" sz="2800" b="1" dirty="0">
                <a:ea typeface="楷体_GB2312" pitchFamily="49" charset="-122"/>
              </a:rPr>
              <a:t>A</a:t>
            </a:r>
            <a:r>
              <a:rPr lang="zh-CN" altLang="en-US" sz="2800" b="1" dirty="0">
                <a:ea typeface="楷体_GB2312" pitchFamily="49" charset="-122"/>
              </a:rPr>
              <a:t>．可否认为产品的平均寿命不低于</a:t>
            </a:r>
            <a:r>
              <a:rPr lang="en-US" altLang="zh-CN" sz="2800" b="1" dirty="0">
                <a:ea typeface="楷体_GB2312" pitchFamily="49" charset="-122"/>
              </a:rPr>
              <a:t>4</a:t>
            </a:r>
            <a:r>
              <a:rPr lang="zh-CN" altLang="en-US" sz="2800" b="1" dirty="0">
                <a:ea typeface="楷体_GB2312" pitchFamily="49" charset="-122"/>
              </a:rPr>
              <a:t>年？</a:t>
            </a:r>
          </a:p>
          <a:p>
            <a:r>
              <a:rPr lang="en-US" altLang="zh-CN" sz="2800" b="1" dirty="0">
                <a:ea typeface="楷体_GB2312" pitchFamily="49" charset="-122"/>
              </a:rPr>
              <a:t>B</a:t>
            </a:r>
            <a:r>
              <a:rPr lang="zh-CN" altLang="en-US" sz="2800" b="1" dirty="0">
                <a:ea typeface="楷体_GB2312" pitchFamily="49" charset="-122"/>
              </a:rPr>
              <a:t>．保质期设为多少年，才能保证有</a:t>
            </a:r>
            <a:r>
              <a:rPr lang="en-US" altLang="zh-CN" sz="2800" b="1" dirty="0">
                <a:ea typeface="楷体_GB2312" pitchFamily="49" charset="-122"/>
              </a:rPr>
              <a:t>95%</a:t>
            </a:r>
            <a:r>
              <a:rPr lang="zh-CN" altLang="en-US" sz="2800" b="1" dirty="0">
                <a:ea typeface="楷体_GB2312" pitchFamily="49" charset="-122"/>
              </a:rPr>
              <a:t>以上的产品过关？</a:t>
            </a:r>
          </a:p>
        </p:txBody>
      </p:sp>
      <p:sp>
        <p:nvSpPr>
          <p:cNvPr id="6" name="标题 5"/>
          <p:cNvSpPr>
            <a:spLocks noGrp="1"/>
          </p:cNvSpPr>
          <p:nvPr>
            <p:ph type="title"/>
          </p:nvPr>
        </p:nvSpPr>
        <p:spPr/>
        <p:txBody>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 calcmode="lin" valueType="num">
                                      <p:cBhvr>
                                        <p:cTn id="7" dur="500" fill="hold"/>
                                        <p:tgtEl>
                                          <p:spTgt spid="509958"/>
                                        </p:tgtEl>
                                        <p:attrNameLst>
                                          <p:attrName>ppt_w</p:attrName>
                                        </p:attrNameLst>
                                      </p:cBhvr>
                                      <p:tavLst>
                                        <p:tav tm="0">
                                          <p:val>
                                            <p:fltVal val="0"/>
                                          </p:val>
                                        </p:tav>
                                        <p:tav tm="100000">
                                          <p:val>
                                            <p:strVal val="#ppt_w"/>
                                          </p:val>
                                        </p:tav>
                                      </p:tavLst>
                                    </p:anim>
                                    <p:anim calcmode="lin" valueType="num">
                                      <p:cBhvr>
                                        <p:cTn id="8" dur="500" fill="hold"/>
                                        <p:tgtEl>
                                          <p:spTgt spid="50995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509960"/>
                                        </p:tgtEl>
                                        <p:attrNameLst>
                                          <p:attrName>style.visibility</p:attrName>
                                        </p:attrNameLst>
                                      </p:cBhvr>
                                      <p:to>
                                        <p:strVal val="visible"/>
                                      </p:to>
                                    </p:set>
                                    <p:anim calcmode="lin" valueType="num">
                                      <p:cBhvr additive="base">
                                        <p:cTn id="13" dur="5000" fill="hold"/>
                                        <p:tgtEl>
                                          <p:spTgt spid="509960"/>
                                        </p:tgtEl>
                                        <p:attrNameLst>
                                          <p:attrName>ppt_x</p:attrName>
                                        </p:attrNameLst>
                                      </p:cBhvr>
                                      <p:tavLst>
                                        <p:tav tm="0">
                                          <p:val>
                                            <p:strVal val="#ppt_x"/>
                                          </p:val>
                                        </p:tav>
                                        <p:tav tm="100000">
                                          <p:val>
                                            <p:strVal val="#ppt_x"/>
                                          </p:val>
                                        </p:tav>
                                      </p:tavLst>
                                    </p:anim>
                                    <p:anim calcmode="lin" valueType="num">
                                      <p:cBhvr additive="base">
                                        <p:cTn id="14" dur="5000" fill="hold"/>
                                        <p:tgtEl>
                                          <p:spTgt spid="509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0996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2" name="Rectangle 4"/>
          <p:cNvSpPr>
            <a:spLocks noChangeArrowheads="1"/>
          </p:cNvSpPr>
          <p:nvPr/>
        </p:nvSpPr>
        <p:spPr bwMode="auto">
          <a:xfrm>
            <a:off x="1284288" y="5478463"/>
            <a:ext cx="3344862" cy="657225"/>
          </a:xfrm>
          <a:prstGeom prst="rect">
            <a:avLst/>
          </a:prstGeom>
          <a:solidFill>
            <a:srgbClr val="00FFCC"/>
          </a:solidFill>
          <a:ln w="38100">
            <a:solidFill>
              <a:srgbClr val="0000FF"/>
            </a:solidFill>
            <a:miter lim="800000"/>
            <a:headEnd/>
            <a:tailEnd/>
          </a:ln>
        </p:spPr>
        <p:txBody>
          <a:bodyPr wrap="none" anchor="ctr"/>
          <a:lstStyle/>
          <a:p>
            <a:endParaRPr lang="zh-CN" altLang="en-US"/>
          </a:p>
        </p:txBody>
      </p:sp>
      <p:sp>
        <p:nvSpPr>
          <p:cNvPr id="1609733" name="Rectangle 5"/>
          <p:cNvSpPr>
            <a:spLocks noChangeArrowheads="1"/>
          </p:cNvSpPr>
          <p:nvPr/>
        </p:nvSpPr>
        <p:spPr bwMode="auto">
          <a:xfrm>
            <a:off x="1273175" y="3576638"/>
            <a:ext cx="5076825" cy="1731962"/>
          </a:xfrm>
          <a:prstGeom prst="rect">
            <a:avLst/>
          </a:prstGeom>
          <a:solidFill>
            <a:srgbClr val="FFE1E1"/>
          </a:solidFill>
          <a:ln w="38100">
            <a:solidFill>
              <a:srgbClr val="CC3300"/>
            </a:solidFill>
            <a:miter lim="800000"/>
            <a:headEnd/>
            <a:tailEnd/>
          </a:ln>
        </p:spPr>
        <p:txBody>
          <a:bodyPr wrap="none" anchor="ctr"/>
          <a:lstStyle/>
          <a:p>
            <a:endParaRPr lang="zh-CN" altLang="en-US"/>
          </a:p>
        </p:txBody>
      </p:sp>
      <p:graphicFrame>
        <p:nvGraphicFramePr>
          <p:cNvPr id="4098" name="Object 6"/>
          <p:cNvGraphicFramePr>
            <a:graphicFrameLocks noChangeAspect="1"/>
          </p:cNvGraphicFramePr>
          <p:nvPr/>
        </p:nvGraphicFramePr>
        <p:xfrm>
          <a:off x="1042988" y="1773238"/>
          <a:ext cx="7416800" cy="1647825"/>
        </p:xfrm>
        <a:graphic>
          <a:graphicData uri="http://schemas.openxmlformats.org/presentationml/2006/ole">
            <p:oleObj spid="_x0000_s4098" name="公式" r:id="rId3" imgW="3251160" imgH="723600" progId="Equation.3">
              <p:embed/>
            </p:oleObj>
          </a:graphicData>
        </a:graphic>
      </p:graphicFrame>
      <p:graphicFrame>
        <p:nvGraphicFramePr>
          <p:cNvPr id="4099" name="Object 7"/>
          <p:cNvGraphicFramePr>
            <a:graphicFrameLocks noChangeAspect="1"/>
          </p:cNvGraphicFramePr>
          <p:nvPr/>
        </p:nvGraphicFramePr>
        <p:xfrm>
          <a:off x="1322388" y="3832225"/>
          <a:ext cx="854075" cy="296863"/>
        </p:xfrm>
        <a:graphic>
          <a:graphicData uri="http://schemas.openxmlformats.org/presentationml/2006/ole">
            <p:oleObj spid="_x0000_s4099" name="Equation" r:id="rId4" imgW="1206360" imgH="419040" progId="Equation.3">
              <p:embed/>
            </p:oleObj>
          </a:graphicData>
        </a:graphic>
      </p:graphicFrame>
      <p:graphicFrame>
        <p:nvGraphicFramePr>
          <p:cNvPr id="4100" name="Object 8"/>
          <p:cNvGraphicFramePr>
            <a:graphicFrameLocks noChangeAspect="1"/>
          </p:cNvGraphicFramePr>
          <p:nvPr/>
        </p:nvGraphicFramePr>
        <p:xfrm>
          <a:off x="3703638" y="3746500"/>
          <a:ext cx="1735137" cy="339725"/>
        </p:xfrm>
        <a:graphic>
          <a:graphicData uri="http://schemas.openxmlformats.org/presentationml/2006/ole">
            <p:oleObj spid="_x0000_s4100" name="Equation" r:id="rId5" imgW="2463480" imgH="482400" progId="Equation.3">
              <p:embed/>
            </p:oleObj>
          </a:graphicData>
        </a:graphic>
      </p:graphicFrame>
      <p:graphicFrame>
        <p:nvGraphicFramePr>
          <p:cNvPr id="4101" name="Object 9"/>
          <p:cNvGraphicFramePr>
            <a:graphicFrameLocks noChangeAspect="1"/>
          </p:cNvGraphicFramePr>
          <p:nvPr/>
        </p:nvGraphicFramePr>
        <p:xfrm>
          <a:off x="1282700" y="4251325"/>
          <a:ext cx="2303463" cy="593725"/>
        </p:xfrm>
        <a:graphic>
          <a:graphicData uri="http://schemas.openxmlformats.org/presentationml/2006/ole">
            <p:oleObj spid="_x0000_s4101" name="Equation" r:id="rId6" imgW="3251160" imgH="838080" progId="Equation.3">
              <p:embed/>
            </p:oleObj>
          </a:graphicData>
        </a:graphic>
      </p:graphicFrame>
      <p:graphicFrame>
        <p:nvGraphicFramePr>
          <p:cNvPr id="4102" name="Object 10"/>
          <p:cNvGraphicFramePr>
            <a:graphicFrameLocks noChangeAspect="1"/>
          </p:cNvGraphicFramePr>
          <p:nvPr/>
        </p:nvGraphicFramePr>
        <p:xfrm>
          <a:off x="1331913" y="5014913"/>
          <a:ext cx="2286000" cy="304800"/>
        </p:xfrm>
        <a:graphic>
          <a:graphicData uri="http://schemas.openxmlformats.org/presentationml/2006/ole">
            <p:oleObj spid="_x0000_s4102" name="Equation" r:id="rId7" imgW="3238200" imgH="431640" progId="Equation.3">
              <p:embed/>
            </p:oleObj>
          </a:graphicData>
        </a:graphic>
      </p:graphicFrame>
      <p:graphicFrame>
        <p:nvGraphicFramePr>
          <p:cNvPr id="4103" name="Object 11"/>
          <p:cNvGraphicFramePr>
            <a:graphicFrameLocks noChangeAspect="1"/>
          </p:cNvGraphicFramePr>
          <p:nvPr/>
        </p:nvGraphicFramePr>
        <p:xfrm>
          <a:off x="4211638" y="4976813"/>
          <a:ext cx="1963737" cy="304800"/>
        </p:xfrm>
        <a:graphic>
          <a:graphicData uri="http://schemas.openxmlformats.org/presentationml/2006/ole">
            <p:oleObj spid="_x0000_s4103" name="Equation" r:id="rId8" imgW="2781000" imgH="431640" progId="Equation.3">
              <p:embed/>
            </p:oleObj>
          </a:graphicData>
        </a:graphic>
      </p:graphicFrame>
      <p:graphicFrame>
        <p:nvGraphicFramePr>
          <p:cNvPr id="4104" name="Object 12"/>
          <p:cNvGraphicFramePr>
            <a:graphicFrameLocks noChangeAspect="1"/>
          </p:cNvGraphicFramePr>
          <p:nvPr/>
        </p:nvGraphicFramePr>
        <p:xfrm>
          <a:off x="1403350" y="5445125"/>
          <a:ext cx="2879725" cy="635000"/>
        </p:xfrm>
        <a:graphic>
          <a:graphicData uri="http://schemas.openxmlformats.org/presentationml/2006/ole">
            <p:oleObj spid="_x0000_s4104" name="Equation" r:id="rId9" imgW="3797280" imgH="838080" progId="Equation.3">
              <p:embed/>
            </p:oleObj>
          </a:graphicData>
        </a:graphic>
      </p:graphicFrame>
      <p:sp>
        <p:nvSpPr>
          <p:cNvPr id="1609741" name="Text Box 13"/>
          <p:cNvSpPr txBox="1">
            <a:spLocks noChangeArrowheads="1"/>
          </p:cNvSpPr>
          <p:nvPr/>
        </p:nvSpPr>
        <p:spPr bwMode="auto">
          <a:xfrm>
            <a:off x="6588125" y="4292600"/>
            <a:ext cx="657225" cy="361950"/>
          </a:xfrm>
          <a:prstGeom prst="rect">
            <a:avLst/>
          </a:prstGeom>
          <a:noFill/>
          <a:ln w="9525">
            <a:noFill/>
            <a:miter lim="800000"/>
            <a:headEnd/>
            <a:tailEnd/>
          </a:ln>
        </p:spPr>
        <p:txBody>
          <a:bodyPr lIns="71683" tIns="35841" rIns="71683" bIns="35841">
            <a:spAutoFit/>
          </a:bodyPr>
          <a:lstStyle/>
          <a:p>
            <a:pPr defTabSz="717550">
              <a:spcBef>
                <a:spcPct val="50000"/>
              </a:spcBef>
            </a:pPr>
            <a:r>
              <a:rPr lang="zh-CN" altLang="en-US" sz="1900" b="1" dirty="0">
                <a:solidFill>
                  <a:srgbClr val="CC3300"/>
                </a:solidFill>
                <a:ea typeface="宋体" pitchFamily="2" charset="-122"/>
              </a:rPr>
              <a:t>是</a:t>
            </a:r>
          </a:p>
        </p:txBody>
      </p:sp>
      <p:sp>
        <p:nvSpPr>
          <p:cNvPr id="1609742" name="Text Box 14"/>
          <p:cNvSpPr txBox="1">
            <a:spLocks noChangeArrowheads="1"/>
          </p:cNvSpPr>
          <p:nvPr/>
        </p:nvSpPr>
        <p:spPr bwMode="auto">
          <a:xfrm>
            <a:off x="4932363" y="5661025"/>
            <a:ext cx="896937" cy="361950"/>
          </a:xfrm>
          <a:prstGeom prst="rect">
            <a:avLst/>
          </a:prstGeom>
          <a:noFill/>
          <a:ln w="9525">
            <a:noFill/>
            <a:miter lim="800000"/>
            <a:headEnd/>
            <a:tailEnd/>
          </a:ln>
        </p:spPr>
        <p:txBody>
          <a:bodyPr lIns="71683" tIns="35841" rIns="71683" bIns="35841">
            <a:spAutoFit/>
          </a:bodyPr>
          <a:lstStyle/>
          <a:p>
            <a:pPr defTabSz="717550">
              <a:spcBef>
                <a:spcPct val="50000"/>
              </a:spcBef>
            </a:pPr>
            <a:r>
              <a:rPr lang="zh-CN" altLang="en-US" sz="1900" b="1">
                <a:solidFill>
                  <a:srgbClr val="0000FF"/>
                </a:solidFill>
                <a:ea typeface="宋体" pitchFamily="2" charset="-122"/>
              </a:rPr>
              <a:t>不是</a:t>
            </a:r>
          </a:p>
        </p:txBody>
      </p:sp>
      <p:sp>
        <p:nvSpPr>
          <p:cNvPr id="4109" name="Text Box 15"/>
          <p:cNvSpPr txBox="1">
            <a:spLocks noChangeArrowheads="1"/>
          </p:cNvSpPr>
          <p:nvPr/>
        </p:nvSpPr>
        <p:spPr bwMode="auto">
          <a:xfrm>
            <a:off x="1042988" y="1773238"/>
            <a:ext cx="1731962" cy="500062"/>
          </a:xfrm>
          <a:prstGeom prst="rect">
            <a:avLst/>
          </a:prstGeom>
          <a:noFill/>
          <a:ln w="9525">
            <a:noFill/>
            <a:miter lim="800000"/>
            <a:headEnd/>
            <a:tailEnd/>
          </a:ln>
        </p:spPr>
        <p:txBody>
          <a:bodyPr lIns="71683" tIns="35841" rIns="71683" bIns="35841">
            <a:spAutoFit/>
          </a:bodyPr>
          <a:lstStyle/>
          <a:p>
            <a:pPr defTabSz="717550">
              <a:spcBef>
                <a:spcPct val="50000"/>
              </a:spcBef>
            </a:pPr>
            <a:r>
              <a:rPr lang="zh-CN" altLang="en-US" b="1">
                <a:solidFill>
                  <a:srgbClr val="0000FF"/>
                </a:solidFill>
                <a:ea typeface="黑体" pitchFamily="49" charset="-122"/>
              </a:rPr>
              <a:t>实例</a:t>
            </a:r>
          </a:p>
        </p:txBody>
      </p:sp>
      <p:sp>
        <p:nvSpPr>
          <p:cNvPr id="4110" name="Rectangle 16"/>
          <p:cNvSpPr>
            <a:spLocks noChangeArrowheads="1"/>
          </p:cNvSpPr>
          <p:nvPr/>
        </p:nvSpPr>
        <p:spPr bwMode="auto">
          <a:xfrm>
            <a:off x="1116013" y="798513"/>
            <a:ext cx="3252787" cy="701675"/>
          </a:xfrm>
          <a:prstGeom prst="rect">
            <a:avLst/>
          </a:prstGeom>
          <a:noFill/>
          <a:ln w="9525">
            <a:noFill/>
            <a:miter lim="800000"/>
            <a:headEnd/>
            <a:tailEnd/>
          </a:ln>
        </p:spPr>
        <p:txBody>
          <a:bodyPr wrap="none">
            <a:spAutoFit/>
          </a:bodyPr>
          <a:lstStyle/>
          <a:p>
            <a:r>
              <a:rPr kumimoji="0" lang="zh-CN" altLang="en-US" sz="4000" b="1">
                <a:ea typeface="宋体" pitchFamily="2" charset="-122"/>
              </a:rPr>
              <a:t>统计量</a:t>
            </a:r>
            <a:r>
              <a:rPr kumimoji="0" lang="en-US" altLang="zh-CN" sz="40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9733"/>
                                        </p:tgtEl>
                                        <p:attrNameLst>
                                          <p:attrName>style.visibility</p:attrName>
                                        </p:attrNameLst>
                                      </p:cBhvr>
                                      <p:to>
                                        <p:strVal val="visible"/>
                                      </p:to>
                                    </p:set>
                                    <p:animEffect transition="in" filter="wipe(left)">
                                      <p:cBhvr>
                                        <p:cTn id="7" dur="500"/>
                                        <p:tgtEl>
                                          <p:spTgt spid="16097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09741"/>
                                        </p:tgtEl>
                                        <p:attrNameLst>
                                          <p:attrName>style.visibility</p:attrName>
                                        </p:attrNameLst>
                                      </p:cBhvr>
                                      <p:to>
                                        <p:strVal val="visible"/>
                                      </p:to>
                                    </p:set>
                                    <p:animEffect transition="in" filter="wipe(left)">
                                      <p:cBhvr>
                                        <p:cTn id="11" dur="500"/>
                                        <p:tgtEl>
                                          <p:spTgt spid="16097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09732"/>
                                        </p:tgtEl>
                                        <p:attrNameLst>
                                          <p:attrName>style.visibility</p:attrName>
                                        </p:attrNameLst>
                                      </p:cBhvr>
                                      <p:to>
                                        <p:strVal val="visible"/>
                                      </p:to>
                                    </p:set>
                                    <p:animEffect transition="in" filter="wipe(left)">
                                      <p:cBhvr>
                                        <p:cTn id="16" dur="500"/>
                                        <p:tgtEl>
                                          <p:spTgt spid="160973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609742"/>
                                        </p:tgtEl>
                                        <p:attrNameLst>
                                          <p:attrName>style.visibility</p:attrName>
                                        </p:attrNameLst>
                                      </p:cBhvr>
                                      <p:to>
                                        <p:strVal val="visible"/>
                                      </p:to>
                                    </p:set>
                                    <p:animEffect transition="in" filter="wipe(left)">
                                      <p:cBhvr>
                                        <p:cTn id="20" dur="500"/>
                                        <p:tgtEl>
                                          <p:spTgt spid="1609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32" grpId="0" animBg="1"/>
      <p:bldP spid="1609733" grpId="0" animBg="1"/>
      <p:bldP spid="1609741" grpId="0" autoUpdateAnimBg="0"/>
      <p:bldP spid="160974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32727DEF-31D4-43C4-939A-632E5EE0DBA0}" type="slidenum">
              <a:rPr lang="en-US" altLang="zh-CN"/>
              <a:pPr/>
              <a:t>31</a:t>
            </a:fld>
            <a:endParaRPr lang="en-US" altLang="zh-CN"/>
          </a:p>
        </p:txBody>
      </p:sp>
      <p:sp>
        <p:nvSpPr>
          <p:cNvPr id="117762" name="Rectangle 2"/>
          <p:cNvSpPr>
            <a:spLocks noGrp="1" noChangeArrowheads="1"/>
          </p:cNvSpPr>
          <p:nvPr>
            <p:ph type="title" idx="4294967295"/>
          </p:nvPr>
        </p:nvSpPr>
        <p:spPr>
          <a:xfrm>
            <a:off x="1350963" y="0"/>
            <a:ext cx="7793037" cy="1143000"/>
          </a:xfrm>
        </p:spPr>
        <p:txBody>
          <a:bodyPr/>
          <a:lstStyle/>
          <a:p>
            <a:r>
              <a:rPr lang="zh-CN" altLang="en-US" dirty="0"/>
              <a:t>常见统计量</a:t>
            </a:r>
          </a:p>
        </p:txBody>
      </p:sp>
      <p:graphicFrame>
        <p:nvGraphicFramePr>
          <p:cNvPr id="117765" name="Object 5"/>
          <p:cNvGraphicFramePr>
            <a:graphicFrameLocks noChangeAspect="1"/>
          </p:cNvGraphicFramePr>
          <p:nvPr/>
        </p:nvGraphicFramePr>
        <p:xfrm>
          <a:off x="1331913" y="1268413"/>
          <a:ext cx="5761037" cy="1443037"/>
        </p:xfrm>
        <a:graphic>
          <a:graphicData uri="http://schemas.openxmlformats.org/presentationml/2006/ole">
            <p:oleObj spid="_x0000_s118786" name="公式" r:id="rId3" imgW="1726920" imgH="431640" progId="Equation.3">
              <p:embed/>
            </p:oleObj>
          </a:graphicData>
        </a:graphic>
      </p:graphicFrame>
      <p:graphicFrame>
        <p:nvGraphicFramePr>
          <p:cNvPr id="117766" name="Object 6"/>
          <p:cNvGraphicFramePr>
            <a:graphicFrameLocks noChangeAspect="1"/>
          </p:cNvGraphicFramePr>
          <p:nvPr/>
        </p:nvGraphicFramePr>
        <p:xfrm>
          <a:off x="1258888" y="2565400"/>
          <a:ext cx="5761037" cy="2330450"/>
        </p:xfrm>
        <a:graphic>
          <a:graphicData uri="http://schemas.openxmlformats.org/presentationml/2006/ole">
            <p:oleObj spid="_x0000_s118787" name="公式" r:id="rId4" imgW="1663560" imgH="672840" progId="Equation.3">
              <p:embed/>
            </p:oleObj>
          </a:graphicData>
        </a:graphic>
      </p:graphicFrame>
      <p:graphicFrame>
        <p:nvGraphicFramePr>
          <p:cNvPr id="117769" name="Object 9"/>
          <p:cNvGraphicFramePr>
            <a:graphicFrameLocks noChangeAspect="1"/>
          </p:cNvGraphicFramePr>
          <p:nvPr/>
        </p:nvGraphicFramePr>
        <p:xfrm>
          <a:off x="3276600" y="4941888"/>
          <a:ext cx="5256213" cy="1473200"/>
        </p:xfrm>
        <a:graphic>
          <a:graphicData uri="http://schemas.openxmlformats.org/presentationml/2006/ole">
            <p:oleObj spid="_x0000_s118788" name="Equation" r:id="rId5" imgW="3352680" imgH="939600" progId="Equation.3">
              <p:embed/>
            </p:oleObj>
          </a:graphicData>
        </a:graphic>
      </p:graphicFrame>
      <p:sp>
        <p:nvSpPr>
          <p:cNvPr id="117770" name="Text Box 10"/>
          <p:cNvSpPr txBox="1">
            <a:spLocks noChangeArrowheads="1"/>
          </p:cNvSpPr>
          <p:nvPr/>
        </p:nvSpPr>
        <p:spPr bwMode="auto">
          <a:xfrm>
            <a:off x="1692275" y="5373688"/>
            <a:ext cx="1403350" cy="579437"/>
          </a:xfrm>
          <a:prstGeom prst="rect">
            <a:avLst/>
          </a:prstGeom>
          <a:noFill/>
          <a:ln w="9525">
            <a:noFill/>
            <a:miter lim="800000"/>
            <a:headEnd/>
            <a:tailEnd/>
          </a:ln>
          <a:effectLst/>
        </p:spPr>
        <p:txBody>
          <a:bodyPr wrap="none">
            <a:spAutoFit/>
          </a:bodyPr>
          <a:lstStyle/>
          <a:p>
            <a:r>
              <a:rPr lang="zh-CN" altLang="en-US"/>
              <a:t>观测值</a:t>
            </a:r>
          </a:p>
        </p:txBody>
      </p:sp>
      <p:sp>
        <p:nvSpPr>
          <p:cNvPr id="181248" name="AutoShape 0"/>
          <p:cNvSpPr>
            <a:spLocks/>
          </p:cNvSpPr>
          <p:nvPr/>
        </p:nvSpPr>
        <p:spPr bwMode="auto">
          <a:xfrm>
            <a:off x="1547813" y="5300663"/>
            <a:ext cx="76200" cy="914400"/>
          </a:xfrm>
          <a:prstGeom prst="leftBracket">
            <a:avLst>
              <a:gd name="adj" fmla="val 100000"/>
            </a:avLst>
          </a:prstGeom>
          <a:noFill/>
          <a:ln w="28575">
            <a:solidFill>
              <a:schemeClr val="tx2"/>
            </a:solidFill>
            <a:round/>
            <a:headEnd/>
            <a:tailEnd/>
          </a:ln>
          <a:effectLst/>
        </p:spPr>
        <p:txBody>
          <a:bodyPr wrap="none" anchor="ctr"/>
          <a:lstStyle/>
          <a:p>
            <a:endParaRPr lang="zh-CN" altLang="en-US"/>
          </a:p>
        </p:txBody>
      </p:sp>
      <p:sp>
        <p:nvSpPr>
          <p:cNvPr id="181249" name="AutoShape 1"/>
          <p:cNvSpPr>
            <a:spLocks/>
          </p:cNvSpPr>
          <p:nvPr/>
        </p:nvSpPr>
        <p:spPr bwMode="auto">
          <a:xfrm>
            <a:off x="8604250" y="5300663"/>
            <a:ext cx="76200" cy="914400"/>
          </a:xfrm>
          <a:prstGeom prst="rightBracket">
            <a:avLst>
              <a:gd name="adj" fmla="val 100000"/>
            </a:avLst>
          </a:prstGeom>
          <a:noFill/>
          <a:ln w="28575">
            <a:solidFill>
              <a:schemeClr val="tx2"/>
            </a:solidFill>
            <a:round/>
            <a:headEnd/>
            <a:tailEnd/>
          </a:ln>
          <a:effectLst/>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wipe(down)">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1248"/>
                                        </p:tgtEl>
                                        <p:attrNameLst>
                                          <p:attrName>style.visibility</p:attrName>
                                        </p:attrNameLst>
                                      </p:cBhvr>
                                      <p:to>
                                        <p:strVal val="visible"/>
                                      </p:to>
                                    </p:set>
                                    <p:animEffect transition="in" filter="wipe(down)">
                                      <p:cBhvr>
                                        <p:cTn id="12" dur="500"/>
                                        <p:tgtEl>
                                          <p:spTgt spid="181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1249"/>
                                        </p:tgtEl>
                                        <p:attrNameLst>
                                          <p:attrName>style.visibility</p:attrName>
                                        </p:attrNameLst>
                                      </p:cBhvr>
                                      <p:to>
                                        <p:strVal val="visible"/>
                                      </p:to>
                                    </p:set>
                                    <p:animEffect transition="in" filter="wipe(down)">
                                      <p:cBhvr>
                                        <p:cTn id="17" dur="500"/>
                                        <p:tgtEl>
                                          <p:spTgt spid="1812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7770"/>
                                        </p:tgtEl>
                                        <p:attrNameLst>
                                          <p:attrName>style.visibility</p:attrName>
                                        </p:attrNameLst>
                                      </p:cBhvr>
                                      <p:to>
                                        <p:strVal val="visible"/>
                                      </p:to>
                                    </p:set>
                                    <p:animEffect transition="in" filter="wipe(down)">
                                      <p:cBhvr>
                                        <p:cTn id="22" dur="500"/>
                                        <p:tgtEl>
                                          <p:spTgt spid="117770"/>
                                        </p:tgtEl>
                                      </p:cBhvr>
                                    </p:animEffect>
                                  </p:childTnLst>
                                </p:cTn>
                              </p:par>
                              <p:par>
                                <p:cTn id="23" presetID="22" presetClass="entr" presetSubtype="4" fill="hold" nodeType="withEffect">
                                  <p:stCondLst>
                                    <p:cond delay="0"/>
                                  </p:stCondLst>
                                  <p:childTnLst>
                                    <p:set>
                                      <p:cBhvr>
                                        <p:cTn id="24" dur="1" fill="hold">
                                          <p:stCondLst>
                                            <p:cond delay="0"/>
                                          </p:stCondLst>
                                        </p:cTn>
                                        <p:tgtEl>
                                          <p:spTgt spid="117769"/>
                                        </p:tgtEl>
                                        <p:attrNameLst>
                                          <p:attrName>style.visibility</p:attrName>
                                        </p:attrNameLst>
                                      </p:cBhvr>
                                      <p:to>
                                        <p:strVal val="visible"/>
                                      </p:to>
                                    </p:set>
                                    <p:animEffect transition="in" filter="wipe(down)">
                                      <p:cBhvr>
                                        <p:cTn id="25" dur="500"/>
                                        <p:tgtEl>
                                          <p:spTgt spid="11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0" grpId="0"/>
      <p:bldP spid="181248" grpId="0" animBg="1"/>
      <p:bldP spid="1812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2583DDD-CF1E-4D03-802B-0E49683A23F4}" type="slidenum">
              <a:rPr lang="en-US" altLang="zh-CN"/>
              <a:pPr/>
              <a:t>32</a:t>
            </a:fld>
            <a:endParaRPr lang="en-US" altLang="zh-CN"/>
          </a:p>
        </p:txBody>
      </p:sp>
      <p:graphicFrame>
        <p:nvGraphicFramePr>
          <p:cNvPr id="118788" name="Object 4"/>
          <p:cNvGraphicFramePr>
            <a:graphicFrameLocks noChangeAspect="1"/>
          </p:cNvGraphicFramePr>
          <p:nvPr/>
        </p:nvGraphicFramePr>
        <p:xfrm>
          <a:off x="1835150" y="1412875"/>
          <a:ext cx="4198938" cy="2405063"/>
        </p:xfrm>
        <a:graphic>
          <a:graphicData uri="http://schemas.openxmlformats.org/presentationml/2006/ole">
            <p:oleObj spid="_x0000_s119810" name="公式" r:id="rId3" imgW="1180800" imgH="711000" progId="Equation.3">
              <p:embed/>
            </p:oleObj>
          </a:graphicData>
        </a:graphic>
      </p:graphicFrame>
      <p:graphicFrame>
        <p:nvGraphicFramePr>
          <p:cNvPr id="118789" name="Object 5"/>
          <p:cNvGraphicFramePr>
            <a:graphicFrameLocks noChangeAspect="1"/>
          </p:cNvGraphicFramePr>
          <p:nvPr/>
        </p:nvGraphicFramePr>
        <p:xfrm>
          <a:off x="1908175" y="4005263"/>
          <a:ext cx="4608513" cy="2117725"/>
        </p:xfrm>
        <a:graphic>
          <a:graphicData uri="http://schemas.openxmlformats.org/presentationml/2006/ole">
            <p:oleObj spid="_x0000_s119811" name="公式" r:id="rId4" imgW="1549080" imgH="7110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wipe(down)">
                                      <p:cBhvr>
                                        <p:cTn id="7" dur="500"/>
                                        <p:tgtEl>
                                          <p:spTgt spid="118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wipe(down)">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FA17295E-58EA-45D4-B9DD-5094A7E87968}" type="slidenum">
              <a:rPr lang="en-US" altLang="zh-CN"/>
              <a:pPr/>
              <a:t>33</a:t>
            </a:fld>
            <a:endParaRPr lang="en-US" altLang="zh-CN"/>
          </a:p>
        </p:txBody>
      </p:sp>
      <p:sp>
        <p:nvSpPr>
          <p:cNvPr id="182276" name="Text Box 4"/>
          <p:cNvSpPr txBox="1">
            <a:spLocks noChangeArrowheads="1"/>
          </p:cNvSpPr>
          <p:nvPr/>
        </p:nvSpPr>
        <p:spPr bwMode="auto">
          <a:xfrm>
            <a:off x="252413" y="692150"/>
            <a:ext cx="4572000" cy="519113"/>
          </a:xfrm>
          <a:prstGeom prst="rect">
            <a:avLst/>
          </a:prstGeom>
          <a:solidFill>
            <a:schemeClr val="bg1"/>
          </a:solidFill>
          <a:ln w="9525">
            <a:noFill/>
            <a:miter lim="800000"/>
            <a:headEnd/>
            <a:tailEnd/>
          </a:ln>
          <a:effectLst/>
        </p:spPr>
        <p:txBody>
          <a:bodyPr>
            <a:spAutoFit/>
          </a:bodyPr>
          <a:lstStyle/>
          <a:p>
            <a:pPr>
              <a:spcBef>
                <a:spcPct val="50000"/>
              </a:spcBef>
            </a:pPr>
            <a:r>
              <a:rPr lang="zh-CN" altLang="en-US" sz="2800">
                <a:latin typeface="Times New Roman" pitchFamily="18" charset="0"/>
              </a:rPr>
              <a:t>样本数字特征</a:t>
            </a:r>
            <a:r>
              <a:rPr lang="en-US" altLang="zh-CN" sz="2800">
                <a:latin typeface="Times New Roman" pitchFamily="18" charset="0"/>
              </a:rPr>
              <a:t>(</a:t>
            </a:r>
            <a:r>
              <a:rPr lang="zh-CN" altLang="en-US" sz="2800">
                <a:latin typeface="Times New Roman" pitchFamily="18" charset="0"/>
              </a:rPr>
              <a:t>随机变量</a:t>
            </a:r>
            <a:r>
              <a:rPr lang="en-US" altLang="zh-CN" sz="2800">
                <a:latin typeface="Times New Roman" pitchFamily="18" charset="0"/>
              </a:rPr>
              <a:t>)</a:t>
            </a:r>
            <a:r>
              <a:rPr lang="zh-CN" altLang="en-US" sz="2800">
                <a:latin typeface="Times New Roman" pitchFamily="18" charset="0"/>
              </a:rPr>
              <a:t>：</a:t>
            </a:r>
          </a:p>
        </p:txBody>
      </p:sp>
      <p:graphicFrame>
        <p:nvGraphicFramePr>
          <p:cNvPr id="182277" name="Object 5"/>
          <p:cNvGraphicFramePr>
            <a:graphicFrameLocks noChangeAspect="1"/>
          </p:cNvGraphicFramePr>
          <p:nvPr/>
        </p:nvGraphicFramePr>
        <p:xfrm>
          <a:off x="250825" y="260350"/>
          <a:ext cx="4864100" cy="457200"/>
        </p:xfrm>
        <a:graphic>
          <a:graphicData uri="http://schemas.openxmlformats.org/presentationml/2006/ole">
            <p:oleObj spid="_x0000_s120834" name="Equation" r:id="rId3" imgW="4863960" imgH="457200" progId="Equation.3">
              <p:embed/>
            </p:oleObj>
          </a:graphicData>
        </a:graphic>
      </p:graphicFrame>
      <p:graphicFrame>
        <p:nvGraphicFramePr>
          <p:cNvPr id="182278" name="Object 6"/>
          <p:cNvGraphicFramePr>
            <a:graphicFrameLocks noChangeAspect="1"/>
          </p:cNvGraphicFramePr>
          <p:nvPr/>
        </p:nvGraphicFramePr>
        <p:xfrm>
          <a:off x="381000" y="1196975"/>
          <a:ext cx="4191000" cy="939800"/>
        </p:xfrm>
        <a:graphic>
          <a:graphicData uri="http://schemas.openxmlformats.org/presentationml/2006/ole">
            <p:oleObj spid="_x0000_s120835" name="Equation" r:id="rId4" imgW="4190760" imgH="939600" progId="">
              <p:embed/>
            </p:oleObj>
          </a:graphicData>
        </a:graphic>
      </p:graphicFrame>
      <p:graphicFrame>
        <p:nvGraphicFramePr>
          <p:cNvPr id="182279" name="Object 7"/>
          <p:cNvGraphicFramePr>
            <a:graphicFrameLocks noChangeAspect="1"/>
          </p:cNvGraphicFramePr>
          <p:nvPr/>
        </p:nvGraphicFramePr>
        <p:xfrm>
          <a:off x="330200" y="1989138"/>
          <a:ext cx="4025900" cy="1524000"/>
        </p:xfrm>
        <a:graphic>
          <a:graphicData uri="http://schemas.openxmlformats.org/presentationml/2006/ole">
            <p:oleObj spid="_x0000_s120836" name="Equation" r:id="rId5" imgW="4025880" imgH="1523880" progId="Equation.3">
              <p:embed/>
            </p:oleObj>
          </a:graphicData>
        </a:graphic>
      </p:graphicFrame>
      <p:graphicFrame>
        <p:nvGraphicFramePr>
          <p:cNvPr id="182280" name="Object 8"/>
          <p:cNvGraphicFramePr>
            <a:graphicFrameLocks noChangeAspect="1"/>
          </p:cNvGraphicFramePr>
          <p:nvPr/>
        </p:nvGraphicFramePr>
        <p:xfrm>
          <a:off x="395288" y="3597275"/>
          <a:ext cx="2592387" cy="1560513"/>
        </p:xfrm>
        <a:graphic>
          <a:graphicData uri="http://schemas.openxmlformats.org/presentationml/2006/ole">
            <p:oleObj spid="_x0000_s120837" name="公式" r:id="rId6" imgW="1180800" imgH="711000" progId="Equation.3">
              <p:embed/>
            </p:oleObj>
          </a:graphicData>
        </a:graphic>
      </p:graphicFrame>
      <p:graphicFrame>
        <p:nvGraphicFramePr>
          <p:cNvPr id="182281" name="Object 9"/>
          <p:cNvGraphicFramePr>
            <a:graphicFrameLocks noChangeAspect="1"/>
          </p:cNvGraphicFramePr>
          <p:nvPr/>
        </p:nvGraphicFramePr>
        <p:xfrm>
          <a:off x="395288" y="5229225"/>
          <a:ext cx="3311525" cy="1519238"/>
        </p:xfrm>
        <a:graphic>
          <a:graphicData uri="http://schemas.openxmlformats.org/presentationml/2006/ole">
            <p:oleObj spid="_x0000_s120838" name="公式" r:id="rId7" imgW="1549080" imgH="711000" progId="Equation.3">
              <p:embed/>
            </p:oleObj>
          </a:graphicData>
        </a:graphic>
      </p:graphicFrame>
      <p:graphicFrame>
        <p:nvGraphicFramePr>
          <p:cNvPr id="182282" name="Object 10"/>
          <p:cNvGraphicFramePr>
            <a:graphicFrameLocks noChangeAspect="1"/>
          </p:cNvGraphicFramePr>
          <p:nvPr/>
        </p:nvGraphicFramePr>
        <p:xfrm>
          <a:off x="5292725" y="188913"/>
          <a:ext cx="3556000" cy="457200"/>
        </p:xfrm>
        <a:graphic>
          <a:graphicData uri="http://schemas.openxmlformats.org/presentationml/2006/ole">
            <p:oleObj spid="_x0000_s120839" name="Equation" r:id="rId8" imgW="3555720" imgH="457200" progId="Equation.3">
              <p:embed/>
            </p:oleObj>
          </a:graphicData>
        </a:graphic>
      </p:graphicFrame>
      <p:sp>
        <p:nvSpPr>
          <p:cNvPr id="182283" name="Text Box 11"/>
          <p:cNvSpPr txBox="1">
            <a:spLocks noChangeArrowheads="1"/>
          </p:cNvSpPr>
          <p:nvPr/>
        </p:nvSpPr>
        <p:spPr bwMode="auto">
          <a:xfrm>
            <a:off x="5219700" y="609600"/>
            <a:ext cx="3810000" cy="519113"/>
          </a:xfrm>
          <a:prstGeom prst="rect">
            <a:avLst/>
          </a:prstGeom>
          <a:noFill/>
          <a:ln w="9525">
            <a:noFill/>
            <a:miter lim="800000"/>
            <a:headEnd/>
            <a:tailEnd/>
          </a:ln>
          <a:effectLst/>
        </p:spPr>
        <p:txBody>
          <a:bodyPr>
            <a:spAutoFit/>
          </a:bodyPr>
          <a:lstStyle/>
          <a:p>
            <a:pPr>
              <a:spcBef>
                <a:spcPct val="50000"/>
              </a:spcBef>
            </a:pPr>
            <a:r>
              <a:rPr lang="zh-CN" altLang="en-US" sz="2800">
                <a:latin typeface="Times New Roman" pitchFamily="18" charset="0"/>
              </a:rPr>
              <a:t>样本数字特征观察值：</a:t>
            </a:r>
          </a:p>
        </p:txBody>
      </p:sp>
      <p:graphicFrame>
        <p:nvGraphicFramePr>
          <p:cNvPr id="182284" name="Object 12"/>
          <p:cNvGraphicFramePr>
            <a:graphicFrameLocks noChangeAspect="1"/>
          </p:cNvGraphicFramePr>
          <p:nvPr/>
        </p:nvGraphicFramePr>
        <p:xfrm>
          <a:off x="5795963" y="1196975"/>
          <a:ext cx="1752600" cy="939800"/>
        </p:xfrm>
        <a:graphic>
          <a:graphicData uri="http://schemas.openxmlformats.org/presentationml/2006/ole">
            <p:oleObj spid="_x0000_s120840" name="Equation" r:id="rId9" imgW="1752480" imgH="939600" progId="Equation.3">
              <p:embed/>
            </p:oleObj>
          </a:graphicData>
        </a:graphic>
      </p:graphicFrame>
      <p:graphicFrame>
        <p:nvGraphicFramePr>
          <p:cNvPr id="182285" name="Object 13"/>
          <p:cNvGraphicFramePr>
            <a:graphicFrameLocks noChangeAspect="1"/>
          </p:cNvGraphicFramePr>
          <p:nvPr/>
        </p:nvGraphicFramePr>
        <p:xfrm>
          <a:off x="5364163" y="2565400"/>
          <a:ext cx="3352800" cy="939800"/>
        </p:xfrm>
        <a:graphic>
          <a:graphicData uri="http://schemas.openxmlformats.org/presentationml/2006/ole">
            <p:oleObj spid="_x0000_s120841" name="Equation" r:id="rId10" imgW="3352680" imgH="939600" progId="Equation.3">
              <p:embed/>
            </p:oleObj>
          </a:graphicData>
        </a:graphic>
      </p:graphicFrame>
      <p:graphicFrame>
        <p:nvGraphicFramePr>
          <p:cNvPr id="182286" name="Object 14"/>
          <p:cNvGraphicFramePr>
            <a:graphicFrameLocks noChangeAspect="1"/>
          </p:cNvGraphicFramePr>
          <p:nvPr/>
        </p:nvGraphicFramePr>
        <p:xfrm>
          <a:off x="5435600" y="4076700"/>
          <a:ext cx="2447925" cy="1135063"/>
        </p:xfrm>
        <a:graphic>
          <a:graphicData uri="http://schemas.openxmlformats.org/presentationml/2006/ole">
            <p:oleObj spid="_x0000_s120842" name="公式" r:id="rId11" imgW="1041120" imgH="482400" progId="Equation.3">
              <p:embed/>
            </p:oleObj>
          </a:graphicData>
        </a:graphic>
      </p:graphicFrame>
      <p:graphicFrame>
        <p:nvGraphicFramePr>
          <p:cNvPr id="182287" name="Object 15"/>
          <p:cNvGraphicFramePr>
            <a:graphicFrameLocks noChangeAspect="1"/>
          </p:cNvGraphicFramePr>
          <p:nvPr/>
        </p:nvGraphicFramePr>
        <p:xfrm>
          <a:off x="5795963" y="5541963"/>
          <a:ext cx="2808287" cy="1055687"/>
        </p:xfrm>
        <a:graphic>
          <a:graphicData uri="http://schemas.openxmlformats.org/presentationml/2006/ole">
            <p:oleObj spid="_x0000_s120843" name="公式" r:id="rId12" imgW="1282680" imgH="482400" progId="Equation.3">
              <p:embed/>
            </p:oleObj>
          </a:graphicData>
        </a:graphic>
      </p:graphicFrame>
      <p:sp>
        <p:nvSpPr>
          <p:cNvPr id="182288" name="Line 16"/>
          <p:cNvSpPr>
            <a:spLocks noChangeShapeType="1"/>
          </p:cNvSpPr>
          <p:nvPr/>
        </p:nvSpPr>
        <p:spPr bwMode="auto">
          <a:xfrm flipV="1">
            <a:off x="36513" y="1196975"/>
            <a:ext cx="9144000" cy="0"/>
          </a:xfrm>
          <a:prstGeom prst="line">
            <a:avLst/>
          </a:prstGeom>
          <a:noFill/>
          <a:ln w="9525">
            <a:solidFill>
              <a:schemeClr val="accent2"/>
            </a:solidFill>
            <a:round/>
            <a:headEnd/>
            <a:tailEnd/>
          </a:ln>
          <a:effectLst/>
        </p:spPr>
        <p:txBody>
          <a:bodyPr/>
          <a:lstStyle/>
          <a:p>
            <a:endParaRPr lang="zh-CN" altLang="en-US"/>
          </a:p>
        </p:txBody>
      </p:sp>
      <p:sp>
        <p:nvSpPr>
          <p:cNvPr id="182289" name="Line 17"/>
          <p:cNvSpPr>
            <a:spLocks noChangeShapeType="1"/>
          </p:cNvSpPr>
          <p:nvPr/>
        </p:nvSpPr>
        <p:spPr bwMode="auto">
          <a:xfrm>
            <a:off x="5076825" y="0"/>
            <a:ext cx="0" cy="6858000"/>
          </a:xfrm>
          <a:prstGeom prst="line">
            <a:avLst/>
          </a:prstGeom>
          <a:noFill/>
          <a:ln w="9525">
            <a:solidFill>
              <a:schemeClr val="accent2"/>
            </a:solidFill>
            <a:round/>
            <a:headEnd/>
            <a:tailEnd/>
          </a:ln>
          <a:effectLst/>
        </p:spPr>
        <p:txBody>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wipe(down)">
                                      <p:cBhvr>
                                        <p:cTn id="7" dur="500"/>
                                        <p:tgtEl>
                                          <p:spTgt spid="182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wipe(down)">
                                      <p:cBhvr>
                                        <p:cTn id="12" dur="500"/>
                                        <p:tgtEl>
                                          <p:spTgt spid="1822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2284"/>
                                        </p:tgtEl>
                                        <p:attrNameLst>
                                          <p:attrName>style.visibility</p:attrName>
                                        </p:attrNameLst>
                                      </p:cBhvr>
                                      <p:to>
                                        <p:strVal val="visible"/>
                                      </p:to>
                                    </p:set>
                                    <p:animEffect transition="in" filter="wipe(down)">
                                      <p:cBhvr>
                                        <p:cTn id="17" dur="500"/>
                                        <p:tgtEl>
                                          <p:spTgt spid="1822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2285"/>
                                        </p:tgtEl>
                                        <p:attrNameLst>
                                          <p:attrName>style.visibility</p:attrName>
                                        </p:attrNameLst>
                                      </p:cBhvr>
                                      <p:to>
                                        <p:strVal val="visible"/>
                                      </p:to>
                                    </p:set>
                                    <p:animEffect transition="in" filter="wipe(down)">
                                      <p:cBhvr>
                                        <p:cTn id="22" dur="500"/>
                                        <p:tgtEl>
                                          <p:spTgt spid="1822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2286"/>
                                        </p:tgtEl>
                                        <p:attrNameLst>
                                          <p:attrName>style.visibility</p:attrName>
                                        </p:attrNameLst>
                                      </p:cBhvr>
                                      <p:to>
                                        <p:strVal val="visible"/>
                                      </p:to>
                                    </p:set>
                                    <p:animEffect transition="in" filter="wipe(down)">
                                      <p:cBhvr>
                                        <p:cTn id="27" dur="500"/>
                                        <p:tgtEl>
                                          <p:spTgt spid="1822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2287"/>
                                        </p:tgtEl>
                                        <p:attrNameLst>
                                          <p:attrName>style.visibility</p:attrName>
                                        </p:attrNameLst>
                                      </p:cBhvr>
                                      <p:to>
                                        <p:strVal val="visible"/>
                                      </p:to>
                                    </p:set>
                                    <p:animEffect transition="in" filter="wipe(down)">
                                      <p:cBhvr>
                                        <p:cTn id="32" dur="500"/>
                                        <p:tgtEl>
                                          <p:spTgt spid="182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fld id="{0CFD8752-184F-4CF0-86A3-5109C8C16CAA}" type="slidenum">
              <a:rPr lang="en-US" altLang="zh-CN"/>
              <a:pPr/>
              <a:t>34</a:t>
            </a:fld>
            <a:endParaRPr lang="en-US" altLang="zh-CN"/>
          </a:p>
        </p:txBody>
      </p:sp>
      <p:sp>
        <p:nvSpPr>
          <p:cNvPr id="10243" name="Text Box 3"/>
          <p:cNvSpPr txBox="1">
            <a:spLocks noChangeArrowheads="1"/>
          </p:cNvSpPr>
          <p:nvPr/>
        </p:nvSpPr>
        <p:spPr bwMode="auto">
          <a:xfrm>
            <a:off x="468313" y="333375"/>
            <a:ext cx="8458200" cy="822325"/>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effectLst>
                  <a:outerShdw blurRad="38100" dist="38100" dir="2700000" algn="tl">
                    <a:srgbClr val="C0C0C0"/>
                  </a:outerShdw>
                </a:effectLst>
                <a:latin typeface="黑体" pitchFamily="49" charset="-122"/>
                <a:ea typeface="黑体" pitchFamily="49" charset="-122"/>
              </a:rPr>
              <a:t>例</a:t>
            </a:r>
            <a:r>
              <a:rPr lang="en-US" altLang="zh-CN" sz="2400" b="1">
                <a:solidFill>
                  <a:srgbClr val="0000FF"/>
                </a:solidFill>
                <a:effectLst>
                  <a:outerShdw blurRad="38100" dist="38100" dir="2700000" algn="tl">
                    <a:srgbClr val="C0C0C0"/>
                  </a:outerShdw>
                </a:effectLst>
                <a:latin typeface="黑体" pitchFamily="49" charset="-122"/>
                <a:ea typeface="黑体" pitchFamily="49" charset="-122"/>
              </a:rPr>
              <a:t>1</a:t>
            </a:r>
            <a:r>
              <a:rPr lang="en-US" altLang="zh-CN" sz="2400" b="1">
                <a:latin typeface="宋体" pitchFamily="2" charset="-122"/>
              </a:rPr>
              <a:t> </a:t>
            </a:r>
            <a:r>
              <a:rPr lang="zh-CN" altLang="en-US" sz="2400" b="1">
                <a:latin typeface="宋体" pitchFamily="2" charset="-122"/>
              </a:rPr>
              <a:t>从一批钢筋中随机抽取</a:t>
            </a:r>
            <a:r>
              <a:rPr lang="en-US" altLang="zh-CN" sz="2400" b="1">
                <a:latin typeface="宋体" pitchFamily="2" charset="-122"/>
              </a:rPr>
              <a:t>10</a:t>
            </a:r>
            <a:r>
              <a:rPr lang="zh-CN" altLang="en-US" sz="2400" b="1">
                <a:latin typeface="宋体" pitchFamily="2" charset="-122"/>
              </a:rPr>
              <a:t>条，测得其直径（单位：</a:t>
            </a:r>
            <a:r>
              <a:rPr lang="en-US" altLang="zh-CN" sz="2400" b="1">
                <a:latin typeface="宋体" pitchFamily="2" charset="-122"/>
              </a:rPr>
              <a:t>mm</a:t>
            </a:r>
            <a:r>
              <a:rPr lang="zh-CN" altLang="en-US" sz="2400" b="1">
                <a:latin typeface="宋体" pitchFamily="2" charset="-122"/>
              </a:rPr>
              <a:t>）    为</a:t>
            </a:r>
            <a:r>
              <a:rPr lang="en-US" altLang="zh-CN" sz="2400" b="1">
                <a:latin typeface="宋体" pitchFamily="2" charset="-122"/>
              </a:rPr>
              <a:t>:  </a:t>
            </a:r>
            <a:r>
              <a:rPr lang="en-US" altLang="zh-CN" sz="2400" b="1"/>
              <a:t>24.2,  25.4,  24,  24,  25,  25,  24.4,   24.6,   25.2,   25.2.</a:t>
            </a:r>
            <a:r>
              <a:rPr lang="en-US" altLang="zh-CN" sz="2400" b="1">
                <a:latin typeface="宋体" pitchFamily="2" charset="-122"/>
              </a:rPr>
              <a:t> </a:t>
            </a:r>
          </a:p>
        </p:txBody>
      </p:sp>
      <p:sp>
        <p:nvSpPr>
          <p:cNvPr id="10250" name="Rectangle 10"/>
          <p:cNvSpPr>
            <a:spLocks noChangeArrowheads="1"/>
          </p:cNvSpPr>
          <p:nvPr/>
        </p:nvSpPr>
        <p:spPr bwMode="auto">
          <a:xfrm>
            <a:off x="250825" y="3225800"/>
            <a:ext cx="2179638" cy="457200"/>
          </a:xfrm>
          <a:prstGeom prst="rect">
            <a:avLst/>
          </a:prstGeom>
          <a:noFill/>
          <a:ln w="9525">
            <a:noFill/>
            <a:miter lim="800000"/>
            <a:headEnd/>
            <a:tailEnd/>
          </a:ln>
          <a:effectLst/>
        </p:spPr>
        <p:txBody>
          <a:bodyPr wrap="none">
            <a:spAutoFit/>
          </a:bodyPr>
          <a:lstStyle/>
          <a:p>
            <a:r>
              <a:rPr lang="en-US" altLang="zh-CN" sz="2400" b="1">
                <a:latin typeface="宋体" pitchFamily="2" charset="-122"/>
              </a:rPr>
              <a:t>(2)</a:t>
            </a:r>
            <a:r>
              <a:rPr lang="zh-CN" altLang="en-US" sz="2400" b="1">
                <a:latin typeface="宋体" pitchFamily="2" charset="-122"/>
              </a:rPr>
              <a:t>样本均值  </a:t>
            </a:r>
          </a:p>
        </p:txBody>
      </p:sp>
      <p:graphicFrame>
        <p:nvGraphicFramePr>
          <p:cNvPr id="81934" name="Object 14"/>
          <p:cNvGraphicFramePr>
            <a:graphicFrameLocks noChangeAspect="1"/>
          </p:cNvGraphicFramePr>
          <p:nvPr/>
        </p:nvGraphicFramePr>
        <p:xfrm>
          <a:off x="2268538" y="3063875"/>
          <a:ext cx="5543550" cy="796925"/>
        </p:xfrm>
        <a:graphic>
          <a:graphicData uri="http://schemas.openxmlformats.org/presentationml/2006/ole">
            <p:oleObj spid="_x0000_s175106" name="Equation" r:id="rId4" imgW="2552400" imgH="368280" progId="">
              <p:embed/>
            </p:oleObj>
          </a:graphicData>
        </a:graphic>
      </p:graphicFrame>
      <p:sp>
        <p:nvSpPr>
          <p:cNvPr id="10252" name="Rectangle 12"/>
          <p:cNvSpPr>
            <a:spLocks noChangeArrowheads="1"/>
          </p:cNvSpPr>
          <p:nvPr/>
        </p:nvSpPr>
        <p:spPr bwMode="auto">
          <a:xfrm>
            <a:off x="974725" y="2311400"/>
            <a:ext cx="8229600" cy="457200"/>
          </a:xfrm>
          <a:prstGeom prst="rect">
            <a:avLst/>
          </a:prstGeom>
          <a:noFill/>
          <a:ln w="9525">
            <a:noFill/>
            <a:miter lim="800000"/>
            <a:headEnd/>
            <a:tailEnd/>
          </a:ln>
          <a:effectLst/>
        </p:spPr>
        <p:txBody>
          <a:bodyPr>
            <a:spAutoFit/>
          </a:bodyPr>
          <a:lstStyle/>
          <a:p>
            <a:pPr lvl="2">
              <a:spcBef>
                <a:spcPct val="50000"/>
              </a:spcBef>
            </a:pPr>
            <a:r>
              <a:rPr lang="en-US" altLang="zh-CN" sz="2400" b="1"/>
              <a:t>24.2,  25.4,  24,  24,  25,  25,  24.4,   24.6,   25.2,   25.2.</a:t>
            </a:r>
          </a:p>
        </p:txBody>
      </p:sp>
      <p:sp>
        <p:nvSpPr>
          <p:cNvPr id="10254" name="Rectangle 14"/>
          <p:cNvSpPr>
            <a:spLocks noChangeArrowheads="1"/>
          </p:cNvSpPr>
          <p:nvPr/>
        </p:nvSpPr>
        <p:spPr bwMode="auto">
          <a:xfrm>
            <a:off x="508000" y="1844675"/>
            <a:ext cx="4476750" cy="457200"/>
          </a:xfrm>
          <a:prstGeom prst="rect">
            <a:avLst/>
          </a:prstGeom>
          <a:noFill/>
          <a:ln w="9525">
            <a:noFill/>
            <a:miter lim="800000"/>
            <a:headEnd/>
            <a:tailEnd/>
          </a:ln>
          <a:effectLst/>
        </p:spPr>
        <p:txBody>
          <a:bodyPr wrap="none">
            <a:spAutoFit/>
          </a:bodyPr>
          <a:lstStyle/>
          <a:p>
            <a:r>
              <a:rPr lang="zh-CN" altLang="en-US" sz="2400" b="1">
                <a:solidFill>
                  <a:srgbClr val="0000FF"/>
                </a:solidFill>
                <a:effectLst>
                  <a:outerShdw blurRad="38100" dist="38100" dir="2700000" algn="tl">
                    <a:srgbClr val="C0C0C0"/>
                  </a:outerShdw>
                </a:effectLst>
                <a:latin typeface="黑体" pitchFamily="49" charset="-122"/>
                <a:ea typeface="黑体" pitchFamily="49" charset="-122"/>
              </a:rPr>
              <a:t>解</a:t>
            </a:r>
            <a:r>
              <a:rPr lang="zh-CN" altLang="en-US" sz="2400" b="1">
                <a:latin typeface="黑体" pitchFamily="49" charset="-122"/>
                <a:ea typeface="黑体" pitchFamily="49" charset="-122"/>
              </a:rPr>
              <a:t> </a:t>
            </a:r>
            <a:r>
              <a:rPr lang="en-US" altLang="zh-CN" sz="2400" b="1">
                <a:latin typeface="宋体" pitchFamily="2" charset="-122"/>
              </a:rPr>
              <a:t>(1)</a:t>
            </a:r>
            <a:r>
              <a:rPr lang="zh-CN" altLang="en-US" sz="2400" b="1">
                <a:latin typeface="宋体" pitchFamily="2" charset="-122"/>
              </a:rPr>
              <a:t>总体为该批钢筋的直径；</a:t>
            </a:r>
          </a:p>
        </p:txBody>
      </p:sp>
      <p:sp>
        <p:nvSpPr>
          <p:cNvPr id="10255" name="Rectangle 15"/>
          <p:cNvSpPr>
            <a:spLocks noChangeArrowheads="1"/>
          </p:cNvSpPr>
          <p:nvPr/>
        </p:nvSpPr>
        <p:spPr bwMode="auto">
          <a:xfrm>
            <a:off x="4860925" y="1854200"/>
            <a:ext cx="2881313" cy="457200"/>
          </a:xfrm>
          <a:prstGeom prst="rect">
            <a:avLst/>
          </a:prstGeom>
          <a:noFill/>
          <a:ln w="9525">
            <a:noFill/>
            <a:miter lim="800000"/>
            <a:headEnd/>
            <a:tailEnd/>
          </a:ln>
          <a:effectLst/>
        </p:spPr>
        <p:txBody>
          <a:bodyPr wrap="none">
            <a:spAutoFit/>
          </a:bodyPr>
          <a:lstStyle/>
          <a:p>
            <a:r>
              <a:rPr lang="zh-CN" altLang="en-US" sz="2400" b="1">
                <a:latin typeface="宋体" pitchFamily="2" charset="-122"/>
              </a:rPr>
              <a:t>样本为</a:t>
            </a:r>
            <a:r>
              <a:rPr lang="en-US" altLang="zh-CN" sz="2400" b="1" i="1"/>
              <a:t>X</a:t>
            </a:r>
            <a:r>
              <a:rPr lang="en-US" altLang="zh-CN" sz="2400" b="1" baseline="-25000"/>
              <a:t>1</a:t>
            </a:r>
            <a:r>
              <a:rPr lang="en-US" altLang="zh-CN" sz="2400" b="1" i="1"/>
              <a:t>, X</a:t>
            </a:r>
            <a:r>
              <a:rPr lang="en-US" altLang="zh-CN" sz="2400" b="1" baseline="-25000"/>
              <a:t>2</a:t>
            </a:r>
            <a:r>
              <a:rPr lang="en-US" altLang="zh-CN" sz="2400" b="1"/>
              <a:t> </a:t>
            </a:r>
            <a:r>
              <a:rPr lang="en-US" altLang="zh-CN" sz="2400" b="1" i="1"/>
              <a:t>,…, X</a:t>
            </a:r>
            <a:r>
              <a:rPr lang="en-US" altLang="zh-CN" sz="2400" b="1" baseline="-25000"/>
              <a:t>10</a:t>
            </a:r>
            <a:endParaRPr lang="en-US" altLang="zh-CN" sz="2400" b="1" i="1" baseline="-25000"/>
          </a:p>
        </p:txBody>
      </p:sp>
      <p:sp>
        <p:nvSpPr>
          <p:cNvPr id="10259" name="Rectangle 19"/>
          <p:cNvSpPr>
            <a:spLocks noChangeArrowheads="1"/>
          </p:cNvSpPr>
          <p:nvPr/>
        </p:nvSpPr>
        <p:spPr bwMode="auto">
          <a:xfrm>
            <a:off x="827088" y="1052513"/>
            <a:ext cx="5854700" cy="457200"/>
          </a:xfrm>
          <a:prstGeom prst="rect">
            <a:avLst/>
          </a:prstGeom>
          <a:noFill/>
          <a:ln w="9525">
            <a:noFill/>
            <a:miter lim="800000"/>
            <a:headEnd/>
            <a:tailEnd/>
          </a:ln>
          <a:effectLst/>
        </p:spPr>
        <p:txBody>
          <a:bodyPr wrap="none">
            <a:spAutoFit/>
          </a:bodyPr>
          <a:lstStyle/>
          <a:p>
            <a:r>
              <a:rPr lang="en-US" altLang="zh-CN" sz="2400" b="1">
                <a:latin typeface="宋体" pitchFamily="2" charset="-122"/>
              </a:rPr>
              <a:t>(1)</a:t>
            </a:r>
            <a:r>
              <a:rPr lang="zh-CN" altLang="en-US" sz="2400" b="1">
                <a:latin typeface="宋体" pitchFamily="2" charset="-122"/>
              </a:rPr>
              <a:t>写出总体、样本、样本值、样本容量；</a:t>
            </a:r>
          </a:p>
        </p:txBody>
      </p:sp>
      <p:sp>
        <p:nvSpPr>
          <p:cNvPr id="10260" name="Rectangle 20"/>
          <p:cNvSpPr>
            <a:spLocks noChangeArrowheads="1"/>
          </p:cNvSpPr>
          <p:nvPr/>
        </p:nvSpPr>
        <p:spPr bwMode="auto">
          <a:xfrm>
            <a:off x="827088" y="1412875"/>
            <a:ext cx="8534400" cy="457200"/>
          </a:xfrm>
          <a:prstGeom prst="rect">
            <a:avLst/>
          </a:prstGeom>
          <a:noFill/>
          <a:ln w="9525">
            <a:noFill/>
            <a:miter lim="800000"/>
            <a:headEnd/>
            <a:tailEnd/>
          </a:ln>
          <a:effectLst/>
        </p:spPr>
        <p:txBody>
          <a:bodyPr>
            <a:spAutoFit/>
          </a:bodyPr>
          <a:lstStyle/>
          <a:p>
            <a:r>
              <a:rPr lang="en-US" altLang="zh-CN" sz="2400" b="1">
                <a:latin typeface="宋体" pitchFamily="2" charset="-122"/>
              </a:rPr>
              <a:t>(2)</a:t>
            </a:r>
            <a:r>
              <a:rPr lang="zh-CN" altLang="en-US" sz="2400" b="1">
                <a:latin typeface="宋体" pitchFamily="2" charset="-122"/>
              </a:rPr>
              <a:t>求样本观测值的均值、方差及二阶原点矩</a:t>
            </a:r>
            <a:r>
              <a:rPr lang="en-US" altLang="zh-CN" sz="2400" b="1">
                <a:latin typeface="宋体" pitchFamily="2" charset="-122"/>
              </a:rPr>
              <a:t>(</a:t>
            </a:r>
            <a:r>
              <a:rPr lang="zh-CN" altLang="en-US" sz="2400" b="1">
                <a:latin typeface="宋体" pitchFamily="2" charset="-122"/>
              </a:rPr>
              <a:t>保留二位</a:t>
            </a:r>
            <a:r>
              <a:rPr lang="en-US" altLang="zh-CN" sz="2400" b="1">
                <a:latin typeface="宋体" pitchFamily="2" charset="-122"/>
              </a:rPr>
              <a:t>). </a:t>
            </a:r>
          </a:p>
        </p:txBody>
      </p:sp>
      <p:sp>
        <p:nvSpPr>
          <p:cNvPr id="10261" name="Rectangle 21"/>
          <p:cNvSpPr>
            <a:spLocks noChangeArrowheads="1"/>
          </p:cNvSpPr>
          <p:nvPr/>
        </p:nvSpPr>
        <p:spPr bwMode="auto">
          <a:xfrm>
            <a:off x="669925" y="2311400"/>
            <a:ext cx="1257300" cy="457200"/>
          </a:xfrm>
          <a:prstGeom prst="rect">
            <a:avLst/>
          </a:prstGeom>
          <a:noFill/>
          <a:ln w="9525">
            <a:noFill/>
            <a:miter lim="800000"/>
            <a:headEnd/>
            <a:tailEnd/>
          </a:ln>
          <a:effectLst/>
        </p:spPr>
        <p:txBody>
          <a:bodyPr wrap="none">
            <a:spAutoFit/>
          </a:bodyPr>
          <a:lstStyle/>
          <a:p>
            <a:r>
              <a:rPr lang="zh-CN" altLang="en-US" sz="2400" b="1">
                <a:latin typeface="宋体" pitchFamily="2" charset="-122"/>
              </a:rPr>
              <a:t>样本值</a:t>
            </a:r>
            <a:r>
              <a:rPr lang="en-US" altLang="zh-CN" sz="2400" b="1">
                <a:latin typeface="宋体" pitchFamily="2" charset="-122"/>
              </a:rPr>
              <a:t>:</a:t>
            </a:r>
          </a:p>
        </p:txBody>
      </p:sp>
      <p:sp>
        <p:nvSpPr>
          <p:cNvPr id="10262" name="Rectangle 22"/>
          <p:cNvSpPr>
            <a:spLocks noChangeArrowheads="1"/>
          </p:cNvSpPr>
          <p:nvPr/>
        </p:nvSpPr>
        <p:spPr bwMode="auto">
          <a:xfrm>
            <a:off x="669925" y="2692400"/>
            <a:ext cx="2503488" cy="457200"/>
          </a:xfrm>
          <a:prstGeom prst="rect">
            <a:avLst/>
          </a:prstGeom>
          <a:noFill/>
          <a:ln w="9525">
            <a:noFill/>
            <a:miter lim="800000"/>
            <a:headEnd/>
            <a:tailEnd/>
          </a:ln>
          <a:effectLst/>
        </p:spPr>
        <p:txBody>
          <a:bodyPr wrap="none">
            <a:spAutoFit/>
          </a:bodyPr>
          <a:lstStyle/>
          <a:p>
            <a:r>
              <a:rPr lang="zh-CN" altLang="en-US" sz="2400" b="1">
                <a:latin typeface="宋体" pitchFamily="2" charset="-122"/>
              </a:rPr>
              <a:t>样本容量</a:t>
            </a:r>
            <a:r>
              <a:rPr lang="en-US" altLang="zh-CN" sz="2400" b="1">
                <a:latin typeface="宋体" pitchFamily="2" charset="-122"/>
              </a:rPr>
              <a:t>: </a:t>
            </a:r>
            <a:r>
              <a:rPr lang="en-US" altLang="zh-CN" sz="2400" b="1" i="1"/>
              <a:t>n</a:t>
            </a:r>
            <a:r>
              <a:rPr lang="en-US" altLang="zh-CN" sz="2400" b="1">
                <a:latin typeface="宋体" pitchFamily="2" charset="-122"/>
              </a:rPr>
              <a:t>=10;</a:t>
            </a:r>
          </a:p>
        </p:txBody>
      </p:sp>
      <p:sp>
        <p:nvSpPr>
          <p:cNvPr id="10263" name="Rectangle 23"/>
          <p:cNvSpPr>
            <a:spLocks noChangeArrowheads="1"/>
          </p:cNvSpPr>
          <p:nvPr/>
        </p:nvSpPr>
        <p:spPr bwMode="auto">
          <a:xfrm>
            <a:off x="684213" y="3835400"/>
            <a:ext cx="1409700" cy="457200"/>
          </a:xfrm>
          <a:prstGeom prst="rect">
            <a:avLst/>
          </a:prstGeom>
          <a:noFill/>
          <a:ln w="9525">
            <a:noFill/>
            <a:miter lim="800000"/>
            <a:headEnd/>
            <a:tailEnd/>
          </a:ln>
          <a:effectLst/>
        </p:spPr>
        <p:txBody>
          <a:bodyPr wrap="none">
            <a:spAutoFit/>
          </a:bodyPr>
          <a:lstStyle/>
          <a:p>
            <a:r>
              <a:rPr lang="zh-CN" altLang="en-US" sz="2400" b="1">
                <a:latin typeface="宋体" pitchFamily="2" charset="-122"/>
              </a:rPr>
              <a:t>样本方差</a:t>
            </a:r>
          </a:p>
        </p:txBody>
      </p:sp>
      <p:sp>
        <p:nvSpPr>
          <p:cNvPr id="10266" name="Rectangle 26"/>
          <p:cNvSpPr>
            <a:spLocks noChangeArrowheads="1"/>
          </p:cNvSpPr>
          <p:nvPr/>
        </p:nvSpPr>
        <p:spPr bwMode="auto">
          <a:xfrm>
            <a:off x="539750" y="5564188"/>
            <a:ext cx="1716088" cy="457200"/>
          </a:xfrm>
          <a:prstGeom prst="rect">
            <a:avLst/>
          </a:prstGeom>
          <a:noFill/>
          <a:ln w="9525">
            <a:noFill/>
            <a:miter lim="800000"/>
            <a:headEnd/>
            <a:tailEnd/>
          </a:ln>
          <a:effectLst/>
        </p:spPr>
        <p:txBody>
          <a:bodyPr wrap="none">
            <a:spAutoFit/>
          </a:bodyPr>
          <a:lstStyle/>
          <a:p>
            <a:pPr>
              <a:spcBef>
                <a:spcPct val="50000"/>
              </a:spcBef>
            </a:pPr>
            <a:r>
              <a:rPr lang="zh-CN" altLang="en-US" sz="2400" b="1">
                <a:latin typeface="宋体" pitchFamily="2" charset="-122"/>
              </a:rPr>
              <a:t>二阶原点矩</a:t>
            </a:r>
          </a:p>
        </p:txBody>
      </p:sp>
      <p:sp>
        <p:nvSpPr>
          <p:cNvPr id="81927" name="Rectangle 7"/>
          <p:cNvSpPr>
            <a:spLocks noChangeArrowheads="1"/>
          </p:cNvSpPr>
          <p:nvPr/>
        </p:nvSpPr>
        <p:spPr bwMode="auto">
          <a:xfrm>
            <a:off x="541338" y="45624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28" name="Object 8"/>
          <p:cNvGraphicFramePr>
            <a:graphicFrameLocks noChangeAspect="1"/>
          </p:cNvGraphicFramePr>
          <p:nvPr/>
        </p:nvGraphicFramePr>
        <p:xfrm>
          <a:off x="2195513" y="3717925"/>
          <a:ext cx="2592387" cy="908050"/>
        </p:xfrm>
        <a:graphic>
          <a:graphicData uri="http://schemas.openxmlformats.org/presentationml/2006/ole">
            <p:oleObj spid="_x0000_s175107" name="Equation" r:id="rId5" imgW="1168200" imgH="368280" progId="">
              <p:embed/>
            </p:oleObj>
          </a:graphicData>
        </a:graphic>
      </p:graphicFrame>
      <p:graphicFrame>
        <p:nvGraphicFramePr>
          <p:cNvPr id="81929" name="Object 9"/>
          <p:cNvGraphicFramePr>
            <a:graphicFrameLocks noChangeAspect="1"/>
          </p:cNvGraphicFramePr>
          <p:nvPr/>
        </p:nvGraphicFramePr>
        <p:xfrm>
          <a:off x="1958975" y="4600575"/>
          <a:ext cx="6861175" cy="876300"/>
        </p:xfrm>
        <a:graphic>
          <a:graphicData uri="http://schemas.openxmlformats.org/presentationml/2006/ole">
            <p:oleObj spid="_x0000_s175108" name="Equation" r:id="rId6" imgW="3377880" imgH="431640" progId="">
              <p:embed/>
            </p:oleObj>
          </a:graphicData>
        </a:graphic>
      </p:graphicFrame>
      <p:sp>
        <p:nvSpPr>
          <p:cNvPr id="81931" name="Rectangle 11"/>
          <p:cNvSpPr>
            <a:spLocks noChangeArrowheads="1"/>
          </p:cNvSpPr>
          <p:nvPr/>
        </p:nvSpPr>
        <p:spPr bwMode="auto">
          <a:xfrm>
            <a:off x="1184275" y="52641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32" name="Object 12"/>
          <p:cNvGraphicFramePr>
            <a:graphicFrameLocks noChangeAspect="1"/>
          </p:cNvGraphicFramePr>
          <p:nvPr/>
        </p:nvGraphicFramePr>
        <p:xfrm>
          <a:off x="2411413" y="5445125"/>
          <a:ext cx="1655762" cy="904875"/>
        </p:xfrm>
        <a:graphic>
          <a:graphicData uri="http://schemas.openxmlformats.org/presentationml/2006/ole">
            <p:oleObj spid="_x0000_s175109" name="Equation" r:id="rId7" imgW="749160" imgH="368280" progId="">
              <p:embed/>
            </p:oleObj>
          </a:graphicData>
        </a:graphic>
      </p:graphicFrame>
      <p:graphicFrame>
        <p:nvGraphicFramePr>
          <p:cNvPr id="81933" name="Object 13"/>
          <p:cNvGraphicFramePr>
            <a:graphicFrameLocks noChangeAspect="1"/>
          </p:cNvGraphicFramePr>
          <p:nvPr/>
        </p:nvGraphicFramePr>
        <p:xfrm>
          <a:off x="3995738" y="5589588"/>
          <a:ext cx="4565650" cy="593725"/>
        </p:xfrm>
        <a:graphic>
          <a:graphicData uri="http://schemas.openxmlformats.org/presentationml/2006/ole">
            <p:oleObj spid="_x0000_s175110" name="Equation" r:id="rId8" imgW="2247840" imgH="291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54"/>
                                        </p:tgtEl>
                                        <p:attrNameLst>
                                          <p:attrName>style.visibility</p:attrName>
                                        </p:attrNameLst>
                                      </p:cBhvr>
                                      <p:to>
                                        <p:strVal val="visible"/>
                                      </p:to>
                                    </p:set>
                                    <p:animEffect transition="in" filter="wipe(left)">
                                      <p:cBhvr>
                                        <p:cTn id="7" dur="500"/>
                                        <p:tgtEl>
                                          <p:spTgt spid="102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55"/>
                                        </p:tgtEl>
                                        <p:attrNameLst>
                                          <p:attrName>style.visibility</p:attrName>
                                        </p:attrNameLst>
                                      </p:cBhvr>
                                      <p:to>
                                        <p:strVal val="visible"/>
                                      </p:to>
                                    </p:set>
                                    <p:animEffect transition="in" filter="wipe(left)">
                                      <p:cBhvr>
                                        <p:cTn id="12" dur="500"/>
                                        <p:tgtEl>
                                          <p:spTgt spid="102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61"/>
                                        </p:tgtEl>
                                        <p:attrNameLst>
                                          <p:attrName>style.visibility</p:attrName>
                                        </p:attrNameLst>
                                      </p:cBhvr>
                                      <p:to>
                                        <p:strVal val="visible"/>
                                      </p:to>
                                    </p:set>
                                    <p:animEffect transition="in" filter="wipe(left)">
                                      <p:cBhvr>
                                        <p:cTn id="17" dur="500"/>
                                        <p:tgtEl>
                                          <p:spTgt spid="102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52"/>
                                        </p:tgtEl>
                                        <p:attrNameLst>
                                          <p:attrName>style.visibility</p:attrName>
                                        </p:attrNameLst>
                                      </p:cBhvr>
                                      <p:to>
                                        <p:strVal val="visible"/>
                                      </p:to>
                                    </p:set>
                                    <p:animEffect transition="in" filter="wipe(left)">
                                      <p:cBhvr>
                                        <p:cTn id="22" dur="500"/>
                                        <p:tgtEl>
                                          <p:spTgt spid="10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62"/>
                                        </p:tgtEl>
                                        <p:attrNameLst>
                                          <p:attrName>style.visibility</p:attrName>
                                        </p:attrNameLst>
                                      </p:cBhvr>
                                      <p:to>
                                        <p:strVal val="visible"/>
                                      </p:to>
                                    </p:set>
                                    <p:animEffect transition="in" filter="wipe(left)">
                                      <p:cBhvr>
                                        <p:cTn id="27" dur="500"/>
                                        <p:tgtEl>
                                          <p:spTgt spid="102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50"/>
                                        </p:tgtEl>
                                        <p:attrNameLst>
                                          <p:attrName>style.visibility</p:attrName>
                                        </p:attrNameLst>
                                      </p:cBhvr>
                                      <p:to>
                                        <p:strVal val="visible"/>
                                      </p:to>
                                    </p:set>
                                    <p:animEffect transition="in" filter="wipe(left)">
                                      <p:cBhvr>
                                        <p:cTn id="32" dur="500"/>
                                        <p:tgtEl>
                                          <p:spTgt spid="102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34"/>
                                        </p:tgtEl>
                                        <p:attrNameLst>
                                          <p:attrName>style.visibility</p:attrName>
                                        </p:attrNameLst>
                                      </p:cBhvr>
                                      <p:to>
                                        <p:strVal val="visible"/>
                                      </p:to>
                                    </p:set>
                                    <p:animEffect transition="in" filter="wipe(left)">
                                      <p:cBhvr>
                                        <p:cTn id="37" dur="500"/>
                                        <p:tgtEl>
                                          <p:spTgt spid="819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63"/>
                                        </p:tgtEl>
                                        <p:attrNameLst>
                                          <p:attrName>style.visibility</p:attrName>
                                        </p:attrNameLst>
                                      </p:cBhvr>
                                      <p:to>
                                        <p:strVal val="visible"/>
                                      </p:to>
                                    </p:set>
                                    <p:animEffect transition="in" filter="wipe(left)">
                                      <p:cBhvr>
                                        <p:cTn id="42" dur="500"/>
                                        <p:tgtEl>
                                          <p:spTgt spid="102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1928"/>
                                        </p:tgtEl>
                                        <p:attrNameLst>
                                          <p:attrName>style.visibility</p:attrName>
                                        </p:attrNameLst>
                                      </p:cBhvr>
                                      <p:to>
                                        <p:strVal val="visible"/>
                                      </p:to>
                                    </p:set>
                                    <p:animEffect transition="in" filter="wipe(left)">
                                      <p:cBhvr>
                                        <p:cTn id="47" dur="500"/>
                                        <p:tgtEl>
                                          <p:spTgt spid="819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81929"/>
                                        </p:tgtEl>
                                        <p:attrNameLst>
                                          <p:attrName>style.visibility</p:attrName>
                                        </p:attrNameLst>
                                      </p:cBhvr>
                                      <p:to>
                                        <p:strVal val="visible"/>
                                      </p:to>
                                    </p:set>
                                    <p:animEffect transition="in" filter="wipe(down)">
                                      <p:cBhvr>
                                        <p:cTn id="52" dur="500"/>
                                        <p:tgtEl>
                                          <p:spTgt spid="819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66"/>
                                        </p:tgtEl>
                                        <p:attrNameLst>
                                          <p:attrName>style.visibility</p:attrName>
                                        </p:attrNameLst>
                                      </p:cBhvr>
                                      <p:to>
                                        <p:strVal val="visible"/>
                                      </p:to>
                                    </p:set>
                                    <p:animEffect transition="in" filter="wipe(left)">
                                      <p:cBhvr>
                                        <p:cTn id="57" dur="500"/>
                                        <p:tgtEl>
                                          <p:spTgt spid="102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1932"/>
                                        </p:tgtEl>
                                        <p:attrNameLst>
                                          <p:attrName>style.visibility</p:attrName>
                                        </p:attrNameLst>
                                      </p:cBhvr>
                                      <p:to>
                                        <p:strVal val="visible"/>
                                      </p:to>
                                    </p:set>
                                    <p:animEffect transition="in" filter="wipe(left)">
                                      <p:cBhvr>
                                        <p:cTn id="62" dur="500"/>
                                        <p:tgtEl>
                                          <p:spTgt spid="819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81933"/>
                                        </p:tgtEl>
                                        <p:attrNameLst>
                                          <p:attrName>style.visibility</p:attrName>
                                        </p:attrNameLst>
                                      </p:cBhvr>
                                      <p:to>
                                        <p:strVal val="visible"/>
                                      </p:to>
                                    </p:set>
                                    <p:animEffect transition="in" filter="wipe(down)">
                                      <p:cBhvr>
                                        <p:cTn id="67" dur="500"/>
                                        <p:tgtEl>
                                          <p:spTgt spid="81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utoUpdateAnimBg="0"/>
      <p:bldP spid="10252" grpId="0" autoUpdateAnimBg="0"/>
      <p:bldP spid="10254" grpId="0" autoUpdateAnimBg="0"/>
      <p:bldP spid="10255" grpId="0" autoUpdateAnimBg="0"/>
      <p:bldP spid="10261" grpId="0" autoUpdateAnimBg="0"/>
      <p:bldP spid="10262" grpId="0" autoUpdateAnimBg="0"/>
      <p:bldP spid="10263" grpId="0" autoUpdateAnimBg="0"/>
      <p:bldP spid="1026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877" name="Object 5"/>
          <p:cNvGraphicFramePr>
            <a:graphicFrameLocks noChangeAspect="1"/>
          </p:cNvGraphicFramePr>
          <p:nvPr/>
        </p:nvGraphicFramePr>
        <p:xfrm>
          <a:off x="381000" y="1376363"/>
          <a:ext cx="3457575" cy="612775"/>
        </p:xfrm>
        <a:graphic>
          <a:graphicData uri="http://schemas.openxmlformats.org/presentationml/2006/ole">
            <p:oleObj spid="_x0000_s30722" name="Equation" r:id="rId3" imgW="1358640" imgH="241200" progId="">
              <p:embed/>
            </p:oleObj>
          </a:graphicData>
        </a:graphic>
      </p:graphicFrame>
      <p:graphicFrame>
        <p:nvGraphicFramePr>
          <p:cNvPr id="591876" name="Object 4"/>
          <p:cNvGraphicFramePr>
            <a:graphicFrameLocks noChangeAspect="1"/>
          </p:cNvGraphicFramePr>
          <p:nvPr/>
        </p:nvGraphicFramePr>
        <p:xfrm>
          <a:off x="4267200" y="1219200"/>
          <a:ext cx="4132263" cy="1133475"/>
        </p:xfrm>
        <a:graphic>
          <a:graphicData uri="http://schemas.openxmlformats.org/presentationml/2006/ole">
            <p:oleObj spid="_x0000_s30723" name="Equation" r:id="rId4" imgW="1523880" imgH="419040" progId="">
              <p:embed/>
            </p:oleObj>
          </a:graphicData>
        </a:graphic>
      </p:graphicFrame>
      <p:sp>
        <p:nvSpPr>
          <p:cNvPr id="591881" name="Rectangle 9"/>
          <p:cNvSpPr>
            <a:spLocks noChangeArrowheads="1"/>
          </p:cNvSpPr>
          <p:nvPr/>
        </p:nvSpPr>
        <p:spPr bwMode="auto">
          <a:xfrm>
            <a:off x="0" y="601663"/>
            <a:ext cx="7854950" cy="579437"/>
          </a:xfrm>
          <a:prstGeom prst="rect">
            <a:avLst/>
          </a:prstGeom>
          <a:noFill/>
          <a:ln w="9525">
            <a:noFill/>
            <a:miter lim="800000"/>
            <a:headEnd/>
            <a:tailEnd/>
          </a:ln>
          <a:effectLst/>
        </p:spPr>
        <p:txBody>
          <a:bodyPr wrap="none">
            <a:spAutoFit/>
          </a:bodyPr>
          <a:lstStyle/>
          <a:p>
            <a:r>
              <a:rPr lang="zh-CN" altLang="en-US" sz="3200">
                <a:solidFill>
                  <a:schemeClr val="tx2"/>
                </a:solidFill>
              </a:rPr>
              <a:t>性质</a:t>
            </a:r>
            <a:r>
              <a:rPr lang="zh-CN" altLang="en-US" sz="3200"/>
              <a:t>   </a:t>
            </a:r>
            <a:r>
              <a:rPr lang="zh-CN" altLang="en-US" sz="3200" b="0"/>
              <a:t>如果总体</a:t>
            </a:r>
            <a:r>
              <a:rPr lang="en-US" altLang="zh-CN" sz="3200" b="0" i="1"/>
              <a:t>X</a:t>
            </a:r>
            <a:r>
              <a:rPr lang="zh-CN" altLang="en-US" sz="3200" b="0"/>
              <a:t>的期望为</a:t>
            </a:r>
            <a:r>
              <a:rPr lang="zh-CN" altLang="en-US" sz="3200" b="0" i="1">
                <a:sym typeface="Symbol" pitchFamily="18" charset="2"/>
              </a:rPr>
              <a:t></a:t>
            </a:r>
            <a:r>
              <a:rPr lang="zh-CN" altLang="en-US" sz="3200" b="0">
                <a:sym typeface="Symbol" pitchFamily="18" charset="2"/>
              </a:rPr>
              <a:t>，</a:t>
            </a:r>
            <a:r>
              <a:rPr lang="zh-CN" altLang="en-US" sz="3200" b="0"/>
              <a:t>方差为</a:t>
            </a:r>
            <a:r>
              <a:rPr lang="zh-CN" altLang="en-US" sz="3200" b="0">
                <a:sym typeface="Symbol" pitchFamily="18" charset="2"/>
              </a:rPr>
              <a:t></a:t>
            </a:r>
            <a:r>
              <a:rPr lang="en-US" altLang="zh-CN" sz="3200" b="0" baseline="30000">
                <a:sym typeface="Symbol" pitchFamily="18" charset="2"/>
              </a:rPr>
              <a:t>2</a:t>
            </a:r>
            <a:r>
              <a:rPr lang="zh-CN" altLang="en-US" sz="3200" b="0">
                <a:sym typeface="Symbol" pitchFamily="18" charset="2"/>
              </a:rPr>
              <a:t>，</a:t>
            </a:r>
            <a:r>
              <a:rPr lang="zh-CN" altLang="en-US" sz="3200" b="0"/>
              <a:t>则</a:t>
            </a:r>
          </a:p>
        </p:txBody>
      </p:sp>
      <p:graphicFrame>
        <p:nvGraphicFramePr>
          <p:cNvPr id="591882" name="Object 10"/>
          <p:cNvGraphicFramePr>
            <a:graphicFrameLocks noChangeAspect="1"/>
          </p:cNvGraphicFramePr>
          <p:nvPr/>
        </p:nvGraphicFramePr>
        <p:xfrm>
          <a:off x="304800" y="2438400"/>
          <a:ext cx="4065588" cy="666750"/>
        </p:xfrm>
        <a:graphic>
          <a:graphicData uri="http://schemas.openxmlformats.org/presentationml/2006/ole">
            <p:oleObj spid="_x0000_s30724" name="Equation" r:id="rId5" imgW="1473120" imgH="241200" progId="">
              <p:embed/>
            </p:oleObj>
          </a:graphicData>
        </a:graphic>
      </p:graphicFrame>
      <p:sp>
        <p:nvSpPr>
          <p:cNvPr id="591884" name="Rectangle 12"/>
          <p:cNvSpPr>
            <a:spLocks noChangeArrowheads="1"/>
          </p:cNvSpPr>
          <p:nvPr/>
        </p:nvSpPr>
        <p:spPr bwMode="auto">
          <a:xfrm>
            <a:off x="0" y="3276600"/>
            <a:ext cx="8915400" cy="579438"/>
          </a:xfrm>
          <a:prstGeom prst="rect">
            <a:avLst/>
          </a:prstGeom>
          <a:noFill/>
          <a:ln w="9525">
            <a:noFill/>
            <a:miter lim="800000"/>
            <a:headEnd/>
            <a:tailEnd/>
          </a:ln>
          <a:effectLst/>
        </p:spPr>
        <p:txBody>
          <a:bodyPr>
            <a:spAutoFit/>
          </a:bodyPr>
          <a:lstStyle/>
          <a:p>
            <a:r>
              <a:rPr lang="zh-CN" altLang="en-US" sz="3200" b="0"/>
              <a:t>证明 </a:t>
            </a:r>
            <a:r>
              <a:rPr lang="en-US" altLang="zh-CN" sz="3200" b="0"/>
              <a:t>(1)</a:t>
            </a:r>
            <a:r>
              <a:rPr lang="zh-CN" altLang="en-US" sz="3200" b="0"/>
              <a:t>、</a:t>
            </a:r>
            <a:r>
              <a:rPr lang="en-US" altLang="zh-CN" sz="3200" b="0"/>
              <a:t>(2)</a:t>
            </a:r>
            <a:r>
              <a:rPr lang="zh-CN" altLang="en-US" sz="3200" b="0"/>
              <a:t>的证明留给读者，下面证明性质</a:t>
            </a:r>
            <a:r>
              <a:rPr lang="en-US" altLang="zh-CN" sz="3200" b="0"/>
              <a:t>(3)</a:t>
            </a:r>
            <a:r>
              <a:rPr lang="zh-CN" altLang="en-US" sz="3200" b="0"/>
              <a:t>。 </a:t>
            </a:r>
          </a:p>
        </p:txBody>
      </p:sp>
      <p:graphicFrame>
        <p:nvGraphicFramePr>
          <p:cNvPr id="591886" name="Object 14"/>
          <p:cNvGraphicFramePr>
            <a:graphicFrameLocks noChangeAspect="1"/>
          </p:cNvGraphicFramePr>
          <p:nvPr/>
        </p:nvGraphicFramePr>
        <p:xfrm>
          <a:off x="1905000" y="3962400"/>
          <a:ext cx="4953000" cy="1343025"/>
        </p:xfrm>
        <a:graphic>
          <a:graphicData uri="http://schemas.openxmlformats.org/presentationml/2006/ole">
            <p:oleObj spid="_x0000_s30725" r:id="rId6" imgW="1790700" imgH="482600" progId="Equation.3">
              <p:embed/>
            </p:oleObj>
          </a:graphicData>
        </a:graphic>
      </p:graphicFrame>
      <p:graphicFrame>
        <p:nvGraphicFramePr>
          <p:cNvPr id="591887" name="Object 15"/>
          <p:cNvGraphicFramePr>
            <a:graphicFrameLocks noChangeAspect="1"/>
          </p:cNvGraphicFramePr>
          <p:nvPr/>
        </p:nvGraphicFramePr>
        <p:xfrm>
          <a:off x="2438400" y="5410200"/>
          <a:ext cx="3657600" cy="1169988"/>
        </p:xfrm>
        <a:graphic>
          <a:graphicData uri="http://schemas.openxmlformats.org/presentationml/2006/ole">
            <p:oleObj spid="_x0000_s30726" name="Equation" r:id="rId7" imgW="1358640" imgH="431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1881"/>
                                        </p:tgtEl>
                                        <p:attrNameLst>
                                          <p:attrName>style.visibility</p:attrName>
                                        </p:attrNameLst>
                                      </p:cBhvr>
                                      <p:to>
                                        <p:strVal val="visible"/>
                                      </p:to>
                                    </p:set>
                                    <p:anim calcmode="lin" valueType="num">
                                      <p:cBhvr additive="base">
                                        <p:cTn id="7" dur="500" fill="hold"/>
                                        <p:tgtEl>
                                          <p:spTgt spid="591881"/>
                                        </p:tgtEl>
                                        <p:attrNameLst>
                                          <p:attrName>ppt_x</p:attrName>
                                        </p:attrNameLst>
                                      </p:cBhvr>
                                      <p:tavLst>
                                        <p:tav tm="0">
                                          <p:val>
                                            <p:strVal val="0-#ppt_w/2"/>
                                          </p:val>
                                        </p:tav>
                                        <p:tav tm="100000">
                                          <p:val>
                                            <p:strVal val="#ppt_x"/>
                                          </p:val>
                                        </p:tav>
                                      </p:tavLst>
                                    </p:anim>
                                    <p:anim calcmode="lin" valueType="num">
                                      <p:cBhvr additive="base">
                                        <p:cTn id="8" dur="500" fill="hold"/>
                                        <p:tgtEl>
                                          <p:spTgt spid="5918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1877"/>
                                        </p:tgtEl>
                                        <p:attrNameLst>
                                          <p:attrName>style.visibility</p:attrName>
                                        </p:attrNameLst>
                                      </p:cBhvr>
                                      <p:to>
                                        <p:strVal val="visible"/>
                                      </p:to>
                                    </p:set>
                                    <p:anim calcmode="lin" valueType="num">
                                      <p:cBhvr additive="base">
                                        <p:cTn id="13" dur="500" fill="hold"/>
                                        <p:tgtEl>
                                          <p:spTgt spid="591877"/>
                                        </p:tgtEl>
                                        <p:attrNameLst>
                                          <p:attrName>ppt_x</p:attrName>
                                        </p:attrNameLst>
                                      </p:cBhvr>
                                      <p:tavLst>
                                        <p:tav tm="0">
                                          <p:val>
                                            <p:strVal val="0-#ppt_w/2"/>
                                          </p:val>
                                        </p:tav>
                                        <p:tav tm="100000">
                                          <p:val>
                                            <p:strVal val="#ppt_x"/>
                                          </p:val>
                                        </p:tav>
                                      </p:tavLst>
                                    </p:anim>
                                    <p:anim calcmode="lin" valueType="num">
                                      <p:cBhvr additive="base">
                                        <p:cTn id="14" dur="500" fill="hold"/>
                                        <p:tgtEl>
                                          <p:spTgt spid="5918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91876"/>
                                        </p:tgtEl>
                                        <p:attrNameLst>
                                          <p:attrName>style.visibility</p:attrName>
                                        </p:attrNameLst>
                                      </p:cBhvr>
                                      <p:to>
                                        <p:strVal val="visible"/>
                                      </p:to>
                                    </p:set>
                                    <p:anim calcmode="lin" valueType="num">
                                      <p:cBhvr additive="base">
                                        <p:cTn id="19" dur="500" fill="hold"/>
                                        <p:tgtEl>
                                          <p:spTgt spid="591876"/>
                                        </p:tgtEl>
                                        <p:attrNameLst>
                                          <p:attrName>ppt_x</p:attrName>
                                        </p:attrNameLst>
                                      </p:cBhvr>
                                      <p:tavLst>
                                        <p:tav tm="0">
                                          <p:val>
                                            <p:strVal val="0-#ppt_w/2"/>
                                          </p:val>
                                        </p:tav>
                                        <p:tav tm="100000">
                                          <p:val>
                                            <p:strVal val="#ppt_x"/>
                                          </p:val>
                                        </p:tav>
                                      </p:tavLst>
                                    </p:anim>
                                    <p:anim calcmode="lin" valueType="num">
                                      <p:cBhvr additive="base">
                                        <p:cTn id="20" dur="500" fill="hold"/>
                                        <p:tgtEl>
                                          <p:spTgt spid="5918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91882"/>
                                        </p:tgtEl>
                                        <p:attrNameLst>
                                          <p:attrName>style.visibility</p:attrName>
                                        </p:attrNameLst>
                                      </p:cBhvr>
                                      <p:to>
                                        <p:strVal val="visible"/>
                                      </p:to>
                                    </p:set>
                                    <p:anim calcmode="lin" valueType="num">
                                      <p:cBhvr additive="base">
                                        <p:cTn id="25" dur="500" fill="hold"/>
                                        <p:tgtEl>
                                          <p:spTgt spid="591882"/>
                                        </p:tgtEl>
                                        <p:attrNameLst>
                                          <p:attrName>ppt_x</p:attrName>
                                        </p:attrNameLst>
                                      </p:cBhvr>
                                      <p:tavLst>
                                        <p:tav tm="0">
                                          <p:val>
                                            <p:strVal val="0-#ppt_w/2"/>
                                          </p:val>
                                        </p:tav>
                                        <p:tav tm="100000">
                                          <p:val>
                                            <p:strVal val="#ppt_x"/>
                                          </p:val>
                                        </p:tav>
                                      </p:tavLst>
                                    </p:anim>
                                    <p:anim calcmode="lin" valueType="num">
                                      <p:cBhvr additive="base">
                                        <p:cTn id="26" dur="500" fill="hold"/>
                                        <p:tgtEl>
                                          <p:spTgt spid="5918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1884"/>
                                        </p:tgtEl>
                                        <p:attrNameLst>
                                          <p:attrName>style.visibility</p:attrName>
                                        </p:attrNameLst>
                                      </p:cBhvr>
                                      <p:to>
                                        <p:strVal val="visible"/>
                                      </p:to>
                                    </p:set>
                                    <p:anim calcmode="lin" valueType="num">
                                      <p:cBhvr additive="base">
                                        <p:cTn id="31" dur="500" fill="hold"/>
                                        <p:tgtEl>
                                          <p:spTgt spid="591884"/>
                                        </p:tgtEl>
                                        <p:attrNameLst>
                                          <p:attrName>ppt_x</p:attrName>
                                        </p:attrNameLst>
                                      </p:cBhvr>
                                      <p:tavLst>
                                        <p:tav tm="0">
                                          <p:val>
                                            <p:strVal val="0-#ppt_w/2"/>
                                          </p:val>
                                        </p:tav>
                                        <p:tav tm="100000">
                                          <p:val>
                                            <p:strVal val="#ppt_x"/>
                                          </p:val>
                                        </p:tav>
                                      </p:tavLst>
                                    </p:anim>
                                    <p:anim calcmode="lin" valueType="num">
                                      <p:cBhvr additive="base">
                                        <p:cTn id="32" dur="500" fill="hold"/>
                                        <p:tgtEl>
                                          <p:spTgt spid="59188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91886"/>
                                        </p:tgtEl>
                                        <p:attrNameLst>
                                          <p:attrName>style.visibility</p:attrName>
                                        </p:attrNameLst>
                                      </p:cBhvr>
                                      <p:to>
                                        <p:strVal val="visible"/>
                                      </p:to>
                                    </p:set>
                                    <p:anim calcmode="lin" valueType="num">
                                      <p:cBhvr additive="base">
                                        <p:cTn id="37" dur="500" fill="hold"/>
                                        <p:tgtEl>
                                          <p:spTgt spid="591886"/>
                                        </p:tgtEl>
                                        <p:attrNameLst>
                                          <p:attrName>ppt_x</p:attrName>
                                        </p:attrNameLst>
                                      </p:cBhvr>
                                      <p:tavLst>
                                        <p:tav tm="0">
                                          <p:val>
                                            <p:strVal val="0-#ppt_w/2"/>
                                          </p:val>
                                        </p:tav>
                                        <p:tav tm="100000">
                                          <p:val>
                                            <p:strVal val="#ppt_x"/>
                                          </p:val>
                                        </p:tav>
                                      </p:tavLst>
                                    </p:anim>
                                    <p:anim calcmode="lin" valueType="num">
                                      <p:cBhvr additive="base">
                                        <p:cTn id="38" dur="500" fill="hold"/>
                                        <p:tgtEl>
                                          <p:spTgt spid="59188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91887"/>
                                        </p:tgtEl>
                                        <p:attrNameLst>
                                          <p:attrName>style.visibility</p:attrName>
                                        </p:attrNameLst>
                                      </p:cBhvr>
                                      <p:to>
                                        <p:strVal val="visible"/>
                                      </p:to>
                                    </p:set>
                                    <p:anim calcmode="lin" valueType="num">
                                      <p:cBhvr additive="base">
                                        <p:cTn id="43" dur="500" fill="hold"/>
                                        <p:tgtEl>
                                          <p:spTgt spid="591887"/>
                                        </p:tgtEl>
                                        <p:attrNameLst>
                                          <p:attrName>ppt_x</p:attrName>
                                        </p:attrNameLst>
                                      </p:cBhvr>
                                      <p:tavLst>
                                        <p:tav tm="0">
                                          <p:val>
                                            <p:strVal val="0-#ppt_w/2"/>
                                          </p:val>
                                        </p:tav>
                                        <p:tav tm="100000">
                                          <p:val>
                                            <p:strVal val="#ppt_x"/>
                                          </p:val>
                                        </p:tav>
                                      </p:tavLst>
                                    </p:anim>
                                    <p:anim calcmode="lin" valueType="num">
                                      <p:cBhvr additive="base">
                                        <p:cTn id="44" dur="500" fill="hold"/>
                                        <p:tgtEl>
                                          <p:spTgt spid="5918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81" grpId="0" autoUpdateAnimBg="0"/>
      <p:bldP spid="59188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2906" name="Object 10"/>
          <p:cNvGraphicFramePr>
            <a:graphicFrameLocks noChangeAspect="1"/>
          </p:cNvGraphicFramePr>
          <p:nvPr/>
        </p:nvGraphicFramePr>
        <p:xfrm>
          <a:off x="0" y="762000"/>
          <a:ext cx="4495800" cy="1055688"/>
        </p:xfrm>
        <a:graphic>
          <a:graphicData uri="http://schemas.openxmlformats.org/presentationml/2006/ole">
            <p:oleObj spid="_x0000_s117762" name="Equation" r:id="rId3" imgW="1854000" imgH="431640" progId="">
              <p:embed/>
            </p:oleObj>
          </a:graphicData>
        </a:graphic>
      </p:graphicFrame>
      <p:graphicFrame>
        <p:nvGraphicFramePr>
          <p:cNvPr id="592905" name="Object 9"/>
          <p:cNvGraphicFramePr>
            <a:graphicFrameLocks noChangeAspect="1"/>
          </p:cNvGraphicFramePr>
          <p:nvPr/>
        </p:nvGraphicFramePr>
        <p:xfrm>
          <a:off x="4495800" y="838200"/>
          <a:ext cx="4419600" cy="881063"/>
        </p:xfrm>
        <a:graphic>
          <a:graphicData uri="http://schemas.openxmlformats.org/presentationml/2006/ole">
            <p:oleObj spid="_x0000_s117763" name="Equation" r:id="rId4" imgW="2311200" imgH="457200" progId="">
              <p:embed/>
            </p:oleObj>
          </a:graphicData>
        </a:graphic>
      </p:graphicFrame>
      <p:graphicFrame>
        <p:nvGraphicFramePr>
          <p:cNvPr id="592904" name="Object 8"/>
          <p:cNvGraphicFramePr>
            <a:graphicFrameLocks noChangeAspect="1"/>
          </p:cNvGraphicFramePr>
          <p:nvPr/>
        </p:nvGraphicFramePr>
        <p:xfrm>
          <a:off x="0" y="1981200"/>
          <a:ext cx="4724400" cy="1019175"/>
        </p:xfrm>
        <a:graphic>
          <a:graphicData uri="http://schemas.openxmlformats.org/presentationml/2006/ole">
            <p:oleObj spid="_x0000_s117764" name="Equation" r:id="rId5" imgW="2120760" imgH="457200" progId="">
              <p:embed/>
            </p:oleObj>
          </a:graphicData>
        </a:graphic>
      </p:graphicFrame>
      <p:graphicFrame>
        <p:nvGraphicFramePr>
          <p:cNvPr id="592902" name="Object 6"/>
          <p:cNvGraphicFramePr>
            <a:graphicFrameLocks noChangeAspect="1"/>
          </p:cNvGraphicFramePr>
          <p:nvPr/>
        </p:nvGraphicFramePr>
        <p:xfrm>
          <a:off x="0" y="3124200"/>
          <a:ext cx="4114800" cy="1114425"/>
        </p:xfrm>
        <a:graphic>
          <a:graphicData uri="http://schemas.openxmlformats.org/presentationml/2006/ole">
            <p:oleObj spid="_x0000_s117765" name="Equation" r:id="rId6" imgW="1688760" imgH="457200" progId="">
              <p:embed/>
            </p:oleObj>
          </a:graphicData>
        </a:graphic>
      </p:graphicFrame>
      <p:graphicFrame>
        <p:nvGraphicFramePr>
          <p:cNvPr id="592901" name="Object 5"/>
          <p:cNvGraphicFramePr>
            <a:graphicFrameLocks noChangeAspect="1"/>
          </p:cNvGraphicFramePr>
          <p:nvPr/>
        </p:nvGraphicFramePr>
        <p:xfrm>
          <a:off x="228600" y="4572000"/>
          <a:ext cx="5992813" cy="1057275"/>
        </p:xfrm>
        <a:graphic>
          <a:graphicData uri="http://schemas.openxmlformats.org/presentationml/2006/ole">
            <p:oleObj spid="_x0000_s117766" name="Equation" r:id="rId7" imgW="2590560" imgH="457200" progId="">
              <p:embed/>
            </p:oleObj>
          </a:graphicData>
        </a:graphic>
      </p:graphicFrame>
      <p:graphicFrame>
        <p:nvGraphicFramePr>
          <p:cNvPr id="592910" name="Object 14"/>
          <p:cNvGraphicFramePr>
            <a:graphicFrameLocks noChangeAspect="1"/>
          </p:cNvGraphicFramePr>
          <p:nvPr>
            <p:ph/>
          </p:nvPr>
        </p:nvGraphicFramePr>
        <p:xfrm>
          <a:off x="774700" y="5805488"/>
          <a:ext cx="5216525" cy="788987"/>
        </p:xfrm>
        <a:graphic>
          <a:graphicData uri="http://schemas.openxmlformats.org/presentationml/2006/ole">
            <p:oleObj spid="_x0000_s117767" name="Equation" r:id="rId8" imgW="1511280" imgH="228600"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2906"/>
                                        </p:tgtEl>
                                        <p:attrNameLst>
                                          <p:attrName>style.visibility</p:attrName>
                                        </p:attrNameLst>
                                      </p:cBhvr>
                                      <p:to>
                                        <p:strVal val="visible"/>
                                      </p:to>
                                    </p:set>
                                    <p:anim calcmode="lin" valueType="num">
                                      <p:cBhvr additive="base">
                                        <p:cTn id="7" dur="500" fill="hold"/>
                                        <p:tgtEl>
                                          <p:spTgt spid="592906"/>
                                        </p:tgtEl>
                                        <p:attrNameLst>
                                          <p:attrName>ppt_x</p:attrName>
                                        </p:attrNameLst>
                                      </p:cBhvr>
                                      <p:tavLst>
                                        <p:tav tm="0">
                                          <p:val>
                                            <p:strVal val="0-#ppt_w/2"/>
                                          </p:val>
                                        </p:tav>
                                        <p:tav tm="100000">
                                          <p:val>
                                            <p:strVal val="#ppt_x"/>
                                          </p:val>
                                        </p:tav>
                                      </p:tavLst>
                                    </p:anim>
                                    <p:anim calcmode="lin" valueType="num">
                                      <p:cBhvr additive="base">
                                        <p:cTn id="8" dur="500" fill="hold"/>
                                        <p:tgtEl>
                                          <p:spTgt spid="5929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2905"/>
                                        </p:tgtEl>
                                        <p:attrNameLst>
                                          <p:attrName>style.visibility</p:attrName>
                                        </p:attrNameLst>
                                      </p:cBhvr>
                                      <p:to>
                                        <p:strVal val="visible"/>
                                      </p:to>
                                    </p:set>
                                    <p:anim calcmode="lin" valueType="num">
                                      <p:cBhvr additive="base">
                                        <p:cTn id="13" dur="500" fill="hold"/>
                                        <p:tgtEl>
                                          <p:spTgt spid="592905"/>
                                        </p:tgtEl>
                                        <p:attrNameLst>
                                          <p:attrName>ppt_x</p:attrName>
                                        </p:attrNameLst>
                                      </p:cBhvr>
                                      <p:tavLst>
                                        <p:tav tm="0">
                                          <p:val>
                                            <p:strVal val="0-#ppt_w/2"/>
                                          </p:val>
                                        </p:tav>
                                        <p:tav tm="100000">
                                          <p:val>
                                            <p:strVal val="#ppt_x"/>
                                          </p:val>
                                        </p:tav>
                                      </p:tavLst>
                                    </p:anim>
                                    <p:anim calcmode="lin" valueType="num">
                                      <p:cBhvr additive="base">
                                        <p:cTn id="14" dur="500" fill="hold"/>
                                        <p:tgtEl>
                                          <p:spTgt spid="5929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92904"/>
                                        </p:tgtEl>
                                        <p:attrNameLst>
                                          <p:attrName>style.visibility</p:attrName>
                                        </p:attrNameLst>
                                      </p:cBhvr>
                                      <p:to>
                                        <p:strVal val="visible"/>
                                      </p:to>
                                    </p:set>
                                    <p:anim calcmode="lin" valueType="num">
                                      <p:cBhvr additive="base">
                                        <p:cTn id="19" dur="500" fill="hold"/>
                                        <p:tgtEl>
                                          <p:spTgt spid="592904"/>
                                        </p:tgtEl>
                                        <p:attrNameLst>
                                          <p:attrName>ppt_x</p:attrName>
                                        </p:attrNameLst>
                                      </p:cBhvr>
                                      <p:tavLst>
                                        <p:tav tm="0">
                                          <p:val>
                                            <p:strVal val="0-#ppt_w/2"/>
                                          </p:val>
                                        </p:tav>
                                        <p:tav tm="100000">
                                          <p:val>
                                            <p:strVal val="#ppt_x"/>
                                          </p:val>
                                        </p:tav>
                                      </p:tavLst>
                                    </p:anim>
                                    <p:anim calcmode="lin" valueType="num">
                                      <p:cBhvr additive="base">
                                        <p:cTn id="20" dur="500" fill="hold"/>
                                        <p:tgtEl>
                                          <p:spTgt spid="5929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92902"/>
                                        </p:tgtEl>
                                        <p:attrNameLst>
                                          <p:attrName>style.visibility</p:attrName>
                                        </p:attrNameLst>
                                      </p:cBhvr>
                                      <p:to>
                                        <p:strVal val="visible"/>
                                      </p:to>
                                    </p:set>
                                    <p:anim calcmode="lin" valueType="num">
                                      <p:cBhvr additive="base">
                                        <p:cTn id="25" dur="500" fill="hold"/>
                                        <p:tgtEl>
                                          <p:spTgt spid="592902"/>
                                        </p:tgtEl>
                                        <p:attrNameLst>
                                          <p:attrName>ppt_x</p:attrName>
                                        </p:attrNameLst>
                                      </p:cBhvr>
                                      <p:tavLst>
                                        <p:tav tm="0">
                                          <p:val>
                                            <p:strVal val="0-#ppt_w/2"/>
                                          </p:val>
                                        </p:tav>
                                        <p:tav tm="100000">
                                          <p:val>
                                            <p:strVal val="#ppt_x"/>
                                          </p:val>
                                        </p:tav>
                                      </p:tavLst>
                                    </p:anim>
                                    <p:anim calcmode="lin" valueType="num">
                                      <p:cBhvr additive="base">
                                        <p:cTn id="26" dur="500" fill="hold"/>
                                        <p:tgtEl>
                                          <p:spTgt spid="5929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92901"/>
                                        </p:tgtEl>
                                        <p:attrNameLst>
                                          <p:attrName>style.visibility</p:attrName>
                                        </p:attrNameLst>
                                      </p:cBhvr>
                                      <p:to>
                                        <p:strVal val="visible"/>
                                      </p:to>
                                    </p:set>
                                    <p:anim calcmode="lin" valueType="num">
                                      <p:cBhvr additive="base">
                                        <p:cTn id="31" dur="500" fill="hold"/>
                                        <p:tgtEl>
                                          <p:spTgt spid="592901"/>
                                        </p:tgtEl>
                                        <p:attrNameLst>
                                          <p:attrName>ppt_x</p:attrName>
                                        </p:attrNameLst>
                                      </p:cBhvr>
                                      <p:tavLst>
                                        <p:tav tm="0">
                                          <p:val>
                                            <p:strVal val="0-#ppt_w/2"/>
                                          </p:val>
                                        </p:tav>
                                        <p:tav tm="100000">
                                          <p:val>
                                            <p:strVal val="#ppt_x"/>
                                          </p:val>
                                        </p:tav>
                                      </p:tavLst>
                                    </p:anim>
                                    <p:anim calcmode="lin" valueType="num">
                                      <p:cBhvr additive="base">
                                        <p:cTn id="32" dur="500" fill="hold"/>
                                        <p:tgtEl>
                                          <p:spTgt spid="59290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92910"/>
                                        </p:tgtEl>
                                        <p:attrNameLst>
                                          <p:attrName>style.visibility</p:attrName>
                                        </p:attrNameLst>
                                      </p:cBhvr>
                                      <p:to>
                                        <p:strVal val="visible"/>
                                      </p:to>
                                    </p:set>
                                    <p:anim calcmode="lin" valueType="num">
                                      <p:cBhvr additive="base">
                                        <p:cTn id="37" dur="500" fill="hold"/>
                                        <p:tgtEl>
                                          <p:spTgt spid="592910"/>
                                        </p:tgtEl>
                                        <p:attrNameLst>
                                          <p:attrName>ppt_x</p:attrName>
                                        </p:attrNameLst>
                                      </p:cBhvr>
                                      <p:tavLst>
                                        <p:tav tm="0">
                                          <p:val>
                                            <p:strVal val="0-#ppt_w/2"/>
                                          </p:val>
                                        </p:tav>
                                        <p:tav tm="100000">
                                          <p:val>
                                            <p:strVal val="#ppt_x"/>
                                          </p:val>
                                        </p:tav>
                                      </p:tavLst>
                                    </p:anim>
                                    <p:anim calcmode="lin" valueType="num">
                                      <p:cBhvr additive="base">
                                        <p:cTn id="38" dur="500" fill="hold"/>
                                        <p:tgtEl>
                                          <p:spTgt spid="5929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685800" y="609600"/>
            <a:ext cx="7239000" cy="609600"/>
          </a:xfrm>
        </p:spPr>
        <p:txBody>
          <a:bodyPr>
            <a:normAutofit fontScale="90000"/>
          </a:bodyPr>
          <a:lstStyle/>
          <a:p>
            <a:r>
              <a:rPr lang="zh-CN" altLang="en-US" b="1" dirty="0" smtClean="0">
                <a:solidFill>
                  <a:schemeClr val="tx1"/>
                </a:solidFill>
                <a:latin typeface="楷体_GB2312" pitchFamily="49" charset="-122"/>
                <a:ea typeface="楷体_GB2312" pitchFamily="49" charset="-122"/>
              </a:rPr>
              <a:t>常用</a:t>
            </a:r>
            <a:r>
              <a:rPr lang="zh-CN" altLang="en-US" b="1" dirty="0">
                <a:solidFill>
                  <a:schemeClr val="tx1"/>
                </a:solidFill>
                <a:latin typeface="楷体_GB2312" pitchFamily="49" charset="-122"/>
                <a:ea typeface="楷体_GB2312" pitchFamily="49" charset="-122"/>
              </a:rPr>
              <a:t>统计量的分布</a:t>
            </a:r>
          </a:p>
        </p:txBody>
      </p:sp>
      <p:sp>
        <p:nvSpPr>
          <p:cNvPr id="602116" name="Text Box 4"/>
          <p:cNvSpPr txBox="1">
            <a:spLocks noChangeArrowheads="1"/>
          </p:cNvSpPr>
          <p:nvPr/>
        </p:nvSpPr>
        <p:spPr bwMode="auto">
          <a:xfrm>
            <a:off x="2362200" y="2133600"/>
            <a:ext cx="5562600" cy="641350"/>
          </a:xfrm>
          <a:prstGeom prst="rect">
            <a:avLst/>
          </a:prstGeom>
          <a:noFill/>
          <a:ln w="12700">
            <a:noFill/>
            <a:miter lim="800000"/>
            <a:headEnd/>
            <a:tailEnd/>
          </a:ln>
          <a:effectLst/>
        </p:spPr>
        <p:txBody>
          <a:bodyPr>
            <a:spAutoFit/>
          </a:bodyPr>
          <a:lstStyle/>
          <a:p>
            <a:pPr eaLnBrk="0" hangingPunct="0">
              <a:spcBef>
                <a:spcPct val="50000"/>
              </a:spcBef>
            </a:pPr>
            <a:r>
              <a:rPr lang="en-US" altLang="zh-CN" sz="2400" b="0">
                <a:effectLst>
                  <a:outerShdw blurRad="38100" dist="38100" dir="2700000" algn="tl">
                    <a:srgbClr val="FFFFFF"/>
                  </a:outerShdw>
                </a:effectLst>
                <a:latin typeface="楷体_GB2312" pitchFamily="49" charset="-122"/>
              </a:rPr>
              <a:t> </a:t>
            </a:r>
            <a:r>
              <a:rPr lang="en-US" altLang="zh-CN" sz="3600">
                <a:solidFill>
                  <a:srgbClr val="FF0000"/>
                </a:solidFill>
                <a:latin typeface="楷体_GB2312" pitchFamily="49" charset="-122"/>
                <a:sym typeface="Symbol" pitchFamily="18" charset="2"/>
              </a:rPr>
              <a:t></a:t>
            </a:r>
            <a:r>
              <a:rPr lang="en-US" altLang="zh-CN" sz="3600" baseline="30000">
                <a:solidFill>
                  <a:srgbClr val="FF0000"/>
                </a:solidFill>
                <a:latin typeface="楷体_GB2312" pitchFamily="49" charset="-122"/>
                <a:sym typeface="Symbol" pitchFamily="18" charset="2"/>
              </a:rPr>
              <a:t>2</a:t>
            </a:r>
            <a:r>
              <a:rPr lang="zh-CN" altLang="en-US" sz="3600" b="0">
                <a:solidFill>
                  <a:srgbClr val="FF0000"/>
                </a:solidFill>
                <a:latin typeface="楷体_GB2312" pitchFamily="49" charset="-122"/>
              </a:rPr>
              <a:t>分布</a:t>
            </a:r>
            <a:r>
              <a:rPr lang="zh-CN" altLang="en-US" sz="3600" b="0">
                <a:latin typeface="楷体_GB2312" pitchFamily="49" charset="-122"/>
              </a:rPr>
              <a:t>、</a:t>
            </a:r>
            <a:r>
              <a:rPr lang="en-US" altLang="zh-CN" sz="3600" i="1">
                <a:solidFill>
                  <a:srgbClr val="FF0000"/>
                </a:solidFill>
              </a:rPr>
              <a:t>t</a:t>
            </a:r>
            <a:r>
              <a:rPr lang="zh-CN" altLang="en-US" sz="3600" b="0">
                <a:solidFill>
                  <a:srgbClr val="FF0000"/>
                </a:solidFill>
                <a:latin typeface="楷体_GB2312" pitchFamily="49" charset="-122"/>
              </a:rPr>
              <a:t>分布</a:t>
            </a:r>
            <a:r>
              <a:rPr lang="zh-CN" altLang="en-US" sz="3600" b="0">
                <a:latin typeface="楷体_GB2312" pitchFamily="49" charset="-122"/>
              </a:rPr>
              <a:t>和</a:t>
            </a:r>
            <a:r>
              <a:rPr lang="en-US" altLang="zh-CN" sz="3600" i="1">
                <a:solidFill>
                  <a:srgbClr val="FF0000"/>
                </a:solidFill>
              </a:rPr>
              <a:t>F</a:t>
            </a:r>
            <a:r>
              <a:rPr lang="zh-CN" altLang="en-US" sz="3600" b="0">
                <a:solidFill>
                  <a:srgbClr val="FF0000"/>
                </a:solidFill>
                <a:latin typeface="楷体_GB2312" pitchFamily="49" charset="-122"/>
              </a:rPr>
              <a:t>分布</a:t>
            </a:r>
            <a:r>
              <a:rPr lang="zh-CN" altLang="en-US" sz="3600" b="0">
                <a:latin typeface="楷体_GB2312" pitchFamily="49" charset="-122"/>
              </a:rPr>
              <a:t>。 </a:t>
            </a:r>
          </a:p>
        </p:txBody>
      </p:sp>
      <p:sp>
        <p:nvSpPr>
          <p:cNvPr id="602117" name="Text Box 5"/>
          <p:cNvSpPr txBox="1">
            <a:spLocks noChangeArrowheads="1"/>
          </p:cNvSpPr>
          <p:nvPr/>
        </p:nvSpPr>
        <p:spPr bwMode="auto">
          <a:xfrm>
            <a:off x="152400" y="3048000"/>
            <a:ext cx="2936875" cy="641350"/>
          </a:xfrm>
          <a:prstGeom prst="rect">
            <a:avLst/>
          </a:prstGeom>
          <a:noFill/>
          <a:ln w="9525">
            <a:noFill/>
            <a:miter lim="800000"/>
            <a:headEnd/>
            <a:tailEnd/>
          </a:ln>
          <a:effectLst/>
        </p:spPr>
        <p:txBody>
          <a:bodyPr wrap="none">
            <a:spAutoFit/>
          </a:bodyPr>
          <a:lstStyle/>
          <a:p>
            <a:r>
              <a:rPr lang="zh-CN" altLang="en-US" sz="3600" dirty="0">
                <a:solidFill>
                  <a:srgbClr val="FF0000"/>
                </a:solidFill>
                <a:latin typeface="楷体_GB2312" pitchFamily="49" charset="-122"/>
              </a:rPr>
              <a:t>一、正态分布</a:t>
            </a:r>
            <a:endParaRPr lang="zh-CN" altLang="en-US" sz="3600" b="0" dirty="0">
              <a:solidFill>
                <a:srgbClr val="FF0000"/>
              </a:solidFill>
              <a:latin typeface="楷体_GB2312" pitchFamily="49" charset="-122"/>
            </a:endParaRPr>
          </a:p>
        </p:txBody>
      </p:sp>
      <p:grpSp>
        <p:nvGrpSpPr>
          <p:cNvPr id="2" name="Group 6"/>
          <p:cNvGrpSpPr>
            <a:grpSpLocks/>
          </p:cNvGrpSpPr>
          <p:nvPr/>
        </p:nvGrpSpPr>
        <p:grpSpPr bwMode="auto">
          <a:xfrm>
            <a:off x="304800" y="4572000"/>
            <a:ext cx="3765550" cy="641350"/>
            <a:chOff x="96" y="2976"/>
            <a:chExt cx="2372" cy="404"/>
          </a:xfrm>
        </p:grpSpPr>
        <p:graphicFrame>
          <p:nvGraphicFramePr>
            <p:cNvPr id="602119" name="Object 7"/>
            <p:cNvGraphicFramePr>
              <a:graphicFrameLocks noChangeAspect="1"/>
            </p:cNvGraphicFramePr>
            <p:nvPr/>
          </p:nvGraphicFramePr>
          <p:xfrm>
            <a:off x="96" y="2976"/>
            <a:ext cx="1809" cy="395"/>
          </p:xfrm>
          <a:graphic>
            <a:graphicData uri="http://schemas.openxmlformats.org/presentationml/2006/ole">
              <p:oleObj spid="_x0000_s35844" name="Equation" r:id="rId3" imgW="990360" imgH="241200" progId="">
                <p:embed/>
              </p:oleObj>
            </a:graphicData>
          </a:graphic>
        </p:graphicFrame>
        <p:sp>
          <p:nvSpPr>
            <p:cNvPr id="602120" name="Text Box 8"/>
            <p:cNvSpPr txBox="1">
              <a:spLocks noChangeArrowheads="1"/>
            </p:cNvSpPr>
            <p:nvPr/>
          </p:nvSpPr>
          <p:spPr bwMode="auto">
            <a:xfrm>
              <a:off x="1920" y="2976"/>
              <a:ext cx="548" cy="404"/>
            </a:xfrm>
            <a:prstGeom prst="rect">
              <a:avLst/>
            </a:prstGeom>
            <a:noFill/>
            <a:ln w="9525">
              <a:noFill/>
              <a:miter lim="800000"/>
              <a:headEnd/>
              <a:tailEnd/>
            </a:ln>
            <a:effectLst/>
          </p:spPr>
          <p:txBody>
            <a:bodyPr wrap="none">
              <a:spAutoFit/>
            </a:bodyPr>
            <a:lstStyle/>
            <a:p>
              <a:r>
                <a:rPr lang="en-US" altLang="zh-CN" sz="3600" b="0">
                  <a:latin typeface="楷体_GB2312" pitchFamily="49" charset="-122"/>
                </a:rPr>
                <a:t>,</a:t>
              </a:r>
              <a:r>
                <a:rPr lang="zh-CN" altLang="en-US" sz="3600" b="0">
                  <a:latin typeface="楷体_GB2312" pitchFamily="49" charset="-122"/>
                </a:rPr>
                <a:t>则</a:t>
              </a:r>
            </a:p>
          </p:txBody>
        </p:sp>
      </p:grpSp>
      <p:graphicFrame>
        <p:nvGraphicFramePr>
          <p:cNvPr id="602121" name="Object 9"/>
          <p:cNvGraphicFramePr>
            <a:graphicFrameLocks noChangeAspect="1"/>
          </p:cNvGraphicFramePr>
          <p:nvPr/>
        </p:nvGraphicFramePr>
        <p:xfrm>
          <a:off x="1752600" y="5181600"/>
          <a:ext cx="5084763" cy="1295400"/>
        </p:xfrm>
        <a:graphic>
          <a:graphicData uri="http://schemas.openxmlformats.org/presentationml/2006/ole">
            <p:oleObj spid="_x0000_s35842" name="公式" r:id="rId4" imgW="1955520" imgH="457200" progId="Equation.3">
              <p:embed/>
            </p:oleObj>
          </a:graphicData>
        </a:graphic>
      </p:graphicFrame>
      <p:sp>
        <p:nvSpPr>
          <p:cNvPr id="602122" name="Rectangle 10"/>
          <p:cNvSpPr>
            <a:spLocks noChangeArrowheads="1"/>
          </p:cNvSpPr>
          <p:nvPr/>
        </p:nvSpPr>
        <p:spPr bwMode="auto">
          <a:xfrm>
            <a:off x="228600" y="1371600"/>
            <a:ext cx="4756150" cy="641350"/>
          </a:xfrm>
          <a:prstGeom prst="rect">
            <a:avLst/>
          </a:prstGeom>
          <a:noFill/>
          <a:ln w="9525">
            <a:noFill/>
            <a:miter lim="800000"/>
            <a:headEnd/>
            <a:tailEnd/>
          </a:ln>
          <a:effectLst/>
        </p:spPr>
        <p:txBody>
          <a:bodyPr wrap="none">
            <a:spAutoFit/>
          </a:bodyPr>
          <a:lstStyle/>
          <a:p>
            <a:r>
              <a:rPr lang="zh-CN" altLang="en-US" sz="3600" b="0">
                <a:effectLst>
                  <a:outerShdw blurRad="38100" dist="38100" dir="2700000" algn="tl">
                    <a:srgbClr val="FFFFFF"/>
                  </a:outerShdw>
                </a:effectLst>
                <a:latin typeface="楷体_GB2312" pitchFamily="49" charset="-122"/>
              </a:rPr>
              <a:t>统计学上的三大分布：</a:t>
            </a:r>
          </a:p>
        </p:txBody>
      </p:sp>
      <p:grpSp>
        <p:nvGrpSpPr>
          <p:cNvPr id="3" name="Group 11"/>
          <p:cNvGrpSpPr>
            <a:grpSpLocks/>
          </p:cNvGrpSpPr>
          <p:nvPr/>
        </p:nvGrpSpPr>
        <p:grpSpPr bwMode="auto">
          <a:xfrm>
            <a:off x="228600" y="3810000"/>
            <a:ext cx="6553200" cy="641350"/>
            <a:chOff x="0" y="2496"/>
            <a:chExt cx="4128" cy="404"/>
          </a:xfrm>
        </p:grpSpPr>
        <p:sp>
          <p:nvSpPr>
            <p:cNvPr id="602124" name="Text Box 12"/>
            <p:cNvSpPr txBox="1">
              <a:spLocks noChangeArrowheads="1"/>
            </p:cNvSpPr>
            <p:nvPr/>
          </p:nvSpPr>
          <p:spPr bwMode="auto">
            <a:xfrm>
              <a:off x="0" y="2496"/>
              <a:ext cx="1402" cy="404"/>
            </a:xfrm>
            <a:prstGeom prst="rect">
              <a:avLst/>
            </a:prstGeom>
            <a:noFill/>
            <a:ln w="9525">
              <a:noFill/>
              <a:miter lim="800000"/>
              <a:headEnd/>
              <a:tailEnd/>
            </a:ln>
            <a:effectLst/>
          </p:spPr>
          <p:txBody>
            <a:bodyPr>
              <a:spAutoFit/>
            </a:bodyPr>
            <a:lstStyle/>
            <a:p>
              <a:pPr>
                <a:spcBef>
                  <a:spcPct val="50000"/>
                </a:spcBef>
              </a:pPr>
              <a:r>
                <a:rPr lang="zh-CN" altLang="en-US" sz="3600" b="0">
                  <a:latin typeface="楷体_GB2312" pitchFamily="49" charset="-122"/>
                </a:rPr>
                <a:t>定理</a:t>
              </a:r>
              <a:r>
                <a:rPr lang="en-US" altLang="zh-CN" sz="3600" b="0">
                  <a:latin typeface="楷体_GB2312" pitchFamily="49" charset="-122"/>
                </a:rPr>
                <a:t>1.</a:t>
              </a:r>
              <a:r>
                <a:rPr lang="zh-CN" altLang="en-US" sz="3600" b="0">
                  <a:latin typeface="楷体_GB2312" pitchFamily="49" charset="-122"/>
                </a:rPr>
                <a:t>若</a:t>
              </a:r>
            </a:p>
          </p:txBody>
        </p:sp>
        <p:graphicFrame>
          <p:nvGraphicFramePr>
            <p:cNvPr id="602125" name="Object 13"/>
            <p:cNvGraphicFramePr>
              <a:graphicFrameLocks noChangeAspect="1"/>
            </p:cNvGraphicFramePr>
            <p:nvPr/>
          </p:nvGraphicFramePr>
          <p:xfrm>
            <a:off x="1296" y="2544"/>
            <a:ext cx="1571" cy="343"/>
          </p:xfrm>
          <a:graphic>
            <a:graphicData uri="http://schemas.openxmlformats.org/presentationml/2006/ole">
              <p:oleObj spid="_x0000_s35843" name="公式" r:id="rId5" imgW="901440" imgH="228600" progId="Equation.3">
                <p:embed/>
              </p:oleObj>
            </a:graphicData>
          </a:graphic>
        </p:graphicFrame>
        <p:sp>
          <p:nvSpPr>
            <p:cNvPr id="602126" name="Text Box 14" descr="深色竖线"/>
            <p:cNvSpPr txBox="1">
              <a:spLocks noChangeArrowheads="1"/>
            </p:cNvSpPr>
            <p:nvPr/>
          </p:nvSpPr>
          <p:spPr bwMode="auto">
            <a:xfrm>
              <a:off x="2928" y="2496"/>
              <a:ext cx="1200" cy="365"/>
            </a:xfrm>
            <a:prstGeom prst="rect">
              <a:avLst/>
            </a:prstGeom>
            <a:noFill/>
            <a:ln w="9525">
              <a:noFill/>
              <a:miter lim="800000"/>
              <a:headEnd/>
              <a:tailEnd/>
            </a:ln>
            <a:effectLst/>
          </p:spPr>
          <p:txBody>
            <a:bodyPr anchor="ctr">
              <a:spAutoFit/>
            </a:bodyPr>
            <a:lstStyle/>
            <a:p>
              <a:pPr algn="just"/>
              <a:r>
                <a:rPr lang="zh-CN" altLang="en-US" sz="3200" b="0">
                  <a:latin typeface="楷体_GB2312" pitchFamily="49" charset="-122"/>
                </a:rPr>
                <a:t>相互独立</a:t>
              </a:r>
              <a:r>
                <a:rPr lang="en-US" altLang="zh-CN" sz="3200" b="0">
                  <a:latin typeface="楷体_GB2312" pitchFamily="49" charset="-122"/>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2122"/>
                                        </p:tgtEl>
                                        <p:attrNameLst>
                                          <p:attrName>style.visibility</p:attrName>
                                        </p:attrNameLst>
                                      </p:cBhvr>
                                      <p:to>
                                        <p:strVal val="visible"/>
                                      </p:to>
                                    </p:set>
                                    <p:anim calcmode="lin" valueType="num">
                                      <p:cBhvr additive="base">
                                        <p:cTn id="7" dur="500" fill="hold"/>
                                        <p:tgtEl>
                                          <p:spTgt spid="602122"/>
                                        </p:tgtEl>
                                        <p:attrNameLst>
                                          <p:attrName>ppt_x</p:attrName>
                                        </p:attrNameLst>
                                      </p:cBhvr>
                                      <p:tavLst>
                                        <p:tav tm="0">
                                          <p:val>
                                            <p:strVal val="0-#ppt_w/2"/>
                                          </p:val>
                                        </p:tav>
                                        <p:tav tm="100000">
                                          <p:val>
                                            <p:strVal val="#ppt_x"/>
                                          </p:val>
                                        </p:tav>
                                      </p:tavLst>
                                    </p:anim>
                                    <p:anim calcmode="lin" valueType="num">
                                      <p:cBhvr additive="base">
                                        <p:cTn id="8" dur="500" fill="hold"/>
                                        <p:tgtEl>
                                          <p:spTgt spid="602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602116">
                                            <p:txEl>
                                              <p:pRg st="0" end="0"/>
                                            </p:txEl>
                                          </p:spTgt>
                                        </p:tgtEl>
                                        <p:attrNameLst>
                                          <p:attrName>style.visibility</p:attrName>
                                        </p:attrNameLst>
                                      </p:cBhvr>
                                      <p:to>
                                        <p:strVal val="visible"/>
                                      </p:to>
                                    </p:set>
                                    <p:animEffect transition="in" filter="wipe(up)">
                                      <p:cBhvr>
                                        <p:cTn id="13" dur="75"/>
                                        <p:tgtEl>
                                          <p:spTgt spid="6021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2117"/>
                                        </p:tgtEl>
                                        <p:attrNameLst>
                                          <p:attrName>style.visibility</p:attrName>
                                        </p:attrNameLst>
                                      </p:cBhvr>
                                      <p:to>
                                        <p:strVal val="visible"/>
                                      </p:to>
                                    </p:set>
                                    <p:animEffect transition="in" filter="wipe(left)">
                                      <p:cBhvr>
                                        <p:cTn id="18" dur="500"/>
                                        <p:tgtEl>
                                          <p:spTgt spid="6021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02121"/>
                                        </p:tgtEl>
                                        <p:attrNameLst>
                                          <p:attrName>style.visibility</p:attrName>
                                        </p:attrNameLst>
                                      </p:cBhvr>
                                      <p:to>
                                        <p:strVal val="visible"/>
                                      </p:to>
                                    </p:set>
                                    <p:anim calcmode="lin" valueType="num">
                                      <p:cBhvr additive="base">
                                        <p:cTn id="35" dur="500" fill="hold"/>
                                        <p:tgtEl>
                                          <p:spTgt spid="602121"/>
                                        </p:tgtEl>
                                        <p:attrNameLst>
                                          <p:attrName>ppt_x</p:attrName>
                                        </p:attrNameLst>
                                      </p:cBhvr>
                                      <p:tavLst>
                                        <p:tav tm="0">
                                          <p:val>
                                            <p:strVal val="0-#ppt_w/2"/>
                                          </p:val>
                                        </p:tav>
                                        <p:tav tm="100000">
                                          <p:val>
                                            <p:strVal val="#ppt_x"/>
                                          </p:val>
                                        </p:tav>
                                      </p:tavLst>
                                    </p:anim>
                                    <p:anim calcmode="lin" valueType="num">
                                      <p:cBhvr additive="base">
                                        <p:cTn id="36" dur="500" fill="hold"/>
                                        <p:tgtEl>
                                          <p:spTgt spid="602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build="p" autoUpdateAnimBg="0"/>
      <p:bldP spid="602117" grpId="0" autoUpdateAnimBg="0"/>
      <p:bldP spid="60212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4" name="Text Box 6"/>
          <p:cNvSpPr txBox="1">
            <a:spLocks noChangeArrowheads="1"/>
          </p:cNvSpPr>
          <p:nvPr/>
        </p:nvSpPr>
        <p:spPr bwMode="auto">
          <a:xfrm>
            <a:off x="228600" y="762000"/>
            <a:ext cx="2487613" cy="641350"/>
          </a:xfrm>
          <a:prstGeom prst="rect">
            <a:avLst/>
          </a:prstGeom>
          <a:noFill/>
          <a:ln w="9525">
            <a:noFill/>
            <a:miter lim="800000"/>
            <a:headEnd/>
            <a:tailEnd/>
          </a:ln>
          <a:effectLst/>
        </p:spPr>
        <p:txBody>
          <a:bodyPr>
            <a:spAutoFit/>
          </a:bodyPr>
          <a:lstStyle/>
          <a:p>
            <a:pPr>
              <a:spcBef>
                <a:spcPct val="50000"/>
              </a:spcBef>
            </a:pPr>
            <a:r>
              <a:rPr lang="zh-CN" altLang="en-US" sz="3600" b="0">
                <a:latin typeface="楷体_GB2312" pitchFamily="49" charset="-122"/>
              </a:rPr>
              <a:t>特别地</a:t>
            </a:r>
            <a:r>
              <a:rPr lang="en-US" altLang="zh-CN" sz="3600" b="0">
                <a:latin typeface="楷体_GB2312" pitchFamily="49" charset="-122"/>
              </a:rPr>
              <a:t>,</a:t>
            </a:r>
            <a:r>
              <a:rPr lang="zh-CN" altLang="en-US" sz="3600" b="0">
                <a:latin typeface="楷体_GB2312" pitchFamily="49" charset="-122"/>
              </a:rPr>
              <a:t>若</a:t>
            </a:r>
          </a:p>
        </p:txBody>
      </p:sp>
      <p:grpSp>
        <p:nvGrpSpPr>
          <p:cNvPr id="2" name="Group 32"/>
          <p:cNvGrpSpPr>
            <a:grpSpLocks/>
          </p:cNvGrpSpPr>
          <p:nvPr/>
        </p:nvGrpSpPr>
        <p:grpSpPr bwMode="auto">
          <a:xfrm>
            <a:off x="533400" y="1828800"/>
            <a:ext cx="4737100" cy="1295400"/>
            <a:chOff x="365" y="3312"/>
            <a:chExt cx="2984" cy="816"/>
          </a:xfrm>
        </p:grpSpPr>
        <p:graphicFrame>
          <p:nvGraphicFramePr>
            <p:cNvPr id="549896" name="Object 8"/>
            <p:cNvGraphicFramePr>
              <a:graphicFrameLocks noChangeAspect="1"/>
            </p:cNvGraphicFramePr>
            <p:nvPr/>
          </p:nvGraphicFramePr>
          <p:xfrm>
            <a:off x="960" y="3312"/>
            <a:ext cx="2389" cy="816"/>
          </p:xfrm>
          <a:graphic>
            <a:graphicData uri="http://schemas.openxmlformats.org/presentationml/2006/ole">
              <p:oleObj spid="_x0000_s36868" name="Equation" r:id="rId3" imgW="1600200" imgH="482400" progId="">
                <p:embed/>
              </p:oleObj>
            </a:graphicData>
          </a:graphic>
        </p:graphicFrame>
        <p:sp>
          <p:nvSpPr>
            <p:cNvPr id="549897" name="Rectangle 9"/>
            <p:cNvSpPr>
              <a:spLocks noChangeArrowheads="1"/>
            </p:cNvSpPr>
            <p:nvPr/>
          </p:nvSpPr>
          <p:spPr bwMode="auto">
            <a:xfrm>
              <a:off x="365" y="3400"/>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则</a:t>
              </a:r>
            </a:p>
          </p:txBody>
        </p:sp>
      </p:grpSp>
      <p:graphicFrame>
        <p:nvGraphicFramePr>
          <p:cNvPr id="549903" name="Object 15"/>
          <p:cNvGraphicFramePr>
            <a:graphicFrameLocks noChangeAspect="1"/>
          </p:cNvGraphicFramePr>
          <p:nvPr/>
        </p:nvGraphicFramePr>
        <p:xfrm>
          <a:off x="2743200" y="762000"/>
          <a:ext cx="4121150" cy="941388"/>
        </p:xfrm>
        <a:graphic>
          <a:graphicData uri="http://schemas.openxmlformats.org/presentationml/2006/ole">
            <p:oleObj spid="_x0000_s36866" name="Equation" r:id="rId4" imgW="1650960" imgH="317160" progId="">
              <p:embed/>
            </p:oleObj>
          </a:graphicData>
        </a:graphic>
      </p:graphicFrame>
      <p:graphicFrame>
        <p:nvGraphicFramePr>
          <p:cNvPr id="549922" name="Object 34"/>
          <p:cNvGraphicFramePr>
            <a:graphicFrameLocks noChangeAspect="1"/>
          </p:cNvGraphicFramePr>
          <p:nvPr/>
        </p:nvGraphicFramePr>
        <p:xfrm>
          <a:off x="1331913" y="3573463"/>
          <a:ext cx="3911600" cy="1295400"/>
        </p:xfrm>
        <a:graphic>
          <a:graphicData uri="http://schemas.openxmlformats.org/presentationml/2006/ole">
            <p:oleObj spid="_x0000_s36867" name="Equation" r:id="rId5" imgW="1650960" imgH="482400" progId="">
              <p:embed/>
            </p:oleObj>
          </a:graphicData>
        </a:graphic>
      </p:graphicFrame>
      <p:graphicFrame>
        <p:nvGraphicFramePr>
          <p:cNvPr id="36869" name="Object 5"/>
          <p:cNvGraphicFramePr>
            <a:graphicFrameLocks noChangeAspect="1"/>
          </p:cNvGraphicFramePr>
          <p:nvPr/>
        </p:nvGraphicFramePr>
        <p:xfrm>
          <a:off x="1142976" y="5072074"/>
          <a:ext cx="3251200" cy="1536700"/>
        </p:xfrm>
        <a:graphic>
          <a:graphicData uri="http://schemas.openxmlformats.org/presentationml/2006/ole">
            <p:oleObj spid="_x0000_s36869" name="公式" r:id="rId6" imgW="3251160" imgH="153648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9894"/>
                                        </p:tgtEl>
                                        <p:attrNameLst>
                                          <p:attrName>style.visibility</p:attrName>
                                        </p:attrNameLst>
                                      </p:cBhvr>
                                      <p:to>
                                        <p:strVal val="visible"/>
                                      </p:to>
                                    </p:set>
                                    <p:animEffect transition="in" filter="wipe(left)">
                                      <p:cBhvr>
                                        <p:cTn id="7" dur="500"/>
                                        <p:tgtEl>
                                          <p:spTgt spid="5498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49903"/>
                                        </p:tgtEl>
                                        <p:attrNameLst>
                                          <p:attrName>style.visibility</p:attrName>
                                        </p:attrNameLst>
                                      </p:cBhvr>
                                      <p:to>
                                        <p:strVal val="visible"/>
                                      </p:to>
                                    </p:set>
                                    <p:anim calcmode="lin" valueType="num">
                                      <p:cBhvr additive="base">
                                        <p:cTn id="12" dur="500" fill="hold"/>
                                        <p:tgtEl>
                                          <p:spTgt spid="549903"/>
                                        </p:tgtEl>
                                        <p:attrNameLst>
                                          <p:attrName>ppt_x</p:attrName>
                                        </p:attrNameLst>
                                      </p:cBhvr>
                                      <p:tavLst>
                                        <p:tav tm="0">
                                          <p:val>
                                            <p:strVal val="0-#ppt_w/2"/>
                                          </p:val>
                                        </p:tav>
                                        <p:tav tm="100000">
                                          <p:val>
                                            <p:strVal val="#ppt_x"/>
                                          </p:val>
                                        </p:tav>
                                      </p:tavLst>
                                    </p:anim>
                                    <p:anim calcmode="lin" valueType="num">
                                      <p:cBhvr additive="base">
                                        <p:cTn id="13" dur="500" fill="hold"/>
                                        <p:tgtEl>
                                          <p:spTgt spid="54990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49922"/>
                                        </p:tgtEl>
                                        <p:attrNameLst>
                                          <p:attrName>style.visibility</p:attrName>
                                        </p:attrNameLst>
                                      </p:cBhvr>
                                      <p:to>
                                        <p:strVal val="visible"/>
                                      </p:to>
                                    </p:set>
                                    <p:animEffect transition="in" filter="wipe(left)">
                                      <p:cBhvr>
                                        <p:cTn id="24" dur="500"/>
                                        <p:tgtEl>
                                          <p:spTgt spid="5499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6869"/>
                                        </p:tgtEl>
                                        <p:attrNameLst>
                                          <p:attrName>style.visibility</p:attrName>
                                        </p:attrNameLst>
                                      </p:cBhvr>
                                      <p:to>
                                        <p:strVal val="visible"/>
                                      </p:to>
                                    </p:set>
                                    <p:animEffect transition="in" filter="wipe(down)">
                                      <p:cBhvr>
                                        <p:cTn id="29"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1476375" y="593725"/>
            <a:ext cx="6219825" cy="701675"/>
          </a:xfrm>
          <a:prstGeom prst="rect">
            <a:avLst/>
          </a:prstGeom>
          <a:noFill/>
          <a:ln w="9525">
            <a:noFill/>
            <a:miter lim="800000"/>
            <a:headEnd/>
            <a:tailEnd/>
          </a:ln>
          <a:effectLst/>
        </p:spPr>
        <p:txBody>
          <a:bodyPr>
            <a:spAutoFit/>
          </a:bodyPr>
          <a:lstStyle/>
          <a:p>
            <a:r>
              <a:rPr lang="zh-CN" altLang="en-US" sz="4000" b="0">
                <a:latin typeface="楷体_GB2312" pitchFamily="49" charset="-122"/>
              </a:rPr>
              <a:t>标准正态分布的 </a:t>
            </a:r>
            <a:r>
              <a:rPr lang="zh-CN" altLang="en-US" sz="4000" b="0" i="1">
                <a:latin typeface="楷体_GB2312" pitchFamily="49" charset="-122"/>
                <a:sym typeface="Symbol" pitchFamily="18" charset="2"/>
              </a:rPr>
              <a:t></a:t>
            </a:r>
            <a:r>
              <a:rPr lang="zh-CN" altLang="en-US" sz="4000" b="0">
                <a:latin typeface="楷体_GB2312" pitchFamily="49" charset="-122"/>
                <a:sym typeface="Symbol" pitchFamily="18" charset="2"/>
              </a:rPr>
              <a:t> 分位数</a:t>
            </a:r>
            <a:endParaRPr lang="zh-CN" altLang="en-US" sz="4000" b="0" i="1">
              <a:latin typeface="楷体_GB2312" pitchFamily="49" charset="-122"/>
              <a:sym typeface="Symbol" pitchFamily="18" charset="2"/>
            </a:endParaRPr>
          </a:p>
        </p:txBody>
      </p:sp>
      <p:sp>
        <p:nvSpPr>
          <p:cNvPr id="550915" name="Text Box 3"/>
          <p:cNvSpPr txBox="1">
            <a:spLocks noChangeArrowheads="1"/>
          </p:cNvSpPr>
          <p:nvPr/>
        </p:nvSpPr>
        <p:spPr bwMode="auto">
          <a:xfrm>
            <a:off x="395288" y="3141663"/>
            <a:ext cx="6121400" cy="641350"/>
          </a:xfrm>
          <a:prstGeom prst="rect">
            <a:avLst/>
          </a:prstGeom>
          <a:noFill/>
          <a:ln w="9525">
            <a:noFill/>
            <a:miter lim="800000"/>
            <a:headEnd/>
            <a:tailEnd/>
          </a:ln>
          <a:effectLst/>
        </p:spPr>
        <p:txBody>
          <a:bodyPr>
            <a:spAutoFit/>
          </a:bodyPr>
          <a:lstStyle/>
          <a:p>
            <a:r>
              <a:rPr lang="zh-CN" altLang="en-US" sz="3600" b="0">
                <a:latin typeface="楷体_GB2312" pitchFamily="49" charset="-122"/>
              </a:rPr>
              <a:t>分布的上</a:t>
            </a:r>
            <a:r>
              <a:rPr lang="zh-CN" altLang="en-US" sz="3600" b="0" i="1">
                <a:latin typeface="楷体_GB2312" pitchFamily="49" charset="-122"/>
                <a:sym typeface="Symbol" pitchFamily="18" charset="2"/>
              </a:rPr>
              <a:t></a:t>
            </a:r>
            <a:r>
              <a:rPr lang="zh-CN" altLang="en-US" sz="3600" b="0">
                <a:latin typeface="楷体_GB2312" pitchFamily="49" charset="-122"/>
                <a:sym typeface="Symbol" pitchFamily="18" charset="2"/>
              </a:rPr>
              <a:t> 分位数</a:t>
            </a:r>
            <a:r>
              <a:rPr lang="en-US" altLang="zh-CN" sz="3600" b="0">
                <a:latin typeface="楷体_GB2312" pitchFamily="49" charset="-122"/>
                <a:sym typeface="Symbol" pitchFamily="18" charset="2"/>
              </a:rPr>
              <a:t>.</a:t>
            </a:r>
            <a:endParaRPr lang="en-US" altLang="zh-CN" sz="3600" b="0" i="1">
              <a:latin typeface="楷体_GB2312" pitchFamily="49" charset="-122"/>
              <a:sym typeface="Symbol" pitchFamily="18" charset="2"/>
            </a:endParaRPr>
          </a:p>
        </p:txBody>
      </p:sp>
      <p:sp>
        <p:nvSpPr>
          <p:cNvPr id="550918" name="Text Box 6"/>
          <p:cNvSpPr txBox="1">
            <a:spLocks noChangeArrowheads="1"/>
          </p:cNvSpPr>
          <p:nvPr/>
        </p:nvSpPr>
        <p:spPr bwMode="auto">
          <a:xfrm>
            <a:off x="539750" y="1341438"/>
            <a:ext cx="1143000" cy="641350"/>
          </a:xfrm>
          <a:prstGeom prst="rect">
            <a:avLst/>
          </a:prstGeom>
          <a:solidFill>
            <a:schemeClr val="tx2"/>
          </a:solidFill>
          <a:ln w="9525">
            <a:noFill/>
            <a:miter lim="800000"/>
            <a:headEnd/>
            <a:tailEnd/>
          </a:ln>
          <a:effectLst/>
        </p:spPr>
        <p:txBody>
          <a:bodyPr>
            <a:spAutoFit/>
          </a:bodyPr>
          <a:lstStyle/>
          <a:p>
            <a:r>
              <a:rPr lang="zh-CN" altLang="en-US" sz="3600">
                <a:solidFill>
                  <a:srgbClr val="990000"/>
                </a:solidFill>
                <a:latin typeface="楷体_GB2312" pitchFamily="49" charset="-122"/>
              </a:rPr>
              <a:t>定义</a:t>
            </a:r>
            <a:endParaRPr lang="zh-CN" altLang="en-US" sz="3600" i="1">
              <a:solidFill>
                <a:srgbClr val="990000"/>
              </a:solidFill>
              <a:sym typeface="Symbol" pitchFamily="18" charset="2"/>
            </a:endParaRPr>
          </a:p>
        </p:txBody>
      </p:sp>
      <p:sp>
        <p:nvSpPr>
          <p:cNvPr id="550921" name="Text Box 9"/>
          <p:cNvSpPr txBox="1">
            <a:spLocks noChangeArrowheads="1"/>
          </p:cNvSpPr>
          <p:nvPr/>
        </p:nvSpPr>
        <p:spPr bwMode="auto">
          <a:xfrm>
            <a:off x="1077913" y="3886200"/>
            <a:ext cx="8066087" cy="641350"/>
          </a:xfrm>
          <a:prstGeom prst="rect">
            <a:avLst/>
          </a:prstGeom>
          <a:noFill/>
          <a:ln w="9525">
            <a:noFill/>
            <a:miter lim="800000"/>
            <a:headEnd/>
            <a:tailEnd/>
          </a:ln>
          <a:effectLst/>
        </p:spPr>
        <p:txBody>
          <a:bodyPr>
            <a:spAutoFit/>
          </a:bodyPr>
          <a:lstStyle/>
          <a:p>
            <a:endParaRPr lang="zh-CN" altLang="zh-CN" sz="3600" b="0">
              <a:latin typeface="楷体_GB2312" pitchFamily="49" charset="-122"/>
            </a:endParaRPr>
          </a:p>
        </p:txBody>
      </p:sp>
      <p:grpSp>
        <p:nvGrpSpPr>
          <p:cNvPr id="2" name="Group 32"/>
          <p:cNvGrpSpPr>
            <a:grpSpLocks/>
          </p:cNvGrpSpPr>
          <p:nvPr/>
        </p:nvGrpSpPr>
        <p:grpSpPr bwMode="auto">
          <a:xfrm>
            <a:off x="1042988" y="2205038"/>
            <a:ext cx="7375525" cy="663575"/>
            <a:chOff x="657" y="1389"/>
            <a:chExt cx="4646" cy="418"/>
          </a:xfrm>
        </p:grpSpPr>
        <p:grpSp>
          <p:nvGrpSpPr>
            <p:cNvPr id="3" name="Group 24"/>
            <p:cNvGrpSpPr>
              <a:grpSpLocks/>
            </p:cNvGrpSpPr>
            <p:nvPr/>
          </p:nvGrpSpPr>
          <p:grpSpPr bwMode="auto">
            <a:xfrm>
              <a:off x="657" y="1389"/>
              <a:ext cx="4646" cy="418"/>
              <a:chOff x="657" y="1536"/>
              <a:chExt cx="4646" cy="418"/>
            </a:xfrm>
          </p:grpSpPr>
          <p:sp>
            <p:nvSpPr>
              <p:cNvPr id="550916" name="Text Box 4"/>
              <p:cNvSpPr txBox="1">
                <a:spLocks noChangeArrowheads="1"/>
              </p:cNvSpPr>
              <p:nvPr/>
            </p:nvSpPr>
            <p:spPr bwMode="auto">
              <a:xfrm>
                <a:off x="2784" y="1536"/>
                <a:ext cx="2519" cy="404"/>
              </a:xfrm>
              <a:prstGeom prst="rect">
                <a:avLst/>
              </a:prstGeom>
              <a:noFill/>
              <a:ln w="9525">
                <a:noFill/>
                <a:miter lim="800000"/>
                <a:headEnd/>
                <a:tailEnd/>
              </a:ln>
              <a:effectLst/>
            </p:spPr>
            <p:txBody>
              <a:bodyPr>
                <a:spAutoFit/>
              </a:bodyPr>
              <a:lstStyle/>
              <a:p>
                <a:r>
                  <a:rPr lang="zh-CN" altLang="en-US" sz="3600" b="0">
                    <a:latin typeface="楷体_GB2312" pitchFamily="49" charset="-122"/>
                  </a:rPr>
                  <a:t>则称</a:t>
                </a:r>
                <a:r>
                  <a:rPr lang="en-US" altLang="zh-CN" sz="3600" b="0" i="1">
                    <a:sym typeface="Symbol" pitchFamily="18" charset="2"/>
                  </a:rPr>
                  <a:t>u</a:t>
                </a:r>
                <a:r>
                  <a:rPr lang="en-US" altLang="zh-CN" sz="3600" b="0" i="1" baseline="-25000">
                    <a:latin typeface="楷体_GB2312" pitchFamily="49" charset="-122"/>
                    <a:sym typeface="Symbol" pitchFamily="18" charset="2"/>
                  </a:rPr>
                  <a:t></a:t>
                </a:r>
                <a:r>
                  <a:rPr lang="zh-CN" altLang="en-US" sz="3600" b="0">
                    <a:latin typeface="楷体_GB2312" pitchFamily="49" charset="-122"/>
                  </a:rPr>
                  <a:t>为标准正态</a:t>
                </a:r>
              </a:p>
            </p:txBody>
          </p:sp>
          <p:sp>
            <p:nvSpPr>
              <p:cNvPr id="550925" name="Rectangle 13"/>
              <p:cNvSpPr>
                <a:spLocks noChangeArrowheads="1"/>
              </p:cNvSpPr>
              <p:nvPr/>
            </p:nvSpPr>
            <p:spPr bwMode="auto">
              <a:xfrm>
                <a:off x="657" y="1550"/>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若</a:t>
                </a:r>
              </a:p>
            </p:txBody>
          </p:sp>
        </p:grpSp>
        <p:graphicFrame>
          <p:nvGraphicFramePr>
            <p:cNvPr id="550934" name="Object 22"/>
            <p:cNvGraphicFramePr>
              <a:graphicFrameLocks noChangeAspect="1"/>
            </p:cNvGraphicFramePr>
            <p:nvPr/>
          </p:nvGraphicFramePr>
          <p:xfrm>
            <a:off x="1292" y="1434"/>
            <a:ext cx="1361" cy="353"/>
          </p:xfrm>
          <a:graphic>
            <a:graphicData uri="http://schemas.openxmlformats.org/presentationml/2006/ole">
              <p:oleObj spid="_x0000_s37892" name="Equation" r:id="rId3" imgW="977760" imgH="253800" progId="">
                <p:embed/>
              </p:oleObj>
            </a:graphicData>
          </a:graphic>
        </p:graphicFrame>
      </p:grpSp>
      <p:grpSp>
        <p:nvGrpSpPr>
          <p:cNvPr id="4" name="Group 31"/>
          <p:cNvGrpSpPr>
            <a:grpSpLocks/>
          </p:cNvGrpSpPr>
          <p:nvPr/>
        </p:nvGrpSpPr>
        <p:grpSpPr bwMode="auto">
          <a:xfrm>
            <a:off x="533400" y="3789363"/>
            <a:ext cx="7826375" cy="1728787"/>
            <a:chOff x="336" y="2387"/>
            <a:chExt cx="4930" cy="1089"/>
          </a:xfrm>
        </p:grpSpPr>
        <p:sp>
          <p:nvSpPr>
            <p:cNvPr id="550919" name="Text Box 7"/>
            <p:cNvSpPr txBox="1">
              <a:spLocks noChangeArrowheads="1"/>
            </p:cNvSpPr>
            <p:nvPr/>
          </p:nvSpPr>
          <p:spPr bwMode="auto">
            <a:xfrm>
              <a:off x="336" y="3072"/>
              <a:ext cx="4234" cy="404"/>
            </a:xfrm>
            <a:prstGeom prst="rect">
              <a:avLst/>
            </a:prstGeom>
            <a:noFill/>
            <a:ln w="9525">
              <a:noFill/>
              <a:miter lim="800000"/>
              <a:headEnd/>
              <a:tailEnd/>
            </a:ln>
            <a:effectLst/>
          </p:spPr>
          <p:txBody>
            <a:bodyPr>
              <a:spAutoFit/>
            </a:bodyPr>
            <a:lstStyle/>
            <a:p>
              <a:r>
                <a:rPr lang="zh-CN" altLang="en-US" sz="3600" b="0">
                  <a:latin typeface="楷体_GB2312" pitchFamily="49" charset="-122"/>
                </a:rPr>
                <a:t>正态分布的双侧</a:t>
              </a:r>
              <a:r>
                <a:rPr lang="zh-CN" altLang="en-US" sz="3600" b="0" i="1">
                  <a:latin typeface="楷体_GB2312" pitchFamily="49" charset="-122"/>
                  <a:sym typeface="Symbol" pitchFamily="18" charset="2"/>
                </a:rPr>
                <a:t></a:t>
              </a:r>
              <a:r>
                <a:rPr lang="zh-CN" altLang="en-US" sz="3600" b="0">
                  <a:latin typeface="楷体_GB2312" pitchFamily="49" charset="-122"/>
                  <a:sym typeface="Symbol" pitchFamily="18" charset="2"/>
                </a:rPr>
                <a:t>分位数</a:t>
              </a:r>
              <a:r>
                <a:rPr lang="en-US" altLang="zh-CN" sz="3600" b="0">
                  <a:latin typeface="楷体_GB2312" pitchFamily="49" charset="-122"/>
                  <a:sym typeface="Symbol" pitchFamily="18" charset="2"/>
                </a:rPr>
                <a:t>.</a:t>
              </a:r>
            </a:p>
          </p:txBody>
        </p:sp>
        <p:sp>
          <p:nvSpPr>
            <p:cNvPr id="550927" name="Rectangle 15"/>
            <p:cNvSpPr>
              <a:spLocks noChangeArrowheads="1"/>
            </p:cNvSpPr>
            <p:nvPr/>
          </p:nvSpPr>
          <p:spPr bwMode="auto">
            <a:xfrm>
              <a:off x="612" y="2457"/>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若</a:t>
              </a:r>
            </a:p>
          </p:txBody>
        </p:sp>
        <p:sp>
          <p:nvSpPr>
            <p:cNvPr id="550929" name="Text Box 17"/>
            <p:cNvSpPr txBox="1">
              <a:spLocks noChangeArrowheads="1"/>
            </p:cNvSpPr>
            <p:nvPr/>
          </p:nvSpPr>
          <p:spPr bwMode="auto">
            <a:xfrm>
              <a:off x="3107" y="2432"/>
              <a:ext cx="1224" cy="404"/>
            </a:xfrm>
            <a:prstGeom prst="rect">
              <a:avLst/>
            </a:prstGeom>
            <a:noFill/>
            <a:ln w="9525">
              <a:noFill/>
              <a:miter lim="800000"/>
              <a:headEnd/>
              <a:tailEnd/>
            </a:ln>
            <a:effectLst/>
          </p:spPr>
          <p:txBody>
            <a:bodyPr>
              <a:spAutoFit/>
            </a:bodyPr>
            <a:lstStyle/>
            <a:p>
              <a:r>
                <a:rPr lang="zh-CN" altLang="en-US" sz="3600" b="0">
                  <a:latin typeface="楷体_GB2312" pitchFamily="49" charset="-122"/>
                </a:rPr>
                <a:t>则称</a:t>
              </a:r>
              <a:endParaRPr lang="zh-CN" altLang="en-US" sz="3600" b="0" i="1">
                <a:latin typeface="楷体_GB2312" pitchFamily="49" charset="-122"/>
                <a:sym typeface="Symbol" pitchFamily="18" charset="2"/>
              </a:endParaRPr>
            </a:p>
          </p:txBody>
        </p:sp>
        <p:sp>
          <p:nvSpPr>
            <p:cNvPr id="550931" name="Rectangle 19"/>
            <p:cNvSpPr>
              <a:spLocks noChangeArrowheads="1"/>
            </p:cNvSpPr>
            <p:nvPr/>
          </p:nvSpPr>
          <p:spPr bwMode="auto">
            <a:xfrm>
              <a:off x="4286" y="2387"/>
              <a:ext cx="980"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为标准</a:t>
              </a:r>
            </a:p>
          </p:txBody>
        </p:sp>
        <p:graphicFrame>
          <p:nvGraphicFramePr>
            <p:cNvPr id="550937" name="Object 25"/>
            <p:cNvGraphicFramePr>
              <a:graphicFrameLocks noChangeAspect="1"/>
            </p:cNvGraphicFramePr>
            <p:nvPr/>
          </p:nvGraphicFramePr>
          <p:xfrm>
            <a:off x="1247" y="2387"/>
            <a:ext cx="1724" cy="547"/>
          </p:xfrm>
          <a:graphic>
            <a:graphicData uri="http://schemas.openxmlformats.org/presentationml/2006/ole">
              <p:oleObj spid="_x0000_s37890" name="Equation" r:id="rId4" imgW="1041120" imgH="330120" progId="">
                <p:embed/>
              </p:oleObj>
            </a:graphicData>
          </a:graphic>
        </p:graphicFrame>
        <p:graphicFrame>
          <p:nvGraphicFramePr>
            <p:cNvPr id="550940" name="Object 28"/>
            <p:cNvGraphicFramePr>
              <a:graphicFrameLocks noChangeAspect="1"/>
            </p:cNvGraphicFramePr>
            <p:nvPr/>
          </p:nvGraphicFramePr>
          <p:xfrm>
            <a:off x="3878" y="2432"/>
            <a:ext cx="320" cy="480"/>
          </p:xfrm>
          <a:graphic>
            <a:graphicData uri="http://schemas.openxmlformats.org/presentationml/2006/ole">
              <p:oleObj spid="_x0000_s37891" name="Equation" r:id="rId5" imgW="177480" imgH="26640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0914"/>
                                        </p:tgtEl>
                                        <p:attrNameLst>
                                          <p:attrName>style.visibility</p:attrName>
                                        </p:attrNameLst>
                                      </p:cBhvr>
                                      <p:to>
                                        <p:strVal val="visible"/>
                                      </p:to>
                                    </p:set>
                                    <p:animEffect transition="in" filter="wipe(up)">
                                      <p:cBhvr>
                                        <p:cTn id="7" dur="500"/>
                                        <p:tgtEl>
                                          <p:spTgt spid="550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0918"/>
                                        </p:tgtEl>
                                        <p:attrNameLst>
                                          <p:attrName>style.visibility</p:attrName>
                                        </p:attrNameLst>
                                      </p:cBhvr>
                                      <p:to>
                                        <p:strVal val="visible"/>
                                      </p:to>
                                    </p:set>
                                    <p:animEffect transition="in" filter="wipe(up)">
                                      <p:cBhvr>
                                        <p:cTn id="12" dur="500"/>
                                        <p:tgtEl>
                                          <p:spTgt spid="5509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50915"/>
                                        </p:tgtEl>
                                        <p:attrNameLst>
                                          <p:attrName>style.visibility</p:attrName>
                                        </p:attrNameLst>
                                      </p:cBhvr>
                                      <p:to>
                                        <p:strVal val="visible"/>
                                      </p:to>
                                    </p:set>
                                    <p:animEffect transition="in" filter="wipe(up)">
                                      <p:cBhvr>
                                        <p:cTn id="23" dur="500"/>
                                        <p:tgtEl>
                                          <p:spTgt spid="5509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nodePh="1">
                                  <p:stCondLst>
                                    <p:cond delay="0"/>
                                  </p:stCondLst>
                                  <p:endCondLst>
                                    <p:cond evt="begin" delay="0">
                                      <p:tn val="26"/>
                                    </p:cond>
                                  </p:endCondLst>
                                  <p:childTnLst>
                                    <p:set>
                                      <p:cBhvr>
                                        <p:cTn id="27" dur="1" fill="hold">
                                          <p:stCondLst>
                                            <p:cond delay="0"/>
                                          </p:stCondLst>
                                        </p:cTn>
                                        <p:tgtEl>
                                          <p:spTgt spid="550921"/>
                                        </p:tgtEl>
                                        <p:attrNameLst>
                                          <p:attrName>style.visibility</p:attrName>
                                        </p:attrNameLst>
                                      </p:cBhvr>
                                      <p:to>
                                        <p:strVal val="visible"/>
                                      </p:to>
                                    </p:set>
                                    <p:anim calcmode="lin" valueType="num">
                                      <p:cBhvr additive="base">
                                        <p:cTn id="28" dur="500" fill="hold"/>
                                        <p:tgtEl>
                                          <p:spTgt spid="550921"/>
                                        </p:tgtEl>
                                        <p:attrNameLst>
                                          <p:attrName>ppt_x</p:attrName>
                                        </p:attrNameLst>
                                      </p:cBhvr>
                                      <p:tavLst>
                                        <p:tav tm="0">
                                          <p:val>
                                            <p:strVal val="0-#ppt_w/2"/>
                                          </p:val>
                                        </p:tav>
                                        <p:tav tm="100000">
                                          <p:val>
                                            <p:strVal val="#ppt_x"/>
                                          </p:val>
                                        </p:tav>
                                      </p:tavLst>
                                    </p:anim>
                                    <p:anim calcmode="lin" valueType="num">
                                      <p:cBhvr additive="base">
                                        <p:cTn id="29" dur="500" fill="hold"/>
                                        <p:tgtEl>
                                          <p:spTgt spid="550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4" grpId="0" autoUpdateAnimBg="0"/>
      <p:bldP spid="550915" grpId="0" autoUpdateAnimBg="0"/>
      <p:bldP spid="550918" grpId="0" animBg="1" autoUpdateAnimBg="0"/>
      <p:bldP spid="55092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Text Box 2"/>
          <p:cNvSpPr txBox="1">
            <a:spLocks noChangeArrowheads="1"/>
          </p:cNvSpPr>
          <p:nvPr/>
        </p:nvSpPr>
        <p:spPr bwMode="auto">
          <a:xfrm>
            <a:off x="304800" y="609600"/>
            <a:ext cx="8534400" cy="1373188"/>
          </a:xfrm>
          <a:prstGeom prst="rect">
            <a:avLst/>
          </a:prstGeom>
          <a:noFill/>
          <a:ln w="12700">
            <a:noFill/>
            <a:miter lim="800000"/>
            <a:headEnd/>
            <a:tailEnd/>
          </a:ln>
          <a:effectLst/>
        </p:spPr>
        <p:txBody>
          <a:bodyPr>
            <a:spAutoFit/>
          </a:bodyPr>
          <a:lstStyle/>
          <a:p>
            <a:pPr>
              <a:spcBef>
                <a:spcPct val="50000"/>
              </a:spcBef>
            </a:pPr>
            <a:r>
              <a:rPr lang="en-US" altLang="zh-CN" sz="2800" b="1" dirty="0">
                <a:latin typeface="楷体_GB2312" pitchFamily="49" charset="-122"/>
                <a:ea typeface="楷体_GB2312" pitchFamily="49" charset="-122"/>
              </a:rPr>
              <a:t>2</a:t>
            </a:r>
            <a:r>
              <a:rPr lang="zh-CN" altLang="en-US" sz="2800" b="1">
                <a:latin typeface="楷体_GB2312" pitchFamily="49" charset="-122"/>
                <a:ea typeface="楷体_GB2312" pitchFamily="49" charset="-122"/>
              </a:rPr>
              <a:t>．商品日投放量问题：如草莓的日投放量多少合理？如何安排银行各营业网点的现金投放量？快餐食品以什么样的速度生产最为合理等等。</a:t>
            </a:r>
          </a:p>
        </p:txBody>
      </p:sp>
      <p:sp>
        <p:nvSpPr>
          <p:cNvPr id="510979" name="Text Box 3"/>
          <p:cNvSpPr txBox="1">
            <a:spLocks noChangeArrowheads="1"/>
          </p:cNvSpPr>
          <p:nvPr/>
        </p:nvSpPr>
        <p:spPr bwMode="auto">
          <a:xfrm>
            <a:off x="457200" y="2057400"/>
            <a:ext cx="8153400" cy="2782888"/>
          </a:xfrm>
          <a:prstGeom prst="rect">
            <a:avLst/>
          </a:prstGeom>
          <a:noFill/>
          <a:ln w="12700">
            <a:noFill/>
            <a:miter lim="800000"/>
            <a:headEnd/>
            <a:tailEnd/>
          </a:ln>
          <a:effectLst/>
        </p:spPr>
        <p:txBody>
          <a:bodyPr>
            <a:spAutoFit/>
          </a:bodyPr>
          <a:lstStyle/>
          <a:p>
            <a:pPr>
              <a:spcBef>
                <a:spcPct val="10000"/>
              </a:spcBef>
            </a:pPr>
            <a:r>
              <a:rPr lang="zh-CN" altLang="en-US" sz="2800" b="1">
                <a:latin typeface="楷体_GB2312" pitchFamily="49" charset="-122"/>
                <a:ea typeface="楷体_GB2312" pitchFamily="49" charset="-122"/>
              </a:rPr>
              <a:t>例 制衣厂为了合理的确定服装各种尺码的生产比例，需要调查人们身长的分布。现从男性成人人群中随机选取</a:t>
            </a:r>
            <a:r>
              <a:rPr lang="en-US" altLang="zh-CN" sz="2800" b="1" dirty="0">
                <a:latin typeface="楷体_GB2312" pitchFamily="49" charset="-122"/>
                <a:ea typeface="楷体_GB2312" pitchFamily="49" charset="-122"/>
              </a:rPr>
              <a:t>100</a:t>
            </a:r>
            <a:r>
              <a:rPr lang="zh-CN" altLang="en-US" sz="2800" b="1">
                <a:latin typeface="楷体_GB2312" pitchFamily="49" charset="-122"/>
                <a:ea typeface="楷体_GB2312" pitchFamily="49" charset="-122"/>
              </a:rPr>
              <a:t>人</a:t>
            </a:r>
            <a:r>
              <a:rPr lang="en-US" altLang="zh-CN" sz="2800" b="1" dirty="0">
                <a:latin typeface="楷体_GB2312" pitchFamily="49" charset="-122"/>
                <a:ea typeface="楷体_GB2312" pitchFamily="49" charset="-122"/>
              </a:rPr>
              <a:t>,</a:t>
            </a:r>
            <a:r>
              <a:rPr lang="zh-CN" altLang="en-US" sz="2800" b="1">
                <a:latin typeface="楷体_GB2312" pitchFamily="49" charset="-122"/>
                <a:ea typeface="楷体_GB2312" pitchFamily="49" charset="-122"/>
              </a:rPr>
              <a:t>得到他们的身长数据为</a:t>
            </a:r>
            <a:r>
              <a:rPr lang="en-US" altLang="zh-CN" sz="2800" b="1" dirty="0">
                <a:latin typeface="楷体_GB2312" pitchFamily="49" charset="-122"/>
                <a:ea typeface="楷体_GB2312" pitchFamily="49" charset="-122"/>
              </a:rPr>
              <a:t>:</a:t>
            </a:r>
          </a:p>
          <a:p>
            <a:pPr algn="ctr">
              <a:spcBef>
                <a:spcPct val="10000"/>
              </a:spcBef>
            </a:pPr>
            <a:r>
              <a:rPr lang="en-US" altLang="zh-CN" sz="2800" b="1" dirty="0">
                <a:latin typeface="楷体_GB2312" pitchFamily="49" charset="-122"/>
                <a:ea typeface="楷体_GB2312" pitchFamily="49" charset="-122"/>
              </a:rPr>
              <a:t>(1) </a:t>
            </a:r>
            <a:r>
              <a:rPr lang="zh-CN" altLang="en-US" sz="2800" b="1">
                <a:latin typeface="楷体_GB2312" pitchFamily="49" charset="-122"/>
                <a:ea typeface="楷体_GB2312" pitchFamily="49" charset="-122"/>
              </a:rPr>
              <a:t>试推断男性成人身长</a:t>
            </a:r>
            <a:r>
              <a:rPr lang="en-US" altLang="zh-CN" sz="2800" b="1" dirty="0">
                <a:latin typeface="楷体_GB2312" pitchFamily="49" charset="-122"/>
                <a:ea typeface="楷体_GB2312" pitchFamily="49" charset="-122"/>
              </a:rPr>
              <a:t>X</a:t>
            </a:r>
            <a:r>
              <a:rPr lang="zh-CN" altLang="en-US" sz="2800" b="1">
                <a:latin typeface="楷体_GB2312" pitchFamily="49" charset="-122"/>
                <a:ea typeface="楷体_GB2312" pitchFamily="49" charset="-122"/>
              </a:rPr>
              <a:t>的概率密度</a:t>
            </a:r>
          </a:p>
          <a:p>
            <a:pPr algn="ctr">
              <a:spcBef>
                <a:spcPct val="10000"/>
              </a:spcBef>
            </a:pPr>
            <a:r>
              <a:rPr lang="en-US" altLang="zh-CN" sz="2800" b="1" dirty="0">
                <a:latin typeface="楷体_GB2312" pitchFamily="49" charset="-122"/>
                <a:ea typeface="楷体_GB2312" pitchFamily="49" charset="-122"/>
              </a:rPr>
              <a:t>(2)</a:t>
            </a:r>
            <a:r>
              <a:rPr lang="zh-CN" altLang="en-US" sz="2800" b="1">
                <a:latin typeface="楷体_GB2312" pitchFamily="49" charset="-122"/>
                <a:ea typeface="楷体_GB2312" pitchFamily="49" charset="-122"/>
              </a:rPr>
              <a:t>若已知</a:t>
            </a:r>
            <a:r>
              <a:rPr lang="en-US" altLang="zh-CN" sz="2800" b="1" dirty="0">
                <a:latin typeface="楷体_GB2312" pitchFamily="49" charset="-122"/>
                <a:ea typeface="楷体_GB2312" pitchFamily="49" charset="-122"/>
              </a:rPr>
              <a:t>X</a:t>
            </a:r>
            <a:r>
              <a:rPr lang="zh-CN" altLang="en-US" sz="2800" b="1">
                <a:latin typeface="楷体_GB2312" pitchFamily="49" charset="-122"/>
                <a:ea typeface="楷体_GB2312" pitchFamily="49" charset="-122"/>
              </a:rPr>
              <a:t>服从正态分布</a:t>
            </a:r>
            <a:r>
              <a:rPr lang="en-US" altLang="zh-CN" sz="2800" b="1" dirty="0">
                <a:latin typeface="楷体_GB2312" pitchFamily="49" charset="-122"/>
                <a:ea typeface="楷体_GB2312" pitchFamily="49" charset="-122"/>
              </a:rPr>
              <a:t>N(</a:t>
            </a:r>
            <a:r>
              <a:rPr lang="en-US" altLang="zh-CN" sz="2800" b="1" dirty="0">
                <a:latin typeface="楷体_GB2312" pitchFamily="49" charset="-122"/>
                <a:ea typeface="楷体_GB2312" pitchFamily="49" charset="-122"/>
                <a:sym typeface="Symbol" pitchFamily="18" charset="2"/>
              </a:rPr>
              <a:t>,</a:t>
            </a:r>
            <a:r>
              <a:rPr lang="en-US" altLang="zh-CN" sz="2800" b="1" baseline="30000" dirty="0">
                <a:latin typeface="楷体_GB2312" pitchFamily="49" charset="-122"/>
                <a:ea typeface="楷体_GB2312" pitchFamily="49" charset="-122"/>
                <a:sym typeface="Symbol" pitchFamily="18" charset="2"/>
              </a:rPr>
              <a:t>2</a:t>
            </a:r>
            <a:r>
              <a:rPr lang="en-US" altLang="zh-CN" sz="2800" b="1" dirty="0">
                <a:latin typeface="楷体_GB2312" pitchFamily="49" charset="-122"/>
                <a:ea typeface="楷体_GB2312" pitchFamily="49" charset="-122"/>
                <a:sym typeface="Symbol" pitchFamily="18" charset="2"/>
              </a:rPr>
              <a:t>),</a:t>
            </a:r>
          </a:p>
          <a:p>
            <a:pPr algn="ctr">
              <a:spcBef>
                <a:spcPct val="10000"/>
              </a:spcBef>
            </a:pPr>
            <a:r>
              <a:rPr lang="zh-CN" altLang="en-US" sz="2800" b="1">
                <a:latin typeface="楷体_GB2312" pitchFamily="49" charset="-122"/>
                <a:ea typeface="楷体_GB2312" pitchFamily="49" charset="-122"/>
              </a:rPr>
              <a:t>试估计参数的</a:t>
            </a:r>
            <a:r>
              <a:rPr lang="zh-CN" altLang="en-US" sz="2800" b="1">
                <a:latin typeface="楷体_GB2312" pitchFamily="49" charset="-122"/>
                <a:ea typeface="楷体_GB2312" pitchFamily="49" charset="-122"/>
                <a:sym typeface="Symbol" pitchFamily="18" charset="2"/>
              </a:rPr>
              <a:t></a:t>
            </a:r>
            <a:r>
              <a:rPr lang="en-US" altLang="zh-CN" sz="2800" b="1" dirty="0">
                <a:latin typeface="楷体_GB2312" pitchFamily="49" charset="-122"/>
                <a:ea typeface="楷体_GB2312" pitchFamily="49" charset="-122"/>
                <a:sym typeface="Symbol" pitchFamily="18" charset="2"/>
              </a:rPr>
              <a:t>,</a:t>
            </a:r>
            <a:r>
              <a:rPr lang="en-US" altLang="zh-CN" sz="2800" b="1" baseline="30000" dirty="0">
                <a:latin typeface="楷体_GB2312" pitchFamily="49" charset="-122"/>
                <a:ea typeface="楷体_GB2312" pitchFamily="49" charset="-122"/>
                <a:sym typeface="Symbol" pitchFamily="18" charset="2"/>
              </a:rPr>
              <a:t>2</a:t>
            </a:r>
            <a:r>
              <a:rPr lang="zh-CN" altLang="en-US" sz="2800" b="1">
                <a:latin typeface="楷体_GB2312" pitchFamily="49" charset="-122"/>
                <a:ea typeface="楷体_GB2312" pitchFamily="49" charset="-122"/>
              </a:rPr>
              <a:t>值</a:t>
            </a:r>
          </a:p>
        </p:txBody>
      </p:sp>
      <p:sp>
        <p:nvSpPr>
          <p:cNvPr id="510980" name="Text Box 4"/>
          <p:cNvSpPr txBox="1">
            <a:spLocks noChangeArrowheads="1"/>
          </p:cNvSpPr>
          <p:nvPr/>
        </p:nvSpPr>
        <p:spPr bwMode="auto">
          <a:xfrm>
            <a:off x="609600" y="5029200"/>
            <a:ext cx="7848600" cy="946150"/>
          </a:xfrm>
          <a:prstGeom prst="rect">
            <a:avLst/>
          </a:prstGeom>
          <a:noFill/>
          <a:ln w="12700">
            <a:noFill/>
            <a:miter lim="800000"/>
            <a:headEnd/>
            <a:tailEnd/>
          </a:ln>
          <a:effectLst/>
        </p:spPr>
        <p:txBody>
          <a:bodyPr>
            <a:spAutoFit/>
          </a:bodyPr>
          <a:lstStyle/>
          <a:p>
            <a:pPr>
              <a:spcBef>
                <a:spcPct val="50000"/>
              </a:spcBef>
            </a:pPr>
            <a:r>
              <a:rPr lang="zh-CN" altLang="en-US" sz="2800" b="1">
                <a:solidFill>
                  <a:srgbClr val="800080"/>
                </a:solidFill>
                <a:ea typeface="华文楷体" pitchFamily="2" charset="-122"/>
              </a:rPr>
              <a:t>已知“总体”的分布类型</a:t>
            </a:r>
            <a:r>
              <a:rPr lang="en-US" altLang="zh-CN" sz="2800" b="1" dirty="0">
                <a:solidFill>
                  <a:srgbClr val="800080"/>
                </a:solidFill>
                <a:ea typeface="华文楷体" pitchFamily="2" charset="-122"/>
              </a:rPr>
              <a:t>,</a:t>
            </a:r>
            <a:r>
              <a:rPr lang="zh-CN" altLang="en-US" sz="2800" b="1">
                <a:solidFill>
                  <a:srgbClr val="800080"/>
                </a:solidFill>
                <a:ea typeface="华文楷体" pitchFamily="2" charset="-122"/>
              </a:rPr>
              <a:t>对分布中的未知参数所进行的统计推断属于“参数统计”</a:t>
            </a:r>
            <a:r>
              <a:rPr lang="en-US" altLang="zh-CN" sz="2800" b="1" dirty="0">
                <a:solidFill>
                  <a:srgbClr val="800080"/>
                </a:solidFill>
                <a:ea typeface="华文楷体" pitchFamily="2" charset="-122"/>
              </a:rPr>
              <a:t>.</a:t>
            </a:r>
          </a:p>
        </p:txBody>
      </p:sp>
      <p:sp>
        <p:nvSpPr>
          <p:cNvPr id="510981" name="AutoShape 5">
            <a:hlinkClick r:id="rId2" action="ppaction://hlinkfile" highlightClick="1"/>
          </p:cNvPr>
          <p:cNvSpPr>
            <a:spLocks noChangeArrowheads="1"/>
          </p:cNvSpPr>
          <p:nvPr/>
        </p:nvSpPr>
        <p:spPr bwMode="auto">
          <a:xfrm>
            <a:off x="7451725" y="3068638"/>
            <a:ext cx="647700" cy="288925"/>
          </a:xfrm>
          <a:prstGeom prst="actionButtonBlank">
            <a:avLst/>
          </a:prstGeom>
          <a:gradFill rotWithShape="0">
            <a:gsLst>
              <a:gs pos="0">
                <a:schemeClr val="bg1"/>
              </a:gs>
              <a:gs pos="50000">
                <a:schemeClr val="accent1"/>
              </a:gs>
              <a:gs pos="100000">
                <a:schemeClr val="bg1"/>
              </a:gs>
            </a:gsLst>
            <a:lin ang="2700000" scaled="1"/>
          </a:gradFill>
          <a:ln w="9525">
            <a:noFill/>
            <a:miter lim="800000"/>
            <a:headEnd/>
            <a:tailEnd/>
          </a:ln>
          <a:effectLst/>
        </p:spPr>
        <p:txBody>
          <a:bodyPr wrap="none" tIns="36000" bIns="108000" anchor="ctr"/>
          <a:lstStyle/>
          <a:p>
            <a:pPr algn="ctr"/>
            <a:r>
              <a:rPr lang="en-US" altLang="zh-CN" sz="3200" b="1" dirty="0"/>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0978">
                                            <p:txEl>
                                              <p:pRg st="0" end="0"/>
                                            </p:txEl>
                                          </p:spTgt>
                                        </p:tgtEl>
                                        <p:attrNameLst>
                                          <p:attrName>style.visibility</p:attrName>
                                        </p:attrNameLst>
                                      </p:cBhvr>
                                      <p:to>
                                        <p:strVal val="visible"/>
                                      </p:to>
                                    </p:set>
                                    <p:animEffect transition="in" filter="wipe(left)">
                                      <p:cBhvr>
                                        <p:cTn id="7" dur="500"/>
                                        <p:tgtEl>
                                          <p:spTgt spid="5109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0979"/>
                                        </p:tgtEl>
                                        <p:attrNameLst>
                                          <p:attrName>style.visibility</p:attrName>
                                        </p:attrNameLst>
                                      </p:cBhvr>
                                      <p:to>
                                        <p:strVal val="visible"/>
                                      </p:to>
                                    </p:set>
                                    <p:animEffect transition="in" filter="wipe(up)">
                                      <p:cBhvr>
                                        <p:cTn id="12" dur="500"/>
                                        <p:tgtEl>
                                          <p:spTgt spid="51097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10981"/>
                                        </p:tgtEl>
                                        <p:attrNameLst>
                                          <p:attrName>style.visibility</p:attrName>
                                        </p:attrNameLst>
                                      </p:cBhvr>
                                      <p:to>
                                        <p:strVal val="visible"/>
                                      </p:to>
                                    </p:set>
                                    <p:animEffect transition="in" filter="wipe(down)">
                                      <p:cBhvr>
                                        <p:cTn id="15" dur="500"/>
                                        <p:tgtEl>
                                          <p:spTgt spid="510981"/>
                                        </p:tgtEl>
                                      </p:cBhvr>
                                    </p:animEffect>
                                  </p:childTnLst>
                                </p:cTn>
                              </p:par>
                            </p:childTnLst>
                          </p:cTn>
                        </p:par>
                      </p:childTnLst>
                    </p:cTn>
                  </p:par>
                  <p:par>
                    <p:cTn id="16" fill="hold">
                      <p:stCondLst>
                        <p:cond delay="indefinite"/>
                      </p:stCondLst>
                      <p:childTnLst>
                        <p:par>
                          <p:cTn id="17" fill="hold">
                            <p:stCondLst>
                              <p:cond delay="0"/>
                            </p:stCondLst>
                            <p:childTnLst>
                              <p:par>
                                <p:cTn id="18" presetID="7" presetClass="entr" presetSubtype="4" fill="hold" grpId="0" nodeType="clickEffect">
                                  <p:stCondLst>
                                    <p:cond delay="0"/>
                                  </p:stCondLst>
                                  <p:childTnLst>
                                    <p:set>
                                      <p:cBhvr>
                                        <p:cTn id="19" dur="1" fill="hold">
                                          <p:stCondLst>
                                            <p:cond delay="0"/>
                                          </p:stCondLst>
                                        </p:cTn>
                                        <p:tgtEl>
                                          <p:spTgt spid="510980"/>
                                        </p:tgtEl>
                                        <p:attrNameLst>
                                          <p:attrName>style.visibility</p:attrName>
                                        </p:attrNameLst>
                                      </p:cBhvr>
                                      <p:to>
                                        <p:strVal val="visible"/>
                                      </p:to>
                                    </p:set>
                                    <p:anim calcmode="lin" valueType="num">
                                      <p:cBhvr additive="base">
                                        <p:cTn id="20" dur="5000" fill="hold"/>
                                        <p:tgtEl>
                                          <p:spTgt spid="510980"/>
                                        </p:tgtEl>
                                        <p:attrNameLst>
                                          <p:attrName>ppt_x</p:attrName>
                                        </p:attrNameLst>
                                      </p:cBhvr>
                                      <p:tavLst>
                                        <p:tav tm="0">
                                          <p:val>
                                            <p:strVal val="#ppt_x"/>
                                          </p:val>
                                        </p:tav>
                                        <p:tav tm="100000">
                                          <p:val>
                                            <p:strVal val="#ppt_x"/>
                                          </p:val>
                                        </p:tav>
                                      </p:tavLst>
                                    </p:anim>
                                    <p:anim calcmode="lin" valueType="num">
                                      <p:cBhvr additive="base">
                                        <p:cTn id="21" dur="5000" fill="hold"/>
                                        <p:tgtEl>
                                          <p:spTgt spid="510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build="p" autoUpdateAnimBg="0"/>
      <p:bldP spid="510979" grpId="0"/>
      <p:bldP spid="510980" grpId="0" autoUpdateAnimBg="0"/>
      <p:bldP spid="51098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533400" y="381000"/>
            <a:ext cx="6721475" cy="641350"/>
          </a:xfrm>
          <a:prstGeom prst="rect">
            <a:avLst/>
          </a:prstGeom>
          <a:noFill/>
          <a:ln w="9525">
            <a:noFill/>
            <a:miter lim="800000"/>
            <a:headEnd/>
            <a:tailEnd/>
          </a:ln>
          <a:effectLst/>
        </p:spPr>
        <p:txBody>
          <a:bodyPr>
            <a:spAutoFit/>
          </a:bodyPr>
          <a:lstStyle/>
          <a:p>
            <a:r>
              <a:rPr lang="zh-CN" altLang="en-US" sz="3600" b="0">
                <a:latin typeface="楷体_GB2312" pitchFamily="49" charset="-122"/>
              </a:rPr>
              <a:t>标准正态分布的</a:t>
            </a:r>
            <a:r>
              <a:rPr lang="zh-CN" altLang="en-US" sz="3600" b="0" i="1">
                <a:sym typeface="Symbol" pitchFamily="18" charset="2"/>
              </a:rPr>
              <a:t></a:t>
            </a:r>
            <a:r>
              <a:rPr lang="zh-CN" altLang="en-US" sz="3600" b="0">
                <a:latin typeface="楷体_GB2312" pitchFamily="49" charset="-122"/>
                <a:sym typeface="Symbol" pitchFamily="18" charset="2"/>
              </a:rPr>
              <a:t> 分位数图形 </a:t>
            </a:r>
            <a:endParaRPr lang="zh-CN" altLang="en-US" sz="3600" b="0" i="1">
              <a:sym typeface="Symbol" pitchFamily="18" charset="2"/>
            </a:endParaRPr>
          </a:p>
        </p:txBody>
      </p:sp>
      <p:graphicFrame>
        <p:nvGraphicFramePr>
          <p:cNvPr id="551939" name="Object 3"/>
          <p:cNvGraphicFramePr>
            <a:graphicFrameLocks noChangeAspect="1"/>
          </p:cNvGraphicFramePr>
          <p:nvPr/>
        </p:nvGraphicFramePr>
        <p:xfrm>
          <a:off x="5562600" y="1371600"/>
          <a:ext cx="2209800" cy="1808163"/>
        </p:xfrm>
        <a:graphic>
          <a:graphicData uri="http://schemas.openxmlformats.org/presentationml/2006/ole">
            <p:oleObj spid="_x0000_s38914" name="Equation" r:id="rId3" imgW="863280" imgH="685800" progId="">
              <p:embed/>
            </p:oleObj>
          </a:graphicData>
        </a:graphic>
      </p:graphicFrame>
      <p:pic>
        <p:nvPicPr>
          <p:cNvPr id="551940" name="Picture 4"/>
          <p:cNvPicPr>
            <a:picLocks noChangeAspect="1" noChangeArrowheads="1"/>
          </p:cNvPicPr>
          <p:nvPr/>
        </p:nvPicPr>
        <p:blipFill>
          <a:blip r:embed="rId4"/>
          <a:srcRect/>
          <a:stretch>
            <a:fillRect/>
          </a:stretch>
        </p:blipFill>
        <p:spPr bwMode="auto">
          <a:xfrm>
            <a:off x="1676400" y="1219200"/>
            <a:ext cx="3962400" cy="2439988"/>
          </a:xfrm>
          <a:prstGeom prst="rect">
            <a:avLst/>
          </a:prstGeom>
          <a:noFill/>
          <a:ln w="9525">
            <a:noFill/>
            <a:miter lim="800000"/>
            <a:headEnd/>
            <a:tailEnd/>
          </a:ln>
          <a:effectLst/>
        </p:spPr>
      </p:pic>
      <p:sp>
        <p:nvSpPr>
          <p:cNvPr id="551941" name="Freeform 5" descr="深色竖线"/>
          <p:cNvSpPr>
            <a:spLocks/>
          </p:cNvSpPr>
          <p:nvPr/>
        </p:nvSpPr>
        <p:spPr bwMode="auto">
          <a:xfrm>
            <a:off x="4724400" y="2951163"/>
            <a:ext cx="533400" cy="381000"/>
          </a:xfrm>
          <a:custGeom>
            <a:avLst/>
            <a:gdLst/>
            <a:ahLst/>
            <a:cxnLst>
              <a:cxn ang="0">
                <a:pos x="0" y="0"/>
              </a:cxn>
              <a:cxn ang="0">
                <a:pos x="0" y="240"/>
              </a:cxn>
              <a:cxn ang="0">
                <a:pos x="336" y="240"/>
              </a:cxn>
              <a:cxn ang="0">
                <a:pos x="96" y="96"/>
              </a:cxn>
              <a:cxn ang="0">
                <a:pos x="0" y="0"/>
              </a:cxn>
            </a:cxnLst>
            <a:rect l="0" t="0" r="r" b="b"/>
            <a:pathLst>
              <a:path w="336" h="240">
                <a:moveTo>
                  <a:pt x="0" y="0"/>
                </a:moveTo>
                <a:lnTo>
                  <a:pt x="0" y="240"/>
                </a:lnTo>
                <a:lnTo>
                  <a:pt x="336" y="240"/>
                </a:lnTo>
                <a:lnTo>
                  <a:pt x="96" y="96"/>
                </a:lnTo>
                <a:lnTo>
                  <a:pt x="0" y="0"/>
                </a:lnTo>
                <a:close/>
              </a:path>
            </a:pathLst>
          </a:custGeom>
          <a:pattFill prst="dkVert">
            <a:fgClr>
              <a:srgbClr val="FF3300"/>
            </a:fgClr>
            <a:bgClr>
              <a:schemeClr val="tx1"/>
            </a:bgClr>
          </a:pattFill>
          <a:ln w="9525" cap="flat" cmpd="sng">
            <a:solidFill>
              <a:schemeClr val="tx1"/>
            </a:solidFill>
            <a:prstDash val="solid"/>
            <a:miter lim="800000"/>
            <a:headEnd type="none" w="med" len="med"/>
            <a:tailEnd type="none" w="med" len="med"/>
          </a:ln>
          <a:effectLst/>
        </p:spPr>
        <p:txBody>
          <a:bodyPr wrap="none"/>
          <a:lstStyle/>
          <a:p>
            <a:endParaRPr lang="zh-CN" altLang="en-US"/>
          </a:p>
        </p:txBody>
      </p:sp>
      <p:grpSp>
        <p:nvGrpSpPr>
          <p:cNvPr id="2" name="Group 6"/>
          <p:cNvGrpSpPr>
            <a:grpSpLocks/>
          </p:cNvGrpSpPr>
          <p:nvPr/>
        </p:nvGrpSpPr>
        <p:grpSpPr bwMode="auto">
          <a:xfrm>
            <a:off x="2209800" y="3048000"/>
            <a:ext cx="2895600" cy="833438"/>
            <a:chOff x="576" y="1920"/>
            <a:chExt cx="1824" cy="525"/>
          </a:xfrm>
        </p:grpSpPr>
        <p:grpSp>
          <p:nvGrpSpPr>
            <p:cNvPr id="3" name="Group 7"/>
            <p:cNvGrpSpPr>
              <a:grpSpLocks/>
            </p:cNvGrpSpPr>
            <p:nvPr/>
          </p:nvGrpSpPr>
          <p:grpSpPr bwMode="auto">
            <a:xfrm>
              <a:off x="576" y="2080"/>
              <a:ext cx="1824" cy="365"/>
              <a:chOff x="1392" y="2032"/>
              <a:chExt cx="1824" cy="365"/>
            </a:xfrm>
          </p:grpSpPr>
          <p:sp>
            <p:nvSpPr>
              <p:cNvPr id="551944" name="Rectangle 8"/>
              <p:cNvSpPr>
                <a:spLocks noChangeArrowheads="1"/>
              </p:cNvSpPr>
              <p:nvPr/>
            </p:nvSpPr>
            <p:spPr bwMode="auto">
              <a:xfrm>
                <a:off x="1392" y="2195"/>
                <a:ext cx="1824" cy="144"/>
              </a:xfrm>
              <a:prstGeom prst="rect">
                <a:avLst/>
              </a:prstGeom>
              <a:solidFill>
                <a:schemeClr val="bg1"/>
              </a:solidFill>
              <a:ln w="9525">
                <a:noFill/>
                <a:miter lim="800000"/>
                <a:headEnd/>
                <a:tailEnd/>
              </a:ln>
              <a:effectLst/>
            </p:spPr>
            <p:txBody>
              <a:bodyPr wrap="none" anchor="ctr"/>
              <a:lstStyle/>
              <a:p>
                <a:endParaRPr lang="zh-CN" altLang="en-US"/>
              </a:p>
            </p:txBody>
          </p:sp>
          <p:sp>
            <p:nvSpPr>
              <p:cNvPr id="551945" name="Text Box 9"/>
              <p:cNvSpPr txBox="1">
                <a:spLocks noChangeArrowheads="1"/>
              </p:cNvSpPr>
              <p:nvPr/>
            </p:nvSpPr>
            <p:spPr bwMode="auto">
              <a:xfrm>
                <a:off x="2832" y="2032"/>
                <a:ext cx="350" cy="365"/>
              </a:xfrm>
              <a:prstGeom prst="rect">
                <a:avLst/>
              </a:prstGeom>
              <a:noFill/>
              <a:ln w="9525">
                <a:noFill/>
                <a:miter lim="800000"/>
                <a:headEnd/>
                <a:tailEnd/>
              </a:ln>
              <a:effectLst/>
            </p:spPr>
            <p:txBody>
              <a:bodyPr wrap="none">
                <a:spAutoFit/>
              </a:bodyPr>
              <a:lstStyle/>
              <a:p>
                <a:r>
                  <a:rPr lang="en-US" altLang="zh-CN" sz="3200" b="0" i="1"/>
                  <a:t>u</a:t>
                </a:r>
                <a:r>
                  <a:rPr lang="en-US" altLang="zh-CN" sz="3200" b="0" i="1" baseline="-25000">
                    <a:latin typeface="楷体_GB2312" pitchFamily="49" charset="-122"/>
                    <a:sym typeface="Symbol" pitchFamily="18" charset="2"/>
                  </a:rPr>
                  <a:t></a:t>
                </a:r>
                <a:endParaRPr lang="en-US" altLang="zh-CN" sz="3200" b="0" i="1">
                  <a:latin typeface="楷体_GB2312" pitchFamily="49" charset="-122"/>
                </a:endParaRPr>
              </a:p>
            </p:txBody>
          </p:sp>
        </p:grpSp>
        <p:sp>
          <p:nvSpPr>
            <p:cNvPr id="551946" name="Text Box 10"/>
            <p:cNvSpPr txBox="1">
              <a:spLocks noChangeArrowheads="1"/>
            </p:cNvSpPr>
            <p:nvPr/>
          </p:nvSpPr>
          <p:spPr bwMode="auto">
            <a:xfrm>
              <a:off x="1584" y="1920"/>
              <a:ext cx="718" cy="365"/>
            </a:xfrm>
            <a:prstGeom prst="rect">
              <a:avLst/>
            </a:prstGeom>
            <a:noFill/>
            <a:ln w="9525">
              <a:noFill/>
              <a:miter lim="800000"/>
              <a:headEnd/>
              <a:tailEnd/>
            </a:ln>
            <a:effectLst/>
          </p:spPr>
          <p:txBody>
            <a:bodyPr wrap="none">
              <a:spAutoFit/>
            </a:bodyPr>
            <a:lstStyle/>
            <a:p>
              <a:r>
                <a:rPr lang="en-US" altLang="zh-CN" sz="3200" b="0">
                  <a:solidFill>
                    <a:schemeClr val="accent2"/>
                  </a:solidFill>
                </a:rPr>
                <a:t>       • </a:t>
              </a:r>
              <a:endParaRPr lang="en-US" altLang="zh-CN" sz="3200" b="0"/>
            </a:p>
          </p:txBody>
        </p:sp>
      </p:grpSp>
      <p:grpSp>
        <p:nvGrpSpPr>
          <p:cNvPr id="4" name="Group 11"/>
          <p:cNvGrpSpPr>
            <a:grpSpLocks/>
          </p:cNvGrpSpPr>
          <p:nvPr/>
        </p:nvGrpSpPr>
        <p:grpSpPr bwMode="auto">
          <a:xfrm>
            <a:off x="4959350" y="2286000"/>
            <a:ext cx="755650" cy="827088"/>
            <a:chOff x="3120" y="1543"/>
            <a:chExt cx="476" cy="521"/>
          </a:xfrm>
        </p:grpSpPr>
        <p:sp>
          <p:nvSpPr>
            <p:cNvPr id="551948" name="Line 12"/>
            <p:cNvSpPr>
              <a:spLocks noChangeShapeType="1"/>
            </p:cNvSpPr>
            <p:nvPr/>
          </p:nvSpPr>
          <p:spPr bwMode="auto">
            <a:xfrm flipV="1">
              <a:off x="3120" y="1824"/>
              <a:ext cx="144" cy="240"/>
            </a:xfrm>
            <a:prstGeom prst="line">
              <a:avLst/>
            </a:prstGeom>
            <a:noFill/>
            <a:ln w="9525">
              <a:solidFill>
                <a:schemeClr val="tx1"/>
              </a:solidFill>
              <a:miter lim="800000"/>
              <a:headEnd/>
              <a:tailEnd/>
            </a:ln>
            <a:effectLst/>
          </p:spPr>
          <p:txBody>
            <a:bodyPr wrap="none"/>
            <a:lstStyle/>
            <a:p>
              <a:endParaRPr lang="zh-CN" altLang="en-US"/>
            </a:p>
          </p:txBody>
        </p:sp>
        <p:sp>
          <p:nvSpPr>
            <p:cNvPr id="551949" name="Text Box 13"/>
            <p:cNvSpPr txBox="1">
              <a:spLocks noChangeArrowheads="1"/>
            </p:cNvSpPr>
            <p:nvPr/>
          </p:nvSpPr>
          <p:spPr bwMode="auto">
            <a:xfrm>
              <a:off x="3254" y="1543"/>
              <a:ext cx="342" cy="365"/>
            </a:xfrm>
            <a:prstGeom prst="rect">
              <a:avLst/>
            </a:prstGeom>
            <a:noFill/>
            <a:ln w="9525">
              <a:noFill/>
              <a:miter lim="800000"/>
              <a:headEnd/>
              <a:tailEnd/>
            </a:ln>
            <a:effectLst/>
          </p:spPr>
          <p:txBody>
            <a:bodyPr wrap="none">
              <a:spAutoFit/>
            </a:bodyPr>
            <a:lstStyle/>
            <a:p>
              <a:r>
                <a:rPr lang="en-US" altLang="zh-CN" sz="3200" b="0" i="1">
                  <a:sym typeface="Symbol" pitchFamily="18" charset="2"/>
                </a:rPr>
                <a:t> </a:t>
              </a:r>
              <a:endParaRPr lang="en-US" altLang="zh-CN" sz="3200" b="0" i="1"/>
            </a:p>
          </p:txBody>
        </p:sp>
      </p:grpSp>
      <p:sp>
        <p:nvSpPr>
          <p:cNvPr id="551950" name="AutoShape 14"/>
          <p:cNvSpPr>
            <a:spLocks/>
          </p:cNvSpPr>
          <p:nvPr/>
        </p:nvSpPr>
        <p:spPr bwMode="auto">
          <a:xfrm>
            <a:off x="7696200" y="1565275"/>
            <a:ext cx="152400" cy="914400"/>
          </a:xfrm>
          <a:prstGeom prst="righ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551951" name="Text Box 15"/>
          <p:cNvSpPr txBox="1">
            <a:spLocks noChangeArrowheads="1"/>
          </p:cNvSpPr>
          <p:nvPr/>
        </p:nvSpPr>
        <p:spPr bwMode="auto">
          <a:xfrm>
            <a:off x="7924800" y="1524000"/>
            <a:ext cx="914400" cy="955675"/>
          </a:xfrm>
          <a:prstGeom prst="rect">
            <a:avLst/>
          </a:prstGeom>
          <a:noFill/>
          <a:ln w="9525">
            <a:solidFill>
              <a:schemeClr val="bg2"/>
            </a:solidFill>
            <a:miter lim="800000"/>
            <a:headEnd/>
            <a:tailEnd/>
          </a:ln>
          <a:effectLst/>
        </p:spPr>
        <p:txBody>
          <a:bodyPr>
            <a:spAutoFit/>
          </a:bodyPr>
          <a:lstStyle/>
          <a:p>
            <a:r>
              <a:rPr lang="zh-CN" altLang="en-US" b="0"/>
              <a:t>常用</a:t>
            </a:r>
          </a:p>
          <a:p>
            <a:r>
              <a:rPr lang="zh-CN" altLang="en-US" b="0"/>
              <a:t>数字</a:t>
            </a:r>
          </a:p>
        </p:txBody>
      </p:sp>
      <p:pic>
        <p:nvPicPr>
          <p:cNvPr id="551952" name="Picture 16"/>
          <p:cNvPicPr>
            <a:picLocks noChangeAspect="1" noChangeArrowheads="1"/>
          </p:cNvPicPr>
          <p:nvPr/>
        </p:nvPicPr>
        <p:blipFill>
          <a:blip r:embed="rId5"/>
          <a:srcRect/>
          <a:stretch>
            <a:fillRect/>
          </a:stretch>
        </p:blipFill>
        <p:spPr bwMode="auto">
          <a:xfrm>
            <a:off x="2349500" y="3956050"/>
            <a:ext cx="3962400" cy="2439988"/>
          </a:xfrm>
          <a:prstGeom prst="rect">
            <a:avLst/>
          </a:prstGeom>
          <a:noFill/>
          <a:ln w="9525">
            <a:noFill/>
            <a:miter lim="800000"/>
            <a:headEnd/>
            <a:tailEnd/>
          </a:ln>
          <a:effectLst/>
        </p:spPr>
      </p:pic>
      <p:grpSp>
        <p:nvGrpSpPr>
          <p:cNvPr id="5" name="Group 17"/>
          <p:cNvGrpSpPr>
            <a:grpSpLocks/>
          </p:cNvGrpSpPr>
          <p:nvPr/>
        </p:nvGrpSpPr>
        <p:grpSpPr bwMode="auto">
          <a:xfrm>
            <a:off x="5626100" y="5181600"/>
            <a:ext cx="1155700" cy="877888"/>
            <a:chOff x="3120" y="1511"/>
            <a:chExt cx="728" cy="553"/>
          </a:xfrm>
        </p:grpSpPr>
        <p:sp>
          <p:nvSpPr>
            <p:cNvPr id="551954" name="Line 18"/>
            <p:cNvSpPr>
              <a:spLocks noChangeShapeType="1"/>
            </p:cNvSpPr>
            <p:nvPr/>
          </p:nvSpPr>
          <p:spPr bwMode="auto">
            <a:xfrm flipV="1">
              <a:off x="3120" y="1824"/>
              <a:ext cx="144" cy="240"/>
            </a:xfrm>
            <a:prstGeom prst="line">
              <a:avLst/>
            </a:prstGeom>
            <a:noFill/>
            <a:ln w="9525">
              <a:solidFill>
                <a:schemeClr val="tx1"/>
              </a:solidFill>
              <a:miter lim="800000"/>
              <a:headEnd/>
              <a:tailEnd/>
            </a:ln>
            <a:effectLst/>
          </p:spPr>
          <p:txBody>
            <a:bodyPr wrap="none"/>
            <a:lstStyle/>
            <a:p>
              <a:endParaRPr lang="zh-CN" altLang="en-US"/>
            </a:p>
          </p:txBody>
        </p:sp>
        <p:sp>
          <p:nvSpPr>
            <p:cNvPr id="551955" name="Text Box 19"/>
            <p:cNvSpPr txBox="1">
              <a:spLocks noChangeArrowheads="1"/>
            </p:cNvSpPr>
            <p:nvPr/>
          </p:nvSpPr>
          <p:spPr bwMode="auto">
            <a:xfrm>
              <a:off x="3254" y="1511"/>
              <a:ext cx="594" cy="404"/>
            </a:xfrm>
            <a:prstGeom prst="rect">
              <a:avLst/>
            </a:prstGeom>
            <a:noFill/>
            <a:ln w="9525">
              <a:noFill/>
              <a:miter lim="800000"/>
              <a:headEnd/>
              <a:tailEnd/>
            </a:ln>
            <a:effectLst/>
          </p:spPr>
          <p:txBody>
            <a:bodyPr wrap="none">
              <a:spAutoFit/>
            </a:bodyPr>
            <a:lstStyle/>
            <a:p>
              <a:pPr eaLnBrk="0" hangingPunct="0"/>
              <a:r>
                <a:rPr kumimoji="0" lang="en-US" altLang="zh-CN" sz="3600" b="0" i="1">
                  <a:sym typeface="Symbol" pitchFamily="18" charset="2"/>
                </a:rPr>
                <a:t>/2</a:t>
              </a:r>
              <a:r>
                <a:rPr kumimoji="0" lang="en-US" altLang="zh-CN" sz="3600" b="0" i="1"/>
                <a:t> </a:t>
              </a:r>
            </a:p>
          </p:txBody>
        </p:sp>
      </p:grpSp>
      <p:sp>
        <p:nvSpPr>
          <p:cNvPr id="551956" name="Rectangle 20"/>
          <p:cNvSpPr>
            <a:spLocks noChangeArrowheads="1"/>
          </p:cNvSpPr>
          <p:nvPr/>
        </p:nvSpPr>
        <p:spPr bwMode="auto">
          <a:xfrm>
            <a:off x="5867400" y="4083050"/>
            <a:ext cx="2743200" cy="641350"/>
          </a:xfrm>
          <a:prstGeom prst="rect">
            <a:avLst/>
          </a:prstGeom>
          <a:noFill/>
          <a:ln w="9525">
            <a:noFill/>
            <a:miter lim="800000"/>
            <a:headEnd/>
            <a:tailEnd/>
          </a:ln>
          <a:effectLst/>
        </p:spPr>
        <p:txBody>
          <a:bodyPr>
            <a:spAutoFit/>
          </a:bodyPr>
          <a:lstStyle/>
          <a:p>
            <a:r>
              <a:rPr kumimoji="0" lang="en-US" altLang="zh-CN" sz="3600" b="0" i="1"/>
              <a:t>-u</a:t>
            </a:r>
            <a:r>
              <a:rPr kumimoji="0" lang="en-US" altLang="zh-CN" sz="3600" b="0" i="1" baseline="-25000">
                <a:sym typeface="Symbol" pitchFamily="18" charset="2"/>
              </a:rPr>
              <a:t>/</a:t>
            </a:r>
            <a:r>
              <a:rPr kumimoji="0" lang="en-US" altLang="zh-CN" sz="3600" b="0" baseline="-25000">
                <a:sym typeface="Symbol" pitchFamily="18" charset="2"/>
              </a:rPr>
              <a:t>2</a:t>
            </a:r>
            <a:r>
              <a:rPr kumimoji="0" lang="en-US" altLang="zh-CN" sz="3600" b="0">
                <a:sym typeface="Symbol" pitchFamily="18" charset="2"/>
              </a:rPr>
              <a:t>=</a:t>
            </a:r>
            <a:r>
              <a:rPr kumimoji="0" lang="en-US" altLang="zh-CN" sz="3600" b="0" i="1"/>
              <a:t>u</a:t>
            </a:r>
            <a:r>
              <a:rPr kumimoji="0" lang="en-US" altLang="zh-CN" sz="3600" b="0" baseline="-25000"/>
              <a:t>1-</a:t>
            </a:r>
            <a:r>
              <a:rPr kumimoji="0" lang="en-US" altLang="zh-CN" sz="3600" b="0" i="1" baseline="-25000">
                <a:sym typeface="Symbol" pitchFamily="18" charset="2"/>
              </a:rPr>
              <a:t>/</a:t>
            </a:r>
            <a:r>
              <a:rPr kumimoji="0" lang="en-US" altLang="zh-CN" sz="3600" b="0" baseline="-25000">
                <a:sym typeface="Symbol" pitchFamily="18" charset="2"/>
              </a:rPr>
              <a:t>2</a:t>
            </a:r>
          </a:p>
        </p:txBody>
      </p:sp>
      <p:grpSp>
        <p:nvGrpSpPr>
          <p:cNvPr id="6" name="Group 21"/>
          <p:cNvGrpSpPr>
            <a:grpSpLocks/>
          </p:cNvGrpSpPr>
          <p:nvPr/>
        </p:nvGrpSpPr>
        <p:grpSpPr bwMode="auto">
          <a:xfrm>
            <a:off x="2181225" y="5059363"/>
            <a:ext cx="858838" cy="838200"/>
            <a:chOff x="950" y="1200"/>
            <a:chExt cx="541" cy="528"/>
          </a:xfrm>
        </p:grpSpPr>
        <p:sp>
          <p:nvSpPr>
            <p:cNvPr id="551958" name="Line 22"/>
            <p:cNvSpPr>
              <a:spLocks noChangeShapeType="1"/>
            </p:cNvSpPr>
            <p:nvPr/>
          </p:nvSpPr>
          <p:spPr bwMode="auto">
            <a:xfrm rot="16797037" flipV="1">
              <a:off x="1296" y="1536"/>
              <a:ext cx="144" cy="240"/>
            </a:xfrm>
            <a:prstGeom prst="line">
              <a:avLst/>
            </a:prstGeom>
            <a:noFill/>
            <a:ln w="9525">
              <a:solidFill>
                <a:schemeClr val="tx1"/>
              </a:solidFill>
              <a:miter lim="800000"/>
              <a:headEnd/>
              <a:tailEnd/>
            </a:ln>
            <a:effectLst/>
          </p:spPr>
          <p:txBody>
            <a:bodyPr wrap="none"/>
            <a:lstStyle/>
            <a:p>
              <a:endParaRPr lang="zh-CN" altLang="en-US"/>
            </a:p>
          </p:txBody>
        </p:sp>
        <p:sp>
          <p:nvSpPr>
            <p:cNvPr id="551959" name="Text Box 23"/>
            <p:cNvSpPr txBox="1">
              <a:spLocks noChangeArrowheads="1"/>
            </p:cNvSpPr>
            <p:nvPr/>
          </p:nvSpPr>
          <p:spPr bwMode="auto">
            <a:xfrm>
              <a:off x="950" y="1200"/>
              <a:ext cx="541" cy="365"/>
            </a:xfrm>
            <a:prstGeom prst="rect">
              <a:avLst/>
            </a:prstGeom>
            <a:noFill/>
            <a:ln w="9525">
              <a:noFill/>
              <a:miter lim="800000"/>
              <a:headEnd/>
              <a:tailEnd/>
            </a:ln>
            <a:effectLst/>
          </p:spPr>
          <p:txBody>
            <a:bodyPr wrap="none">
              <a:spAutoFit/>
            </a:bodyPr>
            <a:lstStyle/>
            <a:p>
              <a:pPr eaLnBrk="0" hangingPunct="0"/>
              <a:r>
                <a:rPr kumimoji="0" lang="en-US" altLang="zh-CN" sz="3200" b="0" i="1">
                  <a:sym typeface="Symbol" pitchFamily="18" charset="2"/>
                </a:rPr>
                <a:t>/2</a:t>
              </a:r>
              <a:r>
                <a:rPr kumimoji="0" lang="en-US" altLang="zh-CN" sz="3200" b="0" i="1"/>
                <a:t> </a:t>
              </a:r>
            </a:p>
          </p:txBody>
        </p:sp>
      </p:grpSp>
      <p:grpSp>
        <p:nvGrpSpPr>
          <p:cNvPr id="7" name="Group 24"/>
          <p:cNvGrpSpPr>
            <a:grpSpLocks/>
          </p:cNvGrpSpPr>
          <p:nvPr/>
        </p:nvGrpSpPr>
        <p:grpSpPr bwMode="auto">
          <a:xfrm>
            <a:off x="2790825" y="5791200"/>
            <a:ext cx="3060700" cy="796925"/>
            <a:chOff x="634" y="3648"/>
            <a:chExt cx="1928" cy="502"/>
          </a:xfrm>
        </p:grpSpPr>
        <p:grpSp>
          <p:nvGrpSpPr>
            <p:cNvPr id="8" name="Group 25"/>
            <p:cNvGrpSpPr>
              <a:grpSpLocks/>
            </p:cNvGrpSpPr>
            <p:nvPr/>
          </p:nvGrpSpPr>
          <p:grpSpPr bwMode="auto">
            <a:xfrm>
              <a:off x="634" y="3785"/>
              <a:ext cx="1928" cy="365"/>
              <a:chOff x="1392" y="2031"/>
              <a:chExt cx="1918" cy="352"/>
            </a:xfrm>
          </p:grpSpPr>
          <p:sp>
            <p:nvSpPr>
              <p:cNvPr id="551962" name="Rectangle 26"/>
              <p:cNvSpPr>
                <a:spLocks noChangeArrowheads="1"/>
              </p:cNvSpPr>
              <p:nvPr/>
            </p:nvSpPr>
            <p:spPr bwMode="auto">
              <a:xfrm>
                <a:off x="1392" y="2195"/>
                <a:ext cx="1824" cy="144"/>
              </a:xfrm>
              <a:prstGeom prst="rect">
                <a:avLst/>
              </a:prstGeom>
              <a:solidFill>
                <a:schemeClr val="bg1"/>
              </a:solidFill>
              <a:ln w="9525">
                <a:noFill/>
                <a:miter lim="800000"/>
                <a:headEnd/>
                <a:tailEnd/>
              </a:ln>
              <a:effectLst/>
            </p:spPr>
            <p:txBody>
              <a:bodyPr wrap="none" anchor="ctr"/>
              <a:lstStyle/>
              <a:p>
                <a:endParaRPr lang="zh-CN" altLang="en-US"/>
              </a:p>
            </p:txBody>
          </p:sp>
          <p:sp>
            <p:nvSpPr>
              <p:cNvPr id="551963" name="Text Box 27"/>
              <p:cNvSpPr txBox="1">
                <a:spLocks noChangeArrowheads="1"/>
              </p:cNvSpPr>
              <p:nvPr/>
            </p:nvSpPr>
            <p:spPr bwMode="auto">
              <a:xfrm>
                <a:off x="2832" y="2031"/>
                <a:ext cx="478" cy="352"/>
              </a:xfrm>
              <a:prstGeom prst="rect">
                <a:avLst/>
              </a:prstGeom>
              <a:noFill/>
              <a:ln w="9525">
                <a:noFill/>
                <a:miter lim="800000"/>
                <a:headEnd/>
                <a:tailEnd/>
              </a:ln>
              <a:effectLst/>
            </p:spPr>
            <p:txBody>
              <a:bodyPr wrap="none">
                <a:spAutoFit/>
              </a:bodyPr>
              <a:lstStyle/>
              <a:p>
                <a:pPr eaLnBrk="0" hangingPunct="0"/>
                <a:r>
                  <a:rPr kumimoji="0" lang="en-US" altLang="zh-CN" sz="3200" b="0" i="1"/>
                  <a:t>u</a:t>
                </a:r>
                <a:r>
                  <a:rPr kumimoji="0" lang="en-US" altLang="zh-CN" sz="3200" b="0" i="1" baseline="-25000">
                    <a:sym typeface="Symbol" pitchFamily="18" charset="2"/>
                  </a:rPr>
                  <a:t>/</a:t>
                </a:r>
                <a:r>
                  <a:rPr kumimoji="0" lang="en-US" altLang="zh-CN" sz="3200" b="0" baseline="-25000">
                    <a:sym typeface="Symbol" pitchFamily="18" charset="2"/>
                  </a:rPr>
                  <a:t>2</a:t>
                </a:r>
                <a:endParaRPr kumimoji="0" lang="en-US" altLang="zh-CN" sz="3200" b="0" i="1"/>
              </a:p>
            </p:txBody>
          </p:sp>
        </p:grpSp>
        <p:sp>
          <p:nvSpPr>
            <p:cNvPr id="551964" name="Text Box 28"/>
            <p:cNvSpPr txBox="1">
              <a:spLocks noChangeArrowheads="1"/>
            </p:cNvSpPr>
            <p:nvPr/>
          </p:nvSpPr>
          <p:spPr bwMode="auto">
            <a:xfrm>
              <a:off x="2160" y="3648"/>
              <a:ext cx="206" cy="365"/>
            </a:xfrm>
            <a:prstGeom prst="rect">
              <a:avLst/>
            </a:prstGeom>
            <a:noFill/>
            <a:ln w="9525">
              <a:noFill/>
              <a:miter lim="800000"/>
              <a:headEnd/>
              <a:tailEnd/>
            </a:ln>
            <a:effectLst/>
          </p:spPr>
          <p:txBody>
            <a:bodyPr wrap="none">
              <a:spAutoFit/>
            </a:bodyPr>
            <a:lstStyle/>
            <a:p>
              <a:r>
                <a:rPr lang="en-US" altLang="zh-CN" sz="3200" b="0">
                  <a:solidFill>
                    <a:srgbClr val="66FF33"/>
                  </a:solidFill>
                </a:rPr>
                <a:t>•</a:t>
              </a:r>
            </a:p>
          </p:txBody>
        </p:sp>
      </p:grpSp>
      <p:grpSp>
        <p:nvGrpSpPr>
          <p:cNvPr id="9" name="Group 29"/>
          <p:cNvGrpSpPr>
            <a:grpSpLocks/>
          </p:cNvGrpSpPr>
          <p:nvPr/>
        </p:nvGrpSpPr>
        <p:grpSpPr bwMode="auto">
          <a:xfrm>
            <a:off x="2932113" y="5807075"/>
            <a:ext cx="898525" cy="847725"/>
            <a:chOff x="665" y="3658"/>
            <a:chExt cx="566" cy="534"/>
          </a:xfrm>
        </p:grpSpPr>
        <p:sp>
          <p:nvSpPr>
            <p:cNvPr id="551966" name="Rectangle 30"/>
            <p:cNvSpPr>
              <a:spLocks noChangeArrowheads="1"/>
            </p:cNvSpPr>
            <p:nvPr/>
          </p:nvSpPr>
          <p:spPr bwMode="auto">
            <a:xfrm>
              <a:off x="665" y="3827"/>
              <a:ext cx="566" cy="365"/>
            </a:xfrm>
            <a:prstGeom prst="rect">
              <a:avLst/>
            </a:prstGeom>
            <a:noFill/>
            <a:ln w="9525">
              <a:noFill/>
              <a:miter lim="800000"/>
              <a:headEnd/>
              <a:tailEnd/>
            </a:ln>
            <a:effectLst/>
          </p:spPr>
          <p:txBody>
            <a:bodyPr wrap="none">
              <a:spAutoFit/>
            </a:bodyPr>
            <a:lstStyle/>
            <a:p>
              <a:r>
                <a:rPr kumimoji="0" lang="en-US" altLang="zh-CN" sz="3200" b="0" i="1"/>
                <a:t>-u</a:t>
              </a:r>
              <a:r>
                <a:rPr kumimoji="0" lang="en-US" altLang="zh-CN" sz="3200" b="0" i="1" baseline="-25000">
                  <a:sym typeface="Symbol" pitchFamily="18" charset="2"/>
                </a:rPr>
                <a:t>/</a:t>
              </a:r>
              <a:r>
                <a:rPr kumimoji="0" lang="en-US" altLang="zh-CN" sz="3200" b="0" baseline="-25000">
                  <a:sym typeface="Symbol" pitchFamily="18" charset="2"/>
                </a:rPr>
                <a:t>2</a:t>
              </a:r>
            </a:p>
          </p:txBody>
        </p:sp>
        <p:sp>
          <p:nvSpPr>
            <p:cNvPr id="551967" name="Text Box 31"/>
            <p:cNvSpPr txBox="1">
              <a:spLocks noChangeArrowheads="1"/>
            </p:cNvSpPr>
            <p:nvPr/>
          </p:nvSpPr>
          <p:spPr bwMode="auto">
            <a:xfrm>
              <a:off x="813" y="3658"/>
              <a:ext cx="206" cy="365"/>
            </a:xfrm>
            <a:prstGeom prst="rect">
              <a:avLst/>
            </a:prstGeom>
            <a:noFill/>
            <a:ln w="9525">
              <a:noFill/>
              <a:miter lim="800000"/>
              <a:headEnd/>
              <a:tailEnd/>
            </a:ln>
            <a:effectLst/>
          </p:spPr>
          <p:txBody>
            <a:bodyPr wrap="none">
              <a:spAutoFit/>
            </a:bodyPr>
            <a:lstStyle/>
            <a:p>
              <a:r>
                <a:rPr lang="en-US" altLang="zh-CN" sz="3200" b="0">
                  <a:solidFill>
                    <a:srgbClr val="66FF33"/>
                  </a:solidFill>
                </a:rPr>
                <a:t>•</a:t>
              </a:r>
            </a:p>
          </p:txBody>
        </p:sp>
      </p:grpSp>
      <p:sp>
        <p:nvSpPr>
          <p:cNvPr id="551968" name="Freeform 32" descr="深色竖线"/>
          <p:cNvSpPr>
            <a:spLocks/>
          </p:cNvSpPr>
          <p:nvPr/>
        </p:nvSpPr>
        <p:spPr bwMode="auto">
          <a:xfrm>
            <a:off x="5381625" y="5715000"/>
            <a:ext cx="533400" cy="381000"/>
          </a:xfrm>
          <a:custGeom>
            <a:avLst/>
            <a:gdLst/>
            <a:ahLst/>
            <a:cxnLst>
              <a:cxn ang="0">
                <a:pos x="0" y="0"/>
              </a:cxn>
              <a:cxn ang="0">
                <a:pos x="0" y="240"/>
              </a:cxn>
              <a:cxn ang="0">
                <a:pos x="336" y="240"/>
              </a:cxn>
              <a:cxn ang="0">
                <a:pos x="96" y="96"/>
              </a:cxn>
              <a:cxn ang="0">
                <a:pos x="0" y="0"/>
              </a:cxn>
            </a:cxnLst>
            <a:rect l="0" t="0" r="r" b="b"/>
            <a:pathLst>
              <a:path w="336" h="240">
                <a:moveTo>
                  <a:pt x="0" y="0"/>
                </a:moveTo>
                <a:lnTo>
                  <a:pt x="0" y="240"/>
                </a:lnTo>
                <a:lnTo>
                  <a:pt x="336" y="240"/>
                </a:lnTo>
                <a:lnTo>
                  <a:pt x="96" y="96"/>
                </a:lnTo>
                <a:lnTo>
                  <a:pt x="0" y="0"/>
                </a:lnTo>
                <a:close/>
              </a:path>
            </a:pathLst>
          </a:custGeom>
          <a:pattFill prst="dkVert">
            <a:fgClr>
              <a:srgbClr val="FF3300"/>
            </a:fgClr>
            <a:bgClr>
              <a:schemeClr val="tx1"/>
            </a:bgClr>
          </a:patt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551969" name="Freeform 33" descr="深色竖线"/>
          <p:cNvSpPr>
            <a:spLocks/>
          </p:cNvSpPr>
          <p:nvPr/>
        </p:nvSpPr>
        <p:spPr bwMode="auto">
          <a:xfrm flipH="1">
            <a:off x="2746375" y="5670550"/>
            <a:ext cx="533400" cy="381000"/>
          </a:xfrm>
          <a:custGeom>
            <a:avLst/>
            <a:gdLst/>
            <a:ahLst/>
            <a:cxnLst>
              <a:cxn ang="0">
                <a:pos x="0" y="0"/>
              </a:cxn>
              <a:cxn ang="0">
                <a:pos x="0" y="240"/>
              </a:cxn>
              <a:cxn ang="0">
                <a:pos x="336" y="240"/>
              </a:cxn>
              <a:cxn ang="0">
                <a:pos x="96" y="96"/>
              </a:cxn>
              <a:cxn ang="0">
                <a:pos x="0" y="0"/>
              </a:cxn>
            </a:cxnLst>
            <a:rect l="0" t="0" r="r" b="b"/>
            <a:pathLst>
              <a:path w="336" h="240">
                <a:moveTo>
                  <a:pt x="0" y="0"/>
                </a:moveTo>
                <a:lnTo>
                  <a:pt x="0" y="240"/>
                </a:lnTo>
                <a:lnTo>
                  <a:pt x="336" y="240"/>
                </a:lnTo>
                <a:lnTo>
                  <a:pt x="96" y="96"/>
                </a:lnTo>
                <a:lnTo>
                  <a:pt x="0" y="0"/>
                </a:lnTo>
                <a:close/>
              </a:path>
            </a:pathLst>
          </a:custGeom>
          <a:pattFill prst="dkVert">
            <a:fgClr>
              <a:srgbClr val="FF3300"/>
            </a:fgClr>
            <a:bgClr>
              <a:schemeClr val="tx1"/>
            </a:bgClr>
          </a:pattFill>
          <a:ln w="9525" cap="flat" cmpd="sng">
            <a:solidFill>
              <a:schemeClr val="tx1"/>
            </a:solidFill>
            <a:prstDash val="solid"/>
            <a:miter lim="800000"/>
            <a:headEnd type="none" w="med" len="med"/>
            <a:tailEnd type="none" w="med" len="med"/>
          </a:ln>
          <a:effectLst/>
        </p:spPr>
        <p:txBody>
          <a:bodyPr wrap="none"/>
          <a:lstStyle/>
          <a:p>
            <a:endParaRPr lang="zh-CN" altLang="en-US"/>
          </a:p>
        </p:txBody>
      </p:sp>
      <p:graphicFrame>
        <p:nvGraphicFramePr>
          <p:cNvPr id="551973" name="Object 37"/>
          <p:cNvGraphicFramePr>
            <a:graphicFrameLocks noChangeAspect="1"/>
          </p:cNvGraphicFramePr>
          <p:nvPr/>
        </p:nvGraphicFramePr>
        <p:xfrm>
          <a:off x="250825" y="1052513"/>
          <a:ext cx="2987675" cy="776287"/>
        </p:xfrm>
        <a:graphic>
          <a:graphicData uri="http://schemas.openxmlformats.org/presentationml/2006/ole">
            <p:oleObj spid="_x0000_s38915" name="Equation" r:id="rId6" imgW="977760" imgH="253800" progId="">
              <p:embed/>
            </p:oleObj>
          </a:graphicData>
        </a:graphic>
      </p:graphicFrame>
      <p:graphicFrame>
        <p:nvGraphicFramePr>
          <p:cNvPr id="551974" name="Object 38"/>
          <p:cNvGraphicFramePr>
            <a:graphicFrameLocks noChangeAspect="1"/>
          </p:cNvGraphicFramePr>
          <p:nvPr/>
        </p:nvGraphicFramePr>
        <p:xfrm>
          <a:off x="468313" y="3860800"/>
          <a:ext cx="3097212" cy="947738"/>
        </p:xfrm>
        <a:graphic>
          <a:graphicData uri="http://schemas.openxmlformats.org/presentationml/2006/ole">
            <p:oleObj spid="_x0000_s38916" name="Equation" r:id="rId7" imgW="1079280" imgH="330120" progId="">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1938"/>
                                        </p:tgtEl>
                                        <p:attrNameLst>
                                          <p:attrName>style.visibility</p:attrName>
                                        </p:attrNameLst>
                                      </p:cBhvr>
                                      <p:to>
                                        <p:strVal val="visible"/>
                                      </p:to>
                                    </p:set>
                                    <p:animEffect transition="in" filter="wipe(up)">
                                      <p:cBhvr>
                                        <p:cTn id="7" dur="500"/>
                                        <p:tgtEl>
                                          <p:spTgt spid="5519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51940"/>
                                        </p:tgtEl>
                                        <p:attrNameLst>
                                          <p:attrName>style.visibility</p:attrName>
                                        </p:attrNameLst>
                                      </p:cBhvr>
                                      <p:to>
                                        <p:strVal val="visible"/>
                                      </p:to>
                                    </p:set>
                                    <p:animEffect transition="in" filter="wipe(up)">
                                      <p:cBhvr>
                                        <p:cTn id="12" dur="500"/>
                                        <p:tgtEl>
                                          <p:spTgt spid="5519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51941"/>
                                        </p:tgtEl>
                                        <p:attrNameLst>
                                          <p:attrName>style.visibility</p:attrName>
                                        </p:attrNameLst>
                                      </p:cBhvr>
                                      <p:to>
                                        <p:strVal val="visible"/>
                                      </p:to>
                                    </p:set>
                                    <p:animEffect transition="in" filter="wipe(up)">
                                      <p:cBhvr>
                                        <p:cTn id="22" dur="500"/>
                                        <p:tgtEl>
                                          <p:spTgt spid="5519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51939"/>
                                        </p:tgtEl>
                                        <p:attrNameLst>
                                          <p:attrName>style.visibility</p:attrName>
                                        </p:attrNameLst>
                                      </p:cBhvr>
                                      <p:to>
                                        <p:strVal val="visible"/>
                                      </p:to>
                                    </p:set>
                                    <p:animEffect transition="in" filter="wipe(up)">
                                      <p:cBhvr>
                                        <p:cTn id="32" dur="500"/>
                                        <p:tgtEl>
                                          <p:spTgt spid="5519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1950"/>
                                        </p:tgtEl>
                                        <p:attrNameLst>
                                          <p:attrName>style.visibility</p:attrName>
                                        </p:attrNameLst>
                                      </p:cBhvr>
                                      <p:to>
                                        <p:strVal val="visible"/>
                                      </p:to>
                                    </p:set>
                                    <p:animEffect transition="in" filter="wipe(left)">
                                      <p:cBhvr>
                                        <p:cTn id="37" dur="500"/>
                                        <p:tgtEl>
                                          <p:spTgt spid="5519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51951"/>
                                        </p:tgtEl>
                                        <p:attrNameLst>
                                          <p:attrName>style.visibility</p:attrName>
                                        </p:attrNameLst>
                                      </p:cBhvr>
                                      <p:to>
                                        <p:strVal val="visible"/>
                                      </p:to>
                                    </p:set>
                                    <p:animEffect transition="in" filter="wipe(up)">
                                      <p:cBhvr>
                                        <p:cTn id="42" dur="500"/>
                                        <p:tgtEl>
                                          <p:spTgt spid="5519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51952"/>
                                        </p:tgtEl>
                                        <p:attrNameLst>
                                          <p:attrName>style.visibility</p:attrName>
                                        </p:attrNameLst>
                                      </p:cBhvr>
                                      <p:to>
                                        <p:strVal val="visible"/>
                                      </p:to>
                                    </p:set>
                                    <p:animEffect transition="in" filter="wipe(up)">
                                      <p:cBhvr>
                                        <p:cTn id="47" dur="500"/>
                                        <p:tgtEl>
                                          <p:spTgt spid="55195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1968"/>
                                        </p:tgtEl>
                                        <p:attrNameLst>
                                          <p:attrName>style.visibility</p:attrName>
                                        </p:attrNameLst>
                                      </p:cBhvr>
                                      <p:to>
                                        <p:strVal val="visible"/>
                                      </p:to>
                                    </p:set>
                                    <p:animEffect transition="in" filter="wipe(left)">
                                      <p:cBhvr>
                                        <p:cTn id="57" dur="500"/>
                                        <p:tgtEl>
                                          <p:spTgt spid="5519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up)">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up)">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551969"/>
                                        </p:tgtEl>
                                        <p:attrNameLst>
                                          <p:attrName>style.visibility</p:attrName>
                                        </p:attrNameLst>
                                      </p:cBhvr>
                                      <p:to>
                                        <p:strVal val="visible"/>
                                      </p:to>
                                    </p:set>
                                    <p:animEffect transition="in" filter="wipe(right)">
                                      <p:cBhvr>
                                        <p:cTn id="72" dur="500"/>
                                        <p:tgtEl>
                                          <p:spTgt spid="55196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up)">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51956"/>
                                        </p:tgtEl>
                                        <p:attrNameLst>
                                          <p:attrName>style.visibility</p:attrName>
                                        </p:attrNameLst>
                                      </p:cBhvr>
                                      <p:to>
                                        <p:strVal val="visible"/>
                                      </p:to>
                                    </p:set>
                                    <p:animEffect transition="in" filter="wipe(up)">
                                      <p:cBhvr>
                                        <p:cTn id="82" dur="500"/>
                                        <p:tgtEl>
                                          <p:spTgt spid="55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autoUpdateAnimBg="0"/>
      <p:bldP spid="551941" grpId="0" animBg="1"/>
      <p:bldP spid="551950" grpId="0" animBg="1"/>
      <p:bldP spid="551951" grpId="0" animBg="1" autoUpdateAnimBg="0"/>
      <p:bldP spid="551956" grpId="0" autoUpdateAnimBg="0"/>
      <p:bldP spid="551968" grpId="0" animBg="1"/>
      <p:bldP spid="55196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7" name="Text Box 7" descr="深色竖线"/>
          <p:cNvSpPr txBox="1">
            <a:spLocks noChangeArrowheads="1"/>
          </p:cNvSpPr>
          <p:nvPr/>
        </p:nvSpPr>
        <p:spPr bwMode="auto">
          <a:xfrm>
            <a:off x="595313" y="1343025"/>
            <a:ext cx="1609725" cy="579438"/>
          </a:xfrm>
          <a:prstGeom prst="rect">
            <a:avLst/>
          </a:prstGeom>
          <a:noFill/>
          <a:ln w="9525">
            <a:noFill/>
            <a:miter lim="800000"/>
            <a:headEnd/>
            <a:tailEnd/>
          </a:ln>
          <a:effectLst/>
        </p:spPr>
        <p:txBody>
          <a:bodyPr wrap="none" anchor="ctr">
            <a:spAutoFit/>
          </a:bodyPr>
          <a:lstStyle/>
          <a:p>
            <a:pPr algn="just"/>
            <a:r>
              <a:rPr lang="zh-CN" altLang="en-US" sz="3200">
                <a:solidFill>
                  <a:srgbClr val="FF0000"/>
                </a:solidFill>
                <a:latin typeface="黑体" pitchFamily="49" charset="-122"/>
                <a:ea typeface="黑体" pitchFamily="49" charset="-122"/>
              </a:rPr>
              <a:t>定义</a:t>
            </a:r>
            <a:r>
              <a:rPr lang="zh-CN" altLang="en-US" sz="3200" b="0">
                <a:solidFill>
                  <a:srgbClr val="FF0000"/>
                </a:solidFill>
                <a:latin typeface="楷体_GB2312" pitchFamily="49" charset="-122"/>
              </a:rPr>
              <a:t> </a:t>
            </a:r>
            <a:r>
              <a:rPr lang="zh-CN" altLang="en-US" sz="3200" b="0">
                <a:latin typeface="楷体_GB2312" pitchFamily="49" charset="-122"/>
              </a:rPr>
              <a:t>设</a:t>
            </a:r>
          </a:p>
        </p:txBody>
      </p:sp>
      <p:graphicFrame>
        <p:nvGraphicFramePr>
          <p:cNvPr id="552968" name="Object 8"/>
          <p:cNvGraphicFramePr>
            <a:graphicFrameLocks noChangeAspect="1"/>
          </p:cNvGraphicFramePr>
          <p:nvPr/>
        </p:nvGraphicFramePr>
        <p:xfrm>
          <a:off x="2568575" y="1401763"/>
          <a:ext cx="2493963" cy="544512"/>
        </p:xfrm>
        <a:graphic>
          <a:graphicData uri="http://schemas.openxmlformats.org/presentationml/2006/ole">
            <p:oleObj spid="_x0000_s39938" name="公式" r:id="rId3" imgW="901440" imgH="228600" progId="Equation.3">
              <p:embed/>
            </p:oleObj>
          </a:graphicData>
        </a:graphic>
      </p:graphicFrame>
      <p:sp>
        <p:nvSpPr>
          <p:cNvPr id="552969" name="Text Box 9" descr="深色竖线"/>
          <p:cNvSpPr txBox="1">
            <a:spLocks noChangeArrowheads="1"/>
          </p:cNvSpPr>
          <p:nvPr/>
        </p:nvSpPr>
        <p:spPr bwMode="auto">
          <a:xfrm>
            <a:off x="4981575" y="1343025"/>
            <a:ext cx="2257425" cy="579438"/>
          </a:xfrm>
          <a:prstGeom prst="rect">
            <a:avLst/>
          </a:prstGeom>
          <a:noFill/>
          <a:ln w="9525">
            <a:noFill/>
            <a:miter lim="800000"/>
            <a:headEnd/>
            <a:tailEnd/>
          </a:ln>
          <a:effectLst/>
        </p:spPr>
        <p:txBody>
          <a:bodyPr anchor="ctr">
            <a:spAutoFit/>
          </a:bodyPr>
          <a:lstStyle/>
          <a:p>
            <a:pPr algn="just"/>
            <a:r>
              <a:rPr lang="zh-CN" altLang="en-US" sz="3200" b="0">
                <a:latin typeface="楷体_GB2312" pitchFamily="49" charset="-122"/>
              </a:rPr>
              <a:t>相互独立</a:t>
            </a:r>
            <a:r>
              <a:rPr lang="en-US" altLang="zh-CN" sz="3200" b="0">
                <a:latin typeface="楷体_GB2312" pitchFamily="49" charset="-122"/>
              </a:rPr>
              <a:t>,</a:t>
            </a:r>
          </a:p>
        </p:txBody>
      </p:sp>
      <p:sp>
        <p:nvSpPr>
          <p:cNvPr id="552970" name="Text Box 10" descr="深色竖线"/>
          <p:cNvSpPr txBox="1">
            <a:spLocks noChangeArrowheads="1"/>
          </p:cNvSpPr>
          <p:nvPr/>
        </p:nvSpPr>
        <p:spPr bwMode="auto">
          <a:xfrm>
            <a:off x="1752600" y="1998663"/>
            <a:ext cx="6110288" cy="579437"/>
          </a:xfrm>
          <a:prstGeom prst="rect">
            <a:avLst/>
          </a:prstGeom>
          <a:noFill/>
          <a:ln w="9525">
            <a:noFill/>
            <a:miter lim="800000"/>
            <a:headEnd/>
            <a:tailEnd/>
          </a:ln>
          <a:effectLst/>
        </p:spPr>
        <p:txBody>
          <a:bodyPr wrap="none" anchor="ctr">
            <a:spAutoFit/>
          </a:bodyPr>
          <a:lstStyle/>
          <a:p>
            <a:pPr algn="just"/>
            <a:r>
              <a:rPr lang="zh-CN" altLang="en-US" sz="3200" b="0">
                <a:latin typeface="楷体_GB2312" pitchFamily="49" charset="-122"/>
              </a:rPr>
              <a:t>且都服从标准正态分布</a:t>
            </a:r>
            <a:r>
              <a:rPr lang="en-US" altLang="zh-CN" sz="3200" b="0" i="1"/>
              <a:t>N</a:t>
            </a:r>
            <a:r>
              <a:rPr lang="en-US" altLang="zh-CN" sz="3200" b="0"/>
              <a:t> (</a:t>
            </a:r>
            <a:r>
              <a:rPr lang="en-US" altLang="zh-CN" sz="3200" b="0">
                <a:latin typeface="楷体_GB2312" pitchFamily="49" charset="-122"/>
              </a:rPr>
              <a:t>0,1</a:t>
            </a:r>
            <a:r>
              <a:rPr lang="en-US" altLang="zh-CN" sz="3200" b="0"/>
              <a:t>)</a:t>
            </a:r>
            <a:r>
              <a:rPr lang="en-US" altLang="zh-CN" sz="3200" b="0">
                <a:latin typeface="楷体_GB2312" pitchFamily="49" charset="-122"/>
              </a:rPr>
              <a:t>,</a:t>
            </a:r>
            <a:r>
              <a:rPr lang="zh-CN" altLang="en-US" sz="3200" b="0">
                <a:latin typeface="楷体_GB2312" pitchFamily="49" charset="-122"/>
              </a:rPr>
              <a:t>则</a:t>
            </a:r>
          </a:p>
        </p:txBody>
      </p:sp>
      <p:graphicFrame>
        <p:nvGraphicFramePr>
          <p:cNvPr id="552971" name="Object 11"/>
          <p:cNvGraphicFramePr>
            <a:graphicFrameLocks noChangeAspect="1"/>
          </p:cNvGraphicFramePr>
          <p:nvPr/>
        </p:nvGraphicFramePr>
        <p:xfrm>
          <a:off x="914400" y="2590800"/>
          <a:ext cx="4800600" cy="1193800"/>
        </p:xfrm>
        <a:graphic>
          <a:graphicData uri="http://schemas.openxmlformats.org/presentationml/2006/ole">
            <p:oleObj spid="_x0000_s39939" name="Equation" r:id="rId4" imgW="1803240" imgH="431640" progId="">
              <p:embed/>
            </p:oleObj>
          </a:graphicData>
        </a:graphic>
      </p:graphicFrame>
      <p:sp>
        <p:nvSpPr>
          <p:cNvPr id="552972" name="Text Box 12" descr="深色竖线"/>
          <p:cNvSpPr txBox="1">
            <a:spLocks noChangeArrowheads="1"/>
          </p:cNvSpPr>
          <p:nvPr/>
        </p:nvSpPr>
        <p:spPr bwMode="auto">
          <a:xfrm>
            <a:off x="152400" y="3810000"/>
            <a:ext cx="5086350" cy="579438"/>
          </a:xfrm>
          <a:prstGeom prst="rect">
            <a:avLst/>
          </a:prstGeom>
          <a:noFill/>
          <a:ln w="9525">
            <a:noFill/>
            <a:miter lim="800000"/>
            <a:headEnd/>
            <a:tailEnd/>
          </a:ln>
          <a:effectLst/>
        </p:spPr>
        <p:txBody>
          <a:bodyPr wrap="none" anchor="ctr">
            <a:spAutoFit/>
          </a:bodyPr>
          <a:lstStyle/>
          <a:p>
            <a:pPr algn="just"/>
            <a:r>
              <a:rPr lang="zh-CN" altLang="en-US" sz="3200" b="0">
                <a:solidFill>
                  <a:srgbClr val="FF0000"/>
                </a:solidFill>
              </a:rPr>
              <a:t>注</a:t>
            </a:r>
            <a:r>
              <a:rPr lang="en-US" altLang="zh-CN" sz="3200" b="0">
                <a:solidFill>
                  <a:srgbClr val="FF0000"/>
                </a:solidFill>
              </a:rPr>
              <a:t>1 </a:t>
            </a:r>
            <a:r>
              <a:rPr lang="en-US" altLang="zh-CN" sz="3200" b="0"/>
              <a:t> </a:t>
            </a:r>
            <a:r>
              <a:rPr lang="en-US" altLang="zh-CN" sz="3200" b="0" i="1"/>
              <a:t>n</a:t>
            </a:r>
            <a:r>
              <a:rPr lang="en-US" altLang="zh-CN" sz="3200" b="0"/>
              <a:t> = 1</a:t>
            </a:r>
            <a:r>
              <a:rPr lang="en-US" altLang="zh-CN" sz="3200" b="0">
                <a:latin typeface="楷体_GB2312" pitchFamily="49" charset="-122"/>
              </a:rPr>
              <a:t> </a:t>
            </a:r>
            <a:r>
              <a:rPr lang="zh-CN" altLang="en-US" sz="3200" b="0">
                <a:latin typeface="楷体_GB2312" pitchFamily="49" charset="-122"/>
              </a:rPr>
              <a:t>时</a:t>
            </a:r>
            <a:r>
              <a:rPr lang="en-US" altLang="zh-CN" sz="3200" b="0">
                <a:latin typeface="楷体_GB2312" pitchFamily="49" charset="-122"/>
              </a:rPr>
              <a:t>,</a:t>
            </a:r>
            <a:r>
              <a:rPr lang="zh-CN" altLang="en-US" sz="3200" b="0">
                <a:latin typeface="楷体_GB2312" pitchFamily="49" charset="-122"/>
              </a:rPr>
              <a:t>其密度函数</a:t>
            </a:r>
            <a:r>
              <a:rPr lang="zh-CN" altLang="zh-CN" sz="3200" b="0">
                <a:latin typeface="楷体_GB2312" pitchFamily="49" charset="-122"/>
              </a:rPr>
              <a:t>为</a:t>
            </a:r>
            <a:endParaRPr lang="zh-CN" altLang="en-US" sz="3200" b="0" i="1">
              <a:latin typeface="楷体_GB2312" pitchFamily="49" charset="-122"/>
            </a:endParaRPr>
          </a:p>
        </p:txBody>
      </p:sp>
      <p:graphicFrame>
        <p:nvGraphicFramePr>
          <p:cNvPr id="552973" name="Object 13"/>
          <p:cNvGraphicFramePr>
            <a:graphicFrameLocks noChangeAspect="1"/>
          </p:cNvGraphicFramePr>
          <p:nvPr/>
        </p:nvGraphicFramePr>
        <p:xfrm>
          <a:off x="838200" y="4572000"/>
          <a:ext cx="4530725" cy="1581150"/>
        </p:xfrm>
        <a:graphic>
          <a:graphicData uri="http://schemas.openxmlformats.org/presentationml/2006/ole">
            <p:oleObj spid="_x0000_s39940" name="Equation" r:id="rId5" imgW="4876560" imgH="1701720" progId="Equation.3">
              <p:embed/>
            </p:oleObj>
          </a:graphicData>
        </a:graphic>
      </p:graphicFrame>
      <p:pic>
        <p:nvPicPr>
          <p:cNvPr id="552974" name="Picture 14"/>
          <p:cNvPicPr>
            <a:picLocks noChangeAspect="1" noChangeArrowheads="1"/>
          </p:cNvPicPr>
          <p:nvPr/>
        </p:nvPicPr>
        <p:blipFill>
          <a:blip r:embed="rId6"/>
          <a:srcRect/>
          <a:stretch>
            <a:fillRect/>
          </a:stretch>
        </p:blipFill>
        <p:spPr bwMode="auto">
          <a:xfrm>
            <a:off x="5638800" y="3886200"/>
            <a:ext cx="3124200" cy="2182813"/>
          </a:xfrm>
          <a:prstGeom prst="rect">
            <a:avLst/>
          </a:prstGeom>
          <a:noFill/>
          <a:ln w="9525">
            <a:noFill/>
            <a:miter lim="800000"/>
            <a:headEnd/>
            <a:tailEnd/>
          </a:ln>
          <a:effectLst/>
        </p:spPr>
      </p:pic>
      <p:sp>
        <p:nvSpPr>
          <p:cNvPr id="552976" name="Text Box 16" descr="深色竖线"/>
          <p:cNvSpPr txBox="1">
            <a:spLocks noChangeArrowheads="1"/>
          </p:cNvSpPr>
          <p:nvPr/>
        </p:nvSpPr>
        <p:spPr bwMode="auto">
          <a:xfrm>
            <a:off x="454025" y="546100"/>
            <a:ext cx="1000125" cy="579438"/>
          </a:xfrm>
          <a:prstGeom prst="rect">
            <a:avLst/>
          </a:prstGeom>
          <a:noFill/>
          <a:ln w="9525">
            <a:noFill/>
            <a:miter lim="800000"/>
            <a:headEnd/>
            <a:tailEnd/>
          </a:ln>
          <a:effectLst/>
        </p:spPr>
        <p:txBody>
          <a:bodyPr wrap="none" anchor="ctr">
            <a:spAutoFit/>
          </a:bodyPr>
          <a:lstStyle/>
          <a:p>
            <a:pPr algn="ctr"/>
            <a:r>
              <a:rPr lang="zh-CN" altLang="en-US" sz="3200">
                <a:solidFill>
                  <a:srgbClr val="FF0000"/>
                </a:solidFill>
                <a:latin typeface="楷体_GB2312" pitchFamily="49" charset="-122"/>
              </a:rPr>
              <a:t>二、</a:t>
            </a:r>
          </a:p>
        </p:txBody>
      </p:sp>
      <p:graphicFrame>
        <p:nvGraphicFramePr>
          <p:cNvPr id="552977" name="Object 17"/>
          <p:cNvGraphicFramePr>
            <a:graphicFrameLocks noChangeAspect="1"/>
          </p:cNvGraphicFramePr>
          <p:nvPr/>
        </p:nvGraphicFramePr>
        <p:xfrm>
          <a:off x="1446213" y="452438"/>
          <a:ext cx="1068387" cy="690562"/>
        </p:xfrm>
        <a:graphic>
          <a:graphicData uri="http://schemas.openxmlformats.org/presentationml/2006/ole">
            <p:oleObj spid="_x0000_s39941" name="公式" r:id="rId7" imgW="419040" imgH="228600" progId="Equation.3">
              <p:embed/>
            </p:oleObj>
          </a:graphicData>
        </a:graphic>
      </p:graphicFrame>
      <p:sp>
        <p:nvSpPr>
          <p:cNvPr id="552978" name="Text Box 18" descr="深色竖线"/>
          <p:cNvSpPr txBox="1">
            <a:spLocks noChangeArrowheads="1"/>
          </p:cNvSpPr>
          <p:nvPr/>
        </p:nvSpPr>
        <p:spPr bwMode="auto">
          <a:xfrm>
            <a:off x="2514600" y="563563"/>
            <a:ext cx="5929828" cy="1077218"/>
          </a:xfrm>
          <a:prstGeom prst="rect">
            <a:avLst/>
          </a:prstGeom>
          <a:noFill/>
          <a:ln w="9525">
            <a:noFill/>
            <a:miter lim="800000"/>
            <a:headEnd/>
            <a:tailEnd/>
          </a:ln>
          <a:effectLst/>
        </p:spPr>
        <p:txBody>
          <a:bodyPr wrap="none" anchor="ctr">
            <a:spAutoFit/>
          </a:bodyPr>
          <a:lstStyle/>
          <a:p>
            <a:pPr algn="just"/>
            <a:r>
              <a:rPr lang="zh-CN" altLang="en-US" sz="3200" dirty="0">
                <a:latin typeface="楷体_GB2312" pitchFamily="49" charset="-122"/>
              </a:rPr>
              <a:t>分布</a:t>
            </a:r>
            <a:r>
              <a:rPr lang="en-US" altLang="zh-CN" sz="3200" b="0" dirty="0">
                <a:latin typeface="楷体_GB2312" pitchFamily="49" charset="-122"/>
              </a:rPr>
              <a:t>( </a:t>
            </a:r>
            <a:r>
              <a:rPr lang="en-US" altLang="zh-CN" sz="3200" b="0" i="1" dirty="0"/>
              <a:t>n</a:t>
            </a:r>
            <a:r>
              <a:rPr lang="zh-CN" altLang="en-US" sz="3200" b="0" dirty="0">
                <a:latin typeface="楷体_GB2312" pitchFamily="49" charset="-122"/>
              </a:rPr>
              <a:t>为自由度 </a:t>
            </a:r>
            <a:r>
              <a:rPr lang="en-US" altLang="zh-CN" sz="3200" b="0" dirty="0" smtClean="0">
                <a:latin typeface="楷体_GB2312" pitchFamily="49" charset="-122"/>
              </a:rPr>
              <a:t>)</a:t>
            </a:r>
            <a:r>
              <a:rPr lang="en-US" altLang="zh-CN" sz="3200" dirty="0" smtClean="0">
                <a:solidFill>
                  <a:schemeClr val="tx2"/>
                </a:solidFill>
                <a:latin typeface="宋体" charset="-122"/>
              </a:rPr>
              <a:t> (</a:t>
            </a:r>
            <a:r>
              <a:rPr lang="zh-CN" altLang="en-US" sz="3200" dirty="0" smtClean="0">
                <a:solidFill>
                  <a:schemeClr val="tx2"/>
                </a:solidFill>
              </a:rPr>
              <a:t>卡方</a:t>
            </a:r>
            <a:r>
              <a:rPr lang="zh-CN" altLang="en-US" sz="3200" dirty="0" smtClean="0">
                <a:solidFill>
                  <a:schemeClr val="tx2"/>
                </a:solidFill>
                <a:latin typeface="宋体" charset="-122"/>
              </a:rPr>
              <a:t>分布</a:t>
            </a:r>
            <a:r>
              <a:rPr lang="en-US" altLang="zh-CN" sz="3200" dirty="0" smtClean="0">
                <a:solidFill>
                  <a:schemeClr val="tx2"/>
                </a:solidFill>
                <a:latin typeface="宋体" charset="-122"/>
              </a:rPr>
              <a:t>)</a:t>
            </a:r>
          </a:p>
          <a:p>
            <a:pPr algn="just"/>
            <a:endParaRPr lang="en-US" altLang="zh-CN" sz="3200" b="0" dirty="0">
              <a:latin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70"/>
                                        </p:tgtEl>
                                        <p:attrNameLst>
                                          <p:attrName>style.visibility</p:attrName>
                                        </p:attrNameLst>
                                      </p:cBhvr>
                                      <p:to>
                                        <p:strVal val="visible"/>
                                      </p:to>
                                    </p:set>
                                    <p:animEffect transition="in" filter="wipe(left)">
                                      <p:cBhvr>
                                        <p:cTn id="7" dur="500"/>
                                        <p:tgtEl>
                                          <p:spTgt spid="552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2971"/>
                                        </p:tgtEl>
                                        <p:attrNameLst>
                                          <p:attrName>style.visibility</p:attrName>
                                        </p:attrNameLst>
                                      </p:cBhvr>
                                      <p:to>
                                        <p:strVal val="visible"/>
                                      </p:to>
                                    </p:set>
                                    <p:animEffect transition="in" filter="wipe(left)">
                                      <p:cBhvr>
                                        <p:cTn id="12" dur="500"/>
                                        <p:tgtEl>
                                          <p:spTgt spid="5529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72"/>
                                        </p:tgtEl>
                                        <p:attrNameLst>
                                          <p:attrName>style.visibility</p:attrName>
                                        </p:attrNameLst>
                                      </p:cBhvr>
                                      <p:to>
                                        <p:strVal val="visible"/>
                                      </p:to>
                                    </p:set>
                                    <p:animEffect transition="in" filter="wipe(left)">
                                      <p:cBhvr>
                                        <p:cTn id="17" dur="500"/>
                                        <p:tgtEl>
                                          <p:spTgt spid="5529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2973"/>
                                        </p:tgtEl>
                                        <p:attrNameLst>
                                          <p:attrName>style.visibility</p:attrName>
                                        </p:attrNameLst>
                                      </p:cBhvr>
                                      <p:to>
                                        <p:strVal val="visible"/>
                                      </p:to>
                                    </p:set>
                                    <p:animEffect transition="in" filter="wipe(left)">
                                      <p:cBhvr>
                                        <p:cTn id="22" dur="500"/>
                                        <p:tgtEl>
                                          <p:spTgt spid="5529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2974"/>
                                        </p:tgtEl>
                                        <p:attrNameLst>
                                          <p:attrName>style.visibility</p:attrName>
                                        </p:attrNameLst>
                                      </p:cBhvr>
                                      <p:to>
                                        <p:strVal val="visible"/>
                                      </p:to>
                                    </p:set>
                                    <p:animEffect transition="in" filter="wipe(left)">
                                      <p:cBhvr>
                                        <p:cTn id="27" dur="500"/>
                                        <p:tgtEl>
                                          <p:spTgt spid="552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0" grpId="0" autoUpdateAnimBg="0"/>
      <p:bldP spid="55297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ext Box 2" descr="深色竖线"/>
          <p:cNvSpPr txBox="1">
            <a:spLocks noChangeArrowheads="1"/>
          </p:cNvSpPr>
          <p:nvPr/>
        </p:nvSpPr>
        <p:spPr bwMode="auto">
          <a:xfrm>
            <a:off x="693738" y="584200"/>
            <a:ext cx="5597525" cy="641350"/>
          </a:xfrm>
          <a:prstGeom prst="rect">
            <a:avLst/>
          </a:prstGeom>
          <a:noFill/>
          <a:ln w="9525">
            <a:noFill/>
            <a:miter lim="800000"/>
            <a:headEnd/>
            <a:tailEnd/>
          </a:ln>
          <a:effectLst/>
        </p:spPr>
        <p:txBody>
          <a:bodyPr wrap="none" anchor="ctr">
            <a:spAutoFit/>
          </a:bodyPr>
          <a:lstStyle/>
          <a:p>
            <a:pPr algn="just"/>
            <a:r>
              <a:rPr lang="zh-CN" altLang="en-US" sz="3200" b="0">
                <a:solidFill>
                  <a:srgbClr val="FF0000"/>
                </a:solidFill>
              </a:rPr>
              <a:t>注</a:t>
            </a:r>
            <a:r>
              <a:rPr lang="en-US" altLang="zh-CN" sz="3200" b="0">
                <a:solidFill>
                  <a:srgbClr val="FF0000"/>
                </a:solidFill>
              </a:rPr>
              <a:t>2  </a:t>
            </a:r>
            <a:r>
              <a:rPr lang="en-US" altLang="zh-CN" sz="3600" b="0" i="1"/>
              <a:t>n</a:t>
            </a:r>
            <a:r>
              <a:rPr lang="en-US" altLang="zh-CN" sz="3600" b="0"/>
              <a:t> = 2</a:t>
            </a:r>
            <a:r>
              <a:rPr lang="en-US" altLang="zh-CN" sz="3600" b="0">
                <a:latin typeface="楷体_GB2312" pitchFamily="49" charset="-122"/>
              </a:rPr>
              <a:t> </a:t>
            </a:r>
            <a:r>
              <a:rPr lang="zh-CN" altLang="en-US" sz="3600" b="0">
                <a:latin typeface="楷体_GB2312" pitchFamily="49" charset="-122"/>
              </a:rPr>
              <a:t>时</a:t>
            </a:r>
            <a:r>
              <a:rPr lang="en-US" altLang="zh-CN" sz="3600" b="0">
                <a:latin typeface="楷体_GB2312" pitchFamily="49" charset="-122"/>
              </a:rPr>
              <a:t>,</a:t>
            </a:r>
            <a:r>
              <a:rPr lang="zh-CN" altLang="en-US" sz="3600" b="0">
                <a:latin typeface="楷体_GB2312" pitchFamily="49" charset="-122"/>
              </a:rPr>
              <a:t>其密度函数</a:t>
            </a:r>
            <a:r>
              <a:rPr lang="zh-CN" altLang="zh-CN" sz="3600" b="0">
                <a:latin typeface="楷体_GB2312" pitchFamily="49" charset="-122"/>
              </a:rPr>
              <a:t>为</a:t>
            </a:r>
            <a:endParaRPr lang="zh-CN" altLang="en-US" sz="3600" b="0">
              <a:latin typeface="楷体_GB2312" pitchFamily="49" charset="-122"/>
            </a:endParaRPr>
          </a:p>
        </p:txBody>
      </p:sp>
      <p:graphicFrame>
        <p:nvGraphicFramePr>
          <p:cNvPr id="553987" name="Object 3"/>
          <p:cNvGraphicFramePr>
            <a:graphicFrameLocks noChangeAspect="1"/>
          </p:cNvGraphicFramePr>
          <p:nvPr/>
        </p:nvGraphicFramePr>
        <p:xfrm>
          <a:off x="990600" y="1219200"/>
          <a:ext cx="5170488" cy="1905000"/>
        </p:xfrm>
        <a:graphic>
          <a:graphicData uri="http://schemas.openxmlformats.org/presentationml/2006/ole">
            <p:oleObj spid="_x0000_s40962" name="公式" r:id="rId3" imgW="2260440" imgH="685800" progId="Equation.3">
              <p:embed/>
            </p:oleObj>
          </a:graphicData>
        </a:graphic>
      </p:graphicFrame>
      <p:sp>
        <p:nvSpPr>
          <p:cNvPr id="553988" name="Text Box 4" descr="深色竖线"/>
          <p:cNvSpPr txBox="1">
            <a:spLocks noChangeArrowheads="1"/>
          </p:cNvSpPr>
          <p:nvPr/>
        </p:nvSpPr>
        <p:spPr bwMode="auto">
          <a:xfrm>
            <a:off x="695325" y="3170238"/>
            <a:ext cx="5213350" cy="641350"/>
          </a:xfrm>
          <a:prstGeom prst="rect">
            <a:avLst/>
          </a:prstGeom>
          <a:noFill/>
          <a:ln w="9525">
            <a:noFill/>
            <a:miter lim="800000"/>
            <a:headEnd/>
            <a:tailEnd/>
          </a:ln>
          <a:effectLst/>
        </p:spPr>
        <p:txBody>
          <a:bodyPr wrap="none" anchor="ctr">
            <a:spAutoFit/>
          </a:bodyPr>
          <a:lstStyle/>
          <a:p>
            <a:pPr algn="just"/>
            <a:r>
              <a:rPr lang="zh-CN" altLang="en-US" sz="3600" b="0">
                <a:latin typeface="楷体_GB2312" pitchFamily="49" charset="-122"/>
              </a:rPr>
              <a:t>为参数为</a:t>
            </a:r>
            <a:r>
              <a:rPr lang="en-US" altLang="zh-CN" sz="3600" b="0">
                <a:latin typeface="楷体_GB2312" pitchFamily="49" charset="-122"/>
              </a:rPr>
              <a:t>1/2</a:t>
            </a:r>
            <a:r>
              <a:rPr lang="zh-CN" altLang="en-US" sz="3600" b="0">
                <a:latin typeface="楷体_GB2312" pitchFamily="49" charset="-122"/>
              </a:rPr>
              <a:t>的指数分布</a:t>
            </a:r>
            <a:r>
              <a:rPr lang="en-US" altLang="zh-CN" sz="3600" b="0">
                <a:latin typeface="楷体_GB2312" pitchFamily="49" charset="-122"/>
              </a:rPr>
              <a:t>.</a:t>
            </a:r>
          </a:p>
        </p:txBody>
      </p:sp>
      <p:pic>
        <p:nvPicPr>
          <p:cNvPr id="553989" name="Picture 5"/>
          <p:cNvPicPr>
            <a:picLocks noChangeAspect="1" noChangeArrowheads="1"/>
          </p:cNvPicPr>
          <p:nvPr/>
        </p:nvPicPr>
        <p:blipFill>
          <a:blip r:embed="rId4"/>
          <a:srcRect/>
          <a:stretch>
            <a:fillRect/>
          </a:stretch>
        </p:blipFill>
        <p:spPr bwMode="auto">
          <a:xfrm>
            <a:off x="1295400" y="4030663"/>
            <a:ext cx="4343400" cy="2674937"/>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986"/>
                                        </p:tgtEl>
                                        <p:attrNameLst>
                                          <p:attrName>style.visibility</p:attrName>
                                        </p:attrNameLst>
                                      </p:cBhvr>
                                      <p:to>
                                        <p:strVal val="visible"/>
                                      </p:to>
                                    </p:set>
                                    <p:animEffect transition="in" filter="wipe(up)">
                                      <p:cBhvr>
                                        <p:cTn id="7" dur="500"/>
                                        <p:tgtEl>
                                          <p:spTgt spid="553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53987"/>
                                        </p:tgtEl>
                                        <p:attrNameLst>
                                          <p:attrName>style.visibility</p:attrName>
                                        </p:attrNameLst>
                                      </p:cBhvr>
                                      <p:to>
                                        <p:strVal val="visible"/>
                                      </p:to>
                                    </p:set>
                                    <p:animEffect transition="in" filter="wipe(up)">
                                      <p:cBhvr>
                                        <p:cTn id="12" dur="500"/>
                                        <p:tgtEl>
                                          <p:spTgt spid="5539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3988"/>
                                        </p:tgtEl>
                                        <p:attrNameLst>
                                          <p:attrName>style.visibility</p:attrName>
                                        </p:attrNameLst>
                                      </p:cBhvr>
                                      <p:to>
                                        <p:strVal val="visible"/>
                                      </p:to>
                                    </p:set>
                                    <p:animEffect transition="in" filter="wipe(up)">
                                      <p:cBhvr>
                                        <p:cTn id="17" dur="500"/>
                                        <p:tgtEl>
                                          <p:spTgt spid="5539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53989"/>
                                        </p:tgtEl>
                                        <p:attrNameLst>
                                          <p:attrName>style.visibility</p:attrName>
                                        </p:attrNameLst>
                                      </p:cBhvr>
                                      <p:to>
                                        <p:strVal val="visible"/>
                                      </p:to>
                                    </p:set>
                                    <p:animEffect transition="in" filter="wipe(up)">
                                      <p:cBhvr>
                                        <p:cTn id="22" dur="500"/>
                                        <p:tgtEl>
                                          <p:spTgt spid="55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autoUpdateAnimBg="0"/>
      <p:bldP spid="55398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5010" name="Object 2"/>
          <p:cNvGraphicFramePr>
            <a:graphicFrameLocks noChangeAspect="1"/>
          </p:cNvGraphicFramePr>
          <p:nvPr/>
        </p:nvGraphicFramePr>
        <p:xfrm>
          <a:off x="1524000" y="914400"/>
          <a:ext cx="5334000" cy="2270125"/>
        </p:xfrm>
        <a:graphic>
          <a:graphicData uri="http://schemas.openxmlformats.org/presentationml/2006/ole">
            <p:oleObj spid="_x0000_s41986" name="Equation" r:id="rId3" imgW="2044440" imgH="787320" progId="">
              <p:embed/>
            </p:oleObj>
          </a:graphicData>
        </a:graphic>
      </p:graphicFrame>
      <p:sp>
        <p:nvSpPr>
          <p:cNvPr id="555012" name="Text Box 4"/>
          <p:cNvSpPr txBox="1">
            <a:spLocks noChangeArrowheads="1"/>
          </p:cNvSpPr>
          <p:nvPr/>
        </p:nvSpPr>
        <p:spPr bwMode="auto">
          <a:xfrm>
            <a:off x="152400" y="3505200"/>
            <a:ext cx="10985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其中</a:t>
            </a:r>
          </a:p>
        </p:txBody>
      </p:sp>
      <p:graphicFrame>
        <p:nvGraphicFramePr>
          <p:cNvPr id="555013" name="Object 5"/>
          <p:cNvGraphicFramePr>
            <a:graphicFrameLocks noChangeAspect="1"/>
          </p:cNvGraphicFramePr>
          <p:nvPr/>
        </p:nvGraphicFramePr>
        <p:xfrm>
          <a:off x="1371600" y="3352800"/>
          <a:ext cx="3429000" cy="954088"/>
        </p:xfrm>
        <a:graphic>
          <a:graphicData uri="http://schemas.openxmlformats.org/presentationml/2006/ole">
            <p:oleObj spid="_x0000_s41987" name="Equation" r:id="rId4" imgW="1244520" imgH="355320" progId="">
              <p:embed/>
            </p:oleObj>
          </a:graphicData>
        </a:graphic>
      </p:graphicFrame>
      <p:sp>
        <p:nvSpPr>
          <p:cNvPr id="555014" name="Text Box 6"/>
          <p:cNvSpPr txBox="1">
            <a:spLocks noChangeArrowheads="1"/>
          </p:cNvSpPr>
          <p:nvPr/>
        </p:nvSpPr>
        <p:spPr bwMode="auto">
          <a:xfrm>
            <a:off x="381000" y="4343400"/>
            <a:ext cx="7800975"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在</a:t>
            </a:r>
            <a:r>
              <a:rPr lang="zh-CN" altLang="en-US" sz="3600" b="0" i="1">
                <a:sym typeface="Symbol" pitchFamily="18" charset="2"/>
              </a:rPr>
              <a:t></a:t>
            </a:r>
            <a:r>
              <a:rPr lang="en-US" altLang="zh-CN" sz="3600" b="0" i="1"/>
              <a:t>&gt; </a:t>
            </a:r>
            <a:r>
              <a:rPr lang="en-US" altLang="zh-CN" sz="3600" b="0"/>
              <a:t>0</a:t>
            </a:r>
            <a:r>
              <a:rPr lang="zh-CN" altLang="en-US" sz="3600" b="0">
                <a:latin typeface="楷体_GB2312" pitchFamily="49" charset="-122"/>
              </a:rPr>
              <a:t>时收敛，称为</a:t>
            </a:r>
            <a:r>
              <a:rPr lang="zh-CN" altLang="en-US" sz="3600" b="0">
                <a:latin typeface="楷体_GB2312" pitchFamily="49" charset="-122"/>
                <a:sym typeface="Symbol" pitchFamily="18" charset="2"/>
              </a:rPr>
              <a:t>函数，具有性质</a:t>
            </a:r>
            <a:endParaRPr lang="zh-CN" altLang="en-US" sz="3600" b="0">
              <a:latin typeface="楷体_GB2312" pitchFamily="49" charset="-122"/>
            </a:endParaRPr>
          </a:p>
        </p:txBody>
      </p:sp>
      <p:grpSp>
        <p:nvGrpSpPr>
          <p:cNvPr id="2" name="Group 12"/>
          <p:cNvGrpSpPr>
            <a:grpSpLocks/>
          </p:cNvGrpSpPr>
          <p:nvPr/>
        </p:nvGrpSpPr>
        <p:grpSpPr bwMode="auto">
          <a:xfrm>
            <a:off x="582613" y="306388"/>
            <a:ext cx="8008937" cy="682625"/>
            <a:chOff x="367" y="193"/>
            <a:chExt cx="5045" cy="430"/>
          </a:xfrm>
        </p:grpSpPr>
        <p:sp>
          <p:nvSpPr>
            <p:cNvPr id="555011" name="Text Box 3" descr="深色竖线"/>
            <p:cNvSpPr txBox="1">
              <a:spLocks noChangeArrowheads="1"/>
            </p:cNvSpPr>
            <p:nvPr/>
          </p:nvSpPr>
          <p:spPr bwMode="auto">
            <a:xfrm>
              <a:off x="367" y="219"/>
              <a:ext cx="692" cy="404"/>
            </a:xfrm>
            <a:prstGeom prst="rect">
              <a:avLst/>
            </a:prstGeom>
            <a:noFill/>
            <a:ln w="9525">
              <a:noFill/>
              <a:miter lim="800000"/>
              <a:headEnd/>
              <a:tailEnd/>
            </a:ln>
            <a:effectLst/>
          </p:spPr>
          <p:txBody>
            <a:bodyPr wrap="none" anchor="ctr">
              <a:spAutoFit/>
            </a:bodyPr>
            <a:lstStyle/>
            <a:p>
              <a:pPr algn="just"/>
              <a:r>
                <a:rPr lang="zh-CN" altLang="en-US" sz="3600" b="0">
                  <a:latin typeface="楷体_GB2312" pitchFamily="49" charset="-122"/>
                </a:rPr>
                <a:t>一般</a:t>
              </a:r>
              <a:endParaRPr lang="zh-CN" altLang="en-US" sz="3600" b="0" i="1">
                <a:latin typeface="楷体_GB2312" pitchFamily="49" charset="-122"/>
              </a:endParaRPr>
            </a:p>
          </p:txBody>
        </p:sp>
        <p:graphicFrame>
          <p:nvGraphicFramePr>
            <p:cNvPr id="555017" name="Object 9"/>
            <p:cNvGraphicFramePr>
              <a:graphicFrameLocks noChangeAspect="1"/>
            </p:cNvGraphicFramePr>
            <p:nvPr/>
          </p:nvGraphicFramePr>
          <p:xfrm>
            <a:off x="2935" y="245"/>
            <a:ext cx="623" cy="297"/>
          </p:xfrm>
          <a:graphic>
            <a:graphicData uri="http://schemas.openxmlformats.org/presentationml/2006/ole">
              <p:oleObj spid="_x0000_s41989" name="公式" r:id="rId5" imgW="419040" imgH="228600" progId="Equation.3">
                <p:embed/>
              </p:oleObj>
            </a:graphicData>
          </a:graphic>
        </p:graphicFrame>
        <p:sp>
          <p:nvSpPr>
            <p:cNvPr id="555018" name="Text Box 10" descr="深色竖线"/>
            <p:cNvSpPr txBox="1">
              <a:spLocks noChangeArrowheads="1"/>
            </p:cNvSpPr>
            <p:nvPr/>
          </p:nvSpPr>
          <p:spPr bwMode="auto">
            <a:xfrm>
              <a:off x="3568" y="193"/>
              <a:ext cx="1844" cy="404"/>
            </a:xfrm>
            <a:prstGeom prst="rect">
              <a:avLst/>
            </a:prstGeom>
            <a:noFill/>
            <a:ln w="9525">
              <a:noFill/>
              <a:miter lim="800000"/>
              <a:headEnd/>
              <a:tailEnd/>
            </a:ln>
            <a:effectLst/>
          </p:spPr>
          <p:txBody>
            <a:bodyPr wrap="none" anchor="ctr">
              <a:spAutoFit/>
            </a:bodyPr>
            <a:lstStyle/>
            <a:p>
              <a:pPr algn="just"/>
              <a:r>
                <a:rPr lang="zh-CN" altLang="en-US" sz="3600" b="0">
                  <a:latin typeface="楷体_GB2312" pitchFamily="49" charset="-122"/>
                </a:rPr>
                <a:t>的密度函数</a:t>
              </a:r>
              <a:r>
                <a:rPr lang="zh-CN" altLang="zh-CN" sz="3600" b="0">
                  <a:latin typeface="楷体_GB2312" pitchFamily="49" charset="-122"/>
                </a:rPr>
                <a:t>为</a:t>
              </a:r>
              <a:endParaRPr lang="zh-CN" altLang="en-US" sz="3600" b="0">
                <a:latin typeface="楷体_GB2312" pitchFamily="49" charset="-122"/>
              </a:endParaRPr>
            </a:p>
          </p:txBody>
        </p:sp>
        <p:sp>
          <p:nvSpPr>
            <p:cNvPr id="555019" name="Rectangle 11"/>
            <p:cNvSpPr>
              <a:spLocks noChangeArrowheads="1"/>
            </p:cNvSpPr>
            <p:nvPr/>
          </p:nvSpPr>
          <p:spPr bwMode="auto">
            <a:xfrm>
              <a:off x="1104" y="217"/>
              <a:ext cx="184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自由度为</a:t>
              </a:r>
              <a:r>
                <a:rPr lang="zh-CN" altLang="en-US" sz="3600" b="0"/>
                <a:t> </a:t>
              </a:r>
              <a:r>
                <a:rPr lang="en-US" altLang="zh-CN" sz="3600" b="0" i="1"/>
                <a:t>n </a:t>
              </a:r>
              <a:r>
                <a:rPr lang="zh-CN" altLang="en-US" sz="3600" b="0">
                  <a:latin typeface="楷体_GB2312" pitchFamily="49" charset="-122"/>
                </a:rPr>
                <a:t>的</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55010"/>
                                        </p:tgtEl>
                                        <p:attrNameLst>
                                          <p:attrName>style.visibility</p:attrName>
                                        </p:attrNameLst>
                                      </p:cBhvr>
                                      <p:to>
                                        <p:strVal val="visible"/>
                                      </p:to>
                                    </p:set>
                                    <p:animEffect transition="in" filter="wipe(up)">
                                      <p:cBhvr>
                                        <p:cTn id="13" dur="500"/>
                                        <p:tgtEl>
                                          <p:spTgt spid="5550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55012"/>
                                        </p:tgtEl>
                                        <p:attrNameLst>
                                          <p:attrName>style.visibility</p:attrName>
                                        </p:attrNameLst>
                                      </p:cBhvr>
                                      <p:to>
                                        <p:strVal val="visible"/>
                                      </p:to>
                                    </p:set>
                                    <p:animEffect transition="in" filter="wipe(up)">
                                      <p:cBhvr>
                                        <p:cTn id="18" dur="500"/>
                                        <p:tgtEl>
                                          <p:spTgt spid="5550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55013"/>
                                        </p:tgtEl>
                                        <p:attrNameLst>
                                          <p:attrName>style.visibility</p:attrName>
                                        </p:attrNameLst>
                                      </p:cBhvr>
                                      <p:to>
                                        <p:strVal val="visible"/>
                                      </p:to>
                                    </p:set>
                                    <p:animEffect transition="in" filter="wipe(up)">
                                      <p:cBhvr>
                                        <p:cTn id="23" dur="500"/>
                                        <p:tgtEl>
                                          <p:spTgt spid="5550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55014"/>
                                        </p:tgtEl>
                                        <p:attrNameLst>
                                          <p:attrName>style.visibility</p:attrName>
                                        </p:attrNameLst>
                                      </p:cBhvr>
                                      <p:to>
                                        <p:strVal val="visible"/>
                                      </p:to>
                                    </p:set>
                                    <p:animEffect transition="in" filter="wipe(up)">
                                      <p:cBhvr>
                                        <p:cTn id="28" dur="500"/>
                                        <p:tgtEl>
                                          <p:spTgt spid="555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autoUpdateAnimBg="0"/>
      <p:bldP spid="55501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838200"/>
            <a:ext cx="8305800" cy="5486400"/>
            <a:chOff x="1056" y="768"/>
            <a:chExt cx="2976" cy="1833"/>
          </a:xfrm>
        </p:grpSpPr>
        <p:pic>
          <p:nvPicPr>
            <p:cNvPr id="556035" name="Picture 3"/>
            <p:cNvPicPr>
              <a:picLocks noChangeAspect="1" noChangeArrowheads="1"/>
            </p:cNvPicPr>
            <p:nvPr/>
          </p:nvPicPr>
          <p:blipFill>
            <a:blip r:embed="rId2"/>
            <a:srcRect/>
            <a:stretch>
              <a:fillRect/>
            </a:stretch>
          </p:blipFill>
          <p:spPr bwMode="auto">
            <a:xfrm>
              <a:off x="1056" y="768"/>
              <a:ext cx="2976" cy="1833"/>
            </a:xfrm>
            <a:prstGeom prst="rect">
              <a:avLst/>
            </a:prstGeom>
            <a:noFill/>
            <a:ln w="9525">
              <a:noFill/>
              <a:miter lim="800000"/>
              <a:headEnd/>
              <a:tailEnd/>
            </a:ln>
            <a:effectLst/>
          </p:spPr>
        </p:pic>
        <p:sp>
          <p:nvSpPr>
            <p:cNvPr id="556036" name="Text Box 4" descr="深色竖线"/>
            <p:cNvSpPr txBox="1">
              <a:spLocks noChangeArrowheads="1"/>
            </p:cNvSpPr>
            <p:nvPr/>
          </p:nvSpPr>
          <p:spPr bwMode="auto">
            <a:xfrm>
              <a:off x="1584" y="1163"/>
              <a:ext cx="218" cy="133"/>
            </a:xfrm>
            <a:prstGeom prst="rect">
              <a:avLst/>
            </a:prstGeom>
            <a:noFill/>
            <a:ln w="9525">
              <a:noFill/>
              <a:miter lim="800000"/>
              <a:headEnd/>
              <a:tailEnd/>
            </a:ln>
            <a:effectLst/>
          </p:spPr>
          <p:txBody>
            <a:bodyPr wrap="none" anchor="ctr">
              <a:spAutoFit/>
            </a:bodyPr>
            <a:lstStyle/>
            <a:p>
              <a:pPr algn="just"/>
              <a:r>
                <a:rPr lang="en-US" altLang="zh-CN" sz="2000" b="0" i="1">
                  <a:ea typeface="楷体" pitchFamily="18" charset="-122"/>
                </a:rPr>
                <a:t>n=</a:t>
              </a:r>
              <a:r>
                <a:rPr lang="en-US" altLang="zh-CN" sz="2000" b="0">
                  <a:ea typeface="楷体" pitchFamily="18" charset="-122"/>
                </a:rPr>
                <a:t>2</a:t>
              </a:r>
              <a:endParaRPr lang="en-US" altLang="zh-CN" b="0" i="1">
                <a:ea typeface="楷体" pitchFamily="18" charset="-122"/>
              </a:endParaRPr>
            </a:p>
          </p:txBody>
        </p:sp>
        <p:sp>
          <p:nvSpPr>
            <p:cNvPr id="556037" name="Text Box 5" descr="深色竖线"/>
            <p:cNvSpPr txBox="1">
              <a:spLocks noChangeArrowheads="1"/>
            </p:cNvSpPr>
            <p:nvPr/>
          </p:nvSpPr>
          <p:spPr bwMode="auto">
            <a:xfrm>
              <a:off x="1730" y="1499"/>
              <a:ext cx="264" cy="132"/>
            </a:xfrm>
            <a:prstGeom prst="rect">
              <a:avLst/>
            </a:prstGeom>
            <a:noFill/>
            <a:ln w="9525">
              <a:noFill/>
              <a:miter lim="800000"/>
              <a:headEnd/>
              <a:tailEnd/>
            </a:ln>
            <a:effectLst/>
          </p:spPr>
          <p:txBody>
            <a:bodyPr wrap="none" anchor="ctr">
              <a:spAutoFit/>
            </a:bodyPr>
            <a:lstStyle/>
            <a:p>
              <a:pPr algn="ctr"/>
              <a:r>
                <a:rPr lang="en-US" altLang="zh-CN" sz="2000" b="0" i="1">
                  <a:ea typeface="楷体" pitchFamily="18" charset="-122"/>
                </a:rPr>
                <a:t>n = </a:t>
              </a:r>
              <a:r>
                <a:rPr lang="en-US" altLang="zh-CN" sz="2000" b="0">
                  <a:ea typeface="楷体" pitchFamily="18" charset="-122"/>
                </a:rPr>
                <a:t>3</a:t>
              </a:r>
              <a:endParaRPr lang="en-US" altLang="zh-CN" sz="2000" b="0" i="1">
                <a:ea typeface="楷体" pitchFamily="18" charset="-122"/>
              </a:endParaRPr>
            </a:p>
          </p:txBody>
        </p:sp>
        <p:sp>
          <p:nvSpPr>
            <p:cNvPr id="556038" name="Text Box 6" descr="深色竖线"/>
            <p:cNvSpPr txBox="1">
              <a:spLocks noChangeArrowheads="1"/>
            </p:cNvSpPr>
            <p:nvPr/>
          </p:nvSpPr>
          <p:spPr bwMode="auto">
            <a:xfrm>
              <a:off x="1794" y="1745"/>
              <a:ext cx="264" cy="133"/>
            </a:xfrm>
            <a:prstGeom prst="rect">
              <a:avLst/>
            </a:prstGeom>
            <a:noFill/>
            <a:ln w="9525">
              <a:noFill/>
              <a:miter lim="800000"/>
              <a:headEnd/>
              <a:tailEnd/>
            </a:ln>
            <a:effectLst/>
          </p:spPr>
          <p:txBody>
            <a:bodyPr wrap="none" anchor="ctr">
              <a:spAutoFit/>
            </a:bodyPr>
            <a:lstStyle/>
            <a:p>
              <a:pPr algn="just"/>
              <a:r>
                <a:rPr lang="en-US" altLang="zh-CN" sz="2000" b="0" i="1">
                  <a:ea typeface="楷体" pitchFamily="18" charset="-122"/>
                </a:rPr>
                <a:t>n = </a:t>
              </a:r>
              <a:r>
                <a:rPr lang="en-US" altLang="zh-CN" sz="2000" b="0">
                  <a:ea typeface="楷体" pitchFamily="18" charset="-122"/>
                </a:rPr>
                <a:t>5</a:t>
              </a:r>
              <a:endParaRPr lang="en-US" altLang="zh-CN" sz="2000" b="0" i="1">
                <a:ea typeface="楷体" pitchFamily="18" charset="-122"/>
              </a:endParaRPr>
            </a:p>
          </p:txBody>
        </p:sp>
        <p:sp>
          <p:nvSpPr>
            <p:cNvPr id="556039" name="Text Box 7" descr="深色竖线"/>
            <p:cNvSpPr txBox="1">
              <a:spLocks noChangeArrowheads="1"/>
            </p:cNvSpPr>
            <p:nvPr/>
          </p:nvSpPr>
          <p:spPr bwMode="auto">
            <a:xfrm>
              <a:off x="2129" y="1886"/>
              <a:ext cx="299" cy="133"/>
            </a:xfrm>
            <a:prstGeom prst="rect">
              <a:avLst/>
            </a:prstGeom>
            <a:noFill/>
            <a:ln w="9525">
              <a:noFill/>
              <a:miter lim="800000"/>
              <a:headEnd/>
              <a:tailEnd/>
            </a:ln>
            <a:effectLst/>
          </p:spPr>
          <p:txBody>
            <a:bodyPr wrap="none" anchor="ctr">
              <a:spAutoFit/>
            </a:bodyPr>
            <a:lstStyle/>
            <a:p>
              <a:pPr algn="just"/>
              <a:r>
                <a:rPr lang="en-US" altLang="zh-CN" sz="2000" b="0" i="1">
                  <a:ea typeface="楷体" pitchFamily="18" charset="-122"/>
                </a:rPr>
                <a:t>n</a:t>
              </a:r>
              <a:r>
                <a:rPr lang="en-US" altLang="zh-CN" sz="2000" b="0">
                  <a:ea typeface="楷体" pitchFamily="18" charset="-122"/>
                </a:rPr>
                <a:t> = 10</a:t>
              </a:r>
              <a:endParaRPr lang="en-US" altLang="zh-CN" sz="2000" b="0" i="1">
                <a:ea typeface="楷体" pitchFamily="18" charset="-122"/>
              </a:endParaRPr>
            </a:p>
          </p:txBody>
        </p:sp>
        <p:sp>
          <p:nvSpPr>
            <p:cNvPr id="556040" name="Text Box 8" descr="深色竖线"/>
            <p:cNvSpPr txBox="1">
              <a:spLocks noChangeArrowheads="1"/>
            </p:cNvSpPr>
            <p:nvPr/>
          </p:nvSpPr>
          <p:spPr bwMode="auto">
            <a:xfrm>
              <a:off x="3168" y="2027"/>
              <a:ext cx="299" cy="133"/>
            </a:xfrm>
            <a:prstGeom prst="rect">
              <a:avLst/>
            </a:prstGeom>
            <a:noFill/>
            <a:ln w="9525">
              <a:noFill/>
              <a:miter lim="800000"/>
              <a:headEnd/>
              <a:tailEnd/>
            </a:ln>
            <a:effectLst/>
          </p:spPr>
          <p:txBody>
            <a:bodyPr wrap="none" anchor="ctr">
              <a:spAutoFit/>
            </a:bodyPr>
            <a:lstStyle/>
            <a:p>
              <a:pPr algn="just"/>
              <a:r>
                <a:rPr lang="en-US" altLang="zh-CN" sz="2000" b="0" i="1">
                  <a:ea typeface="楷体" pitchFamily="18" charset="-122"/>
                </a:rPr>
                <a:t>n</a:t>
              </a:r>
              <a:r>
                <a:rPr lang="en-US" altLang="zh-CN" sz="2000" b="0">
                  <a:ea typeface="楷体" pitchFamily="18" charset="-122"/>
                </a:rPr>
                <a:t> = 15</a:t>
              </a:r>
              <a:endParaRPr lang="en-US" altLang="zh-CN" sz="2000" b="0" i="1">
                <a:ea typeface="楷体" pitchFamily="18" charset="-122"/>
              </a:endParaRPr>
            </a:p>
          </p:txBody>
        </p:sp>
      </p:grpSp>
      <p:sp>
        <p:nvSpPr>
          <p:cNvPr id="556041" name="Rectangle 9"/>
          <p:cNvSpPr>
            <a:spLocks noGrp="1" noChangeArrowheads="1"/>
          </p:cNvSpPr>
          <p:nvPr>
            <p:ph type="title" idx="4294967295"/>
          </p:nvPr>
        </p:nvSpPr>
        <p:spPr>
          <a:noFill/>
          <a:ln/>
        </p:spPr>
        <p:txBody>
          <a:bodyPr/>
          <a:lstStyle/>
          <a:p>
            <a:r>
              <a:rPr lang="en-US" altLang="zh-CN" sz="2800"/>
              <a:t> </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058" name="Object 2"/>
          <p:cNvGraphicFramePr>
            <a:graphicFrameLocks noChangeAspect="1"/>
          </p:cNvGraphicFramePr>
          <p:nvPr/>
        </p:nvGraphicFramePr>
        <p:xfrm>
          <a:off x="533400" y="1066800"/>
          <a:ext cx="6400800" cy="609600"/>
        </p:xfrm>
        <a:graphic>
          <a:graphicData uri="http://schemas.openxmlformats.org/presentationml/2006/ole">
            <p:oleObj spid="_x0000_s43010" name="Equation" r:id="rId3" imgW="2006280" imgH="228600" progId="Equation.3">
              <p:embed/>
            </p:oleObj>
          </a:graphicData>
        </a:graphic>
      </p:graphicFrame>
      <p:sp>
        <p:nvSpPr>
          <p:cNvPr id="557059" name="Text Box 3" descr="深色竖线"/>
          <p:cNvSpPr txBox="1">
            <a:spLocks noChangeArrowheads="1"/>
          </p:cNvSpPr>
          <p:nvPr/>
        </p:nvSpPr>
        <p:spPr bwMode="auto">
          <a:xfrm>
            <a:off x="381000" y="4419600"/>
            <a:ext cx="1101725" cy="641350"/>
          </a:xfrm>
          <a:prstGeom prst="rect">
            <a:avLst/>
          </a:prstGeom>
          <a:noFill/>
          <a:ln w="9525">
            <a:noFill/>
            <a:miter lim="800000"/>
            <a:headEnd/>
            <a:tailEnd/>
          </a:ln>
          <a:effectLst/>
        </p:spPr>
        <p:txBody>
          <a:bodyPr wrap="none" anchor="ctr">
            <a:spAutoFit/>
          </a:bodyPr>
          <a:lstStyle/>
          <a:p>
            <a:pPr algn="just"/>
            <a:r>
              <a:rPr lang="zh-CN" altLang="en-US" sz="3600">
                <a:latin typeface="黑体" pitchFamily="49" charset="-122"/>
                <a:ea typeface="黑体" pitchFamily="49" charset="-122"/>
              </a:rPr>
              <a:t>例如</a:t>
            </a:r>
          </a:p>
        </p:txBody>
      </p:sp>
      <p:grpSp>
        <p:nvGrpSpPr>
          <p:cNvPr id="2" name="Group 5"/>
          <p:cNvGrpSpPr>
            <a:grpSpLocks/>
          </p:cNvGrpSpPr>
          <p:nvPr/>
        </p:nvGrpSpPr>
        <p:grpSpPr bwMode="auto">
          <a:xfrm>
            <a:off x="7559675" y="5210175"/>
            <a:ext cx="463550" cy="885825"/>
            <a:chOff x="4684" y="3037"/>
            <a:chExt cx="292" cy="558"/>
          </a:xfrm>
        </p:grpSpPr>
        <p:sp>
          <p:nvSpPr>
            <p:cNvPr id="557062" name="Text Box 6" descr="深色竖线"/>
            <p:cNvSpPr txBox="1">
              <a:spLocks noChangeArrowheads="1"/>
            </p:cNvSpPr>
            <p:nvPr/>
          </p:nvSpPr>
          <p:spPr bwMode="auto">
            <a:xfrm>
              <a:off x="4698" y="3037"/>
              <a:ext cx="278" cy="365"/>
            </a:xfrm>
            <a:prstGeom prst="rect">
              <a:avLst/>
            </a:prstGeom>
            <a:noFill/>
            <a:ln w="9525">
              <a:noFill/>
              <a:miter lim="800000"/>
              <a:headEnd/>
              <a:tailEnd/>
            </a:ln>
            <a:effectLst/>
          </p:spPr>
          <p:txBody>
            <a:bodyPr wrap="none" anchor="ctr">
              <a:spAutoFit/>
            </a:bodyPr>
            <a:lstStyle/>
            <a:p>
              <a:pPr algn="ctr"/>
              <a:r>
                <a:rPr lang="en-US" altLang="zh-CN" sz="3200" b="0">
                  <a:solidFill>
                    <a:srgbClr val="FFCCFF"/>
                  </a:solidFill>
                  <a:latin typeface="楷体_GB2312" pitchFamily="49" charset="-122"/>
                  <a:sym typeface="Symbol" pitchFamily="18" charset="2"/>
                </a:rPr>
                <a:t></a:t>
              </a:r>
              <a:endParaRPr lang="en-US" altLang="zh-CN" sz="3200" b="0">
                <a:solidFill>
                  <a:srgbClr val="FFCCFF"/>
                </a:solidFill>
                <a:latin typeface="楷体_GB2312" pitchFamily="49" charset="-122"/>
              </a:endParaRPr>
            </a:p>
          </p:txBody>
        </p:sp>
        <p:sp>
          <p:nvSpPr>
            <p:cNvPr id="557063" name="Line 7"/>
            <p:cNvSpPr>
              <a:spLocks noChangeShapeType="1"/>
            </p:cNvSpPr>
            <p:nvPr/>
          </p:nvSpPr>
          <p:spPr bwMode="auto">
            <a:xfrm flipH="1">
              <a:off x="4684" y="3349"/>
              <a:ext cx="141" cy="246"/>
            </a:xfrm>
            <a:prstGeom prst="line">
              <a:avLst/>
            </a:prstGeom>
            <a:noFill/>
            <a:ln w="9525">
              <a:solidFill>
                <a:schemeClr val="tx1"/>
              </a:solidFill>
              <a:round/>
              <a:headEnd/>
              <a:tailEnd/>
            </a:ln>
            <a:effectLst/>
          </p:spPr>
          <p:txBody>
            <a:bodyPr wrap="none" anchor="ctr"/>
            <a:lstStyle/>
            <a:p>
              <a:endParaRPr lang="zh-CN" altLang="en-US"/>
            </a:p>
          </p:txBody>
        </p:sp>
      </p:grpSp>
      <p:graphicFrame>
        <p:nvGraphicFramePr>
          <p:cNvPr id="557064" name="Object 8"/>
          <p:cNvGraphicFramePr>
            <a:graphicFrameLocks noChangeAspect="1"/>
          </p:cNvGraphicFramePr>
          <p:nvPr/>
        </p:nvGraphicFramePr>
        <p:xfrm>
          <a:off x="533400" y="1720850"/>
          <a:ext cx="7543800" cy="1250950"/>
        </p:xfrm>
        <a:graphic>
          <a:graphicData uri="http://schemas.openxmlformats.org/presentationml/2006/ole">
            <p:oleObj spid="_x0000_s43011" name="Equation" r:id="rId4" imgW="3162240" imgH="482400" progId="Equation.3">
              <p:embed/>
            </p:oleObj>
          </a:graphicData>
        </a:graphic>
      </p:graphicFrame>
      <p:graphicFrame>
        <p:nvGraphicFramePr>
          <p:cNvPr id="557065" name="Object 9"/>
          <p:cNvGraphicFramePr>
            <a:graphicFrameLocks noChangeAspect="1"/>
          </p:cNvGraphicFramePr>
          <p:nvPr/>
        </p:nvGraphicFramePr>
        <p:xfrm>
          <a:off x="533400" y="2973388"/>
          <a:ext cx="5767388" cy="608012"/>
        </p:xfrm>
        <a:graphic>
          <a:graphicData uri="http://schemas.openxmlformats.org/presentationml/2006/ole">
            <p:oleObj spid="_x0000_s43012" name="Equation" r:id="rId5" imgW="2070000" imgH="228600" progId="Equation.3">
              <p:embed/>
            </p:oleObj>
          </a:graphicData>
        </a:graphic>
      </p:graphicFrame>
      <p:graphicFrame>
        <p:nvGraphicFramePr>
          <p:cNvPr id="557066" name="Object 10"/>
          <p:cNvGraphicFramePr>
            <a:graphicFrameLocks noChangeAspect="1"/>
          </p:cNvGraphicFramePr>
          <p:nvPr/>
        </p:nvGraphicFramePr>
        <p:xfrm>
          <a:off x="533400" y="3657600"/>
          <a:ext cx="7010400" cy="609600"/>
        </p:xfrm>
        <a:graphic>
          <a:graphicData uri="http://schemas.openxmlformats.org/presentationml/2006/ole">
            <p:oleObj spid="_x0000_s43013" name="Equation" r:id="rId6" imgW="2450880" imgH="228600" progId="Equation.3">
              <p:embed/>
            </p:oleObj>
          </a:graphicData>
        </a:graphic>
      </p:graphicFrame>
      <p:grpSp>
        <p:nvGrpSpPr>
          <p:cNvPr id="3" name="Group 27"/>
          <p:cNvGrpSpPr>
            <a:grpSpLocks/>
          </p:cNvGrpSpPr>
          <p:nvPr/>
        </p:nvGrpSpPr>
        <p:grpSpPr bwMode="auto">
          <a:xfrm>
            <a:off x="611188" y="404813"/>
            <a:ext cx="3522662" cy="641350"/>
            <a:chOff x="385" y="255"/>
            <a:chExt cx="2219" cy="404"/>
          </a:xfrm>
        </p:grpSpPr>
        <p:sp>
          <p:nvSpPr>
            <p:cNvPr id="557068" name="Text Box 12" descr="深色竖线"/>
            <p:cNvSpPr txBox="1">
              <a:spLocks noChangeArrowheads="1"/>
            </p:cNvSpPr>
            <p:nvPr/>
          </p:nvSpPr>
          <p:spPr bwMode="auto">
            <a:xfrm>
              <a:off x="1043" y="255"/>
              <a:ext cx="1561" cy="404"/>
            </a:xfrm>
            <a:prstGeom prst="rect">
              <a:avLst/>
            </a:prstGeom>
            <a:noFill/>
            <a:ln w="9525">
              <a:noFill/>
              <a:miter lim="800000"/>
              <a:headEnd/>
              <a:tailEnd/>
            </a:ln>
            <a:effectLst/>
          </p:spPr>
          <p:txBody>
            <a:bodyPr wrap="none" anchor="ctr">
              <a:spAutoFit/>
            </a:bodyPr>
            <a:lstStyle/>
            <a:p>
              <a:pPr algn="just"/>
              <a:r>
                <a:rPr lang="zh-CN" altLang="en-US" sz="3600">
                  <a:latin typeface="黑体" pitchFamily="49" charset="-122"/>
                  <a:ea typeface="黑体" pitchFamily="49" charset="-122"/>
                </a:rPr>
                <a:t>分布的性质</a:t>
              </a:r>
            </a:p>
          </p:txBody>
        </p:sp>
        <p:graphicFrame>
          <p:nvGraphicFramePr>
            <p:cNvPr id="557069" name="Object 13"/>
            <p:cNvGraphicFramePr>
              <a:graphicFrameLocks noChangeAspect="1"/>
            </p:cNvGraphicFramePr>
            <p:nvPr/>
          </p:nvGraphicFramePr>
          <p:xfrm>
            <a:off x="385" y="280"/>
            <a:ext cx="624" cy="372"/>
          </p:xfrm>
          <a:graphic>
            <a:graphicData uri="http://schemas.openxmlformats.org/presentationml/2006/ole">
              <p:oleObj spid="_x0000_s43015" name="Equation" r:id="rId7" imgW="419040" imgH="228600" progId="Equation.3">
                <p:embed/>
              </p:oleObj>
            </a:graphicData>
          </a:graphic>
        </p:graphicFrame>
      </p:grpSp>
      <p:sp>
        <p:nvSpPr>
          <p:cNvPr id="557070" name="Freeform 14" descr="深色竖线"/>
          <p:cNvSpPr>
            <a:spLocks/>
          </p:cNvSpPr>
          <p:nvPr/>
        </p:nvSpPr>
        <p:spPr bwMode="auto">
          <a:xfrm>
            <a:off x="7467600" y="5943600"/>
            <a:ext cx="685800" cy="304800"/>
          </a:xfrm>
          <a:custGeom>
            <a:avLst/>
            <a:gdLst/>
            <a:ahLst/>
            <a:cxnLst>
              <a:cxn ang="0">
                <a:pos x="0" y="0"/>
              </a:cxn>
              <a:cxn ang="0">
                <a:pos x="192" y="96"/>
              </a:cxn>
              <a:cxn ang="0">
                <a:pos x="288" y="144"/>
              </a:cxn>
              <a:cxn ang="0">
                <a:pos x="432" y="192"/>
              </a:cxn>
              <a:cxn ang="0">
                <a:pos x="0" y="192"/>
              </a:cxn>
              <a:cxn ang="0">
                <a:pos x="0" y="0"/>
              </a:cxn>
            </a:cxnLst>
            <a:rect l="0" t="0" r="r" b="b"/>
            <a:pathLst>
              <a:path w="432" h="192">
                <a:moveTo>
                  <a:pt x="0" y="0"/>
                </a:moveTo>
                <a:lnTo>
                  <a:pt x="192" y="96"/>
                </a:lnTo>
                <a:lnTo>
                  <a:pt x="288" y="144"/>
                </a:lnTo>
                <a:lnTo>
                  <a:pt x="432" y="192"/>
                </a:lnTo>
                <a:lnTo>
                  <a:pt x="0" y="192"/>
                </a:lnTo>
                <a:lnTo>
                  <a:pt x="0" y="0"/>
                </a:lnTo>
                <a:close/>
              </a:path>
            </a:pathLst>
          </a:custGeom>
          <a:pattFill prst="dkVert">
            <a:fgClr>
              <a:srgbClr val="FF3300"/>
            </a:fgClr>
            <a:bgClr>
              <a:schemeClr val="accent1"/>
            </a:bgClr>
          </a:pattFill>
          <a:ln w="9525" cap="flat" cmpd="sng">
            <a:noFill/>
            <a:prstDash val="solid"/>
            <a:miter lim="800000"/>
            <a:headEnd type="none" w="med" len="med"/>
            <a:tailEnd type="none" w="med" len="med"/>
          </a:ln>
          <a:effectLst/>
        </p:spPr>
        <p:txBody>
          <a:bodyPr wrap="none"/>
          <a:lstStyle/>
          <a:p>
            <a:endParaRPr lang="zh-CN" altLang="en-US"/>
          </a:p>
        </p:txBody>
      </p:sp>
      <p:grpSp>
        <p:nvGrpSpPr>
          <p:cNvPr id="4" name="Group 15"/>
          <p:cNvGrpSpPr>
            <a:grpSpLocks/>
          </p:cNvGrpSpPr>
          <p:nvPr/>
        </p:nvGrpSpPr>
        <p:grpSpPr bwMode="auto">
          <a:xfrm>
            <a:off x="5105400" y="6248400"/>
            <a:ext cx="3429000" cy="457200"/>
            <a:chOff x="3360" y="3766"/>
            <a:chExt cx="2160" cy="288"/>
          </a:xfrm>
        </p:grpSpPr>
        <p:sp>
          <p:nvSpPr>
            <p:cNvPr id="557072" name="Rectangle 16"/>
            <p:cNvSpPr>
              <a:spLocks noChangeArrowheads="1"/>
            </p:cNvSpPr>
            <p:nvPr/>
          </p:nvSpPr>
          <p:spPr bwMode="auto">
            <a:xfrm>
              <a:off x="3360" y="3792"/>
              <a:ext cx="1728" cy="144"/>
            </a:xfrm>
            <a:prstGeom prst="rect">
              <a:avLst/>
            </a:prstGeom>
            <a:solidFill>
              <a:schemeClr val="bg1"/>
            </a:solidFill>
            <a:ln w="9525">
              <a:noFill/>
              <a:miter lim="800000"/>
              <a:headEnd/>
              <a:tailEnd/>
            </a:ln>
            <a:effectLst/>
          </p:spPr>
          <p:txBody>
            <a:bodyPr wrap="none" anchor="ctr"/>
            <a:lstStyle/>
            <a:p>
              <a:endParaRPr lang="zh-CN" altLang="en-US"/>
            </a:p>
          </p:txBody>
        </p:sp>
        <p:sp>
          <p:nvSpPr>
            <p:cNvPr id="557073" name="Text Box 17" descr="深色竖线"/>
            <p:cNvSpPr txBox="1">
              <a:spLocks noChangeArrowheads="1"/>
            </p:cNvSpPr>
            <p:nvPr/>
          </p:nvSpPr>
          <p:spPr bwMode="auto">
            <a:xfrm>
              <a:off x="4560" y="3766"/>
              <a:ext cx="960" cy="288"/>
            </a:xfrm>
            <a:prstGeom prst="rect">
              <a:avLst/>
            </a:prstGeom>
            <a:noFill/>
            <a:ln w="9525">
              <a:noFill/>
              <a:miter lim="800000"/>
              <a:headEnd/>
              <a:tailEnd/>
            </a:ln>
            <a:effectLst/>
          </p:spPr>
          <p:txBody>
            <a:bodyPr anchor="ctr">
              <a:spAutoFit/>
            </a:bodyPr>
            <a:lstStyle/>
            <a:p>
              <a:pPr algn="ctr"/>
              <a:r>
                <a:rPr lang="en-US" altLang="zh-CN" sz="2400" b="0">
                  <a:solidFill>
                    <a:srgbClr val="99FF33"/>
                  </a:solidFill>
                  <a:latin typeface="楷体_GB2312" pitchFamily="49" charset="-122"/>
                  <a:sym typeface="Symbol" pitchFamily="18" charset="2"/>
                </a:rPr>
                <a:t></a:t>
              </a:r>
              <a:r>
                <a:rPr lang="en-US" altLang="zh-CN" sz="2400" b="0" baseline="30000">
                  <a:solidFill>
                    <a:srgbClr val="99FF33"/>
                  </a:solidFill>
                  <a:latin typeface="楷体_GB2312" pitchFamily="49" charset="-122"/>
                  <a:sym typeface="Symbol" pitchFamily="18" charset="2"/>
                </a:rPr>
                <a:t>2</a:t>
              </a:r>
              <a:r>
                <a:rPr lang="en-US" altLang="zh-CN" sz="2400" b="0" baseline="-25000">
                  <a:solidFill>
                    <a:srgbClr val="99FF33"/>
                  </a:solidFill>
                  <a:latin typeface="楷体_GB2312" pitchFamily="49" charset="-122"/>
                  <a:sym typeface="Symbol" pitchFamily="18" charset="2"/>
                </a:rPr>
                <a:t>0.05</a:t>
              </a:r>
              <a:r>
                <a:rPr lang="en-US" altLang="zh-CN" sz="2400" b="0">
                  <a:solidFill>
                    <a:srgbClr val="99FF33"/>
                  </a:solidFill>
                  <a:latin typeface="楷体_GB2312" pitchFamily="49" charset="-122"/>
                  <a:sym typeface="Symbol" pitchFamily="18" charset="2"/>
                </a:rPr>
                <a:t>(10)</a:t>
              </a:r>
              <a:endParaRPr lang="en-US" altLang="zh-CN" sz="2400" b="0">
                <a:solidFill>
                  <a:srgbClr val="99FF33"/>
                </a:solidFill>
                <a:latin typeface="楷体_GB2312" pitchFamily="49" charset="-122"/>
              </a:endParaRPr>
            </a:p>
          </p:txBody>
        </p:sp>
      </p:grpSp>
      <p:sp>
        <p:nvSpPr>
          <p:cNvPr id="557074" name="Text Box 18"/>
          <p:cNvSpPr txBox="1">
            <a:spLocks noChangeArrowheads="1"/>
          </p:cNvSpPr>
          <p:nvPr/>
        </p:nvSpPr>
        <p:spPr bwMode="auto">
          <a:xfrm>
            <a:off x="7259638" y="5911850"/>
            <a:ext cx="344487" cy="641350"/>
          </a:xfrm>
          <a:prstGeom prst="rect">
            <a:avLst/>
          </a:prstGeom>
          <a:noFill/>
          <a:ln w="9525">
            <a:noFill/>
            <a:miter lim="800000"/>
            <a:headEnd/>
            <a:tailEnd/>
          </a:ln>
          <a:effectLst/>
        </p:spPr>
        <p:txBody>
          <a:bodyPr wrap="none">
            <a:spAutoFit/>
          </a:bodyPr>
          <a:lstStyle/>
          <a:p>
            <a:r>
              <a:rPr lang="en-US" altLang="zh-CN" sz="3600" b="0">
                <a:solidFill>
                  <a:srgbClr val="99FF33"/>
                </a:solidFill>
              </a:rPr>
              <a:t>•</a:t>
            </a:r>
          </a:p>
        </p:txBody>
      </p:sp>
      <p:sp>
        <p:nvSpPr>
          <p:cNvPr id="557075" name="Line 19"/>
          <p:cNvSpPr>
            <a:spLocks noChangeShapeType="1"/>
          </p:cNvSpPr>
          <p:nvPr/>
        </p:nvSpPr>
        <p:spPr bwMode="auto">
          <a:xfrm flipV="1">
            <a:off x="7467600" y="5867400"/>
            <a:ext cx="0" cy="381000"/>
          </a:xfrm>
          <a:prstGeom prst="line">
            <a:avLst/>
          </a:prstGeom>
          <a:noFill/>
          <a:ln w="38100">
            <a:solidFill>
              <a:srgbClr val="66FF33"/>
            </a:solidFill>
            <a:miter lim="800000"/>
            <a:headEnd/>
            <a:tailEnd/>
          </a:ln>
          <a:effectLst/>
        </p:spPr>
        <p:txBody>
          <a:bodyPr wrap="none"/>
          <a:lstStyle/>
          <a:p>
            <a:endParaRPr lang="zh-CN" altLang="en-US"/>
          </a:p>
        </p:txBody>
      </p:sp>
      <p:grpSp>
        <p:nvGrpSpPr>
          <p:cNvPr id="5" name="Group 20"/>
          <p:cNvGrpSpPr>
            <a:grpSpLocks/>
          </p:cNvGrpSpPr>
          <p:nvPr/>
        </p:nvGrpSpPr>
        <p:grpSpPr bwMode="auto">
          <a:xfrm>
            <a:off x="4271963" y="4191000"/>
            <a:ext cx="3805237" cy="2351088"/>
            <a:chOff x="2736" y="2448"/>
            <a:chExt cx="2397" cy="1481"/>
          </a:xfrm>
        </p:grpSpPr>
        <p:pic>
          <p:nvPicPr>
            <p:cNvPr id="557077" name="Picture 21" descr="深色竖线"/>
            <p:cNvPicPr>
              <a:picLocks noChangeAspect="1" noChangeArrowheads="1"/>
            </p:cNvPicPr>
            <p:nvPr/>
          </p:nvPicPr>
          <p:blipFill>
            <a:blip r:embed="rId8"/>
            <a:srcRect/>
            <a:stretch>
              <a:fillRect/>
            </a:stretch>
          </p:blipFill>
          <p:spPr bwMode="auto">
            <a:xfrm>
              <a:off x="2736" y="2448"/>
              <a:ext cx="2397" cy="1481"/>
            </a:xfrm>
            <a:prstGeom prst="rect">
              <a:avLst/>
            </a:prstGeom>
            <a:noFill/>
            <a:ln w="9525">
              <a:noFill/>
              <a:miter lim="800000"/>
              <a:headEnd/>
              <a:tailEnd/>
            </a:ln>
            <a:effectLst/>
          </p:spPr>
        </p:pic>
        <p:sp>
          <p:nvSpPr>
            <p:cNvPr id="557078" name="Text Box 22"/>
            <p:cNvSpPr txBox="1">
              <a:spLocks noChangeArrowheads="1"/>
            </p:cNvSpPr>
            <p:nvPr/>
          </p:nvSpPr>
          <p:spPr bwMode="auto">
            <a:xfrm>
              <a:off x="4272" y="2640"/>
              <a:ext cx="801" cy="365"/>
            </a:xfrm>
            <a:prstGeom prst="rect">
              <a:avLst/>
            </a:prstGeom>
            <a:noFill/>
            <a:ln w="9525">
              <a:noFill/>
              <a:miter lim="800000"/>
              <a:headEnd/>
              <a:tailEnd/>
            </a:ln>
            <a:effectLst/>
          </p:spPr>
          <p:txBody>
            <a:bodyPr wrap="none">
              <a:spAutoFit/>
            </a:bodyPr>
            <a:lstStyle/>
            <a:p>
              <a:r>
                <a:rPr lang="en-US" altLang="zh-CN" sz="3200" b="0" i="1"/>
                <a:t>n = </a:t>
              </a:r>
              <a:r>
                <a:rPr lang="en-US" altLang="zh-CN" sz="3200" b="0"/>
                <a:t>10</a:t>
              </a:r>
              <a:endParaRPr lang="en-US" altLang="zh-CN" sz="3200" b="0" i="1"/>
            </a:p>
          </p:txBody>
        </p:sp>
      </p:grpSp>
      <p:graphicFrame>
        <p:nvGraphicFramePr>
          <p:cNvPr id="557084" name="Object 28"/>
          <p:cNvGraphicFramePr>
            <a:graphicFrameLocks noChangeAspect="1"/>
          </p:cNvGraphicFramePr>
          <p:nvPr/>
        </p:nvGraphicFramePr>
        <p:xfrm>
          <a:off x="611188" y="5229225"/>
          <a:ext cx="3744912" cy="1200150"/>
        </p:xfrm>
        <a:graphic>
          <a:graphicData uri="http://schemas.openxmlformats.org/presentationml/2006/ole">
            <p:oleObj spid="_x0000_s43014" name="Equation" r:id="rId9" imgW="1663560" imgH="533160" progId="">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57058"/>
                                        </p:tgtEl>
                                        <p:attrNameLst>
                                          <p:attrName>style.visibility</p:attrName>
                                        </p:attrNameLst>
                                      </p:cBhvr>
                                      <p:to>
                                        <p:strVal val="visible"/>
                                      </p:to>
                                    </p:set>
                                    <p:animEffect transition="in" filter="wipe(up)">
                                      <p:cBhvr>
                                        <p:cTn id="13" dur="500"/>
                                        <p:tgtEl>
                                          <p:spTgt spid="55705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57064"/>
                                        </p:tgtEl>
                                        <p:attrNameLst>
                                          <p:attrName>style.visibility</p:attrName>
                                        </p:attrNameLst>
                                      </p:cBhvr>
                                      <p:to>
                                        <p:strVal val="visible"/>
                                      </p:to>
                                    </p:set>
                                    <p:animEffect transition="in" filter="wipe(up)">
                                      <p:cBhvr>
                                        <p:cTn id="18" dur="500"/>
                                        <p:tgtEl>
                                          <p:spTgt spid="5570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57065"/>
                                        </p:tgtEl>
                                        <p:attrNameLst>
                                          <p:attrName>style.visibility</p:attrName>
                                        </p:attrNameLst>
                                      </p:cBhvr>
                                      <p:to>
                                        <p:strVal val="visible"/>
                                      </p:to>
                                    </p:set>
                                    <p:animEffect transition="in" filter="wipe(up)">
                                      <p:cBhvr>
                                        <p:cTn id="23" dur="500"/>
                                        <p:tgtEl>
                                          <p:spTgt spid="55706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57066"/>
                                        </p:tgtEl>
                                        <p:attrNameLst>
                                          <p:attrName>style.visibility</p:attrName>
                                        </p:attrNameLst>
                                      </p:cBhvr>
                                      <p:to>
                                        <p:strVal val="visible"/>
                                      </p:to>
                                    </p:set>
                                    <p:animEffect transition="in" filter="wipe(up)">
                                      <p:cBhvr>
                                        <p:cTn id="28" dur="500"/>
                                        <p:tgtEl>
                                          <p:spTgt spid="55706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57059"/>
                                        </p:tgtEl>
                                        <p:attrNameLst>
                                          <p:attrName>style.visibility</p:attrName>
                                        </p:attrNameLst>
                                      </p:cBhvr>
                                      <p:to>
                                        <p:strVal val="visible"/>
                                      </p:to>
                                    </p:set>
                                    <p:animEffect transition="in" filter="wipe(up)">
                                      <p:cBhvr>
                                        <p:cTn id="33" dur="500"/>
                                        <p:tgtEl>
                                          <p:spTgt spid="5570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57075"/>
                                        </p:tgtEl>
                                        <p:attrNameLst>
                                          <p:attrName>style.visibility</p:attrName>
                                        </p:attrNameLst>
                                      </p:cBhvr>
                                      <p:to>
                                        <p:strVal val="visible"/>
                                      </p:to>
                                    </p:set>
                                    <p:animEffect transition="in" filter="wipe(up)">
                                      <p:cBhvr>
                                        <p:cTn id="43" dur="500"/>
                                        <p:tgtEl>
                                          <p:spTgt spid="55707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557070"/>
                                        </p:tgtEl>
                                        <p:attrNameLst>
                                          <p:attrName>style.visibility</p:attrName>
                                        </p:attrNameLst>
                                      </p:cBhvr>
                                      <p:to>
                                        <p:strVal val="visible"/>
                                      </p:to>
                                    </p:set>
                                    <p:animEffect transition="in" filter="wipe(up)">
                                      <p:cBhvr>
                                        <p:cTn id="48" dur="500"/>
                                        <p:tgtEl>
                                          <p:spTgt spid="55707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up)">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557074"/>
                                        </p:tgtEl>
                                        <p:attrNameLst>
                                          <p:attrName>style.visibility</p:attrName>
                                        </p:attrNameLst>
                                      </p:cBhvr>
                                      <p:to>
                                        <p:strVal val="visible"/>
                                      </p:to>
                                    </p:set>
                                    <p:animEffect transition="in" filter="wipe(up)">
                                      <p:cBhvr>
                                        <p:cTn id="58" dur="500"/>
                                        <p:tgtEl>
                                          <p:spTgt spid="55707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autoUpdateAnimBg="0"/>
      <p:bldP spid="557070" grpId="0" animBg="1"/>
      <p:bldP spid="557074" grpId="0" autoUpdateAnimBg="0"/>
      <p:bldP spid="55707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905000" y="1263650"/>
            <a:ext cx="5448300" cy="641350"/>
            <a:chOff x="1200" y="796"/>
            <a:chExt cx="3432" cy="404"/>
          </a:xfrm>
        </p:grpSpPr>
        <p:graphicFrame>
          <p:nvGraphicFramePr>
            <p:cNvPr id="558083" name="Object 3"/>
            <p:cNvGraphicFramePr>
              <a:graphicFrameLocks noChangeAspect="1"/>
            </p:cNvGraphicFramePr>
            <p:nvPr/>
          </p:nvGraphicFramePr>
          <p:xfrm>
            <a:off x="1200" y="826"/>
            <a:ext cx="1746" cy="343"/>
          </p:xfrm>
          <a:graphic>
            <a:graphicData uri="http://schemas.openxmlformats.org/presentationml/2006/ole">
              <p:oleObj spid="_x0000_s44040" name="公式" r:id="rId3" imgW="901440" imgH="228600" progId="Equation.3">
                <p:embed/>
              </p:oleObj>
            </a:graphicData>
          </a:graphic>
        </p:graphicFrame>
        <p:sp>
          <p:nvSpPr>
            <p:cNvPr id="558084" name="Text Box 4" descr="深色竖线"/>
            <p:cNvSpPr txBox="1">
              <a:spLocks noChangeArrowheads="1"/>
            </p:cNvSpPr>
            <p:nvPr/>
          </p:nvSpPr>
          <p:spPr bwMode="auto">
            <a:xfrm>
              <a:off x="3052" y="796"/>
              <a:ext cx="1580" cy="404"/>
            </a:xfrm>
            <a:prstGeom prst="rect">
              <a:avLst/>
            </a:prstGeom>
            <a:noFill/>
            <a:ln w="9525">
              <a:noFill/>
              <a:miter lim="800000"/>
              <a:headEnd/>
              <a:tailEnd/>
            </a:ln>
            <a:effectLst/>
          </p:spPr>
          <p:txBody>
            <a:bodyPr anchor="ctr">
              <a:spAutoFit/>
            </a:bodyPr>
            <a:lstStyle/>
            <a:p>
              <a:pPr algn="just"/>
              <a:r>
                <a:rPr lang="zh-CN" altLang="en-US" sz="3600" b="0">
                  <a:latin typeface="楷体_GB2312" pitchFamily="49" charset="-122"/>
                </a:rPr>
                <a:t>相互独立</a:t>
              </a:r>
              <a:r>
                <a:rPr lang="en-US" altLang="zh-CN" sz="3600" b="0">
                  <a:latin typeface="楷体_GB2312" pitchFamily="49" charset="-122"/>
                </a:rPr>
                <a:t>,</a:t>
              </a:r>
            </a:p>
          </p:txBody>
        </p:sp>
      </p:grpSp>
      <p:grpSp>
        <p:nvGrpSpPr>
          <p:cNvPr id="3" name="Group 16"/>
          <p:cNvGrpSpPr>
            <a:grpSpLocks/>
          </p:cNvGrpSpPr>
          <p:nvPr/>
        </p:nvGrpSpPr>
        <p:grpSpPr bwMode="auto">
          <a:xfrm>
            <a:off x="381000" y="258763"/>
            <a:ext cx="8229600" cy="1112837"/>
            <a:chOff x="240" y="163"/>
            <a:chExt cx="5184" cy="701"/>
          </a:xfrm>
        </p:grpSpPr>
        <p:sp>
          <p:nvSpPr>
            <p:cNvPr id="558086" name="Text Box 6" descr="深色竖线"/>
            <p:cNvSpPr txBox="1">
              <a:spLocks noChangeArrowheads="1"/>
            </p:cNvSpPr>
            <p:nvPr/>
          </p:nvSpPr>
          <p:spPr bwMode="auto">
            <a:xfrm>
              <a:off x="240" y="288"/>
              <a:ext cx="1200" cy="404"/>
            </a:xfrm>
            <a:prstGeom prst="rect">
              <a:avLst/>
            </a:prstGeom>
            <a:noFill/>
            <a:ln w="9525">
              <a:noFill/>
              <a:miter lim="800000"/>
              <a:headEnd/>
              <a:tailEnd/>
            </a:ln>
            <a:effectLst/>
          </p:spPr>
          <p:txBody>
            <a:bodyPr anchor="ctr">
              <a:spAutoFit/>
            </a:bodyPr>
            <a:lstStyle/>
            <a:p>
              <a:pPr algn="just"/>
              <a:r>
                <a:rPr lang="zh-CN" altLang="en-US" sz="3600">
                  <a:solidFill>
                    <a:srgbClr val="66FFFF"/>
                  </a:solidFill>
                  <a:latin typeface="黑体" pitchFamily="49" charset="-122"/>
                  <a:ea typeface="黑体" pitchFamily="49" charset="-122"/>
                </a:rPr>
                <a:t>证</a:t>
              </a:r>
              <a:r>
                <a:rPr lang="zh-CN" altLang="en-US" sz="3600">
                  <a:solidFill>
                    <a:srgbClr val="66CCFF"/>
                  </a:solidFill>
                  <a:latin typeface="楷体_GB2312" pitchFamily="49" charset="-122"/>
                </a:rPr>
                <a:t> </a:t>
              </a:r>
              <a:r>
                <a:rPr lang="en-US" altLang="zh-CN" sz="3600" b="0">
                  <a:latin typeface="楷体_GB2312" pitchFamily="49" charset="-122"/>
                </a:rPr>
                <a:t>1</a:t>
              </a:r>
              <a:r>
                <a:rPr lang="en-US" altLang="zh-CN" sz="3600" b="0" baseline="30000">
                  <a:latin typeface="楷体_GB2312" pitchFamily="49" charset="-122"/>
                  <a:sym typeface="Symbol" pitchFamily="18" charset="2"/>
                </a:rPr>
                <a:t></a:t>
              </a:r>
              <a:r>
                <a:rPr lang="zh-CN" altLang="en-US" sz="3600" b="0">
                  <a:latin typeface="楷体_GB2312" pitchFamily="49" charset="-122"/>
                </a:rPr>
                <a:t>设</a:t>
              </a:r>
            </a:p>
          </p:txBody>
        </p:sp>
        <p:graphicFrame>
          <p:nvGraphicFramePr>
            <p:cNvPr id="558088" name="Object 8"/>
            <p:cNvGraphicFramePr>
              <a:graphicFrameLocks noChangeAspect="1"/>
            </p:cNvGraphicFramePr>
            <p:nvPr/>
          </p:nvGraphicFramePr>
          <p:xfrm>
            <a:off x="1393" y="163"/>
            <a:ext cx="4031" cy="701"/>
          </p:xfrm>
          <a:graphic>
            <a:graphicData uri="http://schemas.openxmlformats.org/presentationml/2006/ole">
              <p:oleObj spid="_x0000_s44039" name="Equation" r:id="rId4" imgW="2577960" imgH="431640" progId="Equation.3">
                <p:embed/>
              </p:oleObj>
            </a:graphicData>
          </a:graphic>
        </p:graphicFrame>
      </p:grpSp>
      <p:sp>
        <p:nvSpPr>
          <p:cNvPr id="558089" name="Text Box 9" descr="深色竖线"/>
          <p:cNvSpPr txBox="1">
            <a:spLocks noChangeArrowheads="1"/>
          </p:cNvSpPr>
          <p:nvPr/>
        </p:nvSpPr>
        <p:spPr bwMode="auto">
          <a:xfrm>
            <a:off x="889000" y="1905000"/>
            <a:ext cx="641350" cy="641350"/>
          </a:xfrm>
          <a:prstGeom prst="rect">
            <a:avLst/>
          </a:prstGeom>
          <a:noFill/>
          <a:ln w="9525">
            <a:noFill/>
            <a:miter lim="800000"/>
            <a:headEnd/>
            <a:tailEnd/>
          </a:ln>
          <a:effectLst/>
        </p:spPr>
        <p:txBody>
          <a:bodyPr wrap="none" anchor="ctr">
            <a:spAutoFit/>
          </a:bodyPr>
          <a:lstStyle/>
          <a:p>
            <a:pPr algn="ctr"/>
            <a:r>
              <a:rPr lang="zh-CN" altLang="en-US" sz="3600" b="0">
                <a:latin typeface="黑体" pitchFamily="49" charset="-122"/>
                <a:ea typeface="黑体" pitchFamily="49" charset="-122"/>
              </a:rPr>
              <a:t>则</a:t>
            </a:r>
          </a:p>
        </p:txBody>
      </p:sp>
      <p:graphicFrame>
        <p:nvGraphicFramePr>
          <p:cNvPr id="558090" name="Object 10"/>
          <p:cNvGraphicFramePr>
            <a:graphicFrameLocks noChangeAspect="1"/>
          </p:cNvGraphicFramePr>
          <p:nvPr/>
        </p:nvGraphicFramePr>
        <p:xfrm>
          <a:off x="1800225" y="1905000"/>
          <a:ext cx="5286375" cy="762000"/>
        </p:xfrm>
        <a:graphic>
          <a:graphicData uri="http://schemas.openxmlformats.org/presentationml/2006/ole">
            <p:oleObj spid="_x0000_s44034" name="Equation" r:id="rId5" imgW="2158920" imgH="241200" progId="Equation.3">
              <p:embed/>
            </p:oleObj>
          </a:graphicData>
        </a:graphic>
      </p:graphicFrame>
      <p:graphicFrame>
        <p:nvGraphicFramePr>
          <p:cNvPr id="558091" name="Object 11"/>
          <p:cNvGraphicFramePr>
            <a:graphicFrameLocks noChangeAspect="1"/>
          </p:cNvGraphicFramePr>
          <p:nvPr/>
        </p:nvGraphicFramePr>
        <p:xfrm>
          <a:off x="1841500" y="2438400"/>
          <a:ext cx="3949700" cy="1295400"/>
        </p:xfrm>
        <a:graphic>
          <a:graphicData uri="http://schemas.openxmlformats.org/presentationml/2006/ole">
            <p:oleObj spid="_x0000_s44035" name="Equation" r:id="rId6" imgW="1650960" imgH="457200" progId="Equation.3">
              <p:embed/>
            </p:oleObj>
          </a:graphicData>
        </a:graphic>
      </p:graphicFrame>
      <p:graphicFrame>
        <p:nvGraphicFramePr>
          <p:cNvPr id="558092" name="Object 12"/>
          <p:cNvGraphicFramePr>
            <a:graphicFrameLocks noChangeAspect="1"/>
          </p:cNvGraphicFramePr>
          <p:nvPr/>
        </p:nvGraphicFramePr>
        <p:xfrm>
          <a:off x="1808163" y="3581400"/>
          <a:ext cx="4745037" cy="1219200"/>
        </p:xfrm>
        <a:graphic>
          <a:graphicData uri="http://schemas.openxmlformats.org/presentationml/2006/ole">
            <p:oleObj spid="_x0000_s44036" name="Equation" r:id="rId7" imgW="1879560" imgH="419040" progId="Equation.3">
              <p:embed/>
            </p:oleObj>
          </a:graphicData>
        </a:graphic>
      </p:graphicFrame>
      <p:graphicFrame>
        <p:nvGraphicFramePr>
          <p:cNvPr id="558093" name="Object 13"/>
          <p:cNvGraphicFramePr>
            <a:graphicFrameLocks noChangeAspect="1"/>
          </p:cNvGraphicFramePr>
          <p:nvPr/>
        </p:nvGraphicFramePr>
        <p:xfrm>
          <a:off x="1828800" y="4800600"/>
          <a:ext cx="5334000" cy="762000"/>
        </p:xfrm>
        <a:graphic>
          <a:graphicData uri="http://schemas.openxmlformats.org/presentationml/2006/ole">
            <p:oleObj spid="_x0000_s44037" name="Equation" r:id="rId8" imgW="1942920" imgH="241200" progId="Equation.3">
              <p:embed/>
            </p:oleObj>
          </a:graphicData>
        </a:graphic>
      </p:graphicFrame>
      <p:graphicFrame>
        <p:nvGraphicFramePr>
          <p:cNvPr id="558094" name="Object 14"/>
          <p:cNvGraphicFramePr>
            <a:graphicFrameLocks noChangeAspect="1"/>
          </p:cNvGraphicFramePr>
          <p:nvPr/>
        </p:nvGraphicFramePr>
        <p:xfrm>
          <a:off x="1828800" y="5467350"/>
          <a:ext cx="4800600" cy="1390650"/>
        </p:xfrm>
        <a:graphic>
          <a:graphicData uri="http://schemas.openxmlformats.org/presentationml/2006/ole">
            <p:oleObj spid="_x0000_s44038" name="Equation" r:id="rId9" imgW="1752480" imgH="45720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58089"/>
                                        </p:tgtEl>
                                        <p:attrNameLst>
                                          <p:attrName>style.visibility</p:attrName>
                                        </p:attrNameLst>
                                      </p:cBhvr>
                                      <p:to>
                                        <p:strVal val="visible"/>
                                      </p:to>
                                    </p:set>
                                    <p:animEffect transition="in" filter="wipe(up)">
                                      <p:cBhvr>
                                        <p:cTn id="19" dur="500"/>
                                        <p:tgtEl>
                                          <p:spTgt spid="55808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58090"/>
                                        </p:tgtEl>
                                        <p:attrNameLst>
                                          <p:attrName>style.visibility</p:attrName>
                                        </p:attrNameLst>
                                      </p:cBhvr>
                                      <p:to>
                                        <p:strVal val="visible"/>
                                      </p:to>
                                    </p:set>
                                    <p:animEffect transition="in" filter="wipe(up)">
                                      <p:cBhvr>
                                        <p:cTn id="24" dur="500"/>
                                        <p:tgtEl>
                                          <p:spTgt spid="55809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558091"/>
                                        </p:tgtEl>
                                        <p:attrNameLst>
                                          <p:attrName>style.visibility</p:attrName>
                                        </p:attrNameLst>
                                      </p:cBhvr>
                                      <p:to>
                                        <p:strVal val="visible"/>
                                      </p:to>
                                    </p:set>
                                    <p:animEffect transition="in" filter="wipe(up)">
                                      <p:cBhvr>
                                        <p:cTn id="29" dur="500"/>
                                        <p:tgtEl>
                                          <p:spTgt spid="5580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58092"/>
                                        </p:tgtEl>
                                        <p:attrNameLst>
                                          <p:attrName>style.visibility</p:attrName>
                                        </p:attrNameLst>
                                      </p:cBhvr>
                                      <p:to>
                                        <p:strVal val="visible"/>
                                      </p:to>
                                    </p:set>
                                    <p:animEffect transition="in" filter="wipe(up)">
                                      <p:cBhvr>
                                        <p:cTn id="34" dur="500"/>
                                        <p:tgtEl>
                                          <p:spTgt spid="55809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558093"/>
                                        </p:tgtEl>
                                        <p:attrNameLst>
                                          <p:attrName>style.visibility</p:attrName>
                                        </p:attrNameLst>
                                      </p:cBhvr>
                                      <p:to>
                                        <p:strVal val="visible"/>
                                      </p:to>
                                    </p:set>
                                    <p:animEffect transition="in" filter="wipe(up)">
                                      <p:cBhvr>
                                        <p:cTn id="39" dur="500"/>
                                        <p:tgtEl>
                                          <p:spTgt spid="55809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58094"/>
                                        </p:tgtEl>
                                        <p:attrNameLst>
                                          <p:attrName>style.visibility</p:attrName>
                                        </p:attrNameLst>
                                      </p:cBhvr>
                                      <p:to>
                                        <p:strVal val="visible"/>
                                      </p:to>
                                    </p:set>
                                    <p:animEffect transition="in" filter="wipe(up)">
                                      <p:cBhvr>
                                        <p:cTn id="44" dur="500"/>
                                        <p:tgtEl>
                                          <p:spTgt spid="558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2900" name="Object 4"/>
          <p:cNvGraphicFramePr>
            <a:graphicFrameLocks noChangeAspect="1"/>
          </p:cNvGraphicFramePr>
          <p:nvPr/>
        </p:nvGraphicFramePr>
        <p:xfrm>
          <a:off x="3779838" y="333375"/>
          <a:ext cx="3768725" cy="765175"/>
        </p:xfrm>
        <a:graphic>
          <a:graphicData uri="http://schemas.openxmlformats.org/presentationml/2006/ole">
            <p:oleObj spid="_x0000_s45058" name="Equation" r:id="rId3" imgW="1562040" imgH="317160" progId="">
              <p:embed/>
            </p:oleObj>
          </a:graphicData>
        </a:graphic>
      </p:graphicFrame>
      <p:graphicFrame>
        <p:nvGraphicFramePr>
          <p:cNvPr id="592901" name="Object 5"/>
          <p:cNvGraphicFramePr>
            <a:graphicFrameLocks noChangeAspect="1"/>
          </p:cNvGraphicFramePr>
          <p:nvPr/>
        </p:nvGraphicFramePr>
        <p:xfrm>
          <a:off x="533400" y="1828800"/>
          <a:ext cx="4903788" cy="1011238"/>
        </p:xfrm>
        <a:graphic>
          <a:graphicData uri="http://schemas.openxmlformats.org/presentationml/2006/ole">
            <p:oleObj spid="_x0000_s45059" name="Equation" r:id="rId4" imgW="2031840" imgH="419040" progId="Equation.3">
              <p:embed/>
            </p:oleObj>
          </a:graphicData>
        </a:graphic>
      </p:graphicFrame>
      <p:sp>
        <p:nvSpPr>
          <p:cNvPr id="592909" name="Rectangle 13"/>
          <p:cNvSpPr>
            <a:spLocks noChangeArrowheads="1"/>
          </p:cNvSpPr>
          <p:nvPr/>
        </p:nvSpPr>
        <p:spPr bwMode="auto">
          <a:xfrm>
            <a:off x="228600" y="481013"/>
            <a:ext cx="3479800" cy="579437"/>
          </a:xfrm>
          <a:prstGeom prst="rect">
            <a:avLst/>
          </a:prstGeom>
          <a:noFill/>
          <a:ln w="9525">
            <a:noFill/>
            <a:miter lim="800000"/>
            <a:headEnd/>
            <a:tailEnd/>
          </a:ln>
          <a:effectLst/>
        </p:spPr>
        <p:txBody>
          <a:bodyPr>
            <a:spAutoFit/>
          </a:bodyPr>
          <a:lstStyle/>
          <a:p>
            <a:r>
              <a:rPr lang="zh-CN" altLang="en-US" sz="3200">
                <a:solidFill>
                  <a:srgbClr val="FF0000"/>
                </a:solidFill>
                <a:latin typeface="楷体_GB2312" pitchFamily="49" charset="-122"/>
              </a:rPr>
              <a:t>定理</a:t>
            </a:r>
            <a:r>
              <a:rPr lang="en-US" altLang="zh-CN" sz="3200">
                <a:solidFill>
                  <a:srgbClr val="FF0000"/>
                </a:solidFill>
                <a:latin typeface="楷体_GB2312" pitchFamily="49" charset="-122"/>
              </a:rPr>
              <a:t>2(</a:t>
            </a:r>
            <a:r>
              <a:rPr lang="zh-CN" altLang="en-US" sz="3200">
                <a:solidFill>
                  <a:srgbClr val="FF0000"/>
                </a:solidFill>
                <a:latin typeface="楷体_GB2312" pitchFamily="49" charset="-122"/>
              </a:rPr>
              <a:t>核心定理</a:t>
            </a:r>
            <a:r>
              <a:rPr lang="en-US" altLang="zh-CN" sz="3200">
                <a:solidFill>
                  <a:srgbClr val="FF0000"/>
                </a:solidFill>
                <a:latin typeface="楷体_GB2312" pitchFamily="49" charset="-122"/>
              </a:rPr>
              <a:t>)</a:t>
            </a:r>
          </a:p>
        </p:txBody>
      </p:sp>
      <p:graphicFrame>
        <p:nvGraphicFramePr>
          <p:cNvPr id="592910" name="Object 14"/>
          <p:cNvGraphicFramePr>
            <a:graphicFrameLocks noChangeAspect="1"/>
          </p:cNvGraphicFramePr>
          <p:nvPr/>
        </p:nvGraphicFramePr>
        <p:xfrm>
          <a:off x="457200" y="1143000"/>
          <a:ext cx="1747838" cy="627063"/>
        </p:xfrm>
        <a:graphic>
          <a:graphicData uri="http://schemas.openxmlformats.org/presentationml/2006/ole">
            <p:oleObj spid="_x0000_s45060" name="Equation" r:id="rId5" imgW="672840" imgH="241200" progId="">
              <p:embed/>
            </p:oleObj>
          </a:graphicData>
        </a:graphic>
      </p:graphicFrame>
      <p:sp>
        <p:nvSpPr>
          <p:cNvPr id="592911" name="Rectangle 15"/>
          <p:cNvSpPr>
            <a:spLocks noChangeArrowheads="1"/>
          </p:cNvSpPr>
          <p:nvPr/>
        </p:nvSpPr>
        <p:spPr bwMode="auto">
          <a:xfrm>
            <a:off x="2286000" y="1143000"/>
            <a:ext cx="2216150" cy="579438"/>
          </a:xfrm>
          <a:prstGeom prst="rect">
            <a:avLst/>
          </a:prstGeom>
          <a:noFill/>
          <a:ln w="9525">
            <a:noFill/>
            <a:miter lim="800000"/>
            <a:headEnd/>
            <a:tailEnd/>
          </a:ln>
          <a:effectLst/>
        </p:spPr>
        <p:txBody>
          <a:bodyPr wrap="none">
            <a:spAutoFit/>
          </a:bodyPr>
          <a:lstStyle/>
          <a:p>
            <a:r>
              <a:rPr lang="zh-CN" altLang="en-US" sz="3200" b="0">
                <a:latin typeface="楷体_GB2312" pitchFamily="49" charset="-122"/>
              </a:rPr>
              <a:t>相互独立；</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2909"/>
                                        </p:tgtEl>
                                        <p:attrNameLst>
                                          <p:attrName>style.visibility</p:attrName>
                                        </p:attrNameLst>
                                      </p:cBhvr>
                                      <p:to>
                                        <p:strVal val="visible"/>
                                      </p:to>
                                    </p:set>
                                    <p:anim calcmode="lin" valueType="num">
                                      <p:cBhvr additive="base">
                                        <p:cTn id="7" dur="500" fill="hold"/>
                                        <p:tgtEl>
                                          <p:spTgt spid="592909"/>
                                        </p:tgtEl>
                                        <p:attrNameLst>
                                          <p:attrName>ppt_x</p:attrName>
                                        </p:attrNameLst>
                                      </p:cBhvr>
                                      <p:tavLst>
                                        <p:tav tm="0">
                                          <p:val>
                                            <p:strVal val="0-#ppt_w/2"/>
                                          </p:val>
                                        </p:tav>
                                        <p:tav tm="100000">
                                          <p:val>
                                            <p:strVal val="#ppt_x"/>
                                          </p:val>
                                        </p:tav>
                                      </p:tavLst>
                                    </p:anim>
                                    <p:anim calcmode="lin" valueType="num">
                                      <p:cBhvr additive="base">
                                        <p:cTn id="8" dur="500" fill="hold"/>
                                        <p:tgtEl>
                                          <p:spTgt spid="592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92900"/>
                                        </p:tgtEl>
                                        <p:attrNameLst>
                                          <p:attrName>style.visibility</p:attrName>
                                        </p:attrNameLst>
                                      </p:cBhvr>
                                      <p:to>
                                        <p:strVal val="visible"/>
                                      </p:to>
                                    </p:set>
                                    <p:animEffect transition="in" filter="wipe(left)">
                                      <p:cBhvr>
                                        <p:cTn id="13" dur="500"/>
                                        <p:tgtEl>
                                          <p:spTgt spid="59290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92910"/>
                                        </p:tgtEl>
                                        <p:attrNameLst>
                                          <p:attrName>style.visibility</p:attrName>
                                        </p:attrNameLst>
                                      </p:cBhvr>
                                      <p:to>
                                        <p:strVal val="visible"/>
                                      </p:to>
                                    </p:set>
                                    <p:anim calcmode="lin" valueType="num">
                                      <p:cBhvr additive="base">
                                        <p:cTn id="18" dur="500" fill="hold"/>
                                        <p:tgtEl>
                                          <p:spTgt spid="592910"/>
                                        </p:tgtEl>
                                        <p:attrNameLst>
                                          <p:attrName>ppt_x</p:attrName>
                                        </p:attrNameLst>
                                      </p:cBhvr>
                                      <p:tavLst>
                                        <p:tav tm="0">
                                          <p:val>
                                            <p:strVal val="0-#ppt_w/2"/>
                                          </p:val>
                                        </p:tav>
                                        <p:tav tm="100000">
                                          <p:val>
                                            <p:strVal val="#ppt_x"/>
                                          </p:val>
                                        </p:tav>
                                      </p:tavLst>
                                    </p:anim>
                                    <p:anim calcmode="lin" valueType="num">
                                      <p:cBhvr additive="base">
                                        <p:cTn id="19" dur="500" fill="hold"/>
                                        <p:tgtEl>
                                          <p:spTgt spid="5929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92911"/>
                                        </p:tgtEl>
                                        <p:attrNameLst>
                                          <p:attrName>style.visibility</p:attrName>
                                        </p:attrNameLst>
                                      </p:cBhvr>
                                      <p:to>
                                        <p:strVal val="visible"/>
                                      </p:to>
                                    </p:set>
                                    <p:anim calcmode="lin" valueType="num">
                                      <p:cBhvr additive="base">
                                        <p:cTn id="24" dur="500" fill="hold"/>
                                        <p:tgtEl>
                                          <p:spTgt spid="592911"/>
                                        </p:tgtEl>
                                        <p:attrNameLst>
                                          <p:attrName>ppt_x</p:attrName>
                                        </p:attrNameLst>
                                      </p:cBhvr>
                                      <p:tavLst>
                                        <p:tav tm="0">
                                          <p:val>
                                            <p:strVal val="0-#ppt_w/2"/>
                                          </p:val>
                                        </p:tav>
                                        <p:tav tm="100000">
                                          <p:val>
                                            <p:strVal val="#ppt_x"/>
                                          </p:val>
                                        </p:tav>
                                      </p:tavLst>
                                    </p:anim>
                                    <p:anim calcmode="lin" valueType="num">
                                      <p:cBhvr additive="base">
                                        <p:cTn id="25" dur="500" fill="hold"/>
                                        <p:tgtEl>
                                          <p:spTgt spid="5929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92901"/>
                                        </p:tgtEl>
                                        <p:attrNameLst>
                                          <p:attrName>style.visibility</p:attrName>
                                        </p:attrNameLst>
                                      </p:cBhvr>
                                      <p:to>
                                        <p:strVal val="visible"/>
                                      </p:to>
                                    </p:set>
                                    <p:animEffect transition="in" filter="wipe(left)">
                                      <p:cBhvr>
                                        <p:cTn id="30"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9" grpId="0" autoUpdateAnimBg="0"/>
      <p:bldP spid="59291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descr="深色竖线"/>
          <p:cNvSpPr txBox="1">
            <a:spLocks noChangeArrowheads="1"/>
          </p:cNvSpPr>
          <p:nvPr/>
        </p:nvSpPr>
        <p:spPr bwMode="auto">
          <a:xfrm>
            <a:off x="403225" y="398463"/>
            <a:ext cx="5197475" cy="579437"/>
          </a:xfrm>
          <a:prstGeom prst="rect">
            <a:avLst/>
          </a:prstGeom>
          <a:noFill/>
          <a:ln w="9525">
            <a:noFill/>
            <a:miter lim="800000"/>
            <a:headEnd/>
            <a:tailEnd/>
          </a:ln>
          <a:effectLst/>
        </p:spPr>
        <p:txBody>
          <a:bodyPr wrap="none" anchor="ctr">
            <a:spAutoFit/>
          </a:bodyPr>
          <a:lstStyle/>
          <a:p>
            <a:pPr algn="just"/>
            <a:r>
              <a:rPr lang="zh-CN" altLang="en-US" sz="3200">
                <a:solidFill>
                  <a:srgbClr val="FF0000"/>
                </a:solidFill>
                <a:latin typeface="楷体_GB2312" pitchFamily="49" charset="-122"/>
              </a:rPr>
              <a:t>三、 </a:t>
            </a:r>
            <a:r>
              <a:rPr lang="en-US" altLang="zh-CN" sz="3200" i="1">
                <a:solidFill>
                  <a:srgbClr val="FF0000"/>
                </a:solidFill>
                <a:latin typeface="黑体" pitchFamily="49" charset="-122"/>
                <a:ea typeface="黑体" pitchFamily="49" charset="-122"/>
              </a:rPr>
              <a:t>t</a:t>
            </a:r>
            <a:r>
              <a:rPr lang="en-US" altLang="zh-CN" sz="3200">
                <a:solidFill>
                  <a:srgbClr val="FF0000"/>
                </a:solidFill>
                <a:latin typeface="黑体" pitchFamily="49" charset="-122"/>
                <a:ea typeface="黑体" pitchFamily="49" charset="-122"/>
              </a:rPr>
              <a:t> </a:t>
            </a:r>
            <a:r>
              <a:rPr lang="zh-CN" altLang="en-US" sz="3200">
                <a:solidFill>
                  <a:srgbClr val="FF0000"/>
                </a:solidFill>
                <a:latin typeface="黑体" pitchFamily="49" charset="-122"/>
                <a:ea typeface="黑体" pitchFamily="49" charset="-122"/>
              </a:rPr>
              <a:t>分布</a:t>
            </a:r>
            <a:r>
              <a:rPr lang="zh-CN" altLang="en-US" sz="3200">
                <a:latin typeface="楷体_GB2312" pitchFamily="49" charset="-122"/>
              </a:rPr>
              <a:t> </a:t>
            </a:r>
            <a:r>
              <a:rPr lang="en-US" altLang="zh-CN" sz="3200" b="0">
                <a:latin typeface="楷体_GB2312" pitchFamily="49" charset="-122"/>
              </a:rPr>
              <a:t>(</a:t>
            </a:r>
            <a:r>
              <a:rPr lang="en-US" altLang="zh-CN" sz="3200" b="0"/>
              <a:t>Student </a:t>
            </a:r>
            <a:r>
              <a:rPr lang="zh-CN" altLang="en-US" sz="3200" b="0">
                <a:latin typeface="楷体_GB2312" pitchFamily="49" charset="-122"/>
              </a:rPr>
              <a:t>分布</a:t>
            </a:r>
            <a:r>
              <a:rPr lang="en-US" altLang="zh-CN" sz="3200" b="0">
                <a:latin typeface="楷体_GB2312" pitchFamily="49" charset="-122"/>
              </a:rPr>
              <a:t>)</a:t>
            </a:r>
          </a:p>
        </p:txBody>
      </p:sp>
      <p:sp>
        <p:nvSpPr>
          <p:cNvPr id="559108" name="Text Box 4" descr="深色竖线"/>
          <p:cNvSpPr txBox="1">
            <a:spLocks noChangeArrowheads="1"/>
          </p:cNvSpPr>
          <p:nvPr/>
        </p:nvSpPr>
        <p:spPr bwMode="auto">
          <a:xfrm>
            <a:off x="0" y="3048000"/>
            <a:ext cx="9144000" cy="1066800"/>
          </a:xfrm>
          <a:prstGeom prst="rect">
            <a:avLst/>
          </a:prstGeom>
          <a:noFill/>
          <a:ln w="9525">
            <a:noFill/>
            <a:miter lim="800000"/>
            <a:headEnd/>
            <a:tailEnd/>
          </a:ln>
          <a:effectLst/>
        </p:spPr>
        <p:txBody>
          <a:bodyPr anchor="ctr">
            <a:spAutoFit/>
          </a:bodyPr>
          <a:lstStyle/>
          <a:p>
            <a:pPr algn="just"/>
            <a:r>
              <a:rPr lang="zh-CN" altLang="en-US" sz="3200" b="0">
                <a:latin typeface="楷体_GB2312" pitchFamily="49" charset="-122"/>
              </a:rPr>
              <a:t>则称</a:t>
            </a:r>
            <a:r>
              <a:rPr lang="en-US" altLang="zh-CN" sz="3200" b="0" i="1"/>
              <a:t>T </a:t>
            </a:r>
            <a:r>
              <a:rPr lang="zh-CN" altLang="en-US" sz="3200" b="0">
                <a:latin typeface="楷体_GB2312" pitchFamily="49" charset="-122"/>
              </a:rPr>
              <a:t>服从自由度为 </a:t>
            </a:r>
            <a:r>
              <a:rPr lang="en-US" altLang="zh-CN" sz="3200" b="0" i="1"/>
              <a:t>n</a:t>
            </a:r>
            <a:r>
              <a:rPr lang="en-US" altLang="zh-CN" sz="3200" b="0"/>
              <a:t> </a:t>
            </a:r>
            <a:r>
              <a:rPr lang="zh-CN" altLang="en-US" sz="3200" b="0">
                <a:latin typeface="楷体_GB2312" pitchFamily="49" charset="-122"/>
              </a:rPr>
              <a:t>的</a:t>
            </a:r>
            <a:r>
              <a:rPr lang="en-US" altLang="zh-CN" sz="3200" b="0" i="1"/>
              <a:t>T </a:t>
            </a:r>
            <a:r>
              <a:rPr lang="zh-CN" altLang="zh-CN" sz="3200" b="0">
                <a:latin typeface="楷体_GB2312" pitchFamily="49" charset="-122"/>
              </a:rPr>
              <a:t>分布</a:t>
            </a:r>
            <a:r>
              <a:rPr lang="en-US" altLang="zh-CN" sz="3200" b="0">
                <a:latin typeface="楷体_GB2312" pitchFamily="49" charset="-122"/>
              </a:rPr>
              <a:t>,</a:t>
            </a:r>
            <a:r>
              <a:rPr lang="zh-CN" altLang="en-US" sz="3200" b="0">
                <a:latin typeface="楷体_GB2312" pitchFamily="49" charset="-122"/>
              </a:rPr>
              <a:t>记为</a:t>
            </a:r>
            <a:r>
              <a:rPr lang="en-US" altLang="zh-CN" sz="3200" b="0" i="1"/>
              <a:t>T ~t</a:t>
            </a:r>
            <a:r>
              <a:rPr lang="en-US" altLang="zh-CN" sz="3200" b="0"/>
              <a:t>(</a:t>
            </a:r>
            <a:r>
              <a:rPr lang="en-US" altLang="zh-CN" sz="3200" b="0" i="1"/>
              <a:t>n</a:t>
            </a:r>
            <a:r>
              <a:rPr lang="en-US" altLang="zh-CN" sz="3200" b="0"/>
              <a:t>).</a:t>
            </a:r>
            <a:endParaRPr lang="zh-CN" altLang="zh-CN" sz="3200" b="0">
              <a:latin typeface="楷体_GB2312" pitchFamily="49" charset="-122"/>
            </a:endParaRPr>
          </a:p>
          <a:p>
            <a:pPr algn="just"/>
            <a:r>
              <a:rPr lang="zh-CN" altLang="zh-CN" sz="3200" b="0">
                <a:latin typeface="楷体_GB2312" pitchFamily="49" charset="-122"/>
              </a:rPr>
              <a:t>其</a:t>
            </a:r>
            <a:r>
              <a:rPr lang="zh-CN" altLang="en-US" sz="3200" b="0">
                <a:latin typeface="楷体_GB2312" pitchFamily="49" charset="-122"/>
              </a:rPr>
              <a:t>密度函数</a:t>
            </a:r>
            <a:r>
              <a:rPr lang="zh-CN" altLang="zh-CN" sz="3200" b="0">
                <a:latin typeface="楷体_GB2312" pitchFamily="49" charset="-122"/>
              </a:rPr>
              <a:t>为</a:t>
            </a:r>
            <a:endParaRPr lang="zh-CN" altLang="en-US" sz="3200" b="0">
              <a:latin typeface="楷体_GB2312" pitchFamily="49" charset="-122"/>
            </a:endParaRPr>
          </a:p>
        </p:txBody>
      </p:sp>
      <p:graphicFrame>
        <p:nvGraphicFramePr>
          <p:cNvPr id="559109" name="Object 5"/>
          <p:cNvGraphicFramePr>
            <a:graphicFrameLocks noChangeAspect="1"/>
          </p:cNvGraphicFramePr>
          <p:nvPr/>
        </p:nvGraphicFramePr>
        <p:xfrm>
          <a:off x="2713038" y="1822450"/>
          <a:ext cx="2239962" cy="1028700"/>
        </p:xfrm>
        <a:graphic>
          <a:graphicData uri="http://schemas.openxmlformats.org/presentationml/2006/ole">
            <p:oleObj spid="_x0000_s48130" name="Equation" r:id="rId3" imgW="698400" imgH="419040" progId="">
              <p:embed/>
            </p:oleObj>
          </a:graphicData>
        </a:graphic>
      </p:graphicFrame>
      <p:graphicFrame>
        <p:nvGraphicFramePr>
          <p:cNvPr id="559110" name="Object 6"/>
          <p:cNvGraphicFramePr>
            <a:graphicFrameLocks noChangeAspect="1"/>
          </p:cNvGraphicFramePr>
          <p:nvPr/>
        </p:nvGraphicFramePr>
        <p:xfrm>
          <a:off x="914400" y="4267200"/>
          <a:ext cx="7205663" cy="2362200"/>
        </p:xfrm>
        <a:graphic>
          <a:graphicData uri="http://schemas.openxmlformats.org/presentationml/2006/ole">
            <p:oleObj spid="_x0000_s48131" name="公式" r:id="rId4" imgW="3111480" imgH="838080" progId="Equation.3">
              <p:embed/>
            </p:oleObj>
          </a:graphicData>
        </a:graphic>
      </p:graphicFrame>
      <p:grpSp>
        <p:nvGrpSpPr>
          <p:cNvPr id="2" name="Group 13"/>
          <p:cNvGrpSpPr>
            <a:grpSpLocks/>
          </p:cNvGrpSpPr>
          <p:nvPr/>
        </p:nvGrpSpPr>
        <p:grpSpPr bwMode="auto">
          <a:xfrm>
            <a:off x="576263" y="1112838"/>
            <a:ext cx="8186737" cy="661987"/>
            <a:chOff x="363" y="701"/>
            <a:chExt cx="5157" cy="417"/>
          </a:xfrm>
        </p:grpSpPr>
        <p:sp>
          <p:nvSpPr>
            <p:cNvPr id="559107" name="Text Box 3" descr="深色竖线"/>
            <p:cNvSpPr txBox="1">
              <a:spLocks noChangeArrowheads="1"/>
            </p:cNvSpPr>
            <p:nvPr/>
          </p:nvSpPr>
          <p:spPr bwMode="auto">
            <a:xfrm>
              <a:off x="363" y="705"/>
              <a:ext cx="630" cy="365"/>
            </a:xfrm>
            <a:prstGeom prst="rect">
              <a:avLst/>
            </a:prstGeom>
            <a:noFill/>
            <a:ln w="9525">
              <a:noFill/>
              <a:miter lim="800000"/>
              <a:headEnd/>
              <a:tailEnd/>
            </a:ln>
            <a:effectLst/>
          </p:spPr>
          <p:txBody>
            <a:bodyPr wrap="none" anchor="ctr">
              <a:spAutoFit/>
            </a:bodyPr>
            <a:lstStyle/>
            <a:p>
              <a:pPr algn="just"/>
              <a:r>
                <a:rPr lang="zh-CN" altLang="en-US" sz="3200">
                  <a:solidFill>
                    <a:srgbClr val="FF0000"/>
                  </a:solidFill>
                  <a:latin typeface="楷体_GB2312" pitchFamily="49" charset="-122"/>
                </a:rPr>
                <a:t>定义</a:t>
              </a:r>
            </a:p>
          </p:txBody>
        </p:sp>
        <p:graphicFrame>
          <p:nvGraphicFramePr>
            <p:cNvPr id="559112" name="Object 8"/>
            <p:cNvGraphicFramePr>
              <a:graphicFrameLocks noChangeAspect="1"/>
            </p:cNvGraphicFramePr>
            <p:nvPr/>
          </p:nvGraphicFramePr>
          <p:xfrm>
            <a:off x="1392" y="720"/>
            <a:ext cx="2247" cy="398"/>
          </p:xfrm>
          <a:graphic>
            <a:graphicData uri="http://schemas.openxmlformats.org/presentationml/2006/ole">
              <p:oleObj spid="_x0000_s48132" name="Equation" r:id="rId5" imgW="1549080" imgH="228600" progId="Equation.3">
                <p:embed/>
              </p:oleObj>
            </a:graphicData>
          </a:graphic>
        </p:graphicFrame>
        <p:sp>
          <p:nvSpPr>
            <p:cNvPr id="559113" name="Text Box 9" descr="深色竖线"/>
            <p:cNvSpPr txBox="1">
              <a:spLocks noChangeArrowheads="1"/>
            </p:cNvSpPr>
            <p:nvPr/>
          </p:nvSpPr>
          <p:spPr bwMode="auto">
            <a:xfrm>
              <a:off x="3754" y="742"/>
              <a:ext cx="1766" cy="365"/>
            </a:xfrm>
            <a:prstGeom prst="rect">
              <a:avLst/>
            </a:prstGeom>
            <a:noFill/>
            <a:ln w="9525">
              <a:noFill/>
              <a:miter lim="800000"/>
              <a:headEnd/>
              <a:tailEnd/>
            </a:ln>
            <a:effectLst/>
          </p:spPr>
          <p:txBody>
            <a:bodyPr anchor="ctr">
              <a:spAutoFit/>
            </a:bodyPr>
            <a:lstStyle/>
            <a:p>
              <a:pPr algn="just"/>
              <a:r>
                <a:rPr lang="en-US" altLang="zh-CN" sz="3200" b="0" i="1"/>
                <a:t>X </a:t>
              </a:r>
              <a:r>
                <a:rPr lang="en-US" altLang="zh-CN" sz="3200" b="0"/>
                <a:t>,</a:t>
              </a:r>
              <a:r>
                <a:rPr lang="en-US" altLang="zh-CN" sz="3200" b="0" i="1"/>
                <a:t>Y</a:t>
              </a:r>
              <a:r>
                <a:rPr lang="zh-CN" altLang="en-US" sz="3200" b="0">
                  <a:latin typeface="楷体_GB2312" pitchFamily="49" charset="-122"/>
                </a:rPr>
                <a:t>相互独立</a:t>
              </a:r>
              <a:r>
                <a:rPr lang="en-US" altLang="zh-CN" sz="3200" b="0">
                  <a:latin typeface="楷体_GB2312" pitchFamily="49" charset="-122"/>
                </a:rPr>
                <a:t>,</a:t>
              </a:r>
            </a:p>
          </p:txBody>
        </p:sp>
        <p:sp>
          <p:nvSpPr>
            <p:cNvPr id="559114" name="Rectangle 10"/>
            <p:cNvSpPr>
              <a:spLocks noChangeArrowheads="1"/>
            </p:cNvSpPr>
            <p:nvPr/>
          </p:nvSpPr>
          <p:spPr bwMode="auto">
            <a:xfrm>
              <a:off x="988" y="701"/>
              <a:ext cx="372" cy="365"/>
            </a:xfrm>
            <a:prstGeom prst="rect">
              <a:avLst/>
            </a:prstGeom>
            <a:noFill/>
            <a:ln w="9525">
              <a:noFill/>
              <a:miter lim="800000"/>
              <a:headEnd/>
              <a:tailEnd/>
            </a:ln>
            <a:effectLst/>
          </p:spPr>
          <p:txBody>
            <a:bodyPr wrap="none">
              <a:spAutoFit/>
            </a:bodyPr>
            <a:lstStyle/>
            <a:p>
              <a:r>
                <a:rPr lang="zh-CN" altLang="en-US" sz="3200" b="0">
                  <a:latin typeface="楷体_GB2312" pitchFamily="49" charset="-122"/>
                </a:rPr>
                <a:t>设</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9106"/>
                                        </p:tgtEl>
                                        <p:attrNameLst>
                                          <p:attrName>style.visibility</p:attrName>
                                        </p:attrNameLst>
                                      </p:cBhvr>
                                      <p:to>
                                        <p:strVal val="visible"/>
                                      </p:to>
                                    </p:set>
                                    <p:animEffect transition="in" filter="wipe(up)">
                                      <p:cBhvr>
                                        <p:cTn id="7" dur="500"/>
                                        <p:tgtEl>
                                          <p:spTgt spid="5591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59109"/>
                                        </p:tgtEl>
                                        <p:attrNameLst>
                                          <p:attrName>style.visibility</p:attrName>
                                        </p:attrNameLst>
                                      </p:cBhvr>
                                      <p:to>
                                        <p:strVal val="visible"/>
                                      </p:to>
                                    </p:set>
                                    <p:animEffect transition="in" filter="wipe(up)">
                                      <p:cBhvr>
                                        <p:cTn id="18" dur="500"/>
                                        <p:tgtEl>
                                          <p:spTgt spid="559109"/>
                                        </p:tgtEl>
                                      </p:cBhvr>
                                    </p:animEffect>
                                  </p:childTnLst>
                                </p:cTn>
                              </p:par>
                            </p:childTnLst>
                          </p:cTn>
                        </p:par>
                        <p:par>
                          <p:cTn id="19" fill="hold">
                            <p:stCondLst>
                              <p:cond delay="500"/>
                            </p:stCondLst>
                            <p:childTnLst>
                              <p:par>
                                <p:cTn id="20" presetID="22" presetClass="entr" presetSubtype="1" fill="hold" grpId="0" nodeType="afterEffect">
                                  <p:stCondLst>
                                    <p:cond delay="2000"/>
                                  </p:stCondLst>
                                  <p:childTnLst>
                                    <p:set>
                                      <p:cBhvr>
                                        <p:cTn id="21" dur="1" fill="hold">
                                          <p:stCondLst>
                                            <p:cond delay="0"/>
                                          </p:stCondLst>
                                        </p:cTn>
                                        <p:tgtEl>
                                          <p:spTgt spid="559108"/>
                                        </p:tgtEl>
                                        <p:attrNameLst>
                                          <p:attrName>style.visibility</p:attrName>
                                        </p:attrNameLst>
                                      </p:cBhvr>
                                      <p:to>
                                        <p:strVal val="visible"/>
                                      </p:to>
                                    </p:set>
                                    <p:animEffect transition="in" filter="wipe(up)">
                                      <p:cBhvr>
                                        <p:cTn id="22" dur="500"/>
                                        <p:tgtEl>
                                          <p:spTgt spid="559108"/>
                                        </p:tgtEl>
                                      </p:cBhvr>
                                    </p:animEffect>
                                  </p:childTnLst>
                                </p:cTn>
                              </p:par>
                            </p:childTnLst>
                          </p:cTn>
                        </p:par>
                        <p:par>
                          <p:cTn id="23" fill="hold">
                            <p:stCondLst>
                              <p:cond delay="3000"/>
                            </p:stCondLst>
                            <p:childTnLst>
                              <p:par>
                                <p:cTn id="24" presetID="22" presetClass="entr" presetSubtype="1" fill="hold" nodeType="afterEffect">
                                  <p:stCondLst>
                                    <p:cond delay="0"/>
                                  </p:stCondLst>
                                  <p:childTnLst>
                                    <p:set>
                                      <p:cBhvr>
                                        <p:cTn id="25" dur="1" fill="hold">
                                          <p:stCondLst>
                                            <p:cond delay="0"/>
                                          </p:stCondLst>
                                        </p:cTn>
                                        <p:tgtEl>
                                          <p:spTgt spid="559110"/>
                                        </p:tgtEl>
                                        <p:attrNameLst>
                                          <p:attrName>style.visibility</p:attrName>
                                        </p:attrNameLst>
                                      </p:cBhvr>
                                      <p:to>
                                        <p:strVal val="visible"/>
                                      </p:to>
                                    </p:set>
                                    <p:animEffect transition="in" filter="wipe(up)">
                                      <p:cBhvr>
                                        <p:cTn id="26" dur="500"/>
                                        <p:tgtEl>
                                          <p:spTgt spid="559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6" grpId="0" autoUpdateAnimBg="0"/>
      <p:bldP spid="55910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descr="深色竖线"/>
          <p:cNvSpPr txBox="1">
            <a:spLocks noChangeArrowheads="1"/>
          </p:cNvSpPr>
          <p:nvPr/>
        </p:nvSpPr>
        <p:spPr bwMode="auto">
          <a:xfrm>
            <a:off x="1066800" y="5181600"/>
            <a:ext cx="6900863" cy="579438"/>
          </a:xfrm>
          <a:prstGeom prst="rect">
            <a:avLst/>
          </a:prstGeom>
          <a:noFill/>
          <a:ln w="9525">
            <a:noFill/>
            <a:miter lim="800000"/>
            <a:headEnd/>
            <a:tailEnd/>
          </a:ln>
          <a:effectLst/>
        </p:spPr>
        <p:txBody>
          <a:bodyPr wrap="none" anchor="ctr">
            <a:spAutoFit/>
          </a:bodyPr>
          <a:lstStyle/>
          <a:p>
            <a:pPr algn="ctr">
              <a:spcBef>
                <a:spcPct val="50000"/>
              </a:spcBef>
            </a:pPr>
            <a:r>
              <a:rPr lang="en-US" altLang="zh-CN" sz="3200" b="0"/>
              <a:t>t </a:t>
            </a:r>
            <a:r>
              <a:rPr lang="zh-CN" altLang="en-US" sz="3200" b="0">
                <a:latin typeface="楷体_GB2312" pitchFamily="49" charset="-122"/>
              </a:rPr>
              <a:t>分布的图形</a:t>
            </a:r>
            <a:r>
              <a:rPr lang="en-US" altLang="zh-CN" sz="3200" b="0">
                <a:latin typeface="楷体_GB2312" pitchFamily="49" charset="-122"/>
              </a:rPr>
              <a:t>(</a:t>
            </a:r>
            <a:r>
              <a:rPr lang="zh-CN" altLang="en-US" sz="3200" b="0">
                <a:latin typeface="楷体_GB2312" pitchFamily="49" charset="-122"/>
              </a:rPr>
              <a:t>红色的是标准正态分布</a:t>
            </a:r>
            <a:r>
              <a:rPr lang="en-US" altLang="zh-CN" sz="3200" b="0">
                <a:latin typeface="楷体_GB2312" pitchFamily="49" charset="-122"/>
              </a:rPr>
              <a:t>)</a:t>
            </a:r>
          </a:p>
        </p:txBody>
      </p:sp>
      <p:grpSp>
        <p:nvGrpSpPr>
          <p:cNvPr id="2" name="Group 3"/>
          <p:cNvGrpSpPr>
            <a:grpSpLocks/>
          </p:cNvGrpSpPr>
          <p:nvPr/>
        </p:nvGrpSpPr>
        <p:grpSpPr bwMode="auto">
          <a:xfrm>
            <a:off x="1835150" y="620713"/>
            <a:ext cx="6049963" cy="4194175"/>
            <a:chOff x="1051" y="569"/>
            <a:chExt cx="3811" cy="2457"/>
          </a:xfrm>
        </p:grpSpPr>
        <p:sp>
          <p:nvSpPr>
            <p:cNvPr id="560132" name="Text Box 4" descr="深色竖线"/>
            <p:cNvSpPr txBox="1">
              <a:spLocks noChangeArrowheads="1"/>
            </p:cNvSpPr>
            <p:nvPr/>
          </p:nvSpPr>
          <p:spPr bwMode="auto">
            <a:xfrm>
              <a:off x="2915" y="1927"/>
              <a:ext cx="548" cy="268"/>
            </a:xfrm>
            <a:prstGeom prst="rect">
              <a:avLst/>
            </a:prstGeom>
            <a:noFill/>
            <a:ln w="9525">
              <a:noFill/>
              <a:miter lim="800000"/>
              <a:headEnd/>
              <a:tailEnd/>
            </a:ln>
            <a:effectLst/>
          </p:spPr>
          <p:txBody>
            <a:bodyPr wrap="none" anchor="ctr">
              <a:spAutoFit/>
            </a:bodyPr>
            <a:lstStyle/>
            <a:p>
              <a:pPr algn="ctr"/>
              <a:r>
                <a:rPr lang="en-US" altLang="zh-CN" sz="2400" b="0" i="1"/>
                <a:t>n </a:t>
              </a:r>
              <a:r>
                <a:rPr lang="en-US" altLang="zh-CN" sz="2400" b="0" i="1">
                  <a:latin typeface="楷体_GB2312" pitchFamily="49" charset="-122"/>
                </a:rPr>
                <a:t>= </a:t>
              </a:r>
              <a:r>
                <a:rPr lang="en-US" altLang="zh-CN" sz="2400" b="0">
                  <a:latin typeface="楷体_GB2312" pitchFamily="49" charset="-122"/>
                </a:rPr>
                <a:t>1</a:t>
              </a:r>
              <a:endParaRPr lang="en-US" altLang="zh-CN" sz="2400" b="0" i="1">
                <a:latin typeface="楷体_GB2312" pitchFamily="49" charset="-122"/>
              </a:endParaRPr>
            </a:p>
          </p:txBody>
        </p:sp>
        <p:sp>
          <p:nvSpPr>
            <p:cNvPr id="560133" name="Text Box 5" descr="深色竖线"/>
            <p:cNvSpPr txBox="1">
              <a:spLocks noChangeArrowheads="1"/>
            </p:cNvSpPr>
            <p:nvPr/>
          </p:nvSpPr>
          <p:spPr bwMode="auto">
            <a:xfrm>
              <a:off x="4362" y="2465"/>
              <a:ext cx="500" cy="268"/>
            </a:xfrm>
            <a:prstGeom prst="rect">
              <a:avLst/>
            </a:prstGeom>
            <a:noFill/>
            <a:ln w="9525">
              <a:noFill/>
              <a:miter lim="800000"/>
              <a:headEnd/>
              <a:tailEnd/>
            </a:ln>
            <a:effectLst/>
          </p:spPr>
          <p:txBody>
            <a:bodyPr wrap="none" anchor="ctr">
              <a:spAutoFit/>
            </a:bodyPr>
            <a:lstStyle/>
            <a:p>
              <a:pPr algn="ctr"/>
              <a:r>
                <a:rPr lang="en-US" altLang="zh-CN" sz="2400" b="0" i="1"/>
                <a:t>n</a:t>
              </a:r>
              <a:r>
                <a:rPr lang="en-US" altLang="zh-CN" sz="2400" b="0" i="1">
                  <a:latin typeface="楷体_GB2312" pitchFamily="49" charset="-122"/>
                </a:rPr>
                <a:t>=</a:t>
              </a:r>
              <a:r>
                <a:rPr lang="en-US" altLang="zh-CN" sz="2400" b="0">
                  <a:latin typeface="楷体_GB2312" pitchFamily="49" charset="-122"/>
                </a:rPr>
                <a:t>20</a:t>
              </a:r>
              <a:endParaRPr lang="en-US" altLang="zh-CN" sz="2400" b="0" i="1">
                <a:latin typeface="楷体_GB2312" pitchFamily="49" charset="-122"/>
              </a:endParaRPr>
            </a:p>
          </p:txBody>
        </p:sp>
        <p:pic>
          <p:nvPicPr>
            <p:cNvPr id="560134" name="Picture 6"/>
            <p:cNvPicPr>
              <a:picLocks noChangeAspect="1" noChangeArrowheads="1"/>
            </p:cNvPicPr>
            <p:nvPr/>
          </p:nvPicPr>
          <p:blipFill>
            <a:blip r:embed="rId2"/>
            <a:srcRect/>
            <a:stretch>
              <a:fillRect/>
            </a:stretch>
          </p:blipFill>
          <p:spPr bwMode="auto">
            <a:xfrm>
              <a:off x="1051" y="569"/>
              <a:ext cx="3562" cy="2457"/>
            </a:xfrm>
            <a:prstGeom prst="rect">
              <a:avLst/>
            </a:prstGeom>
            <a:noFill/>
            <a:ln w="9525">
              <a:noFill/>
              <a:miter lim="800000"/>
              <a:headEnd/>
              <a:tailEnd/>
            </a:ln>
            <a:effectLst/>
          </p:spPr>
        </p:pic>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0130"/>
                                        </p:tgtEl>
                                        <p:attrNameLst>
                                          <p:attrName>style.visibility</p:attrName>
                                        </p:attrNameLst>
                                      </p:cBhvr>
                                      <p:to>
                                        <p:strVal val="visible"/>
                                      </p:to>
                                    </p:set>
                                    <p:animEffect transition="in" filter="wipe(up)">
                                      <p:cBhvr>
                                        <p:cTn id="12" dur="500"/>
                                        <p:tgtEl>
                                          <p:spTgt spid="56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4" name="Rectangle 26"/>
          <p:cNvSpPr>
            <a:spLocks noChangeArrowheads="1"/>
          </p:cNvSpPr>
          <p:nvPr/>
        </p:nvSpPr>
        <p:spPr bwMode="auto">
          <a:xfrm>
            <a:off x="827088" y="620713"/>
            <a:ext cx="8064500" cy="2160587"/>
          </a:xfrm>
          <a:prstGeom prst="rect">
            <a:avLst/>
          </a:prstGeom>
          <a:solidFill>
            <a:srgbClr val="00FF00"/>
          </a:solidFill>
          <a:ln w="38100">
            <a:solidFill>
              <a:srgbClr val="FF0000"/>
            </a:solidFill>
            <a:miter lim="800000"/>
            <a:headEnd/>
            <a:tailEnd/>
          </a:ln>
          <a:effectLst/>
        </p:spPr>
        <p:txBody>
          <a:bodyPr anchor="ctr"/>
          <a:lstStyle/>
          <a:p>
            <a:pPr>
              <a:lnSpc>
                <a:spcPct val="120000"/>
              </a:lnSpc>
            </a:pPr>
            <a:r>
              <a:rPr lang="zh-CN" altLang="en-US" sz="2600" b="1" dirty="0">
                <a:solidFill>
                  <a:schemeClr val="tx2"/>
                </a:solidFill>
                <a:latin typeface="华文楷体" pitchFamily="2" charset="-122"/>
                <a:ea typeface="华文楷体" pitchFamily="2" charset="-122"/>
              </a:rPr>
              <a:t>与概率论一样</a:t>
            </a:r>
            <a:r>
              <a:rPr lang="en-US" altLang="zh-CN" sz="2600" b="1" dirty="0">
                <a:solidFill>
                  <a:schemeClr val="tx2"/>
                </a:solidFill>
                <a:latin typeface="华文楷体" pitchFamily="2" charset="-122"/>
                <a:ea typeface="华文楷体" pitchFamily="2" charset="-122"/>
              </a:rPr>
              <a:t>,</a:t>
            </a:r>
            <a:r>
              <a:rPr lang="zh-CN" altLang="en-US" sz="2600" b="1" dirty="0">
                <a:solidFill>
                  <a:schemeClr val="tx2"/>
                </a:solidFill>
                <a:latin typeface="华文楷体" pitchFamily="2" charset="-122"/>
                <a:ea typeface="华文楷体" pitchFamily="2" charset="-122"/>
              </a:rPr>
              <a:t>数理统计也是研究大量随机现象的统计规律的一门数学学科</a:t>
            </a:r>
            <a:r>
              <a:rPr lang="en-US" altLang="zh-CN" sz="2600" b="1" dirty="0">
                <a:solidFill>
                  <a:schemeClr val="tx2"/>
                </a:solidFill>
                <a:latin typeface="华文楷体" pitchFamily="2" charset="-122"/>
                <a:ea typeface="华文楷体" pitchFamily="2" charset="-122"/>
              </a:rPr>
              <a:t>,</a:t>
            </a:r>
            <a:r>
              <a:rPr lang="zh-CN" altLang="en-US" sz="2600" b="1" dirty="0">
                <a:solidFill>
                  <a:schemeClr val="tx2"/>
                </a:solidFill>
                <a:latin typeface="华文楷体" pitchFamily="2" charset="-122"/>
                <a:ea typeface="华文楷体" pitchFamily="2" charset="-122"/>
              </a:rPr>
              <a:t>它以概率论为理论基础</a:t>
            </a:r>
            <a:r>
              <a:rPr lang="en-US" altLang="zh-CN" sz="2600" b="1" dirty="0">
                <a:solidFill>
                  <a:schemeClr val="tx2"/>
                </a:solidFill>
                <a:latin typeface="华文楷体" pitchFamily="2" charset="-122"/>
                <a:ea typeface="华文楷体" pitchFamily="2" charset="-122"/>
              </a:rPr>
              <a:t>,</a:t>
            </a:r>
            <a:r>
              <a:rPr lang="zh-CN" altLang="en-US" sz="2600" b="1" dirty="0">
                <a:solidFill>
                  <a:schemeClr val="tx2"/>
                </a:solidFill>
                <a:latin typeface="华文楷体" pitchFamily="2" charset="-122"/>
                <a:ea typeface="华文楷体" pitchFamily="2" charset="-122"/>
              </a:rPr>
              <a:t>根据试验或观察得到的数据</a:t>
            </a:r>
            <a:r>
              <a:rPr lang="en-US" altLang="zh-CN" sz="2600" b="1" dirty="0">
                <a:solidFill>
                  <a:schemeClr val="tx2"/>
                </a:solidFill>
                <a:latin typeface="华文楷体" pitchFamily="2" charset="-122"/>
                <a:ea typeface="华文楷体" pitchFamily="2" charset="-122"/>
              </a:rPr>
              <a:t>,</a:t>
            </a:r>
            <a:r>
              <a:rPr lang="zh-CN" altLang="en-US" sz="2600" b="1" dirty="0">
                <a:solidFill>
                  <a:schemeClr val="tx2"/>
                </a:solidFill>
                <a:latin typeface="华文楷体" pitchFamily="2" charset="-122"/>
                <a:ea typeface="华文楷体" pitchFamily="2" charset="-122"/>
              </a:rPr>
              <a:t>对研究对象的客观规律性作出种种合理的估计和科学的推断</a:t>
            </a:r>
            <a:r>
              <a:rPr lang="en-US" altLang="zh-CN" sz="2600" b="1" dirty="0">
                <a:solidFill>
                  <a:schemeClr val="tx2"/>
                </a:solidFill>
                <a:latin typeface="华文楷体" pitchFamily="2" charset="-122"/>
                <a:ea typeface="华文楷体"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94"/>
                                        </p:tgtEl>
                                        <p:attrNameLst>
                                          <p:attrName>style.visibility</p:attrName>
                                        </p:attrNameLst>
                                      </p:cBhvr>
                                      <p:to>
                                        <p:strVal val="visible"/>
                                      </p:to>
                                    </p:set>
                                    <p:animEffect transition="in" filter="dissolve">
                                      <p:cBhvr>
                                        <p:cTn id="7" dur="500"/>
                                        <p:tgtEl>
                                          <p:spTgt spid="5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4"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8" name="Object 4"/>
          <p:cNvGraphicFramePr>
            <a:graphicFrameLocks noChangeAspect="1"/>
          </p:cNvGraphicFramePr>
          <p:nvPr/>
        </p:nvGraphicFramePr>
        <p:xfrm>
          <a:off x="611188" y="909638"/>
          <a:ext cx="2082800" cy="419100"/>
        </p:xfrm>
        <a:graphic>
          <a:graphicData uri="http://schemas.openxmlformats.org/presentationml/2006/ole">
            <p:oleObj spid="_x0000_s160770" name="公式" r:id="rId3" imgW="2082600" imgH="419040" progId="Equation.3">
              <p:embed/>
            </p:oleObj>
          </a:graphicData>
        </a:graphic>
      </p:graphicFrame>
      <p:graphicFrame>
        <p:nvGraphicFramePr>
          <p:cNvPr id="103429" name="Object 5"/>
          <p:cNvGraphicFramePr>
            <a:graphicFrameLocks noChangeAspect="1"/>
          </p:cNvGraphicFramePr>
          <p:nvPr/>
        </p:nvGraphicFramePr>
        <p:xfrm>
          <a:off x="565150" y="1828800"/>
          <a:ext cx="7678738" cy="952500"/>
        </p:xfrm>
        <a:graphic>
          <a:graphicData uri="http://schemas.openxmlformats.org/presentationml/2006/ole">
            <p:oleObj spid="_x0000_s160771" name="公式" r:id="rId4" imgW="7175160" imgH="952200" progId="Equation.3">
              <p:embed/>
            </p:oleObj>
          </a:graphicData>
        </a:graphic>
      </p:graphicFrame>
      <p:graphicFrame>
        <p:nvGraphicFramePr>
          <p:cNvPr id="103430" name="Object 6"/>
          <p:cNvGraphicFramePr>
            <a:graphicFrameLocks noChangeAspect="1"/>
          </p:cNvGraphicFramePr>
          <p:nvPr/>
        </p:nvGraphicFramePr>
        <p:xfrm>
          <a:off x="468313" y="3167063"/>
          <a:ext cx="7559675" cy="1917700"/>
        </p:xfrm>
        <a:graphic>
          <a:graphicData uri="http://schemas.openxmlformats.org/presentationml/2006/ole">
            <p:oleObj spid="_x0000_s160772" name="公式" r:id="rId5" imgW="7365960" imgH="1917360" progId="Equation.3">
              <p:embed/>
            </p:oleObj>
          </a:graphicData>
        </a:graphic>
      </p:graphicFrame>
      <p:graphicFrame>
        <p:nvGraphicFramePr>
          <p:cNvPr id="103431" name="Object 7"/>
          <p:cNvGraphicFramePr>
            <a:graphicFrameLocks noChangeAspect="1"/>
          </p:cNvGraphicFramePr>
          <p:nvPr/>
        </p:nvGraphicFramePr>
        <p:xfrm>
          <a:off x="690563" y="5411788"/>
          <a:ext cx="4457700" cy="609600"/>
        </p:xfrm>
        <a:graphic>
          <a:graphicData uri="http://schemas.openxmlformats.org/presentationml/2006/ole">
            <p:oleObj spid="_x0000_s160773" name="公式" r:id="rId6" imgW="4457520" imgH="609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wipe(down)">
                                      <p:cBhvr>
                                        <p:cTn id="7" dur="500"/>
                                        <p:tgtEl>
                                          <p:spTgt spid="103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wipe(down)">
                                      <p:cBhvr>
                                        <p:cTn id="12" dur="500"/>
                                        <p:tgtEl>
                                          <p:spTgt spid="1034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3430"/>
                                        </p:tgtEl>
                                        <p:attrNameLst>
                                          <p:attrName>style.visibility</p:attrName>
                                        </p:attrNameLst>
                                      </p:cBhvr>
                                      <p:to>
                                        <p:strVal val="visible"/>
                                      </p:to>
                                    </p:set>
                                    <p:animEffect transition="in" filter="wipe(down)">
                                      <p:cBhvr>
                                        <p:cTn id="17" dur="500"/>
                                        <p:tgtEl>
                                          <p:spTgt spid="1034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431"/>
                                        </p:tgtEl>
                                        <p:attrNameLst>
                                          <p:attrName>style.visibility</p:attrName>
                                        </p:attrNameLst>
                                      </p:cBhvr>
                                      <p:to>
                                        <p:strVal val="visible"/>
                                      </p:to>
                                    </p:set>
                                    <p:animEffect transition="in" filter="wipe(down)">
                                      <p:cBhvr>
                                        <p:cTn id="22" dur="500"/>
                                        <p:tgtEl>
                                          <p:spTgt spid="103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ext Box 2" descr="深色竖线"/>
          <p:cNvSpPr txBox="1">
            <a:spLocks noChangeArrowheads="1"/>
          </p:cNvSpPr>
          <p:nvPr/>
        </p:nvSpPr>
        <p:spPr bwMode="auto">
          <a:xfrm>
            <a:off x="533400" y="533400"/>
            <a:ext cx="2859088" cy="641350"/>
          </a:xfrm>
          <a:prstGeom prst="rect">
            <a:avLst/>
          </a:prstGeom>
          <a:noFill/>
          <a:ln w="9525">
            <a:noFill/>
            <a:miter lim="800000"/>
            <a:headEnd/>
            <a:tailEnd/>
          </a:ln>
          <a:effectLst/>
        </p:spPr>
        <p:txBody>
          <a:bodyPr wrap="none" anchor="ctr">
            <a:spAutoFit/>
          </a:bodyPr>
          <a:lstStyle/>
          <a:p>
            <a:pPr algn="just"/>
            <a:r>
              <a:rPr lang="en-US" altLang="zh-CN" sz="3600">
                <a:solidFill>
                  <a:schemeClr val="accent2"/>
                </a:solidFill>
                <a:ea typeface="楷体" pitchFamily="18" charset="-122"/>
              </a:rPr>
              <a:t>t  </a:t>
            </a:r>
            <a:r>
              <a:rPr lang="zh-CN" altLang="en-US" sz="3600">
                <a:solidFill>
                  <a:schemeClr val="accent2"/>
                </a:solidFill>
              </a:rPr>
              <a:t>分布的性质</a:t>
            </a:r>
            <a:endParaRPr lang="zh-CN" altLang="en-US" sz="3600" b="0">
              <a:solidFill>
                <a:schemeClr val="accent2"/>
              </a:solidFill>
              <a:ea typeface="楷体" pitchFamily="18" charset="-122"/>
            </a:endParaRPr>
          </a:p>
        </p:txBody>
      </p:sp>
      <p:sp>
        <p:nvSpPr>
          <p:cNvPr id="561157" name="Text Box 5"/>
          <p:cNvSpPr txBox="1">
            <a:spLocks noChangeArrowheads="1"/>
          </p:cNvSpPr>
          <p:nvPr/>
        </p:nvSpPr>
        <p:spPr bwMode="auto">
          <a:xfrm>
            <a:off x="558800" y="3235325"/>
            <a:ext cx="8280400" cy="1555750"/>
          </a:xfrm>
          <a:prstGeom prst="rect">
            <a:avLst/>
          </a:prstGeom>
          <a:noFill/>
          <a:ln w="9525">
            <a:noFill/>
            <a:miter lim="800000"/>
            <a:headEnd/>
            <a:tailEnd/>
          </a:ln>
          <a:effectLst/>
        </p:spPr>
        <p:txBody>
          <a:bodyPr>
            <a:spAutoFit/>
          </a:bodyPr>
          <a:lstStyle/>
          <a:p>
            <a:pPr marL="457200" indent="-457200">
              <a:lnSpc>
                <a:spcPct val="120000"/>
              </a:lnSpc>
            </a:pPr>
            <a:r>
              <a:rPr lang="en-US" altLang="zh-CN" sz="4000" b="0" dirty="0" smtClean="0"/>
              <a:t>3 </a:t>
            </a:r>
            <a:r>
              <a:rPr lang="en-US" altLang="zh-CN" sz="4000" b="0" i="1" dirty="0" smtClean="0"/>
              <a:t>T </a:t>
            </a:r>
            <a:r>
              <a:rPr lang="zh-CN" altLang="en-US" sz="4000" b="0" dirty="0"/>
              <a:t>分布的上</a:t>
            </a:r>
            <a:r>
              <a:rPr lang="zh-CN" altLang="en-US" sz="4000" b="0" i="1" dirty="0">
                <a:sym typeface="Symbol" pitchFamily="18" charset="2"/>
              </a:rPr>
              <a:t> </a:t>
            </a:r>
            <a:r>
              <a:rPr lang="zh-CN" altLang="en-US" sz="4000" b="0" dirty="0">
                <a:sym typeface="Symbol" pitchFamily="18" charset="2"/>
              </a:rPr>
              <a:t>分位数 </a:t>
            </a:r>
            <a:r>
              <a:rPr lang="en-US" altLang="zh-CN" sz="4000" b="0" i="1" dirty="0">
                <a:sym typeface="Symbol" pitchFamily="18" charset="2"/>
              </a:rPr>
              <a:t>t</a:t>
            </a:r>
            <a:r>
              <a:rPr lang="en-US" altLang="zh-CN" sz="4000" b="0" i="1" baseline="-25000" dirty="0">
                <a:sym typeface="Symbol" pitchFamily="18" charset="2"/>
              </a:rPr>
              <a:t> </a:t>
            </a:r>
            <a:r>
              <a:rPr lang="zh-CN" altLang="en-US" sz="4000" b="0" dirty="0">
                <a:sym typeface="Symbol" pitchFamily="18" charset="2"/>
              </a:rPr>
              <a:t>与双测 </a:t>
            </a:r>
            <a:r>
              <a:rPr lang="zh-CN" altLang="en-US" sz="4000" b="0" i="1" dirty="0">
                <a:sym typeface="Symbol" pitchFamily="18" charset="2"/>
              </a:rPr>
              <a:t> </a:t>
            </a:r>
          </a:p>
          <a:p>
            <a:pPr marL="457200" indent="-457200">
              <a:lnSpc>
                <a:spcPct val="120000"/>
              </a:lnSpc>
            </a:pPr>
            <a:r>
              <a:rPr lang="zh-CN" altLang="en-US" sz="4000" b="0" dirty="0">
                <a:sym typeface="Symbol" pitchFamily="18" charset="2"/>
              </a:rPr>
              <a:t>     分位数 </a:t>
            </a:r>
            <a:r>
              <a:rPr lang="en-US" altLang="zh-CN" sz="4000" b="0" i="1" dirty="0">
                <a:sym typeface="Symbol" pitchFamily="18" charset="2"/>
              </a:rPr>
              <a:t>t</a:t>
            </a:r>
            <a:r>
              <a:rPr lang="en-US" altLang="zh-CN" sz="4000" b="0" i="1" baseline="-25000" dirty="0">
                <a:sym typeface="Symbol" pitchFamily="18" charset="2"/>
              </a:rPr>
              <a:t>/</a:t>
            </a:r>
            <a:r>
              <a:rPr lang="en-US" altLang="zh-CN" sz="4000" b="0" baseline="-25000" dirty="0">
                <a:sym typeface="Symbol" pitchFamily="18" charset="2"/>
              </a:rPr>
              <a:t>2</a:t>
            </a:r>
            <a:r>
              <a:rPr lang="en-US" altLang="zh-CN" sz="4000" b="0" i="1" baseline="-25000" dirty="0">
                <a:sym typeface="Symbol" pitchFamily="18" charset="2"/>
              </a:rPr>
              <a:t> </a:t>
            </a:r>
            <a:r>
              <a:rPr lang="en-US" altLang="zh-CN" sz="4000" b="0" baseline="-25000" dirty="0">
                <a:sym typeface="Symbol" pitchFamily="18" charset="2"/>
              </a:rPr>
              <a:t>   </a:t>
            </a:r>
            <a:r>
              <a:rPr lang="zh-CN" altLang="en-US" sz="4000" b="0" dirty="0">
                <a:sym typeface="Symbol" pitchFamily="18" charset="2"/>
              </a:rPr>
              <a:t>均</a:t>
            </a:r>
            <a:r>
              <a:rPr lang="zh-CN" altLang="en-US" sz="4000" b="0" baseline="-25000" dirty="0">
                <a:sym typeface="Symbol" pitchFamily="18" charset="2"/>
              </a:rPr>
              <a:t> </a:t>
            </a:r>
            <a:r>
              <a:rPr lang="zh-CN" altLang="en-US" sz="4000" b="0" dirty="0">
                <a:sym typeface="Symbol" pitchFamily="18" charset="2"/>
              </a:rPr>
              <a:t>有表可查</a:t>
            </a:r>
            <a:r>
              <a:rPr lang="en-US" altLang="zh-CN" sz="4000" b="0" dirty="0">
                <a:sym typeface="Symbol" pitchFamily="18" charset="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1154"/>
                                        </p:tgtEl>
                                        <p:attrNameLst>
                                          <p:attrName>style.visibility</p:attrName>
                                        </p:attrNameLst>
                                      </p:cBhvr>
                                      <p:to>
                                        <p:strVal val="visible"/>
                                      </p:to>
                                    </p:set>
                                    <p:animEffect transition="in" filter="wipe(up)">
                                      <p:cBhvr>
                                        <p:cTn id="7" dur="500"/>
                                        <p:tgtEl>
                                          <p:spTgt spid="561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1157"/>
                                        </p:tgtEl>
                                        <p:attrNameLst>
                                          <p:attrName>style.visibility</p:attrName>
                                        </p:attrNameLst>
                                      </p:cBhvr>
                                      <p:to>
                                        <p:strVal val="visible"/>
                                      </p:to>
                                    </p:set>
                                    <p:animEffect transition="in" filter="wipe(up)">
                                      <p:cBhvr>
                                        <p:cTn id="12" dur="500"/>
                                        <p:tgtEl>
                                          <p:spTgt spid="56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autoUpdateAnimBg="0"/>
      <p:bldP spid="56115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19400" y="685800"/>
            <a:ext cx="4343400" cy="2684463"/>
            <a:chOff x="1776" y="432"/>
            <a:chExt cx="2736" cy="1691"/>
          </a:xfrm>
        </p:grpSpPr>
        <p:grpSp>
          <p:nvGrpSpPr>
            <p:cNvPr id="3" name="Group 3"/>
            <p:cNvGrpSpPr>
              <a:grpSpLocks/>
            </p:cNvGrpSpPr>
            <p:nvPr/>
          </p:nvGrpSpPr>
          <p:grpSpPr bwMode="auto">
            <a:xfrm>
              <a:off x="1776" y="432"/>
              <a:ext cx="2736" cy="1691"/>
              <a:chOff x="1776" y="432"/>
              <a:chExt cx="2736" cy="1691"/>
            </a:xfrm>
          </p:grpSpPr>
          <p:pic>
            <p:nvPicPr>
              <p:cNvPr id="562180" name="Picture 4"/>
              <p:cNvPicPr>
                <a:picLocks noChangeAspect="1" noChangeArrowheads="1"/>
              </p:cNvPicPr>
              <p:nvPr/>
            </p:nvPicPr>
            <p:blipFill>
              <a:blip r:embed="rId3"/>
              <a:srcRect/>
              <a:stretch>
                <a:fillRect/>
              </a:stretch>
            </p:blipFill>
            <p:spPr bwMode="auto">
              <a:xfrm>
                <a:off x="1776" y="432"/>
                <a:ext cx="2736" cy="1691"/>
              </a:xfrm>
              <a:prstGeom prst="rect">
                <a:avLst/>
              </a:prstGeom>
              <a:noFill/>
              <a:ln w="9525">
                <a:noFill/>
                <a:miter lim="800000"/>
                <a:headEnd/>
                <a:tailEnd/>
              </a:ln>
              <a:effectLst/>
            </p:spPr>
          </p:pic>
          <p:sp>
            <p:nvSpPr>
              <p:cNvPr id="562181" name="Rectangle 5"/>
              <p:cNvSpPr>
                <a:spLocks noChangeArrowheads="1"/>
              </p:cNvSpPr>
              <p:nvPr/>
            </p:nvSpPr>
            <p:spPr bwMode="auto">
              <a:xfrm>
                <a:off x="1920" y="1968"/>
                <a:ext cx="2400" cy="144"/>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562182" name="Text Box 6"/>
            <p:cNvSpPr txBox="1">
              <a:spLocks noChangeArrowheads="1"/>
            </p:cNvSpPr>
            <p:nvPr/>
          </p:nvSpPr>
          <p:spPr bwMode="auto">
            <a:xfrm>
              <a:off x="3542" y="828"/>
              <a:ext cx="801" cy="365"/>
            </a:xfrm>
            <a:prstGeom prst="rect">
              <a:avLst/>
            </a:prstGeom>
            <a:noFill/>
            <a:ln w="9525">
              <a:noFill/>
              <a:miter lim="800000"/>
              <a:headEnd/>
              <a:tailEnd/>
            </a:ln>
            <a:effectLst/>
          </p:spPr>
          <p:txBody>
            <a:bodyPr wrap="none">
              <a:spAutoFit/>
            </a:bodyPr>
            <a:lstStyle/>
            <a:p>
              <a:r>
                <a:rPr lang="en-US" altLang="zh-CN" sz="3200" b="0" i="1"/>
                <a:t>n = </a:t>
              </a:r>
              <a:r>
                <a:rPr lang="en-US" altLang="zh-CN" sz="3200" b="0"/>
                <a:t>10</a:t>
              </a:r>
              <a:endParaRPr lang="en-US" altLang="zh-CN" sz="3200" b="0" i="1"/>
            </a:p>
          </p:txBody>
        </p:sp>
      </p:grpSp>
      <p:graphicFrame>
        <p:nvGraphicFramePr>
          <p:cNvPr id="562183" name="Object 7"/>
          <p:cNvGraphicFramePr>
            <a:graphicFrameLocks noChangeAspect="1"/>
          </p:cNvGraphicFramePr>
          <p:nvPr/>
        </p:nvGraphicFramePr>
        <p:xfrm>
          <a:off x="685800" y="685800"/>
          <a:ext cx="2895600" cy="1524000"/>
        </p:xfrm>
        <a:graphic>
          <a:graphicData uri="http://schemas.openxmlformats.org/presentationml/2006/ole">
            <p:oleObj spid="_x0000_s50178" name="Equation" r:id="rId4" imgW="2197080" imgH="1091880" progId="Equation.3">
              <p:embed/>
            </p:oleObj>
          </a:graphicData>
        </a:graphic>
      </p:graphicFrame>
      <p:sp>
        <p:nvSpPr>
          <p:cNvPr id="562184" name="AutoShape 8" descr="深色竖线"/>
          <p:cNvSpPr>
            <a:spLocks noChangeArrowheads="1"/>
          </p:cNvSpPr>
          <p:nvPr/>
        </p:nvSpPr>
        <p:spPr bwMode="auto">
          <a:xfrm>
            <a:off x="6303963" y="2687638"/>
            <a:ext cx="914400" cy="325437"/>
          </a:xfrm>
          <a:prstGeom prst="rtTriangle">
            <a:avLst/>
          </a:prstGeom>
          <a:pattFill prst="dkVert">
            <a:fgClr>
              <a:srgbClr val="FF0000"/>
            </a:fgClr>
            <a:bgClr>
              <a:srgbClr val="FFFFFF"/>
            </a:bgClr>
          </a:pattFill>
          <a:ln w="9525">
            <a:noFill/>
            <a:miter lim="800000"/>
            <a:headEnd/>
            <a:tailEnd/>
          </a:ln>
          <a:effectLst/>
        </p:spPr>
        <p:txBody>
          <a:bodyPr wrap="none" anchor="ctr"/>
          <a:lstStyle/>
          <a:p>
            <a:endParaRPr lang="zh-CN" altLang="en-US"/>
          </a:p>
        </p:txBody>
      </p:sp>
      <p:graphicFrame>
        <p:nvGraphicFramePr>
          <p:cNvPr id="562185" name="Object 9"/>
          <p:cNvGraphicFramePr>
            <a:graphicFrameLocks noChangeAspect="1"/>
          </p:cNvGraphicFramePr>
          <p:nvPr/>
        </p:nvGraphicFramePr>
        <p:xfrm>
          <a:off x="496888" y="3352800"/>
          <a:ext cx="7732712" cy="838200"/>
        </p:xfrm>
        <a:graphic>
          <a:graphicData uri="http://schemas.openxmlformats.org/presentationml/2006/ole">
            <p:oleObj spid="_x0000_s50179" name="Equation" r:id="rId5" imgW="2628720" imgH="253800" progId="">
              <p:embed/>
            </p:oleObj>
          </a:graphicData>
        </a:graphic>
      </p:graphicFrame>
      <p:sp>
        <p:nvSpPr>
          <p:cNvPr id="562186" name="AutoShape 10" descr="深色竖线"/>
          <p:cNvSpPr>
            <a:spLocks noChangeArrowheads="1"/>
          </p:cNvSpPr>
          <p:nvPr/>
        </p:nvSpPr>
        <p:spPr bwMode="auto">
          <a:xfrm flipH="1">
            <a:off x="2895600" y="2667000"/>
            <a:ext cx="914400" cy="325438"/>
          </a:xfrm>
          <a:prstGeom prst="rtTriangle">
            <a:avLst/>
          </a:prstGeom>
          <a:pattFill prst="dkVert">
            <a:fgClr>
              <a:srgbClr val="FF0000"/>
            </a:fgClr>
            <a:bgClr>
              <a:srgbClr val="FFFFFF"/>
            </a:bgClr>
          </a:pattFill>
          <a:ln w="9525">
            <a:noFill/>
            <a:miter lim="800000"/>
            <a:headEnd/>
            <a:tailEnd/>
          </a:ln>
          <a:effectLst/>
        </p:spPr>
        <p:txBody>
          <a:bodyPr wrap="none" anchor="ctr"/>
          <a:lstStyle/>
          <a:p>
            <a:endParaRPr lang="zh-CN" altLang="en-US"/>
          </a:p>
        </p:txBody>
      </p:sp>
      <p:sp>
        <p:nvSpPr>
          <p:cNvPr id="562187" name="Text Box 11" descr="深色竖线"/>
          <p:cNvSpPr txBox="1">
            <a:spLocks noChangeArrowheads="1"/>
          </p:cNvSpPr>
          <p:nvPr/>
        </p:nvSpPr>
        <p:spPr bwMode="auto">
          <a:xfrm>
            <a:off x="6096000" y="2971800"/>
            <a:ext cx="396875" cy="457200"/>
          </a:xfrm>
          <a:prstGeom prst="rect">
            <a:avLst/>
          </a:prstGeom>
          <a:noFill/>
          <a:ln w="9525">
            <a:noFill/>
            <a:miter lim="800000"/>
            <a:headEnd/>
            <a:tailEnd/>
          </a:ln>
          <a:effectLst/>
        </p:spPr>
        <p:txBody>
          <a:bodyPr wrap="none" anchor="ctr">
            <a:spAutoFit/>
          </a:bodyPr>
          <a:lstStyle/>
          <a:p>
            <a:pPr algn="ctr"/>
            <a:r>
              <a:rPr lang="en-US" altLang="zh-CN" sz="2400" b="0" i="1">
                <a:solidFill>
                  <a:srgbClr val="99FF33"/>
                </a:solidFill>
                <a:ea typeface="楷体" pitchFamily="18" charset="-122"/>
              </a:rPr>
              <a:t>t</a:t>
            </a:r>
            <a:r>
              <a:rPr lang="en-US" altLang="zh-CN" sz="2400" b="0" i="1" baseline="-25000">
                <a:solidFill>
                  <a:srgbClr val="99FF33"/>
                </a:solidFill>
                <a:ea typeface="楷体" pitchFamily="18" charset="-122"/>
                <a:sym typeface="Symbol" pitchFamily="18" charset="2"/>
              </a:rPr>
              <a:t></a:t>
            </a:r>
            <a:endParaRPr lang="en-US" altLang="zh-CN" sz="2400" b="0" i="1">
              <a:solidFill>
                <a:srgbClr val="99FF33"/>
              </a:solidFill>
              <a:ea typeface="楷体" pitchFamily="18" charset="-122"/>
            </a:endParaRPr>
          </a:p>
        </p:txBody>
      </p:sp>
      <p:sp>
        <p:nvSpPr>
          <p:cNvPr id="562188" name="Text Box 12" descr="深色竖线"/>
          <p:cNvSpPr txBox="1">
            <a:spLocks noChangeArrowheads="1"/>
          </p:cNvSpPr>
          <p:nvPr/>
        </p:nvSpPr>
        <p:spPr bwMode="auto">
          <a:xfrm>
            <a:off x="3505200" y="2957513"/>
            <a:ext cx="498475" cy="457200"/>
          </a:xfrm>
          <a:prstGeom prst="rect">
            <a:avLst/>
          </a:prstGeom>
          <a:noFill/>
          <a:ln w="9525">
            <a:noFill/>
            <a:miter lim="800000"/>
            <a:headEnd/>
            <a:tailEnd/>
          </a:ln>
          <a:effectLst/>
        </p:spPr>
        <p:txBody>
          <a:bodyPr wrap="none" anchor="ctr">
            <a:spAutoFit/>
          </a:bodyPr>
          <a:lstStyle/>
          <a:p>
            <a:pPr algn="ctr"/>
            <a:r>
              <a:rPr lang="en-US" altLang="zh-CN" sz="2400" b="0" i="1">
                <a:solidFill>
                  <a:srgbClr val="99FF33"/>
                </a:solidFill>
                <a:ea typeface="楷体" pitchFamily="18" charset="-122"/>
              </a:rPr>
              <a:t>-t</a:t>
            </a:r>
            <a:r>
              <a:rPr lang="en-US" altLang="zh-CN" sz="2400" b="0" i="1" baseline="-25000">
                <a:solidFill>
                  <a:srgbClr val="99FF33"/>
                </a:solidFill>
                <a:ea typeface="楷体" pitchFamily="18" charset="-122"/>
                <a:sym typeface="Symbol" pitchFamily="18" charset="2"/>
              </a:rPr>
              <a:t></a:t>
            </a:r>
            <a:endParaRPr lang="en-US" altLang="zh-CN" sz="2400" b="0" i="1">
              <a:solidFill>
                <a:srgbClr val="99FF33"/>
              </a:solidFill>
              <a:ea typeface="楷体" pitchFamily="18" charset="-122"/>
            </a:endParaRPr>
          </a:p>
        </p:txBody>
      </p:sp>
      <p:sp>
        <p:nvSpPr>
          <p:cNvPr id="562189" name="Text Box 13"/>
          <p:cNvSpPr txBox="1">
            <a:spLocks noChangeArrowheads="1"/>
          </p:cNvSpPr>
          <p:nvPr/>
        </p:nvSpPr>
        <p:spPr bwMode="auto">
          <a:xfrm>
            <a:off x="6156325" y="2762250"/>
            <a:ext cx="327025" cy="579438"/>
          </a:xfrm>
          <a:prstGeom prst="rect">
            <a:avLst/>
          </a:prstGeom>
          <a:noFill/>
          <a:ln w="9525">
            <a:noFill/>
            <a:miter lim="800000"/>
            <a:headEnd/>
            <a:tailEnd/>
          </a:ln>
          <a:effectLst/>
        </p:spPr>
        <p:txBody>
          <a:bodyPr wrap="none">
            <a:spAutoFit/>
          </a:bodyPr>
          <a:lstStyle/>
          <a:p>
            <a:r>
              <a:rPr lang="en-US" altLang="zh-CN" sz="3200" b="0">
                <a:solidFill>
                  <a:srgbClr val="99FF33"/>
                </a:solidFill>
              </a:rPr>
              <a:t>•</a:t>
            </a:r>
          </a:p>
        </p:txBody>
      </p:sp>
      <p:sp>
        <p:nvSpPr>
          <p:cNvPr id="562190" name="Text Box 14"/>
          <p:cNvSpPr txBox="1">
            <a:spLocks noChangeArrowheads="1"/>
          </p:cNvSpPr>
          <p:nvPr/>
        </p:nvSpPr>
        <p:spPr bwMode="auto">
          <a:xfrm>
            <a:off x="3636963" y="2722563"/>
            <a:ext cx="327025" cy="579437"/>
          </a:xfrm>
          <a:prstGeom prst="rect">
            <a:avLst/>
          </a:prstGeom>
          <a:noFill/>
          <a:ln w="9525">
            <a:noFill/>
            <a:miter lim="800000"/>
            <a:headEnd/>
            <a:tailEnd/>
          </a:ln>
          <a:effectLst/>
        </p:spPr>
        <p:txBody>
          <a:bodyPr wrap="none">
            <a:spAutoFit/>
          </a:bodyPr>
          <a:lstStyle/>
          <a:p>
            <a:r>
              <a:rPr lang="en-US" altLang="zh-CN" sz="3200" b="0">
                <a:solidFill>
                  <a:srgbClr val="99FF33"/>
                </a:solidFill>
              </a:rPr>
              <a:t>•</a:t>
            </a:r>
          </a:p>
        </p:txBody>
      </p:sp>
      <p:graphicFrame>
        <p:nvGraphicFramePr>
          <p:cNvPr id="562191" name="Object 15"/>
          <p:cNvGraphicFramePr>
            <a:graphicFrameLocks noChangeAspect="1"/>
          </p:cNvGraphicFramePr>
          <p:nvPr/>
        </p:nvGraphicFramePr>
        <p:xfrm>
          <a:off x="436563" y="4267200"/>
          <a:ext cx="8478837" cy="914400"/>
        </p:xfrm>
        <a:graphic>
          <a:graphicData uri="http://schemas.openxmlformats.org/presentationml/2006/ole">
            <p:oleObj spid="_x0000_s50180" name="Equation" r:id="rId6" imgW="3073320" imgH="253800" progId="">
              <p:embed/>
            </p:oleObj>
          </a:graphicData>
        </a:graphic>
      </p:graphicFrame>
      <p:grpSp>
        <p:nvGrpSpPr>
          <p:cNvPr id="4" name="Group 16"/>
          <p:cNvGrpSpPr>
            <a:grpSpLocks/>
          </p:cNvGrpSpPr>
          <p:nvPr/>
        </p:nvGrpSpPr>
        <p:grpSpPr bwMode="auto">
          <a:xfrm>
            <a:off x="6477000" y="2162175"/>
            <a:ext cx="654050" cy="874713"/>
            <a:chOff x="4080" y="1362"/>
            <a:chExt cx="412" cy="551"/>
          </a:xfrm>
        </p:grpSpPr>
        <p:sp>
          <p:nvSpPr>
            <p:cNvPr id="562193" name="Line 17"/>
            <p:cNvSpPr>
              <a:spLocks noChangeShapeType="1"/>
            </p:cNvSpPr>
            <p:nvPr/>
          </p:nvSpPr>
          <p:spPr bwMode="auto">
            <a:xfrm flipV="1">
              <a:off x="4080" y="1625"/>
              <a:ext cx="192" cy="288"/>
            </a:xfrm>
            <a:prstGeom prst="line">
              <a:avLst/>
            </a:prstGeom>
            <a:noFill/>
            <a:ln w="9525">
              <a:solidFill>
                <a:schemeClr val="tx1"/>
              </a:solidFill>
              <a:miter lim="800000"/>
              <a:headEnd/>
              <a:tailEnd/>
            </a:ln>
            <a:effectLst/>
          </p:spPr>
          <p:txBody>
            <a:bodyPr wrap="none"/>
            <a:lstStyle/>
            <a:p>
              <a:endParaRPr lang="zh-CN" altLang="en-US"/>
            </a:p>
          </p:txBody>
        </p:sp>
        <p:sp>
          <p:nvSpPr>
            <p:cNvPr id="562194" name="Text Box 18"/>
            <p:cNvSpPr txBox="1">
              <a:spLocks noChangeArrowheads="1"/>
            </p:cNvSpPr>
            <p:nvPr/>
          </p:nvSpPr>
          <p:spPr bwMode="auto">
            <a:xfrm>
              <a:off x="4214" y="1362"/>
              <a:ext cx="278" cy="365"/>
            </a:xfrm>
            <a:prstGeom prst="rect">
              <a:avLst/>
            </a:prstGeom>
            <a:noFill/>
            <a:ln w="9525">
              <a:noFill/>
              <a:miter lim="800000"/>
              <a:headEnd/>
              <a:tailEnd/>
            </a:ln>
            <a:effectLst/>
          </p:spPr>
          <p:txBody>
            <a:bodyPr wrap="none">
              <a:spAutoFit/>
            </a:bodyPr>
            <a:lstStyle/>
            <a:p>
              <a:r>
                <a:rPr lang="en-US" altLang="zh-CN" sz="3200" b="0" i="1">
                  <a:solidFill>
                    <a:srgbClr val="66FF33"/>
                  </a:solidFill>
                  <a:sym typeface="Symbol" pitchFamily="18" charset="2"/>
                </a:rPr>
                <a:t></a:t>
              </a:r>
              <a:endParaRPr lang="en-US" altLang="zh-CN" sz="3200" b="0">
                <a:solidFill>
                  <a:srgbClr val="66FF33"/>
                </a:solidFill>
              </a:endParaRPr>
            </a:p>
          </p:txBody>
        </p:sp>
      </p:grpSp>
      <p:graphicFrame>
        <p:nvGraphicFramePr>
          <p:cNvPr id="562195" name="Object 19"/>
          <p:cNvGraphicFramePr>
            <a:graphicFrameLocks noChangeAspect="1"/>
          </p:cNvGraphicFramePr>
          <p:nvPr/>
        </p:nvGraphicFramePr>
        <p:xfrm>
          <a:off x="838200" y="5410200"/>
          <a:ext cx="4876800" cy="698500"/>
        </p:xfrm>
        <a:graphic>
          <a:graphicData uri="http://schemas.openxmlformats.org/presentationml/2006/ole">
            <p:oleObj spid="_x0000_s50181" name="Equation" r:id="rId7" imgW="3454200" imgH="48240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2184"/>
                                        </p:tgtEl>
                                        <p:attrNameLst>
                                          <p:attrName>style.visibility</p:attrName>
                                        </p:attrNameLst>
                                      </p:cBhvr>
                                      <p:to>
                                        <p:strVal val="visible"/>
                                      </p:to>
                                    </p:set>
                                    <p:animEffect transition="in" filter="wipe(up)">
                                      <p:cBhvr>
                                        <p:cTn id="12" dur="500"/>
                                        <p:tgtEl>
                                          <p:spTgt spid="5621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62189"/>
                                        </p:tgtEl>
                                        <p:attrNameLst>
                                          <p:attrName>style.visibility</p:attrName>
                                        </p:attrNameLst>
                                      </p:cBhvr>
                                      <p:to>
                                        <p:strVal val="visible"/>
                                      </p:to>
                                    </p:set>
                                    <p:animEffect transition="in" filter="wipe(up)">
                                      <p:cBhvr>
                                        <p:cTn id="22" dur="500"/>
                                        <p:tgtEl>
                                          <p:spTgt spid="5621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62187"/>
                                        </p:tgtEl>
                                        <p:attrNameLst>
                                          <p:attrName>style.visibility</p:attrName>
                                        </p:attrNameLst>
                                      </p:cBhvr>
                                      <p:to>
                                        <p:strVal val="visible"/>
                                      </p:to>
                                    </p:set>
                                    <p:animEffect transition="in" filter="wipe(up)">
                                      <p:cBhvr>
                                        <p:cTn id="27" dur="500"/>
                                        <p:tgtEl>
                                          <p:spTgt spid="5621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62186"/>
                                        </p:tgtEl>
                                        <p:attrNameLst>
                                          <p:attrName>style.visibility</p:attrName>
                                        </p:attrNameLst>
                                      </p:cBhvr>
                                      <p:to>
                                        <p:strVal val="visible"/>
                                      </p:to>
                                    </p:set>
                                    <p:animEffect transition="in" filter="wipe(up)">
                                      <p:cBhvr>
                                        <p:cTn id="32" dur="500"/>
                                        <p:tgtEl>
                                          <p:spTgt spid="5621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62188"/>
                                        </p:tgtEl>
                                        <p:attrNameLst>
                                          <p:attrName>style.visibility</p:attrName>
                                        </p:attrNameLst>
                                      </p:cBhvr>
                                      <p:to>
                                        <p:strVal val="visible"/>
                                      </p:to>
                                    </p:set>
                                    <p:animEffect transition="in" filter="wipe(up)">
                                      <p:cBhvr>
                                        <p:cTn id="37" dur="500"/>
                                        <p:tgtEl>
                                          <p:spTgt spid="5621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62190"/>
                                        </p:tgtEl>
                                        <p:attrNameLst>
                                          <p:attrName>style.visibility</p:attrName>
                                        </p:attrNameLst>
                                      </p:cBhvr>
                                      <p:to>
                                        <p:strVal val="visible"/>
                                      </p:to>
                                    </p:set>
                                    <p:animEffect transition="in" filter="wipe(up)">
                                      <p:cBhvr>
                                        <p:cTn id="42" dur="500"/>
                                        <p:tgtEl>
                                          <p:spTgt spid="562190"/>
                                        </p:tgtEl>
                                      </p:cBhvr>
                                    </p:animEffect>
                                  </p:childTnLst>
                                </p:cTn>
                              </p:par>
                            </p:childTnLst>
                          </p:cTn>
                        </p:par>
                        <p:par>
                          <p:cTn id="43" fill="hold">
                            <p:stCondLst>
                              <p:cond delay="500"/>
                            </p:stCondLst>
                            <p:childTnLst>
                              <p:par>
                                <p:cTn id="44" presetID="22" presetClass="entr" presetSubtype="1" fill="hold" nodeType="afterEffect">
                                  <p:stCondLst>
                                    <p:cond delay="2000"/>
                                  </p:stCondLst>
                                  <p:childTnLst>
                                    <p:set>
                                      <p:cBhvr>
                                        <p:cTn id="45" dur="1" fill="hold">
                                          <p:stCondLst>
                                            <p:cond delay="0"/>
                                          </p:stCondLst>
                                        </p:cTn>
                                        <p:tgtEl>
                                          <p:spTgt spid="562183"/>
                                        </p:tgtEl>
                                        <p:attrNameLst>
                                          <p:attrName>style.visibility</p:attrName>
                                        </p:attrNameLst>
                                      </p:cBhvr>
                                      <p:to>
                                        <p:strVal val="visible"/>
                                      </p:to>
                                    </p:set>
                                    <p:animEffect transition="in" filter="wipe(up)">
                                      <p:cBhvr>
                                        <p:cTn id="46" dur="500"/>
                                        <p:tgtEl>
                                          <p:spTgt spid="562183"/>
                                        </p:tgtEl>
                                      </p:cBhvr>
                                    </p:animEffect>
                                  </p:childTnLst>
                                </p:cTn>
                              </p:par>
                            </p:childTnLst>
                          </p:cTn>
                        </p:par>
                        <p:par>
                          <p:cTn id="47" fill="hold">
                            <p:stCondLst>
                              <p:cond delay="3000"/>
                            </p:stCondLst>
                            <p:childTnLst>
                              <p:par>
                                <p:cTn id="48" presetID="22" presetClass="entr" presetSubtype="8" fill="hold" nodeType="afterEffect">
                                  <p:stCondLst>
                                    <p:cond delay="2000"/>
                                  </p:stCondLst>
                                  <p:childTnLst>
                                    <p:set>
                                      <p:cBhvr>
                                        <p:cTn id="49" dur="1" fill="hold">
                                          <p:stCondLst>
                                            <p:cond delay="0"/>
                                          </p:stCondLst>
                                        </p:cTn>
                                        <p:tgtEl>
                                          <p:spTgt spid="562185"/>
                                        </p:tgtEl>
                                        <p:attrNameLst>
                                          <p:attrName>style.visibility</p:attrName>
                                        </p:attrNameLst>
                                      </p:cBhvr>
                                      <p:to>
                                        <p:strVal val="visible"/>
                                      </p:to>
                                    </p:set>
                                    <p:animEffect transition="in" filter="wipe(left)">
                                      <p:cBhvr>
                                        <p:cTn id="50" dur="500"/>
                                        <p:tgtEl>
                                          <p:spTgt spid="562185"/>
                                        </p:tgtEl>
                                      </p:cBhvr>
                                    </p:animEffect>
                                  </p:childTnLst>
                                </p:cTn>
                              </p:par>
                            </p:childTnLst>
                          </p:cTn>
                        </p:par>
                        <p:par>
                          <p:cTn id="51" fill="hold">
                            <p:stCondLst>
                              <p:cond delay="5500"/>
                            </p:stCondLst>
                            <p:childTnLst>
                              <p:par>
                                <p:cTn id="52" presetID="22" presetClass="entr" presetSubtype="8" fill="hold" nodeType="afterEffect">
                                  <p:stCondLst>
                                    <p:cond delay="2000"/>
                                  </p:stCondLst>
                                  <p:childTnLst>
                                    <p:set>
                                      <p:cBhvr>
                                        <p:cTn id="53" dur="1" fill="hold">
                                          <p:stCondLst>
                                            <p:cond delay="0"/>
                                          </p:stCondLst>
                                        </p:cTn>
                                        <p:tgtEl>
                                          <p:spTgt spid="562191"/>
                                        </p:tgtEl>
                                        <p:attrNameLst>
                                          <p:attrName>style.visibility</p:attrName>
                                        </p:attrNameLst>
                                      </p:cBhvr>
                                      <p:to>
                                        <p:strVal val="visible"/>
                                      </p:to>
                                    </p:set>
                                    <p:animEffect transition="in" filter="wipe(left)">
                                      <p:cBhvr>
                                        <p:cTn id="54" dur="500"/>
                                        <p:tgtEl>
                                          <p:spTgt spid="56219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62195"/>
                                        </p:tgtEl>
                                        <p:attrNameLst>
                                          <p:attrName>style.visibility</p:attrName>
                                        </p:attrNameLst>
                                      </p:cBhvr>
                                      <p:to>
                                        <p:strVal val="visible"/>
                                      </p:to>
                                    </p:set>
                                    <p:animEffect transition="in" filter="wipe(left)">
                                      <p:cBhvr>
                                        <p:cTn id="59" dur="500"/>
                                        <p:tgtEl>
                                          <p:spTgt spid="562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4" grpId="0" animBg="1"/>
      <p:bldP spid="562186" grpId="0" animBg="1"/>
      <p:bldP spid="562187" grpId="0" autoUpdateAnimBg="0"/>
      <p:bldP spid="562188" grpId="0" autoUpdateAnimBg="0"/>
      <p:bldP spid="562189" grpId="0" autoUpdateAnimBg="0"/>
      <p:bldP spid="56219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02" name="Object 2"/>
          <p:cNvGraphicFramePr>
            <a:graphicFrameLocks noChangeAspect="1"/>
          </p:cNvGraphicFramePr>
          <p:nvPr/>
        </p:nvGraphicFramePr>
        <p:xfrm>
          <a:off x="609600" y="895350"/>
          <a:ext cx="3124200" cy="2000250"/>
        </p:xfrm>
        <a:graphic>
          <a:graphicData uri="http://schemas.openxmlformats.org/presentationml/2006/ole">
            <p:oleObj spid="_x0000_s51202" name="Equation" r:id="rId3" imgW="2514600" imgH="1625400" progId="Equation.3">
              <p:embed/>
            </p:oleObj>
          </a:graphicData>
        </a:graphic>
      </p:graphicFrame>
      <p:sp>
        <p:nvSpPr>
          <p:cNvPr id="563203" name="AutoShape 3" descr="深色竖线"/>
          <p:cNvSpPr>
            <a:spLocks noChangeArrowheads="1"/>
          </p:cNvSpPr>
          <p:nvPr/>
        </p:nvSpPr>
        <p:spPr bwMode="auto">
          <a:xfrm>
            <a:off x="7370763" y="2951163"/>
            <a:ext cx="914400" cy="325437"/>
          </a:xfrm>
          <a:prstGeom prst="rtTriangle">
            <a:avLst/>
          </a:prstGeom>
          <a:pattFill prst="dkVert">
            <a:fgClr>
              <a:srgbClr val="FF0000"/>
            </a:fgClr>
            <a:bgClr>
              <a:srgbClr val="FFFFFF"/>
            </a:bgClr>
          </a:pattFill>
          <a:ln w="9525">
            <a:noFill/>
            <a:miter lim="800000"/>
            <a:headEnd/>
            <a:tailEnd/>
          </a:ln>
          <a:effectLst/>
        </p:spPr>
        <p:txBody>
          <a:bodyPr wrap="none" anchor="ctr"/>
          <a:lstStyle/>
          <a:p>
            <a:endParaRPr lang="zh-CN" altLang="en-US"/>
          </a:p>
        </p:txBody>
      </p:sp>
      <p:sp>
        <p:nvSpPr>
          <p:cNvPr id="563204" name="AutoShape 4" descr="深色竖线"/>
          <p:cNvSpPr>
            <a:spLocks noChangeArrowheads="1"/>
          </p:cNvSpPr>
          <p:nvPr/>
        </p:nvSpPr>
        <p:spPr bwMode="auto">
          <a:xfrm flipH="1">
            <a:off x="4191000" y="2971800"/>
            <a:ext cx="914400" cy="325438"/>
          </a:xfrm>
          <a:prstGeom prst="rtTriangle">
            <a:avLst/>
          </a:prstGeom>
          <a:pattFill prst="dkVert">
            <a:fgClr>
              <a:srgbClr val="FF0000"/>
            </a:fgClr>
            <a:bgClr>
              <a:srgbClr val="FFFFFF"/>
            </a:bgClr>
          </a:pattFill>
          <a:ln w="9525">
            <a:noFill/>
            <a:miter lim="800000"/>
            <a:headEnd/>
            <a:tailEnd/>
          </a:ln>
          <a:effectLst/>
        </p:spPr>
        <p:txBody>
          <a:bodyPr wrap="none" anchor="ctr"/>
          <a:lstStyle/>
          <a:p>
            <a:endParaRPr lang="zh-CN" altLang="en-US"/>
          </a:p>
        </p:txBody>
      </p:sp>
      <p:grpSp>
        <p:nvGrpSpPr>
          <p:cNvPr id="2" name="Group 5"/>
          <p:cNvGrpSpPr>
            <a:grpSpLocks/>
          </p:cNvGrpSpPr>
          <p:nvPr/>
        </p:nvGrpSpPr>
        <p:grpSpPr bwMode="auto">
          <a:xfrm>
            <a:off x="4114800" y="973138"/>
            <a:ext cx="4343400" cy="2684462"/>
            <a:chOff x="1776" y="432"/>
            <a:chExt cx="2736" cy="1691"/>
          </a:xfrm>
        </p:grpSpPr>
        <p:pic>
          <p:nvPicPr>
            <p:cNvPr id="563206" name="Picture 6"/>
            <p:cNvPicPr>
              <a:picLocks noChangeAspect="1" noChangeArrowheads="1"/>
            </p:cNvPicPr>
            <p:nvPr/>
          </p:nvPicPr>
          <p:blipFill>
            <a:blip r:embed="rId4"/>
            <a:srcRect/>
            <a:stretch>
              <a:fillRect/>
            </a:stretch>
          </p:blipFill>
          <p:spPr bwMode="auto">
            <a:xfrm>
              <a:off x="1776" y="432"/>
              <a:ext cx="2736" cy="1691"/>
            </a:xfrm>
            <a:prstGeom prst="rect">
              <a:avLst/>
            </a:prstGeom>
            <a:noFill/>
            <a:ln w="9525">
              <a:noFill/>
              <a:miter lim="800000"/>
              <a:headEnd/>
              <a:tailEnd/>
            </a:ln>
            <a:effectLst/>
          </p:spPr>
        </p:pic>
        <p:sp>
          <p:nvSpPr>
            <p:cNvPr id="563207" name="Rectangle 7"/>
            <p:cNvSpPr>
              <a:spLocks noChangeArrowheads="1"/>
            </p:cNvSpPr>
            <p:nvPr/>
          </p:nvSpPr>
          <p:spPr bwMode="auto">
            <a:xfrm>
              <a:off x="1920" y="1968"/>
              <a:ext cx="2400" cy="144"/>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563208" name="Text Box 8" descr="深色竖线"/>
          <p:cNvSpPr txBox="1">
            <a:spLocks noChangeArrowheads="1"/>
          </p:cNvSpPr>
          <p:nvPr/>
        </p:nvSpPr>
        <p:spPr bwMode="auto">
          <a:xfrm>
            <a:off x="7216775" y="3276600"/>
            <a:ext cx="555625" cy="457200"/>
          </a:xfrm>
          <a:prstGeom prst="rect">
            <a:avLst/>
          </a:prstGeom>
          <a:noFill/>
          <a:ln w="9525">
            <a:noFill/>
            <a:miter lim="800000"/>
            <a:headEnd/>
            <a:tailEnd/>
          </a:ln>
          <a:effectLst/>
        </p:spPr>
        <p:txBody>
          <a:bodyPr wrap="none" anchor="ctr">
            <a:spAutoFit/>
          </a:bodyPr>
          <a:lstStyle/>
          <a:p>
            <a:pPr algn="ctr"/>
            <a:r>
              <a:rPr lang="en-US" altLang="zh-CN" sz="2400" b="0" i="1">
                <a:solidFill>
                  <a:srgbClr val="99FF33"/>
                </a:solidFill>
                <a:ea typeface="楷体" pitchFamily="18" charset="-122"/>
              </a:rPr>
              <a:t>t</a:t>
            </a:r>
            <a:r>
              <a:rPr lang="en-US" altLang="zh-CN" sz="2400" b="0" i="1" baseline="-25000">
                <a:solidFill>
                  <a:srgbClr val="99FF33"/>
                </a:solidFill>
                <a:ea typeface="楷体" pitchFamily="18" charset="-122"/>
                <a:sym typeface="Symbol" pitchFamily="18" charset="2"/>
              </a:rPr>
              <a:t></a:t>
            </a:r>
            <a:r>
              <a:rPr lang="en-US" altLang="zh-CN" sz="2400" b="0" baseline="-25000">
                <a:solidFill>
                  <a:srgbClr val="99FF33"/>
                </a:solidFill>
                <a:ea typeface="楷体" pitchFamily="18" charset="-122"/>
                <a:sym typeface="Symbol" pitchFamily="18" charset="2"/>
              </a:rPr>
              <a:t>/2</a:t>
            </a:r>
            <a:endParaRPr lang="en-US" altLang="zh-CN" sz="2400" b="0" i="1">
              <a:solidFill>
                <a:srgbClr val="99FF33"/>
              </a:solidFill>
              <a:ea typeface="楷体" pitchFamily="18" charset="-122"/>
            </a:endParaRPr>
          </a:p>
        </p:txBody>
      </p:sp>
      <p:sp>
        <p:nvSpPr>
          <p:cNvPr id="563209" name="Text Box 9" descr="深色竖线"/>
          <p:cNvSpPr txBox="1">
            <a:spLocks noChangeArrowheads="1"/>
          </p:cNvSpPr>
          <p:nvPr/>
        </p:nvSpPr>
        <p:spPr bwMode="auto">
          <a:xfrm>
            <a:off x="4905375" y="3276600"/>
            <a:ext cx="657225" cy="457200"/>
          </a:xfrm>
          <a:prstGeom prst="rect">
            <a:avLst/>
          </a:prstGeom>
          <a:noFill/>
          <a:ln w="9525">
            <a:noFill/>
            <a:miter lim="800000"/>
            <a:headEnd/>
            <a:tailEnd/>
          </a:ln>
          <a:effectLst/>
        </p:spPr>
        <p:txBody>
          <a:bodyPr wrap="none" anchor="ctr">
            <a:spAutoFit/>
          </a:bodyPr>
          <a:lstStyle/>
          <a:p>
            <a:pPr algn="ctr"/>
            <a:r>
              <a:rPr lang="en-US" altLang="zh-CN" sz="2400" b="0" i="1">
                <a:solidFill>
                  <a:srgbClr val="99FF33"/>
                </a:solidFill>
                <a:ea typeface="楷体" pitchFamily="18" charset="-122"/>
              </a:rPr>
              <a:t>-t</a:t>
            </a:r>
            <a:r>
              <a:rPr lang="en-US" altLang="zh-CN" sz="2400" b="0" i="1" baseline="-25000">
                <a:solidFill>
                  <a:srgbClr val="99FF33"/>
                </a:solidFill>
                <a:ea typeface="楷体" pitchFamily="18" charset="-122"/>
                <a:sym typeface="Symbol" pitchFamily="18" charset="2"/>
              </a:rPr>
              <a:t></a:t>
            </a:r>
            <a:r>
              <a:rPr lang="en-US" altLang="zh-CN" sz="2400" b="0" baseline="-25000">
                <a:solidFill>
                  <a:srgbClr val="99FF33"/>
                </a:solidFill>
                <a:ea typeface="楷体" pitchFamily="18" charset="-122"/>
                <a:sym typeface="Symbol" pitchFamily="18" charset="2"/>
              </a:rPr>
              <a:t>/2</a:t>
            </a:r>
            <a:endParaRPr lang="en-US" altLang="zh-CN" sz="2400" b="0" i="1">
              <a:solidFill>
                <a:srgbClr val="99FF33"/>
              </a:solidFill>
              <a:ea typeface="楷体" pitchFamily="18" charset="-122"/>
            </a:endParaRPr>
          </a:p>
        </p:txBody>
      </p:sp>
      <p:sp>
        <p:nvSpPr>
          <p:cNvPr id="563210" name="Text Box 10"/>
          <p:cNvSpPr txBox="1">
            <a:spLocks noChangeArrowheads="1"/>
          </p:cNvSpPr>
          <p:nvPr/>
        </p:nvSpPr>
        <p:spPr bwMode="auto">
          <a:xfrm>
            <a:off x="7216775" y="3021013"/>
            <a:ext cx="327025" cy="579437"/>
          </a:xfrm>
          <a:prstGeom prst="rect">
            <a:avLst/>
          </a:prstGeom>
          <a:noFill/>
          <a:ln w="9525">
            <a:noFill/>
            <a:miter lim="800000"/>
            <a:headEnd/>
            <a:tailEnd/>
          </a:ln>
          <a:effectLst/>
        </p:spPr>
        <p:txBody>
          <a:bodyPr wrap="none">
            <a:spAutoFit/>
          </a:bodyPr>
          <a:lstStyle/>
          <a:p>
            <a:r>
              <a:rPr lang="en-US" altLang="zh-CN" sz="3200" b="0">
                <a:solidFill>
                  <a:srgbClr val="99FF33"/>
                </a:solidFill>
              </a:rPr>
              <a:t>•</a:t>
            </a:r>
          </a:p>
        </p:txBody>
      </p:sp>
      <p:sp>
        <p:nvSpPr>
          <p:cNvPr id="563211" name="Text Box 11"/>
          <p:cNvSpPr txBox="1">
            <a:spLocks noChangeArrowheads="1"/>
          </p:cNvSpPr>
          <p:nvPr/>
        </p:nvSpPr>
        <p:spPr bwMode="auto">
          <a:xfrm>
            <a:off x="4953000" y="2971800"/>
            <a:ext cx="327025" cy="579438"/>
          </a:xfrm>
          <a:prstGeom prst="rect">
            <a:avLst/>
          </a:prstGeom>
          <a:noFill/>
          <a:ln w="9525">
            <a:noFill/>
            <a:miter lim="800000"/>
            <a:headEnd/>
            <a:tailEnd/>
          </a:ln>
          <a:effectLst/>
        </p:spPr>
        <p:txBody>
          <a:bodyPr wrap="none">
            <a:spAutoFit/>
          </a:bodyPr>
          <a:lstStyle/>
          <a:p>
            <a:r>
              <a:rPr lang="en-US" altLang="zh-CN" sz="3200" b="0">
                <a:solidFill>
                  <a:srgbClr val="99FF33"/>
                </a:solidFill>
              </a:rPr>
              <a:t>•</a:t>
            </a:r>
          </a:p>
        </p:txBody>
      </p:sp>
      <p:graphicFrame>
        <p:nvGraphicFramePr>
          <p:cNvPr id="563212" name="Object 12"/>
          <p:cNvGraphicFramePr>
            <a:graphicFrameLocks noChangeAspect="1"/>
          </p:cNvGraphicFramePr>
          <p:nvPr/>
        </p:nvGraphicFramePr>
        <p:xfrm>
          <a:off x="1219200" y="3962400"/>
          <a:ext cx="6553200" cy="2514600"/>
        </p:xfrm>
        <a:graphic>
          <a:graphicData uri="http://schemas.openxmlformats.org/presentationml/2006/ole">
            <p:oleObj spid="_x0000_s51203" name="Equation" r:id="rId5" imgW="4076640" imgH="1739880" progId="Equation.3">
              <p:embed/>
            </p:oleObj>
          </a:graphicData>
        </a:graphic>
      </p:graphicFrame>
      <p:sp>
        <p:nvSpPr>
          <p:cNvPr id="563213" name="Text Box 13"/>
          <p:cNvSpPr txBox="1">
            <a:spLocks noChangeArrowheads="1"/>
          </p:cNvSpPr>
          <p:nvPr/>
        </p:nvSpPr>
        <p:spPr bwMode="auto">
          <a:xfrm>
            <a:off x="6918325" y="2659063"/>
            <a:ext cx="184150" cy="579437"/>
          </a:xfrm>
          <a:prstGeom prst="rect">
            <a:avLst/>
          </a:prstGeom>
          <a:noFill/>
          <a:ln w="9525">
            <a:noFill/>
            <a:miter lim="800000"/>
            <a:headEnd/>
            <a:tailEnd/>
          </a:ln>
          <a:effectLst/>
        </p:spPr>
        <p:txBody>
          <a:bodyPr wrap="none">
            <a:spAutoFit/>
          </a:bodyPr>
          <a:lstStyle/>
          <a:p>
            <a:endParaRPr lang="zh-CN" altLang="zh-CN" sz="3200" b="0" i="1"/>
          </a:p>
        </p:txBody>
      </p:sp>
      <p:grpSp>
        <p:nvGrpSpPr>
          <p:cNvPr id="3" name="Group 14"/>
          <p:cNvGrpSpPr>
            <a:grpSpLocks/>
          </p:cNvGrpSpPr>
          <p:nvPr/>
        </p:nvGrpSpPr>
        <p:grpSpPr bwMode="auto">
          <a:xfrm>
            <a:off x="7620000" y="2362200"/>
            <a:ext cx="969963" cy="750888"/>
            <a:chOff x="4176" y="1783"/>
            <a:chExt cx="611" cy="473"/>
          </a:xfrm>
        </p:grpSpPr>
        <p:sp>
          <p:nvSpPr>
            <p:cNvPr id="563215" name="Line 15"/>
            <p:cNvSpPr>
              <a:spLocks noChangeShapeType="1"/>
            </p:cNvSpPr>
            <p:nvPr/>
          </p:nvSpPr>
          <p:spPr bwMode="auto">
            <a:xfrm flipV="1">
              <a:off x="4176" y="1968"/>
              <a:ext cx="192" cy="288"/>
            </a:xfrm>
            <a:prstGeom prst="line">
              <a:avLst/>
            </a:prstGeom>
            <a:noFill/>
            <a:ln w="9525">
              <a:solidFill>
                <a:schemeClr val="tx1"/>
              </a:solidFill>
              <a:miter lim="800000"/>
              <a:headEnd/>
              <a:tailEnd/>
            </a:ln>
            <a:effectLst/>
          </p:spPr>
          <p:txBody>
            <a:bodyPr wrap="none"/>
            <a:lstStyle/>
            <a:p>
              <a:endParaRPr lang="zh-CN" altLang="en-US"/>
            </a:p>
          </p:txBody>
        </p:sp>
        <p:sp>
          <p:nvSpPr>
            <p:cNvPr id="563216" name="Text Box 16"/>
            <p:cNvSpPr txBox="1">
              <a:spLocks noChangeArrowheads="1"/>
            </p:cNvSpPr>
            <p:nvPr/>
          </p:nvSpPr>
          <p:spPr bwMode="auto">
            <a:xfrm>
              <a:off x="4310" y="1783"/>
              <a:ext cx="477" cy="365"/>
            </a:xfrm>
            <a:prstGeom prst="rect">
              <a:avLst/>
            </a:prstGeom>
            <a:noFill/>
            <a:ln w="9525">
              <a:noFill/>
              <a:miter lim="800000"/>
              <a:headEnd/>
              <a:tailEnd/>
            </a:ln>
            <a:effectLst/>
          </p:spPr>
          <p:txBody>
            <a:bodyPr wrap="none">
              <a:spAutoFit/>
            </a:bodyPr>
            <a:lstStyle/>
            <a:p>
              <a:r>
                <a:rPr lang="en-US" altLang="zh-CN" sz="3200" b="0" i="1">
                  <a:solidFill>
                    <a:srgbClr val="66FF33"/>
                  </a:solidFill>
                  <a:sym typeface="Symbol" pitchFamily="18" charset="2"/>
                </a:rPr>
                <a:t></a:t>
              </a:r>
              <a:r>
                <a:rPr lang="en-US" altLang="zh-CN" sz="3200" b="0">
                  <a:solidFill>
                    <a:srgbClr val="66FF33"/>
                  </a:solidFill>
                  <a:sym typeface="Symbol" pitchFamily="18" charset="2"/>
                </a:rPr>
                <a:t>/2</a:t>
              </a:r>
              <a:endParaRPr lang="en-US" altLang="zh-CN" sz="3200" b="0">
                <a:solidFill>
                  <a:srgbClr val="66FF33"/>
                </a:solidFill>
              </a:endParaRPr>
            </a:p>
          </p:txBody>
        </p:sp>
      </p:grpSp>
      <p:grpSp>
        <p:nvGrpSpPr>
          <p:cNvPr id="4" name="Group 17"/>
          <p:cNvGrpSpPr>
            <a:grpSpLocks/>
          </p:cNvGrpSpPr>
          <p:nvPr/>
        </p:nvGrpSpPr>
        <p:grpSpPr bwMode="auto">
          <a:xfrm>
            <a:off x="4119563" y="2286000"/>
            <a:ext cx="757237" cy="828675"/>
            <a:chOff x="1766" y="1680"/>
            <a:chExt cx="477" cy="522"/>
          </a:xfrm>
        </p:grpSpPr>
        <p:sp>
          <p:nvSpPr>
            <p:cNvPr id="563218" name="Line 18"/>
            <p:cNvSpPr>
              <a:spLocks noChangeShapeType="1"/>
            </p:cNvSpPr>
            <p:nvPr/>
          </p:nvSpPr>
          <p:spPr bwMode="auto">
            <a:xfrm rot="16511859" flipV="1">
              <a:off x="2009" y="1982"/>
              <a:ext cx="192" cy="247"/>
            </a:xfrm>
            <a:prstGeom prst="line">
              <a:avLst/>
            </a:prstGeom>
            <a:noFill/>
            <a:ln w="9525">
              <a:solidFill>
                <a:schemeClr val="tx1"/>
              </a:solidFill>
              <a:miter lim="800000"/>
              <a:headEnd/>
              <a:tailEnd/>
            </a:ln>
            <a:effectLst/>
          </p:spPr>
          <p:txBody>
            <a:bodyPr wrap="none"/>
            <a:lstStyle/>
            <a:p>
              <a:endParaRPr lang="zh-CN" altLang="en-US"/>
            </a:p>
          </p:txBody>
        </p:sp>
        <p:sp>
          <p:nvSpPr>
            <p:cNvPr id="563219" name="Text Box 19"/>
            <p:cNvSpPr txBox="1">
              <a:spLocks noChangeArrowheads="1"/>
            </p:cNvSpPr>
            <p:nvPr/>
          </p:nvSpPr>
          <p:spPr bwMode="auto">
            <a:xfrm>
              <a:off x="1766" y="1680"/>
              <a:ext cx="477" cy="365"/>
            </a:xfrm>
            <a:prstGeom prst="rect">
              <a:avLst/>
            </a:prstGeom>
            <a:noFill/>
            <a:ln w="9525">
              <a:noFill/>
              <a:miter lim="800000"/>
              <a:headEnd/>
              <a:tailEnd/>
            </a:ln>
            <a:effectLst/>
          </p:spPr>
          <p:txBody>
            <a:bodyPr wrap="none">
              <a:spAutoFit/>
            </a:bodyPr>
            <a:lstStyle/>
            <a:p>
              <a:r>
                <a:rPr lang="en-US" altLang="zh-CN" sz="3200" b="0" i="1">
                  <a:solidFill>
                    <a:srgbClr val="66FF33"/>
                  </a:solidFill>
                  <a:sym typeface="Symbol" pitchFamily="18" charset="2"/>
                </a:rPr>
                <a:t></a:t>
              </a:r>
              <a:r>
                <a:rPr lang="en-US" altLang="zh-CN" sz="3200" b="0">
                  <a:solidFill>
                    <a:srgbClr val="66FF33"/>
                  </a:solidFill>
                  <a:sym typeface="Symbol" pitchFamily="18" charset="2"/>
                </a:rPr>
                <a:t>/2</a:t>
              </a:r>
              <a:endParaRPr lang="en-US" altLang="zh-CN" sz="3200" b="0">
                <a:solidFill>
                  <a:srgbClr val="66FF33"/>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3202"/>
                                        </p:tgtEl>
                                        <p:attrNameLst>
                                          <p:attrName>style.visibility</p:attrName>
                                        </p:attrNameLst>
                                      </p:cBhvr>
                                      <p:to>
                                        <p:strVal val="visible"/>
                                      </p:to>
                                    </p:set>
                                    <p:animEffect transition="in" filter="wipe(up)">
                                      <p:cBhvr>
                                        <p:cTn id="7" dur="500"/>
                                        <p:tgtEl>
                                          <p:spTgt spid="563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63203"/>
                                        </p:tgtEl>
                                        <p:attrNameLst>
                                          <p:attrName>style.visibility</p:attrName>
                                        </p:attrNameLst>
                                      </p:cBhvr>
                                      <p:to>
                                        <p:strVal val="visible"/>
                                      </p:to>
                                    </p:set>
                                    <p:animEffect transition="in" filter="wipe(up)">
                                      <p:cBhvr>
                                        <p:cTn id="17" dur="500"/>
                                        <p:tgtEl>
                                          <p:spTgt spid="5632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63210"/>
                                        </p:tgtEl>
                                        <p:attrNameLst>
                                          <p:attrName>style.visibility</p:attrName>
                                        </p:attrNameLst>
                                      </p:cBhvr>
                                      <p:to>
                                        <p:strVal val="visible"/>
                                      </p:to>
                                    </p:set>
                                    <p:animEffect transition="in" filter="wipe(up)">
                                      <p:cBhvr>
                                        <p:cTn id="27" dur="500"/>
                                        <p:tgtEl>
                                          <p:spTgt spid="5632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63208"/>
                                        </p:tgtEl>
                                        <p:attrNameLst>
                                          <p:attrName>style.visibility</p:attrName>
                                        </p:attrNameLst>
                                      </p:cBhvr>
                                      <p:to>
                                        <p:strVal val="visible"/>
                                      </p:to>
                                    </p:set>
                                    <p:animEffect transition="in" filter="wipe(up)">
                                      <p:cBhvr>
                                        <p:cTn id="32" dur="500"/>
                                        <p:tgtEl>
                                          <p:spTgt spid="5632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63204"/>
                                        </p:tgtEl>
                                        <p:attrNameLst>
                                          <p:attrName>style.visibility</p:attrName>
                                        </p:attrNameLst>
                                      </p:cBhvr>
                                      <p:to>
                                        <p:strVal val="visible"/>
                                      </p:to>
                                    </p:set>
                                    <p:animEffect transition="in" filter="wipe(up)">
                                      <p:cBhvr>
                                        <p:cTn id="37" dur="500"/>
                                        <p:tgtEl>
                                          <p:spTgt spid="5632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righ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63211"/>
                                        </p:tgtEl>
                                        <p:attrNameLst>
                                          <p:attrName>style.visibility</p:attrName>
                                        </p:attrNameLst>
                                      </p:cBhvr>
                                      <p:to>
                                        <p:strVal val="visible"/>
                                      </p:to>
                                    </p:set>
                                    <p:animEffect transition="in" filter="wipe(up)">
                                      <p:cBhvr>
                                        <p:cTn id="47" dur="500"/>
                                        <p:tgtEl>
                                          <p:spTgt spid="5632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63209"/>
                                        </p:tgtEl>
                                        <p:attrNameLst>
                                          <p:attrName>style.visibility</p:attrName>
                                        </p:attrNameLst>
                                      </p:cBhvr>
                                      <p:to>
                                        <p:strVal val="visible"/>
                                      </p:to>
                                    </p:set>
                                    <p:animEffect transition="in" filter="wipe(up)">
                                      <p:cBhvr>
                                        <p:cTn id="52" dur="500"/>
                                        <p:tgtEl>
                                          <p:spTgt spid="5632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63212"/>
                                        </p:tgtEl>
                                        <p:attrNameLst>
                                          <p:attrName>style.visibility</p:attrName>
                                        </p:attrNameLst>
                                      </p:cBhvr>
                                      <p:to>
                                        <p:strVal val="visible"/>
                                      </p:to>
                                    </p:set>
                                    <p:animEffect transition="in" filter="wipe(up)">
                                      <p:cBhvr>
                                        <p:cTn id="57" dur="500"/>
                                        <p:tgtEl>
                                          <p:spTgt spid="563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nimBg="1"/>
      <p:bldP spid="563204" grpId="0" animBg="1"/>
      <p:bldP spid="563208" grpId="0" autoUpdateAnimBg="0"/>
      <p:bldP spid="563209" grpId="0" autoUpdateAnimBg="0"/>
      <p:bldP spid="563210" grpId="0" autoUpdateAnimBg="0"/>
      <p:bldP spid="56321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5973" name="Object 5"/>
          <p:cNvGraphicFramePr>
            <a:graphicFrameLocks noChangeAspect="1"/>
          </p:cNvGraphicFramePr>
          <p:nvPr/>
        </p:nvGraphicFramePr>
        <p:xfrm>
          <a:off x="304800" y="3810000"/>
          <a:ext cx="5181600" cy="1144588"/>
        </p:xfrm>
        <a:graphic>
          <a:graphicData uri="http://schemas.openxmlformats.org/presentationml/2006/ole">
            <p:oleObj spid="_x0000_s52226" name="Equation" r:id="rId3" imgW="5918040" imgH="1143000" progId="Equation.3">
              <p:embed/>
            </p:oleObj>
          </a:graphicData>
        </a:graphic>
      </p:graphicFrame>
      <p:grpSp>
        <p:nvGrpSpPr>
          <p:cNvPr id="2" name="Group 28"/>
          <p:cNvGrpSpPr>
            <a:grpSpLocks/>
          </p:cNvGrpSpPr>
          <p:nvPr/>
        </p:nvGrpSpPr>
        <p:grpSpPr bwMode="auto">
          <a:xfrm>
            <a:off x="5943600" y="2895600"/>
            <a:ext cx="2514600" cy="1574800"/>
            <a:chOff x="3744" y="1824"/>
            <a:chExt cx="1584" cy="992"/>
          </a:xfrm>
        </p:grpSpPr>
        <p:graphicFrame>
          <p:nvGraphicFramePr>
            <p:cNvPr id="595975" name="Object 7"/>
            <p:cNvGraphicFramePr>
              <a:graphicFrameLocks noChangeAspect="1"/>
            </p:cNvGraphicFramePr>
            <p:nvPr/>
          </p:nvGraphicFramePr>
          <p:xfrm>
            <a:off x="3744" y="1824"/>
            <a:ext cx="989" cy="650"/>
          </p:xfrm>
          <a:graphic>
            <a:graphicData uri="http://schemas.openxmlformats.org/presentationml/2006/ole">
              <p:oleObj spid="_x0000_s52232" name="公式" r:id="rId4" imgW="622080" imgH="419040" progId="Equation.3">
                <p:embed/>
              </p:oleObj>
            </a:graphicData>
          </a:graphic>
        </p:graphicFrame>
        <p:sp>
          <p:nvSpPr>
            <p:cNvPr id="595976" name="Text Box 8"/>
            <p:cNvSpPr txBox="1">
              <a:spLocks noChangeArrowheads="1"/>
            </p:cNvSpPr>
            <p:nvPr/>
          </p:nvSpPr>
          <p:spPr bwMode="auto">
            <a:xfrm>
              <a:off x="4656" y="1928"/>
              <a:ext cx="404" cy="404"/>
            </a:xfrm>
            <a:prstGeom prst="rect">
              <a:avLst/>
            </a:prstGeom>
            <a:noFill/>
            <a:ln w="9525">
              <a:noFill/>
              <a:miter lim="800000"/>
              <a:headEnd/>
              <a:tailEnd/>
            </a:ln>
            <a:effectLst/>
          </p:spPr>
          <p:txBody>
            <a:bodyPr wrap="none">
              <a:spAutoFit/>
            </a:bodyPr>
            <a:lstStyle/>
            <a:p>
              <a:r>
                <a:rPr lang="zh-CN" altLang="en-US" sz="3600" b="0"/>
                <a:t>与</a:t>
              </a:r>
            </a:p>
          </p:txBody>
        </p:sp>
        <p:graphicFrame>
          <p:nvGraphicFramePr>
            <p:cNvPr id="595977" name="Object 9"/>
            <p:cNvGraphicFramePr>
              <a:graphicFrameLocks noChangeAspect="1"/>
            </p:cNvGraphicFramePr>
            <p:nvPr/>
          </p:nvGraphicFramePr>
          <p:xfrm>
            <a:off x="5040" y="2016"/>
            <a:ext cx="288" cy="321"/>
          </p:xfrm>
          <a:graphic>
            <a:graphicData uri="http://schemas.openxmlformats.org/presentationml/2006/ole">
              <p:oleObj spid="_x0000_s52233" name="公式" r:id="rId5" imgW="177480" imgH="203040" progId="Equation.3">
                <p:embed/>
              </p:oleObj>
            </a:graphicData>
          </a:graphic>
        </p:graphicFrame>
        <p:sp>
          <p:nvSpPr>
            <p:cNvPr id="595978" name="Text Box 10"/>
            <p:cNvSpPr txBox="1">
              <a:spLocks noChangeArrowheads="1"/>
            </p:cNvSpPr>
            <p:nvPr/>
          </p:nvSpPr>
          <p:spPr bwMode="auto">
            <a:xfrm>
              <a:off x="3948" y="2412"/>
              <a:ext cx="1268" cy="404"/>
            </a:xfrm>
            <a:prstGeom prst="rect">
              <a:avLst/>
            </a:prstGeom>
            <a:noFill/>
            <a:ln w="9525">
              <a:noFill/>
              <a:miter lim="800000"/>
              <a:headEnd/>
              <a:tailEnd/>
            </a:ln>
            <a:effectLst/>
          </p:spPr>
          <p:txBody>
            <a:bodyPr wrap="none">
              <a:spAutoFit/>
            </a:bodyPr>
            <a:lstStyle/>
            <a:p>
              <a:r>
                <a:rPr lang="zh-CN" altLang="en-US" sz="3600" b="0"/>
                <a:t>相互独立</a:t>
              </a:r>
            </a:p>
          </p:txBody>
        </p:sp>
      </p:grpSp>
      <p:graphicFrame>
        <p:nvGraphicFramePr>
          <p:cNvPr id="595983" name="Object 15"/>
          <p:cNvGraphicFramePr>
            <a:graphicFrameLocks noChangeAspect="1"/>
          </p:cNvGraphicFramePr>
          <p:nvPr/>
        </p:nvGraphicFramePr>
        <p:xfrm>
          <a:off x="0" y="2590800"/>
          <a:ext cx="2328863" cy="990600"/>
        </p:xfrm>
        <a:graphic>
          <a:graphicData uri="http://schemas.openxmlformats.org/presentationml/2006/ole">
            <p:oleObj spid="_x0000_s52227" name="Equation" r:id="rId6" imgW="2539800" imgH="977760" progId="Equation.3">
              <p:embed/>
            </p:oleObj>
          </a:graphicData>
        </a:graphic>
      </p:graphicFrame>
      <p:graphicFrame>
        <p:nvGraphicFramePr>
          <p:cNvPr id="595984" name="Object 16"/>
          <p:cNvGraphicFramePr>
            <a:graphicFrameLocks noChangeAspect="1"/>
          </p:cNvGraphicFramePr>
          <p:nvPr/>
        </p:nvGraphicFramePr>
        <p:xfrm>
          <a:off x="2133600" y="2667000"/>
          <a:ext cx="3627438" cy="1000125"/>
        </p:xfrm>
        <a:graphic>
          <a:graphicData uri="http://schemas.openxmlformats.org/presentationml/2006/ole">
            <p:oleObj spid="_x0000_s52228" name="Equation" r:id="rId7" imgW="1574640" imgH="431640" progId="">
              <p:embed/>
            </p:oleObj>
          </a:graphicData>
        </a:graphic>
      </p:graphicFrame>
      <p:sp>
        <p:nvSpPr>
          <p:cNvPr id="595985" name="AutoShape 17"/>
          <p:cNvSpPr>
            <a:spLocks/>
          </p:cNvSpPr>
          <p:nvPr/>
        </p:nvSpPr>
        <p:spPr bwMode="auto">
          <a:xfrm>
            <a:off x="5791200" y="2819400"/>
            <a:ext cx="152400" cy="2514600"/>
          </a:xfrm>
          <a:prstGeom prst="rightBrace">
            <a:avLst>
              <a:gd name="adj1" fmla="val 137500"/>
              <a:gd name="adj2" fmla="val 50000"/>
            </a:avLst>
          </a:prstGeom>
          <a:noFill/>
          <a:ln w="19050">
            <a:solidFill>
              <a:schemeClr val="tx1"/>
            </a:solidFill>
            <a:round/>
            <a:headEnd/>
            <a:tailEnd/>
          </a:ln>
          <a:effectLst/>
        </p:spPr>
        <p:txBody>
          <a:bodyPr wrap="none" anchor="ctr"/>
          <a:lstStyle/>
          <a:p>
            <a:endParaRPr lang="zh-CN" altLang="en-US"/>
          </a:p>
        </p:txBody>
      </p:sp>
      <p:graphicFrame>
        <p:nvGraphicFramePr>
          <p:cNvPr id="595986" name="Object 18"/>
          <p:cNvGraphicFramePr>
            <a:graphicFrameLocks noChangeAspect="1"/>
          </p:cNvGraphicFramePr>
          <p:nvPr/>
        </p:nvGraphicFramePr>
        <p:xfrm>
          <a:off x="838200" y="5334000"/>
          <a:ext cx="6378575" cy="1101725"/>
        </p:xfrm>
        <a:graphic>
          <a:graphicData uri="http://schemas.openxmlformats.org/presentationml/2006/ole">
            <p:oleObj spid="_x0000_s52229" name="Equation" r:id="rId8" imgW="2374560" imgH="431640" progId="">
              <p:embed/>
            </p:oleObj>
          </a:graphicData>
        </a:graphic>
      </p:graphicFrame>
      <p:sp>
        <p:nvSpPr>
          <p:cNvPr id="595987" name="AutoShape 19"/>
          <p:cNvSpPr>
            <a:spLocks noChangeArrowheads="1"/>
          </p:cNvSpPr>
          <p:nvPr/>
        </p:nvSpPr>
        <p:spPr bwMode="auto">
          <a:xfrm>
            <a:off x="0" y="5791200"/>
            <a:ext cx="976313" cy="152400"/>
          </a:xfrm>
          <a:prstGeom prst="rightArrow">
            <a:avLst>
              <a:gd name="adj1" fmla="val 50000"/>
              <a:gd name="adj2" fmla="val 160156"/>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95999" name="Rectangle 31"/>
          <p:cNvSpPr>
            <a:spLocks noChangeArrowheads="1"/>
          </p:cNvSpPr>
          <p:nvPr/>
        </p:nvSpPr>
        <p:spPr bwMode="auto">
          <a:xfrm>
            <a:off x="228600" y="481013"/>
            <a:ext cx="1200150" cy="579437"/>
          </a:xfrm>
          <a:prstGeom prst="rect">
            <a:avLst/>
          </a:prstGeom>
          <a:noFill/>
          <a:ln w="9525">
            <a:noFill/>
            <a:miter lim="800000"/>
            <a:headEnd/>
            <a:tailEnd/>
          </a:ln>
          <a:effectLst/>
        </p:spPr>
        <p:txBody>
          <a:bodyPr wrap="none">
            <a:spAutoFit/>
          </a:bodyPr>
          <a:lstStyle/>
          <a:p>
            <a:r>
              <a:rPr lang="zh-CN" altLang="en-US" sz="3200" b="0">
                <a:solidFill>
                  <a:schemeClr val="tx2"/>
                </a:solidFill>
                <a:latin typeface="楷体_GB2312" pitchFamily="49" charset="-122"/>
              </a:rPr>
              <a:t>定理</a:t>
            </a:r>
            <a:r>
              <a:rPr lang="en-US" altLang="zh-CN" sz="3200" b="0">
                <a:solidFill>
                  <a:schemeClr val="tx2"/>
                </a:solidFill>
                <a:latin typeface="楷体_GB2312" pitchFamily="49" charset="-122"/>
              </a:rPr>
              <a:t>3</a:t>
            </a:r>
          </a:p>
        </p:txBody>
      </p:sp>
      <p:grpSp>
        <p:nvGrpSpPr>
          <p:cNvPr id="3" name="Group 35"/>
          <p:cNvGrpSpPr>
            <a:grpSpLocks/>
          </p:cNvGrpSpPr>
          <p:nvPr/>
        </p:nvGrpSpPr>
        <p:grpSpPr bwMode="auto">
          <a:xfrm>
            <a:off x="1570038" y="304800"/>
            <a:ext cx="4125912" cy="765175"/>
            <a:chOff x="989" y="192"/>
            <a:chExt cx="2599" cy="482"/>
          </a:xfrm>
        </p:grpSpPr>
        <p:graphicFrame>
          <p:nvGraphicFramePr>
            <p:cNvPr id="595998" name="Object 30"/>
            <p:cNvGraphicFramePr>
              <a:graphicFrameLocks noChangeAspect="1"/>
            </p:cNvGraphicFramePr>
            <p:nvPr/>
          </p:nvGraphicFramePr>
          <p:xfrm>
            <a:off x="989" y="192"/>
            <a:ext cx="2374" cy="482"/>
          </p:xfrm>
          <a:graphic>
            <a:graphicData uri="http://schemas.openxmlformats.org/presentationml/2006/ole">
              <p:oleObj spid="_x0000_s52231" name="Equation" r:id="rId9" imgW="1562040" imgH="317160" progId="">
                <p:embed/>
              </p:oleObj>
            </a:graphicData>
          </a:graphic>
        </p:graphicFrame>
        <p:sp>
          <p:nvSpPr>
            <p:cNvPr id="596000" name="Rectangle 32"/>
            <p:cNvSpPr>
              <a:spLocks noChangeArrowheads="1"/>
            </p:cNvSpPr>
            <p:nvPr/>
          </p:nvSpPr>
          <p:spPr bwMode="auto">
            <a:xfrm>
              <a:off x="3216" y="288"/>
              <a:ext cx="372" cy="365"/>
            </a:xfrm>
            <a:prstGeom prst="rect">
              <a:avLst/>
            </a:prstGeom>
            <a:noFill/>
            <a:ln w="9525">
              <a:noFill/>
              <a:miter lim="800000"/>
              <a:headEnd/>
              <a:tailEnd/>
            </a:ln>
            <a:effectLst/>
          </p:spPr>
          <p:txBody>
            <a:bodyPr wrap="none">
              <a:spAutoFit/>
            </a:bodyPr>
            <a:lstStyle/>
            <a:p>
              <a:r>
                <a:rPr lang="zh-CN" altLang="en-US" sz="3200" b="0">
                  <a:latin typeface="楷体_GB2312" pitchFamily="49" charset="-122"/>
                </a:rPr>
                <a:t>则</a:t>
              </a:r>
            </a:p>
          </p:txBody>
        </p:sp>
      </p:grpSp>
      <p:graphicFrame>
        <p:nvGraphicFramePr>
          <p:cNvPr id="596001" name="Object 33"/>
          <p:cNvGraphicFramePr>
            <a:graphicFrameLocks noChangeAspect="1"/>
          </p:cNvGraphicFramePr>
          <p:nvPr/>
        </p:nvGraphicFramePr>
        <p:xfrm>
          <a:off x="2057400" y="1219200"/>
          <a:ext cx="4162425" cy="1101725"/>
        </p:xfrm>
        <a:graphic>
          <a:graphicData uri="http://schemas.openxmlformats.org/presentationml/2006/ole">
            <p:oleObj spid="_x0000_s52230" name="Equation" r:id="rId10" imgW="1549080" imgH="431640" progId="">
              <p:embed/>
            </p:oleObj>
          </a:graphicData>
        </a:graphic>
      </p:graphicFrame>
      <p:sp>
        <p:nvSpPr>
          <p:cNvPr id="596002" name="Rectangle 34"/>
          <p:cNvSpPr>
            <a:spLocks noChangeArrowheads="1"/>
          </p:cNvSpPr>
          <p:nvPr/>
        </p:nvSpPr>
        <p:spPr bwMode="auto">
          <a:xfrm>
            <a:off x="0" y="2057400"/>
            <a:ext cx="1066800" cy="579438"/>
          </a:xfrm>
          <a:prstGeom prst="rect">
            <a:avLst/>
          </a:prstGeom>
          <a:noFill/>
          <a:ln w="9525">
            <a:noFill/>
            <a:miter lim="800000"/>
            <a:headEnd/>
            <a:tailEnd/>
          </a:ln>
          <a:effectLst/>
        </p:spPr>
        <p:txBody>
          <a:bodyPr>
            <a:spAutoFit/>
          </a:bodyPr>
          <a:lstStyle/>
          <a:p>
            <a:r>
              <a:rPr lang="zh-CN" altLang="en-US" sz="3200" b="0">
                <a:latin typeface="楷体_GB2312" pitchFamily="49" charset="-122"/>
              </a:rPr>
              <a:t>证明</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5999"/>
                                        </p:tgtEl>
                                        <p:attrNameLst>
                                          <p:attrName>style.visibility</p:attrName>
                                        </p:attrNameLst>
                                      </p:cBhvr>
                                      <p:to>
                                        <p:strVal val="visible"/>
                                      </p:to>
                                    </p:set>
                                    <p:anim calcmode="lin" valueType="num">
                                      <p:cBhvr additive="base">
                                        <p:cTn id="7" dur="500" fill="hold"/>
                                        <p:tgtEl>
                                          <p:spTgt spid="595999"/>
                                        </p:tgtEl>
                                        <p:attrNameLst>
                                          <p:attrName>ppt_x</p:attrName>
                                        </p:attrNameLst>
                                      </p:cBhvr>
                                      <p:tavLst>
                                        <p:tav tm="0">
                                          <p:val>
                                            <p:strVal val="0-#ppt_w/2"/>
                                          </p:val>
                                        </p:tav>
                                        <p:tav tm="100000">
                                          <p:val>
                                            <p:strVal val="#ppt_x"/>
                                          </p:val>
                                        </p:tav>
                                      </p:tavLst>
                                    </p:anim>
                                    <p:anim calcmode="lin" valueType="num">
                                      <p:cBhvr additive="base">
                                        <p:cTn id="8" dur="500" fill="hold"/>
                                        <p:tgtEl>
                                          <p:spTgt spid="5959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96001"/>
                                        </p:tgtEl>
                                        <p:attrNameLst>
                                          <p:attrName>style.visibility</p:attrName>
                                        </p:attrNameLst>
                                      </p:cBhvr>
                                      <p:to>
                                        <p:strVal val="visible"/>
                                      </p:to>
                                    </p:set>
                                    <p:anim calcmode="lin" valueType="num">
                                      <p:cBhvr additive="base">
                                        <p:cTn id="19" dur="500" fill="hold"/>
                                        <p:tgtEl>
                                          <p:spTgt spid="596001"/>
                                        </p:tgtEl>
                                        <p:attrNameLst>
                                          <p:attrName>ppt_x</p:attrName>
                                        </p:attrNameLst>
                                      </p:cBhvr>
                                      <p:tavLst>
                                        <p:tav tm="0">
                                          <p:val>
                                            <p:strVal val="0-#ppt_w/2"/>
                                          </p:val>
                                        </p:tav>
                                        <p:tav tm="100000">
                                          <p:val>
                                            <p:strVal val="#ppt_x"/>
                                          </p:val>
                                        </p:tav>
                                      </p:tavLst>
                                    </p:anim>
                                    <p:anim calcmode="lin" valueType="num">
                                      <p:cBhvr additive="base">
                                        <p:cTn id="20" dur="500" fill="hold"/>
                                        <p:tgtEl>
                                          <p:spTgt spid="5960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6002"/>
                                        </p:tgtEl>
                                        <p:attrNameLst>
                                          <p:attrName>style.visibility</p:attrName>
                                        </p:attrNameLst>
                                      </p:cBhvr>
                                      <p:to>
                                        <p:strVal val="visible"/>
                                      </p:to>
                                    </p:set>
                                    <p:anim calcmode="lin" valueType="num">
                                      <p:cBhvr additive="base">
                                        <p:cTn id="25" dur="500" fill="hold"/>
                                        <p:tgtEl>
                                          <p:spTgt spid="596002"/>
                                        </p:tgtEl>
                                        <p:attrNameLst>
                                          <p:attrName>ppt_x</p:attrName>
                                        </p:attrNameLst>
                                      </p:cBhvr>
                                      <p:tavLst>
                                        <p:tav tm="0">
                                          <p:val>
                                            <p:strVal val="0-#ppt_w/2"/>
                                          </p:val>
                                        </p:tav>
                                        <p:tav tm="100000">
                                          <p:val>
                                            <p:strVal val="#ppt_x"/>
                                          </p:val>
                                        </p:tav>
                                      </p:tavLst>
                                    </p:anim>
                                    <p:anim calcmode="lin" valueType="num">
                                      <p:cBhvr additive="base">
                                        <p:cTn id="26" dur="500" fill="hold"/>
                                        <p:tgtEl>
                                          <p:spTgt spid="5960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95983"/>
                                        </p:tgtEl>
                                        <p:attrNameLst>
                                          <p:attrName>style.visibility</p:attrName>
                                        </p:attrNameLst>
                                      </p:cBhvr>
                                      <p:to>
                                        <p:strVal val="visible"/>
                                      </p:to>
                                    </p:set>
                                    <p:anim calcmode="lin" valueType="num">
                                      <p:cBhvr additive="base">
                                        <p:cTn id="31" dur="500" fill="hold"/>
                                        <p:tgtEl>
                                          <p:spTgt spid="595983"/>
                                        </p:tgtEl>
                                        <p:attrNameLst>
                                          <p:attrName>ppt_x</p:attrName>
                                        </p:attrNameLst>
                                      </p:cBhvr>
                                      <p:tavLst>
                                        <p:tav tm="0">
                                          <p:val>
                                            <p:strVal val="0-#ppt_w/2"/>
                                          </p:val>
                                        </p:tav>
                                        <p:tav tm="100000">
                                          <p:val>
                                            <p:strVal val="#ppt_x"/>
                                          </p:val>
                                        </p:tav>
                                      </p:tavLst>
                                    </p:anim>
                                    <p:anim calcmode="lin" valueType="num">
                                      <p:cBhvr additive="base">
                                        <p:cTn id="32" dur="500" fill="hold"/>
                                        <p:tgtEl>
                                          <p:spTgt spid="59598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95984"/>
                                        </p:tgtEl>
                                        <p:attrNameLst>
                                          <p:attrName>style.visibility</p:attrName>
                                        </p:attrNameLst>
                                      </p:cBhvr>
                                      <p:to>
                                        <p:strVal val="visible"/>
                                      </p:to>
                                    </p:set>
                                    <p:anim calcmode="lin" valueType="num">
                                      <p:cBhvr additive="base">
                                        <p:cTn id="37" dur="500" fill="hold"/>
                                        <p:tgtEl>
                                          <p:spTgt spid="595984"/>
                                        </p:tgtEl>
                                        <p:attrNameLst>
                                          <p:attrName>ppt_x</p:attrName>
                                        </p:attrNameLst>
                                      </p:cBhvr>
                                      <p:tavLst>
                                        <p:tav tm="0">
                                          <p:val>
                                            <p:strVal val="0-#ppt_w/2"/>
                                          </p:val>
                                        </p:tav>
                                        <p:tav tm="100000">
                                          <p:val>
                                            <p:strVal val="#ppt_x"/>
                                          </p:val>
                                        </p:tav>
                                      </p:tavLst>
                                    </p:anim>
                                    <p:anim calcmode="lin" valueType="num">
                                      <p:cBhvr additive="base">
                                        <p:cTn id="38" dur="500" fill="hold"/>
                                        <p:tgtEl>
                                          <p:spTgt spid="59598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95973"/>
                                        </p:tgtEl>
                                        <p:attrNameLst>
                                          <p:attrName>style.visibility</p:attrName>
                                        </p:attrNameLst>
                                      </p:cBhvr>
                                      <p:to>
                                        <p:strVal val="visible"/>
                                      </p:to>
                                    </p:set>
                                    <p:anim calcmode="lin" valueType="num">
                                      <p:cBhvr additive="base">
                                        <p:cTn id="43" dur="500" fill="hold"/>
                                        <p:tgtEl>
                                          <p:spTgt spid="595973"/>
                                        </p:tgtEl>
                                        <p:attrNameLst>
                                          <p:attrName>ppt_x</p:attrName>
                                        </p:attrNameLst>
                                      </p:cBhvr>
                                      <p:tavLst>
                                        <p:tav tm="0">
                                          <p:val>
                                            <p:strVal val="0-#ppt_w/2"/>
                                          </p:val>
                                        </p:tav>
                                        <p:tav tm="100000">
                                          <p:val>
                                            <p:strVal val="#ppt_x"/>
                                          </p:val>
                                        </p:tav>
                                      </p:tavLst>
                                    </p:anim>
                                    <p:anim calcmode="lin" valueType="num">
                                      <p:cBhvr additive="base">
                                        <p:cTn id="44" dur="500" fill="hold"/>
                                        <p:tgtEl>
                                          <p:spTgt spid="59597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5985"/>
                                        </p:tgtEl>
                                        <p:attrNameLst>
                                          <p:attrName>style.visibility</p:attrName>
                                        </p:attrNameLst>
                                      </p:cBhvr>
                                      <p:to>
                                        <p:strVal val="visible"/>
                                      </p:to>
                                    </p:set>
                                    <p:anim calcmode="lin" valueType="num">
                                      <p:cBhvr additive="base">
                                        <p:cTn id="49" dur="500" fill="hold"/>
                                        <p:tgtEl>
                                          <p:spTgt spid="595985"/>
                                        </p:tgtEl>
                                        <p:attrNameLst>
                                          <p:attrName>ppt_x</p:attrName>
                                        </p:attrNameLst>
                                      </p:cBhvr>
                                      <p:tavLst>
                                        <p:tav tm="0">
                                          <p:val>
                                            <p:strVal val="0-#ppt_w/2"/>
                                          </p:val>
                                        </p:tav>
                                        <p:tav tm="100000">
                                          <p:val>
                                            <p:strVal val="#ppt_x"/>
                                          </p:val>
                                        </p:tav>
                                      </p:tavLst>
                                    </p:anim>
                                    <p:anim calcmode="lin" valueType="num">
                                      <p:cBhvr additive="base">
                                        <p:cTn id="50" dur="500" fill="hold"/>
                                        <p:tgtEl>
                                          <p:spTgt spid="59598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95987"/>
                                        </p:tgtEl>
                                        <p:attrNameLst>
                                          <p:attrName>style.visibility</p:attrName>
                                        </p:attrNameLst>
                                      </p:cBhvr>
                                      <p:to>
                                        <p:strVal val="visible"/>
                                      </p:to>
                                    </p:set>
                                    <p:anim calcmode="lin" valueType="num">
                                      <p:cBhvr additive="base">
                                        <p:cTn id="61" dur="500" fill="hold"/>
                                        <p:tgtEl>
                                          <p:spTgt spid="595987"/>
                                        </p:tgtEl>
                                        <p:attrNameLst>
                                          <p:attrName>ppt_x</p:attrName>
                                        </p:attrNameLst>
                                      </p:cBhvr>
                                      <p:tavLst>
                                        <p:tav tm="0">
                                          <p:val>
                                            <p:strVal val="0-#ppt_w/2"/>
                                          </p:val>
                                        </p:tav>
                                        <p:tav tm="100000">
                                          <p:val>
                                            <p:strVal val="#ppt_x"/>
                                          </p:val>
                                        </p:tav>
                                      </p:tavLst>
                                    </p:anim>
                                    <p:anim calcmode="lin" valueType="num">
                                      <p:cBhvr additive="base">
                                        <p:cTn id="62" dur="500" fill="hold"/>
                                        <p:tgtEl>
                                          <p:spTgt spid="59598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95986"/>
                                        </p:tgtEl>
                                        <p:attrNameLst>
                                          <p:attrName>style.visibility</p:attrName>
                                        </p:attrNameLst>
                                      </p:cBhvr>
                                      <p:to>
                                        <p:strVal val="visible"/>
                                      </p:to>
                                    </p:set>
                                    <p:anim calcmode="lin" valueType="num">
                                      <p:cBhvr additive="base">
                                        <p:cTn id="67" dur="500" fill="hold"/>
                                        <p:tgtEl>
                                          <p:spTgt spid="595986"/>
                                        </p:tgtEl>
                                        <p:attrNameLst>
                                          <p:attrName>ppt_x</p:attrName>
                                        </p:attrNameLst>
                                      </p:cBhvr>
                                      <p:tavLst>
                                        <p:tav tm="0">
                                          <p:val>
                                            <p:strVal val="0-#ppt_w/2"/>
                                          </p:val>
                                        </p:tav>
                                        <p:tav tm="100000">
                                          <p:val>
                                            <p:strVal val="#ppt_x"/>
                                          </p:val>
                                        </p:tav>
                                      </p:tavLst>
                                    </p:anim>
                                    <p:anim calcmode="lin" valueType="num">
                                      <p:cBhvr additive="base">
                                        <p:cTn id="68" dur="500" fill="hold"/>
                                        <p:tgtEl>
                                          <p:spTgt spid="5959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85" grpId="0" animBg="1"/>
      <p:bldP spid="595987" grpId="0" animBg="1"/>
      <p:bldP spid="595999" grpId="0" autoUpdateAnimBg="0"/>
      <p:bldP spid="59600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501650" y="2819400"/>
            <a:ext cx="641350" cy="641350"/>
          </a:xfrm>
          <a:prstGeom prst="rect">
            <a:avLst/>
          </a:prstGeom>
          <a:noFill/>
          <a:ln w="9525">
            <a:noFill/>
            <a:miter lim="800000"/>
            <a:headEnd/>
            <a:tailEnd/>
          </a:ln>
          <a:effectLst/>
        </p:spPr>
        <p:txBody>
          <a:bodyPr wrap="none">
            <a:spAutoFit/>
          </a:bodyPr>
          <a:lstStyle/>
          <a:p>
            <a:r>
              <a:rPr lang="zh-CN" altLang="en-US" sz="3600" b="0">
                <a:ea typeface="黑体" pitchFamily="49" charset="-122"/>
              </a:rPr>
              <a:t>则</a:t>
            </a:r>
          </a:p>
        </p:txBody>
      </p:sp>
      <p:graphicFrame>
        <p:nvGraphicFramePr>
          <p:cNvPr id="573443" name="Object 3"/>
          <p:cNvGraphicFramePr>
            <a:graphicFrameLocks noChangeAspect="1"/>
          </p:cNvGraphicFramePr>
          <p:nvPr/>
        </p:nvGraphicFramePr>
        <p:xfrm>
          <a:off x="1219200" y="2590800"/>
          <a:ext cx="7696200" cy="1285875"/>
        </p:xfrm>
        <a:graphic>
          <a:graphicData uri="http://schemas.openxmlformats.org/presentationml/2006/ole">
            <p:oleObj spid="_x0000_s53250" name="Equation" r:id="rId3" imgW="3263760" imgH="457200" progId="Equation.3">
              <p:embed/>
            </p:oleObj>
          </a:graphicData>
        </a:graphic>
      </p:graphicFrame>
      <p:graphicFrame>
        <p:nvGraphicFramePr>
          <p:cNvPr id="573444" name="Object 4"/>
          <p:cNvGraphicFramePr>
            <a:graphicFrameLocks noChangeAspect="1"/>
          </p:cNvGraphicFramePr>
          <p:nvPr/>
        </p:nvGraphicFramePr>
        <p:xfrm>
          <a:off x="2225675" y="4940300"/>
          <a:ext cx="5318125" cy="1841500"/>
        </p:xfrm>
        <a:graphic>
          <a:graphicData uri="http://schemas.openxmlformats.org/presentationml/2006/ole">
            <p:oleObj spid="_x0000_s53251" name="公式" r:id="rId4" imgW="1828800" imgH="672840" progId="Equation.3">
              <p:embed/>
            </p:oleObj>
          </a:graphicData>
        </a:graphic>
      </p:graphicFrame>
      <p:graphicFrame>
        <p:nvGraphicFramePr>
          <p:cNvPr id="573445" name="Object 5"/>
          <p:cNvGraphicFramePr>
            <a:graphicFrameLocks noChangeAspect="1"/>
          </p:cNvGraphicFramePr>
          <p:nvPr/>
        </p:nvGraphicFramePr>
        <p:xfrm>
          <a:off x="2286000" y="3886200"/>
          <a:ext cx="4876800" cy="1096963"/>
        </p:xfrm>
        <a:graphic>
          <a:graphicData uri="http://schemas.openxmlformats.org/presentationml/2006/ole">
            <p:oleObj spid="_x0000_s53252" name="Equation" r:id="rId5" imgW="4686120" imgH="977760" progId="Equation.3">
              <p:embed/>
            </p:oleObj>
          </a:graphicData>
        </a:graphic>
      </p:graphicFrame>
      <p:sp>
        <p:nvSpPr>
          <p:cNvPr id="573446" name="AutoShape 6"/>
          <p:cNvSpPr>
            <a:spLocks noChangeArrowheads="1"/>
          </p:cNvSpPr>
          <p:nvPr/>
        </p:nvSpPr>
        <p:spPr bwMode="auto">
          <a:xfrm>
            <a:off x="1066800" y="4343400"/>
            <a:ext cx="976313" cy="152400"/>
          </a:xfrm>
          <a:prstGeom prst="rightArrow">
            <a:avLst>
              <a:gd name="adj1" fmla="val 50000"/>
              <a:gd name="adj2" fmla="val 160156"/>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73447" name="AutoShape 7"/>
          <p:cNvSpPr>
            <a:spLocks noChangeArrowheads="1"/>
          </p:cNvSpPr>
          <p:nvPr/>
        </p:nvSpPr>
        <p:spPr bwMode="auto">
          <a:xfrm>
            <a:off x="1066800" y="5486400"/>
            <a:ext cx="976313" cy="152400"/>
          </a:xfrm>
          <a:prstGeom prst="rightArrow">
            <a:avLst>
              <a:gd name="adj1" fmla="val 50000"/>
              <a:gd name="adj2" fmla="val 160156"/>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73448" name="Rectangle 8"/>
          <p:cNvSpPr>
            <a:spLocks noChangeArrowheads="1"/>
          </p:cNvSpPr>
          <p:nvPr/>
        </p:nvSpPr>
        <p:spPr bwMode="auto">
          <a:xfrm>
            <a:off x="533400" y="1720850"/>
            <a:ext cx="54419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相互独立</a:t>
            </a:r>
            <a:r>
              <a:rPr lang="zh-CN" altLang="zh-CN" sz="3600" b="0">
                <a:latin typeface="楷体_GB2312" pitchFamily="49" charset="-122"/>
              </a:rPr>
              <a:t>的简单随机样本</a:t>
            </a:r>
            <a:r>
              <a:rPr lang="en-US" altLang="zh-CN" sz="3600" b="0">
                <a:latin typeface="楷体_GB2312" pitchFamily="49" charset="-122"/>
              </a:rPr>
              <a:t>.</a:t>
            </a:r>
          </a:p>
        </p:txBody>
      </p:sp>
      <p:sp>
        <p:nvSpPr>
          <p:cNvPr id="573450" name="Text Box 10"/>
          <p:cNvSpPr txBox="1">
            <a:spLocks noChangeArrowheads="1"/>
          </p:cNvSpPr>
          <p:nvPr/>
        </p:nvSpPr>
        <p:spPr bwMode="auto">
          <a:xfrm>
            <a:off x="609600" y="320675"/>
            <a:ext cx="641350" cy="641350"/>
          </a:xfrm>
          <a:prstGeom prst="rect">
            <a:avLst/>
          </a:prstGeom>
          <a:noFill/>
          <a:ln w="9525">
            <a:noFill/>
            <a:miter lim="800000"/>
            <a:headEnd/>
            <a:tailEnd/>
          </a:ln>
          <a:effectLst/>
        </p:spPr>
        <p:txBody>
          <a:bodyPr wrap="none">
            <a:spAutoFit/>
          </a:bodyPr>
          <a:lstStyle/>
          <a:p>
            <a:r>
              <a:rPr lang="zh-CN" altLang="en-US" sz="3600" b="0">
                <a:latin typeface="黑体" pitchFamily="49" charset="-122"/>
                <a:ea typeface="黑体" pitchFamily="49" charset="-122"/>
              </a:rPr>
              <a:t>设</a:t>
            </a:r>
          </a:p>
        </p:txBody>
      </p:sp>
      <p:graphicFrame>
        <p:nvGraphicFramePr>
          <p:cNvPr id="573451" name="Object 11"/>
          <p:cNvGraphicFramePr>
            <a:graphicFrameLocks noChangeAspect="1"/>
          </p:cNvGraphicFramePr>
          <p:nvPr/>
        </p:nvGraphicFramePr>
        <p:xfrm>
          <a:off x="1222375" y="381000"/>
          <a:ext cx="2540000" cy="654050"/>
        </p:xfrm>
        <a:graphic>
          <a:graphicData uri="http://schemas.openxmlformats.org/presentationml/2006/ole">
            <p:oleObj spid="_x0000_s53253" name="公式" r:id="rId6" imgW="901440" imgH="228600" progId="Equation.3">
              <p:embed/>
            </p:oleObj>
          </a:graphicData>
        </a:graphic>
      </p:graphicFrame>
      <p:sp>
        <p:nvSpPr>
          <p:cNvPr id="573452" name="Text Box 12"/>
          <p:cNvSpPr txBox="1">
            <a:spLocks noChangeArrowheads="1"/>
          </p:cNvSpPr>
          <p:nvPr/>
        </p:nvSpPr>
        <p:spPr bwMode="auto">
          <a:xfrm>
            <a:off x="3684588" y="352425"/>
            <a:ext cx="6413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与</a:t>
            </a:r>
          </a:p>
        </p:txBody>
      </p:sp>
      <p:graphicFrame>
        <p:nvGraphicFramePr>
          <p:cNvPr id="573453" name="Object 13"/>
          <p:cNvGraphicFramePr>
            <a:graphicFrameLocks noChangeAspect="1"/>
          </p:cNvGraphicFramePr>
          <p:nvPr/>
        </p:nvGraphicFramePr>
        <p:xfrm>
          <a:off x="4343400" y="360363"/>
          <a:ext cx="2214563" cy="706437"/>
        </p:xfrm>
        <a:graphic>
          <a:graphicData uri="http://schemas.openxmlformats.org/presentationml/2006/ole">
            <p:oleObj spid="_x0000_s53254" name="公式" r:id="rId7" imgW="774360" imgH="228600" progId="Equation.3">
              <p:embed/>
            </p:oleObj>
          </a:graphicData>
        </a:graphic>
      </p:graphicFrame>
      <p:sp>
        <p:nvSpPr>
          <p:cNvPr id="573454" name="Text Box 14"/>
          <p:cNvSpPr txBox="1">
            <a:spLocks noChangeArrowheads="1"/>
          </p:cNvSpPr>
          <p:nvPr/>
        </p:nvSpPr>
        <p:spPr bwMode="auto">
          <a:xfrm>
            <a:off x="6521450" y="352425"/>
            <a:ext cx="20129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分别是来</a:t>
            </a:r>
          </a:p>
        </p:txBody>
      </p:sp>
      <p:graphicFrame>
        <p:nvGraphicFramePr>
          <p:cNvPr id="573456" name="Object 16"/>
          <p:cNvGraphicFramePr>
            <a:graphicFrameLocks noChangeAspect="1"/>
          </p:cNvGraphicFramePr>
          <p:nvPr/>
        </p:nvGraphicFramePr>
        <p:xfrm>
          <a:off x="2940050" y="1042988"/>
          <a:ext cx="2173288" cy="609600"/>
        </p:xfrm>
        <a:graphic>
          <a:graphicData uri="http://schemas.openxmlformats.org/presentationml/2006/ole">
            <p:oleObj spid="_x0000_s53255" name="Equation" r:id="rId8" imgW="927000" imgH="228600" progId="">
              <p:embed/>
            </p:oleObj>
          </a:graphicData>
        </a:graphic>
      </p:graphicFrame>
      <p:sp>
        <p:nvSpPr>
          <p:cNvPr id="573457" name="Text Box 17"/>
          <p:cNvSpPr txBox="1">
            <a:spLocks noChangeArrowheads="1"/>
          </p:cNvSpPr>
          <p:nvPr/>
        </p:nvSpPr>
        <p:spPr bwMode="auto">
          <a:xfrm>
            <a:off x="533400" y="990600"/>
            <a:ext cx="24701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自正态总体</a:t>
            </a:r>
          </a:p>
        </p:txBody>
      </p:sp>
      <p:graphicFrame>
        <p:nvGraphicFramePr>
          <p:cNvPr id="573458" name="Object 18"/>
          <p:cNvGraphicFramePr>
            <a:graphicFrameLocks noChangeAspect="1"/>
          </p:cNvGraphicFramePr>
          <p:nvPr/>
        </p:nvGraphicFramePr>
        <p:xfrm>
          <a:off x="5595938" y="1066800"/>
          <a:ext cx="2397125" cy="623888"/>
        </p:xfrm>
        <a:graphic>
          <a:graphicData uri="http://schemas.openxmlformats.org/presentationml/2006/ole">
            <p:oleObj spid="_x0000_s53256" name="Equation" r:id="rId9" imgW="914400" imgH="228600" progId="">
              <p:embed/>
            </p:oleObj>
          </a:graphicData>
        </a:graphic>
      </p:graphicFrame>
      <p:sp>
        <p:nvSpPr>
          <p:cNvPr id="573459" name="Text Box 19"/>
          <p:cNvSpPr txBox="1">
            <a:spLocks noChangeArrowheads="1"/>
          </p:cNvSpPr>
          <p:nvPr/>
        </p:nvSpPr>
        <p:spPr bwMode="auto">
          <a:xfrm>
            <a:off x="5029200" y="1042988"/>
            <a:ext cx="6413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与</a:t>
            </a:r>
          </a:p>
        </p:txBody>
      </p:sp>
      <p:sp>
        <p:nvSpPr>
          <p:cNvPr id="573460" name="Rectangle 20"/>
          <p:cNvSpPr>
            <a:spLocks noChangeArrowheads="1"/>
          </p:cNvSpPr>
          <p:nvPr/>
        </p:nvSpPr>
        <p:spPr bwMode="auto">
          <a:xfrm>
            <a:off x="7969250" y="1066800"/>
            <a:ext cx="6413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的</a:t>
            </a:r>
          </a:p>
        </p:txBody>
      </p:sp>
      <p:sp>
        <p:nvSpPr>
          <p:cNvPr id="573461" name="Rectangle 21"/>
          <p:cNvSpPr>
            <a:spLocks noChangeArrowheads="1"/>
          </p:cNvSpPr>
          <p:nvPr/>
        </p:nvSpPr>
        <p:spPr bwMode="auto">
          <a:xfrm>
            <a:off x="4495800" y="1066800"/>
            <a:ext cx="457200" cy="609600"/>
          </a:xfrm>
          <a:prstGeom prst="rect">
            <a:avLst/>
          </a:prstGeom>
          <a:noFill/>
          <a:ln w="28575">
            <a:solidFill>
              <a:srgbClr val="00FF99"/>
            </a:solidFill>
            <a:miter lim="800000"/>
            <a:headEnd/>
            <a:tailEnd/>
          </a:ln>
          <a:effectLst/>
        </p:spPr>
        <p:txBody>
          <a:bodyPr wrap="none" anchor="ctr"/>
          <a:lstStyle/>
          <a:p>
            <a:endParaRPr lang="zh-CN" altLang="en-US"/>
          </a:p>
        </p:txBody>
      </p:sp>
      <p:sp>
        <p:nvSpPr>
          <p:cNvPr id="573462" name="Rectangle 22"/>
          <p:cNvSpPr>
            <a:spLocks noChangeArrowheads="1"/>
          </p:cNvSpPr>
          <p:nvPr/>
        </p:nvSpPr>
        <p:spPr bwMode="auto">
          <a:xfrm>
            <a:off x="7315200" y="1066800"/>
            <a:ext cx="457200" cy="609600"/>
          </a:xfrm>
          <a:prstGeom prst="rect">
            <a:avLst/>
          </a:prstGeom>
          <a:noFill/>
          <a:ln w="28575">
            <a:solidFill>
              <a:srgbClr val="00FF99"/>
            </a:solidFill>
            <a:miter lim="800000"/>
            <a:headEnd/>
            <a:tailEnd/>
          </a:ln>
          <a:effec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73448"/>
                                        </p:tgtEl>
                                        <p:attrNameLst>
                                          <p:attrName>style.visibility</p:attrName>
                                        </p:attrNameLst>
                                      </p:cBhvr>
                                      <p:to>
                                        <p:strVal val="visible"/>
                                      </p:to>
                                    </p:set>
                                    <p:animEffect transition="in" filter="wipe(up)">
                                      <p:cBhvr>
                                        <p:cTn id="7" dur="500"/>
                                        <p:tgtEl>
                                          <p:spTgt spid="57344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3461"/>
                                        </p:tgtEl>
                                        <p:attrNameLst>
                                          <p:attrName>style.visibility</p:attrName>
                                        </p:attrNameLst>
                                      </p:cBhvr>
                                      <p:to>
                                        <p:strVal val="visible"/>
                                      </p:to>
                                    </p:set>
                                    <p:animEffect transition="in" filter="dissolve">
                                      <p:cBhvr>
                                        <p:cTn id="11" dur="500"/>
                                        <p:tgtEl>
                                          <p:spTgt spid="57346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73462"/>
                                        </p:tgtEl>
                                        <p:attrNameLst>
                                          <p:attrName>style.visibility</p:attrName>
                                        </p:attrNameLst>
                                      </p:cBhvr>
                                      <p:to>
                                        <p:strVal val="visible"/>
                                      </p:to>
                                    </p:set>
                                    <p:animEffect transition="in" filter="dissolve">
                                      <p:cBhvr>
                                        <p:cTn id="15" dur="500"/>
                                        <p:tgtEl>
                                          <p:spTgt spid="57346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3442"/>
                                        </p:tgtEl>
                                        <p:attrNameLst>
                                          <p:attrName>style.visibility</p:attrName>
                                        </p:attrNameLst>
                                      </p:cBhvr>
                                      <p:to>
                                        <p:strVal val="visible"/>
                                      </p:to>
                                    </p:set>
                                    <p:animEffect transition="in" filter="wipe(up)">
                                      <p:cBhvr>
                                        <p:cTn id="19" dur="500"/>
                                        <p:tgtEl>
                                          <p:spTgt spid="573442"/>
                                        </p:tgtEl>
                                      </p:cBhvr>
                                    </p:animEffect>
                                  </p:childTnLst>
                                </p:cTn>
                              </p:par>
                            </p:childTnLst>
                          </p:cTn>
                        </p:par>
                        <p:par>
                          <p:cTn id="20" fill="hold">
                            <p:stCondLst>
                              <p:cond delay="2000"/>
                            </p:stCondLst>
                            <p:childTnLst>
                              <p:par>
                                <p:cTn id="21" presetID="22" presetClass="entr" presetSubtype="8" fill="hold" nodeType="afterEffect">
                                  <p:stCondLst>
                                    <p:cond delay="2000"/>
                                  </p:stCondLst>
                                  <p:childTnLst>
                                    <p:set>
                                      <p:cBhvr>
                                        <p:cTn id="22" dur="1" fill="hold">
                                          <p:stCondLst>
                                            <p:cond delay="0"/>
                                          </p:stCondLst>
                                        </p:cTn>
                                        <p:tgtEl>
                                          <p:spTgt spid="573443"/>
                                        </p:tgtEl>
                                        <p:attrNameLst>
                                          <p:attrName>style.visibility</p:attrName>
                                        </p:attrNameLst>
                                      </p:cBhvr>
                                      <p:to>
                                        <p:strVal val="visible"/>
                                      </p:to>
                                    </p:set>
                                    <p:animEffect transition="in" filter="wipe(left)">
                                      <p:cBhvr>
                                        <p:cTn id="23" dur="500"/>
                                        <p:tgtEl>
                                          <p:spTgt spid="573443"/>
                                        </p:tgtEl>
                                      </p:cBhvr>
                                    </p:animEffect>
                                  </p:childTnLst>
                                </p:cTn>
                              </p:par>
                            </p:childTnLst>
                          </p:cTn>
                        </p:par>
                        <p:par>
                          <p:cTn id="24" fill="hold">
                            <p:stCondLst>
                              <p:cond delay="4500"/>
                            </p:stCondLst>
                            <p:childTnLst>
                              <p:par>
                                <p:cTn id="25" presetID="22" presetClass="entr" presetSubtype="8" fill="hold" grpId="0" nodeType="afterEffect">
                                  <p:stCondLst>
                                    <p:cond delay="2000"/>
                                  </p:stCondLst>
                                  <p:childTnLst>
                                    <p:set>
                                      <p:cBhvr>
                                        <p:cTn id="26" dur="1" fill="hold">
                                          <p:stCondLst>
                                            <p:cond delay="0"/>
                                          </p:stCondLst>
                                        </p:cTn>
                                        <p:tgtEl>
                                          <p:spTgt spid="573446"/>
                                        </p:tgtEl>
                                        <p:attrNameLst>
                                          <p:attrName>style.visibility</p:attrName>
                                        </p:attrNameLst>
                                      </p:cBhvr>
                                      <p:to>
                                        <p:strVal val="visible"/>
                                      </p:to>
                                    </p:set>
                                    <p:animEffect transition="in" filter="wipe(left)">
                                      <p:cBhvr>
                                        <p:cTn id="27" dur="500"/>
                                        <p:tgtEl>
                                          <p:spTgt spid="573446"/>
                                        </p:tgtEl>
                                      </p:cBhvr>
                                    </p:animEffect>
                                  </p:childTnLst>
                                </p:cTn>
                              </p:par>
                            </p:childTnLst>
                          </p:cTn>
                        </p:par>
                        <p:par>
                          <p:cTn id="28" fill="hold">
                            <p:stCondLst>
                              <p:cond delay="7000"/>
                            </p:stCondLst>
                            <p:childTnLst>
                              <p:par>
                                <p:cTn id="29" presetID="22" presetClass="entr" presetSubtype="8" fill="hold" nodeType="afterEffect">
                                  <p:stCondLst>
                                    <p:cond delay="2000"/>
                                  </p:stCondLst>
                                  <p:childTnLst>
                                    <p:set>
                                      <p:cBhvr>
                                        <p:cTn id="30" dur="1" fill="hold">
                                          <p:stCondLst>
                                            <p:cond delay="0"/>
                                          </p:stCondLst>
                                        </p:cTn>
                                        <p:tgtEl>
                                          <p:spTgt spid="573445"/>
                                        </p:tgtEl>
                                        <p:attrNameLst>
                                          <p:attrName>style.visibility</p:attrName>
                                        </p:attrNameLst>
                                      </p:cBhvr>
                                      <p:to>
                                        <p:strVal val="visible"/>
                                      </p:to>
                                    </p:set>
                                    <p:animEffect transition="in" filter="wipe(left)">
                                      <p:cBhvr>
                                        <p:cTn id="31" dur="500"/>
                                        <p:tgtEl>
                                          <p:spTgt spid="573445"/>
                                        </p:tgtEl>
                                      </p:cBhvr>
                                    </p:animEffect>
                                  </p:childTnLst>
                                </p:cTn>
                              </p:par>
                            </p:childTnLst>
                          </p:cTn>
                        </p:par>
                        <p:par>
                          <p:cTn id="32" fill="hold">
                            <p:stCondLst>
                              <p:cond delay="9500"/>
                            </p:stCondLst>
                            <p:childTnLst>
                              <p:par>
                                <p:cTn id="33" presetID="22" presetClass="entr" presetSubtype="8" fill="hold" grpId="0" nodeType="afterEffect">
                                  <p:stCondLst>
                                    <p:cond delay="2000"/>
                                  </p:stCondLst>
                                  <p:childTnLst>
                                    <p:set>
                                      <p:cBhvr>
                                        <p:cTn id="34" dur="1" fill="hold">
                                          <p:stCondLst>
                                            <p:cond delay="0"/>
                                          </p:stCondLst>
                                        </p:cTn>
                                        <p:tgtEl>
                                          <p:spTgt spid="573447"/>
                                        </p:tgtEl>
                                        <p:attrNameLst>
                                          <p:attrName>style.visibility</p:attrName>
                                        </p:attrNameLst>
                                      </p:cBhvr>
                                      <p:to>
                                        <p:strVal val="visible"/>
                                      </p:to>
                                    </p:set>
                                    <p:animEffect transition="in" filter="wipe(left)">
                                      <p:cBhvr>
                                        <p:cTn id="35" dur="500"/>
                                        <p:tgtEl>
                                          <p:spTgt spid="573447"/>
                                        </p:tgtEl>
                                      </p:cBhvr>
                                    </p:animEffect>
                                  </p:childTnLst>
                                </p:cTn>
                              </p:par>
                            </p:childTnLst>
                          </p:cTn>
                        </p:par>
                        <p:par>
                          <p:cTn id="36" fill="hold">
                            <p:stCondLst>
                              <p:cond delay="12000"/>
                            </p:stCondLst>
                            <p:childTnLst>
                              <p:par>
                                <p:cTn id="37" presetID="22" presetClass="entr" presetSubtype="8" fill="hold" nodeType="afterEffect">
                                  <p:stCondLst>
                                    <p:cond delay="0"/>
                                  </p:stCondLst>
                                  <p:childTnLst>
                                    <p:set>
                                      <p:cBhvr>
                                        <p:cTn id="38" dur="1" fill="hold">
                                          <p:stCondLst>
                                            <p:cond delay="0"/>
                                          </p:stCondLst>
                                        </p:cTn>
                                        <p:tgtEl>
                                          <p:spTgt spid="573444"/>
                                        </p:tgtEl>
                                        <p:attrNameLst>
                                          <p:attrName>style.visibility</p:attrName>
                                        </p:attrNameLst>
                                      </p:cBhvr>
                                      <p:to>
                                        <p:strVal val="visible"/>
                                      </p:to>
                                    </p:set>
                                    <p:animEffect transition="in" filter="wipe(left)">
                                      <p:cBhvr>
                                        <p:cTn id="39" dur="500"/>
                                        <p:tgtEl>
                                          <p:spTgt spid="573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autoUpdateAnimBg="0"/>
      <p:bldP spid="573446" grpId="0" animBg="1"/>
      <p:bldP spid="573447" grpId="0" animBg="1"/>
      <p:bldP spid="573448" grpId="0" autoUpdateAnimBg="0"/>
      <p:bldP spid="573461" grpId="0" animBg="1"/>
      <p:bldP spid="57346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4466" name="Object 2"/>
          <p:cNvGraphicFramePr>
            <a:graphicFrameLocks noChangeAspect="1"/>
          </p:cNvGraphicFramePr>
          <p:nvPr/>
        </p:nvGraphicFramePr>
        <p:xfrm>
          <a:off x="914400" y="457200"/>
          <a:ext cx="7162800" cy="1447800"/>
        </p:xfrm>
        <a:graphic>
          <a:graphicData uri="http://schemas.openxmlformats.org/presentationml/2006/ole">
            <p:oleObj spid="_x0000_s54274" name="Equation" r:id="rId3" imgW="2806560" imgH="419040" progId="Equation.3">
              <p:embed/>
            </p:oleObj>
          </a:graphicData>
        </a:graphic>
      </p:graphicFrame>
      <p:graphicFrame>
        <p:nvGraphicFramePr>
          <p:cNvPr id="574467" name="Object 3"/>
          <p:cNvGraphicFramePr>
            <a:graphicFrameLocks noChangeAspect="1"/>
          </p:cNvGraphicFramePr>
          <p:nvPr/>
        </p:nvGraphicFramePr>
        <p:xfrm>
          <a:off x="2298700" y="2133600"/>
          <a:ext cx="3492500" cy="1143000"/>
        </p:xfrm>
        <a:graphic>
          <a:graphicData uri="http://schemas.openxmlformats.org/presentationml/2006/ole">
            <p:oleObj spid="_x0000_s54275" name="Equation" r:id="rId4" imgW="3492360" imgH="977760" progId="Equation.3">
              <p:embed/>
            </p:oleObj>
          </a:graphicData>
        </a:graphic>
      </p:graphicFrame>
      <p:graphicFrame>
        <p:nvGraphicFramePr>
          <p:cNvPr id="574468" name="Object 4"/>
          <p:cNvGraphicFramePr>
            <a:graphicFrameLocks noChangeAspect="1"/>
          </p:cNvGraphicFramePr>
          <p:nvPr/>
        </p:nvGraphicFramePr>
        <p:xfrm>
          <a:off x="5791200" y="2451100"/>
          <a:ext cx="2667000" cy="596900"/>
        </p:xfrm>
        <a:graphic>
          <a:graphicData uri="http://schemas.openxmlformats.org/presentationml/2006/ole">
            <p:oleObj spid="_x0000_s54276" name="Equation" r:id="rId5" imgW="2666880" imgH="520560" progId="Equation.3">
              <p:embed/>
            </p:oleObj>
          </a:graphicData>
        </a:graphic>
      </p:graphicFrame>
      <p:graphicFrame>
        <p:nvGraphicFramePr>
          <p:cNvPr id="574470" name="Object 6"/>
          <p:cNvGraphicFramePr>
            <a:graphicFrameLocks noChangeAspect="1"/>
          </p:cNvGraphicFramePr>
          <p:nvPr/>
        </p:nvGraphicFramePr>
        <p:xfrm>
          <a:off x="1066800" y="4086225"/>
          <a:ext cx="892175" cy="404813"/>
        </p:xfrm>
        <a:graphic>
          <a:graphicData uri="http://schemas.openxmlformats.org/presentationml/2006/ole">
            <p:oleObj spid="_x0000_s54277" name="Equation" r:id="rId6" imgW="1002960" imgH="393480" progId="Equation.3">
              <p:embed/>
            </p:oleObj>
          </a:graphicData>
        </a:graphic>
      </p:graphicFrame>
      <p:sp>
        <p:nvSpPr>
          <p:cNvPr id="574471" name="Text Box 7"/>
          <p:cNvSpPr txBox="1">
            <a:spLocks noChangeArrowheads="1"/>
          </p:cNvSpPr>
          <p:nvPr/>
        </p:nvSpPr>
        <p:spPr bwMode="auto">
          <a:xfrm>
            <a:off x="2041525" y="3840163"/>
            <a:ext cx="641350" cy="639762"/>
          </a:xfrm>
          <a:prstGeom prst="rect">
            <a:avLst/>
          </a:prstGeom>
          <a:noFill/>
          <a:ln w="9525">
            <a:noFill/>
            <a:miter lim="800000"/>
            <a:headEnd/>
            <a:tailEnd/>
          </a:ln>
          <a:effectLst/>
        </p:spPr>
        <p:txBody>
          <a:bodyPr wrap="none">
            <a:spAutoFit/>
          </a:bodyPr>
          <a:lstStyle/>
          <a:p>
            <a:r>
              <a:rPr lang="zh-CN" altLang="en-US" sz="3600" b="0"/>
              <a:t>与</a:t>
            </a:r>
          </a:p>
        </p:txBody>
      </p:sp>
      <p:graphicFrame>
        <p:nvGraphicFramePr>
          <p:cNvPr id="574472" name="Object 8"/>
          <p:cNvGraphicFramePr>
            <a:graphicFrameLocks noChangeAspect="1"/>
          </p:cNvGraphicFramePr>
          <p:nvPr/>
        </p:nvGraphicFramePr>
        <p:xfrm>
          <a:off x="2743200" y="3733800"/>
          <a:ext cx="3492500" cy="1130300"/>
        </p:xfrm>
        <a:graphic>
          <a:graphicData uri="http://schemas.openxmlformats.org/presentationml/2006/ole">
            <p:oleObj spid="_x0000_s54278" name="Equation" r:id="rId7" imgW="3492360" imgH="977760" progId="Equation.3">
              <p:embed/>
            </p:oleObj>
          </a:graphicData>
        </a:graphic>
      </p:graphicFrame>
      <p:sp>
        <p:nvSpPr>
          <p:cNvPr id="574473" name="Text Box 9"/>
          <p:cNvSpPr txBox="1">
            <a:spLocks noChangeArrowheads="1"/>
          </p:cNvSpPr>
          <p:nvPr/>
        </p:nvSpPr>
        <p:spPr bwMode="auto">
          <a:xfrm>
            <a:off x="6156325" y="3840163"/>
            <a:ext cx="2012950" cy="639762"/>
          </a:xfrm>
          <a:prstGeom prst="rect">
            <a:avLst/>
          </a:prstGeom>
          <a:noFill/>
          <a:ln w="9525">
            <a:noFill/>
            <a:miter lim="800000"/>
            <a:headEnd/>
            <a:tailEnd/>
          </a:ln>
          <a:effectLst/>
        </p:spPr>
        <p:txBody>
          <a:bodyPr wrap="none">
            <a:spAutoFit/>
          </a:bodyPr>
          <a:lstStyle/>
          <a:p>
            <a:r>
              <a:rPr lang="zh-CN" altLang="en-US" sz="3600" b="0"/>
              <a:t>相互独立</a:t>
            </a:r>
          </a:p>
        </p:txBody>
      </p:sp>
      <p:sp>
        <p:nvSpPr>
          <p:cNvPr id="574474" name="AutoShape 10"/>
          <p:cNvSpPr>
            <a:spLocks noChangeArrowheads="1"/>
          </p:cNvSpPr>
          <p:nvPr/>
        </p:nvSpPr>
        <p:spPr bwMode="auto">
          <a:xfrm>
            <a:off x="1004888" y="2667000"/>
            <a:ext cx="976312" cy="152400"/>
          </a:xfrm>
          <a:prstGeom prst="rightArrow">
            <a:avLst>
              <a:gd name="adj1" fmla="val 50000"/>
              <a:gd name="adj2" fmla="val 160156"/>
            </a:avLst>
          </a:prstGeom>
          <a:solidFill>
            <a:srgbClr val="FFFF00"/>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left)">
                                      <p:cBhvr>
                                        <p:cTn id="7" dur="500"/>
                                        <p:tgtEl>
                                          <p:spTgt spid="574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4"/>
                                        </p:tgtEl>
                                        <p:attrNameLst>
                                          <p:attrName>style.visibility</p:attrName>
                                        </p:attrNameLst>
                                      </p:cBhvr>
                                      <p:to>
                                        <p:strVal val="visible"/>
                                      </p:to>
                                    </p:set>
                                    <p:animEffect transition="in" filter="wipe(left)">
                                      <p:cBhvr>
                                        <p:cTn id="12" dur="500"/>
                                        <p:tgtEl>
                                          <p:spTgt spid="5744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4467"/>
                                        </p:tgtEl>
                                        <p:attrNameLst>
                                          <p:attrName>style.visibility</p:attrName>
                                        </p:attrNameLst>
                                      </p:cBhvr>
                                      <p:to>
                                        <p:strVal val="visible"/>
                                      </p:to>
                                    </p:set>
                                    <p:animEffect transition="in" filter="wipe(left)">
                                      <p:cBhvr>
                                        <p:cTn id="17" dur="500"/>
                                        <p:tgtEl>
                                          <p:spTgt spid="5744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4468"/>
                                        </p:tgtEl>
                                        <p:attrNameLst>
                                          <p:attrName>style.visibility</p:attrName>
                                        </p:attrNameLst>
                                      </p:cBhvr>
                                      <p:to>
                                        <p:strVal val="visible"/>
                                      </p:to>
                                    </p:set>
                                    <p:animEffect transition="in" filter="wipe(left)">
                                      <p:cBhvr>
                                        <p:cTn id="22" dur="500"/>
                                        <p:tgtEl>
                                          <p:spTgt spid="5744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74470"/>
                                        </p:tgtEl>
                                        <p:attrNameLst>
                                          <p:attrName>style.visibility</p:attrName>
                                        </p:attrNameLst>
                                      </p:cBhvr>
                                      <p:to>
                                        <p:strVal val="visible"/>
                                      </p:to>
                                    </p:set>
                                    <p:animEffect transition="in" filter="wipe(up)">
                                      <p:cBhvr>
                                        <p:cTn id="27" dur="500"/>
                                        <p:tgtEl>
                                          <p:spTgt spid="57447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74471"/>
                                        </p:tgtEl>
                                        <p:attrNameLst>
                                          <p:attrName>style.visibility</p:attrName>
                                        </p:attrNameLst>
                                      </p:cBhvr>
                                      <p:to>
                                        <p:strVal val="visible"/>
                                      </p:to>
                                    </p:set>
                                    <p:anim calcmode="lin" valueType="num">
                                      <p:cBhvr additive="base">
                                        <p:cTn id="32" dur="500" fill="hold"/>
                                        <p:tgtEl>
                                          <p:spTgt spid="574471"/>
                                        </p:tgtEl>
                                        <p:attrNameLst>
                                          <p:attrName>ppt_x</p:attrName>
                                        </p:attrNameLst>
                                      </p:cBhvr>
                                      <p:tavLst>
                                        <p:tav tm="0">
                                          <p:val>
                                            <p:strVal val="0-#ppt_w/2"/>
                                          </p:val>
                                        </p:tav>
                                        <p:tav tm="100000">
                                          <p:val>
                                            <p:strVal val="#ppt_x"/>
                                          </p:val>
                                        </p:tav>
                                      </p:tavLst>
                                    </p:anim>
                                    <p:anim calcmode="lin" valueType="num">
                                      <p:cBhvr additive="base">
                                        <p:cTn id="33" dur="500" fill="hold"/>
                                        <p:tgtEl>
                                          <p:spTgt spid="57447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74472"/>
                                        </p:tgtEl>
                                        <p:attrNameLst>
                                          <p:attrName>style.visibility</p:attrName>
                                        </p:attrNameLst>
                                      </p:cBhvr>
                                      <p:to>
                                        <p:strVal val="visible"/>
                                      </p:to>
                                    </p:set>
                                    <p:animEffect transition="in" filter="wipe(up)">
                                      <p:cBhvr>
                                        <p:cTn id="38" dur="500"/>
                                        <p:tgtEl>
                                          <p:spTgt spid="57447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74473"/>
                                        </p:tgtEl>
                                        <p:attrNameLst>
                                          <p:attrName>style.visibility</p:attrName>
                                        </p:attrNameLst>
                                      </p:cBhvr>
                                      <p:to>
                                        <p:strVal val="visible"/>
                                      </p:to>
                                    </p:set>
                                    <p:anim calcmode="lin" valueType="num">
                                      <p:cBhvr additive="base">
                                        <p:cTn id="43" dur="500" fill="hold"/>
                                        <p:tgtEl>
                                          <p:spTgt spid="574473"/>
                                        </p:tgtEl>
                                        <p:attrNameLst>
                                          <p:attrName>ppt_x</p:attrName>
                                        </p:attrNameLst>
                                      </p:cBhvr>
                                      <p:tavLst>
                                        <p:tav tm="0">
                                          <p:val>
                                            <p:strVal val="0-#ppt_w/2"/>
                                          </p:val>
                                        </p:tav>
                                        <p:tav tm="100000">
                                          <p:val>
                                            <p:strVal val="#ppt_x"/>
                                          </p:val>
                                        </p:tav>
                                      </p:tavLst>
                                    </p:anim>
                                    <p:anim calcmode="lin" valueType="num">
                                      <p:cBhvr additive="base">
                                        <p:cTn id="44" dur="500" fill="hold"/>
                                        <p:tgtEl>
                                          <p:spTgt spid="5744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1" grpId="0" autoUpdateAnimBg="0"/>
      <p:bldP spid="574473" grpId="0" autoUpdateAnimBg="0"/>
      <p:bldP spid="57447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5490" name="Object 2"/>
          <p:cNvGraphicFramePr>
            <a:graphicFrameLocks noChangeAspect="1"/>
          </p:cNvGraphicFramePr>
          <p:nvPr/>
        </p:nvGraphicFramePr>
        <p:xfrm>
          <a:off x="2133600" y="381000"/>
          <a:ext cx="4648200" cy="3232150"/>
        </p:xfrm>
        <a:graphic>
          <a:graphicData uri="http://schemas.openxmlformats.org/presentationml/2006/ole">
            <p:oleObj spid="_x0000_s55298" name="Equation" r:id="rId3" imgW="4063680" imgH="3073320" progId="Equation.3">
              <p:embed/>
            </p:oleObj>
          </a:graphicData>
        </a:graphic>
      </p:graphicFrame>
      <p:graphicFrame>
        <p:nvGraphicFramePr>
          <p:cNvPr id="575491" name="Object 3"/>
          <p:cNvGraphicFramePr>
            <a:graphicFrameLocks noChangeAspect="1"/>
          </p:cNvGraphicFramePr>
          <p:nvPr/>
        </p:nvGraphicFramePr>
        <p:xfrm>
          <a:off x="381000" y="4267200"/>
          <a:ext cx="5334000" cy="1684338"/>
        </p:xfrm>
        <a:graphic>
          <a:graphicData uri="http://schemas.openxmlformats.org/presentationml/2006/ole">
            <p:oleObj spid="_x0000_s55299" name="Equation" r:id="rId4" imgW="5206680" imgH="1562040" progId="Equation.3">
              <p:embed/>
            </p:oleObj>
          </a:graphicData>
        </a:graphic>
      </p:graphicFrame>
      <p:graphicFrame>
        <p:nvGraphicFramePr>
          <p:cNvPr id="575492" name="Object 4"/>
          <p:cNvGraphicFramePr>
            <a:graphicFrameLocks noChangeAspect="1"/>
          </p:cNvGraphicFramePr>
          <p:nvPr/>
        </p:nvGraphicFramePr>
        <p:xfrm>
          <a:off x="5867400" y="4724400"/>
          <a:ext cx="2667000" cy="704850"/>
        </p:xfrm>
        <a:graphic>
          <a:graphicData uri="http://schemas.openxmlformats.org/presentationml/2006/ole">
            <p:oleObj spid="_x0000_s55300" name="Equation" r:id="rId5" imgW="901440" imgH="203040" progId="Equation.3">
              <p:embed/>
            </p:oleObj>
          </a:graphicData>
        </a:graphic>
      </p:graphicFrame>
      <p:sp>
        <p:nvSpPr>
          <p:cNvPr id="575493" name="AutoShape 5"/>
          <p:cNvSpPr>
            <a:spLocks noChangeArrowheads="1"/>
          </p:cNvSpPr>
          <p:nvPr/>
        </p:nvSpPr>
        <p:spPr bwMode="auto">
          <a:xfrm>
            <a:off x="1066800" y="1905000"/>
            <a:ext cx="976313" cy="228600"/>
          </a:xfrm>
          <a:prstGeom prst="rightArrow">
            <a:avLst>
              <a:gd name="adj1" fmla="val 50000"/>
              <a:gd name="adj2" fmla="val 106771"/>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75494" name="Rectangle 6"/>
          <p:cNvSpPr>
            <a:spLocks noChangeArrowheads="1"/>
          </p:cNvSpPr>
          <p:nvPr/>
        </p:nvSpPr>
        <p:spPr bwMode="auto">
          <a:xfrm>
            <a:off x="914400" y="3810000"/>
            <a:ext cx="7696200" cy="2209800"/>
          </a:xfrm>
          <a:prstGeom prst="rect">
            <a:avLst/>
          </a:prstGeom>
          <a:noFill/>
          <a:ln w="28575">
            <a:solidFill>
              <a:srgbClr val="66FF33"/>
            </a:solidFill>
            <a:miter lim="800000"/>
            <a:headEnd/>
            <a:tailEnd/>
          </a:ln>
          <a:effec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5493"/>
                                        </p:tgtEl>
                                        <p:attrNameLst>
                                          <p:attrName>style.visibility</p:attrName>
                                        </p:attrNameLst>
                                      </p:cBhvr>
                                      <p:to>
                                        <p:strVal val="visible"/>
                                      </p:to>
                                    </p:set>
                                    <p:animEffect transition="in" filter="wipe(left)">
                                      <p:cBhvr>
                                        <p:cTn id="7" dur="500"/>
                                        <p:tgtEl>
                                          <p:spTgt spid="575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5490"/>
                                        </p:tgtEl>
                                        <p:attrNameLst>
                                          <p:attrName>style.visibility</p:attrName>
                                        </p:attrNameLst>
                                      </p:cBhvr>
                                      <p:to>
                                        <p:strVal val="visible"/>
                                      </p:to>
                                    </p:set>
                                    <p:animEffect transition="in" filter="wipe(left)">
                                      <p:cBhvr>
                                        <p:cTn id="12" dur="500"/>
                                        <p:tgtEl>
                                          <p:spTgt spid="5754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5491"/>
                                        </p:tgtEl>
                                        <p:attrNameLst>
                                          <p:attrName>style.visibility</p:attrName>
                                        </p:attrNameLst>
                                      </p:cBhvr>
                                      <p:to>
                                        <p:strVal val="visible"/>
                                      </p:to>
                                    </p:set>
                                    <p:animEffect transition="in" filter="wipe(left)">
                                      <p:cBhvr>
                                        <p:cTn id="17" dur="500"/>
                                        <p:tgtEl>
                                          <p:spTgt spid="575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5492"/>
                                        </p:tgtEl>
                                        <p:attrNameLst>
                                          <p:attrName>style.visibility</p:attrName>
                                        </p:attrNameLst>
                                      </p:cBhvr>
                                      <p:to>
                                        <p:strVal val="visible"/>
                                      </p:to>
                                    </p:set>
                                    <p:animEffect transition="in" filter="wipe(left)">
                                      <p:cBhvr>
                                        <p:cTn id="22" dur="500"/>
                                        <p:tgtEl>
                                          <p:spTgt spid="57549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75494"/>
                                        </p:tgtEl>
                                        <p:attrNameLst>
                                          <p:attrName>style.visibility</p:attrName>
                                        </p:attrNameLst>
                                      </p:cBhvr>
                                      <p:to>
                                        <p:strVal val="visible"/>
                                      </p:to>
                                    </p:set>
                                    <p:animEffect transition="in" filter="barn(outHorizontal)">
                                      <p:cBhvr>
                                        <p:cTn id="27" dur="500"/>
                                        <p:tgtEl>
                                          <p:spTgt spid="575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3" grpId="0" animBg="1"/>
      <p:bldP spid="57549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ext Box 2" descr="深色竖线"/>
          <p:cNvSpPr txBox="1">
            <a:spLocks noChangeArrowheads="1"/>
          </p:cNvSpPr>
          <p:nvPr/>
        </p:nvSpPr>
        <p:spPr bwMode="auto">
          <a:xfrm>
            <a:off x="611188" y="476250"/>
            <a:ext cx="2943225" cy="701675"/>
          </a:xfrm>
          <a:prstGeom prst="rect">
            <a:avLst/>
          </a:prstGeom>
          <a:noFill/>
          <a:ln w="9525">
            <a:noFill/>
            <a:miter lim="800000"/>
            <a:headEnd/>
            <a:tailEnd/>
          </a:ln>
          <a:effectLst/>
        </p:spPr>
        <p:txBody>
          <a:bodyPr wrap="none" anchor="ctr">
            <a:spAutoFit/>
          </a:bodyPr>
          <a:lstStyle/>
          <a:p>
            <a:pPr algn="just"/>
            <a:r>
              <a:rPr lang="zh-CN" altLang="en-US" sz="4000">
                <a:solidFill>
                  <a:schemeClr val="accent2"/>
                </a:solidFill>
              </a:rPr>
              <a:t>四、</a:t>
            </a:r>
            <a:r>
              <a:rPr lang="zh-CN" altLang="en-US" sz="4000">
                <a:solidFill>
                  <a:schemeClr val="accent2"/>
                </a:solidFill>
                <a:latin typeface="楷体_GB2312" pitchFamily="49" charset="-122"/>
              </a:rPr>
              <a:t> </a:t>
            </a:r>
            <a:r>
              <a:rPr lang="en-US" altLang="zh-CN" sz="4000" i="1">
                <a:solidFill>
                  <a:schemeClr val="accent2"/>
                </a:solidFill>
              </a:rPr>
              <a:t>F </a:t>
            </a:r>
            <a:r>
              <a:rPr lang="zh-CN" altLang="en-US" sz="4000">
                <a:solidFill>
                  <a:schemeClr val="accent2"/>
                </a:solidFill>
                <a:latin typeface="楷体_GB2312" pitchFamily="49" charset="-122"/>
              </a:rPr>
              <a:t>分布</a:t>
            </a:r>
          </a:p>
        </p:txBody>
      </p:sp>
      <p:sp>
        <p:nvSpPr>
          <p:cNvPr id="564227" name="Text Box 3" descr="深色竖线"/>
          <p:cNvSpPr txBox="1">
            <a:spLocks noChangeArrowheads="1"/>
          </p:cNvSpPr>
          <p:nvPr/>
        </p:nvSpPr>
        <p:spPr bwMode="auto">
          <a:xfrm>
            <a:off x="533400" y="2895600"/>
            <a:ext cx="8458200" cy="1190625"/>
          </a:xfrm>
          <a:prstGeom prst="rect">
            <a:avLst/>
          </a:prstGeom>
          <a:noFill/>
          <a:ln w="9525">
            <a:noFill/>
            <a:miter lim="800000"/>
            <a:headEnd/>
            <a:tailEnd/>
          </a:ln>
          <a:effectLst/>
        </p:spPr>
        <p:txBody>
          <a:bodyPr anchor="ctr">
            <a:spAutoFit/>
          </a:bodyPr>
          <a:lstStyle/>
          <a:p>
            <a:pPr algn="just"/>
            <a:r>
              <a:rPr lang="zh-CN" altLang="en-US" sz="3600" b="0" dirty="0">
                <a:latin typeface="楷体_GB2312" pitchFamily="49" charset="-122"/>
              </a:rPr>
              <a:t>则称 </a:t>
            </a:r>
            <a:r>
              <a:rPr lang="en-US" altLang="zh-CN" sz="3600" b="0" i="1" dirty="0"/>
              <a:t>F </a:t>
            </a:r>
            <a:r>
              <a:rPr lang="zh-CN" altLang="en-US" sz="3600" b="0" dirty="0">
                <a:latin typeface="楷体_GB2312" pitchFamily="49" charset="-122"/>
              </a:rPr>
              <a:t>服从为</a:t>
            </a:r>
            <a:r>
              <a:rPr lang="zh-CN" altLang="en-US" sz="3600" dirty="0">
                <a:solidFill>
                  <a:schemeClr val="accent2"/>
                </a:solidFill>
                <a:latin typeface="楷体_GB2312" pitchFamily="49" charset="-122"/>
              </a:rPr>
              <a:t>第一自由度</a:t>
            </a:r>
            <a:r>
              <a:rPr lang="zh-CN" altLang="en-US" sz="3600" b="0" dirty="0">
                <a:solidFill>
                  <a:schemeClr val="accent2"/>
                </a:solidFill>
                <a:latin typeface="楷体_GB2312" pitchFamily="49" charset="-122"/>
              </a:rPr>
              <a:t>为</a:t>
            </a:r>
            <a:r>
              <a:rPr lang="en-US" altLang="zh-CN" sz="3600" i="1" dirty="0">
                <a:solidFill>
                  <a:schemeClr val="accent2"/>
                </a:solidFill>
              </a:rPr>
              <a:t>n</a:t>
            </a:r>
            <a:r>
              <a:rPr lang="en-US" altLang="zh-CN" sz="3600" b="0" dirty="0">
                <a:solidFill>
                  <a:schemeClr val="accent2"/>
                </a:solidFill>
              </a:rPr>
              <a:t> </a:t>
            </a:r>
            <a:r>
              <a:rPr lang="en-US" altLang="zh-CN" sz="3600" b="0" i="1" dirty="0">
                <a:solidFill>
                  <a:schemeClr val="accent2"/>
                </a:solidFill>
                <a:latin typeface="楷体_GB2312" pitchFamily="49" charset="-122"/>
              </a:rPr>
              <a:t>,</a:t>
            </a:r>
            <a:r>
              <a:rPr lang="zh-CN" altLang="en-US" sz="3600" dirty="0">
                <a:solidFill>
                  <a:schemeClr val="accent2"/>
                </a:solidFill>
                <a:latin typeface="楷体_GB2312" pitchFamily="49" charset="-122"/>
              </a:rPr>
              <a:t>第二自由度</a:t>
            </a:r>
            <a:r>
              <a:rPr lang="zh-CN" altLang="en-US" sz="3600" b="0" dirty="0">
                <a:solidFill>
                  <a:schemeClr val="accent2"/>
                </a:solidFill>
                <a:latin typeface="楷体_GB2312" pitchFamily="49" charset="-122"/>
              </a:rPr>
              <a:t>为 </a:t>
            </a:r>
            <a:r>
              <a:rPr lang="en-US" altLang="zh-CN" sz="3600" i="1" dirty="0">
                <a:solidFill>
                  <a:schemeClr val="accent2"/>
                </a:solidFill>
              </a:rPr>
              <a:t>m </a:t>
            </a:r>
            <a:r>
              <a:rPr lang="zh-CN" altLang="en-US" sz="3600" b="0" dirty="0">
                <a:solidFill>
                  <a:schemeClr val="accent2"/>
                </a:solidFill>
                <a:latin typeface="楷体_GB2312" pitchFamily="49" charset="-122"/>
              </a:rPr>
              <a:t>的</a:t>
            </a:r>
            <a:r>
              <a:rPr lang="en-US" altLang="zh-CN" sz="3600" i="1" dirty="0">
                <a:solidFill>
                  <a:schemeClr val="accent2"/>
                </a:solidFill>
              </a:rPr>
              <a:t>F</a:t>
            </a:r>
            <a:r>
              <a:rPr lang="en-US" altLang="zh-CN" sz="3600" b="0" i="1" dirty="0">
                <a:solidFill>
                  <a:schemeClr val="accent2"/>
                </a:solidFill>
              </a:rPr>
              <a:t> </a:t>
            </a:r>
            <a:r>
              <a:rPr lang="zh-CN" altLang="zh-CN" sz="3600" dirty="0">
                <a:solidFill>
                  <a:schemeClr val="accent2"/>
                </a:solidFill>
                <a:latin typeface="楷体_GB2312" pitchFamily="49" charset="-122"/>
              </a:rPr>
              <a:t>分布</a:t>
            </a:r>
            <a:r>
              <a:rPr lang="en-US" altLang="zh-CN" sz="3600" dirty="0">
                <a:solidFill>
                  <a:schemeClr val="accent2"/>
                </a:solidFill>
                <a:latin typeface="楷体_GB2312" pitchFamily="49" charset="-122"/>
              </a:rPr>
              <a:t>.</a:t>
            </a:r>
            <a:r>
              <a:rPr lang="zh-CN" altLang="zh-CN" sz="3600" b="0" dirty="0">
                <a:solidFill>
                  <a:schemeClr val="tx2"/>
                </a:solidFill>
                <a:latin typeface="楷体_GB2312" pitchFamily="49" charset="-122"/>
              </a:rPr>
              <a:t> </a:t>
            </a:r>
            <a:endParaRPr lang="en-US" altLang="zh-CN" sz="3600" b="0" dirty="0">
              <a:solidFill>
                <a:schemeClr val="tx2"/>
              </a:solidFill>
              <a:latin typeface="楷体_GB2312" pitchFamily="49" charset="-122"/>
            </a:endParaRPr>
          </a:p>
        </p:txBody>
      </p:sp>
      <p:graphicFrame>
        <p:nvGraphicFramePr>
          <p:cNvPr id="564228" name="Object 4"/>
          <p:cNvGraphicFramePr>
            <a:graphicFrameLocks noChangeAspect="1"/>
          </p:cNvGraphicFramePr>
          <p:nvPr/>
        </p:nvGraphicFramePr>
        <p:xfrm>
          <a:off x="741363" y="3962400"/>
          <a:ext cx="8210550" cy="2971800"/>
        </p:xfrm>
        <a:graphic>
          <a:graphicData uri="http://schemas.openxmlformats.org/presentationml/2006/ole">
            <p:oleObj spid="_x0000_s56322" name="Equation" r:id="rId3" imgW="3784320" imgH="1143000" progId="">
              <p:embed/>
            </p:oleObj>
          </a:graphicData>
        </a:graphic>
      </p:graphicFrame>
      <p:sp>
        <p:nvSpPr>
          <p:cNvPr id="564229" name="Rectangle 5" descr="深色竖线"/>
          <p:cNvSpPr>
            <a:spLocks noChangeArrowheads="1"/>
          </p:cNvSpPr>
          <p:nvPr/>
        </p:nvSpPr>
        <p:spPr bwMode="auto">
          <a:xfrm>
            <a:off x="4921250" y="3400425"/>
            <a:ext cx="2927350" cy="641350"/>
          </a:xfrm>
          <a:prstGeom prst="rect">
            <a:avLst/>
          </a:prstGeom>
          <a:noFill/>
          <a:ln w="9525">
            <a:noFill/>
            <a:miter lim="800000"/>
            <a:headEnd/>
            <a:tailEnd/>
          </a:ln>
          <a:effectLst/>
        </p:spPr>
        <p:txBody>
          <a:bodyPr wrap="none" anchor="ctr">
            <a:spAutoFit/>
          </a:bodyPr>
          <a:lstStyle/>
          <a:p>
            <a:pPr algn="ctr"/>
            <a:r>
              <a:rPr lang="zh-CN" altLang="zh-CN" sz="3600" b="0">
                <a:latin typeface="楷体_GB2312" pitchFamily="49" charset="-122"/>
              </a:rPr>
              <a:t>其密度函数为</a:t>
            </a:r>
            <a:endParaRPr lang="zh-CN" altLang="en-US" sz="3600" b="0">
              <a:latin typeface="楷体_GB2312" pitchFamily="49" charset="-122"/>
            </a:endParaRPr>
          </a:p>
        </p:txBody>
      </p:sp>
      <p:grpSp>
        <p:nvGrpSpPr>
          <p:cNvPr id="2" name="Group 15"/>
          <p:cNvGrpSpPr>
            <a:grpSpLocks/>
          </p:cNvGrpSpPr>
          <p:nvPr/>
        </p:nvGrpSpPr>
        <p:grpSpPr bwMode="auto">
          <a:xfrm>
            <a:off x="323850" y="1196975"/>
            <a:ext cx="8820150" cy="722313"/>
            <a:chOff x="204" y="754"/>
            <a:chExt cx="5556" cy="455"/>
          </a:xfrm>
        </p:grpSpPr>
        <p:sp>
          <p:nvSpPr>
            <p:cNvPr id="564230" name="Text Box 6" descr="深色竖线"/>
            <p:cNvSpPr txBox="1">
              <a:spLocks noChangeArrowheads="1"/>
            </p:cNvSpPr>
            <p:nvPr/>
          </p:nvSpPr>
          <p:spPr bwMode="auto">
            <a:xfrm>
              <a:off x="204" y="799"/>
              <a:ext cx="694" cy="404"/>
            </a:xfrm>
            <a:prstGeom prst="rect">
              <a:avLst/>
            </a:prstGeom>
            <a:noFill/>
            <a:ln w="9525">
              <a:noFill/>
              <a:miter lim="800000"/>
              <a:headEnd/>
              <a:tailEnd/>
            </a:ln>
            <a:effectLst/>
          </p:spPr>
          <p:txBody>
            <a:bodyPr wrap="none" anchor="ctr">
              <a:spAutoFit/>
            </a:bodyPr>
            <a:lstStyle/>
            <a:p>
              <a:pPr algn="just"/>
              <a:r>
                <a:rPr lang="zh-CN" altLang="en-US" sz="3600">
                  <a:solidFill>
                    <a:schemeClr val="accent2"/>
                  </a:solidFill>
                  <a:latin typeface="黑体" pitchFamily="49" charset="-122"/>
                  <a:ea typeface="黑体" pitchFamily="49" charset="-122"/>
                </a:rPr>
                <a:t>定义</a:t>
              </a:r>
            </a:p>
          </p:txBody>
        </p:sp>
        <p:graphicFrame>
          <p:nvGraphicFramePr>
            <p:cNvPr id="564232" name="Object 8"/>
            <p:cNvGraphicFramePr>
              <a:graphicFrameLocks noChangeAspect="1"/>
            </p:cNvGraphicFramePr>
            <p:nvPr/>
          </p:nvGraphicFramePr>
          <p:xfrm>
            <a:off x="1401" y="754"/>
            <a:ext cx="2042" cy="454"/>
          </p:xfrm>
          <a:graphic>
            <a:graphicData uri="http://schemas.openxmlformats.org/presentationml/2006/ole">
              <p:oleObj spid="_x0000_s56324" name="Equation" r:id="rId4" imgW="1473120" imgH="228600" progId="">
                <p:embed/>
              </p:oleObj>
            </a:graphicData>
          </a:graphic>
        </p:graphicFrame>
        <p:sp>
          <p:nvSpPr>
            <p:cNvPr id="564233" name="Text Box 9" descr="深色竖线"/>
            <p:cNvSpPr txBox="1">
              <a:spLocks noChangeArrowheads="1"/>
            </p:cNvSpPr>
            <p:nvPr/>
          </p:nvSpPr>
          <p:spPr bwMode="auto">
            <a:xfrm>
              <a:off x="3456" y="805"/>
              <a:ext cx="2304" cy="404"/>
            </a:xfrm>
            <a:prstGeom prst="rect">
              <a:avLst/>
            </a:prstGeom>
            <a:noFill/>
            <a:ln w="9525">
              <a:noFill/>
              <a:miter lim="800000"/>
              <a:headEnd/>
              <a:tailEnd/>
            </a:ln>
            <a:effectLst/>
          </p:spPr>
          <p:txBody>
            <a:bodyPr anchor="ctr">
              <a:spAutoFit/>
            </a:bodyPr>
            <a:lstStyle/>
            <a:p>
              <a:pPr algn="just"/>
              <a:r>
                <a:rPr lang="en-US" altLang="zh-CN" sz="3600" b="0" i="1"/>
                <a:t>X</a:t>
              </a:r>
              <a:r>
                <a:rPr lang="en-US" altLang="zh-CN" sz="3600" b="0"/>
                <a:t>, </a:t>
              </a:r>
              <a:r>
                <a:rPr lang="en-US" altLang="zh-CN" sz="3600" b="0" i="1"/>
                <a:t>Y </a:t>
              </a:r>
              <a:r>
                <a:rPr lang="zh-CN" altLang="en-US" sz="3600" b="0">
                  <a:latin typeface="楷体_GB2312" pitchFamily="49" charset="-122"/>
                </a:rPr>
                <a:t>相互独立，</a:t>
              </a:r>
            </a:p>
          </p:txBody>
        </p:sp>
        <p:sp>
          <p:nvSpPr>
            <p:cNvPr id="564234" name="Rectangle 10"/>
            <p:cNvSpPr>
              <a:spLocks noChangeArrowheads="1"/>
            </p:cNvSpPr>
            <p:nvPr/>
          </p:nvSpPr>
          <p:spPr bwMode="auto">
            <a:xfrm>
              <a:off x="937" y="775"/>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设</a:t>
              </a:r>
            </a:p>
          </p:txBody>
        </p:sp>
      </p:grpSp>
      <p:grpSp>
        <p:nvGrpSpPr>
          <p:cNvPr id="3" name="Group 16"/>
          <p:cNvGrpSpPr>
            <a:grpSpLocks/>
          </p:cNvGrpSpPr>
          <p:nvPr/>
        </p:nvGrpSpPr>
        <p:grpSpPr bwMode="auto">
          <a:xfrm>
            <a:off x="1524000" y="1784350"/>
            <a:ext cx="3476628" cy="1216022"/>
            <a:chOff x="960" y="1124"/>
            <a:chExt cx="2276" cy="816"/>
          </a:xfrm>
        </p:grpSpPr>
        <p:graphicFrame>
          <p:nvGraphicFramePr>
            <p:cNvPr id="564236" name="Object 12"/>
            <p:cNvGraphicFramePr>
              <a:graphicFrameLocks noChangeAspect="1"/>
            </p:cNvGraphicFramePr>
            <p:nvPr/>
          </p:nvGraphicFramePr>
          <p:xfrm>
            <a:off x="1796" y="1124"/>
            <a:ext cx="1440" cy="816"/>
          </p:xfrm>
          <a:graphic>
            <a:graphicData uri="http://schemas.openxmlformats.org/presentationml/2006/ole">
              <p:oleObj spid="_x0000_s56323" name="Equation" r:id="rId5" imgW="634680" imgH="393480" progId="">
                <p:embed/>
              </p:oleObj>
            </a:graphicData>
          </a:graphic>
        </p:graphicFrame>
        <p:sp>
          <p:nvSpPr>
            <p:cNvPr id="564237" name="Rectangle 13"/>
            <p:cNvSpPr>
              <a:spLocks noChangeArrowheads="1"/>
            </p:cNvSpPr>
            <p:nvPr/>
          </p:nvSpPr>
          <p:spPr bwMode="auto">
            <a:xfrm>
              <a:off x="960" y="1296"/>
              <a:ext cx="404" cy="404"/>
            </a:xfrm>
            <a:prstGeom prst="rect">
              <a:avLst/>
            </a:prstGeom>
            <a:solidFill>
              <a:schemeClr val="bg1"/>
            </a:solidFill>
            <a:ln w="9525">
              <a:noFill/>
              <a:miter lim="800000"/>
              <a:headEnd/>
              <a:tailEnd/>
            </a:ln>
            <a:effectLst/>
          </p:spPr>
          <p:txBody>
            <a:bodyPr wrap="none">
              <a:spAutoFit/>
            </a:bodyPr>
            <a:lstStyle/>
            <a:p>
              <a:r>
                <a:rPr lang="zh-CN" altLang="en-US" sz="3600" b="0">
                  <a:latin typeface="楷体_GB2312" pitchFamily="49" charset="-122"/>
                </a:rPr>
                <a:t>令</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4226"/>
                                        </p:tgtEl>
                                        <p:attrNameLst>
                                          <p:attrName>style.visibility</p:attrName>
                                        </p:attrNameLst>
                                      </p:cBhvr>
                                      <p:to>
                                        <p:strVal val="visible"/>
                                      </p:to>
                                    </p:set>
                                    <p:animEffect transition="in" filter="wipe(up)">
                                      <p:cBhvr>
                                        <p:cTn id="7" dur="500"/>
                                        <p:tgtEl>
                                          <p:spTgt spid="5642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2" presetClass="entr" presetSubtype="1" fill="hold" grpId="0" nodeType="afterEffect">
                                  <p:stCondLst>
                                    <p:cond delay="2000"/>
                                  </p:stCondLst>
                                  <p:childTnLst>
                                    <p:set>
                                      <p:cBhvr>
                                        <p:cTn id="22" dur="1" fill="hold">
                                          <p:stCondLst>
                                            <p:cond delay="0"/>
                                          </p:stCondLst>
                                        </p:cTn>
                                        <p:tgtEl>
                                          <p:spTgt spid="564227"/>
                                        </p:tgtEl>
                                        <p:attrNameLst>
                                          <p:attrName>style.visibility</p:attrName>
                                        </p:attrNameLst>
                                      </p:cBhvr>
                                      <p:to>
                                        <p:strVal val="visible"/>
                                      </p:to>
                                    </p:set>
                                    <p:animEffect transition="in" filter="wipe(up)">
                                      <p:cBhvr>
                                        <p:cTn id="23" dur="500"/>
                                        <p:tgtEl>
                                          <p:spTgt spid="564227"/>
                                        </p:tgtEl>
                                      </p:cBhvr>
                                    </p:animEffect>
                                  </p:childTnLst>
                                </p:cTn>
                              </p:par>
                            </p:childTnLst>
                          </p:cTn>
                        </p:par>
                        <p:par>
                          <p:cTn id="24" fill="hold">
                            <p:stCondLst>
                              <p:cond delay="3000"/>
                            </p:stCondLst>
                            <p:childTnLst>
                              <p:par>
                                <p:cTn id="25" presetID="22" presetClass="entr" presetSubtype="1" fill="hold" grpId="0" nodeType="afterEffect">
                                  <p:stCondLst>
                                    <p:cond delay="2000"/>
                                  </p:stCondLst>
                                  <p:childTnLst>
                                    <p:set>
                                      <p:cBhvr>
                                        <p:cTn id="26" dur="1" fill="hold">
                                          <p:stCondLst>
                                            <p:cond delay="0"/>
                                          </p:stCondLst>
                                        </p:cTn>
                                        <p:tgtEl>
                                          <p:spTgt spid="564229"/>
                                        </p:tgtEl>
                                        <p:attrNameLst>
                                          <p:attrName>style.visibility</p:attrName>
                                        </p:attrNameLst>
                                      </p:cBhvr>
                                      <p:to>
                                        <p:strVal val="visible"/>
                                      </p:to>
                                    </p:set>
                                    <p:animEffect transition="in" filter="wipe(up)">
                                      <p:cBhvr>
                                        <p:cTn id="27" dur="500"/>
                                        <p:tgtEl>
                                          <p:spTgt spid="564229"/>
                                        </p:tgtEl>
                                      </p:cBhvr>
                                    </p:animEffect>
                                  </p:childTnLst>
                                </p:cTn>
                              </p:par>
                            </p:childTnLst>
                          </p:cTn>
                        </p:par>
                        <p:par>
                          <p:cTn id="28" fill="hold">
                            <p:stCondLst>
                              <p:cond delay="5500"/>
                            </p:stCondLst>
                            <p:childTnLst>
                              <p:par>
                                <p:cTn id="29" presetID="22" presetClass="entr" presetSubtype="8" fill="hold" nodeType="afterEffect">
                                  <p:stCondLst>
                                    <p:cond delay="0"/>
                                  </p:stCondLst>
                                  <p:childTnLst>
                                    <p:set>
                                      <p:cBhvr>
                                        <p:cTn id="30" dur="1" fill="hold">
                                          <p:stCondLst>
                                            <p:cond delay="0"/>
                                          </p:stCondLst>
                                        </p:cTn>
                                        <p:tgtEl>
                                          <p:spTgt spid="564228"/>
                                        </p:tgtEl>
                                        <p:attrNameLst>
                                          <p:attrName>style.visibility</p:attrName>
                                        </p:attrNameLst>
                                      </p:cBhvr>
                                      <p:to>
                                        <p:strVal val="visible"/>
                                      </p:to>
                                    </p:set>
                                    <p:animEffect transition="in" filter="wipe(left)">
                                      <p:cBhvr>
                                        <p:cTn id="31" dur="500"/>
                                        <p:tgtEl>
                                          <p:spTgt spid="564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6" grpId="0" autoUpdateAnimBg="0"/>
      <p:bldP spid="564227" grpId="0" autoUpdateAnimBg="0"/>
      <p:bldP spid="56422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250" name="Picture 2"/>
          <p:cNvPicPr>
            <a:picLocks noChangeAspect="1" noChangeArrowheads="1"/>
          </p:cNvPicPr>
          <p:nvPr/>
        </p:nvPicPr>
        <p:blipFill>
          <a:blip r:embed="rId2"/>
          <a:srcRect/>
          <a:stretch>
            <a:fillRect/>
          </a:stretch>
        </p:blipFill>
        <p:spPr bwMode="auto">
          <a:xfrm>
            <a:off x="685800" y="685800"/>
            <a:ext cx="4419600" cy="2722563"/>
          </a:xfrm>
          <a:prstGeom prst="rect">
            <a:avLst/>
          </a:prstGeom>
          <a:noFill/>
          <a:ln w="9525">
            <a:noFill/>
            <a:miter lim="800000"/>
            <a:headEnd/>
            <a:tailEnd/>
          </a:ln>
          <a:effectLst/>
        </p:spPr>
      </p:pic>
      <p:pic>
        <p:nvPicPr>
          <p:cNvPr id="565251" name="Picture 3"/>
          <p:cNvPicPr>
            <a:picLocks noChangeAspect="1" noChangeArrowheads="1"/>
          </p:cNvPicPr>
          <p:nvPr/>
        </p:nvPicPr>
        <p:blipFill>
          <a:blip r:embed="rId3"/>
          <a:srcRect/>
          <a:stretch>
            <a:fillRect/>
          </a:stretch>
        </p:blipFill>
        <p:spPr bwMode="auto">
          <a:xfrm>
            <a:off x="762000" y="3679825"/>
            <a:ext cx="4343400" cy="2674938"/>
          </a:xfrm>
          <a:prstGeom prst="rect">
            <a:avLst/>
          </a:prstGeom>
          <a:noFill/>
          <a:ln w="9525">
            <a:noFill/>
            <a:miter lim="800000"/>
            <a:headEnd/>
            <a:tailEnd/>
          </a:ln>
          <a:effectLst/>
        </p:spPr>
      </p:pic>
      <p:sp>
        <p:nvSpPr>
          <p:cNvPr id="565252" name="Text Box 4" descr="深色竖线"/>
          <p:cNvSpPr txBox="1">
            <a:spLocks noChangeArrowheads="1"/>
          </p:cNvSpPr>
          <p:nvPr/>
        </p:nvSpPr>
        <p:spPr bwMode="auto">
          <a:xfrm>
            <a:off x="5257800" y="900113"/>
            <a:ext cx="3683000" cy="1920875"/>
          </a:xfrm>
          <a:prstGeom prst="rect">
            <a:avLst/>
          </a:prstGeom>
          <a:noFill/>
          <a:ln w="9525">
            <a:noFill/>
            <a:miter lim="800000"/>
            <a:headEnd/>
            <a:tailEnd/>
          </a:ln>
          <a:effectLst/>
        </p:spPr>
        <p:txBody>
          <a:bodyPr anchor="ctr">
            <a:spAutoFit/>
          </a:bodyPr>
          <a:lstStyle/>
          <a:p>
            <a:pPr algn="just"/>
            <a:r>
              <a:rPr lang="en-US" altLang="zh-CN" sz="4000" b="0" i="1">
                <a:ea typeface="楷体" pitchFamily="18" charset="-122"/>
              </a:rPr>
              <a:t>m = </a:t>
            </a:r>
            <a:r>
              <a:rPr lang="en-US" altLang="zh-CN" sz="4000" b="0">
                <a:ea typeface="楷体" pitchFamily="18" charset="-122"/>
              </a:rPr>
              <a:t>10, </a:t>
            </a:r>
            <a:r>
              <a:rPr lang="en-US" altLang="zh-CN" sz="4000" b="0" i="1">
                <a:ea typeface="楷体" pitchFamily="18" charset="-122"/>
              </a:rPr>
              <a:t>n</a:t>
            </a:r>
            <a:r>
              <a:rPr lang="en-US" altLang="zh-CN" sz="4000" b="0">
                <a:ea typeface="楷体" pitchFamily="18" charset="-122"/>
              </a:rPr>
              <a:t> = 4</a:t>
            </a:r>
          </a:p>
          <a:p>
            <a:pPr algn="just"/>
            <a:r>
              <a:rPr lang="en-US" altLang="zh-CN" sz="4000" b="0" i="1">
                <a:ea typeface="楷体" pitchFamily="18" charset="-122"/>
              </a:rPr>
              <a:t>m = </a:t>
            </a:r>
            <a:r>
              <a:rPr lang="en-US" altLang="zh-CN" sz="4000" b="0">
                <a:ea typeface="楷体" pitchFamily="18" charset="-122"/>
              </a:rPr>
              <a:t>10, </a:t>
            </a:r>
            <a:r>
              <a:rPr lang="en-US" altLang="zh-CN" sz="4000" b="0" i="1">
                <a:ea typeface="楷体" pitchFamily="18" charset="-122"/>
              </a:rPr>
              <a:t>n</a:t>
            </a:r>
            <a:r>
              <a:rPr lang="en-US" altLang="zh-CN" sz="4000" b="0">
                <a:ea typeface="楷体" pitchFamily="18" charset="-122"/>
              </a:rPr>
              <a:t> = 10</a:t>
            </a:r>
          </a:p>
          <a:p>
            <a:pPr algn="just"/>
            <a:r>
              <a:rPr lang="en-US" altLang="zh-CN" sz="4000" b="0" i="1">
                <a:ea typeface="楷体" pitchFamily="18" charset="-122"/>
              </a:rPr>
              <a:t>m = </a:t>
            </a:r>
            <a:r>
              <a:rPr lang="en-US" altLang="zh-CN" sz="4000" b="0">
                <a:ea typeface="楷体" pitchFamily="18" charset="-122"/>
              </a:rPr>
              <a:t>10, </a:t>
            </a:r>
            <a:r>
              <a:rPr lang="en-US" altLang="zh-CN" sz="4000" b="0" i="1">
                <a:ea typeface="楷体" pitchFamily="18" charset="-122"/>
              </a:rPr>
              <a:t>n</a:t>
            </a:r>
            <a:r>
              <a:rPr lang="en-US" altLang="zh-CN" sz="4000" b="0">
                <a:ea typeface="楷体" pitchFamily="18" charset="-122"/>
              </a:rPr>
              <a:t> = 15</a:t>
            </a:r>
          </a:p>
        </p:txBody>
      </p:sp>
      <p:sp>
        <p:nvSpPr>
          <p:cNvPr id="565253" name="Text Box 5" descr="深色竖线"/>
          <p:cNvSpPr txBox="1">
            <a:spLocks noChangeArrowheads="1"/>
          </p:cNvSpPr>
          <p:nvPr/>
        </p:nvSpPr>
        <p:spPr bwMode="auto">
          <a:xfrm>
            <a:off x="5284788" y="4056063"/>
            <a:ext cx="4392612" cy="1920875"/>
          </a:xfrm>
          <a:prstGeom prst="rect">
            <a:avLst/>
          </a:prstGeom>
          <a:noFill/>
          <a:ln w="9525">
            <a:noFill/>
            <a:miter lim="800000"/>
            <a:headEnd/>
            <a:tailEnd/>
          </a:ln>
          <a:effectLst/>
        </p:spPr>
        <p:txBody>
          <a:bodyPr anchor="ctr">
            <a:spAutoFit/>
          </a:bodyPr>
          <a:lstStyle/>
          <a:p>
            <a:pPr algn="just"/>
            <a:r>
              <a:rPr lang="en-US" altLang="zh-CN" sz="4000" b="0" i="1">
                <a:ea typeface="楷体" pitchFamily="18" charset="-122"/>
              </a:rPr>
              <a:t>m = </a:t>
            </a:r>
            <a:r>
              <a:rPr lang="en-US" altLang="zh-CN" sz="4000" b="0">
                <a:ea typeface="楷体" pitchFamily="18" charset="-122"/>
              </a:rPr>
              <a:t>4, </a:t>
            </a:r>
            <a:r>
              <a:rPr lang="en-US" altLang="zh-CN" sz="4000" b="0" i="1">
                <a:ea typeface="楷体" pitchFamily="18" charset="-122"/>
              </a:rPr>
              <a:t>n</a:t>
            </a:r>
            <a:r>
              <a:rPr lang="en-US" altLang="zh-CN" sz="4000" b="0">
                <a:ea typeface="楷体" pitchFamily="18" charset="-122"/>
              </a:rPr>
              <a:t> =10</a:t>
            </a:r>
          </a:p>
          <a:p>
            <a:pPr algn="just"/>
            <a:r>
              <a:rPr lang="en-US" altLang="zh-CN" sz="4000" b="0" i="1">
                <a:ea typeface="楷体" pitchFamily="18" charset="-122"/>
              </a:rPr>
              <a:t>m = </a:t>
            </a:r>
            <a:r>
              <a:rPr lang="en-US" altLang="zh-CN" sz="4000" b="0">
                <a:ea typeface="楷体" pitchFamily="18" charset="-122"/>
              </a:rPr>
              <a:t>10, </a:t>
            </a:r>
            <a:r>
              <a:rPr lang="en-US" altLang="zh-CN" sz="4000" b="0" i="1">
                <a:ea typeface="楷体" pitchFamily="18" charset="-122"/>
              </a:rPr>
              <a:t>n</a:t>
            </a:r>
            <a:r>
              <a:rPr lang="en-US" altLang="zh-CN" sz="4000" b="0">
                <a:ea typeface="楷体" pitchFamily="18" charset="-122"/>
              </a:rPr>
              <a:t> = 10</a:t>
            </a:r>
          </a:p>
          <a:p>
            <a:pPr algn="just"/>
            <a:r>
              <a:rPr lang="en-US" altLang="zh-CN" sz="4000" b="0" i="1">
                <a:ea typeface="楷体" pitchFamily="18" charset="-122"/>
              </a:rPr>
              <a:t>m = </a:t>
            </a:r>
            <a:r>
              <a:rPr lang="en-US" altLang="zh-CN" sz="4000" b="0">
                <a:ea typeface="楷体" pitchFamily="18" charset="-122"/>
              </a:rPr>
              <a:t>15, </a:t>
            </a:r>
            <a:r>
              <a:rPr lang="en-US" altLang="zh-CN" sz="4000" b="0" i="1">
                <a:ea typeface="楷体" pitchFamily="18" charset="-122"/>
              </a:rPr>
              <a:t>n</a:t>
            </a:r>
            <a:r>
              <a:rPr lang="en-US" altLang="zh-CN" sz="4000" b="0">
                <a:ea typeface="楷体" pitchFamily="18" charset="-122"/>
              </a:rPr>
              <a:t> = 10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5250"/>
                                        </p:tgtEl>
                                        <p:attrNameLst>
                                          <p:attrName>style.visibility</p:attrName>
                                        </p:attrNameLst>
                                      </p:cBhvr>
                                      <p:to>
                                        <p:strVal val="visible"/>
                                      </p:to>
                                    </p:set>
                                    <p:animEffect transition="in" filter="wipe(up)">
                                      <p:cBhvr>
                                        <p:cTn id="7" dur="500"/>
                                        <p:tgtEl>
                                          <p:spTgt spid="565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5252"/>
                                        </p:tgtEl>
                                        <p:attrNameLst>
                                          <p:attrName>style.visibility</p:attrName>
                                        </p:attrNameLst>
                                      </p:cBhvr>
                                      <p:to>
                                        <p:strVal val="visible"/>
                                      </p:to>
                                    </p:set>
                                    <p:animEffect transition="in" filter="wipe(up)">
                                      <p:cBhvr>
                                        <p:cTn id="12" dur="500"/>
                                        <p:tgtEl>
                                          <p:spTgt spid="5652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5251"/>
                                        </p:tgtEl>
                                        <p:attrNameLst>
                                          <p:attrName>style.visibility</p:attrName>
                                        </p:attrNameLst>
                                      </p:cBhvr>
                                      <p:to>
                                        <p:strVal val="visible"/>
                                      </p:to>
                                    </p:set>
                                    <p:animEffect transition="in" filter="wipe(up)">
                                      <p:cBhvr>
                                        <p:cTn id="17" dur="500"/>
                                        <p:tgtEl>
                                          <p:spTgt spid="5652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65253"/>
                                        </p:tgtEl>
                                        <p:attrNameLst>
                                          <p:attrName>style.visibility</p:attrName>
                                        </p:attrNameLst>
                                      </p:cBhvr>
                                      <p:to>
                                        <p:strVal val="visible"/>
                                      </p:to>
                                    </p:set>
                                    <p:animEffect transition="in" filter="wipe(up)">
                                      <p:cBhvr>
                                        <p:cTn id="22"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utoUpdateAnimBg="0"/>
      <p:bldP spid="5652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27" name="Rectangle 15"/>
          <p:cNvSpPr>
            <a:spLocks noChangeArrowheads="1"/>
          </p:cNvSpPr>
          <p:nvPr/>
        </p:nvSpPr>
        <p:spPr bwMode="auto">
          <a:xfrm>
            <a:off x="2316163" y="1585913"/>
            <a:ext cx="6780212" cy="2043112"/>
          </a:xfrm>
          <a:prstGeom prst="rect">
            <a:avLst/>
          </a:prstGeom>
          <a:solidFill>
            <a:srgbClr val="000099"/>
          </a:solidFill>
          <a:ln w="9525">
            <a:noFill/>
            <a:miter lim="800000"/>
            <a:headEnd/>
            <a:tailEnd/>
          </a:ln>
        </p:spPr>
        <p:txBody>
          <a:bodyPr>
            <a:spAutoFit/>
          </a:bodyPr>
          <a:lstStyle/>
          <a:p>
            <a:pPr>
              <a:spcBef>
                <a:spcPct val="50000"/>
              </a:spcBef>
            </a:pPr>
            <a:r>
              <a:rPr lang="zh-CN" altLang="en-US" sz="3200">
                <a:solidFill>
                  <a:srgbClr val="FFFFFF"/>
                </a:solidFill>
                <a:latin typeface="楷体_GB2312" pitchFamily="49" charset="-122"/>
                <a:ea typeface="楷体_GB2312" pitchFamily="49" charset="-122"/>
              </a:rPr>
              <a:t>          </a:t>
            </a:r>
            <a:r>
              <a:rPr lang="zh-CN" altLang="en-US" sz="3200">
                <a:solidFill>
                  <a:srgbClr val="FFFFFF"/>
                </a:solidFill>
                <a:ea typeface="楷体_GB2312" pitchFamily="49" charset="-122"/>
              </a:rPr>
              <a:t>——</a:t>
            </a:r>
            <a:endParaRPr lang="zh-CN" altLang="en-US" sz="3200">
              <a:solidFill>
                <a:srgbClr val="FFFFFF"/>
              </a:solidFill>
              <a:latin typeface="楷体_GB2312" pitchFamily="49" charset="-122"/>
              <a:ea typeface="楷体_GB2312" pitchFamily="49" charset="-122"/>
            </a:endParaRPr>
          </a:p>
          <a:p>
            <a:pPr>
              <a:spcBef>
                <a:spcPct val="50000"/>
              </a:spcBef>
            </a:pPr>
            <a:r>
              <a:rPr lang="zh-CN" altLang="en-US" sz="3200">
                <a:solidFill>
                  <a:srgbClr val="FFFFFF"/>
                </a:solidFill>
                <a:latin typeface="楷体_GB2312" pitchFamily="49" charset="-122"/>
                <a:ea typeface="楷体_GB2312" pitchFamily="49" charset="-122"/>
              </a:rPr>
              <a:t>    对随机现象进行观测、试验，</a:t>
            </a:r>
          </a:p>
          <a:p>
            <a:pPr>
              <a:spcBef>
                <a:spcPct val="50000"/>
              </a:spcBef>
            </a:pPr>
            <a:r>
              <a:rPr lang="zh-CN" altLang="en-US" sz="3200">
                <a:solidFill>
                  <a:srgbClr val="FFFFFF"/>
                </a:solidFill>
                <a:latin typeface="楷体_GB2312" pitchFamily="49" charset="-122"/>
                <a:ea typeface="楷体_GB2312" pitchFamily="49" charset="-122"/>
              </a:rPr>
              <a:t>    以取得有代表性的观测值</a:t>
            </a:r>
          </a:p>
        </p:txBody>
      </p:sp>
      <p:sp>
        <p:nvSpPr>
          <p:cNvPr id="1600528" name="Rectangle 16"/>
          <p:cNvSpPr>
            <a:spLocks noChangeArrowheads="1"/>
          </p:cNvSpPr>
          <p:nvPr/>
        </p:nvSpPr>
        <p:spPr bwMode="auto">
          <a:xfrm>
            <a:off x="2324100" y="3783013"/>
            <a:ext cx="6627813" cy="2774950"/>
          </a:xfrm>
          <a:prstGeom prst="rect">
            <a:avLst/>
          </a:prstGeom>
          <a:solidFill>
            <a:srgbClr val="000099"/>
          </a:solidFill>
          <a:ln w="9525">
            <a:noFill/>
            <a:miter lim="800000"/>
            <a:headEnd/>
            <a:tailEnd/>
          </a:ln>
        </p:spPr>
        <p:txBody>
          <a:bodyPr>
            <a:spAutoFit/>
          </a:bodyPr>
          <a:lstStyle/>
          <a:p>
            <a:pPr>
              <a:spcBef>
                <a:spcPct val="50000"/>
              </a:spcBef>
            </a:pPr>
            <a:r>
              <a:rPr lang="zh-CN" altLang="en-US" sz="3200">
                <a:solidFill>
                  <a:srgbClr val="FFFFFF"/>
                </a:solidFill>
                <a:latin typeface="楷体_GB2312" pitchFamily="49" charset="-122"/>
                <a:ea typeface="楷体_GB2312" pitchFamily="49" charset="-122"/>
              </a:rPr>
              <a:t>          </a:t>
            </a:r>
            <a:r>
              <a:rPr lang="zh-CN" altLang="en-US" sz="3200">
                <a:solidFill>
                  <a:srgbClr val="FFFFFF"/>
                </a:solidFill>
                <a:ea typeface="楷体_GB2312" pitchFamily="49" charset="-122"/>
              </a:rPr>
              <a:t>——</a:t>
            </a:r>
            <a:endParaRPr lang="zh-CN" altLang="en-US" sz="3200">
              <a:solidFill>
                <a:srgbClr val="FFFFFF"/>
              </a:solidFill>
              <a:latin typeface="楷体_GB2312" pitchFamily="49" charset="-122"/>
              <a:ea typeface="楷体_GB2312" pitchFamily="49" charset="-122"/>
            </a:endParaRPr>
          </a:p>
          <a:p>
            <a:pPr>
              <a:spcBef>
                <a:spcPct val="50000"/>
              </a:spcBef>
            </a:pPr>
            <a:r>
              <a:rPr lang="zh-CN" altLang="en-US" sz="3200">
                <a:solidFill>
                  <a:srgbClr val="FFFFFF"/>
                </a:solidFill>
                <a:latin typeface="楷体_GB2312" pitchFamily="49" charset="-122"/>
                <a:ea typeface="楷体_GB2312" pitchFamily="49" charset="-122"/>
              </a:rPr>
              <a:t>    对已取得的观测值进行整理、</a:t>
            </a:r>
          </a:p>
          <a:p>
            <a:pPr>
              <a:spcBef>
                <a:spcPct val="50000"/>
              </a:spcBef>
            </a:pPr>
            <a:r>
              <a:rPr lang="zh-CN" altLang="en-US" sz="3200">
                <a:solidFill>
                  <a:srgbClr val="FFFFFF"/>
                </a:solidFill>
                <a:latin typeface="楷体_GB2312" pitchFamily="49" charset="-122"/>
                <a:ea typeface="楷体_GB2312" pitchFamily="49" charset="-122"/>
              </a:rPr>
              <a:t>    分析,作出推断、决策,从而</a:t>
            </a:r>
          </a:p>
          <a:p>
            <a:pPr>
              <a:spcBef>
                <a:spcPct val="50000"/>
              </a:spcBef>
            </a:pPr>
            <a:r>
              <a:rPr lang="zh-CN" altLang="en-US" sz="3200">
                <a:solidFill>
                  <a:srgbClr val="FFFFFF"/>
                </a:solidFill>
                <a:latin typeface="楷体_GB2312" pitchFamily="49" charset="-122"/>
                <a:ea typeface="楷体_GB2312" pitchFamily="49" charset="-122"/>
              </a:rPr>
              <a:t>    找出所研究的对象的规律性</a:t>
            </a:r>
          </a:p>
        </p:txBody>
      </p:sp>
      <p:grpSp>
        <p:nvGrpSpPr>
          <p:cNvPr id="2" name="Group 17"/>
          <p:cNvGrpSpPr>
            <a:grpSpLocks/>
          </p:cNvGrpSpPr>
          <p:nvPr/>
        </p:nvGrpSpPr>
        <p:grpSpPr bwMode="auto">
          <a:xfrm>
            <a:off x="900113" y="1557338"/>
            <a:ext cx="3841750" cy="4899025"/>
            <a:chOff x="336" y="994"/>
            <a:chExt cx="2420" cy="3086"/>
          </a:xfrm>
        </p:grpSpPr>
        <p:sp>
          <p:nvSpPr>
            <p:cNvPr id="12294" name="Text Box 18"/>
            <p:cNvSpPr txBox="1">
              <a:spLocks noChangeArrowheads="1"/>
            </p:cNvSpPr>
            <p:nvPr/>
          </p:nvSpPr>
          <p:spPr bwMode="auto">
            <a:xfrm>
              <a:off x="336" y="1238"/>
              <a:ext cx="437" cy="2746"/>
            </a:xfrm>
            <a:prstGeom prst="rect">
              <a:avLst/>
            </a:prstGeom>
            <a:solidFill>
              <a:srgbClr val="000099"/>
            </a:solidFill>
            <a:ln w="9525">
              <a:noFill/>
              <a:miter lim="800000"/>
              <a:headEnd/>
              <a:tailEnd/>
            </a:ln>
          </p:spPr>
          <p:txBody>
            <a:bodyPr wrap="none">
              <a:spAutoFit/>
            </a:bodyPr>
            <a:lstStyle/>
            <a:p>
              <a:r>
                <a:rPr lang="zh-CN" altLang="en-US" sz="4000" b="1">
                  <a:solidFill>
                    <a:srgbClr val="FFFFFF"/>
                  </a:solidFill>
                  <a:latin typeface="楷体_GB2312" pitchFamily="49" charset="-122"/>
                  <a:ea typeface="楷体_GB2312" pitchFamily="49" charset="-122"/>
                </a:rPr>
                <a:t>数</a:t>
              </a:r>
            </a:p>
            <a:p>
              <a:r>
                <a:rPr lang="zh-CN" altLang="en-US" sz="4000" b="1">
                  <a:solidFill>
                    <a:srgbClr val="FFFFFF"/>
                  </a:solidFill>
                  <a:latin typeface="楷体_GB2312" pitchFamily="49" charset="-122"/>
                  <a:ea typeface="楷体_GB2312" pitchFamily="49" charset="-122"/>
                </a:rPr>
                <a:t>理</a:t>
              </a:r>
            </a:p>
            <a:p>
              <a:r>
                <a:rPr lang="zh-CN" altLang="en-US" sz="4000" b="1">
                  <a:solidFill>
                    <a:srgbClr val="FFFFFF"/>
                  </a:solidFill>
                  <a:latin typeface="楷体_GB2312" pitchFamily="49" charset="-122"/>
                  <a:ea typeface="楷体_GB2312" pitchFamily="49" charset="-122"/>
                </a:rPr>
                <a:t>统</a:t>
              </a:r>
            </a:p>
            <a:p>
              <a:r>
                <a:rPr lang="zh-CN" altLang="en-US" sz="4000" b="1">
                  <a:solidFill>
                    <a:srgbClr val="FFFFFF"/>
                  </a:solidFill>
                  <a:latin typeface="楷体_GB2312" pitchFamily="49" charset="-122"/>
                  <a:ea typeface="楷体_GB2312" pitchFamily="49" charset="-122"/>
                </a:rPr>
                <a:t>计</a:t>
              </a:r>
            </a:p>
            <a:p>
              <a:r>
                <a:rPr lang="zh-CN" altLang="en-US" sz="4000" b="1">
                  <a:solidFill>
                    <a:srgbClr val="FFFFFF"/>
                  </a:solidFill>
                  <a:latin typeface="楷体_GB2312" pitchFamily="49" charset="-122"/>
                  <a:ea typeface="楷体_GB2312" pitchFamily="49" charset="-122"/>
                </a:rPr>
                <a:t>的</a:t>
              </a:r>
            </a:p>
            <a:p>
              <a:r>
                <a:rPr lang="zh-CN" altLang="en-US" sz="4000" b="1">
                  <a:solidFill>
                    <a:srgbClr val="FFFFFF"/>
                  </a:solidFill>
                  <a:latin typeface="楷体_GB2312" pitchFamily="49" charset="-122"/>
                  <a:ea typeface="楷体_GB2312" pitchFamily="49" charset="-122"/>
                </a:rPr>
                <a:t>分</a:t>
              </a:r>
            </a:p>
            <a:p>
              <a:r>
                <a:rPr lang="zh-CN" altLang="en-US" sz="4000" b="1">
                  <a:solidFill>
                    <a:srgbClr val="FFFFFF"/>
                  </a:solidFill>
                  <a:latin typeface="楷体_GB2312" pitchFamily="49" charset="-122"/>
                  <a:ea typeface="楷体_GB2312" pitchFamily="49" charset="-122"/>
                </a:rPr>
                <a:t>类</a:t>
              </a:r>
            </a:p>
          </p:txBody>
        </p:sp>
        <p:sp>
          <p:nvSpPr>
            <p:cNvPr id="12295" name="AutoShape 19"/>
            <p:cNvSpPr>
              <a:spLocks/>
            </p:cNvSpPr>
            <p:nvPr/>
          </p:nvSpPr>
          <p:spPr bwMode="auto">
            <a:xfrm>
              <a:off x="912" y="1104"/>
              <a:ext cx="288" cy="2976"/>
            </a:xfrm>
            <a:prstGeom prst="leftBrace">
              <a:avLst>
                <a:gd name="adj1" fmla="val 86111"/>
                <a:gd name="adj2" fmla="val 50000"/>
              </a:avLst>
            </a:prstGeom>
            <a:noFill/>
            <a:ln w="38100">
              <a:solidFill>
                <a:srgbClr val="FF0066"/>
              </a:solidFill>
              <a:miter lim="800000"/>
              <a:headEnd/>
              <a:tailEnd/>
            </a:ln>
          </p:spPr>
          <p:txBody>
            <a:bodyPr wrap="none" anchor="ctr"/>
            <a:lstStyle/>
            <a:p>
              <a:endParaRPr lang="zh-CN" altLang="en-US"/>
            </a:p>
          </p:txBody>
        </p:sp>
        <p:sp>
          <p:nvSpPr>
            <p:cNvPr id="12296" name="Text Box 20"/>
            <p:cNvSpPr txBox="1">
              <a:spLocks noChangeArrowheads="1"/>
            </p:cNvSpPr>
            <p:nvPr/>
          </p:nvSpPr>
          <p:spPr bwMode="auto">
            <a:xfrm>
              <a:off x="1196" y="994"/>
              <a:ext cx="1556" cy="404"/>
            </a:xfrm>
            <a:prstGeom prst="rect">
              <a:avLst/>
            </a:prstGeom>
            <a:solidFill>
              <a:srgbClr val="FFFF00"/>
            </a:solidFill>
            <a:ln w="9525">
              <a:noFill/>
              <a:miter lim="800000"/>
              <a:headEnd/>
              <a:tailEnd/>
            </a:ln>
          </p:spPr>
          <p:txBody>
            <a:bodyPr wrap="none">
              <a:spAutoFit/>
            </a:bodyPr>
            <a:lstStyle/>
            <a:p>
              <a:r>
                <a:rPr lang="zh-CN" altLang="en-US" sz="3600">
                  <a:solidFill>
                    <a:srgbClr val="FF0066"/>
                  </a:solidFill>
                  <a:latin typeface="楷体_GB2312" pitchFamily="49" charset="-122"/>
                  <a:ea typeface="楷体_GB2312" pitchFamily="49" charset="-122"/>
                </a:rPr>
                <a:t>描述统计学</a:t>
              </a:r>
            </a:p>
          </p:txBody>
        </p:sp>
        <p:sp>
          <p:nvSpPr>
            <p:cNvPr id="12297" name="Text Box 21"/>
            <p:cNvSpPr txBox="1">
              <a:spLocks noChangeArrowheads="1"/>
            </p:cNvSpPr>
            <p:nvPr/>
          </p:nvSpPr>
          <p:spPr bwMode="auto">
            <a:xfrm>
              <a:off x="1200" y="2386"/>
              <a:ext cx="1556" cy="404"/>
            </a:xfrm>
            <a:prstGeom prst="rect">
              <a:avLst/>
            </a:prstGeom>
            <a:solidFill>
              <a:srgbClr val="FFFF00"/>
            </a:solidFill>
            <a:ln w="9525">
              <a:noFill/>
              <a:miter lim="800000"/>
              <a:headEnd/>
              <a:tailEnd/>
            </a:ln>
          </p:spPr>
          <p:txBody>
            <a:bodyPr wrap="none">
              <a:spAutoFit/>
            </a:bodyPr>
            <a:lstStyle/>
            <a:p>
              <a:r>
                <a:rPr lang="zh-CN" altLang="en-US" sz="3600">
                  <a:solidFill>
                    <a:srgbClr val="FF0066"/>
                  </a:solidFill>
                  <a:latin typeface="楷体_GB2312" pitchFamily="49" charset="-122"/>
                  <a:ea typeface="楷体_GB2312" pitchFamily="49" charset="-122"/>
                </a:rPr>
                <a:t>推断统计学</a:t>
              </a:r>
            </a:p>
          </p:txBody>
        </p:sp>
      </p:grpSp>
      <p:sp>
        <p:nvSpPr>
          <p:cNvPr id="12293" name="Text Box 24"/>
          <p:cNvSpPr txBox="1">
            <a:spLocks noChangeArrowheads="1"/>
          </p:cNvSpPr>
          <p:nvPr/>
        </p:nvSpPr>
        <p:spPr bwMode="auto">
          <a:xfrm>
            <a:off x="1041400" y="366713"/>
            <a:ext cx="5227638" cy="762000"/>
          </a:xfrm>
          <a:prstGeom prst="rect">
            <a:avLst/>
          </a:prstGeom>
          <a:solidFill>
            <a:srgbClr val="FFFFFF"/>
          </a:solidFill>
          <a:ln w="12700" cap="sq">
            <a:noFill/>
            <a:miter lim="800000"/>
            <a:headEnd type="none" w="sm" len="sm"/>
            <a:tailEnd type="none" w="sm" len="sm"/>
          </a:ln>
        </p:spPr>
        <p:txBody>
          <a:bodyPr wrap="none">
            <a:spAutoFit/>
          </a:bodyPr>
          <a:lstStyle/>
          <a:p>
            <a:r>
              <a:rPr lang="zh-CN" altLang="en-US" sz="4400" b="1">
                <a:solidFill>
                  <a:srgbClr val="000066"/>
                </a:solidFill>
                <a:latin typeface="楷体_GB2312" pitchFamily="49" charset="-122"/>
                <a:ea typeface="楷体_GB2312" pitchFamily="49" charset="-122"/>
              </a:rPr>
              <a:t>数理统计的基本概念</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00527"/>
                                        </p:tgtEl>
                                        <p:attrNameLst>
                                          <p:attrName>style.visibility</p:attrName>
                                        </p:attrNameLst>
                                      </p:cBhvr>
                                      <p:to>
                                        <p:strVal val="visible"/>
                                      </p:to>
                                    </p:set>
                                    <p:animEffect transition="in" filter="wipe(up)">
                                      <p:cBhvr>
                                        <p:cTn id="12" dur="500"/>
                                        <p:tgtEl>
                                          <p:spTgt spid="16005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00528"/>
                                        </p:tgtEl>
                                        <p:attrNameLst>
                                          <p:attrName>style.visibility</p:attrName>
                                        </p:attrNameLst>
                                      </p:cBhvr>
                                      <p:to>
                                        <p:strVal val="visible"/>
                                      </p:to>
                                    </p:set>
                                    <p:animEffect transition="in" filter="wipe(up)">
                                      <p:cBhvr>
                                        <p:cTn id="17" dur="500"/>
                                        <p:tgtEl>
                                          <p:spTgt spid="1600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27" grpId="0" animBg="1" autoUpdateAnimBg="0"/>
      <p:bldP spid="160052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ChangeArrowheads="1"/>
          </p:cNvSpPr>
          <p:nvPr/>
        </p:nvSpPr>
        <p:spPr bwMode="auto">
          <a:xfrm>
            <a:off x="539750" y="4232263"/>
            <a:ext cx="7848600" cy="519112"/>
          </a:xfrm>
          <a:prstGeom prst="rect">
            <a:avLst/>
          </a:prstGeom>
          <a:noFill/>
          <a:ln w="9525">
            <a:noFill/>
            <a:miter lim="800000"/>
            <a:headEnd/>
            <a:tailEnd/>
          </a:ln>
          <a:effectLst/>
        </p:spPr>
        <p:txBody>
          <a:bodyPr>
            <a:spAutoFit/>
          </a:bodyPr>
          <a:lstStyle/>
          <a:p>
            <a:pPr algn="l"/>
            <a:r>
              <a:rPr lang="zh-CN" altLang="en-US" b="1">
                <a:latin typeface="宋体" pitchFamily="2" charset="-122"/>
              </a:rPr>
              <a:t>即它的数学期望并不依赖于第一自由度</a:t>
            </a:r>
            <a:r>
              <a:rPr lang="en-US" altLang="zh-CN" b="1" i="1"/>
              <a:t>n</a:t>
            </a:r>
            <a:r>
              <a:rPr lang="en-US" altLang="zh-CN" b="1" baseline="-30000"/>
              <a:t>1.</a:t>
            </a:r>
            <a:endParaRPr lang="en-US" altLang="zh-CN" b="1"/>
          </a:p>
        </p:txBody>
      </p:sp>
      <p:sp>
        <p:nvSpPr>
          <p:cNvPr id="107526" name="Rectangle 6"/>
          <p:cNvSpPr>
            <a:spLocks noChangeArrowheads="1"/>
          </p:cNvSpPr>
          <p:nvPr/>
        </p:nvSpPr>
        <p:spPr bwMode="auto">
          <a:xfrm>
            <a:off x="403225" y="2479663"/>
            <a:ext cx="3663950" cy="519112"/>
          </a:xfrm>
          <a:prstGeom prst="rect">
            <a:avLst/>
          </a:prstGeom>
          <a:noFill/>
          <a:ln w="9525">
            <a:noFill/>
            <a:miter lim="800000"/>
            <a:headEnd/>
            <a:tailEnd/>
          </a:ln>
          <a:effectLst/>
        </p:spPr>
        <p:txBody>
          <a:bodyPr wrap="none">
            <a:spAutoFit/>
          </a:bodyPr>
          <a:lstStyle/>
          <a:p>
            <a:pPr algn="l"/>
            <a:r>
              <a:rPr lang="en-US" altLang="zh-CN" b="1"/>
              <a:t>1.</a:t>
            </a:r>
            <a:r>
              <a:rPr lang="en-US" altLang="zh-CN" b="1" i="1"/>
              <a:t>F</a:t>
            </a:r>
            <a:r>
              <a:rPr lang="zh-CN" altLang="en-US" b="1"/>
              <a:t>分布的数学期望为</a:t>
            </a:r>
            <a:r>
              <a:rPr lang="en-US" altLang="zh-CN" b="1"/>
              <a:t>:</a:t>
            </a:r>
          </a:p>
        </p:txBody>
      </p:sp>
      <p:grpSp>
        <p:nvGrpSpPr>
          <p:cNvPr id="2" name="Group 7"/>
          <p:cNvGrpSpPr>
            <a:grpSpLocks/>
          </p:cNvGrpSpPr>
          <p:nvPr/>
        </p:nvGrpSpPr>
        <p:grpSpPr bwMode="auto">
          <a:xfrm>
            <a:off x="1692275" y="3082913"/>
            <a:ext cx="5667375" cy="1008062"/>
            <a:chOff x="1293" y="2205"/>
            <a:chExt cx="3570" cy="635"/>
          </a:xfrm>
        </p:grpSpPr>
        <p:graphicFrame>
          <p:nvGraphicFramePr>
            <p:cNvPr id="107528" name="Object 8"/>
            <p:cNvGraphicFramePr>
              <a:graphicFrameLocks noChangeAspect="1"/>
            </p:cNvGraphicFramePr>
            <p:nvPr/>
          </p:nvGraphicFramePr>
          <p:xfrm>
            <a:off x="1293" y="2205"/>
            <a:ext cx="2086" cy="635"/>
          </p:xfrm>
          <a:graphic>
            <a:graphicData uri="http://schemas.openxmlformats.org/presentationml/2006/ole">
              <p:oleObj spid="_x0000_s161796" name="公式" r:id="rId3" imgW="2108160" imgH="914400" progId="Equation.3">
                <p:embed/>
              </p:oleObj>
            </a:graphicData>
          </a:graphic>
        </p:graphicFrame>
        <p:sp>
          <p:nvSpPr>
            <p:cNvPr id="107529" name="Rectangle 9"/>
            <p:cNvSpPr>
              <a:spLocks noChangeArrowheads="1"/>
            </p:cNvSpPr>
            <p:nvPr/>
          </p:nvSpPr>
          <p:spPr bwMode="auto">
            <a:xfrm>
              <a:off x="3606" y="2337"/>
              <a:ext cx="1257" cy="327"/>
            </a:xfrm>
            <a:prstGeom prst="rect">
              <a:avLst/>
            </a:prstGeom>
            <a:noFill/>
            <a:ln w="9525">
              <a:noFill/>
              <a:miter lim="800000"/>
              <a:headEnd/>
              <a:tailEnd/>
            </a:ln>
            <a:effectLst/>
          </p:spPr>
          <p:txBody>
            <a:bodyPr>
              <a:spAutoFit/>
            </a:bodyPr>
            <a:lstStyle/>
            <a:p>
              <a:pPr algn="l"/>
              <a:r>
                <a:rPr lang="zh-CN" altLang="en-US" b="1"/>
                <a:t>若</a:t>
              </a:r>
              <a:r>
                <a:rPr lang="en-US" altLang="zh-CN" b="1" i="1"/>
                <a:t>n</a:t>
              </a:r>
              <a:r>
                <a:rPr lang="en-US" altLang="zh-CN" b="1" baseline="-30000"/>
                <a:t>2</a:t>
              </a:r>
              <a:r>
                <a:rPr lang="en-US" altLang="zh-CN" b="1"/>
                <a:t>&gt;2</a:t>
              </a:r>
            </a:p>
          </p:txBody>
        </p:sp>
      </p:grpSp>
      <p:graphicFrame>
        <p:nvGraphicFramePr>
          <p:cNvPr id="107531" name="Object 11"/>
          <p:cNvGraphicFramePr>
            <a:graphicFrameLocks noChangeAspect="1"/>
          </p:cNvGraphicFramePr>
          <p:nvPr/>
        </p:nvGraphicFramePr>
        <p:xfrm>
          <a:off x="468313" y="1714488"/>
          <a:ext cx="2808287" cy="431800"/>
        </p:xfrm>
        <a:graphic>
          <a:graphicData uri="http://schemas.openxmlformats.org/presentationml/2006/ole">
            <p:oleObj spid="_x0000_s161795" name="公式" r:id="rId4" imgW="2095200" imgH="419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531"/>
                                        </p:tgtEl>
                                        <p:attrNameLst>
                                          <p:attrName>style.visibility</p:attrName>
                                        </p:attrNameLst>
                                      </p:cBhvr>
                                      <p:to>
                                        <p:strVal val="visible"/>
                                      </p:to>
                                    </p:set>
                                    <p:animEffect transition="in" filter="wipe(down)">
                                      <p:cBhvr>
                                        <p:cTn id="7" dur="500"/>
                                        <p:tgtEl>
                                          <p:spTgt spid="107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6"/>
                                        </p:tgtEl>
                                        <p:attrNameLst>
                                          <p:attrName>style.visibility</p:attrName>
                                        </p:attrNameLst>
                                      </p:cBhvr>
                                      <p:to>
                                        <p:strVal val="visible"/>
                                      </p:to>
                                    </p:set>
                                    <p:animEffect transition="in" filter="wipe(left)">
                                      <p:cBhvr>
                                        <p:cTn id="12" dur="500"/>
                                        <p:tgtEl>
                                          <p:spTgt spid="1075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24"/>
                                        </p:tgtEl>
                                        <p:attrNameLst>
                                          <p:attrName>style.visibility</p:attrName>
                                        </p:attrNameLst>
                                      </p:cBhvr>
                                      <p:to>
                                        <p:strVal val="visible"/>
                                      </p:to>
                                    </p:set>
                                    <p:animEffect transition="in" filter="wipe(left)">
                                      <p:cBhvr>
                                        <p:cTn id="22"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P spid="10752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Text Box 2"/>
          <p:cNvSpPr txBox="1">
            <a:spLocks noChangeArrowheads="1"/>
          </p:cNvSpPr>
          <p:nvPr/>
        </p:nvSpPr>
        <p:spPr bwMode="auto">
          <a:xfrm>
            <a:off x="304800" y="533400"/>
            <a:ext cx="1101725" cy="641350"/>
          </a:xfrm>
          <a:prstGeom prst="rect">
            <a:avLst/>
          </a:prstGeom>
          <a:noFill/>
          <a:ln w="9525">
            <a:noFill/>
            <a:miter lim="800000"/>
            <a:headEnd/>
            <a:tailEnd/>
          </a:ln>
          <a:effectLst/>
        </p:spPr>
        <p:txBody>
          <a:bodyPr wrap="none">
            <a:spAutoFit/>
          </a:bodyPr>
          <a:lstStyle/>
          <a:p>
            <a:pPr algn="just"/>
            <a:r>
              <a:rPr lang="zh-CN" altLang="en-US" sz="3600"/>
              <a:t>定理</a:t>
            </a:r>
            <a:endParaRPr lang="zh-CN" altLang="en-US" sz="3600">
              <a:latin typeface="楷体_GB2312" pitchFamily="49" charset="-122"/>
            </a:endParaRPr>
          </a:p>
        </p:txBody>
      </p:sp>
      <p:sp>
        <p:nvSpPr>
          <p:cNvPr id="571395" name="Rectangle 3"/>
          <p:cNvSpPr>
            <a:spLocks noChangeArrowheads="1"/>
          </p:cNvSpPr>
          <p:nvPr/>
        </p:nvSpPr>
        <p:spPr bwMode="auto">
          <a:xfrm>
            <a:off x="533400" y="2482850"/>
            <a:ext cx="54419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相互独立</a:t>
            </a:r>
            <a:r>
              <a:rPr lang="zh-CN" altLang="zh-CN" sz="3600" b="0">
                <a:latin typeface="楷体_GB2312" pitchFamily="49" charset="-122"/>
              </a:rPr>
              <a:t>的简单随机样本</a:t>
            </a:r>
            <a:r>
              <a:rPr lang="en-US" altLang="zh-CN" sz="3600" b="0">
                <a:latin typeface="楷体_GB2312" pitchFamily="49" charset="-122"/>
              </a:rPr>
              <a:t>.</a:t>
            </a:r>
          </a:p>
        </p:txBody>
      </p:sp>
      <p:graphicFrame>
        <p:nvGraphicFramePr>
          <p:cNvPr id="571396" name="Object 4"/>
          <p:cNvGraphicFramePr>
            <a:graphicFrameLocks noChangeAspect="1"/>
          </p:cNvGraphicFramePr>
          <p:nvPr/>
        </p:nvGraphicFramePr>
        <p:xfrm>
          <a:off x="1371600" y="3581400"/>
          <a:ext cx="3657600" cy="2319338"/>
        </p:xfrm>
        <a:graphic>
          <a:graphicData uri="http://schemas.openxmlformats.org/presentationml/2006/ole">
            <p:oleObj spid="_x0000_s57346" name="Equation" r:id="rId3" imgW="4000320" imgH="2108160" progId="Equation.3">
              <p:embed/>
            </p:oleObj>
          </a:graphicData>
        </a:graphic>
      </p:graphicFrame>
      <p:sp>
        <p:nvSpPr>
          <p:cNvPr id="571397" name="Text Box 5"/>
          <p:cNvSpPr txBox="1">
            <a:spLocks noChangeArrowheads="1"/>
          </p:cNvSpPr>
          <p:nvPr/>
        </p:nvSpPr>
        <p:spPr bwMode="auto">
          <a:xfrm>
            <a:off x="571500" y="3630613"/>
            <a:ext cx="6413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令</a:t>
            </a:r>
          </a:p>
        </p:txBody>
      </p:sp>
      <p:graphicFrame>
        <p:nvGraphicFramePr>
          <p:cNvPr id="571398" name="Object 6"/>
          <p:cNvGraphicFramePr>
            <a:graphicFrameLocks noChangeAspect="1"/>
          </p:cNvGraphicFramePr>
          <p:nvPr/>
        </p:nvGraphicFramePr>
        <p:xfrm>
          <a:off x="5105400" y="3505200"/>
          <a:ext cx="3505200" cy="2438400"/>
        </p:xfrm>
        <a:graphic>
          <a:graphicData uri="http://schemas.openxmlformats.org/presentationml/2006/ole">
            <p:oleObj spid="_x0000_s57347" name="Equation" r:id="rId4" imgW="3593880" imgH="2209680" progId="Equation.3">
              <p:embed/>
            </p:oleObj>
          </a:graphicData>
        </a:graphic>
      </p:graphicFrame>
      <p:grpSp>
        <p:nvGrpSpPr>
          <p:cNvPr id="2" name="Group 19"/>
          <p:cNvGrpSpPr>
            <a:grpSpLocks/>
          </p:cNvGrpSpPr>
          <p:nvPr/>
        </p:nvGrpSpPr>
        <p:grpSpPr bwMode="auto">
          <a:xfrm>
            <a:off x="609600" y="1082675"/>
            <a:ext cx="7924800" cy="746125"/>
            <a:chOff x="384" y="682"/>
            <a:chExt cx="4992" cy="470"/>
          </a:xfrm>
        </p:grpSpPr>
        <p:sp>
          <p:nvSpPr>
            <p:cNvPr id="571400" name="Text Box 8"/>
            <p:cNvSpPr txBox="1">
              <a:spLocks noChangeArrowheads="1"/>
            </p:cNvSpPr>
            <p:nvPr/>
          </p:nvSpPr>
          <p:spPr bwMode="auto">
            <a:xfrm>
              <a:off x="384" y="682"/>
              <a:ext cx="404" cy="404"/>
            </a:xfrm>
            <a:prstGeom prst="rect">
              <a:avLst/>
            </a:prstGeom>
            <a:noFill/>
            <a:ln w="9525">
              <a:noFill/>
              <a:miter lim="800000"/>
              <a:headEnd/>
              <a:tailEnd/>
            </a:ln>
            <a:effectLst/>
          </p:spPr>
          <p:txBody>
            <a:bodyPr wrap="none">
              <a:spAutoFit/>
            </a:bodyPr>
            <a:lstStyle/>
            <a:p>
              <a:r>
                <a:rPr lang="zh-CN" altLang="en-US" sz="3600" b="0">
                  <a:latin typeface="黑体" pitchFamily="49" charset="-122"/>
                  <a:ea typeface="黑体" pitchFamily="49" charset="-122"/>
                </a:rPr>
                <a:t>设</a:t>
              </a:r>
            </a:p>
          </p:txBody>
        </p:sp>
        <p:graphicFrame>
          <p:nvGraphicFramePr>
            <p:cNvPr id="571401" name="Object 9"/>
            <p:cNvGraphicFramePr>
              <a:graphicFrameLocks noChangeAspect="1"/>
            </p:cNvGraphicFramePr>
            <p:nvPr/>
          </p:nvGraphicFramePr>
          <p:xfrm>
            <a:off x="770" y="720"/>
            <a:ext cx="1600" cy="412"/>
          </p:xfrm>
          <a:graphic>
            <a:graphicData uri="http://schemas.openxmlformats.org/presentationml/2006/ole">
              <p:oleObj spid="_x0000_s57350" name="公式" r:id="rId5" imgW="901440" imgH="228600" progId="Equation.3">
                <p:embed/>
              </p:oleObj>
            </a:graphicData>
          </a:graphic>
        </p:graphicFrame>
        <p:sp>
          <p:nvSpPr>
            <p:cNvPr id="571402" name="Text Box 10"/>
            <p:cNvSpPr txBox="1">
              <a:spLocks noChangeArrowheads="1"/>
            </p:cNvSpPr>
            <p:nvPr/>
          </p:nvSpPr>
          <p:spPr bwMode="auto">
            <a:xfrm>
              <a:off x="2321" y="702"/>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与</a:t>
              </a:r>
            </a:p>
          </p:txBody>
        </p:sp>
        <p:graphicFrame>
          <p:nvGraphicFramePr>
            <p:cNvPr id="571403" name="Object 11"/>
            <p:cNvGraphicFramePr>
              <a:graphicFrameLocks noChangeAspect="1"/>
            </p:cNvGraphicFramePr>
            <p:nvPr/>
          </p:nvGraphicFramePr>
          <p:xfrm>
            <a:off x="2736" y="707"/>
            <a:ext cx="1395" cy="445"/>
          </p:xfrm>
          <a:graphic>
            <a:graphicData uri="http://schemas.openxmlformats.org/presentationml/2006/ole">
              <p:oleObj spid="_x0000_s57351" name="公式" r:id="rId6" imgW="774360" imgH="228600" progId="Equation.3">
                <p:embed/>
              </p:oleObj>
            </a:graphicData>
          </a:graphic>
        </p:graphicFrame>
        <p:sp>
          <p:nvSpPr>
            <p:cNvPr id="571404" name="Text Box 12"/>
            <p:cNvSpPr txBox="1">
              <a:spLocks noChangeArrowheads="1"/>
            </p:cNvSpPr>
            <p:nvPr/>
          </p:nvSpPr>
          <p:spPr bwMode="auto">
            <a:xfrm>
              <a:off x="4108" y="702"/>
              <a:ext cx="1268"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分别是来</a:t>
              </a:r>
            </a:p>
          </p:txBody>
        </p:sp>
      </p:grpSp>
      <p:grpSp>
        <p:nvGrpSpPr>
          <p:cNvPr id="3" name="Group 20"/>
          <p:cNvGrpSpPr>
            <a:grpSpLocks/>
          </p:cNvGrpSpPr>
          <p:nvPr/>
        </p:nvGrpSpPr>
        <p:grpSpPr bwMode="auto">
          <a:xfrm>
            <a:off x="533400" y="1752600"/>
            <a:ext cx="8077200" cy="717550"/>
            <a:chOff x="336" y="1104"/>
            <a:chExt cx="5088" cy="452"/>
          </a:xfrm>
        </p:grpSpPr>
        <p:graphicFrame>
          <p:nvGraphicFramePr>
            <p:cNvPr id="571406" name="Object 14"/>
            <p:cNvGraphicFramePr>
              <a:graphicFrameLocks noChangeAspect="1"/>
            </p:cNvGraphicFramePr>
            <p:nvPr/>
          </p:nvGraphicFramePr>
          <p:xfrm>
            <a:off x="1824" y="1137"/>
            <a:ext cx="1425" cy="384"/>
          </p:xfrm>
          <a:graphic>
            <a:graphicData uri="http://schemas.openxmlformats.org/presentationml/2006/ole">
              <p:oleObj spid="_x0000_s57348" name="公式" r:id="rId7" imgW="965160" imgH="228600" progId="Equation.3">
                <p:embed/>
              </p:oleObj>
            </a:graphicData>
          </a:graphic>
        </p:graphicFrame>
        <p:sp>
          <p:nvSpPr>
            <p:cNvPr id="571407" name="Text Box 15"/>
            <p:cNvSpPr txBox="1">
              <a:spLocks noChangeArrowheads="1"/>
            </p:cNvSpPr>
            <p:nvPr/>
          </p:nvSpPr>
          <p:spPr bwMode="auto">
            <a:xfrm>
              <a:off x="336" y="1104"/>
              <a:ext cx="1556"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自正态总体</a:t>
              </a:r>
            </a:p>
          </p:txBody>
        </p:sp>
        <p:graphicFrame>
          <p:nvGraphicFramePr>
            <p:cNvPr id="571408" name="Object 16"/>
            <p:cNvGraphicFramePr>
              <a:graphicFrameLocks noChangeAspect="1"/>
            </p:cNvGraphicFramePr>
            <p:nvPr/>
          </p:nvGraphicFramePr>
          <p:xfrm>
            <a:off x="3504" y="1152"/>
            <a:ext cx="1552" cy="393"/>
          </p:xfrm>
          <a:graphic>
            <a:graphicData uri="http://schemas.openxmlformats.org/presentationml/2006/ole">
              <p:oleObj spid="_x0000_s57349" name="公式" r:id="rId8" imgW="939600" imgH="228600" progId="Equation.3">
                <p:embed/>
              </p:oleObj>
            </a:graphicData>
          </a:graphic>
        </p:graphicFrame>
        <p:sp>
          <p:nvSpPr>
            <p:cNvPr id="571409" name="Text Box 17"/>
            <p:cNvSpPr txBox="1">
              <a:spLocks noChangeArrowheads="1"/>
            </p:cNvSpPr>
            <p:nvPr/>
          </p:nvSpPr>
          <p:spPr bwMode="auto">
            <a:xfrm>
              <a:off x="3168" y="1137"/>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与</a:t>
              </a:r>
            </a:p>
          </p:txBody>
        </p:sp>
        <p:sp>
          <p:nvSpPr>
            <p:cNvPr id="571410" name="Rectangle 18"/>
            <p:cNvSpPr>
              <a:spLocks noChangeArrowheads="1"/>
            </p:cNvSpPr>
            <p:nvPr/>
          </p:nvSpPr>
          <p:spPr bwMode="auto">
            <a:xfrm>
              <a:off x="5020" y="1152"/>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的</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71394"/>
                                        </p:tgtEl>
                                        <p:attrNameLst>
                                          <p:attrName>style.visibility</p:attrName>
                                        </p:attrNameLst>
                                      </p:cBhvr>
                                      <p:to>
                                        <p:strVal val="visible"/>
                                      </p:to>
                                    </p:set>
                                    <p:anim calcmode="lin" valueType="num">
                                      <p:cBhvr>
                                        <p:cTn id="7" dur="500" fill="hold"/>
                                        <p:tgtEl>
                                          <p:spTgt spid="571394"/>
                                        </p:tgtEl>
                                        <p:attrNameLst>
                                          <p:attrName>ppt_w</p:attrName>
                                        </p:attrNameLst>
                                      </p:cBhvr>
                                      <p:tavLst>
                                        <p:tav tm="0">
                                          <p:val>
                                            <p:fltVal val="0"/>
                                          </p:val>
                                        </p:tav>
                                        <p:tav tm="100000">
                                          <p:val>
                                            <p:strVal val="#ppt_w"/>
                                          </p:val>
                                        </p:tav>
                                      </p:tavLst>
                                    </p:anim>
                                    <p:anim calcmode="lin" valueType="num">
                                      <p:cBhvr>
                                        <p:cTn id="8" dur="500" fill="hold"/>
                                        <p:tgtEl>
                                          <p:spTgt spid="57139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3000"/>
                                  </p:stCondLst>
                                  <p:childTnLst>
                                    <p:set>
                                      <p:cBhvr>
                                        <p:cTn id="23" dur="1" fill="hold">
                                          <p:stCondLst>
                                            <p:cond delay="0"/>
                                          </p:stCondLst>
                                        </p:cTn>
                                        <p:tgtEl>
                                          <p:spTgt spid="571395"/>
                                        </p:tgtEl>
                                        <p:attrNameLst>
                                          <p:attrName>style.visibility</p:attrName>
                                        </p:attrNameLst>
                                      </p:cBhvr>
                                      <p:to>
                                        <p:strVal val="visible"/>
                                      </p:to>
                                    </p:set>
                                    <p:animEffect transition="in" filter="wipe(left)">
                                      <p:cBhvr>
                                        <p:cTn id="24" dur="500"/>
                                        <p:tgtEl>
                                          <p:spTgt spid="571395"/>
                                        </p:tgtEl>
                                      </p:cBhvr>
                                    </p:animEffect>
                                  </p:childTnLst>
                                </p:cTn>
                              </p:par>
                            </p:childTnLst>
                          </p:cTn>
                        </p:par>
                        <p:par>
                          <p:cTn id="25" fill="hold">
                            <p:stCondLst>
                              <p:cond delay="4000"/>
                            </p:stCondLst>
                            <p:childTnLst>
                              <p:par>
                                <p:cTn id="26" presetID="22" presetClass="entr" presetSubtype="8" fill="hold" grpId="0" nodeType="afterEffect">
                                  <p:stCondLst>
                                    <p:cond delay="3000"/>
                                  </p:stCondLst>
                                  <p:childTnLst>
                                    <p:set>
                                      <p:cBhvr>
                                        <p:cTn id="27" dur="1" fill="hold">
                                          <p:stCondLst>
                                            <p:cond delay="0"/>
                                          </p:stCondLst>
                                        </p:cTn>
                                        <p:tgtEl>
                                          <p:spTgt spid="571397"/>
                                        </p:tgtEl>
                                        <p:attrNameLst>
                                          <p:attrName>style.visibility</p:attrName>
                                        </p:attrNameLst>
                                      </p:cBhvr>
                                      <p:to>
                                        <p:strVal val="visible"/>
                                      </p:to>
                                    </p:set>
                                    <p:animEffect transition="in" filter="wipe(left)">
                                      <p:cBhvr>
                                        <p:cTn id="28" dur="500"/>
                                        <p:tgtEl>
                                          <p:spTgt spid="571397"/>
                                        </p:tgtEl>
                                      </p:cBhvr>
                                    </p:animEffect>
                                  </p:childTnLst>
                                </p:cTn>
                              </p:par>
                            </p:childTnLst>
                          </p:cTn>
                        </p:par>
                        <p:par>
                          <p:cTn id="29" fill="hold">
                            <p:stCondLst>
                              <p:cond delay="7500"/>
                            </p:stCondLst>
                            <p:childTnLst>
                              <p:par>
                                <p:cTn id="30" presetID="22" presetClass="entr" presetSubtype="8" fill="hold" nodeType="afterEffect">
                                  <p:stCondLst>
                                    <p:cond delay="3000"/>
                                  </p:stCondLst>
                                  <p:childTnLst>
                                    <p:set>
                                      <p:cBhvr>
                                        <p:cTn id="31" dur="1" fill="hold">
                                          <p:stCondLst>
                                            <p:cond delay="0"/>
                                          </p:stCondLst>
                                        </p:cTn>
                                        <p:tgtEl>
                                          <p:spTgt spid="571396"/>
                                        </p:tgtEl>
                                        <p:attrNameLst>
                                          <p:attrName>style.visibility</p:attrName>
                                        </p:attrNameLst>
                                      </p:cBhvr>
                                      <p:to>
                                        <p:strVal val="visible"/>
                                      </p:to>
                                    </p:set>
                                    <p:animEffect transition="in" filter="wipe(left)">
                                      <p:cBhvr>
                                        <p:cTn id="32" dur="500"/>
                                        <p:tgtEl>
                                          <p:spTgt spid="571396"/>
                                        </p:tgtEl>
                                      </p:cBhvr>
                                    </p:animEffect>
                                  </p:childTnLst>
                                </p:cTn>
                              </p:par>
                            </p:childTnLst>
                          </p:cTn>
                        </p:par>
                        <p:par>
                          <p:cTn id="33" fill="hold">
                            <p:stCondLst>
                              <p:cond delay="11000"/>
                            </p:stCondLst>
                            <p:childTnLst>
                              <p:par>
                                <p:cTn id="34" presetID="22" presetClass="entr" presetSubtype="8" fill="hold" nodeType="afterEffect">
                                  <p:stCondLst>
                                    <p:cond delay="0"/>
                                  </p:stCondLst>
                                  <p:childTnLst>
                                    <p:set>
                                      <p:cBhvr>
                                        <p:cTn id="35" dur="1" fill="hold">
                                          <p:stCondLst>
                                            <p:cond delay="0"/>
                                          </p:stCondLst>
                                        </p:cTn>
                                        <p:tgtEl>
                                          <p:spTgt spid="571398"/>
                                        </p:tgtEl>
                                        <p:attrNameLst>
                                          <p:attrName>style.visibility</p:attrName>
                                        </p:attrNameLst>
                                      </p:cBhvr>
                                      <p:to>
                                        <p:strVal val="visible"/>
                                      </p:to>
                                    </p:set>
                                    <p:animEffect transition="in" filter="wipe(left)">
                                      <p:cBhvr>
                                        <p:cTn id="36" dur="500"/>
                                        <p:tgtEl>
                                          <p:spTgt spid="571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4" grpId="0" autoUpdateAnimBg="0"/>
      <p:bldP spid="571395" grpId="0" autoUpdateAnimBg="0"/>
      <p:bldP spid="57139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Text Box 2"/>
          <p:cNvSpPr txBox="1">
            <a:spLocks noChangeArrowheads="1"/>
          </p:cNvSpPr>
          <p:nvPr/>
        </p:nvSpPr>
        <p:spPr bwMode="auto">
          <a:xfrm>
            <a:off x="304800" y="609600"/>
            <a:ext cx="641350" cy="641350"/>
          </a:xfrm>
          <a:prstGeom prst="rect">
            <a:avLst/>
          </a:prstGeom>
          <a:noFill/>
          <a:ln w="9525">
            <a:noFill/>
            <a:miter lim="800000"/>
            <a:headEnd/>
            <a:tailEnd/>
          </a:ln>
          <a:effectLst/>
        </p:spPr>
        <p:txBody>
          <a:bodyPr wrap="none">
            <a:spAutoFit/>
          </a:bodyPr>
          <a:lstStyle/>
          <a:p>
            <a:r>
              <a:rPr lang="zh-CN" altLang="en-US" sz="3600" b="0">
                <a:ea typeface="黑体" pitchFamily="49" charset="-122"/>
              </a:rPr>
              <a:t>则</a:t>
            </a:r>
          </a:p>
        </p:txBody>
      </p:sp>
      <p:graphicFrame>
        <p:nvGraphicFramePr>
          <p:cNvPr id="572419" name="Object 3"/>
          <p:cNvGraphicFramePr>
            <a:graphicFrameLocks noChangeAspect="1"/>
          </p:cNvGraphicFramePr>
          <p:nvPr/>
        </p:nvGraphicFramePr>
        <p:xfrm>
          <a:off x="1206500" y="533400"/>
          <a:ext cx="7086600" cy="1157288"/>
        </p:xfrm>
        <a:graphic>
          <a:graphicData uri="http://schemas.openxmlformats.org/presentationml/2006/ole">
            <p:oleObj spid="_x0000_s58370" name="Equation" r:id="rId3" imgW="7353000" imgH="1079280" progId="Equation.3">
              <p:embed/>
            </p:oleObj>
          </a:graphicData>
        </a:graphic>
      </p:graphicFrame>
      <p:graphicFrame>
        <p:nvGraphicFramePr>
          <p:cNvPr id="572420" name="Object 4"/>
          <p:cNvGraphicFramePr>
            <a:graphicFrameLocks noChangeAspect="1"/>
          </p:cNvGraphicFramePr>
          <p:nvPr/>
        </p:nvGraphicFramePr>
        <p:xfrm>
          <a:off x="2209800" y="2133600"/>
          <a:ext cx="4171950" cy="2438400"/>
        </p:xfrm>
        <a:graphic>
          <a:graphicData uri="http://schemas.openxmlformats.org/presentationml/2006/ole">
            <p:oleObj spid="_x0000_s58371" name="Equation" r:id="rId4" imgW="3619440" imgH="1981080" progId="Equation.3">
              <p:embed/>
            </p:oleObj>
          </a:graphicData>
        </a:graphic>
      </p:graphicFrame>
      <p:sp>
        <p:nvSpPr>
          <p:cNvPr id="572421" name="AutoShape 5"/>
          <p:cNvSpPr>
            <a:spLocks noChangeArrowheads="1"/>
          </p:cNvSpPr>
          <p:nvPr/>
        </p:nvSpPr>
        <p:spPr bwMode="auto">
          <a:xfrm>
            <a:off x="762000" y="3276600"/>
            <a:ext cx="976313" cy="228600"/>
          </a:xfrm>
          <a:prstGeom prst="rightArrow">
            <a:avLst>
              <a:gd name="adj1" fmla="val 50000"/>
              <a:gd name="adj2" fmla="val 106771"/>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72423" name="Text Box 7"/>
          <p:cNvSpPr txBox="1">
            <a:spLocks noChangeArrowheads="1"/>
          </p:cNvSpPr>
          <p:nvPr/>
        </p:nvSpPr>
        <p:spPr bwMode="auto">
          <a:xfrm>
            <a:off x="304800" y="5180013"/>
            <a:ext cx="641350" cy="639762"/>
          </a:xfrm>
          <a:prstGeom prst="rect">
            <a:avLst/>
          </a:prstGeom>
          <a:noFill/>
          <a:ln w="9525">
            <a:noFill/>
            <a:miter lim="800000"/>
            <a:headEnd/>
            <a:tailEnd/>
          </a:ln>
          <a:effectLst/>
        </p:spPr>
        <p:txBody>
          <a:bodyPr wrap="none">
            <a:spAutoFit/>
          </a:bodyPr>
          <a:lstStyle/>
          <a:p>
            <a:r>
              <a:rPr lang="zh-CN" altLang="en-US" sz="3600" b="0">
                <a:ea typeface="黑体" pitchFamily="49" charset="-122"/>
              </a:rPr>
              <a:t>若</a:t>
            </a:r>
          </a:p>
        </p:txBody>
      </p:sp>
      <p:graphicFrame>
        <p:nvGraphicFramePr>
          <p:cNvPr id="572424" name="Object 8"/>
          <p:cNvGraphicFramePr>
            <a:graphicFrameLocks noChangeAspect="1"/>
          </p:cNvGraphicFramePr>
          <p:nvPr/>
        </p:nvGraphicFramePr>
        <p:xfrm>
          <a:off x="1071563" y="5338763"/>
          <a:ext cx="1279525" cy="569912"/>
        </p:xfrm>
        <a:graphic>
          <a:graphicData uri="http://schemas.openxmlformats.org/presentationml/2006/ole">
            <p:oleObj spid="_x0000_s58372" name="公式" r:id="rId5" imgW="507960" imgH="215640" progId="Equation.3">
              <p:embed/>
            </p:oleObj>
          </a:graphicData>
        </a:graphic>
      </p:graphicFrame>
      <p:sp>
        <p:nvSpPr>
          <p:cNvPr id="572425" name="Text Box 9"/>
          <p:cNvSpPr txBox="1">
            <a:spLocks noChangeArrowheads="1"/>
          </p:cNvSpPr>
          <p:nvPr/>
        </p:nvSpPr>
        <p:spPr bwMode="auto">
          <a:xfrm>
            <a:off x="2406650" y="5180013"/>
            <a:ext cx="641350" cy="639762"/>
          </a:xfrm>
          <a:prstGeom prst="rect">
            <a:avLst/>
          </a:prstGeom>
          <a:noFill/>
          <a:ln w="9525">
            <a:noFill/>
            <a:miter lim="800000"/>
            <a:headEnd/>
            <a:tailEnd/>
          </a:ln>
          <a:effectLst/>
        </p:spPr>
        <p:txBody>
          <a:bodyPr wrap="none">
            <a:spAutoFit/>
          </a:bodyPr>
          <a:lstStyle/>
          <a:p>
            <a:r>
              <a:rPr lang="zh-CN" altLang="en-US" sz="3600" b="0">
                <a:ea typeface="黑体" pitchFamily="49" charset="-122"/>
              </a:rPr>
              <a:t>则</a:t>
            </a:r>
          </a:p>
        </p:txBody>
      </p:sp>
      <p:graphicFrame>
        <p:nvGraphicFramePr>
          <p:cNvPr id="572426" name="Object 10"/>
          <p:cNvGraphicFramePr>
            <a:graphicFrameLocks noChangeAspect="1"/>
          </p:cNvGraphicFramePr>
          <p:nvPr/>
        </p:nvGraphicFramePr>
        <p:xfrm>
          <a:off x="3657600" y="4892675"/>
          <a:ext cx="3671888" cy="1584325"/>
        </p:xfrm>
        <a:graphic>
          <a:graphicData uri="http://schemas.openxmlformats.org/presentationml/2006/ole">
            <p:oleObj spid="_x0000_s58373" name="公式" r:id="rId6" imgW="1269720" imgH="457200" progId="Equation.3">
              <p:embed/>
            </p:oleObj>
          </a:graphicData>
        </a:graphic>
      </p:graphicFrame>
      <p:sp>
        <p:nvSpPr>
          <p:cNvPr id="572427" name="Rectangle 11"/>
          <p:cNvSpPr>
            <a:spLocks noChangeArrowheads="1"/>
          </p:cNvSpPr>
          <p:nvPr/>
        </p:nvSpPr>
        <p:spPr bwMode="auto">
          <a:xfrm>
            <a:off x="1981200" y="1981200"/>
            <a:ext cx="4495800" cy="2743200"/>
          </a:xfrm>
          <a:prstGeom prst="rect">
            <a:avLst/>
          </a:prstGeom>
          <a:noFill/>
          <a:ln w="28575">
            <a:solidFill>
              <a:srgbClr val="66FF33"/>
            </a:solidFill>
            <a:miter lim="800000"/>
            <a:headEnd/>
            <a:tailEnd/>
          </a:ln>
          <a:effectLst/>
        </p:spPr>
        <p:txBody>
          <a:bodyPr wrap="none" anchor="ctr"/>
          <a:lstStyle/>
          <a:p>
            <a:endParaRPr lang="zh-CN" altLang="en-US"/>
          </a:p>
        </p:txBody>
      </p:sp>
      <p:grpSp>
        <p:nvGrpSpPr>
          <p:cNvPr id="2" name="Group 12"/>
          <p:cNvGrpSpPr>
            <a:grpSpLocks/>
          </p:cNvGrpSpPr>
          <p:nvPr/>
        </p:nvGrpSpPr>
        <p:grpSpPr bwMode="auto">
          <a:xfrm>
            <a:off x="6629400" y="3032125"/>
            <a:ext cx="2057400" cy="641350"/>
            <a:chOff x="4128" y="1824"/>
            <a:chExt cx="1296" cy="404"/>
          </a:xfrm>
        </p:grpSpPr>
        <p:sp>
          <p:nvSpPr>
            <p:cNvPr id="572429" name="Line 13"/>
            <p:cNvSpPr>
              <a:spLocks noChangeShapeType="1"/>
            </p:cNvSpPr>
            <p:nvPr/>
          </p:nvSpPr>
          <p:spPr bwMode="auto">
            <a:xfrm flipV="1">
              <a:off x="4128" y="1997"/>
              <a:ext cx="816" cy="19"/>
            </a:xfrm>
            <a:prstGeom prst="line">
              <a:avLst/>
            </a:prstGeom>
            <a:noFill/>
            <a:ln w="28575">
              <a:solidFill>
                <a:schemeClr val="tx1"/>
              </a:solidFill>
              <a:prstDash val="dashDot"/>
              <a:round/>
              <a:headEnd/>
              <a:tailEnd/>
            </a:ln>
            <a:effectLst/>
          </p:spPr>
          <p:txBody>
            <a:bodyPr wrap="none"/>
            <a:lstStyle/>
            <a:p>
              <a:endParaRPr lang="zh-CN" altLang="en-US"/>
            </a:p>
          </p:txBody>
        </p:sp>
        <p:sp>
          <p:nvSpPr>
            <p:cNvPr id="572430" name="Text Box 14"/>
            <p:cNvSpPr txBox="1">
              <a:spLocks noChangeArrowheads="1"/>
            </p:cNvSpPr>
            <p:nvPr/>
          </p:nvSpPr>
          <p:spPr bwMode="auto">
            <a:xfrm>
              <a:off x="4944" y="1824"/>
              <a:ext cx="480" cy="404"/>
            </a:xfrm>
            <a:prstGeom prst="rect">
              <a:avLst/>
            </a:prstGeom>
            <a:noFill/>
            <a:ln w="9525">
              <a:noFill/>
              <a:miter lim="800000"/>
              <a:headEnd/>
              <a:tailEnd/>
            </a:ln>
            <a:effectLst/>
          </p:spPr>
          <p:txBody>
            <a:bodyPr>
              <a:spAutoFit/>
            </a:bodyPr>
            <a:lstStyle/>
            <a:p>
              <a:pPr>
                <a:spcBef>
                  <a:spcPct val="50000"/>
                </a:spcBef>
              </a:pPr>
              <a:r>
                <a:rPr lang="en-US" altLang="zh-CN" sz="3600" b="0"/>
                <a:t>(</a:t>
              </a:r>
              <a:r>
                <a:rPr lang="en-US" altLang="zh-CN" sz="3600"/>
                <a:t>3</a:t>
              </a:r>
              <a:r>
                <a:rPr lang="en-US" altLang="zh-CN" sz="3600" b="0"/>
                <a:t>)</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2418"/>
                                        </p:tgtEl>
                                        <p:attrNameLst>
                                          <p:attrName>style.visibility</p:attrName>
                                        </p:attrNameLst>
                                      </p:cBhvr>
                                      <p:to>
                                        <p:strVal val="visible"/>
                                      </p:to>
                                    </p:set>
                                    <p:animEffect transition="in" filter="wipe(up)">
                                      <p:cBhvr>
                                        <p:cTn id="7" dur="500"/>
                                        <p:tgtEl>
                                          <p:spTgt spid="572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2419"/>
                                        </p:tgtEl>
                                        <p:attrNameLst>
                                          <p:attrName>style.visibility</p:attrName>
                                        </p:attrNameLst>
                                      </p:cBhvr>
                                      <p:to>
                                        <p:strVal val="visible"/>
                                      </p:to>
                                    </p:set>
                                    <p:animEffect transition="in" filter="wipe(left)">
                                      <p:cBhvr>
                                        <p:cTn id="12" dur="500"/>
                                        <p:tgtEl>
                                          <p:spTgt spid="5724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2421"/>
                                        </p:tgtEl>
                                        <p:attrNameLst>
                                          <p:attrName>style.visibility</p:attrName>
                                        </p:attrNameLst>
                                      </p:cBhvr>
                                      <p:to>
                                        <p:strVal val="visible"/>
                                      </p:to>
                                    </p:set>
                                    <p:animEffect transition="in" filter="wipe(left)">
                                      <p:cBhvr>
                                        <p:cTn id="17" dur="500"/>
                                        <p:tgtEl>
                                          <p:spTgt spid="5724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2420"/>
                                        </p:tgtEl>
                                        <p:attrNameLst>
                                          <p:attrName>style.visibility</p:attrName>
                                        </p:attrNameLst>
                                      </p:cBhvr>
                                      <p:to>
                                        <p:strVal val="visible"/>
                                      </p:to>
                                    </p:set>
                                    <p:animEffect transition="in" filter="wipe(left)">
                                      <p:cBhvr>
                                        <p:cTn id="22" dur="500"/>
                                        <p:tgtEl>
                                          <p:spTgt spid="572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72427"/>
                                        </p:tgtEl>
                                        <p:attrNameLst>
                                          <p:attrName>style.visibility</p:attrName>
                                        </p:attrNameLst>
                                      </p:cBhvr>
                                      <p:to>
                                        <p:strVal val="visible"/>
                                      </p:to>
                                    </p:set>
                                    <p:animEffect transition="in" filter="wipe(up)">
                                      <p:cBhvr>
                                        <p:cTn id="27" dur="500"/>
                                        <p:tgtEl>
                                          <p:spTgt spid="5724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2423"/>
                                        </p:tgtEl>
                                        <p:attrNameLst>
                                          <p:attrName>style.visibility</p:attrName>
                                        </p:attrNameLst>
                                      </p:cBhvr>
                                      <p:to>
                                        <p:strVal val="visible"/>
                                      </p:to>
                                    </p:set>
                                    <p:anim calcmode="lin" valueType="num">
                                      <p:cBhvr additive="base">
                                        <p:cTn id="37" dur="500" fill="hold"/>
                                        <p:tgtEl>
                                          <p:spTgt spid="572423"/>
                                        </p:tgtEl>
                                        <p:attrNameLst>
                                          <p:attrName>ppt_x</p:attrName>
                                        </p:attrNameLst>
                                      </p:cBhvr>
                                      <p:tavLst>
                                        <p:tav tm="0">
                                          <p:val>
                                            <p:strVal val="0-#ppt_w/2"/>
                                          </p:val>
                                        </p:tav>
                                        <p:tav tm="100000">
                                          <p:val>
                                            <p:strVal val="#ppt_x"/>
                                          </p:val>
                                        </p:tav>
                                      </p:tavLst>
                                    </p:anim>
                                    <p:anim calcmode="lin" valueType="num">
                                      <p:cBhvr additive="base">
                                        <p:cTn id="38" dur="500" fill="hold"/>
                                        <p:tgtEl>
                                          <p:spTgt spid="5724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72424"/>
                                        </p:tgtEl>
                                        <p:attrNameLst>
                                          <p:attrName>style.visibility</p:attrName>
                                        </p:attrNameLst>
                                      </p:cBhvr>
                                      <p:to>
                                        <p:strVal val="visible"/>
                                      </p:to>
                                    </p:set>
                                    <p:anim calcmode="lin" valueType="num">
                                      <p:cBhvr additive="base">
                                        <p:cTn id="43" dur="500" fill="hold"/>
                                        <p:tgtEl>
                                          <p:spTgt spid="572424"/>
                                        </p:tgtEl>
                                        <p:attrNameLst>
                                          <p:attrName>ppt_x</p:attrName>
                                        </p:attrNameLst>
                                      </p:cBhvr>
                                      <p:tavLst>
                                        <p:tav tm="0">
                                          <p:val>
                                            <p:strVal val="0-#ppt_w/2"/>
                                          </p:val>
                                        </p:tav>
                                        <p:tav tm="100000">
                                          <p:val>
                                            <p:strVal val="#ppt_x"/>
                                          </p:val>
                                        </p:tav>
                                      </p:tavLst>
                                    </p:anim>
                                    <p:anim calcmode="lin" valueType="num">
                                      <p:cBhvr additive="base">
                                        <p:cTn id="44" dur="500" fill="hold"/>
                                        <p:tgtEl>
                                          <p:spTgt spid="5724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72425"/>
                                        </p:tgtEl>
                                        <p:attrNameLst>
                                          <p:attrName>style.visibility</p:attrName>
                                        </p:attrNameLst>
                                      </p:cBhvr>
                                      <p:to>
                                        <p:strVal val="visible"/>
                                      </p:to>
                                    </p:set>
                                    <p:anim calcmode="lin" valueType="num">
                                      <p:cBhvr additive="base">
                                        <p:cTn id="49" dur="500" fill="hold"/>
                                        <p:tgtEl>
                                          <p:spTgt spid="572425"/>
                                        </p:tgtEl>
                                        <p:attrNameLst>
                                          <p:attrName>ppt_x</p:attrName>
                                        </p:attrNameLst>
                                      </p:cBhvr>
                                      <p:tavLst>
                                        <p:tav tm="0">
                                          <p:val>
                                            <p:strVal val="0-#ppt_w/2"/>
                                          </p:val>
                                        </p:tav>
                                        <p:tav tm="100000">
                                          <p:val>
                                            <p:strVal val="#ppt_x"/>
                                          </p:val>
                                        </p:tav>
                                      </p:tavLst>
                                    </p:anim>
                                    <p:anim calcmode="lin" valueType="num">
                                      <p:cBhvr additive="base">
                                        <p:cTn id="50" dur="500" fill="hold"/>
                                        <p:tgtEl>
                                          <p:spTgt spid="57242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72426"/>
                                        </p:tgtEl>
                                        <p:attrNameLst>
                                          <p:attrName>style.visibility</p:attrName>
                                        </p:attrNameLst>
                                      </p:cBhvr>
                                      <p:to>
                                        <p:strVal val="visible"/>
                                      </p:to>
                                    </p:set>
                                    <p:anim calcmode="lin" valueType="num">
                                      <p:cBhvr additive="base">
                                        <p:cTn id="55" dur="500" fill="hold"/>
                                        <p:tgtEl>
                                          <p:spTgt spid="572426"/>
                                        </p:tgtEl>
                                        <p:attrNameLst>
                                          <p:attrName>ppt_x</p:attrName>
                                        </p:attrNameLst>
                                      </p:cBhvr>
                                      <p:tavLst>
                                        <p:tav tm="0">
                                          <p:val>
                                            <p:strVal val="0-#ppt_w/2"/>
                                          </p:val>
                                        </p:tav>
                                        <p:tav tm="100000">
                                          <p:val>
                                            <p:strVal val="#ppt_x"/>
                                          </p:val>
                                        </p:tav>
                                      </p:tavLst>
                                    </p:anim>
                                    <p:anim calcmode="lin" valueType="num">
                                      <p:cBhvr additive="base">
                                        <p:cTn id="56" dur="500" fill="hold"/>
                                        <p:tgtEl>
                                          <p:spTgt spid="5724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autoUpdateAnimBg="0"/>
      <p:bldP spid="572421" grpId="0" animBg="1"/>
      <p:bldP spid="572423" grpId="0" autoUpdateAnimBg="0"/>
      <p:bldP spid="572425" grpId="0" autoUpdateAnimBg="0"/>
      <p:bldP spid="57242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ext Box 2" descr="深色竖线"/>
          <p:cNvSpPr txBox="1">
            <a:spLocks noChangeArrowheads="1"/>
          </p:cNvSpPr>
          <p:nvPr/>
        </p:nvSpPr>
        <p:spPr bwMode="auto">
          <a:xfrm>
            <a:off x="484188" y="276225"/>
            <a:ext cx="2897187" cy="641350"/>
          </a:xfrm>
          <a:prstGeom prst="rect">
            <a:avLst/>
          </a:prstGeom>
          <a:noFill/>
          <a:ln w="9525">
            <a:noFill/>
            <a:miter lim="800000"/>
            <a:headEnd/>
            <a:tailEnd/>
          </a:ln>
          <a:effectLst/>
        </p:spPr>
        <p:txBody>
          <a:bodyPr wrap="none" anchor="ctr">
            <a:spAutoFit/>
          </a:bodyPr>
          <a:lstStyle/>
          <a:p>
            <a:pPr algn="just"/>
            <a:r>
              <a:rPr lang="en-US" altLang="zh-CN" sz="3600" i="1">
                <a:solidFill>
                  <a:schemeClr val="accent2"/>
                </a:solidFill>
                <a:ea typeface="楷体" pitchFamily="18" charset="-122"/>
              </a:rPr>
              <a:t>F </a:t>
            </a:r>
            <a:r>
              <a:rPr lang="zh-CN" altLang="en-US" sz="3600">
                <a:solidFill>
                  <a:schemeClr val="accent2"/>
                </a:solidFill>
              </a:rPr>
              <a:t>分布的性质</a:t>
            </a:r>
            <a:endParaRPr lang="zh-CN" altLang="en-US" sz="3600" i="1">
              <a:solidFill>
                <a:schemeClr val="accent2"/>
              </a:solidFill>
              <a:ea typeface="楷体" pitchFamily="18" charset="-122"/>
            </a:endParaRPr>
          </a:p>
        </p:txBody>
      </p:sp>
      <p:graphicFrame>
        <p:nvGraphicFramePr>
          <p:cNvPr id="566275" name="Object 3"/>
          <p:cNvGraphicFramePr>
            <a:graphicFrameLocks noChangeAspect="1"/>
          </p:cNvGraphicFramePr>
          <p:nvPr/>
        </p:nvGraphicFramePr>
        <p:xfrm>
          <a:off x="538163" y="838200"/>
          <a:ext cx="6624637" cy="782638"/>
        </p:xfrm>
        <a:graphic>
          <a:graphicData uri="http://schemas.openxmlformats.org/presentationml/2006/ole">
            <p:oleObj spid="_x0000_s59394" name="Equation" r:id="rId3" imgW="2361960" imgH="228600" progId="">
              <p:embed/>
            </p:oleObj>
          </a:graphicData>
        </a:graphic>
      </p:graphicFrame>
      <p:pic>
        <p:nvPicPr>
          <p:cNvPr id="566276" name="Picture 4" descr="深色竖线"/>
          <p:cNvPicPr>
            <a:picLocks noChangeAspect="1" noChangeArrowheads="1"/>
          </p:cNvPicPr>
          <p:nvPr/>
        </p:nvPicPr>
        <p:blipFill>
          <a:blip r:embed="rId4"/>
          <a:srcRect/>
          <a:stretch>
            <a:fillRect/>
          </a:stretch>
        </p:blipFill>
        <p:spPr bwMode="auto">
          <a:xfrm>
            <a:off x="5334000" y="3040063"/>
            <a:ext cx="3430588" cy="2293937"/>
          </a:xfrm>
          <a:prstGeom prst="rect">
            <a:avLst/>
          </a:prstGeom>
          <a:noFill/>
          <a:ln w="9525">
            <a:noFill/>
            <a:miter lim="800000"/>
            <a:headEnd/>
            <a:tailEnd/>
          </a:ln>
          <a:effectLst/>
        </p:spPr>
      </p:pic>
      <p:sp>
        <p:nvSpPr>
          <p:cNvPr id="566277" name="AutoShape 5" descr="深色竖线"/>
          <p:cNvSpPr>
            <a:spLocks noChangeArrowheads="1"/>
          </p:cNvSpPr>
          <p:nvPr/>
        </p:nvSpPr>
        <p:spPr bwMode="auto">
          <a:xfrm>
            <a:off x="7467600" y="4937125"/>
            <a:ext cx="1003300" cy="92075"/>
          </a:xfrm>
          <a:prstGeom prst="rtTriangle">
            <a:avLst/>
          </a:prstGeom>
          <a:pattFill prst="dkVert">
            <a:fgClr>
              <a:srgbClr val="FF0000"/>
            </a:fgClr>
            <a:bgClr>
              <a:srgbClr val="FFFFFF"/>
            </a:bgClr>
          </a:pattFill>
          <a:ln w="9525">
            <a:noFill/>
            <a:miter lim="800000"/>
            <a:headEnd/>
            <a:tailEnd/>
          </a:ln>
          <a:effectLst/>
        </p:spPr>
        <p:txBody>
          <a:bodyPr wrap="none" anchor="ctr"/>
          <a:lstStyle/>
          <a:p>
            <a:endParaRPr lang="zh-CN" altLang="en-US"/>
          </a:p>
        </p:txBody>
      </p:sp>
      <p:sp>
        <p:nvSpPr>
          <p:cNvPr id="566278" name="Text Box 6" descr="深色竖线"/>
          <p:cNvSpPr txBox="1">
            <a:spLocks noChangeArrowheads="1"/>
          </p:cNvSpPr>
          <p:nvPr/>
        </p:nvSpPr>
        <p:spPr bwMode="auto">
          <a:xfrm>
            <a:off x="550863" y="2867025"/>
            <a:ext cx="1098550" cy="641350"/>
          </a:xfrm>
          <a:prstGeom prst="rect">
            <a:avLst/>
          </a:prstGeom>
          <a:noFill/>
          <a:ln w="9525">
            <a:noFill/>
            <a:miter lim="800000"/>
            <a:headEnd/>
            <a:tailEnd/>
          </a:ln>
          <a:effectLst/>
        </p:spPr>
        <p:txBody>
          <a:bodyPr wrap="none" anchor="ctr">
            <a:spAutoFit/>
          </a:bodyPr>
          <a:lstStyle/>
          <a:p>
            <a:pPr algn="just"/>
            <a:r>
              <a:rPr lang="zh-CN" altLang="en-US" sz="3600" b="0"/>
              <a:t>例如</a:t>
            </a:r>
          </a:p>
        </p:txBody>
      </p:sp>
      <p:graphicFrame>
        <p:nvGraphicFramePr>
          <p:cNvPr id="566279" name="Object 7" descr="深色竖线"/>
          <p:cNvGraphicFramePr>
            <a:graphicFrameLocks noChangeAspect="1"/>
          </p:cNvGraphicFramePr>
          <p:nvPr/>
        </p:nvGraphicFramePr>
        <p:xfrm>
          <a:off x="1862138" y="4340225"/>
          <a:ext cx="3319462" cy="1222375"/>
        </p:xfrm>
        <a:graphic>
          <a:graphicData uri="http://schemas.openxmlformats.org/presentationml/2006/ole">
            <p:oleObj spid="_x0000_s59395" name="Equation" r:id="rId5" imgW="1473120" imgH="431640" progId="Equation.3">
              <p:embed/>
            </p:oleObj>
          </a:graphicData>
        </a:graphic>
      </p:graphicFrame>
      <p:sp>
        <p:nvSpPr>
          <p:cNvPr id="566280" name="Text Box 8" descr="深色竖线"/>
          <p:cNvSpPr txBox="1">
            <a:spLocks noChangeArrowheads="1"/>
          </p:cNvSpPr>
          <p:nvPr/>
        </p:nvSpPr>
        <p:spPr bwMode="auto">
          <a:xfrm>
            <a:off x="501650" y="4572000"/>
            <a:ext cx="1784350" cy="641350"/>
          </a:xfrm>
          <a:prstGeom prst="rect">
            <a:avLst/>
          </a:prstGeom>
          <a:noFill/>
          <a:ln w="9525">
            <a:noFill/>
            <a:miter lim="800000"/>
            <a:headEnd/>
            <a:tailEnd/>
          </a:ln>
          <a:effectLst/>
        </p:spPr>
        <p:txBody>
          <a:bodyPr wrap="none" anchor="ctr">
            <a:spAutoFit/>
          </a:bodyPr>
          <a:lstStyle/>
          <a:p>
            <a:pPr algn="just"/>
            <a:r>
              <a:rPr lang="zh-CN" altLang="en-US" sz="3600" b="0">
                <a:latin typeface="楷体_GB2312" pitchFamily="49" charset="-122"/>
              </a:rPr>
              <a:t>事实上</a:t>
            </a:r>
            <a:r>
              <a:rPr lang="en-US" altLang="zh-CN" sz="3600" b="0">
                <a:latin typeface="楷体_GB2312" pitchFamily="49" charset="-122"/>
              </a:rPr>
              <a:t>,</a:t>
            </a:r>
          </a:p>
        </p:txBody>
      </p:sp>
      <p:graphicFrame>
        <p:nvGraphicFramePr>
          <p:cNvPr id="566281" name="Object 9"/>
          <p:cNvGraphicFramePr>
            <a:graphicFrameLocks noChangeAspect="1"/>
          </p:cNvGraphicFramePr>
          <p:nvPr/>
        </p:nvGraphicFramePr>
        <p:xfrm>
          <a:off x="1514475" y="5410200"/>
          <a:ext cx="4581525" cy="1447800"/>
        </p:xfrm>
        <a:graphic>
          <a:graphicData uri="http://schemas.openxmlformats.org/presentationml/2006/ole">
            <p:oleObj spid="_x0000_s59396" name="公式" r:id="rId6" imgW="1790640" imgH="431640" progId="Equation.3">
              <p:embed/>
            </p:oleObj>
          </a:graphicData>
        </a:graphic>
      </p:graphicFrame>
      <p:sp>
        <p:nvSpPr>
          <p:cNvPr id="566282" name="Text Box 10" descr="深色竖线"/>
          <p:cNvSpPr txBox="1">
            <a:spLocks noChangeArrowheads="1"/>
          </p:cNvSpPr>
          <p:nvPr/>
        </p:nvSpPr>
        <p:spPr bwMode="auto">
          <a:xfrm>
            <a:off x="533400" y="5759450"/>
            <a:ext cx="641350" cy="641350"/>
          </a:xfrm>
          <a:prstGeom prst="rect">
            <a:avLst/>
          </a:prstGeom>
          <a:noFill/>
          <a:ln w="9525">
            <a:noFill/>
            <a:miter lim="800000"/>
            <a:headEnd/>
            <a:tailEnd/>
          </a:ln>
          <a:effectLst/>
        </p:spPr>
        <p:txBody>
          <a:bodyPr wrap="none" anchor="ctr">
            <a:spAutoFit/>
          </a:bodyPr>
          <a:lstStyle/>
          <a:p>
            <a:pPr algn="just"/>
            <a:r>
              <a:rPr lang="zh-CN" altLang="en-US" sz="3600" b="0"/>
              <a:t>故</a:t>
            </a:r>
          </a:p>
        </p:txBody>
      </p:sp>
      <p:graphicFrame>
        <p:nvGraphicFramePr>
          <p:cNvPr id="566283" name="Object 11"/>
          <p:cNvGraphicFramePr>
            <a:graphicFrameLocks noChangeAspect="1"/>
          </p:cNvGraphicFramePr>
          <p:nvPr/>
        </p:nvGraphicFramePr>
        <p:xfrm>
          <a:off x="533400" y="1600200"/>
          <a:ext cx="7696200" cy="1371600"/>
        </p:xfrm>
        <a:graphic>
          <a:graphicData uri="http://schemas.openxmlformats.org/presentationml/2006/ole">
            <p:oleObj spid="_x0000_s59397" name="Equation" r:id="rId7" imgW="2857320" imgH="482400" progId="Equation.3">
              <p:embed/>
            </p:oleObj>
          </a:graphicData>
        </a:graphic>
      </p:graphicFrame>
      <p:sp>
        <p:nvSpPr>
          <p:cNvPr id="566284" name="Text Box 12"/>
          <p:cNvSpPr txBox="1">
            <a:spLocks noChangeArrowheads="1"/>
          </p:cNvSpPr>
          <p:nvPr/>
        </p:nvSpPr>
        <p:spPr bwMode="auto">
          <a:xfrm>
            <a:off x="533400" y="3778250"/>
            <a:ext cx="641350" cy="641350"/>
          </a:xfrm>
          <a:prstGeom prst="rect">
            <a:avLst/>
          </a:prstGeom>
          <a:noFill/>
          <a:ln w="9525">
            <a:noFill/>
            <a:miter lim="800000"/>
            <a:headEnd/>
            <a:tailEnd/>
          </a:ln>
          <a:effectLst/>
        </p:spPr>
        <p:txBody>
          <a:bodyPr wrap="none">
            <a:spAutoFit/>
          </a:bodyPr>
          <a:lstStyle/>
          <a:p>
            <a:r>
              <a:rPr lang="zh-CN" altLang="en-US" sz="3600" b="0"/>
              <a:t>求</a:t>
            </a:r>
          </a:p>
        </p:txBody>
      </p:sp>
      <p:grpSp>
        <p:nvGrpSpPr>
          <p:cNvPr id="2" name="Group 13"/>
          <p:cNvGrpSpPr>
            <a:grpSpLocks/>
          </p:cNvGrpSpPr>
          <p:nvPr/>
        </p:nvGrpSpPr>
        <p:grpSpPr bwMode="auto">
          <a:xfrm>
            <a:off x="7275513" y="4756150"/>
            <a:ext cx="1258887" cy="1111250"/>
            <a:chOff x="4650" y="3381"/>
            <a:chExt cx="708" cy="578"/>
          </a:xfrm>
        </p:grpSpPr>
        <p:sp>
          <p:nvSpPr>
            <p:cNvPr id="566286" name="Line 14"/>
            <p:cNvSpPr>
              <a:spLocks noChangeShapeType="1"/>
            </p:cNvSpPr>
            <p:nvPr/>
          </p:nvSpPr>
          <p:spPr bwMode="auto">
            <a:xfrm flipV="1">
              <a:off x="4754" y="3552"/>
              <a:ext cx="0" cy="141"/>
            </a:xfrm>
            <a:prstGeom prst="line">
              <a:avLst/>
            </a:prstGeom>
            <a:noFill/>
            <a:ln w="9525">
              <a:solidFill>
                <a:schemeClr val="tx1"/>
              </a:solidFill>
              <a:round/>
              <a:headEnd/>
              <a:tailEnd type="stealth" w="lg" len="lg"/>
            </a:ln>
            <a:effectLst/>
          </p:spPr>
          <p:txBody>
            <a:bodyPr wrap="none" anchor="ctr"/>
            <a:lstStyle/>
            <a:p>
              <a:endParaRPr lang="zh-CN" altLang="en-US"/>
            </a:p>
          </p:txBody>
        </p:sp>
        <p:grpSp>
          <p:nvGrpSpPr>
            <p:cNvPr id="3" name="Group 15"/>
            <p:cNvGrpSpPr>
              <a:grpSpLocks/>
            </p:cNvGrpSpPr>
            <p:nvPr/>
          </p:nvGrpSpPr>
          <p:grpSpPr bwMode="auto">
            <a:xfrm>
              <a:off x="4650" y="3381"/>
              <a:ext cx="708" cy="578"/>
              <a:chOff x="4650" y="2767"/>
              <a:chExt cx="708" cy="578"/>
            </a:xfrm>
          </p:grpSpPr>
          <p:sp>
            <p:nvSpPr>
              <p:cNvPr id="566288" name="Text Box 16" descr="深色竖线"/>
              <p:cNvSpPr txBox="1">
                <a:spLocks noChangeArrowheads="1"/>
              </p:cNvSpPr>
              <p:nvPr/>
            </p:nvSpPr>
            <p:spPr bwMode="auto">
              <a:xfrm>
                <a:off x="4711" y="3107"/>
                <a:ext cx="647" cy="238"/>
              </a:xfrm>
              <a:prstGeom prst="rect">
                <a:avLst/>
              </a:prstGeom>
              <a:noFill/>
              <a:ln w="9525">
                <a:noFill/>
                <a:miter lim="800000"/>
                <a:headEnd/>
                <a:tailEnd/>
              </a:ln>
              <a:effectLst/>
            </p:spPr>
            <p:txBody>
              <a:bodyPr wrap="none" anchor="ctr">
                <a:spAutoFit/>
              </a:bodyPr>
              <a:lstStyle/>
              <a:p>
                <a:pPr algn="ctr"/>
                <a:r>
                  <a:rPr lang="en-US" altLang="zh-CN" sz="2400" b="0" i="1">
                    <a:solidFill>
                      <a:srgbClr val="FF0000"/>
                    </a:solidFill>
                    <a:ea typeface="楷体" pitchFamily="18" charset="-122"/>
                  </a:rPr>
                  <a:t>F</a:t>
                </a:r>
                <a:r>
                  <a:rPr lang="en-US" altLang="zh-CN" sz="2400" b="0" i="1" baseline="-25000">
                    <a:solidFill>
                      <a:srgbClr val="FF0000"/>
                    </a:solidFill>
                    <a:ea typeface="楷体" pitchFamily="18" charset="-122"/>
                    <a:sym typeface="Symbol" pitchFamily="18" charset="2"/>
                  </a:rPr>
                  <a:t></a:t>
                </a:r>
                <a:r>
                  <a:rPr lang="en-US" altLang="zh-CN" sz="2400" b="0">
                    <a:solidFill>
                      <a:srgbClr val="FF0000"/>
                    </a:solidFill>
                    <a:ea typeface="楷体" pitchFamily="18" charset="-122"/>
                    <a:sym typeface="Symbol" pitchFamily="18" charset="2"/>
                  </a:rPr>
                  <a:t>(n</a:t>
                </a:r>
                <a:r>
                  <a:rPr lang="en-US" altLang="zh-CN" sz="2400" b="0" i="1">
                    <a:solidFill>
                      <a:srgbClr val="FF0000"/>
                    </a:solidFill>
                    <a:ea typeface="楷体" pitchFamily="18" charset="-122"/>
                    <a:sym typeface="Symbol" pitchFamily="18" charset="2"/>
                  </a:rPr>
                  <a:t>,m</a:t>
                </a:r>
                <a:r>
                  <a:rPr lang="en-US" altLang="zh-CN" sz="2400" b="0">
                    <a:solidFill>
                      <a:srgbClr val="FF0000"/>
                    </a:solidFill>
                    <a:ea typeface="楷体" pitchFamily="18" charset="-122"/>
                    <a:sym typeface="Symbol" pitchFamily="18" charset="2"/>
                  </a:rPr>
                  <a:t>)</a:t>
                </a:r>
                <a:endParaRPr lang="en-US" altLang="zh-CN" sz="2400" b="0" i="1">
                  <a:solidFill>
                    <a:srgbClr val="FF0000"/>
                  </a:solidFill>
                  <a:ea typeface="楷体" pitchFamily="18" charset="-122"/>
                </a:endParaRPr>
              </a:p>
            </p:txBody>
          </p:sp>
          <p:sp>
            <p:nvSpPr>
              <p:cNvPr id="566289" name="Text Box 17"/>
              <p:cNvSpPr txBox="1">
                <a:spLocks noChangeArrowheads="1"/>
              </p:cNvSpPr>
              <p:nvPr/>
            </p:nvSpPr>
            <p:spPr bwMode="auto">
              <a:xfrm>
                <a:off x="4650" y="2767"/>
                <a:ext cx="184" cy="301"/>
              </a:xfrm>
              <a:prstGeom prst="rect">
                <a:avLst/>
              </a:prstGeom>
              <a:noFill/>
              <a:ln w="9525">
                <a:noFill/>
                <a:miter lim="800000"/>
                <a:headEnd/>
                <a:tailEnd/>
              </a:ln>
              <a:effectLst/>
            </p:spPr>
            <p:txBody>
              <a:bodyPr wrap="none">
                <a:spAutoFit/>
              </a:bodyPr>
              <a:lstStyle/>
              <a:p>
                <a:r>
                  <a:rPr lang="en-US" altLang="zh-CN" sz="3200" b="0">
                    <a:solidFill>
                      <a:srgbClr val="FF0000"/>
                    </a:solidFill>
                  </a:rPr>
                  <a:t>•</a:t>
                </a:r>
              </a:p>
            </p:txBody>
          </p:sp>
        </p:grpSp>
      </p:grpSp>
      <p:grpSp>
        <p:nvGrpSpPr>
          <p:cNvPr id="4" name="Group 18"/>
          <p:cNvGrpSpPr>
            <a:grpSpLocks/>
          </p:cNvGrpSpPr>
          <p:nvPr/>
        </p:nvGrpSpPr>
        <p:grpSpPr bwMode="auto">
          <a:xfrm>
            <a:off x="7693025" y="3892550"/>
            <a:ext cx="679450" cy="1060450"/>
            <a:chOff x="4080" y="1362"/>
            <a:chExt cx="382" cy="551"/>
          </a:xfrm>
        </p:grpSpPr>
        <p:sp>
          <p:nvSpPr>
            <p:cNvPr id="566291" name="Line 19"/>
            <p:cNvSpPr>
              <a:spLocks noChangeShapeType="1"/>
            </p:cNvSpPr>
            <p:nvPr/>
          </p:nvSpPr>
          <p:spPr bwMode="auto">
            <a:xfrm flipV="1">
              <a:off x="4080" y="1625"/>
              <a:ext cx="192" cy="288"/>
            </a:xfrm>
            <a:prstGeom prst="line">
              <a:avLst/>
            </a:prstGeom>
            <a:noFill/>
            <a:ln w="9525">
              <a:solidFill>
                <a:schemeClr val="tx1"/>
              </a:solidFill>
              <a:miter lim="800000"/>
              <a:headEnd/>
              <a:tailEnd/>
            </a:ln>
            <a:effectLst/>
          </p:spPr>
          <p:txBody>
            <a:bodyPr wrap="none"/>
            <a:lstStyle/>
            <a:p>
              <a:endParaRPr lang="zh-CN" altLang="en-US"/>
            </a:p>
          </p:txBody>
        </p:sp>
        <p:sp>
          <p:nvSpPr>
            <p:cNvPr id="566292" name="Text Box 20"/>
            <p:cNvSpPr txBox="1">
              <a:spLocks noChangeArrowheads="1"/>
            </p:cNvSpPr>
            <p:nvPr/>
          </p:nvSpPr>
          <p:spPr bwMode="auto">
            <a:xfrm>
              <a:off x="4214" y="1362"/>
              <a:ext cx="248" cy="301"/>
            </a:xfrm>
            <a:prstGeom prst="rect">
              <a:avLst/>
            </a:prstGeom>
            <a:noFill/>
            <a:ln w="9525">
              <a:noFill/>
              <a:miter lim="800000"/>
              <a:headEnd/>
              <a:tailEnd/>
            </a:ln>
            <a:effectLst/>
          </p:spPr>
          <p:txBody>
            <a:bodyPr wrap="none">
              <a:spAutoFit/>
            </a:bodyPr>
            <a:lstStyle/>
            <a:p>
              <a:r>
                <a:rPr lang="en-US" altLang="zh-CN" sz="3200" b="0" i="1">
                  <a:solidFill>
                    <a:srgbClr val="FF0000"/>
                  </a:solidFill>
                  <a:sym typeface="Symbol" pitchFamily="18" charset="2"/>
                </a:rPr>
                <a:t></a:t>
              </a:r>
              <a:endParaRPr lang="en-US" altLang="zh-CN" sz="3200" b="0">
                <a:solidFill>
                  <a:srgbClr val="FF0000"/>
                </a:solidFill>
              </a:endParaRPr>
            </a:p>
          </p:txBody>
        </p:sp>
      </p:grpSp>
      <p:graphicFrame>
        <p:nvGraphicFramePr>
          <p:cNvPr id="566294" name="Object 22"/>
          <p:cNvGraphicFramePr>
            <a:graphicFrameLocks noChangeAspect="1"/>
          </p:cNvGraphicFramePr>
          <p:nvPr/>
        </p:nvGraphicFramePr>
        <p:xfrm>
          <a:off x="1763713" y="2921000"/>
          <a:ext cx="3016250" cy="795338"/>
        </p:xfrm>
        <a:graphic>
          <a:graphicData uri="http://schemas.openxmlformats.org/presentationml/2006/ole">
            <p:oleObj spid="_x0000_s59398" name="公式" r:id="rId8" imgW="1041120" imgH="228600" progId="Equation.3">
              <p:embed/>
            </p:oleObj>
          </a:graphicData>
        </a:graphic>
      </p:graphicFrame>
      <p:graphicFrame>
        <p:nvGraphicFramePr>
          <p:cNvPr id="566295" name="Object 23"/>
          <p:cNvGraphicFramePr>
            <a:graphicFrameLocks noChangeAspect="1"/>
          </p:cNvGraphicFramePr>
          <p:nvPr/>
        </p:nvGraphicFramePr>
        <p:xfrm>
          <a:off x="1692275" y="3716338"/>
          <a:ext cx="2427288" cy="795337"/>
        </p:xfrm>
        <a:graphic>
          <a:graphicData uri="http://schemas.openxmlformats.org/presentationml/2006/ole">
            <p:oleObj spid="_x0000_s59399" name="公式" r:id="rId9" imgW="838080" imgH="228600" progId="Equation.3">
              <p:embed/>
            </p:oleObj>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6274"/>
                                        </p:tgtEl>
                                        <p:attrNameLst>
                                          <p:attrName>style.visibility</p:attrName>
                                        </p:attrNameLst>
                                      </p:cBhvr>
                                      <p:to>
                                        <p:strVal val="visible"/>
                                      </p:to>
                                    </p:set>
                                    <p:animEffect transition="in" filter="wipe(up)">
                                      <p:cBhvr>
                                        <p:cTn id="7" dur="500"/>
                                        <p:tgtEl>
                                          <p:spTgt spid="566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6275"/>
                                        </p:tgtEl>
                                        <p:attrNameLst>
                                          <p:attrName>style.visibility</p:attrName>
                                        </p:attrNameLst>
                                      </p:cBhvr>
                                      <p:to>
                                        <p:strVal val="visible"/>
                                      </p:to>
                                    </p:set>
                                    <p:animEffect transition="in" filter="wipe(up)">
                                      <p:cBhvr>
                                        <p:cTn id="12" dur="500"/>
                                        <p:tgtEl>
                                          <p:spTgt spid="566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6283"/>
                                        </p:tgtEl>
                                        <p:attrNameLst>
                                          <p:attrName>style.visibility</p:attrName>
                                        </p:attrNameLst>
                                      </p:cBhvr>
                                      <p:to>
                                        <p:strVal val="visible"/>
                                      </p:to>
                                    </p:set>
                                    <p:animEffect transition="in" filter="wipe(up)">
                                      <p:cBhvr>
                                        <p:cTn id="17" dur="500"/>
                                        <p:tgtEl>
                                          <p:spTgt spid="5662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66276"/>
                                        </p:tgtEl>
                                        <p:attrNameLst>
                                          <p:attrName>style.visibility</p:attrName>
                                        </p:attrNameLst>
                                      </p:cBhvr>
                                      <p:to>
                                        <p:strVal val="visible"/>
                                      </p:to>
                                    </p:set>
                                    <p:animEffect transition="in" filter="wipe(up)">
                                      <p:cBhvr>
                                        <p:cTn id="22" dur="500"/>
                                        <p:tgtEl>
                                          <p:spTgt spid="5662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66277"/>
                                        </p:tgtEl>
                                        <p:attrNameLst>
                                          <p:attrName>style.visibility</p:attrName>
                                        </p:attrNameLst>
                                      </p:cBhvr>
                                      <p:to>
                                        <p:strVal val="visible"/>
                                      </p:to>
                                    </p:set>
                                    <p:animEffect transition="in" filter="wipe(up)">
                                      <p:cBhvr>
                                        <p:cTn id="32" dur="500"/>
                                        <p:tgtEl>
                                          <p:spTgt spid="5662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66278"/>
                                        </p:tgtEl>
                                        <p:attrNameLst>
                                          <p:attrName>style.visibility</p:attrName>
                                        </p:attrNameLst>
                                      </p:cBhvr>
                                      <p:to>
                                        <p:strVal val="visible"/>
                                      </p:to>
                                    </p:set>
                                    <p:animEffect transition="in" filter="wipe(up)">
                                      <p:cBhvr>
                                        <p:cTn id="42" dur="500"/>
                                        <p:tgtEl>
                                          <p:spTgt spid="566278"/>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66294"/>
                                        </p:tgtEl>
                                        <p:attrNameLst>
                                          <p:attrName>style.visibility</p:attrName>
                                        </p:attrNameLst>
                                      </p:cBhvr>
                                      <p:to>
                                        <p:strVal val="visible"/>
                                      </p:to>
                                    </p:set>
                                    <p:animEffect transition="in" filter="wipe(left)">
                                      <p:cBhvr>
                                        <p:cTn id="46" dur="500"/>
                                        <p:tgtEl>
                                          <p:spTgt spid="566294"/>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566295"/>
                                        </p:tgtEl>
                                        <p:attrNameLst>
                                          <p:attrName>style.visibility</p:attrName>
                                        </p:attrNameLst>
                                      </p:cBhvr>
                                      <p:to>
                                        <p:strVal val="visible"/>
                                      </p:to>
                                    </p:set>
                                    <p:animEffect transition="in" filter="wipe(left)">
                                      <p:cBhvr>
                                        <p:cTn id="50" dur="500"/>
                                        <p:tgtEl>
                                          <p:spTgt spid="56629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66284"/>
                                        </p:tgtEl>
                                        <p:attrNameLst>
                                          <p:attrName>style.visibility</p:attrName>
                                        </p:attrNameLst>
                                      </p:cBhvr>
                                      <p:to>
                                        <p:strVal val="visible"/>
                                      </p:to>
                                    </p:set>
                                    <p:animEffect transition="in" filter="wipe(up)">
                                      <p:cBhvr>
                                        <p:cTn id="55" dur="500"/>
                                        <p:tgtEl>
                                          <p:spTgt spid="56628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66280"/>
                                        </p:tgtEl>
                                        <p:attrNameLst>
                                          <p:attrName>style.visibility</p:attrName>
                                        </p:attrNameLst>
                                      </p:cBhvr>
                                      <p:to>
                                        <p:strVal val="visible"/>
                                      </p:to>
                                    </p:set>
                                    <p:animEffect transition="in" filter="wipe(up)">
                                      <p:cBhvr>
                                        <p:cTn id="60" dur="500"/>
                                        <p:tgtEl>
                                          <p:spTgt spid="56628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566279"/>
                                        </p:tgtEl>
                                        <p:attrNameLst>
                                          <p:attrName>style.visibility</p:attrName>
                                        </p:attrNameLst>
                                      </p:cBhvr>
                                      <p:to>
                                        <p:strVal val="visible"/>
                                      </p:to>
                                    </p:set>
                                    <p:animEffect transition="in" filter="wipe(up)">
                                      <p:cBhvr>
                                        <p:cTn id="65" dur="500"/>
                                        <p:tgtEl>
                                          <p:spTgt spid="56627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66282"/>
                                        </p:tgtEl>
                                        <p:attrNameLst>
                                          <p:attrName>style.visibility</p:attrName>
                                        </p:attrNameLst>
                                      </p:cBhvr>
                                      <p:to>
                                        <p:strVal val="visible"/>
                                      </p:to>
                                    </p:set>
                                    <p:animEffect transition="in" filter="wipe(up)">
                                      <p:cBhvr>
                                        <p:cTn id="70" dur="500"/>
                                        <p:tgtEl>
                                          <p:spTgt spid="56628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566281"/>
                                        </p:tgtEl>
                                        <p:attrNameLst>
                                          <p:attrName>style.visibility</p:attrName>
                                        </p:attrNameLst>
                                      </p:cBhvr>
                                      <p:to>
                                        <p:strVal val="visible"/>
                                      </p:to>
                                    </p:set>
                                    <p:animEffect transition="in" filter="wipe(up)">
                                      <p:cBhvr>
                                        <p:cTn id="75" dur="500"/>
                                        <p:tgtEl>
                                          <p:spTgt spid="56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P spid="566277" grpId="0" animBg="1"/>
      <p:bldP spid="566278" grpId="0" autoUpdateAnimBg="0"/>
      <p:bldP spid="566280" grpId="0" autoUpdateAnimBg="0"/>
      <p:bldP spid="566282" grpId="0" autoUpdateAnimBg="0"/>
      <p:bldP spid="56628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ChangeArrowheads="1"/>
          </p:cNvSpPr>
          <p:nvPr/>
        </p:nvSpPr>
        <p:spPr bwMode="auto">
          <a:xfrm>
            <a:off x="381000" y="1166813"/>
            <a:ext cx="8642350" cy="641350"/>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的概率不小于</a:t>
            </a:r>
            <a:r>
              <a:rPr lang="en-US" altLang="zh-CN" sz="3600" b="0">
                <a:latin typeface="楷体_GB2312" pitchFamily="49" charset="-122"/>
              </a:rPr>
              <a:t>90%,</a:t>
            </a:r>
            <a:r>
              <a:rPr lang="zh-CN" altLang="en-US" sz="3600" b="0">
                <a:latin typeface="楷体_GB2312" pitchFamily="49" charset="-122"/>
              </a:rPr>
              <a:t>则样本容量至少取多少</a:t>
            </a:r>
            <a:r>
              <a:rPr lang="en-US" altLang="zh-CN" sz="3600" b="0">
                <a:latin typeface="楷体_GB2312" pitchFamily="49" charset="-122"/>
              </a:rPr>
              <a:t>?</a:t>
            </a:r>
          </a:p>
        </p:txBody>
      </p:sp>
      <p:grpSp>
        <p:nvGrpSpPr>
          <p:cNvPr id="2" name="Group 26"/>
          <p:cNvGrpSpPr>
            <a:grpSpLocks/>
          </p:cNvGrpSpPr>
          <p:nvPr/>
        </p:nvGrpSpPr>
        <p:grpSpPr bwMode="auto">
          <a:xfrm>
            <a:off x="1524000" y="314325"/>
            <a:ext cx="7324725" cy="676275"/>
            <a:chOff x="960" y="198"/>
            <a:chExt cx="4614" cy="426"/>
          </a:xfrm>
        </p:grpSpPr>
        <p:graphicFrame>
          <p:nvGraphicFramePr>
            <p:cNvPr id="576517" name="Object 5"/>
            <p:cNvGraphicFramePr>
              <a:graphicFrameLocks noChangeAspect="1"/>
            </p:cNvGraphicFramePr>
            <p:nvPr/>
          </p:nvGraphicFramePr>
          <p:xfrm>
            <a:off x="960" y="240"/>
            <a:ext cx="1818" cy="384"/>
          </p:xfrm>
          <a:graphic>
            <a:graphicData uri="http://schemas.openxmlformats.org/presentationml/2006/ole">
              <p:oleObj spid="_x0000_s263178" name="Equation" r:id="rId3" imgW="1028520" imgH="203040" progId="">
                <p:embed/>
              </p:oleObj>
            </a:graphicData>
          </a:graphic>
        </p:graphicFrame>
        <p:sp>
          <p:nvSpPr>
            <p:cNvPr id="576518" name="Text Box 6"/>
            <p:cNvSpPr txBox="1">
              <a:spLocks noChangeArrowheads="1"/>
            </p:cNvSpPr>
            <p:nvPr/>
          </p:nvSpPr>
          <p:spPr bwMode="auto">
            <a:xfrm>
              <a:off x="2578" y="198"/>
              <a:ext cx="2996" cy="404"/>
            </a:xfrm>
            <a:prstGeom prst="rect">
              <a:avLst/>
            </a:prstGeom>
            <a:noFill/>
            <a:ln w="9525">
              <a:noFill/>
              <a:miter lim="800000"/>
              <a:headEnd/>
              <a:tailEnd/>
            </a:ln>
            <a:effectLst/>
          </p:spPr>
          <p:txBody>
            <a:bodyPr wrap="none">
              <a:spAutoFit/>
            </a:bodyPr>
            <a:lstStyle/>
            <a:p>
              <a:r>
                <a:rPr lang="en-US" altLang="zh-CN" sz="3600" b="0">
                  <a:latin typeface="楷体_GB2312" pitchFamily="49" charset="-122"/>
                </a:rPr>
                <a:t> ,</a:t>
              </a:r>
              <a:r>
                <a:rPr lang="zh-CN" altLang="en-US" sz="3600" b="0">
                  <a:latin typeface="楷体_GB2312" pitchFamily="49" charset="-122"/>
                </a:rPr>
                <a:t>为使样本均值大于</a:t>
              </a:r>
              <a:r>
                <a:rPr lang="en-US" altLang="zh-CN" sz="3600" b="0">
                  <a:latin typeface="楷体_GB2312" pitchFamily="49" charset="-122"/>
                </a:rPr>
                <a:t>70</a:t>
              </a:r>
            </a:p>
          </p:txBody>
        </p:sp>
      </p:grpSp>
      <p:sp>
        <p:nvSpPr>
          <p:cNvPr id="576519" name="Text Box 7"/>
          <p:cNvSpPr txBox="1">
            <a:spLocks noChangeArrowheads="1"/>
          </p:cNvSpPr>
          <p:nvPr/>
        </p:nvSpPr>
        <p:spPr bwMode="auto">
          <a:xfrm>
            <a:off x="228600" y="1897063"/>
            <a:ext cx="5222875" cy="641350"/>
          </a:xfrm>
          <a:prstGeom prst="rect">
            <a:avLst/>
          </a:prstGeom>
          <a:noFill/>
          <a:ln w="9525">
            <a:noFill/>
            <a:miter lim="800000"/>
            <a:headEnd/>
            <a:tailEnd/>
          </a:ln>
          <a:effectLst/>
        </p:spPr>
        <p:txBody>
          <a:bodyPr wrap="none">
            <a:spAutoFit/>
          </a:bodyPr>
          <a:lstStyle/>
          <a:p>
            <a:r>
              <a:rPr lang="zh-CN" altLang="en-US" sz="3600">
                <a:solidFill>
                  <a:srgbClr val="66FFFF"/>
                </a:solidFill>
                <a:latin typeface="黑体" pitchFamily="49" charset="-122"/>
                <a:ea typeface="黑体" pitchFamily="49" charset="-122"/>
              </a:rPr>
              <a:t>解  </a:t>
            </a:r>
            <a:r>
              <a:rPr lang="zh-CN" altLang="en-US" sz="3600" b="0">
                <a:latin typeface="楷体_GB2312" pitchFamily="49" charset="-122"/>
              </a:rPr>
              <a:t>设样本容量为</a:t>
            </a:r>
            <a:r>
              <a:rPr lang="zh-CN" altLang="en-US" sz="3600" b="0"/>
              <a:t> </a:t>
            </a:r>
            <a:r>
              <a:rPr lang="en-US" altLang="zh-CN" sz="3600" b="0" i="1"/>
              <a:t>n</a:t>
            </a:r>
            <a:r>
              <a:rPr lang="en-US" altLang="zh-CN" sz="3600" b="0"/>
              <a:t> </a:t>
            </a:r>
            <a:r>
              <a:rPr lang="en-US" altLang="zh-CN" sz="3600" b="0">
                <a:latin typeface="楷体_GB2312" pitchFamily="49" charset="-122"/>
              </a:rPr>
              <a:t>, </a:t>
            </a:r>
            <a:r>
              <a:rPr lang="zh-CN" altLang="en-US" sz="3600" b="0">
                <a:latin typeface="楷体_GB2312" pitchFamily="49" charset="-122"/>
              </a:rPr>
              <a:t>则</a:t>
            </a:r>
          </a:p>
        </p:txBody>
      </p:sp>
      <p:graphicFrame>
        <p:nvGraphicFramePr>
          <p:cNvPr id="576520" name="Object 8"/>
          <p:cNvGraphicFramePr>
            <a:graphicFrameLocks noChangeAspect="1"/>
          </p:cNvGraphicFramePr>
          <p:nvPr/>
        </p:nvGraphicFramePr>
        <p:xfrm>
          <a:off x="5867400" y="1828800"/>
          <a:ext cx="2819400" cy="990600"/>
        </p:xfrm>
        <a:graphic>
          <a:graphicData uri="http://schemas.openxmlformats.org/presentationml/2006/ole">
            <p:oleObj spid="_x0000_s263170" name="Equation" r:id="rId4" imgW="2539800" imgH="939600" progId="">
              <p:embed/>
            </p:oleObj>
          </a:graphicData>
        </a:graphic>
      </p:graphicFrame>
      <p:grpSp>
        <p:nvGrpSpPr>
          <p:cNvPr id="3" name="Group 27"/>
          <p:cNvGrpSpPr>
            <a:grpSpLocks/>
          </p:cNvGrpSpPr>
          <p:nvPr/>
        </p:nvGrpSpPr>
        <p:grpSpPr bwMode="auto">
          <a:xfrm>
            <a:off x="304800" y="2501900"/>
            <a:ext cx="5410200" cy="698500"/>
            <a:chOff x="192" y="1576"/>
            <a:chExt cx="3408" cy="440"/>
          </a:xfrm>
        </p:grpSpPr>
        <p:sp>
          <p:nvSpPr>
            <p:cNvPr id="576521" name="Text Box 9"/>
            <p:cNvSpPr txBox="1">
              <a:spLocks noChangeArrowheads="1"/>
            </p:cNvSpPr>
            <p:nvPr/>
          </p:nvSpPr>
          <p:spPr bwMode="auto">
            <a:xfrm>
              <a:off x="192" y="1576"/>
              <a:ext cx="404" cy="404"/>
            </a:xfrm>
            <a:prstGeom prst="rect">
              <a:avLst/>
            </a:prstGeom>
            <a:noFill/>
            <a:ln w="9525">
              <a:noFill/>
              <a:miter lim="800000"/>
              <a:headEnd/>
              <a:tailEnd/>
            </a:ln>
            <a:effectLst/>
          </p:spPr>
          <p:txBody>
            <a:bodyPr wrap="none">
              <a:spAutoFit/>
            </a:bodyPr>
            <a:lstStyle/>
            <a:p>
              <a:r>
                <a:rPr lang="zh-CN" altLang="en-US" sz="3600" b="0"/>
                <a:t>故</a:t>
              </a:r>
            </a:p>
          </p:txBody>
        </p:sp>
        <p:graphicFrame>
          <p:nvGraphicFramePr>
            <p:cNvPr id="576522" name="Object 10"/>
            <p:cNvGraphicFramePr>
              <a:graphicFrameLocks noChangeAspect="1"/>
            </p:cNvGraphicFramePr>
            <p:nvPr/>
          </p:nvGraphicFramePr>
          <p:xfrm>
            <a:off x="768" y="1632"/>
            <a:ext cx="2832" cy="384"/>
          </p:xfrm>
          <a:graphic>
            <a:graphicData uri="http://schemas.openxmlformats.org/presentationml/2006/ole">
              <p:oleObj spid="_x0000_s263177" name="Equation" r:id="rId5" imgW="4356000" imgH="482400" progId="Equation.3">
                <p:embed/>
              </p:oleObj>
            </a:graphicData>
          </a:graphic>
        </p:graphicFrame>
      </p:grpSp>
      <p:graphicFrame>
        <p:nvGraphicFramePr>
          <p:cNvPr id="576523" name="Object 11"/>
          <p:cNvGraphicFramePr>
            <a:graphicFrameLocks noChangeAspect="1"/>
          </p:cNvGraphicFramePr>
          <p:nvPr/>
        </p:nvGraphicFramePr>
        <p:xfrm>
          <a:off x="2952750" y="3227388"/>
          <a:ext cx="2640013" cy="1878012"/>
        </p:xfrm>
        <a:graphic>
          <a:graphicData uri="http://schemas.openxmlformats.org/presentationml/2006/ole">
            <p:oleObj spid="_x0000_s263171" name="Equation" r:id="rId6" imgW="2743200" imgH="1955520" progId="Equation.3">
              <p:embed/>
            </p:oleObj>
          </a:graphicData>
        </a:graphic>
      </p:graphicFrame>
      <p:graphicFrame>
        <p:nvGraphicFramePr>
          <p:cNvPr id="576524" name="Object 12"/>
          <p:cNvGraphicFramePr>
            <a:graphicFrameLocks noChangeAspect="1"/>
          </p:cNvGraphicFramePr>
          <p:nvPr/>
        </p:nvGraphicFramePr>
        <p:xfrm>
          <a:off x="5783263" y="3817938"/>
          <a:ext cx="2217737" cy="560387"/>
        </p:xfrm>
        <a:graphic>
          <a:graphicData uri="http://schemas.openxmlformats.org/presentationml/2006/ole">
            <p:oleObj spid="_x0000_s263172" name="Equation" r:id="rId7" imgW="1904760" imgH="482400" progId="Equation.3">
              <p:embed/>
            </p:oleObj>
          </a:graphicData>
        </a:graphic>
      </p:graphicFrame>
      <p:grpSp>
        <p:nvGrpSpPr>
          <p:cNvPr id="4" name="Group 28"/>
          <p:cNvGrpSpPr>
            <a:grpSpLocks/>
          </p:cNvGrpSpPr>
          <p:nvPr/>
        </p:nvGrpSpPr>
        <p:grpSpPr bwMode="auto">
          <a:xfrm>
            <a:off x="304800" y="5129213"/>
            <a:ext cx="4603750" cy="641350"/>
            <a:chOff x="192" y="3231"/>
            <a:chExt cx="2900" cy="404"/>
          </a:xfrm>
        </p:grpSpPr>
        <p:sp>
          <p:nvSpPr>
            <p:cNvPr id="576526" name="Text Box 14"/>
            <p:cNvSpPr txBox="1">
              <a:spLocks noChangeArrowheads="1"/>
            </p:cNvSpPr>
            <p:nvPr/>
          </p:nvSpPr>
          <p:spPr bwMode="auto">
            <a:xfrm>
              <a:off x="192" y="3231"/>
              <a:ext cx="404" cy="404"/>
            </a:xfrm>
            <a:prstGeom prst="rect">
              <a:avLst/>
            </a:prstGeom>
            <a:noFill/>
            <a:ln w="9525">
              <a:noFill/>
              <a:miter lim="800000"/>
              <a:headEnd/>
              <a:tailEnd/>
            </a:ln>
            <a:effectLst/>
          </p:spPr>
          <p:txBody>
            <a:bodyPr wrap="none">
              <a:spAutoFit/>
            </a:bodyPr>
            <a:lstStyle/>
            <a:p>
              <a:r>
                <a:rPr lang="zh-CN" altLang="en-US" sz="3600" b="0"/>
                <a:t>令</a:t>
              </a:r>
            </a:p>
          </p:txBody>
        </p:sp>
        <p:graphicFrame>
          <p:nvGraphicFramePr>
            <p:cNvPr id="576527" name="Object 15"/>
            <p:cNvGraphicFramePr>
              <a:graphicFrameLocks noChangeAspect="1"/>
            </p:cNvGraphicFramePr>
            <p:nvPr/>
          </p:nvGraphicFramePr>
          <p:xfrm>
            <a:off x="778" y="3317"/>
            <a:ext cx="1509" cy="292"/>
          </p:xfrm>
          <a:graphic>
            <a:graphicData uri="http://schemas.openxmlformats.org/presentationml/2006/ole">
              <p:oleObj spid="_x0000_s263176" name="Equation" r:id="rId8" imgW="2489040" imgH="482400" progId="Equation.3">
                <p:embed/>
              </p:oleObj>
            </a:graphicData>
          </a:graphic>
        </p:graphicFrame>
        <p:sp>
          <p:nvSpPr>
            <p:cNvPr id="576529" name="Text Box 17"/>
            <p:cNvSpPr txBox="1">
              <a:spLocks noChangeArrowheads="1"/>
            </p:cNvSpPr>
            <p:nvPr/>
          </p:nvSpPr>
          <p:spPr bwMode="auto">
            <a:xfrm>
              <a:off x="2688" y="3231"/>
              <a:ext cx="404" cy="404"/>
            </a:xfrm>
            <a:prstGeom prst="rect">
              <a:avLst/>
            </a:prstGeom>
            <a:noFill/>
            <a:ln w="9525">
              <a:noFill/>
              <a:miter lim="800000"/>
              <a:headEnd/>
              <a:tailEnd/>
            </a:ln>
            <a:effectLst/>
          </p:spPr>
          <p:txBody>
            <a:bodyPr wrap="none">
              <a:spAutoFit/>
            </a:bodyPr>
            <a:lstStyle/>
            <a:p>
              <a:r>
                <a:rPr lang="zh-CN" altLang="en-US" sz="3600" b="0"/>
                <a:t>得</a:t>
              </a:r>
            </a:p>
          </p:txBody>
        </p:sp>
      </p:grpSp>
      <p:graphicFrame>
        <p:nvGraphicFramePr>
          <p:cNvPr id="576530" name="Object 18"/>
          <p:cNvGraphicFramePr>
            <a:graphicFrameLocks noChangeAspect="1"/>
          </p:cNvGraphicFramePr>
          <p:nvPr/>
        </p:nvGraphicFramePr>
        <p:xfrm>
          <a:off x="5360988" y="5295900"/>
          <a:ext cx="2028825" cy="401638"/>
        </p:xfrm>
        <a:graphic>
          <a:graphicData uri="http://schemas.openxmlformats.org/presentationml/2006/ole">
            <p:oleObj spid="_x0000_s263173" name="Equation" r:id="rId9" imgW="2108160" imgH="419040" progId="Equation.3">
              <p:embed/>
            </p:oleObj>
          </a:graphicData>
        </a:graphic>
      </p:graphicFrame>
      <p:sp>
        <p:nvSpPr>
          <p:cNvPr id="576532" name="Text Box 20"/>
          <p:cNvSpPr txBox="1">
            <a:spLocks noChangeArrowheads="1"/>
          </p:cNvSpPr>
          <p:nvPr/>
        </p:nvSpPr>
        <p:spPr bwMode="auto">
          <a:xfrm>
            <a:off x="304800" y="5921375"/>
            <a:ext cx="641350" cy="641350"/>
          </a:xfrm>
          <a:prstGeom prst="rect">
            <a:avLst/>
          </a:prstGeom>
          <a:noFill/>
          <a:ln w="9525">
            <a:noFill/>
            <a:miter lim="800000"/>
            <a:headEnd/>
            <a:tailEnd/>
          </a:ln>
          <a:effectLst/>
        </p:spPr>
        <p:txBody>
          <a:bodyPr wrap="none">
            <a:spAutoFit/>
          </a:bodyPr>
          <a:lstStyle/>
          <a:p>
            <a:r>
              <a:rPr lang="zh-CN" altLang="en-US" sz="3600" b="0"/>
              <a:t>即</a:t>
            </a:r>
          </a:p>
        </p:txBody>
      </p:sp>
      <p:graphicFrame>
        <p:nvGraphicFramePr>
          <p:cNvPr id="576533" name="Object 21"/>
          <p:cNvGraphicFramePr>
            <a:graphicFrameLocks noChangeAspect="1"/>
          </p:cNvGraphicFramePr>
          <p:nvPr/>
        </p:nvGraphicFramePr>
        <p:xfrm>
          <a:off x="1295400" y="6019800"/>
          <a:ext cx="2590800" cy="439738"/>
        </p:xfrm>
        <a:graphic>
          <a:graphicData uri="http://schemas.openxmlformats.org/presentationml/2006/ole">
            <p:oleObj spid="_x0000_s263174" name="Equation" r:id="rId10" imgW="1955520" imgH="342720" progId="">
              <p:embed/>
            </p:oleObj>
          </a:graphicData>
        </a:graphic>
      </p:graphicFrame>
      <p:grpSp>
        <p:nvGrpSpPr>
          <p:cNvPr id="5" name="Group 29"/>
          <p:cNvGrpSpPr>
            <a:grpSpLocks/>
          </p:cNvGrpSpPr>
          <p:nvPr/>
        </p:nvGrpSpPr>
        <p:grpSpPr bwMode="auto">
          <a:xfrm>
            <a:off x="4343400" y="5913438"/>
            <a:ext cx="2971800" cy="639762"/>
            <a:chOff x="2736" y="3725"/>
            <a:chExt cx="1872" cy="403"/>
          </a:xfrm>
        </p:grpSpPr>
        <p:sp>
          <p:nvSpPr>
            <p:cNvPr id="576535" name="Text Box 23"/>
            <p:cNvSpPr txBox="1">
              <a:spLocks noChangeArrowheads="1"/>
            </p:cNvSpPr>
            <p:nvPr/>
          </p:nvSpPr>
          <p:spPr bwMode="auto">
            <a:xfrm>
              <a:off x="2736" y="3725"/>
              <a:ext cx="980" cy="403"/>
            </a:xfrm>
            <a:prstGeom prst="rect">
              <a:avLst/>
            </a:prstGeom>
            <a:noFill/>
            <a:ln w="9525">
              <a:noFill/>
              <a:miter lim="800000"/>
              <a:headEnd/>
              <a:tailEnd/>
            </a:ln>
            <a:effectLst/>
          </p:spPr>
          <p:txBody>
            <a:bodyPr wrap="none">
              <a:spAutoFit/>
            </a:bodyPr>
            <a:lstStyle/>
            <a:p>
              <a:r>
                <a:rPr lang="zh-CN" altLang="en-US" sz="3600" b="0"/>
                <a:t>所以取</a:t>
              </a:r>
            </a:p>
          </p:txBody>
        </p:sp>
        <p:graphicFrame>
          <p:nvGraphicFramePr>
            <p:cNvPr id="576536" name="Object 24"/>
            <p:cNvGraphicFramePr>
              <a:graphicFrameLocks noChangeAspect="1"/>
            </p:cNvGraphicFramePr>
            <p:nvPr/>
          </p:nvGraphicFramePr>
          <p:xfrm>
            <a:off x="3778" y="3789"/>
            <a:ext cx="830" cy="270"/>
          </p:xfrm>
          <a:graphic>
            <a:graphicData uri="http://schemas.openxmlformats.org/presentationml/2006/ole">
              <p:oleObj spid="_x0000_s263175" name="Equation" r:id="rId11" imgW="1054080" imgH="342720" progId="Equation.3">
                <p:embed/>
              </p:oleObj>
            </a:graphicData>
          </a:graphic>
        </p:graphicFrame>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2000"/>
                                  </p:stCondLst>
                                  <p:childTnLst>
                                    <p:set>
                                      <p:cBhvr>
                                        <p:cTn id="11" dur="1" fill="hold">
                                          <p:stCondLst>
                                            <p:cond delay="0"/>
                                          </p:stCondLst>
                                        </p:cTn>
                                        <p:tgtEl>
                                          <p:spTgt spid="576514"/>
                                        </p:tgtEl>
                                        <p:attrNameLst>
                                          <p:attrName>style.visibility</p:attrName>
                                        </p:attrNameLst>
                                      </p:cBhvr>
                                      <p:to>
                                        <p:strVal val="visible"/>
                                      </p:to>
                                    </p:set>
                                    <p:animEffect transition="in" filter="wipe(up)">
                                      <p:cBhvr>
                                        <p:cTn id="12" dur="500"/>
                                        <p:tgtEl>
                                          <p:spTgt spid="576514"/>
                                        </p:tgtEl>
                                      </p:cBhvr>
                                    </p:animEffect>
                                  </p:childTnLst>
                                </p:cTn>
                              </p:par>
                            </p:childTnLst>
                          </p:cTn>
                        </p:par>
                        <p:par>
                          <p:cTn id="13" fill="hold">
                            <p:stCondLst>
                              <p:cond delay="3000"/>
                            </p:stCondLst>
                            <p:childTnLst>
                              <p:par>
                                <p:cTn id="14" presetID="22" presetClass="entr" presetSubtype="1" fill="hold" grpId="0" nodeType="afterEffect">
                                  <p:stCondLst>
                                    <p:cond delay="2000"/>
                                  </p:stCondLst>
                                  <p:childTnLst>
                                    <p:set>
                                      <p:cBhvr>
                                        <p:cTn id="15" dur="1" fill="hold">
                                          <p:stCondLst>
                                            <p:cond delay="0"/>
                                          </p:stCondLst>
                                        </p:cTn>
                                        <p:tgtEl>
                                          <p:spTgt spid="576519"/>
                                        </p:tgtEl>
                                        <p:attrNameLst>
                                          <p:attrName>style.visibility</p:attrName>
                                        </p:attrNameLst>
                                      </p:cBhvr>
                                      <p:to>
                                        <p:strVal val="visible"/>
                                      </p:to>
                                    </p:set>
                                    <p:animEffect transition="in" filter="wipe(up)">
                                      <p:cBhvr>
                                        <p:cTn id="16" dur="500"/>
                                        <p:tgtEl>
                                          <p:spTgt spid="576519"/>
                                        </p:tgtEl>
                                      </p:cBhvr>
                                    </p:animEffect>
                                  </p:childTnLst>
                                </p:cTn>
                              </p:par>
                            </p:childTnLst>
                          </p:cTn>
                        </p:par>
                        <p:par>
                          <p:cTn id="17" fill="hold">
                            <p:stCondLst>
                              <p:cond delay="5500"/>
                            </p:stCondLst>
                            <p:childTnLst>
                              <p:par>
                                <p:cTn id="18" presetID="22" presetClass="entr" presetSubtype="1" fill="hold" nodeType="afterEffect">
                                  <p:stCondLst>
                                    <p:cond delay="2000"/>
                                  </p:stCondLst>
                                  <p:childTnLst>
                                    <p:set>
                                      <p:cBhvr>
                                        <p:cTn id="19" dur="1" fill="hold">
                                          <p:stCondLst>
                                            <p:cond delay="0"/>
                                          </p:stCondLst>
                                        </p:cTn>
                                        <p:tgtEl>
                                          <p:spTgt spid="576520"/>
                                        </p:tgtEl>
                                        <p:attrNameLst>
                                          <p:attrName>style.visibility</p:attrName>
                                        </p:attrNameLst>
                                      </p:cBhvr>
                                      <p:to>
                                        <p:strVal val="visible"/>
                                      </p:to>
                                    </p:set>
                                    <p:animEffect transition="in" filter="wipe(up)">
                                      <p:cBhvr>
                                        <p:cTn id="20" dur="500"/>
                                        <p:tgtEl>
                                          <p:spTgt spid="57652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2" presetClass="entr" presetSubtype="8" fill="hold" nodeType="afterEffect">
                                  <p:stCondLst>
                                    <p:cond delay="2000"/>
                                  </p:stCondLst>
                                  <p:childTnLst>
                                    <p:set>
                                      <p:cBhvr>
                                        <p:cTn id="29" dur="1" fill="hold">
                                          <p:stCondLst>
                                            <p:cond delay="0"/>
                                          </p:stCondLst>
                                        </p:cTn>
                                        <p:tgtEl>
                                          <p:spTgt spid="576523"/>
                                        </p:tgtEl>
                                        <p:attrNameLst>
                                          <p:attrName>style.visibility</p:attrName>
                                        </p:attrNameLst>
                                      </p:cBhvr>
                                      <p:to>
                                        <p:strVal val="visible"/>
                                      </p:to>
                                    </p:set>
                                    <p:animEffect transition="in" filter="wipe(left)">
                                      <p:cBhvr>
                                        <p:cTn id="30" dur="500"/>
                                        <p:tgtEl>
                                          <p:spTgt spid="576523"/>
                                        </p:tgtEl>
                                      </p:cBhvr>
                                    </p:animEffect>
                                  </p:childTnLst>
                                </p:cTn>
                              </p:par>
                            </p:childTnLst>
                          </p:cTn>
                        </p:par>
                        <p:par>
                          <p:cTn id="31" fill="hold">
                            <p:stCondLst>
                              <p:cond delay="3000"/>
                            </p:stCondLst>
                            <p:childTnLst>
                              <p:par>
                                <p:cTn id="32" presetID="22" presetClass="entr" presetSubtype="8" fill="hold" nodeType="afterEffect">
                                  <p:stCondLst>
                                    <p:cond delay="2000"/>
                                  </p:stCondLst>
                                  <p:childTnLst>
                                    <p:set>
                                      <p:cBhvr>
                                        <p:cTn id="33" dur="1" fill="hold">
                                          <p:stCondLst>
                                            <p:cond delay="0"/>
                                          </p:stCondLst>
                                        </p:cTn>
                                        <p:tgtEl>
                                          <p:spTgt spid="576524"/>
                                        </p:tgtEl>
                                        <p:attrNameLst>
                                          <p:attrName>style.visibility</p:attrName>
                                        </p:attrNameLst>
                                      </p:cBhvr>
                                      <p:to>
                                        <p:strVal val="visible"/>
                                      </p:to>
                                    </p:set>
                                    <p:animEffect transition="in" filter="wipe(left)">
                                      <p:cBhvr>
                                        <p:cTn id="34" dur="500"/>
                                        <p:tgtEl>
                                          <p:spTgt spid="57652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576530"/>
                                        </p:tgtEl>
                                        <p:attrNameLst>
                                          <p:attrName>style.visibility</p:attrName>
                                        </p:attrNameLst>
                                      </p:cBhvr>
                                      <p:to>
                                        <p:strVal val="visible"/>
                                      </p:to>
                                    </p:set>
                                    <p:animEffect transition="in" filter="wipe(up)">
                                      <p:cBhvr>
                                        <p:cTn id="45" dur="500"/>
                                        <p:tgtEl>
                                          <p:spTgt spid="5765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76532"/>
                                        </p:tgtEl>
                                        <p:attrNameLst>
                                          <p:attrName>style.visibility</p:attrName>
                                        </p:attrNameLst>
                                      </p:cBhvr>
                                      <p:to>
                                        <p:strVal val="visible"/>
                                      </p:to>
                                    </p:set>
                                    <p:animEffect transition="in" filter="wipe(up)">
                                      <p:cBhvr>
                                        <p:cTn id="50" dur="500"/>
                                        <p:tgtEl>
                                          <p:spTgt spid="57653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76533"/>
                                        </p:tgtEl>
                                        <p:attrNameLst>
                                          <p:attrName>style.visibility</p:attrName>
                                        </p:attrNameLst>
                                      </p:cBhvr>
                                      <p:to>
                                        <p:strVal val="visible"/>
                                      </p:to>
                                    </p:set>
                                    <p:animEffect transition="in" filter="wipe(up)">
                                      <p:cBhvr>
                                        <p:cTn id="55" dur="500"/>
                                        <p:tgtEl>
                                          <p:spTgt spid="576533"/>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0-#ppt_w/2"/>
                                          </p:val>
                                        </p:tav>
                                        <p:tav tm="100000">
                                          <p:val>
                                            <p:strVal val="#ppt_x"/>
                                          </p:val>
                                        </p:tav>
                                      </p:tavLst>
                                    </p:anim>
                                    <p:anim calcmode="lin" valueType="num">
                                      <p:cBhvr additive="base">
                                        <p:cTn id="6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autoUpdateAnimBg="0"/>
      <p:bldP spid="576519" grpId="0" autoUpdateAnimBg="0"/>
      <p:bldP spid="57653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1428751" y="357187"/>
            <a:ext cx="7410451" cy="717550"/>
            <a:chOff x="900" y="225"/>
            <a:chExt cx="4668" cy="452"/>
          </a:xfrm>
        </p:grpSpPr>
        <p:sp>
          <p:nvSpPr>
            <p:cNvPr id="577539" name="Text Box 3"/>
            <p:cNvSpPr txBox="1">
              <a:spLocks noChangeArrowheads="1"/>
            </p:cNvSpPr>
            <p:nvPr/>
          </p:nvSpPr>
          <p:spPr bwMode="auto">
            <a:xfrm>
              <a:off x="900" y="225"/>
              <a:ext cx="1570" cy="407"/>
            </a:xfrm>
            <a:prstGeom prst="rect">
              <a:avLst/>
            </a:prstGeom>
            <a:noFill/>
            <a:ln w="9525">
              <a:noFill/>
              <a:miter lim="800000"/>
              <a:headEnd/>
              <a:tailEnd/>
            </a:ln>
            <a:effectLst/>
          </p:spPr>
          <p:txBody>
            <a:bodyPr wrap="none">
              <a:spAutoFit/>
            </a:bodyPr>
            <a:lstStyle/>
            <a:p>
              <a:r>
                <a:rPr lang="zh-CN" altLang="en-US" sz="3600" b="0" dirty="0" smtClean="0">
                  <a:latin typeface="楷体_GB2312" pitchFamily="49" charset="-122"/>
                </a:rPr>
                <a:t>从</a:t>
              </a:r>
              <a:r>
                <a:rPr lang="zh-CN" altLang="en-US" sz="3600" b="0" dirty="0">
                  <a:latin typeface="楷体_GB2312" pitchFamily="49" charset="-122"/>
                </a:rPr>
                <a:t>正态总体</a:t>
              </a:r>
            </a:p>
          </p:txBody>
        </p:sp>
        <p:graphicFrame>
          <p:nvGraphicFramePr>
            <p:cNvPr id="577540" name="Object 4"/>
            <p:cNvGraphicFramePr>
              <a:graphicFrameLocks noChangeAspect="1"/>
            </p:cNvGraphicFramePr>
            <p:nvPr/>
          </p:nvGraphicFramePr>
          <p:xfrm>
            <a:off x="2505" y="244"/>
            <a:ext cx="1383" cy="346"/>
          </p:xfrm>
          <a:graphic>
            <a:graphicData uri="http://schemas.openxmlformats.org/presentationml/2006/ole">
              <p:oleObj spid="_x0000_s264199" name="公式" r:id="rId3" imgW="914400" imgH="228600" progId="Equation.3">
                <p:embed/>
              </p:oleObj>
            </a:graphicData>
          </a:graphic>
        </p:graphicFrame>
        <p:sp>
          <p:nvSpPr>
            <p:cNvPr id="577541" name="Text Box 5"/>
            <p:cNvSpPr txBox="1">
              <a:spLocks noChangeArrowheads="1"/>
            </p:cNvSpPr>
            <p:nvPr/>
          </p:nvSpPr>
          <p:spPr bwMode="auto">
            <a:xfrm>
              <a:off x="3888" y="273"/>
              <a:ext cx="1680" cy="404"/>
            </a:xfrm>
            <a:prstGeom prst="rect">
              <a:avLst/>
            </a:prstGeom>
            <a:noFill/>
            <a:ln w="9525">
              <a:noFill/>
              <a:miter lim="800000"/>
              <a:headEnd/>
              <a:tailEnd/>
            </a:ln>
            <a:effectLst/>
          </p:spPr>
          <p:txBody>
            <a:bodyPr>
              <a:spAutoFit/>
            </a:bodyPr>
            <a:lstStyle/>
            <a:p>
              <a:r>
                <a:rPr lang="zh-CN" altLang="en-US" sz="3600" b="0">
                  <a:latin typeface="楷体_GB2312" pitchFamily="49" charset="-122"/>
                </a:rPr>
                <a:t>中，抽取了</a:t>
              </a:r>
              <a:r>
                <a:rPr lang="zh-CN" altLang="en-US" sz="3600" b="0"/>
                <a:t> </a:t>
              </a:r>
            </a:p>
          </p:txBody>
        </p:sp>
      </p:grpSp>
      <p:grpSp>
        <p:nvGrpSpPr>
          <p:cNvPr id="3" name="Group 22"/>
          <p:cNvGrpSpPr>
            <a:grpSpLocks/>
          </p:cNvGrpSpPr>
          <p:nvPr/>
        </p:nvGrpSpPr>
        <p:grpSpPr bwMode="auto">
          <a:xfrm>
            <a:off x="762000" y="990600"/>
            <a:ext cx="5562600" cy="660400"/>
            <a:chOff x="480" y="624"/>
            <a:chExt cx="3504" cy="416"/>
          </a:xfrm>
        </p:grpSpPr>
        <p:sp>
          <p:nvSpPr>
            <p:cNvPr id="577543" name="Text Box 7"/>
            <p:cNvSpPr txBox="1">
              <a:spLocks noChangeArrowheads="1"/>
            </p:cNvSpPr>
            <p:nvPr/>
          </p:nvSpPr>
          <p:spPr bwMode="auto">
            <a:xfrm>
              <a:off x="480" y="624"/>
              <a:ext cx="1750" cy="404"/>
            </a:xfrm>
            <a:prstGeom prst="rect">
              <a:avLst/>
            </a:prstGeom>
            <a:noFill/>
            <a:ln w="9525">
              <a:noFill/>
              <a:miter lim="800000"/>
              <a:headEnd/>
              <a:tailEnd/>
            </a:ln>
            <a:effectLst/>
          </p:spPr>
          <p:txBody>
            <a:bodyPr wrap="none">
              <a:spAutoFit/>
            </a:bodyPr>
            <a:lstStyle/>
            <a:p>
              <a:r>
                <a:rPr lang="en-US" altLang="zh-CN" sz="3600" b="0" i="1"/>
                <a:t>n = </a:t>
              </a:r>
              <a:r>
                <a:rPr lang="en-US" altLang="zh-CN" sz="3600" b="0"/>
                <a:t>20</a:t>
              </a:r>
              <a:r>
                <a:rPr lang="zh-CN" altLang="en-US" sz="3600" b="0">
                  <a:latin typeface="楷体_GB2312" pitchFamily="49" charset="-122"/>
                </a:rPr>
                <a:t>的样本</a:t>
              </a:r>
            </a:p>
          </p:txBody>
        </p:sp>
        <p:graphicFrame>
          <p:nvGraphicFramePr>
            <p:cNvPr id="577544" name="Object 8"/>
            <p:cNvGraphicFramePr>
              <a:graphicFrameLocks noChangeAspect="1"/>
            </p:cNvGraphicFramePr>
            <p:nvPr/>
          </p:nvGraphicFramePr>
          <p:xfrm>
            <a:off x="2196" y="638"/>
            <a:ext cx="1788" cy="402"/>
          </p:xfrm>
          <a:graphic>
            <a:graphicData uri="http://schemas.openxmlformats.org/presentationml/2006/ole">
              <p:oleObj spid="_x0000_s264198" name="Equation" r:id="rId4" imgW="1066680" imgH="228600" progId="">
                <p:embed/>
              </p:oleObj>
            </a:graphicData>
          </a:graphic>
        </p:graphicFrame>
      </p:grpSp>
      <p:grpSp>
        <p:nvGrpSpPr>
          <p:cNvPr id="4" name="Group 23"/>
          <p:cNvGrpSpPr>
            <a:grpSpLocks/>
          </p:cNvGrpSpPr>
          <p:nvPr/>
        </p:nvGrpSpPr>
        <p:grpSpPr bwMode="auto">
          <a:xfrm>
            <a:off x="381000" y="1600200"/>
            <a:ext cx="8229600" cy="1219200"/>
            <a:chOff x="240" y="1008"/>
            <a:chExt cx="5184" cy="768"/>
          </a:xfrm>
        </p:grpSpPr>
        <p:sp>
          <p:nvSpPr>
            <p:cNvPr id="577546" name="Text Box 10"/>
            <p:cNvSpPr txBox="1">
              <a:spLocks noChangeArrowheads="1"/>
            </p:cNvSpPr>
            <p:nvPr/>
          </p:nvSpPr>
          <p:spPr bwMode="auto">
            <a:xfrm>
              <a:off x="240" y="1104"/>
              <a:ext cx="818" cy="410"/>
            </a:xfrm>
            <a:prstGeom prst="rect">
              <a:avLst/>
            </a:prstGeom>
            <a:noFill/>
            <a:ln w="9525">
              <a:solidFill>
                <a:schemeClr val="bg1"/>
              </a:solidFill>
              <a:miter lim="800000"/>
              <a:headEnd/>
              <a:tailEnd/>
            </a:ln>
            <a:effectLst/>
          </p:spPr>
          <p:txBody>
            <a:bodyPr wrap="none">
              <a:spAutoFit/>
            </a:bodyPr>
            <a:lstStyle/>
            <a:p>
              <a:r>
                <a:rPr lang="en-US" altLang="zh-CN" sz="3600" b="0">
                  <a:ea typeface="楷体" pitchFamily="18" charset="-122"/>
                </a:rPr>
                <a:t>(1) </a:t>
              </a:r>
              <a:r>
                <a:rPr lang="zh-CN" altLang="en-US" sz="3600" b="0"/>
                <a:t>求</a:t>
              </a:r>
            </a:p>
          </p:txBody>
        </p:sp>
        <p:graphicFrame>
          <p:nvGraphicFramePr>
            <p:cNvPr id="577547" name="Object 11"/>
            <p:cNvGraphicFramePr>
              <a:graphicFrameLocks noChangeAspect="1"/>
            </p:cNvGraphicFramePr>
            <p:nvPr/>
          </p:nvGraphicFramePr>
          <p:xfrm>
            <a:off x="1145" y="1008"/>
            <a:ext cx="4279" cy="768"/>
          </p:xfrm>
          <a:graphic>
            <a:graphicData uri="http://schemas.openxmlformats.org/presentationml/2006/ole">
              <p:oleObj spid="_x0000_s264197" name="Equation" r:id="rId5" imgW="6273720" imgH="1015920" progId="Equation.3">
                <p:embed/>
              </p:oleObj>
            </a:graphicData>
          </a:graphic>
        </p:graphicFrame>
      </p:grpSp>
      <p:grpSp>
        <p:nvGrpSpPr>
          <p:cNvPr id="5" name="Group 24"/>
          <p:cNvGrpSpPr>
            <a:grpSpLocks/>
          </p:cNvGrpSpPr>
          <p:nvPr/>
        </p:nvGrpSpPr>
        <p:grpSpPr bwMode="auto">
          <a:xfrm>
            <a:off x="685800" y="2895600"/>
            <a:ext cx="7924800" cy="1219200"/>
            <a:chOff x="432" y="1824"/>
            <a:chExt cx="4992" cy="768"/>
          </a:xfrm>
        </p:grpSpPr>
        <p:sp>
          <p:nvSpPr>
            <p:cNvPr id="577549" name="Text Box 13"/>
            <p:cNvSpPr txBox="1">
              <a:spLocks noChangeArrowheads="1"/>
            </p:cNvSpPr>
            <p:nvPr/>
          </p:nvSpPr>
          <p:spPr bwMode="auto">
            <a:xfrm>
              <a:off x="432" y="1936"/>
              <a:ext cx="812" cy="404"/>
            </a:xfrm>
            <a:prstGeom prst="rect">
              <a:avLst/>
            </a:prstGeom>
            <a:noFill/>
            <a:ln w="9525">
              <a:noFill/>
              <a:miter lim="800000"/>
              <a:headEnd/>
              <a:tailEnd/>
            </a:ln>
            <a:effectLst/>
          </p:spPr>
          <p:txBody>
            <a:bodyPr wrap="none">
              <a:spAutoFit/>
            </a:bodyPr>
            <a:lstStyle/>
            <a:p>
              <a:r>
                <a:rPr lang="en-US" altLang="zh-CN" sz="3600" b="0">
                  <a:ea typeface="楷体" pitchFamily="18" charset="-122"/>
                </a:rPr>
                <a:t>(2) </a:t>
              </a:r>
              <a:r>
                <a:rPr lang="zh-CN" altLang="en-US" sz="3600" b="0"/>
                <a:t>求</a:t>
              </a:r>
            </a:p>
          </p:txBody>
        </p:sp>
        <p:graphicFrame>
          <p:nvGraphicFramePr>
            <p:cNvPr id="577550" name="Object 14"/>
            <p:cNvGraphicFramePr>
              <a:graphicFrameLocks noChangeAspect="1"/>
            </p:cNvGraphicFramePr>
            <p:nvPr/>
          </p:nvGraphicFramePr>
          <p:xfrm>
            <a:off x="1165" y="1824"/>
            <a:ext cx="4259" cy="768"/>
          </p:xfrm>
          <a:graphic>
            <a:graphicData uri="http://schemas.openxmlformats.org/presentationml/2006/ole">
              <p:oleObj spid="_x0000_s264196" name="Equation" r:id="rId6" imgW="6222960" imgH="1015920" progId="Equation.3">
                <p:embed/>
              </p:oleObj>
            </a:graphicData>
          </a:graphic>
        </p:graphicFrame>
      </p:grpSp>
      <p:grpSp>
        <p:nvGrpSpPr>
          <p:cNvPr id="6" name="Group 26"/>
          <p:cNvGrpSpPr>
            <a:grpSpLocks/>
          </p:cNvGrpSpPr>
          <p:nvPr/>
        </p:nvGrpSpPr>
        <p:grpSpPr bwMode="auto">
          <a:xfrm>
            <a:off x="593725" y="5324475"/>
            <a:ext cx="7331075" cy="1228725"/>
            <a:chOff x="374" y="3354"/>
            <a:chExt cx="4618" cy="774"/>
          </a:xfrm>
        </p:grpSpPr>
        <p:graphicFrame>
          <p:nvGraphicFramePr>
            <p:cNvPr id="577553" name="Object 17"/>
            <p:cNvGraphicFramePr>
              <a:graphicFrameLocks noChangeAspect="1"/>
            </p:cNvGraphicFramePr>
            <p:nvPr/>
          </p:nvGraphicFramePr>
          <p:xfrm>
            <a:off x="840" y="3354"/>
            <a:ext cx="4152" cy="774"/>
          </p:xfrm>
          <a:graphic>
            <a:graphicData uri="http://schemas.openxmlformats.org/presentationml/2006/ole">
              <p:oleObj spid="_x0000_s264195" name="Equation" r:id="rId7" imgW="2984400" imgH="609480" progId="Equation.3">
                <p:embed/>
              </p:oleObj>
            </a:graphicData>
          </a:graphic>
        </p:graphicFrame>
        <p:sp>
          <p:nvSpPr>
            <p:cNvPr id="577554" name="Text Box 18"/>
            <p:cNvSpPr txBox="1">
              <a:spLocks noChangeArrowheads="1"/>
            </p:cNvSpPr>
            <p:nvPr/>
          </p:nvSpPr>
          <p:spPr bwMode="auto">
            <a:xfrm>
              <a:off x="374" y="3508"/>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即</a:t>
              </a:r>
            </a:p>
          </p:txBody>
        </p:sp>
      </p:grpSp>
      <p:grpSp>
        <p:nvGrpSpPr>
          <p:cNvPr id="7" name="Group 25"/>
          <p:cNvGrpSpPr>
            <a:grpSpLocks/>
          </p:cNvGrpSpPr>
          <p:nvPr/>
        </p:nvGrpSpPr>
        <p:grpSpPr bwMode="auto">
          <a:xfrm>
            <a:off x="593725" y="4191000"/>
            <a:ext cx="5349875" cy="1162050"/>
            <a:chOff x="374" y="2640"/>
            <a:chExt cx="3370" cy="732"/>
          </a:xfrm>
        </p:grpSpPr>
        <p:sp>
          <p:nvSpPr>
            <p:cNvPr id="577551" name="Text Box 15"/>
            <p:cNvSpPr txBox="1">
              <a:spLocks noChangeArrowheads="1"/>
            </p:cNvSpPr>
            <p:nvPr/>
          </p:nvSpPr>
          <p:spPr bwMode="auto">
            <a:xfrm>
              <a:off x="374" y="2788"/>
              <a:ext cx="982" cy="404"/>
            </a:xfrm>
            <a:prstGeom prst="rect">
              <a:avLst/>
            </a:prstGeom>
            <a:noFill/>
            <a:ln w="9525">
              <a:noFill/>
              <a:miter lim="800000"/>
              <a:headEnd/>
              <a:tailEnd/>
            </a:ln>
            <a:effectLst/>
          </p:spPr>
          <p:txBody>
            <a:bodyPr wrap="none">
              <a:spAutoFit/>
            </a:bodyPr>
            <a:lstStyle/>
            <a:p>
              <a:r>
                <a:rPr lang="zh-CN" altLang="en-US" sz="3600">
                  <a:solidFill>
                    <a:srgbClr val="66FFFF"/>
                  </a:solidFill>
                  <a:latin typeface="黑体" pitchFamily="49" charset="-122"/>
                  <a:ea typeface="黑体" pitchFamily="49" charset="-122"/>
                </a:rPr>
                <a:t>解</a:t>
              </a:r>
              <a:r>
                <a:rPr lang="zh-CN" altLang="en-US" sz="3600" b="0">
                  <a:solidFill>
                    <a:srgbClr val="66FFFF"/>
                  </a:solidFill>
                  <a:latin typeface="黑体" pitchFamily="49" charset="-122"/>
                  <a:ea typeface="黑体" pitchFamily="49" charset="-122"/>
                </a:rPr>
                <a:t> </a:t>
              </a:r>
              <a:r>
                <a:rPr lang="en-US" altLang="zh-CN" sz="3600" b="0">
                  <a:latin typeface="楷体_GB2312" pitchFamily="49" charset="-122"/>
                </a:rPr>
                <a:t>(1)</a:t>
              </a:r>
            </a:p>
          </p:txBody>
        </p:sp>
        <p:graphicFrame>
          <p:nvGraphicFramePr>
            <p:cNvPr id="577555" name="Object 19"/>
            <p:cNvGraphicFramePr>
              <a:graphicFrameLocks noChangeAspect="1"/>
            </p:cNvGraphicFramePr>
            <p:nvPr/>
          </p:nvGraphicFramePr>
          <p:xfrm>
            <a:off x="1488" y="2640"/>
            <a:ext cx="2256" cy="732"/>
          </p:xfrm>
          <a:graphic>
            <a:graphicData uri="http://schemas.openxmlformats.org/presentationml/2006/ole">
              <p:oleObj spid="_x0000_s264194" name="Equation" r:id="rId8" imgW="1892160" imgH="583920" progId="Equation.3">
                <p:embed/>
              </p:oleObj>
            </a:graphicData>
          </a:graphic>
        </p:graphicFrame>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8562" name="Object 2"/>
          <p:cNvGraphicFramePr>
            <a:graphicFrameLocks noChangeAspect="1"/>
          </p:cNvGraphicFramePr>
          <p:nvPr/>
        </p:nvGraphicFramePr>
        <p:xfrm>
          <a:off x="457200" y="974725"/>
          <a:ext cx="7588250" cy="1311275"/>
        </p:xfrm>
        <a:graphic>
          <a:graphicData uri="http://schemas.openxmlformats.org/presentationml/2006/ole">
            <p:oleObj spid="_x0000_s64514" name="Equation" r:id="rId3" imgW="6273720" imgH="1015920" progId="Equation.3">
              <p:embed/>
            </p:oleObj>
          </a:graphicData>
        </a:graphic>
      </p:graphicFrame>
      <p:sp>
        <p:nvSpPr>
          <p:cNvPr id="578563" name="Text Box 3"/>
          <p:cNvSpPr txBox="1">
            <a:spLocks noChangeArrowheads="1"/>
          </p:cNvSpPr>
          <p:nvPr/>
        </p:nvSpPr>
        <p:spPr bwMode="auto">
          <a:xfrm>
            <a:off x="457200" y="228600"/>
            <a:ext cx="692150" cy="701675"/>
          </a:xfrm>
          <a:prstGeom prst="rect">
            <a:avLst/>
          </a:prstGeom>
          <a:noFill/>
          <a:ln w="9525">
            <a:noFill/>
            <a:miter lim="800000"/>
            <a:headEnd/>
            <a:tailEnd/>
          </a:ln>
          <a:effectLst/>
        </p:spPr>
        <p:txBody>
          <a:bodyPr wrap="none">
            <a:spAutoFit/>
          </a:bodyPr>
          <a:lstStyle/>
          <a:p>
            <a:r>
              <a:rPr lang="zh-CN" altLang="en-US" sz="4000" b="0">
                <a:latin typeface="黑体" pitchFamily="49" charset="-122"/>
                <a:ea typeface="黑体" pitchFamily="49" charset="-122"/>
              </a:rPr>
              <a:t>故</a:t>
            </a:r>
          </a:p>
        </p:txBody>
      </p:sp>
      <p:graphicFrame>
        <p:nvGraphicFramePr>
          <p:cNvPr id="578564" name="Object 4"/>
          <p:cNvGraphicFramePr>
            <a:graphicFrameLocks noChangeAspect="1"/>
          </p:cNvGraphicFramePr>
          <p:nvPr/>
        </p:nvGraphicFramePr>
        <p:xfrm>
          <a:off x="533400" y="2336800"/>
          <a:ext cx="6553200" cy="1320800"/>
        </p:xfrm>
        <a:graphic>
          <a:graphicData uri="http://schemas.openxmlformats.org/presentationml/2006/ole">
            <p:oleObj spid="_x0000_s64515" name="Equation" r:id="rId4" imgW="5537160" imgH="1015920" progId="Equation.3">
              <p:embed/>
            </p:oleObj>
          </a:graphicData>
        </a:graphic>
      </p:graphicFrame>
      <p:graphicFrame>
        <p:nvGraphicFramePr>
          <p:cNvPr id="578565" name="Object 5"/>
          <p:cNvGraphicFramePr>
            <a:graphicFrameLocks noChangeAspect="1"/>
          </p:cNvGraphicFramePr>
          <p:nvPr/>
        </p:nvGraphicFramePr>
        <p:xfrm>
          <a:off x="609600" y="3840163"/>
          <a:ext cx="8534400" cy="1139825"/>
        </p:xfrm>
        <a:graphic>
          <a:graphicData uri="http://schemas.openxmlformats.org/presentationml/2006/ole">
            <p:oleObj spid="_x0000_s64516" name="Equation" r:id="rId5" imgW="9105840" imgH="1015920" progId="Equation.3">
              <p:embed/>
            </p:oleObj>
          </a:graphicData>
        </a:graphic>
      </p:graphicFrame>
      <p:graphicFrame>
        <p:nvGraphicFramePr>
          <p:cNvPr id="578566" name="Object 6"/>
          <p:cNvGraphicFramePr>
            <a:graphicFrameLocks noChangeAspect="1"/>
          </p:cNvGraphicFramePr>
          <p:nvPr/>
        </p:nvGraphicFramePr>
        <p:xfrm>
          <a:off x="666750" y="5059363"/>
          <a:ext cx="4972050" cy="862012"/>
        </p:xfrm>
        <a:graphic>
          <a:graphicData uri="http://schemas.openxmlformats.org/presentationml/2006/ole">
            <p:oleObj spid="_x0000_s64517" name="Equation" r:id="rId6" imgW="3390840" imgH="634680" progId="Equation.3">
              <p:embed/>
            </p:oleObj>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wipe(up)">
                                      <p:cBhvr>
                                        <p:cTn id="7" dur="500"/>
                                        <p:tgtEl>
                                          <p:spTgt spid="578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78562"/>
                                        </p:tgtEl>
                                        <p:attrNameLst>
                                          <p:attrName>style.visibility</p:attrName>
                                        </p:attrNameLst>
                                      </p:cBhvr>
                                      <p:to>
                                        <p:strVal val="visible"/>
                                      </p:to>
                                    </p:set>
                                    <p:animEffect transition="in" filter="wipe(up)">
                                      <p:cBhvr>
                                        <p:cTn id="12" dur="500"/>
                                        <p:tgtEl>
                                          <p:spTgt spid="5785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8564"/>
                                        </p:tgtEl>
                                        <p:attrNameLst>
                                          <p:attrName>style.visibility</p:attrName>
                                        </p:attrNameLst>
                                      </p:cBhvr>
                                      <p:to>
                                        <p:strVal val="visible"/>
                                      </p:to>
                                    </p:set>
                                    <p:animEffect transition="in" filter="wipe(up)">
                                      <p:cBhvr>
                                        <p:cTn id="17" dur="500"/>
                                        <p:tgtEl>
                                          <p:spTgt spid="5785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78565"/>
                                        </p:tgtEl>
                                        <p:attrNameLst>
                                          <p:attrName>style.visibility</p:attrName>
                                        </p:attrNameLst>
                                      </p:cBhvr>
                                      <p:to>
                                        <p:strVal val="visible"/>
                                      </p:to>
                                    </p:set>
                                    <p:animEffect transition="in" filter="wipe(up)">
                                      <p:cBhvr>
                                        <p:cTn id="22" dur="500"/>
                                        <p:tgtEl>
                                          <p:spTgt spid="5785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78566"/>
                                        </p:tgtEl>
                                        <p:attrNameLst>
                                          <p:attrName>style.visibility</p:attrName>
                                        </p:attrNameLst>
                                      </p:cBhvr>
                                      <p:to>
                                        <p:strVal val="visible"/>
                                      </p:to>
                                    </p:set>
                                    <p:animEffect transition="in" filter="wipe(up)">
                                      <p:cBhvr>
                                        <p:cTn id="27" dur="500"/>
                                        <p:tgtEl>
                                          <p:spTgt spid="578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Text Box 2"/>
          <p:cNvSpPr txBox="1">
            <a:spLocks noChangeArrowheads="1"/>
          </p:cNvSpPr>
          <p:nvPr/>
        </p:nvSpPr>
        <p:spPr bwMode="auto">
          <a:xfrm>
            <a:off x="304800" y="593725"/>
            <a:ext cx="1200150" cy="701675"/>
          </a:xfrm>
          <a:prstGeom prst="rect">
            <a:avLst/>
          </a:prstGeom>
          <a:noFill/>
          <a:ln w="9525">
            <a:noFill/>
            <a:miter lim="800000"/>
            <a:headEnd/>
            <a:tailEnd/>
          </a:ln>
          <a:effectLst/>
        </p:spPr>
        <p:txBody>
          <a:bodyPr wrap="none">
            <a:spAutoFit/>
          </a:bodyPr>
          <a:lstStyle/>
          <a:p>
            <a:r>
              <a:rPr lang="en-US" altLang="zh-CN" sz="4000">
                <a:latin typeface="楷体_GB2312" pitchFamily="49" charset="-122"/>
              </a:rPr>
              <a:t>(2) </a:t>
            </a:r>
          </a:p>
        </p:txBody>
      </p:sp>
      <p:graphicFrame>
        <p:nvGraphicFramePr>
          <p:cNvPr id="579587" name="Object 3"/>
          <p:cNvGraphicFramePr>
            <a:graphicFrameLocks noChangeAspect="1"/>
          </p:cNvGraphicFramePr>
          <p:nvPr/>
        </p:nvGraphicFramePr>
        <p:xfrm>
          <a:off x="1919288" y="228600"/>
          <a:ext cx="4100512" cy="1371600"/>
        </p:xfrm>
        <a:graphic>
          <a:graphicData uri="http://schemas.openxmlformats.org/presentationml/2006/ole">
            <p:oleObj spid="_x0000_s65538" name="Equation" r:id="rId3" imgW="1434960" imgH="469800" progId="Equation.3">
              <p:embed/>
            </p:oleObj>
          </a:graphicData>
        </a:graphic>
      </p:graphicFrame>
      <p:graphicFrame>
        <p:nvGraphicFramePr>
          <p:cNvPr id="579588" name="Object 4"/>
          <p:cNvGraphicFramePr>
            <a:graphicFrameLocks noChangeAspect="1"/>
          </p:cNvGraphicFramePr>
          <p:nvPr/>
        </p:nvGraphicFramePr>
        <p:xfrm>
          <a:off x="1295400" y="1509713"/>
          <a:ext cx="6572250" cy="1233487"/>
        </p:xfrm>
        <a:graphic>
          <a:graphicData uri="http://schemas.openxmlformats.org/presentationml/2006/ole">
            <p:oleObj spid="_x0000_s65539" name="Equation" r:id="rId4" imgW="6222960" imgH="1015920" progId="Equation.3">
              <p:embed/>
            </p:oleObj>
          </a:graphicData>
        </a:graphic>
      </p:graphicFrame>
      <p:sp>
        <p:nvSpPr>
          <p:cNvPr id="579589" name="Text Box 5"/>
          <p:cNvSpPr txBox="1">
            <a:spLocks noChangeArrowheads="1"/>
          </p:cNvSpPr>
          <p:nvPr/>
        </p:nvSpPr>
        <p:spPr bwMode="auto">
          <a:xfrm>
            <a:off x="457200" y="1736725"/>
            <a:ext cx="692150" cy="701675"/>
          </a:xfrm>
          <a:prstGeom prst="rect">
            <a:avLst/>
          </a:prstGeom>
          <a:noFill/>
          <a:ln w="9525">
            <a:noFill/>
            <a:miter lim="800000"/>
            <a:headEnd/>
            <a:tailEnd/>
          </a:ln>
          <a:effectLst/>
        </p:spPr>
        <p:txBody>
          <a:bodyPr wrap="none">
            <a:spAutoFit/>
          </a:bodyPr>
          <a:lstStyle/>
          <a:p>
            <a:r>
              <a:rPr lang="zh-CN" altLang="en-US" sz="4000" b="0">
                <a:latin typeface="黑体" pitchFamily="49" charset="-122"/>
                <a:ea typeface="黑体" pitchFamily="49" charset="-122"/>
              </a:rPr>
              <a:t>故</a:t>
            </a:r>
          </a:p>
        </p:txBody>
      </p:sp>
      <p:graphicFrame>
        <p:nvGraphicFramePr>
          <p:cNvPr id="579590" name="Object 6"/>
          <p:cNvGraphicFramePr>
            <a:graphicFrameLocks noChangeAspect="1"/>
          </p:cNvGraphicFramePr>
          <p:nvPr/>
        </p:nvGraphicFramePr>
        <p:xfrm>
          <a:off x="1295400" y="2667000"/>
          <a:ext cx="5486400" cy="1508125"/>
        </p:xfrm>
        <a:graphic>
          <a:graphicData uri="http://schemas.openxmlformats.org/presentationml/2006/ole">
            <p:oleObj spid="_x0000_s65540" name="Equation" r:id="rId5" imgW="5117760" imgH="1193760" progId="Equation.3">
              <p:embed/>
            </p:oleObj>
          </a:graphicData>
        </a:graphic>
      </p:graphicFrame>
      <p:graphicFrame>
        <p:nvGraphicFramePr>
          <p:cNvPr id="579591" name="Object 7"/>
          <p:cNvGraphicFramePr>
            <a:graphicFrameLocks noChangeAspect="1"/>
          </p:cNvGraphicFramePr>
          <p:nvPr/>
        </p:nvGraphicFramePr>
        <p:xfrm>
          <a:off x="1295400" y="4267200"/>
          <a:ext cx="7467600" cy="1412875"/>
        </p:xfrm>
        <a:graphic>
          <a:graphicData uri="http://schemas.openxmlformats.org/presentationml/2006/ole">
            <p:oleObj spid="_x0000_s65541" name="Equation" r:id="rId6" imgW="8254800" imgH="1193760" progId="Equation.3">
              <p:embed/>
            </p:oleObj>
          </a:graphicData>
        </a:graphic>
      </p:graphicFrame>
      <p:graphicFrame>
        <p:nvGraphicFramePr>
          <p:cNvPr id="579592" name="Object 8"/>
          <p:cNvGraphicFramePr>
            <a:graphicFrameLocks noChangeAspect="1"/>
          </p:cNvGraphicFramePr>
          <p:nvPr/>
        </p:nvGraphicFramePr>
        <p:xfrm>
          <a:off x="1295400" y="5943600"/>
          <a:ext cx="5105400" cy="457200"/>
        </p:xfrm>
        <a:graphic>
          <a:graphicData uri="http://schemas.openxmlformats.org/presentationml/2006/ole">
            <p:oleObj spid="_x0000_s65542" name="Equation" r:id="rId7" imgW="3632040" imgH="342720" progId="Equation.3">
              <p:embed/>
            </p:oleObj>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9586"/>
                                        </p:tgtEl>
                                        <p:attrNameLst>
                                          <p:attrName>style.visibility</p:attrName>
                                        </p:attrNameLst>
                                      </p:cBhvr>
                                      <p:to>
                                        <p:strVal val="visible"/>
                                      </p:to>
                                    </p:set>
                                    <p:anim calcmode="lin" valueType="num">
                                      <p:cBhvr additive="base">
                                        <p:cTn id="7" dur="500" fill="hold"/>
                                        <p:tgtEl>
                                          <p:spTgt spid="579586"/>
                                        </p:tgtEl>
                                        <p:attrNameLst>
                                          <p:attrName>ppt_x</p:attrName>
                                        </p:attrNameLst>
                                      </p:cBhvr>
                                      <p:tavLst>
                                        <p:tav tm="0">
                                          <p:val>
                                            <p:strVal val="0-#ppt_w/2"/>
                                          </p:val>
                                        </p:tav>
                                        <p:tav tm="100000">
                                          <p:val>
                                            <p:strVal val="#ppt_x"/>
                                          </p:val>
                                        </p:tav>
                                      </p:tavLst>
                                    </p:anim>
                                    <p:anim calcmode="lin" valueType="num">
                                      <p:cBhvr additive="base">
                                        <p:cTn id="8" dur="500" fill="hold"/>
                                        <p:tgtEl>
                                          <p:spTgt spid="579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79587"/>
                                        </p:tgtEl>
                                        <p:attrNameLst>
                                          <p:attrName>style.visibility</p:attrName>
                                        </p:attrNameLst>
                                      </p:cBhvr>
                                      <p:to>
                                        <p:strVal val="visible"/>
                                      </p:to>
                                    </p:set>
                                    <p:anim calcmode="lin" valueType="num">
                                      <p:cBhvr additive="base">
                                        <p:cTn id="13" dur="500" fill="hold"/>
                                        <p:tgtEl>
                                          <p:spTgt spid="579587"/>
                                        </p:tgtEl>
                                        <p:attrNameLst>
                                          <p:attrName>ppt_x</p:attrName>
                                        </p:attrNameLst>
                                      </p:cBhvr>
                                      <p:tavLst>
                                        <p:tav tm="0">
                                          <p:val>
                                            <p:strVal val="1+#ppt_w/2"/>
                                          </p:val>
                                        </p:tav>
                                        <p:tav tm="100000">
                                          <p:val>
                                            <p:strVal val="#ppt_x"/>
                                          </p:val>
                                        </p:tav>
                                      </p:tavLst>
                                    </p:anim>
                                    <p:anim calcmode="lin" valueType="num">
                                      <p:cBhvr additive="base">
                                        <p:cTn id="14" dur="500" fill="hold"/>
                                        <p:tgtEl>
                                          <p:spTgt spid="5795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79589"/>
                                        </p:tgtEl>
                                        <p:attrNameLst>
                                          <p:attrName>style.visibility</p:attrName>
                                        </p:attrNameLst>
                                      </p:cBhvr>
                                      <p:to>
                                        <p:strVal val="visible"/>
                                      </p:to>
                                    </p:set>
                                    <p:animEffect transition="in" filter="wipe(up)">
                                      <p:cBhvr>
                                        <p:cTn id="19" dur="500"/>
                                        <p:tgtEl>
                                          <p:spTgt spid="57958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79588"/>
                                        </p:tgtEl>
                                        <p:attrNameLst>
                                          <p:attrName>style.visibility</p:attrName>
                                        </p:attrNameLst>
                                      </p:cBhvr>
                                      <p:to>
                                        <p:strVal val="visible"/>
                                      </p:to>
                                    </p:set>
                                    <p:animEffect transition="in" filter="wipe(up)">
                                      <p:cBhvr>
                                        <p:cTn id="24" dur="500"/>
                                        <p:tgtEl>
                                          <p:spTgt spid="57958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579590"/>
                                        </p:tgtEl>
                                        <p:attrNameLst>
                                          <p:attrName>style.visibility</p:attrName>
                                        </p:attrNameLst>
                                      </p:cBhvr>
                                      <p:to>
                                        <p:strVal val="visible"/>
                                      </p:to>
                                    </p:set>
                                    <p:animEffect transition="in" filter="wipe(up)">
                                      <p:cBhvr>
                                        <p:cTn id="29" dur="500"/>
                                        <p:tgtEl>
                                          <p:spTgt spid="57959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79591"/>
                                        </p:tgtEl>
                                        <p:attrNameLst>
                                          <p:attrName>style.visibility</p:attrName>
                                        </p:attrNameLst>
                                      </p:cBhvr>
                                      <p:to>
                                        <p:strVal val="visible"/>
                                      </p:to>
                                    </p:set>
                                    <p:animEffect transition="in" filter="wipe(up)">
                                      <p:cBhvr>
                                        <p:cTn id="34" dur="500"/>
                                        <p:tgtEl>
                                          <p:spTgt spid="57959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579592"/>
                                        </p:tgtEl>
                                        <p:attrNameLst>
                                          <p:attrName>style.visibility</p:attrName>
                                        </p:attrNameLst>
                                      </p:cBhvr>
                                      <p:to>
                                        <p:strVal val="visible"/>
                                      </p:to>
                                    </p:set>
                                    <p:animEffect transition="in" filter="wipe(up)">
                                      <p:cBhvr>
                                        <p:cTn id="39" dur="500"/>
                                        <p:tgtEl>
                                          <p:spTgt spid="579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autoUpdateAnimBg="0"/>
      <p:bldP spid="57958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2" name="Object 2"/>
          <p:cNvGraphicFramePr>
            <a:graphicFrameLocks noChangeAspect="1"/>
          </p:cNvGraphicFramePr>
          <p:nvPr/>
        </p:nvGraphicFramePr>
        <p:xfrm>
          <a:off x="900113" y="479425"/>
          <a:ext cx="7445375" cy="1363663"/>
        </p:xfrm>
        <a:graphic>
          <a:graphicData uri="http://schemas.openxmlformats.org/presentationml/2006/ole">
            <p:oleObj spid="_x0000_s271362" name="Document" r:id="rId3" imgW="7522654" imgH="1386754" progId="Word.Document.8">
              <p:embed/>
            </p:oleObj>
          </a:graphicData>
        </a:graphic>
      </p:graphicFrame>
      <p:graphicFrame>
        <p:nvGraphicFramePr>
          <p:cNvPr id="199684" name="Object 4"/>
          <p:cNvGraphicFramePr>
            <a:graphicFrameLocks noChangeAspect="1"/>
          </p:cNvGraphicFramePr>
          <p:nvPr/>
        </p:nvGraphicFramePr>
        <p:xfrm>
          <a:off x="971550" y="1700213"/>
          <a:ext cx="7772400" cy="1028700"/>
        </p:xfrm>
        <a:graphic>
          <a:graphicData uri="http://schemas.openxmlformats.org/presentationml/2006/ole">
            <p:oleObj spid="_x0000_s271363" name="文档" r:id="rId4" imgW="7790590" imgH="1047278" progId="Word.Document.8">
              <p:embed/>
            </p:oleObj>
          </a:graphicData>
        </a:graphic>
      </p:graphicFrame>
      <p:graphicFrame>
        <p:nvGraphicFramePr>
          <p:cNvPr id="199685" name="Object 5"/>
          <p:cNvGraphicFramePr>
            <a:graphicFrameLocks noChangeAspect="1"/>
          </p:cNvGraphicFramePr>
          <p:nvPr/>
        </p:nvGraphicFramePr>
        <p:xfrm>
          <a:off x="1042988" y="2565400"/>
          <a:ext cx="6081712" cy="792163"/>
        </p:xfrm>
        <a:graphic>
          <a:graphicData uri="http://schemas.openxmlformats.org/presentationml/2006/ole">
            <p:oleObj spid="_x0000_s271364" name="文档" r:id="rId5" imgW="6097694" imgH="792028" progId="Word.Document.8">
              <p:embed/>
            </p:oleObj>
          </a:graphicData>
        </a:graphic>
      </p:graphicFrame>
      <p:graphicFrame>
        <p:nvGraphicFramePr>
          <p:cNvPr id="199688" name="Object 8"/>
          <p:cNvGraphicFramePr>
            <a:graphicFrameLocks noChangeAspect="1"/>
          </p:cNvGraphicFramePr>
          <p:nvPr/>
        </p:nvGraphicFramePr>
        <p:xfrm>
          <a:off x="1042988" y="3357563"/>
          <a:ext cx="5100637" cy="1052512"/>
        </p:xfrm>
        <a:graphic>
          <a:graphicData uri="http://schemas.openxmlformats.org/presentationml/2006/ole">
            <p:oleObj spid="_x0000_s271365" name="Equation" r:id="rId6" imgW="2577960" imgH="533160" progId="">
              <p:embed/>
            </p:oleObj>
          </a:graphicData>
        </a:graphic>
      </p:graphicFrame>
      <p:graphicFrame>
        <p:nvGraphicFramePr>
          <p:cNvPr id="199690" name="Object 10"/>
          <p:cNvGraphicFramePr>
            <a:graphicFrameLocks noChangeAspect="1"/>
          </p:cNvGraphicFramePr>
          <p:nvPr/>
        </p:nvGraphicFramePr>
        <p:xfrm>
          <a:off x="3203575" y="4437063"/>
          <a:ext cx="2895600" cy="927100"/>
        </p:xfrm>
        <a:graphic>
          <a:graphicData uri="http://schemas.openxmlformats.org/presentationml/2006/ole">
            <p:oleObj spid="_x0000_s271366" name="Equation" r:id="rId7" imgW="1663560" imgH="5331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dissolve">
                                      <p:cBhvr>
                                        <p:cTn id="7" dur="500"/>
                                        <p:tgtEl>
                                          <p:spTgt spid="19968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9685"/>
                                        </p:tgtEl>
                                        <p:attrNameLst>
                                          <p:attrName>style.visibility</p:attrName>
                                        </p:attrNameLst>
                                      </p:cBhvr>
                                      <p:to>
                                        <p:strVal val="visible"/>
                                      </p:to>
                                    </p:set>
                                    <p:animEffect transition="in" filter="dissolve">
                                      <p:cBhvr>
                                        <p:cTn id="12" dur="500"/>
                                        <p:tgtEl>
                                          <p:spTgt spid="1996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9688"/>
                                        </p:tgtEl>
                                        <p:attrNameLst>
                                          <p:attrName>style.visibility</p:attrName>
                                        </p:attrNameLst>
                                      </p:cBhvr>
                                      <p:to>
                                        <p:strVal val="visible"/>
                                      </p:to>
                                    </p:set>
                                    <p:animEffect transition="in" filter="dissolve">
                                      <p:cBhvr>
                                        <p:cTn id="17" dur="500"/>
                                        <p:tgtEl>
                                          <p:spTgt spid="1996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9690"/>
                                        </p:tgtEl>
                                        <p:attrNameLst>
                                          <p:attrName>style.visibility</p:attrName>
                                        </p:attrNameLst>
                                      </p:cBhvr>
                                      <p:to>
                                        <p:strVal val="visible"/>
                                      </p:to>
                                    </p:set>
                                    <p:animEffect transition="in" filter="dissolve">
                                      <p:cBhvr>
                                        <p:cTn id="22" dur="500"/>
                                        <p:tgtEl>
                                          <p:spTgt spid="199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nvGraphicFramePr>
        <p:xfrm>
          <a:off x="755650" y="481004"/>
          <a:ext cx="8267700" cy="1733550"/>
        </p:xfrm>
        <a:graphic>
          <a:graphicData uri="http://schemas.openxmlformats.org/presentationml/2006/ole">
            <p:oleObj spid="_x0000_s265218" name="Document" r:id="rId3" imgW="8448901" imgH="1768363" progId="Word.Document.8">
              <p:embed/>
            </p:oleObj>
          </a:graphicData>
        </a:graphic>
      </p:graphicFrame>
      <p:sp>
        <p:nvSpPr>
          <p:cNvPr id="200708" name="Rectangle 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0709" name="Object 5"/>
          <p:cNvGraphicFramePr>
            <a:graphicFrameLocks noChangeAspect="1"/>
          </p:cNvGraphicFramePr>
          <p:nvPr/>
        </p:nvGraphicFramePr>
        <p:xfrm>
          <a:off x="971550" y="1916113"/>
          <a:ext cx="2889250" cy="809625"/>
        </p:xfrm>
        <a:graphic>
          <a:graphicData uri="http://schemas.openxmlformats.org/presentationml/2006/ole">
            <p:oleObj spid="_x0000_s265219" name="Equation" r:id="rId4" imgW="1650960" imgH="469800" progId="">
              <p:embed/>
            </p:oleObj>
          </a:graphicData>
        </a:graphic>
      </p:graphicFrame>
      <p:graphicFrame>
        <p:nvGraphicFramePr>
          <p:cNvPr id="200710" name="Object 6"/>
          <p:cNvGraphicFramePr>
            <a:graphicFrameLocks noChangeAspect="1"/>
          </p:cNvGraphicFramePr>
          <p:nvPr/>
        </p:nvGraphicFramePr>
        <p:xfrm>
          <a:off x="971550" y="2708275"/>
          <a:ext cx="4668838" cy="2414588"/>
        </p:xfrm>
        <a:graphic>
          <a:graphicData uri="http://schemas.openxmlformats.org/presentationml/2006/ole">
            <p:oleObj spid="_x0000_s265220" name="Equation" r:id="rId5" imgW="2438280" imgH="1269720" progId="">
              <p:embed/>
            </p:oleObj>
          </a:graphicData>
        </a:graphic>
      </p:graphicFrame>
      <p:graphicFrame>
        <p:nvGraphicFramePr>
          <p:cNvPr id="200713" name="Object 9"/>
          <p:cNvGraphicFramePr>
            <a:graphicFrameLocks noChangeAspect="1"/>
          </p:cNvGraphicFramePr>
          <p:nvPr/>
        </p:nvGraphicFramePr>
        <p:xfrm>
          <a:off x="1006475" y="5129213"/>
          <a:ext cx="3494088" cy="460375"/>
        </p:xfrm>
        <a:graphic>
          <a:graphicData uri="http://schemas.openxmlformats.org/presentationml/2006/ole">
            <p:oleObj spid="_x0000_s265221" name="Equation" r:id="rId6" imgW="1739880" imgH="228600" progId="">
              <p:embed/>
            </p:oleObj>
          </a:graphicData>
        </a:graphic>
      </p:graphicFrame>
      <p:graphicFrame>
        <p:nvGraphicFramePr>
          <p:cNvPr id="200714" name="Object 10"/>
          <p:cNvGraphicFramePr>
            <a:graphicFrameLocks noChangeAspect="1"/>
          </p:cNvGraphicFramePr>
          <p:nvPr/>
        </p:nvGraphicFramePr>
        <p:xfrm>
          <a:off x="971550" y="5661025"/>
          <a:ext cx="5903913" cy="547688"/>
        </p:xfrm>
        <a:graphic>
          <a:graphicData uri="http://schemas.openxmlformats.org/presentationml/2006/ole">
            <p:oleObj spid="_x0000_s265222" name="公式" r:id="rId7" imgW="2565360" imgH="241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09"/>
                                        </p:tgtEl>
                                        <p:attrNameLst>
                                          <p:attrName>style.visibility</p:attrName>
                                        </p:attrNameLst>
                                      </p:cBhvr>
                                      <p:to>
                                        <p:strVal val="visible"/>
                                      </p:to>
                                    </p:set>
                                    <p:animEffect transition="in" filter="dissolve">
                                      <p:cBhvr>
                                        <p:cTn id="7" dur="500"/>
                                        <p:tgtEl>
                                          <p:spTgt spid="2007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0710"/>
                                        </p:tgtEl>
                                        <p:attrNameLst>
                                          <p:attrName>style.visibility</p:attrName>
                                        </p:attrNameLst>
                                      </p:cBhvr>
                                      <p:to>
                                        <p:strVal val="visible"/>
                                      </p:to>
                                    </p:set>
                                    <p:animEffect transition="in" filter="dissolve">
                                      <p:cBhvr>
                                        <p:cTn id="12" dur="500"/>
                                        <p:tgtEl>
                                          <p:spTgt spid="2007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0713"/>
                                        </p:tgtEl>
                                        <p:attrNameLst>
                                          <p:attrName>style.visibility</p:attrName>
                                        </p:attrNameLst>
                                      </p:cBhvr>
                                      <p:to>
                                        <p:strVal val="visible"/>
                                      </p:to>
                                    </p:set>
                                    <p:animEffect transition="in" filter="dissolve">
                                      <p:cBhvr>
                                        <p:cTn id="17" dur="500"/>
                                        <p:tgtEl>
                                          <p:spTgt spid="2007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0714"/>
                                        </p:tgtEl>
                                        <p:attrNameLst>
                                          <p:attrName>style.visibility</p:attrName>
                                        </p:attrNameLst>
                                      </p:cBhvr>
                                      <p:to>
                                        <p:strVal val="visible"/>
                                      </p:to>
                                    </p:set>
                                    <p:animEffect transition="in" filter="dissolve">
                                      <p:cBhvr>
                                        <p:cTn id="22" dur="500"/>
                                        <p:tgtEl>
                                          <p:spTgt spid="20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42" name="Text Box 6"/>
          <p:cNvSpPr txBox="1">
            <a:spLocks noChangeArrowheads="1"/>
          </p:cNvSpPr>
          <p:nvPr/>
        </p:nvSpPr>
        <p:spPr bwMode="auto">
          <a:xfrm>
            <a:off x="4760913" y="1677988"/>
            <a:ext cx="2435225" cy="771525"/>
          </a:xfrm>
          <a:prstGeom prst="rect">
            <a:avLst/>
          </a:prstGeom>
          <a:solidFill>
            <a:srgbClr val="99FF99"/>
          </a:solidFill>
          <a:ln w="9525">
            <a:solidFill>
              <a:srgbClr val="000066"/>
            </a:solidFill>
            <a:miter lim="800000"/>
            <a:headEnd/>
            <a:tailEnd/>
          </a:ln>
        </p:spPr>
        <p:txBody>
          <a:bodyPr wrap="none">
            <a:spAutoFit/>
          </a:bodyPr>
          <a:lstStyle/>
          <a:p>
            <a:pPr eaLnBrk="0" hangingPunct="0"/>
            <a:r>
              <a:rPr kumimoji="0" lang="zh-CN" altLang="en-US" sz="4400" b="1">
                <a:solidFill>
                  <a:srgbClr val="3366CC"/>
                </a:solidFill>
                <a:ea typeface="楷体_GB2312" pitchFamily="49" charset="-122"/>
              </a:rPr>
              <a:t>参数估计</a:t>
            </a:r>
            <a:endParaRPr kumimoji="0" lang="en-US" altLang="zh-CN" sz="4400" b="1" dirty="0">
              <a:solidFill>
                <a:srgbClr val="3366CC"/>
              </a:solidFill>
              <a:ea typeface="楷体_GB2312" pitchFamily="49" charset="-122"/>
            </a:endParaRPr>
          </a:p>
        </p:txBody>
      </p:sp>
      <p:sp>
        <p:nvSpPr>
          <p:cNvPr id="1601543" name="Text Box 7"/>
          <p:cNvSpPr txBox="1">
            <a:spLocks noChangeArrowheads="1"/>
          </p:cNvSpPr>
          <p:nvPr/>
        </p:nvSpPr>
        <p:spPr bwMode="auto">
          <a:xfrm>
            <a:off x="4776788" y="2973388"/>
            <a:ext cx="2435225" cy="771525"/>
          </a:xfrm>
          <a:prstGeom prst="rect">
            <a:avLst/>
          </a:prstGeom>
          <a:solidFill>
            <a:srgbClr val="99FF99"/>
          </a:solidFill>
          <a:ln w="9525">
            <a:solidFill>
              <a:srgbClr val="000066"/>
            </a:solidFill>
            <a:miter lim="800000"/>
            <a:headEnd/>
            <a:tailEnd/>
          </a:ln>
        </p:spPr>
        <p:txBody>
          <a:bodyPr wrap="none">
            <a:spAutoFit/>
          </a:bodyPr>
          <a:lstStyle/>
          <a:p>
            <a:pPr eaLnBrk="0" hangingPunct="0"/>
            <a:r>
              <a:rPr kumimoji="0" lang="zh-CN" altLang="en-US" sz="4400" b="1">
                <a:solidFill>
                  <a:srgbClr val="FF0066"/>
                </a:solidFill>
                <a:ea typeface="楷体_GB2312" pitchFamily="49" charset="-122"/>
              </a:rPr>
              <a:t>假设检验</a:t>
            </a:r>
          </a:p>
        </p:txBody>
      </p:sp>
      <p:sp>
        <p:nvSpPr>
          <p:cNvPr id="1601544" name="Text Box 8"/>
          <p:cNvSpPr txBox="1">
            <a:spLocks noChangeArrowheads="1"/>
          </p:cNvSpPr>
          <p:nvPr/>
        </p:nvSpPr>
        <p:spPr bwMode="auto">
          <a:xfrm>
            <a:off x="4760913" y="5564188"/>
            <a:ext cx="2428875" cy="771525"/>
          </a:xfrm>
          <a:prstGeom prst="rect">
            <a:avLst/>
          </a:prstGeom>
          <a:solidFill>
            <a:srgbClr val="99FF99"/>
          </a:solidFill>
          <a:ln w="9525">
            <a:solidFill>
              <a:srgbClr val="000066"/>
            </a:solidFill>
            <a:miter lim="800000"/>
            <a:headEnd/>
            <a:tailEnd/>
          </a:ln>
        </p:spPr>
        <p:txBody>
          <a:bodyPr wrap="none">
            <a:spAutoFit/>
          </a:bodyPr>
          <a:lstStyle/>
          <a:p>
            <a:pPr eaLnBrk="0" hangingPunct="0"/>
            <a:r>
              <a:rPr kumimoji="0" lang="zh-CN" altLang="en-US" sz="4400">
                <a:solidFill>
                  <a:srgbClr val="660033"/>
                </a:solidFill>
                <a:ea typeface="楷体_GB2312" pitchFamily="49" charset="-122"/>
              </a:rPr>
              <a:t>回归分析</a:t>
            </a:r>
          </a:p>
        </p:txBody>
      </p:sp>
      <p:sp>
        <p:nvSpPr>
          <p:cNvPr id="1601545" name="Text Box 9"/>
          <p:cNvSpPr txBox="1">
            <a:spLocks noChangeArrowheads="1"/>
          </p:cNvSpPr>
          <p:nvPr/>
        </p:nvSpPr>
        <p:spPr bwMode="auto">
          <a:xfrm>
            <a:off x="4760913" y="4268788"/>
            <a:ext cx="2428875" cy="771525"/>
          </a:xfrm>
          <a:prstGeom prst="rect">
            <a:avLst/>
          </a:prstGeom>
          <a:solidFill>
            <a:srgbClr val="99FF99"/>
          </a:solidFill>
          <a:ln w="9525">
            <a:solidFill>
              <a:srgbClr val="000066"/>
            </a:solidFill>
            <a:miter lim="800000"/>
            <a:headEnd/>
            <a:tailEnd/>
          </a:ln>
        </p:spPr>
        <p:txBody>
          <a:bodyPr wrap="none">
            <a:spAutoFit/>
          </a:bodyPr>
          <a:lstStyle/>
          <a:p>
            <a:pPr eaLnBrk="0" hangingPunct="0"/>
            <a:r>
              <a:rPr kumimoji="0" lang="zh-CN" altLang="en-US" sz="4400">
                <a:solidFill>
                  <a:srgbClr val="660033"/>
                </a:solidFill>
                <a:ea typeface="楷体_GB2312" pitchFamily="49" charset="-122"/>
              </a:rPr>
              <a:t>方差分析</a:t>
            </a:r>
          </a:p>
        </p:txBody>
      </p:sp>
      <p:grpSp>
        <p:nvGrpSpPr>
          <p:cNvPr id="2" name="Group 10"/>
          <p:cNvGrpSpPr>
            <a:grpSpLocks/>
          </p:cNvGrpSpPr>
          <p:nvPr/>
        </p:nvGrpSpPr>
        <p:grpSpPr bwMode="auto">
          <a:xfrm>
            <a:off x="3313113" y="2312988"/>
            <a:ext cx="1393825" cy="3536950"/>
            <a:chOff x="2208" y="768"/>
            <a:chExt cx="864" cy="2112"/>
          </a:xfrm>
        </p:grpSpPr>
        <p:grpSp>
          <p:nvGrpSpPr>
            <p:cNvPr id="13321" name="Group 11"/>
            <p:cNvGrpSpPr>
              <a:grpSpLocks/>
            </p:cNvGrpSpPr>
            <p:nvPr/>
          </p:nvGrpSpPr>
          <p:grpSpPr bwMode="auto">
            <a:xfrm>
              <a:off x="2592" y="768"/>
              <a:ext cx="480" cy="2112"/>
              <a:chOff x="2592" y="768"/>
              <a:chExt cx="480" cy="2112"/>
            </a:xfrm>
          </p:grpSpPr>
          <p:sp>
            <p:nvSpPr>
              <p:cNvPr id="13323" name="Line 12"/>
              <p:cNvSpPr>
                <a:spLocks noChangeShapeType="1"/>
              </p:cNvSpPr>
              <p:nvPr/>
            </p:nvSpPr>
            <p:spPr bwMode="auto">
              <a:xfrm>
                <a:off x="2592" y="768"/>
                <a:ext cx="0" cy="2112"/>
              </a:xfrm>
              <a:prstGeom prst="line">
                <a:avLst/>
              </a:prstGeom>
              <a:noFill/>
              <a:ln w="9525">
                <a:solidFill>
                  <a:srgbClr val="000066"/>
                </a:solidFill>
                <a:round/>
                <a:headEnd/>
                <a:tailEnd/>
              </a:ln>
            </p:spPr>
            <p:txBody>
              <a:bodyPr wrap="none" anchor="ctr"/>
              <a:lstStyle/>
              <a:p>
                <a:endParaRPr lang="zh-CN" altLang="en-US"/>
              </a:p>
            </p:txBody>
          </p:sp>
          <p:sp>
            <p:nvSpPr>
              <p:cNvPr id="13324" name="Line 13"/>
              <p:cNvSpPr>
                <a:spLocks noChangeShapeType="1"/>
              </p:cNvSpPr>
              <p:nvPr/>
            </p:nvSpPr>
            <p:spPr bwMode="auto">
              <a:xfrm>
                <a:off x="2592" y="2880"/>
                <a:ext cx="480" cy="0"/>
              </a:xfrm>
              <a:prstGeom prst="line">
                <a:avLst/>
              </a:prstGeom>
              <a:noFill/>
              <a:ln w="9525">
                <a:solidFill>
                  <a:srgbClr val="000066"/>
                </a:solidFill>
                <a:round/>
                <a:headEnd/>
                <a:tailEnd/>
              </a:ln>
            </p:spPr>
            <p:txBody>
              <a:bodyPr wrap="none" anchor="ctr"/>
              <a:lstStyle/>
              <a:p>
                <a:endParaRPr lang="zh-CN" altLang="en-US"/>
              </a:p>
            </p:txBody>
          </p:sp>
          <p:sp>
            <p:nvSpPr>
              <p:cNvPr id="13325" name="Line 14"/>
              <p:cNvSpPr>
                <a:spLocks noChangeShapeType="1"/>
              </p:cNvSpPr>
              <p:nvPr/>
            </p:nvSpPr>
            <p:spPr bwMode="auto">
              <a:xfrm>
                <a:off x="2592" y="2160"/>
                <a:ext cx="480" cy="0"/>
              </a:xfrm>
              <a:prstGeom prst="line">
                <a:avLst/>
              </a:prstGeom>
              <a:noFill/>
              <a:ln w="9525">
                <a:solidFill>
                  <a:srgbClr val="000066"/>
                </a:solidFill>
                <a:round/>
                <a:headEnd/>
                <a:tailEnd/>
              </a:ln>
            </p:spPr>
            <p:txBody>
              <a:bodyPr wrap="none" anchor="ctr"/>
              <a:lstStyle/>
              <a:p>
                <a:endParaRPr lang="zh-CN" altLang="en-US"/>
              </a:p>
            </p:txBody>
          </p:sp>
          <p:sp>
            <p:nvSpPr>
              <p:cNvPr id="13326" name="Line 15"/>
              <p:cNvSpPr>
                <a:spLocks noChangeShapeType="1"/>
              </p:cNvSpPr>
              <p:nvPr/>
            </p:nvSpPr>
            <p:spPr bwMode="auto">
              <a:xfrm>
                <a:off x="2592" y="1440"/>
                <a:ext cx="480" cy="0"/>
              </a:xfrm>
              <a:prstGeom prst="line">
                <a:avLst/>
              </a:prstGeom>
              <a:noFill/>
              <a:ln w="9525">
                <a:solidFill>
                  <a:srgbClr val="000066"/>
                </a:solidFill>
                <a:round/>
                <a:headEnd/>
                <a:tailEnd/>
              </a:ln>
            </p:spPr>
            <p:txBody>
              <a:bodyPr wrap="none" anchor="ctr"/>
              <a:lstStyle/>
              <a:p>
                <a:endParaRPr lang="zh-CN" altLang="en-US"/>
              </a:p>
            </p:txBody>
          </p:sp>
          <p:sp>
            <p:nvSpPr>
              <p:cNvPr id="13327" name="Line 16"/>
              <p:cNvSpPr>
                <a:spLocks noChangeShapeType="1"/>
              </p:cNvSpPr>
              <p:nvPr/>
            </p:nvSpPr>
            <p:spPr bwMode="auto">
              <a:xfrm>
                <a:off x="2592" y="768"/>
                <a:ext cx="480" cy="0"/>
              </a:xfrm>
              <a:prstGeom prst="line">
                <a:avLst/>
              </a:prstGeom>
              <a:noFill/>
              <a:ln w="9525">
                <a:solidFill>
                  <a:srgbClr val="000066"/>
                </a:solidFill>
                <a:round/>
                <a:headEnd/>
                <a:tailEnd/>
              </a:ln>
            </p:spPr>
            <p:txBody>
              <a:bodyPr wrap="none" anchor="ctr"/>
              <a:lstStyle/>
              <a:p>
                <a:endParaRPr lang="zh-CN" altLang="en-US"/>
              </a:p>
            </p:txBody>
          </p:sp>
        </p:grpSp>
        <p:sp>
          <p:nvSpPr>
            <p:cNvPr id="13322" name="Line 17"/>
            <p:cNvSpPr>
              <a:spLocks noChangeShapeType="1"/>
            </p:cNvSpPr>
            <p:nvPr/>
          </p:nvSpPr>
          <p:spPr bwMode="auto">
            <a:xfrm flipH="1">
              <a:off x="2208" y="1824"/>
              <a:ext cx="384" cy="0"/>
            </a:xfrm>
            <a:prstGeom prst="line">
              <a:avLst/>
            </a:prstGeom>
            <a:noFill/>
            <a:ln w="9525">
              <a:solidFill>
                <a:srgbClr val="000066"/>
              </a:solidFill>
              <a:round/>
              <a:headEnd/>
              <a:tailEnd/>
            </a:ln>
          </p:spPr>
          <p:txBody>
            <a:bodyPr wrap="none" anchor="ctr"/>
            <a:lstStyle/>
            <a:p>
              <a:endParaRPr lang="zh-CN" altLang="en-US"/>
            </a:p>
          </p:txBody>
        </p:sp>
      </p:grpSp>
      <p:sp>
        <p:nvSpPr>
          <p:cNvPr id="1601554" name="Text Box 18"/>
          <p:cNvSpPr txBox="1">
            <a:spLocks noChangeArrowheads="1"/>
          </p:cNvSpPr>
          <p:nvPr/>
        </p:nvSpPr>
        <p:spPr bwMode="auto">
          <a:xfrm>
            <a:off x="1331913" y="3357563"/>
            <a:ext cx="2022475" cy="1565275"/>
          </a:xfrm>
          <a:prstGeom prst="rect">
            <a:avLst/>
          </a:prstGeom>
          <a:solidFill>
            <a:srgbClr val="FFFF00"/>
          </a:solidFill>
          <a:ln w="9525">
            <a:solidFill>
              <a:srgbClr val="000066"/>
            </a:solidFill>
            <a:miter lim="800000"/>
            <a:headEnd/>
            <a:tailEnd/>
          </a:ln>
        </p:spPr>
        <p:txBody>
          <a:bodyPr wrap="none">
            <a:spAutoFit/>
          </a:bodyPr>
          <a:lstStyle/>
          <a:p>
            <a:r>
              <a:rPr lang="zh-CN" altLang="en-US" sz="4000">
                <a:solidFill>
                  <a:srgbClr val="800000"/>
                </a:solidFill>
                <a:latin typeface="楷体_GB2312" pitchFamily="49" charset="-122"/>
                <a:ea typeface="楷体_GB2312" pitchFamily="49" charset="-122"/>
              </a:rPr>
              <a:t> </a:t>
            </a:r>
            <a:r>
              <a:rPr lang="zh-CN" altLang="en-US" sz="4800">
                <a:solidFill>
                  <a:srgbClr val="800000"/>
                </a:solidFill>
                <a:latin typeface="华文新魏" pitchFamily="2" charset="-122"/>
                <a:ea typeface="华文新魏" pitchFamily="2" charset="-122"/>
              </a:rPr>
              <a:t>推断 </a:t>
            </a:r>
          </a:p>
          <a:p>
            <a:r>
              <a:rPr lang="zh-CN" altLang="en-US" sz="4800">
                <a:solidFill>
                  <a:srgbClr val="800000"/>
                </a:solidFill>
                <a:latin typeface="华文新魏" pitchFamily="2" charset="-122"/>
                <a:ea typeface="华文新魏" pitchFamily="2" charset="-122"/>
              </a:rPr>
              <a:t>统计学</a:t>
            </a:r>
          </a:p>
        </p:txBody>
      </p:sp>
      <p:sp>
        <p:nvSpPr>
          <p:cNvPr id="13320" name="Rectangle 19"/>
          <p:cNvSpPr>
            <a:spLocks noChangeArrowheads="1"/>
          </p:cNvSpPr>
          <p:nvPr/>
        </p:nvSpPr>
        <p:spPr bwMode="auto">
          <a:xfrm>
            <a:off x="1187450" y="727075"/>
            <a:ext cx="3816350" cy="762000"/>
          </a:xfrm>
          <a:prstGeom prst="rect">
            <a:avLst/>
          </a:prstGeom>
          <a:noFill/>
          <a:ln w="9525">
            <a:noFill/>
            <a:miter lim="800000"/>
            <a:headEnd/>
            <a:tailEnd/>
          </a:ln>
        </p:spPr>
        <p:txBody>
          <a:bodyPr>
            <a:spAutoFit/>
          </a:bodyPr>
          <a:lstStyle/>
          <a:p>
            <a:r>
              <a:rPr lang="zh-CN" altLang="zh-CN" sz="4400">
                <a:ea typeface="宋体" pitchFamily="2" charset="-122"/>
              </a:rPr>
              <a:t>推断统计学</a:t>
            </a:r>
            <a:endParaRPr lang="en-US" altLang="zh-CN" sz="4400" dirty="0">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01554"/>
                                        </p:tgtEl>
                                        <p:attrNameLst>
                                          <p:attrName>style.visibility</p:attrName>
                                        </p:attrNameLst>
                                      </p:cBhvr>
                                      <p:to>
                                        <p:strVal val="visible"/>
                                      </p:to>
                                    </p:set>
                                    <p:animEffect transition="in" filter="wipe(left)">
                                      <p:cBhvr>
                                        <p:cTn id="7" dur="500"/>
                                        <p:tgtEl>
                                          <p:spTgt spid="1601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1542"/>
                                        </p:tgtEl>
                                        <p:attrNameLst>
                                          <p:attrName>style.visibility</p:attrName>
                                        </p:attrNameLst>
                                      </p:cBhvr>
                                      <p:to>
                                        <p:strVal val="visible"/>
                                      </p:to>
                                    </p:set>
                                    <p:animEffect transition="in" filter="wipe(left)">
                                      <p:cBhvr>
                                        <p:cTn id="17" dur="500"/>
                                        <p:tgtEl>
                                          <p:spTgt spid="16015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1543"/>
                                        </p:tgtEl>
                                        <p:attrNameLst>
                                          <p:attrName>style.visibility</p:attrName>
                                        </p:attrNameLst>
                                      </p:cBhvr>
                                      <p:to>
                                        <p:strVal val="visible"/>
                                      </p:to>
                                    </p:set>
                                    <p:animEffect transition="in" filter="wipe(left)">
                                      <p:cBhvr>
                                        <p:cTn id="22" dur="500"/>
                                        <p:tgtEl>
                                          <p:spTgt spid="16015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1545"/>
                                        </p:tgtEl>
                                        <p:attrNameLst>
                                          <p:attrName>style.visibility</p:attrName>
                                        </p:attrNameLst>
                                      </p:cBhvr>
                                      <p:to>
                                        <p:strVal val="visible"/>
                                      </p:to>
                                    </p:set>
                                    <p:animEffect transition="in" filter="wipe(left)">
                                      <p:cBhvr>
                                        <p:cTn id="27" dur="500"/>
                                        <p:tgtEl>
                                          <p:spTgt spid="160154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601544"/>
                                        </p:tgtEl>
                                        <p:attrNameLst>
                                          <p:attrName>style.visibility</p:attrName>
                                        </p:attrNameLst>
                                      </p:cBhvr>
                                      <p:to>
                                        <p:strVal val="visible"/>
                                      </p:to>
                                    </p:set>
                                    <p:animEffect transition="in" filter="wipe(left)">
                                      <p:cBhvr>
                                        <p:cTn id="31" dur="500"/>
                                        <p:tgtEl>
                                          <p:spTgt spid="1601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1542" grpId="0" animBg="1" autoUpdateAnimBg="0"/>
      <p:bldP spid="1601543" grpId="0" animBg="1" autoUpdateAnimBg="0"/>
      <p:bldP spid="1601544" grpId="0" animBg="1" autoUpdateAnimBg="0"/>
      <p:bldP spid="1601545" grpId="0" animBg="1" autoUpdateAnimBg="0"/>
      <p:bldP spid="1601554"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0" name="Object 2"/>
          <p:cNvGraphicFramePr>
            <a:graphicFrameLocks noChangeAspect="1"/>
          </p:cNvGraphicFramePr>
          <p:nvPr/>
        </p:nvGraphicFramePr>
        <p:xfrm>
          <a:off x="827088" y="550863"/>
          <a:ext cx="7532687" cy="1176337"/>
        </p:xfrm>
        <a:graphic>
          <a:graphicData uri="http://schemas.openxmlformats.org/presentationml/2006/ole">
            <p:oleObj spid="_x0000_s266242" name="Document" r:id="rId3" imgW="7605811" imgH="1201709" progId="Word.Document.8">
              <p:embed/>
            </p:oleObj>
          </a:graphicData>
        </a:graphic>
      </p:graphicFrame>
      <p:graphicFrame>
        <p:nvGraphicFramePr>
          <p:cNvPr id="201732" name="Object 4"/>
          <p:cNvGraphicFramePr>
            <a:graphicFrameLocks noChangeAspect="1"/>
          </p:cNvGraphicFramePr>
          <p:nvPr/>
        </p:nvGraphicFramePr>
        <p:xfrm>
          <a:off x="900113" y="1844675"/>
          <a:ext cx="3194050" cy="771525"/>
        </p:xfrm>
        <a:graphic>
          <a:graphicData uri="http://schemas.openxmlformats.org/presentationml/2006/ole">
            <p:oleObj spid="_x0000_s266243" name="Equation" r:id="rId4" imgW="1726920" imgH="419040" progId="">
              <p:embed/>
            </p:oleObj>
          </a:graphicData>
        </a:graphic>
      </p:graphicFrame>
      <p:sp>
        <p:nvSpPr>
          <p:cNvPr id="201733"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1734" name="Object 6"/>
          <p:cNvGraphicFramePr>
            <a:graphicFrameLocks noChangeAspect="1"/>
          </p:cNvGraphicFramePr>
          <p:nvPr/>
        </p:nvGraphicFramePr>
        <p:xfrm>
          <a:off x="1258888" y="2708275"/>
          <a:ext cx="3917950" cy="774700"/>
        </p:xfrm>
        <a:graphic>
          <a:graphicData uri="http://schemas.openxmlformats.org/presentationml/2006/ole">
            <p:oleObj spid="_x0000_s266244" name="Equation" r:id="rId5" imgW="2171520" imgH="431640" progId="">
              <p:embed/>
            </p:oleObj>
          </a:graphicData>
        </a:graphic>
      </p:graphicFrame>
      <p:graphicFrame>
        <p:nvGraphicFramePr>
          <p:cNvPr id="201736" name="Object 8"/>
          <p:cNvGraphicFramePr>
            <a:graphicFrameLocks noChangeAspect="1"/>
          </p:cNvGraphicFramePr>
          <p:nvPr/>
        </p:nvGraphicFramePr>
        <p:xfrm>
          <a:off x="827088" y="3644900"/>
          <a:ext cx="7077075" cy="530225"/>
        </p:xfrm>
        <a:graphic>
          <a:graphicData uri="http://schemas.openxmlformats.org/presentationml/2006/ole">
            <p:oleObj spid="_x0000_s266245" name="Equation" r:id="rId6" imgW="3162240" imgH="2412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dissolve">
                                      <p:cBhvr>
                                        <p:cTn id="7" dur="500"/>
                                        <p:tgtEl>
                                          <p:spTgt spid="2017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1734"/>
                                        </p:tgtEl>
                                        <p:attrNameLst>
                                          <p:attrName>style.visibility</p:attrName>
                                        </p:attrNameLst>
                                      </p:cBhvr>
                                      <p:to>
                                        <p:strVal val="visible"/>
                                      </p:to>
                                    </p:set>
                                    <p:animEffect transition="in" filter="dissolve">
                                      <p:cBhvr>
                                        <p:cTn id="12" dur="500"/>
                                        <p:tgtEl>
                                          <p:spTgt spid="2017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1736"/>
                                        </p:tgtEl>
                                        <p:attrNameLst>
                                          <p:attrName>style.visibility</p:attrName>
                                        </p:attrNameLst>
                                      </p:cBhvr>
                                      <p:to>
                                        <p:strVal val="visible"/>
                                      </p:to>
                                    </p:set>
                                    <p:animEffect transition="in" filter="dissolve">
                                      <p:cBhvr>
                                        <p:cTn id="17" dur="500"/>
                                        <p:tgtEl>
                                          <p:spTgt spid="201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381000" y="349250"/>
            <a:ext cx="8070850" cy="2471738"/>
          </a:xfrm>
          <a:prstGeom prst="rect">
            <a:avLst/>
          </a:prstGeom>
          <a:noFill/>
          <a:ln w="9525">
            <a:noFill/>
            <a:miter lim="800000"/>
            <a:headEnd/>
            <a:tailEnd/>
          </a:ln>
          <a:effectLst/>
        </p:spPr>
        <p:txBody>
          <a:bodyPr wrap="none">
            <a:spAutoFit/>
          </a:bodyPr>
          <a:lstStyle/>
          <a:p>
            <a:r>
              <a:rPr lang="zh-CN" altLang="en-US" sz="3600" b="0" dirty="0" smtClean="0"/>
              <a:t>设</a:t>
            </a:r>
            <a:r>
              <a:rPr lang="en-US" altLang="zh-CN" sz="3600" b="0" dirty="0" err="1"/>
              <a:t>r.v</a:t>
            </a:r>
            <a:r>
              <a:rPr lang="en-US" altLang="zh-CN" sz="3600" b="0" dirty="0"/>
              <a:t>. </a:t>
            </a:r>
            <a:r>
              <a:rPr lang="en-US" altLang="zh-CN" sz="3600" b="0" i="1" dirty="0"/>
              <a:t>X </a:t>
            </a:r>
            <a:r>
              <a:rPr lang="zh-CN" altLang="en-US" sz="3600" b="0" dirty="0"/>
              <a:t>与</a:t>
            </a:r>
            <a:r>
              <a:rPr lang="en-US" altLang="zh-CN" sz="3600" b="0" i="1" dirty="0"/>
              <a:t>Y </a:t>
            </a:r>
            <a:r>
              <a:rPr lang="zh-CN" altLang="en-US" sz="3600" b="0" dirty="0"/>
              <a:t>相互独立，</a:t>
            </a:r>
            <a:r>
              <a:rPr lang="en-US" altLang="zh-CN" sz="3600" b="0" i="1" dirty="0"/>
              <a:t>X ~ N</a:t>
            </a:r>
            <a:r>
              <a:rPr lang="en-US" altLang="zh-CN" sz="3600" b="0" dirty="0"/>
              <a:t>(0,16),</a:t>
            </a:r>
          </a:p>
          <a:p>
            <a:r>
              <a:rPr lang="en-US" altLang="zh-CN" sz="3600" b="0" dirty="0"/>
              <a:t> </a:t>
            </a:r>
            <a:r>
              <a:rPr lang="en-US" altLang="zh-CN" sz="3600" b="0" i="1" dirty="0"/>
              <a:t>Y ~ N</a:t>
            </a:r>
            <a:r>
              <a:rPr lang="en-US" altLang="zh-CN" sz="3600" b="0" dirty="0"/>
              <a:t>(0,9) , </a:t>
            </a:r>
            <a:r>
              <a:rPr lang="en-US" altLang="zh-CN" sz="3600" b="0" i="1" dirty="0"/>
              <a:t>X</a:t>
            </a:r>
            <a:r>
              <a:rPr lang="en-US" altLang="zh-CN" sz="3600" b="0" baseline="-25000" dirty="0"/>
              <a:t>1</a:t>
            </a:r>
            <a:r>
              <a:rPr lang="en-US" altLang="zh-CN" sz="3600" b="0" dirty="0"/>
              <a:t>, </a:t>
            </a:r>
            <a:r>
              <a:rPr lang="en-US" altLang="zh-CN" sz="3600" b="0" i="1" dirty="0"/>
              <a:t>X</a:t>
            </a:r>
            <a:r>
              <a:rPr lang="en-US" altLang="zh-CN" sz="3600" b="0" baseline="-25000" dirty="0"/>
              <a:t>2 </a:t>
            </a:r>
            <a:r>
              <a:rPr lang="en-US" altLang="zh-CN" sz="3600" b="0" dirty="0"/>
              <a:t>,…, </a:t>
            </a:r>
            <a:r>
              <a:rPr lang="en-US" altLang="zh-CN" sz="3600" b="0" i="1" dirty="0"/>
              <a:t>X</a:t>
            </a:r>
            <a:r>
              <a:rPr lang="en-US" altLang="zh-CN" sz="3600" b="0" baseline="-25000" dirty="0"/>
              <a:t>9</a:t>
            </a:r>
            <a:r>
              <a:rPr lang="en-US" altLang="zh-CN" sz="3600" b="0" i="1" dirty="0"/>
              <a:t> </a:t>
            </a:r>
            <a:r>
              <a:rPr lang="zh-CN" altLang="en-US" sz="3600" b="0" dirty="0"/>
              <a:t>与</a:t>
            </a:r>
            <a:r>
              <a:rPr lang="en-US" altLang="zh-CN" sz="3600" b="0" i="1" dirty="0"/>
              <a:t>Y</a:t>
            </a:r>
            <a:r>
              <a:rPr lang="en-US" altLang="zh-CN" sz="3600" b="0" baseline="-25000" dirty="0"/>
              <a:t>1</a:t>
            </a:r>
            <a:r>
              <a:rPr lang="en-US" altLang="zh-CN" sz="3600" b="0" dirty="0"/>
              <a:t>, </a:t>
            </a:r>
            <a:r>
              <a:rPr lang="en-US" altLang="zh-CN" sz="3600" b="0" i="1" dirty="0"/>
              <a:t>Y</a:t>
            </a:r>
            <a:r>
              <a:rPr lang="en-US" altLang="zh-CN" sz="3600" b="0" baseline="-25000" dirty="0"/>
              <a:t>2 </a:t>
            </a:r>
            <a:r>
              <a:rPr lang="en-US" altLang="zh-CN" sz="3600" b="0" dirty="0"/>
              <a:t>,…, </a:t>
            </a:r>
            <a:r>
              <a:rPr lang="en-US" altLang="zh-CN" sz="3600" b="0" i="1" dirty="0"/>
              <a:t>Y</a:t>
            </a:r>
            <a:r>
              <a:rPr lang="en-US" altLang="zh-CN" sz="3600" b="0" baseline="-25000" dirty="0"/>
              <a:t>16</a:t>
            </a:r>
          </a:p>
          <a:p>
            <a:r>
              <a:rPr lang="en-US" altLang="zh-CN" sz="3600" b="0" baseline="-25000" dirty="0"/>
              <a:t>  </a:t>
            </a:r>
            <a:r>
              <a:rPr lang="zh-CN" altLang="en-US" sz="3600" b="0" dirty="0"/>
              <a:t>分别是取自 </a:t>
            </a:r>
            <a:r>
              <a:rPr lang="en-US" altLang="zh-CN" sz="3600" b="0" i="1" dirty="0"/>
              <a:t>X </a:t>
            </a:r>
            <a:r>
              <a:rPr lang="zh-CN" altLang="en-US" sz="3600" b="0" dirty="0"/>
              <a:t>与 </a:t>
            </a:r>
            <a:r>
              <a:rPr lang="en-US" altLang="zh-CN" sz="3600" b="0" i="1" dirty="0"/>
              <a:t>Y </a:t>
            </a:r>
            <a:r>
              <a:rPr lang="zh-CN" altLang="en-US" sz="3600" b="0" dirty="0"/>
              <a:t>的简单随机样本</a:t>
            </a:r>
            <a:r>
              <a:rPr lang="en-US" altLang="zh-CN" sz="3600" b="0" dirty="0"/>
              <a:t>,  </a:t>
            </a:r>
            <a:r>
              <a:rPr lang="zh-CN" altLang="en-US" sz="3600" b="0" dirty="0"/>
              <a:t>求</a:t>
            </a:r>
          </a:p>
          <a:p>
            <a:endParaRPr lang="zh-CN" altLang="en-US" sz="1200" b="0" dirty="0"/>
          </a:p>
          <a:p>
            <a:r>
              <a:rPr lang="zh-CN" altLang="en-US" sz="3600" b="0" dirty="0"/>
              <a:t>统计量</a:t>
            </a:r>
            <a:endParaRPr lang="zh-CN" altLang="en-US" sz="3600" b="0" i="1" dirty="0"/>
          </a:p>
        </p:txBody>
      </p:sp>
      <p:graphicFrame>
        <p:nvGraphicFramePr>
          <p:cNvPr id="580611" name="Object 3"/>
          <p:cNvGraphicFramePr>
            <a:graphicFrameLocks noChangeAspect="1"/>
          </p:cNvGraphicFramePr>
          <p:nvPr/>
        </p:nvGraphicFramePr>
        <p:xfrm>
          <a:off x="2286000" y="2057400"/>
          <a:ext cx="4529138" cy="1363663"/>
        </p:xfrm>
        <a:graphic>
          <a:graphicData uri="http://schemas.openxmlformats.org/presentationml/2006/ole">
            <p:oleObj spid="_x0000_s267266" name="Equation" r:id="rId3" imgW="1460160" imgH="469800" progId="">
              <p:embed/>
            </p:oleObj>
          </a:graphicData>
        </a:graphic>
      </p:graphicFrame>
      <p:sp>
        <p:nvSpPr>
          <p:cNvPr id="580612" name="Text Box 4"/>
          <p:cNvSpPr txBox="1">
            <a:spLocks noChangeArrowheads="1"/>
          </p:cNvSpPr>
          <p:nvPr/>
        </p:nvSpPr>
        <p:spPr bwMode="auto">
          <a:xfrm>
            <a:off x="381000" y="3425825"/>
            <a:ext cx="3041650" cy="641350"/>
          </a:xfrm>
          <a:prstGeom prst="rect">
            <a:avLst/>
          </a:prstGeom>
          <a:noFill/>
          <a:ln w="9525">
            <a:noFill/>
            <a:miter lim="800000"/>
            <a:headEnd/>
            <a:tailEnd/>
          </a:ln>
          <a:effectLst/>
        </p:spPr>
        <p:txBody>
          <a:bodyPr wrap="none">
            <a:spAutoFit/>
          </a:bodyPr>
          <a:lstStyle/>
          <a:p>
            <a:r>
              <a:rPr lang="zh-CN" altLang="en-US" sz="3600" b="0"/>
              <a:t>所服从的分布</a:t>
            </a:r>
            <a:r>
              <a:rPr lang="en-US" altLang="zh-CN" sz="3600" b="0"/>
              <a:t>.</a:t>
            </a:r>
          </a:p>
        </p:txBody>
      </p:sp>
      <p:sp>
        <p:nvSpPr>
          <p:cNvPr id="580613" name="Text Box 5"/>
          <p:cNvSpPr txBox="1">
            <a:spLocks noChangeArrowheads="1"/>
          </p:cNvSpPr>
          <p:nvPr/>
        </p:nvSpPr>
        <p:spPr bwMode="auto">
          <a:xfrm>
            <a:off x="381000" y="4464050"/>
            <a:ext cx="636588" cy="641350"/>
          </a:xfrm>
          <a:prstGeom prst="rect">
            <a:avLst/>
          </a:prstGeom>
          <a:noFill/>
          <a:ln w="9525">
            <a:noFill/>
            <a:miter lim="800000"/>
            <a:headEnd/>
            <a:tailEnd/>
          </a:ln>
          <a:effectLst/>
        </p:spPr>
        <p:txBody>
          <a:bodyPr wrap="none">
            <a:spAutoFit/>
          </a:bodyPr>
          <a:lstStyle/>
          <a:p>
            <a:r>
              <a:rPr lang="zh-CN" altLang="en-US" sz="3600">
                <a:solidFill>
                  <a:srgbClr val="66FFFF"/>
                </a:solidFill>
                <a:ea typeface="黑体" pitchFamily="49" charset="-122"/>
              </a:rPr>
              <a:t>解</a:t>
            </a:r>
          </a:p>
        </p:txBody>
      </p:sp>
      <p:graphicFrame>
        <p:nvGraphicFramePr>
          <p:cNvPr id="580614" name="Object 6"/>
          <p:cNvGraphicFramePr>
            <a:graphicFrameLocks noChangeAspect="1"/>
          </p:cNvGraphicFramePr>
          <p:nvPr/>
        </p:nvGraphicFramePr>
        <p:xfrm>
          <a:off x="1219200" y="4422775"/>
          <a:ext cx="6400800" cy="835025"/>
        </p:xfrm>
        <a:graphic>
          <a:graphicData uri="http://schemas.openxmlformats.org/presentationml/2006/ole">
            <p:oleObj spid="_x0000_s267267" name="Equation" r:id="rId4" imgW="2006280" imgH="228600" progId="Equation.3">
              <p:embed/>
            </p:oleObj>
          </a:graphicData>
        </a:graphic>
      </p:graphicFrame>
      <p:graphicFrame>
        <p:nvGraphicFramePr>
          <p:cNvPr id="580615" name="Object 7"/>
          <p:cNvGraphicFramePr>
            <a:graphicFrameLocks noChangeAspect="1"/>
          </p:cNvGraphicFramePr>
          <p:nvPr/>
        </p:nvGraphicFramePr>
        <p:xfrm>
          <a:off x="1219200" y="5334000"/>
          <a:ext cx="6705600" cy="1219200"/>
        </p:xfrm>
        <a:graphic>
          <a:graphicData uri="http://schemas.openxmlformats.org/presentationml/2006/ole">
            <p:oleObj spid="_x0000_s267268" name="Equation" r:id="rId5" imgW="214596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wipe(up)">
                                      <p:cBhvr>
                                        <p:cTn id="7" dur="500"/>
                                        <p:tgtEl>
                                          <p:spTgt spid="580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wipe(up)">
                                      <p:cBhvr>
                                        <p:cTn id="12" dur="500"/>
                                        <p:tgtEl>
                                          <p:spTgt spid="580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wipe(up)">
                                      <p:cBhvr>
                                        <p:cTn id="17" dur="500"/>
                                        <p:tgtEl>
                                          <p:spTgt spid="580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80613"/>
                                        </p:tgtEl>
                                        <p:attrNameLst>
                                          <p:attrName>style.visibility</p:attrName>
                                        </p:attrNameLst>
                                      </p:cBhvr>
                                      <p:to>
                                        <p:strVal val="visible"/>
                                      </p:to>
                                    </p:set>
                                    <p:animEffect transition="in" filter="wipe(up)">
                                      <p:cBhvr>
                                        <p:cTn id="22" dur="500"/>
                                        <p:tgtEl>
                                          <p:spTgt spid="5806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80614"/>
                                        </p:tgtEl>
                                        <p:attrNameLst>
                                          <p:attrName>style.visibility</p:attrName>
                                        </p:attrNameLst>
                                      </p:cBhvr>
                                      <p:to>
                                        <p:strVal val="visible"/>
                                      </p:to>
                                    </p:set>
                                    <p:animEffect transition="in" filter="wipe(up)">
                                      <p:cBhvr>
                                        <p:cTn id="27" dur="500"/>
                                        <p:tgtEl>
                                          <p:spTgt spid="5806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80615"/>
                                        </p:tgtEl>
                                        <p:attrNameLst>
                                          <p:attrName>style.visibility</p:attrName>
                                        </p:attrNameLst>
                                      </p:cBhvr>
                                      <p:to>
                                        <p:strVal val="visible"/>
                                      </p:to>
                                    </p:set>
                                    <p:animEffect transition="in" filter="wipe(up)">
                                      <p:cBhvr>
                                        <p:cTn id="32" dur="500"/>
                                        <p:tgtEl>
                                          <p:spTgt spid="580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2" grpId="0" autoUpdateAnimBg="0"/>
      <p:bldP spid="58061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1634" name="Object 2"/>
          <p:cNvGraphicFramePr>
            <a:graphicFrameLocks noChangeAspect="1"/>
          </p:cNvGraphicFramePr>
          <p:nvPr/>
        </p:nvGraphicFramePr>
        <p:xfrm>
          <a:off x="609600" y="304800"/>
          <a:ext cx="5791200" cy="1143000"/>
        </p:xfrm>
        <a:graphic>
          <a:graphicData uri="http://schemas.openxmlformats.org/presentationml/2006/ole">
            <p:oleObj spid="_x0000_s67586" name="Equation" r:id="rId3" imgW="4292280" imgH="939600" progId="Equation.3">
              <p:embed/>
            </p:oleObj>
          </a:graphicData>
        </a:graphic>
      </p:graphicFrame>
      <p:graphicFrame>
        <p:nvGraphicFramePr>
          <p:cNvPr id="581635" name="Object 3"/>
          <p:cNvGraphicFramePr>
            <a:graphicFrameLocks noChangeAspect="1"/>
          </p:cNvGraphicFramePr>
          <p:nvPr/>
        </p:nvGraphicFramePr>
        <p:xfrm>
          <a:off x="1981200" y="1219200"/>
          <a:ext cx="4267200" cy="1371600"/>
        </p:xfrm>
        <a:graphic>
          <a:graphicData uri="http://schemas.openxmlformats.org/presentationml/2006/ole">
            <p:oleObj spid="_x0000_s67587" name="Equation" r:id="rId4" imgW="3200400" imgH="1091880" progId="Equation.3">
              <p:embed/>
            </p:oleObj>
          </a:graphicData>
        </a:graphic>
      </p:graphicFrame>
      <p:graphicFrame>
        <p:nvGraphicFramePr>
          <p:cNvPr id="581636" name="Object 4"/>
          <p:cNvGraphicFramePr>
            <a:graphicFrameLocks noChangeAspect="1"/>
          </p:cNvGraphicFramePr>
          <p:nvPr/>
        </p:nvGraphicFramePr>
        <p:xfrm>
          <a:off x="809625" y="3962400"/>
          <a:ext cx="6229350" cy="2895600"/>
        </p:xfrm>
        <a:graphic>
          <a:graphicData uri="http://schemas.openxmlformats.org/presentationml/2006/ole">
            <p:oleObj spid="_x0000_s67588" name="Equation" r:id="rId5" imgW="2158920" imgH="1054080" progId="">
              <p:embed/>
            </p:oleObj>
          </a:graphicData>
        </a:graphic>
      </p:graphicFrame>
      <p:graphicFrame>
        <p:nvGraphicFramePr>
          <p:cNvPr id="581639" name="Object 7"/>
          <p:cNvGraphicFramePr>
            <a:graphicFrameLocks noChangeAspect="1"/>
          </p:cNvGraphicFramePr>
          <p:nvPr/>
        </p:nvGraphicFramePr>
        <p:xfrm>
          <a:off x="1770063" y="2590800"/>
          <a:ext cx="4859337" cy="1587500"/>
        </p:xfrm>
        <a:graphic>
          <a:graphicData uri="http://schemas.openxmlformats.org/presentationml/2006/ole">
            <p:oleObj spid="_x0000_s67589" name="Equation" r:id="rId6" imgW="1218960" imgH="469800" progId="Equation.3">
              <p:embed/>
            </p:oleObj>
          </a:graphicData>
        </a:graphic>
      </p:graphicFrame>
      <p:sp>
        <p:nvSpPr>
          <p:cNvPr id="581640" name="Text Box 8"/>
          <p:cNvSpPr txBox="1">
            <a:spLocks noChangeArrowheads="1"/>
          </p:cNvSpPr>
          <p:nvPr/>
        </p:nvSpPr>
        <p:spPr bwMode="auto">
          <a:xfrm>
            <a:off x="533400" y="2946400"/>
            <a:ext cx="1211263" cy="701675"/>
          </a:xfrm>
          <a:prstGeom prst="rect">
            <a:avLst/>
          </a:prstGeom>
          <a:noFill/>
          <a:ln w="9525">
            <a:noFill/>
            <a:miter lim="800000"/>
            <a:headEnd/>
            <a:tailEnd/>
          </a:ln>
          <a:effectLst/>
        </p:spPr>
        <p:txBody>
          <a:bodyPr>
            <a:spAutoFit/>
          </a:bodyPr>
          <a:lstStyle/>
          <a:p>
            <a:pPr>
              <a:spcBef>
                <a:spcPct val="50000"/>
              </a:spcBef>
            </a:pPr>
            <a:r>
              <a:rPr lang="zh-CN" altLang="en-US" sz="4000" b="0"/>
              <a:t>从而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1634"/>
                                        </p:tgtEl>
                                        <p:attrNameLst>
                                          <p:attrName>style.visibility</p:attrName>
                                        </p:attrNameLst>
                                      </p:cBhvr>
                                      <p:to>
                                        <p:strVal val="visible"/>
                                      </p:to>
                                    </p:set>
                                    <p:animEffect transition="in" filter="wipe(left)">
                                      <p:cBhvr>
                                        <p:cTn id="7" dur="500"/>
                                        <p:tgtEl>
                                          <p:spTgt spid="581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1635"/>
                                        </p:tgtEl>
                                        <p:attrNameLst>
                                          <p:attrName>style.visibility</p:attrName>
                                        </p:attrNameLst>
                                      </p:cBhvr>
                                      <p:to>
                                        <p:strVal val="visible"/>
                                      </p:to>
                                    </p:set>
                                    <p:animEffect transition="in" filter="wipe(left)">
                                      <p:cBhvr>
                                        <p:cTn id="12" dur="500"/>
                                        <p:tgtEl>
                                          <p:spTgt spid="5816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81640"/>
                                        </p:tgtEl>
                                        <p:attrNameLst>
                                          <p:attrName>style.visibility</p:attrName>
                                        </p:attrNameLst>
                                      </p:cBhvr>
                                      <p:to>
                                        <p:strVal val="visible"/>
                                      </p:to>
                                    </p:set>
                                    <p:anim calcmode="lin" valueType="num">
                                      <p:cBhvr additive="base">
                                        <p:cTn id="17" dur="500" fill="hold"/>
                                        <p:tgtEl>
                                          <p:spTgt spid="581640"/>
                                        </p:tgtEl>
                                        <p:attrNameLst>
                                          <p:attrName>ppt_x</p:attrName>
                                        </p:attrNameLst>
                                      </p:cBhvr>
                                      <p:tavLst>
                                        <p:tav tm="0">
                                          <p:val>
                                            <p:strVal val="0-#ppt_w/2"/>
                                          </p:val>
                                        </p:tav>
                                        <p:tav tm="100000">
                                          <p:val>
                                            <p:strVal val="#ppt_x"/>
                                          </p:val>
                                        </p:tav>
                                      </p:tavLst>
                                    </p:anim>
                                    <p:anim calcmode="lin" valueType="num">
                                      <p:cBhvr additive="base">
                                        <p:cTn id="18" dur="500" fill="hold"/>
                                        <p:tgtEl>
                                          <p:spTgt spid="5816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581639"/>
                                        </p:tgtEl>
                                        <p:attrNameLst>
                                          <p:attrName>style.visibility</p:attrName>
                                        </p:attrNameLst>
                                      </p:cBhvr>
                                      <p:to>
                                        <p:strVal val="visible"/>
                                      </p:to>
                                    </p:set>
                                    <p:animEffect transition="in" filter="wipe(right)">
                                      <p:cBhvr>
                                        <p:cTn id="23" dur="500"/>
                                        <p:tgtEl>
                                          <p:spTgt spid="5816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81636"/>
                                        </p:tgtEl>
                                        <p:attrNameLst>
                                          <p:attrName>style.visibility</p:attrName>
                                        </p:attrNameLst>
                                      </p:cBhvr>
                                      <p:to>
                                        <p:strVal val="visible"/>
                                      </p:to>
                                    </p:set>
                                    <p:animEffect transition="in" filter="wipe(left)">
                                      <p:cBhvr>
                                        <p:cTn id="28" dur="500"/>
                                        <p:tgtEl>
                                          <p:spTgt spid="581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865188" y="838200"/>
            <a:ext cx="7897812" cy="696913"/>
            <a:chOff x="545" y="528"/>
            <a:chExt cx="4975" cy="439"/>
          </a:xfrm>
        </p:grpSpPr>
        <p:sp>
          <p:nvSpPr>
            <p:cNvPr id="582660" name="Text Box 4"/>
            <p:cNvSpPr txBox="1">
              <a:spLocks noChangeArrowheads="1"/>
            </p:cNvSpPr>
            <p:nvPr/>
          </p:nvSpPr>
          <p:spPr bwMode="auto">
            <a:xfrm>
              <a:off x="545" y="538"/>
              <a:ext cx="1268" cy="404"/>
            </a:xfrm>
            <a:prstGeom prst="rect">
              <a:avLst/>
            </a:prstGeom>
            <a:noFill/>
            <a:ln w="9525">
              <a:noFill/>
              <a:miter lim="800000"/>
              <a:headEnd/>
              <a:tailEnd/>
            </a:ln>
            <a:effectLst/>
          </p:spPr>
          <p:txBody>
            <a:bodyPr wrap="none">
              <a:spAutoFit/>
            </a:bodyPr>
            <a:lstStyle/>
            <a:p>
              <a:r>
                <a:rPr lang="en-US" altLang="zh-CN" sz="3600" b="0">
                  <a:latin typeface="楷体_GB2312" pitchFamily="49" charset="-122"/>
                </a:rPr>
                <a:t> </a:t>
              </a:r>
              <a:r>
                <a:rPr lang="zh-CN" altLang="en-US" sz="3600" b="0">
                  <a:latin typeface="楷体_GB2312" pitchFamily="49" charset="-122"/>
                </a:rPr>
                <a:t>的样本</a:t>
              </a:r>
              <a:r>
                <a:rPr lang="en-US" altLang="zh-CN" sz="3600" b="0">
                  <a:latin typeface="楷体_GB2312" pitchFamily="49" charset="-122"/>
                </a:rPr>
                <a:t>,</a:t>
              </a:r>
            </a:p>
          </p:txBody>
        </p:sp>
        <p:graphicFrame>
          <p:nvGraphicFramePr>
            <p:cNvPr id="582661" name="Object 5"/>
            <p:cNvGraphicFramePr>
              <a:graphicFrameLocks noChangeAspect="1"/>
            </p:cNvGraphicFramePr>
            <p:nvPr/>
          </p:nvGraphicFramePr>
          <p:xfrm>
            <a:off x="1661" y="528"/>
            <a:ext cx="3859" cy="439"/>
          </p:xfrm>
          <a:graphic>
            <a:graphicData uri="http://schemas.openxmlformats.org/presentationml/2006/ole">
              <p:oleObj spid="_x0000_s268297" name="公式" r:id="rId3" imgW="2514600" imgH="241200" progId="Equation.3">
                <p:embed/>
              </p:oleObj>
            </a:graphicData>
          </a:graphic>
        </p:graphicFrame>
      </p:grpSp>
      <p:grpSp>
        <p:nvGrpSpPr>
          <p:cNvPr id="3" name="Group 25"/>
          <p:cNvGrpSpPr>
            <a:grpSpLocks/>
          </p:cNvGrpSpPr>
          <p:nvPr/>
        </p:nvGrpSpPr>
        <p:grpSpPr bwMode="auto">
          <a:xfrm>
            <a:off x="152400" y="234950"/>
            <a:ext cx="8350250" cy="693738"/>
            <a:chOff x="96" y="148"/>
            <a:chExt cx="5260" cy="437"/>
          </a:xfrm>
        </p:grpSpPr>
        <p:sp>
          <p:nvSpPr>
            <p:cNvPr id="582658" name="Text Box 2"/>
            <p:cNvSpPr txBox="1">
              <a:spLocks noChangeArrowheads="1"/>
            </p:cNvSpPr>
            <p:nvPr/>
          </p:nvSpPr>
          <p:spPr bwMode="auto">
            <a:xfrm>
              <a:off x="96" y="148"/>
              <a:ext cx="1134" cy="407"/>
            </a:xfrm>
            <a:prstGeom prst="rect">
              <a:avLst/>
            </a:prstGeom>
            <a:noFill/>
            <a:ln w="9525">
              <a:noFill/>
              <a:miter lim="800000"/>
              <a:headEnd/>
              <a:tailEnd/>
            </a:ln>
            <a:effectLst/>
          </p:spPr>
          <p:txBody>
            <a:bodyPr wrap="none">
              <a:spAutoFit/>
            </a:bodyPr>
            <a:lstStyle/>
            <a:p>
              <a:r>
                <a:rPr lang="en-US" altLang="zh-CN" sz="3600" dirty="0" smtClean="0">
                  <a:solidFill>
                    <a:srgbClr val="66FFFF"/>
                  </a:solidFill>
                  <a:latin typeface="黑体" pitchFamily="49" charset="-122"/>
                  <a:ea typeface="黑体" pitchFamily="49" charset="-122"/>
                </a:rPr>
                <a:t> </a:t>
              </a:r>
              <a:r>
                <a:rPr lang="zh-CN" altLang="en-US" sz="3600" b="0" dirty="0" smtClean="0">
                  <a:latin typeface="楷体_GB2312" pitchFamily="49" charset="-122"/>
                </a:rPr>
                <a:t>设</a:t>
              </a:r>
              <a:r>
                <a:rPr lang="zh-CN" altLang="en-US" sz="3600" b="0" dirty="0">
                  <a:latin typeface="楷体_GB2312" pitchFamily="49" charset="-122"/>
                </a:rPr>
                <a:t>总体</a:t>
              </a:r>
              <a:endParaRPr lang="zh-CN" altLang="en-US" sz="3600" dirty="0">
                <a:latin typeface="楷体_GB2312" pitchFamily="49" charset="-122"/>
              </a:endParaRPr>
            </a:p>
          </p:txBody>
        </p:sp>
        <p:graphicFrame>
          <p:nvGraphicFramePr>
            <p:cNvPr id="582664" name="Object 8"/>
            <p:cNvGraphicFramePr>
              <a:graphicFrameLocks noChangeAspect="1"/>
            </p:cNvGraphicFramePr>
            <p:nvPr/>
          </p:nvGraphicFramePr>
          <p:xfrm>
            <a:off x="1728" y="192"/>
            <a:ext cx="2500" cy="393"/>
          </p:xfrm>
          <a:graphic>
            <a:graphicData uri="http://schemas.openxmlformats.org/presentationml/2006/ole">
              <p:oleObj spid="_x0000_s268296" name="Equation" r:id="rId4" imgW="1384200" imgH="228600" progId="">
                <p:embed/>
              </p:oleObj>
            </a:graphicData>
          </a:graphic>
        </p:graphicFrame>
        <p:sp>
          <p:nvSpPr>
            <p:cNvPr id="582666" name="Text Box 10"/>
            <p:cNvSpPr txBox="1">
              <a:spLocks noChangeArrowheads="1"/>
            </p:cNvSpPr>
            <p:nvPr/>
          </p:nvSpPr>
          <p:spPr bwMode="auto">
            <a:xfrm>
              <a:off x="4128" y="179"/>
              <a:ext cx="1228"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为总体</a:t>
              </a:r>
              <a:r>
                <a:rPr lang="zh-CN" altLang="en-US" sz="3600" b="0" i="1"/>
                <a:t> </a:t>
              </a:r>
              <a:r>
                <a:rPr lang="en-US" altLang="zh-CN" sz="3600" b="0" i="1"/>
                <a:t>X</a:t>
              </a:r>
              <a:endParaRPr lang="en-US" altLang="zh-CN" sz="3600" b="0"/>
            </a:p>
          </p:txBody>
        </p:sp>
      </p:grpSp>
      <p:grpSp>
        <p:nvGrpSpPr>
          <p:cNvPr id="4" name="Group 27"/>
          <p:cNvGrpSpPr>
            <a:grpSpLocks/>
          </p:cNvGrpSpPr>
          <p:nvPr/>
        </p:nvGrpSpPr>
        <p:grpSpPr bwMode="auto">
          <a:xfrm>
            <a:off x="865188" y="1295400"/>
            <a:ext cx="7516812" cy="762000"/>
            <a:chOff x="545" y="816"/>
            <a:chExt cx="4735" cy="480"/>
          </a:xfrm>
        </p:grpSpPr>
        <p:sp>
          <p:nvSpPr>
            <p:cNvPr id="582668" name="Text Box 12"/>
            <p:cNvSpPr txBox="1">
              <a:spLocks noChangeArrowheads="1"/>
            </p:cNvSpPr>
            <p:nvPr/>
          </p:nvSpPr>
          <p:spPr bwMode="auto">
            <a:xfrm>
              <a:off x="545" y="892"/>
              <a:ext cx="3628" cy="404"/>
            </a:xfrm>
            <a:prstGeom prst="rect">
              <a:avLst/>
            </a:prstGeom>
            <a:noFill/>
            <a:ln w="9525">
              <a:noFill/>
              <a:miter lim="800000"/>
              <a:headEnd/>
              <a:tailEnd/>
            </a:ln>
            <a:effectLst/>
          </p:spPr>
          <p:txBody>
            <a:bodyPr wrap="none">
              <a:spAutoFit/>
            </a:bodyPr>
            <a:lstStyle/>
            <a:p>
              <a:r>
                <a:rPr lang="en-US" altLang="zh-CN" sz="3600" b="0">
                  <a:latin typeface="楷体_GB2312" pitchFamily="49" charset="-122"/>
                </a:rPr>
                <a:t> </a:t>
              </a:r>
              <a:r>
                <a:rPr lang="zh-CN" altLang="en-US" sz="3600" b="0">
                  <a:latin typeface="楷体_GB2312" pitchFamily="49" charset="-122"/>
                </a:rPr>
                <a:t>试确定常数 </a:t>
              </a:r>
              <a:r>
                <a:rPr lang="en-US" altLang="zh-CN" sz="3600" b="0" i="1"/>
                <a:t>c </a:t>
              </a:r>
              <a:r>
                <a:rPr lang="en-US" altLang="zh-CN" sz="3600" b="0"/>
                <a:t>,</a:t>
              </a:r>
              <a:r>
                <a:rPr lang="en-US" altLang="zh-CN" sz="3600" b="0">
                  <a:latin typeface="楷体_GB2312" pitchFamily="49" charset="-122"/>
                </a:rPr>
                <a:t> </a:t>
              </a:r>
              <a:r>
                <a:rPr lang="zh-CN" altLang="en-US" sz="3600" b="0">
                  <a:latin typeface="楷体_GB2312" pitchFamily="49" charset="-122"/>
                </a:rPr>
                <a:t>使 </a:t>
              </a:r>
              <a:r>
                <a:rPr lang="en-US" altLang="zh-CN" sz="3600" b="0" i="1"/>
                <a:t>cY </a:t>
              </a:r>
              <a:r>
                <a:rPr lang="zh-CN" altLang="en-US" sz="3600" b="0">
                  <a:latin typeface="楷体_GB2312" pitchFamily="49" charset="-122"/>
                </a:rPr>
                <a:t>服从</a:t>
              </a:r>
            </a:p>
          </p:txBody>
        </p:sp>
        <p:graphicFrame>
          <p:nvGraphicFramePr>
            <p:cNvPr id="582669" name="Object 13"/>
            <p:cNvGraphicFramePr>
              <a:graphicFrameLocks noChangeAspect="1"/>
            </p:cNvGraphicFramePr>
            <p:nvPr/>
          </p:nvGraphicFramePr>
          <p:xfrm>
            <a:off x="4133" y="816"/>
            <a:ext cx="331" cy="432"/>
          </p:xfrm>
          <a:graphic>
            <a:graphicData uri="http://schemas.openxmlformats.org/presentationml/2006/ole">
              <p:oleObj spid="_x0000_s268295" name="公式" r:id="rId5" imgW="203040" imgH="228600" progId="Equation.3">
                <p:embed/>
              </p:oleObj>
            </a:graphicData>
          </a:graphic>
        </p:graphicFrame>
        <p:sp>
          <p:nvSpPr>
            <p:cNvPr id="582670" name="Text Box 14"/>
            <p:cNvSpPr txBox="1">
              <a:spLocks noChangeArrowheads="1"/>
            </p:cNvSpPr>
            <p:nvPr/>
          </p:nvSpPr>
          <p:spPr bwMode="auto">
            <a:xfrm>
              <a:off x="4444" y="864"/>
              <a:ext cx="836"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分布</a:t>
              </a:r>
              <a:r>
                <a:rPr lang="en-US" altLang="zh-CN" sz="3600" b="0">
                  <a:latin typeface="楷体_GB2312" pitchFamily="49" charset="-122"/>
                </a:rPr>
                <a:t>.</a:t>
              </a:r>
            </a:p>
          </p:txBody>
        </p:sp>
      </p:grpSp>
      <p:grpSp>
        <p:nvGrpSpPr>
          <p:cNvPr id="5" name="Group 28"/>
          <p:cNvGrpSpPr>
            <a:grpSpLocks/>
          </p:cNvGrpSpPr>
          <p:nvPr/>
        </p:nvGrpSpPr>
        <p:grpSpPr bwMode="auto">
          <a:xfrm>
            <a:off x="228600" y="2178050"/>
            <a:ext cx="8297863" cy="717550"/>
            <a:chOff x="144" y="1372"/>
            <a:chExt cx="5227" cy="452"/>
          </a:xfrm>
        </p:grpSpPr>
        <p:sp>
          <p:nvSpPr>
            <p:cNvPr id="582671" name="Text Box 15"/>
            <p:cNvSpPr txBox="1">
              <a:spLocks noChangeArrowheads="1"/>
            </p:cNvSpPr>
            <p:nvPr/>
          </p:nvSpPr>
          <p:spPr bwMode="auto">
            <a:xfrm>
              <a:off x="144" y="1372"/>
              <a:ext cx="406" cy="404"/>
            </a:xfrm>
            <a:prstGeom prst="rect">
              <a:avLst/>
            </a:prstGeom>
            <a:noFill/>
            <a:ln w="9525">
              <a:noFill/>
              <a:miter lim="800000"/>
              <a:headEnd/>
              <a:tailEnd/>
            </a:ln>
            <a:effectLst/>
          </p:spPr>
          <p:txBody>
            <a:bodyPr wrap="none">
              <a:spAutoFit/>
            </a:bodyPr>
            <a:lstStyle/>
            <a:p>
              <a:r>
                <a:rPr lang="zh-CN" altLang="en-US" sz="3600">
                  <a:solidFill>
                    <a:srgbClr val="66FFFF"/>
                  </a:solidFill>
                  <a:latin typeface="黑体" pitchFamily="49" charset="-122"/>
                  <a:ea typeface="黑体" pitchFamily="49" charset="-122"/>
                </a:rPr>
                <a:t>解</a:t>
              </a:r>
            </a:p>
          </p:txBody>
        </p:sp>
        <p:graphicFrame>
          <p:nvGraphicFramePr>
            <p:cNvPr id="582672" name="Object 16"/>
            <p:cNvGraphicFramePr>
              <a:graphicFrameLocks noChangeAspect="1"/>
            </p:cNvGraphicFramePr>
            <p:nvPr/>
          </p:nvGraphicFramePr>
          <p:xfrm>
            <a:off x="672" y="1392"/>
            <a:ext cx="4699" cy="432"/>
          </p:xfrm>
          <a:graphic>
            <a:graphicData uri="http://schemas.openxmlformats.org/presentationml/2006/ole">
              <p:oleObj spid="_x0000_s268294" name="公式" r:id="rId6" imgW="3162240" imgH="228600" progId="Equation.3">
                <p:embed/>
              </p:oleObj>
            </a:graphicData>
          </a:graphic>
        </p:graphicFrame>
      </p:grpSp>
      <p:graphicFrame>
        <p:nvGraphicFramePr>
          <p:cNvPr id="582673" name="Object 17"/>
          <p:cNvGraphicFramePr>
            <a:graphicFrameLocks noChangeAspect="1"/>
          </p:cNvGraphicFramePr>
          <p:nvPr/>
        </p:nvGraphicFramePr>
        <p:xfrm>
          <a:off x="1219200" y="2743200"/>
          <a:ext cx="7250113" cy="1219200"/>
        </p:xfrm>
        <a:graphic>
          <a:graphicData uri="http://schemas.openxmlformats.org/presentationml/2006/ole">
            <p:oleObj spid="_x0000_s268290" name="公式" r:id="rId7" imgW="3073320" imgH="419040" progId="Equation.3">
              <p:embed/>
            </p:oleObj>
          </a:graphicData>
        </a:graphic>
      </p:graphicFrame>
      <p:grpSp>
        <p:nvGrpSpPr>
          <p:cNvPr id="6" name="Group 29"/>
          <p:cNvGrpSpPr>
            <a:grpSpLocks/>
          </p:cNvGrpSpPr>
          <p:nvPr/>
        </p:nvGrpSpPr>
        <p:grpSpPr bwMode="auto">
          <a:xfrm>
            <a:off x="228600" y="4038600"/>
            <a:ext cx="7391400" cy="1219200"/>
            <a:chOff x="144" y="2544"/>
            <a:chExt cx="4656" cy="768"/>
          </a:xfrm>
        </p:grpSpPr>
        <p:graphicFrame>
          <p:nvGraphicFramePr>
            <p:cNvPr id="582674" name="Object 18"/>
            <p:cNvGraphicFramePr>
              <a:graphicFrameLocks noChangeAspect="1"/>
            </p:cNvGraphicFramePr>
            <p:nvPr/>
          </p:nvGraphicFramePr>
          <p:xfrm>
            <a:off x="624" y="2544"/>
            <a:ext cx="4176" cy="768"/>
          </p:xfrm>
          <a:graphic>
            <a:graphicData uri="http://schemas.openxmlformats.org/presentationml/2006/ole">
              <p:oleObj spid="_x0000_s268293" name="Equation" r:id="rId8" imgW="7594560" imgH="1091880" progId="Equation.3">
                <p:embed/>
              </p:oleObj>
            </a:graphicData>
          </a:graphic>
        </p:graphicFrame>
        <p:sp>
          <p:nvSpPr>
            <p:cNvPr id="582675" name="Text Box 19"/>
            <p:cNvSpPr txBox="1">
              <a:spLocks noChangeArrowheads="1"/>
            </p:cNvSpPr>
            <p:nvPr/>
          </p:nvSpPr>
          <p:spPr bwMode="auto">
            <a:xfrm>
              <a:off x="144" y="2764"/>
              <a:ext cx="404" cy="404"/>
            </a:xfrm>
            <a:prstGeom prst="rect">
              <a:avLst/>
            </a:prstGeom>
            <a:noFill/>
            <a:ln w="9525">
              <a:noFill/>
              <a:miter lim="800000"/>
              <a:headEnd/>
              <a:tailEnd/>
            </a:ln>
            <a:effectLst/>
          </p:spPr>
          <p:txBody>
            <a:bodyPr wrap="none">
              <a:spAutoFit/>
            </a:bodyPr>
            <a:lstStyle/>
            <a:p>
              <a:r>
                <a:rPr lang="zh-CN" altLang="en-US" sz="3600" b="0">
                  <a:latin typeface="楷体_GB2312" pitchFamily="49" charset="-122"/>
                </a:rPr>
                <a:t>故</a:t>
              </a:r>
            </a:p>
          </p:txBody>
        </p:sp>
      </p:grpSp>
      <p:grpSp>
        <p:nvGrpSpPr>
          <p:cNvPr id="7" name="Group 30"/>
          <p:cNvGrpSpPr>
            <a:grpSpLocks/>
          </p:cNvGrpSpPr>
          <p:nvPr/>
        </p:nvGrpSpPr>
        <p:grpSpPr bwMode="auto">
          <a:xfrm>
            <a:off x="4876800" y="5715000"/>
            <a:ext cx="2813050" cy="762000"/>
            <a:chOff x="3072" y="3600"/>
            <a:chExt cx="1772" cy="480"/>
          </a:xfrm>
        </p:grpSpPr>
        <p:sp>
          <p:nvSpPr>
            <p:cNvPr id="582677" name="Text Box 21"/>
            <p:cNvSpPr txBox="1">
              <a:spLocks noChangeArrowheads="1"/>
            </p:cNvSpPr>
            <p:nvPr/>
          </p:nvSpPr>
          <p:spPr bwMode="auto">
            <a:xfrm>
              <a:off x="3072" y="3628"/>
              <a:ext cx="692" cy="404"/>
            </a:xfrm>
            <a:prstGeom prst="rect">
              <a:avLst/>
            </a:prstGeom>
            <a:noFill/>
            <a:ln w="9525">
              <a:noFill/>
              <a:miter lim="800000"/>
              <a:headEnd/>
              <a:tailEnd/>
            </a:ln>
            <a:effectLst/>
          </p:spPr>
          <p:txBody>
            <a:bodyPr wrap="none">
              <a:spAutoFit/>
            </a:bodyPr>
            <a:lstStyle/>
            <a:p>
              <a:r>
                <a:rPr lang="zh-CN" altLang="en-US" sz="3600" b="0"/>
                <a:t>因此</a:t>
              </a:r>
            </a:p>
          </p:txBody>
        </p:sp>
        <p:graphicFrame>
          <p:nvGraphicFramePr>
            <p:cNvPr id="582678" name="Object 22"/>
            <p:cNvGraphicFramePr>
              <a:graphicFrameLocks noChangeAspect="1"/>
            </p:cNvGraphicFramePr>
            <p:nvPr/>
          </p:nvGraphicFramePr>
          <p:xfrm>
            <a:off x="3802" y="3600"/>
            <a:ext cx="1042" cy="480"/>
          </p:xfrm>
          <a:graphic>
            <a:graphicData uri="http://schemas.openxmlformats.org/presentationml/2006/ole">
              <p:oleObj spid="_x0000_s268292" name="Equation" r:id="rId9" imgW="507960" imgH="203040" progId="">
                <p:embed/>
              </p:oleObj>
            </a:graphicData>
          </a:graphic>
        </p:graphicFrame>
      </p:grpSp>
      <p:graphicFrame>
        <p:nvGraphicFramePr>
          <p:cNvPr id="582679" name="Object 23"/>
          <p:cNvGraphicFramePr>
            <a:graphicFrameLocks noChangeAspect="1"/>
          </p:cNvGraphicFramePr>
          <p:nvPr/>
        </p:nvGraphicFramePr>
        <p:xfrm>
          <a:off x="990600" y="5410200"/>
          <a:ext cx="2743200" cy="1219200"/>
        </p:xfrm>
        <a:graphic>
          <a:graphicData uri="http://schemas.openxmlformats.org/presentationml/2006/ole">
            <p:oleObj spid="_x0000_s268291" name="Equation" r:id="rId10" imgW="2438280" imgH="939600" progId="Equation.3">
              <p:embed/>
            </p:oleObj>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82673"/>
                                        </p:tgtEl>
                                        <p:attrNameLst>
                                          <p:attrName>style.visibility</p:attrName>
                                        </p:attrNameLst>
                                      </p:cBhvr>
                                      <p:to>
                                        <p:strVal val="visible"/>
                                      </p:to>
                                    </p:set>
                                    <p:anim calcmode="lin" valueType="num">
                                      <p:cBhvr additive="base">
                                        <p:cTn id="31" dur="500" fill="hold"/>
                                        <p:tgtEl>
                                          <p:spTgt spid="582673"/>
                                        </p:tgtEl>
                                        <p:attrNameLst>
                                          <p:attrName>ppt_x</p:attrName>
                                        </p:attrNameLst>
                                      </p:cBhvr>
                                      <p:tavLst>
                                        <p:tav tm="0">
                                          <p:val>
                                            <p:strVal val="0-#ppt_w/2"/>
                                          </p:val>
                                        </p:tav>
                                        <p:tav tm="100000">
                                          <p:val>
                                            <p:strVal val="#ppt_x"/>
                                          </p:val>
                                        </p:tav>
                                      </p:tavLst>
                                    </p:anim>
                                    <p:anim calcmode="lin" valueType="num">
                                      <p:cBhvr additive="base">
                                        <p:cTn id="32" dur="500" fill="hold"/>
                                        <p:tgtEl>
                                          <p:spTgt spid="5826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82679"/>
                                        </p:tgtEl>
                                        <p:attrNameLst>
                                          <p:attrName>style.visibility</p:attrName>
                                        </p:attrNameLst>
                                      </p:cBhvr>
                                      <p:to>
                                        <p:strVal val="visible"/>
                                      </p:to>
                                    </p:set>
                                    <p:anim calcmode="lin" valueType="num">
                                      <p:cBhvr additive="base">
                                        <p:cTn id="43" dur="500" fill="hold"/>
                                        <p:tgtEl>
                                          <p:spTgt spid="582679"/>
                                        </p:tgtEl>
                                        <p:attrNameLst>
                                          <p:attrName>ppt_x</p:attrName>
                                        </p:attrNameLst>
                                      </p:cBhvr>
                                      <p:tavLst>
                                        <p:tav tm="0">
                                          <p:val>
                                            <p:strVal val="0-#ppt_w/2"/>
                                          </p:val>
                                        </p:tav>
                                        <p:tav tm="100000">
                                          <p:val>
                                            <p:strVal val="#ppt_x"/>
                                          </p:val>
                                        </p:tav>
                                      </p:tavLst>
                                    </p:anim>
                                    <p:anim calcmode="lin" valueType="num">
                                      <p:cBhvr additive="base">
                                        <p:cTn id="44" dur="500" fill="hold"/>
                                        <p:tgtEl>
                                          <p:spTgt spid="58267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3863" y="306388"/>
            <a:ext cx="7958137" cy="671512"/>
            <a:chOff x="267" y="193"/>
            <a:chExt cx="5013" cy="423"/>
          </a:xfrm>
        </p:grpSpPr>
        <p:sp>
          <p:nvSpPr>
            <p:cNvPr id="583683" name="Text Box 3"/>
            <p:cNvSpPr txBox="1">
              <a:spLocks noChangeArrowheads="1"/>
            </p:cNvSpPr>
            <p:nvPr/>
          </p:nvSpPr>
          <p:spPr bwMode="auto">
            <a:xfrm>
              <a:off x="267" y="195"/>
              <a:ext cx="553" cy="407"/>
            </a:xfrm>
            <a:prstGeom prst="rect">
              <a:avLst/>
            </a:prstGeom>
            <a:noFill/>
            <a:ln w="9525">
              <a:noFill/>
              <a:miter lim="800000"/>
              <a:headEnd/>
              <a:tailEnd/>
            </a:ln>
            <a:effectLst/>
          </p:spPr>
          <p:txBody>
            <a:bodyPr wrap="none">
              <a:spAutoFit/>
            </a:bodyPr>
            <a:lstStyle/>
            <a:p>
              <a:r>
                <a:rPr lang="en-US" altLang="zh-CN" sz="3600" dirty="0" smtClean="0">
                  <a:latin typeface="黑体" pitchFamily="49" charset="-122"/>
                  <a:ea typeface="黑体" pitchFamily="49" charset="-122"/>
                </a:rPr>
                <a:t> </a:t>
              </a:r>
              <a:r>
                <a:rPr lang="zh-CN" altLang="en-US" sz="3600" b="0" dirty="0" smtClean="0">
                  <a:latin typeface="楷体_GB2312" pitchFamily="49" charset="-122"/>
                </a:rPr>
                <a:t>设</a:t>
              </a:r>
              <a:endParaRPr lang="zh-CN" altLang="en-US" sz="3600" b="0" dirty="0">
                <a:latin typeface="楷体_GB2312" pitchFamily="49" charset="-122"/>
              </a:endParaRPr>
            </a:p>
          </p:txBody>
        </p:sp>
        <p:graphicFrame>
          <p:nvGraphicFramePr>
            <p:cNvPr id="583684" name="Object 4"/>
            <p:cNvGraphicFramePr>
              <a:graphicFrameLocks noChangeAspect="1"/>
            </p:cNvGraphicFramePr>
            <p:nvPr/>
          </p:nvGraphicFramePr>
          <p:xfrm>
            <a:off x="1152" y="217"/>
            <a:ext cx="1728" cy="399"/>
          </p:xfrm>
          <a:graphic>
            <a:graphicData uri="http://schemas.openxmlformats.org/presentationml/2006/ole">
              <p:oleObj spid="_x0000_s69643" name="Equation" r:id="rId3" imgW="990360" imgH="228600" progId="">
                <p:embed/>
              </p:oleObj>
            </a:graphicData>
          </a:graphic>
        </p:graphicFrame>
        <p:sp>
          <p:nvSpPr>
            <p:cNvPr id="583685" name="Text Box 5"/>
            <p:cNvSpPr txBox="1">
              <a:spLocks noChangeArrowheads="1"/>
            </p:cNvSpPr>
            <p:nvPr/>
          </p:nvSpPr>
          <p:spPr bwMode="auto">
            <a:xfrm>
              <a:off x="2712" y="193"/>
              <a:ext cx="2568" cy="404"/>
            </a:xfrm>
            <a:prstGeom prst="rect">
              <a:avLst/>
            </a:prstGeom>
            <a:noFill/>
            <a:ln w="9525">
              <a:noFill/>
              <a:miter lim="800000"/>
              <a:headEnd/>
              <a:tailEnd/>
            </a:ln>
            <a:effectLst/>
          </p:spPr>
          <p:txBody>
            <a:bodyPr wrap="none">
              <a:spAutoFit/>
            </a:bodyPr>
            <a:lstStyle/>
            <a:p>
              <a:r>
                <a:rPr lang="en-US" altLang="zh-CN" sz="3600" b="0">
                  <a:latin typeface="楷体_GB2312" pitchFamily="49" charset="-122"/>
                </a:rPr>
                <a:t> </a:t>
              </a:r>
              <a:r>
                <a:rPr lang="zh-CN" altLang="en-US" sz="3600" b="0">
                  <a:latin typeface="楷体_GB2312" pitchFamily="49" charset="-122"/>
                </a:rPr>
                <a:t>是来自</a:t>
              </a:r>
              <a:r>
                <a:rPr lang="en-US" altLang="zh-CN" sz="3600" b="0" i="1"/>
                <a:t>N </a:t>
              </a:r>
              <a:r>
                <a:rPr lang="en-US" altLang="zh-CN" sz="3600" b="0"/>
                <a:t>( </a:t>
              </a:r>
              <a:r>
                <a:rPr lang="en-US" altLang="zh-CN" sz="3600" b="0" i="1">
                  <a:sym typeface="Symbol" pitchFamily="18" charset="2"/>
                </a:rPr>
                <a:t>, </a:t>
              </a:r>
              <a:r>
                <a:rPr lang="en-US" altLang="zh-CN" sz="3600" b="0" baseline="30000">
                  <a:sym typeface="Math1" pitchFamily="2" charset="2"/>
                </a:rPr>
                <a:t>2 </a:t>
              </a:r>
              <a:r>
                <a:rPr lang="en-US" altLang="zh-CN" sz="3600" b="0"/>
                <a:t>)</a:t>
              </a:r>
              <a:r>
                <a:rPr lang="zh-CN" altLang="en-US" sz="3600" b="0">
                  <a:latin typeface="楷体_GB2312" pitchFamily="49" charset="-122"/>
                </a:rPr>
                <a:t>的</a:t>
              </a:r>
            </a:p>
          </p:txBody>
        </p:sp>
      </p:grpSp>
      <p:sp>
        <p:nvSpPr>
          <p:cNvPr id="583686" name="Text Box 6"/>
          <p:cNvSpPr txBox="1">
            <a:spLocks noChangeArrowheads="1"/>
          </p:cNvSpPr>
          <p:nvPr/>
        </p:nvSpPr>
        <p:spPr bwMode="auto">
          <a:xfrm>
            <a:off x="381000" y="930275"/>
            <a:ext cx="3200400" cy="641350"/>
          </a:xfrm>
          <a:prstGeom prst="rect">
            <a:avLst/>
          </a:prstGeom>
          <a:noFill/>
          <a:ln w="9525">
            <a:noFill/>
            <a:miter lim="800000"/>
            <a:headEnd/>
            <a:tailEnd/>
          </a:ln>
          <a:effectLst/>
        </p:spPr>
        <p:txBody>
          <a:bodyPr>
            <a:spAutoFit/>
          </a:bodyPr>
          <a:lstStyle/>
          <a:p>
            <a:r>
              <a:rPr lang="zh-CN" altLang="en-US" sz="3600" b="0" dirty="0">
                <a:solidFill>
                  <a:schemeClr val="accent2"/>
                </a:solidFill>
                <a:latin typeface="楷体_GB2312" pitchFamily="49" charset="-122"/>
              </a:rPr>
              <a:t>简单随机样本</a:t>
            </a:r>
            <a:r>
              <a:rPr lang="en-US" altLang="zh-CN" sz="3600" b="0" dirty="0">
                <a:solidFill>
                  <a:srgbClr val="F8F8F8"/>
                </a:solidFill>
                <a:latin typeface="楷体_GB2312" pitchFamily="49" charset="-122"/>
              </a:rPr>
              <a:t>,</a:t>
            </a:r>
            <a:r>
              <a:rPr lang="en-US" altLang="zh-CN" sz="3600" dirty="0">
                <a:solidFill>
                  <a:srgbClr val="F8F8F8"/>
                </a:solidFill>
                <a:latin typeface="楷体_GB2312" pitchFamily="49" charset="-122"/>
              </a:rPr>
              <a:t> </a:t>
            </a:r>
          </a:p>
        </p:txBody>
      </p:sp>
      <p:grpSp>
        <p:nvGrpSpPr>
          <p:cNvPr id="3" name="Group 7"/>
          <p:cNvGrpSpPr>
            <a:grpSpLocks/>
          </p:cNvGrpSpPr>
          <p:nvPr/>
        </p:nvGrpSpPr>
        <p:grpSpPr bwMode="auto">
          <a:xfrm>
            <a:off x="3505200" y="930275"/>
            <a:ext cx="3122613" cy="641350"/>
            <a:chOff x="2421" y="586"/>
            <a:chExt cx="1967" cy="404"/>
          </a:xfrm>
        </p:grpSpPr>
        <p:graphicFrame>
          <p:nvGraphicFramePr>
            <p:cNvPr id="583688" name="Object 8"/>
            <p:cNvGraphicFramePr>
              <a:graphicFrameLocks noChangeAspect="1"/>
            </p:cNvGraphicFramePr>
            <p:nvPr/>
          </p:nvGraphicFramePr>
          <p:xfrm>
            <a:off x="2421" y="603"/>
            <a:ext cx="332" cy="357"/>
          </p:xfrm>
          <a:graphic>
            <a:graphicData uri="http://schemas.openxmlformats.org/presentationml/2006/ole">
              <p:oleObj spid="_x0000_s69642" name="Equation" r:id="rId4" imgW="177480" imgH="190440" progId="">
                <p:embed/>
              </p:oleObj>
            </a:graphicData>
          </a:graphic>
        </p:graphicFrame>
        <p:sp>
          <p:nvSpPr>
            <p:cNvPr id="583689" name="Text Box 9"/>
            <p:cNvSpPr txBox="1">
              <a:spLocks noChangeArrowheads="1"/>
            </p:cNvSpPr>
            <p:nvPr/>
          </p:nvSpPr>
          <p:spPr bwMode="auto">
            <a:xfrm>
              <a:off x="2688" y="586"/>
              <a:ext cx="1700" cy="404"/>
            </a:xfrm>
            <a:prstGeom prst="rect">
              <a:avLst/>
            </a:prstGeom>
            <a:noFill/>
            <a:ln w="9525">
              <a:noFill/>
              <a:miter lim="800000"/>
              <a:headEnd/>
              <a:tailEnd/>
            </a:ln>
            <a:effectLst/>
          </p:spPr>
          <p:txBody>
            <a:bodyPr wrap="none">
              <a:spAutoFit/>
            </a:bodyPr>
            <a:lstStyle/>
            <a:p>
              <a:r>
                <a:rPr lang="zh-CN" altLang="en-US" sz="3600" b="0">
                  <a:solidFill>
                    <a:schemeClr val="accent2"/>
                  </a:solidFill>
                  <a:latin typeface="楷体_GB2312" pitchFamily="49" charset="-122"/>
                </a:rPr>
                <a:t>是样本均值</a:t>
              </a:r>
              <a:r>
                <a:rPr lang="en-US" altLang="zh-CN" sz="3600" b="0">
                  <a:solidFill>
                    <a:schemeClr val="accent2"/>
                  </a:solidFill>
                  <a:latin typeface="楷体_GB2312" pitchFamily="49" charset="-122"/>
                </a:rPr>
                <a:t>,</a:t>
              </a:r>
            </a:p>
          </p:txBody>
        </p:sp>
      </p:grpSp>
      <p:grpSp>
        <p:nvGrpSpPr>
          <p:cNvPr id="4" name="Group 10"/>
          <p:cNvGrpSpPr>
            <a:grpSpLocks/>
          </p:cNvGrpSpPr>
          <p:nvPr/>
        </p:nvGrpSpPr>
        <p:grpSpPr bwMode="auto">
          <a:xfrm>
            <a:off x="914400" y="1597025"/>
            <a:ext cx="6858000" cy="1222375"/>
            <a:chOff x="576" y="958"/>
            <a:chExt cx="4320" cy="770"/>
          </a:xfrm>
        </p:grpSpPr>
        <p:graphicFrame>
          <p:nvGraphicFramePr>
            <p:cNvPr id="583691" name="Object 11"/>
            <p:cNvGraphicFramePr>
              <a:graphicFrameLocks noChangeAspect="1"/>
            </p:cNvGraphicFramePr>
            <p:nvPr/>
          </p:nvGraphicFramePr>
          <p:xfrm>
            <a:off x="576" y="960"/>
            <a:ext cx="1968" cy="713"/>
          </p:xfrm>
          <a:graphic>
            <a:graphicData uri="http://schemas.openxmlformats.org/presentationml/2006/ole">
              <p:oleObj spid="_x0000_s69640" name="Equation" r:id="rId5" imgW="1498320" imgH="431640" progId="Equation.3">
                <p:embed/>
              </p:oleObj>
            </a:graphicData>
          </a:graphic>
        </p:graphicFrame>
        <p:graphicFrame>
          <p:nvGraphicFramePr>
            <p:cNvPr id="583692" name="Object 12"/>
            <p:cNvGraphicFramePr>
              <a:graphicFrameLocks noChangeAspect="1"/>
            </p:cNvGraphicFramePr>
            <p:nvPr/>
          </p:nvGraphicFramePr>
          <p:xfrm>
            <a:off x="3168" y="958"/>
            <a:ext cx="1728" cy="770"/>
          </p:xfrm>
          <a:graphic>
            <a:graphicData uri="http://schemas.openxmlformats.org/presentationml/2006/ole">
              <p:oleObj spid="_x0000_s69641" name="Equation" r:id="rId6" imgW="1320480" imgH="431640" progId="Equation.3">
                <p:embed/>
              </p:oleObj>
            </a:graphicData>
          </a:graphic>
        </p:graphicFrame>
      </p:grpSp>
      <p:grpSp>
        <p:nvGrpSpPr>
          <p:cNvPr id="5" name="Group 13"/>
          <p:cNvGrpSpPr>
            <a:grpSpLocks/>
          </p:cNvGrpSpPr>
          <p:nvPr/>
        </p:nvGrpSpPr>
        <p:grpSpPr bwMode="auto">
          <a:xfrm>
            <a:off x="923925" y="2819400"/>
            <a:ext cx="6953250" cy="990600"/>
            <a:chOff x="582" y="1728"/>
            <a:chExt cx="4380" cy="624"/>
          </a:xfrm>
        </p:grpSpPr>
        <p:graphicFrame>
          <p:nvGraphicFramePr>
            <p:cNvPr id="583694" name="Object 14"/>
            <p:cNvGraphicFramePr>
              <a:graphicFrameLocks noChangeAspect="1"/>
            </p:cNvGraphicFramePr>
            <p:nvPr/>
          </p:nvGraphicFramePr>
          <p:xfrm>
            <a:off x="582" y="1728"/>
            <a:ext cx="2154" cy="576"/>
          </p:xfrm>
          <a:graphic>
            <a:graphicData uri="http://schemas.openxmlformats.org/presentationml/2006/ole">
              <p:oleObj spid="_x0000_s69638" name="公式" r:id="rId7" imgW="3238200" imgH="850680" progId="Equation.3">
                <p:embed/>
              </p:oleObj>
            </a:graphicData>
          </a:graphic>
        </p:graphicFrame>
        <p:graphicFrame>
          <p:nvGraphicFramePr>
            <p:cNvPr id="583695" name="Object 15"/>
            <p:cNvGraphicFramePr>
              <a:graphicFrameLocks noChangeAspect="1"/>
            </p:cNvGraphicFramePr>
            <p:nvPr/>
          </p:nvGraphicFramePr>
          <p:xfrm>
            <a:off x="3194" y="1728"/>
            <a:ext cx="1768" cy="624"/>
          </p:xfrm>
          <a:graphic>
            <a:graphicData uri="http://schemas.openxmlformats.org/presentationml/2006/ole">
              <p:oleObj spid="_x0000_s69639" name="公式" r:id="rId8" imgW="2806560" imgH="850680" progId="Equation.3">
                <p:embed/>
              </p:oleObj>
            </a:graphicData>
          </a:graphic>
        </p:graphicFrame>
      </p:grpSp>
      <p:sp>
        <p:nvSpPr>
          <p:cNvPr id="583696" name="Text Box 16"/>
          <p:cNvSpPr txBox="1">
            <a:spLocks noChangeArrowheads="1"/>
          </p:cNvSpPr>
          <p:nvPr/>
        </p:nvSpPr>
        <p:spPr bwMode="auto">
          <a:xfrm>
            <a:off x="381000" y="3854450"/>
            <a:ext cx="8578850" cy="641350"/>
          </a:xfrm>
          <a:prstGeom prst="rect">
            <a:avLst/>
          </a:prstGeom>
          <a:noFill/>
          <a:ln w="9525">
            <a:noFill/>
            <a:miter lim="800000"/>
            <a:headEnd/>
            <a:tailEnd/>
          </a:ln>
          <a:effectLst/>
        </p:spPr>
        <p:txBody>
          <a:bodyPr wrap="none">
            <a:spAutoFit/>
          </a:bodyPr>
          <a:lstStyle/>
          <a:p>
            <a:r>
              <a:rPr lang="zh-CN" altLang="en-US" sz="3600" b="0">
                <a:solidFill>
                  <a:schemeClr val="accent2"/>
                </a:solidFill>
                <a:latin typeface="楷体_GB2312" pitchFamily="49" charset="-122"/>
              </a:rPr>
              <a:t>则服从自由度为</a:t>
            </a:r>
            <a:r>
              <a:rPr lang="en-US" altLang="zh-CN" sz="3600" b="0" i="1">
                <a:solidFill>
                  <a:schemeClr val="accent2"/>
                </a:solidFill>
              </a:rPr>
              <a:t>n </a:t>
            </a:r>
            <a:r>
              <a:rPr lang="en-US" altLang="zh-CN" sz="3600" b="0">
                <a:solidFill>
                  <a:schemeClr val="accent2"/>
                </a:solidFill>
              </a:rPr>
              <a:t>- 1</a:t>
            </a:r>
            <a:r>
              <a:rPr lang="zh-CN" altLang="en-US" sz="3600" b="0">
                <a:solidFill>
                  <a:schemeClr val="accent2"/>
                </a:solidFill>
                <a:latin typeface="楷体_GB2312" pitchFamily="49" charset="-122"/>
              </a:rPr>
              <a:t>的</a:t>
            </a:r>
            <a:r>
              <a:rPr lang="en-US" altLang="zh-CN" sz="3600" b="0" i="1">
                <a:solidFill>
                  <a:schemeClr val="accent2"/>
                </a:solidFill>
              </a:rPr>
              <a:t>t </a:t>
            </a:r>
            <a:r>
              <a:rPr lang="zh-CN" altLang="zh-CN" sz="3600" b="0">
                <a:solidFill>
                  <a:schemeClr val="accent2"/>
                </a:solidFill>
                <a:latin typeface="楷体_GB2312" pitchFamily="49" charset="-122"/>
              </a:rPr>
              <a:t>分布的随机变量为</a:t>
            </a:r>
            <a:endParaRPr lang="zh-CN" altLang="en-US" sz="3600" b="0">
              <a:solidFill>
                <a:schemeClr val="accent2"/>
              </a:solidFill>
              <a:latin typeface="楷体_GB2312" pitchFamily="49" charset="-122"/>
            </a:endParaRPr>
          </a:p>
        </p:txBody>
      </p:sp>
      <p:grpSp>
        <p:nvGrpSpPr>
          <p:cNvPr id="6" name="Group 17"/>
          <p:cNvGrpSpPr>
            <a:grpSpLocks/>
          </p:cNvGrpSpPr>
          <p:nvPr/>
        </p:nvGrpSpPr>
        <p:grpSpPr bwMode="auto">
          <a:xfrm>
            <a:off x="1128712" y="4395788"/>
            <a:ext cx="6657865" cy="1166812"/>
            <a:chOff x="663" y="2769"/>
            <a:chExt cx="3628" cy="735"/>
          </a:xfrm>
        </p:grpSpPr>
        <p:graphicFrame>
          <p:nvGraphicFramePr>
            <p:cNvPr id="583698" name="Object 18"/>
            <p:cNvGraphicFramePr>
              <a:graphicFrameLocks noChangeAspect="1"/>
            </p:cNvGraphicFramePr>
            <p:nvPr/>
          </p:nvGraphicFramePr>
          <p:xfrm>
            <a:off x="663" y="2769"/>
            <a:ext cx="1339" cy="735"/>
          </p:xfrm>
          <a:graphic>
            <a:graphicData uri="http://schemas.openxmlformats.org/presentationml/2006/ole">
              <p:oleObj spid="_x0000_s69636" name="Equation" r:id="rId9" imgW="939600" imgH="444240" progId="">
                <p:embed/>
              </p:oleObj>
            </a:graphicData>
          </a:graphic>
        </p:graphicFrame>
        <p:graphicFrame>
          <p:nvGraphicFramePr>
            <p:cNvPr id="583699" name="Object 19"/>
            <p:cNvGraphicFramePr>
              <a:graphicFrameLocks noChangeAspect="1"/>
            </p:cNvGraphicFramePr>
            <p:nvPr/>
          </p:nvGraphicFramePr>
          <p:xfrm>
            <a:off x="3162" y="2835"/>
            <a:ext cx="1129" cy="574"/>
          </p:xfrm>
          <a:graphic>
            <a:graphicData uri="http://schemas.openxmlformats.org/presentationml/2006/ole">
              <p:oleObj spid="_x0000_s69637" name="公式" r:id="rId10" imgW="939600" imgH="444240" progId="Equation.3">
                <p:embed/>
              </p:oleObj>
            </a:graphicData>
          </a:graphic>
        </p:graphicFrame>
      </p:grpSp>
      <p:grpSp>
        <p:nvGrpSpPr>
          <p:cNvPr id="7" name="Group 20"/>
          <p:cNvGrpSpPr>
            <a:grpSpLocks/>
          </p:cNvGrpSpPr>
          <p:nvPr/>
        </p:nvGrpSpPr>
        <p:grpSpPr bwMode="auto">
          <a:xfrm>
            <a:off x="923925" y="5562600"/>
            <a:ext cx="6467475" cy="1219200"/>
            <a:chOff x="582" y="3456"/>
            <a:chExt cx="4074" cy="768"/>
          </a:xfrm>
        </p:grpSpPr>
        <p:graphicFrame>
          <p:nvGraphicFramePr>
            <p:cNvPr id="583701" name="Object 21"/>
            <p:cNvGraphicFramePr>
              <a:graphicFrameLocks noChangeAspect="1"/>
            </p:cNvGraphicFramePr>
            <p:nvPr/>
          </p:nvGraphicFramePr>
          <p:xfrm>
            <a:off x="582" y="3456"/>
            <a:ext cx="1386" cy="768"/>
          </p:xfrm>
          <a:graphic>
            <a:graphicData uri="http://schemas.openxmlformats.org/presentationml/2006/ole">
              <p:oleObj spid="_x0000_s69634" name="公式" r:id="rId11" imgW="2070000" imgH="914400" progId="Equation.3">
                <p:embed/>
              </p:oleObj>
            </a:graphicData>
          </a:graphic>
        </p:graphicFrame>
        <p:graphicFrame>
          <p:nvGraphicFramePr>
            <p:cNvPr id="583702" name="Object 22"/>
            <p:cNvGraphicFramePr>
              <a:graphicFrameLocks noChangeAspect="1"/>
            </p:cNvGraphicFramePr>
            <p:nvPr/>
          </p:nvGraphicFramePr>
          <p:xfrm>
            <a:off x="3078" y="3456"/>
            <a:ext cx="1578" cy="720"/>
          </p:xfrm>
          <a:graphic>
            <a:graphicData uri="http://schemas.openxmlformats.org/presentationml/2006/ole">
              <p:oleObj spid="_x0000_s69635" name="公式" r:id="rId12" imgW="2108160" imgH="9144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3686"/>
                                        </p:tgtEl>
                                        <p:attrNameLst>
                                          <p:attrName>style.visibility</p:attrName>
                                        </p:attrNameLst>
                                      </p:cBhvr>
                                      <p:to>
                                        <p:strVal val="visible"/>
                                      </p:to>
                                    </p:set>
                                    <p:animEffect transition="in" filter="wipe(left)">
                                      <p:cBhvr>
                                        <p:cTn id="11" dur="500"/>
                                        <p:tgtEl>
                                          <p:spTgt spid="58368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nodeType="afterEffect">
                                  <p:stCondLst>
                                    <p:cond delay="200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4000"/>
                            </p:stCondLst>
                            <p:childTnLst>
                              <p:par>
                                <p:cTn id="21" presetID="22" presetClass="entr" presetSubtype="8" fill="hold" nodeType="afterEffect">
                                  <p:stCondLst>
                                    <p:cond delay="300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7500"/>
                            </p:stCondLst>
                            <p:childTnLst>
                              <p:par>
                                <p:cTn id="25" presetID="22" presetClass="entr" presetSubtype="8" fill="hold" grpId="0" nodeType="afterEffect">
                                  <p:stCondLst>
                                    <p:cond delay="3000"/>
                                  </p:stCondLst>
                                  <p:childTnLst>
                                    <p:set>
                                      <p:cBhvr>
                                        <p:cTn id="26" dur="1" fill="hold">
                                          <p:stCondLst>
                                            <p:cond delay="0"/>
                                          </p:stCondLst>
                                        </p:cTn>
                                        <p:tgtEl>
                                          <p:spTgt spid="583696"/>
                                        </p:tgtEl>
                                        <p:attrNameLst>
                                          <p:attrName>style.visibility</p:attrName>
                                        </p:attrNameLst>
                                      </p:cBhvr>
                                      <p:to>
                                        <p:strVal val="visible"/>
                                      </p:to>
                                    </p:set>
                                    <p:animEffect transition="in" filter="wipe(left)">
                                      <p:cBhvr>
                                        <p:cTn id="27" dur="500"/>
                                        <p:tgtEl>
                                          <p:spTgt spid="583696"/>
                                        </p:tgtEl>
                                      </p:cBhvr>
                                    </p:animEffect>
                                  </p:childTnLst>
                                </p:cTn>
                              </p:par>
                            </p:childTnLst>
                          </p:cTn>
                        </p:par>
                        <p:par>
                          <p:cTn id="28" fill="hold">
                            <p:stCondLst>
                              <p:cond delay="11000"/>
                            </p:stCondLst>
                            <p:childTnLst>
                              <p:par>
                                <p:cTn id="29" presetID="22" presetClass="entr" presetSubtype="8" fill="hold" nodeType="afterEffect">
                                  <p:stCondLst>
                                    <p:cond delay="20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13500"/>
                            </p:stCondLst>
                            <p:childTnLst>
                              <p:par>
                                <p:cTn id="33" presetID="22" presetClass="entr" presetSubtype="8" fill="hold" nodeType="afterEffect">
                                  <p:stCondLst>
                                    <p:cond delay="300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autoUpdateAnimBg="0"/>
      <p:bldP spid="58369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06" name="Object 2"/>
          <p:cNvGraphicFramePr>
            <a:graphicFrameLocks noChangeAspect="1"/>
          </p:cNvGraphicFramePr>
          <p:nvPr/>
        </p:nvGraphicFramePr>
        <p:xfrm>
          <a:off x="1193800" y="533400"/>
          <a:ext cx="2387600" cy="1139825"/>
        </p:xfrm>
        <a:graphic>
          <a:graphicData uri="http://schemas.openxmlformats.org/presentationml/2006/ole">
            <p:oleObj spid="_x0000_s70658" name="Equation" r:id="rId3" imgW="1015920" imgH="431640" progId="Equation.3">
              <p:embed/>
            </p:oleObj>
          </a:graphicData>
        </a:graphic>
      </p:graphicFrame>
      <p:graphicFrame>
        <p:nvGraphicFramePr>
          <p:cNvPr id="584707" name="Object 3"/>
          <p:cNvGraphicFramePr>
            <a:graphicFrameLocks noChangeAspect="1"/>
          </p:cNvGraphicFramePr>
          <p:nvPr/>
        </p:nvGraphicFramePr>
        <p:xfrm>
          <a:off x="3886200" y="522288"/>
          <a:ext cx="4648200" cy="1154112"/>
        </p:xfrm>
        <a:graphic>
          <a:graphicData uri="http://schemas.openxmlformats.org/presentationml/2006/ole">
            <p:oleObj spid="_x0000_s70659" name="Equation" r:id="rId4" imgW="1739880" imgH="431640" progId="Equation.3">
              <p:embed/>
            </p:oleObj>
          </a:graphicData>
        </a:graphic>
      </p:graphicFrame>
      <p:graphicFrame>
        <p:nvGraphicFramePr>
          <p:cNvPr id="584708" name="Object 4"/>
          <p:cNvGraphicFramePr>
            <a:graphicFrameLocks noChangeAspect="1"/>
          </p:cNvGraphicFramePr>
          <p:nvPr/>
        </p:nvGraphicFramePr>
        <p:xfrm>
          <a:off x="533400" y="1905000"/>
          <a:ext cx="2971800" cy="2806700"/>
        </p:xfrm>
        <a:graphic>
          <a:graphicData uri="http://schemas.openxmlformats.org/presentationml/2006/ole">
            <p:oleObj spid="_x0000_s70660" name="Equation" r:id="rId5" imgW="1218960" imgH="1054080" progId="">
              <p:embed/>
            </p:oleObj>
          </a:graphicData>
        </a:graphic>
      </p:graphicFrame>
      <p:graphicFrame>
        <p:nvGraphicFramePr>
          <p:cNvPr id="584709" name="Object 5"/>
          <p:cNvGraphicFramePr>
            <a:graphicFrameLocks noChangeAspect="1"/>
          </p:cNvGraphicFramePr>
          <p:nvPr/>
        </p:nvGraphicFramePr>
        <p:xfrm>
          <a:off x="6705600" y="2776538"/>
          <a:ext cx="2057400" cy="715962"/>
        </p:xfrm>
        <a:graphic>
          <a:graphicData uri="http://schemas.openxmlformats.org/presentationml/2006/ole">
            <p:oleObj spid="_x0000_s70661" name="Equation" r:id="rId6" imgW="583920" imgH="203040" progId="Equation.3">
              <p:embed/>
            </p:oleObj>
          </a:graphicData>
        </a:graphic>
      </p:graphicFrame>
      <p:graphicFrame>
        <p:nvGraphicFramePr>
          <p:cNvPr id="584710" name="Object 6"/>
          <p:cNvGraphicFramePr>
            <a:graphicFrameLocks noChangeAspect="1"/>
          </p:cNvGraphicFramePr>
          <p:nvPr/>
        </p:nvGraphicFramePr>
        <p:xfrm>
          <a:off x="3505200" y="2439988"/>
          <a:ext cx="3276600" cy="1890712"/>
        </p:xfrm>
        <a:graphic>
          <a:graphicData uri="http://schemas.openxmlformats.org/presentationml/2006/ole">
            <p:oleObj spid="_x0000_s70662" name="Equation" r:id="rId7" imgW="1231560" imgH="711000" progId="Equation.3">
              <p:embed/>
            </p:oleObj>
          </a:graphicData>
        </a:graphic>
      </p:graphicFrame>
      <p:sp>
        <p:nvSpPr>
          <p:cNvPr id="584711" name="Text Box 7"/>
          <p:cNvSpPr txBox="1">
            <a:spLocks noChangeArrowheads="1"/>
          </p:cNvSpPr>
          <p:nvPr/>
        </p:nvSpPr>
        <p:spPr bwMode="auto">
          <a:xfrm>
            <a:off x="517525" y="4876800"/>
            <a:ext cx="2416239" cy="646331"/>
          </a:xfrm>
          <a:prstGeom prst="rect">
            <a:avLst/>
          </a:prstGeom>
          <a:noFill/>
          <a:ln w="9525">
            <a:noFill/>
            <a:miter lim="800000"/>
            <a:headEnd/>
            <a:tailEnd/>
          </a:ln>
          <a:effectLst/>
        </p:spPr>
        <p:txBody>
          <a:bodyPr wrap="none">
            <a:spAutoFit/>
          </a:bodyPr>
          <a:lstStyle/>
          <a:p>
            <a:r>
              <a:rPr lang="zh-CN" altLang="en-US" sz="3600" b="0" dirty="0"/>
              <a:t>故应选 </a:t>
            </a:r>
            <a:r>
              <a:rPr lang="en-US" altLang="zh-CN" sz="3600" b="0" dirty="0" smtClean="0"/>
              <a:t>( A)</a:t>
            </a:r>
            <a:endParaRPr lang="en-US" altLang="zh-CN" sz="3600" b="0" dirty="0"/>
          </a:p>
        </p:txBody>
      </p:sp>
      <p:sp>
        <p:nvSpPr>
          <p:cNvPr id="584712" name="Text Box 8"/>
          <p:cNvSpPr txBox="1">
            <a:spLocks noChangeArrowheads="1"/>
          </p:cNvSpPr>
          <p:nvPr/>
        </p:nvSpPr>
        <p:spPr bwMode="auto">
          <a:xfrm>
            <a:off x="381000" y="730250"/>
            <a:ext cx="642938" cy="641350"/>
          </a:xfrm>
          <a:prstGeom prst="rect">
            <a:avLst/>
          </a:prstGeom>
          <a:noFill/>
          <a:ln w="9525">
            <a:noFill/>
            <a:miter lim="800000"/>
            <a:headEnd/>
            <a:tailEnd/>
          </a:ln>
          <a:effectLst/>
        </p:spPr>
        <p:txBody>
          <a:bodyPr wrap="none">
            <a:spAutoFit/>
          </a:bodyPr>
          <a:lstStyle/>
          <a:p>
            <a:r>
              <a:rPr lang="zh-CN" altLang="en-US" sz="3600">
                <a:solidFill>
                  <a:srgbClr val="66FFFF"/>
                </a:solidFill>
                <a:latin typeface="黑体" pitchFamily="49" charset="-122"/>
                <a:ea typeface="黑体" pitchFamily="49" charset="-122"/>
              </a:rPr>
              <a:t>解</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712"/>
                                        </p:tgtEl>
                                        <p:attrNameLst>
                                          <p:attrName>style.visibility</p:attrName>
                                        </p:attrNameLst>
                                      </p:cBhvr>
                                      <p:to>
                                        <p:strVal val="visible"/>
                                      </p:to>
                                    </p:set>
                                    <p:animEffect transition="in" filter="wipe(up)">
                                      <p:cBhvr>
                                        <p:cTn id="7" dur="500"/>
                                        <p:tgtEl>
                                          <p:spTgt spid="5847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4706"/>
                                        </p:tgtEl>
                                        <p:attrNameLst>
                                          <p:attrName>style.visibility</p:attrName>
                                        </p:attrNameLst>
                                      </p:cBhvr>
                                      <p:to>
                                        <p:strVal val="visible"/>
                                      </p:to>
                                    </p:set>
                                    <p:animEffect transition="in" filter="wipe(left)">
                                      <p:cBhvr>
                                        <p:cTn id="12" dur="500"/>
                                        <p:tgtEl>
                                          <p:spTgt spid="5847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4707"/>
                                        </p:tgtEl>
                                        <p:attrNameLst>
                                          <p:attrName>style.visibility</p:attrName>
                                        </p:attrNameLst>
                                      </p:cBhvr>
                                      <p:to>
                                        <p:strVal val="visible"/>
                                      </p:to>
                                    </p:set>
                                    <p:animEffect transition="in" filter="wipe(left)">
                                      <p:cBhvr>
                                        <p:cTn id="17" dur="500"/>
                                        <p:tgtEl>
                                          <p:spTgt spid="5847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4708"/>
                                        </p:tgtEl>
                                        <p:attrNameLst>
                                          <p:attrName>style.visibility</p:attrName>
                                        </p:attrNameLst>
                                      </p:cBhvr>
                                      <p:to>
                                        <p:strVal val="visible"/>
                                      </p:to>
                                    </p:set>
                                    <p:animEffect transition="in" filter="wipe(left)">
                                      <p:cBhvr>
                                        <p:cTn id="22" dur="500"/>
                                        <p:tgtEl>
                                          <p:spTgt spid="5847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4710"/>
                                        </p:tgtEl>
                                        <p:attrNameLst>
                                          <p:attrName>style.visibility</p:attrName>
                                        </p:attrNameLst>
                                      </p:cBhvr>
                                      <p:to>
                                        <p:strVal val="visible"/>
                                      </p:to>
                                    </p:set>
                                    <p:animEffect transition="in" filter="wipe(left)">
                                      <p:cBhvr>
                                        <p:cTn id="27" dur="500"/>
                                        <p:tgtEl>
                                          <p:spTgt spid="5847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4709"/>
                                        </p:tgtEl>
                                        <p:attrNameLst>
                                          <p:attrName>style.visibility</p:attrName>
                                        </p:attrNameLst>
                                      </p:cBhvr>
                                      <p:to>
                                        <p:strVal val="visible"/>
                                      </p:to>
                                    </p:set>
                                    <p:animEffect transition="in" filter="wipe(left)">
                                      <p:cBhvr>
                                        <p:cTn id="32" dur="500"/>
                                        <p:tgtEl>
                                          <p:spTgt spid="5847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84711"/>
                                        </p:tgtEl>
                                        <p:attrNameLst>
                                          <p:attrName>style.visibility</p:attrName>
                                        </p:attrNameLst>
                                      </p:cBhvr>
                                      <p:to>
                                        <p:strVal val="visible"/>
                                      </p:to>
                                    </p:set>
                                    <p:animEffect transition="in" filter="wipe(up)">
                                      <p:cBhvr>
                                        <p:cTn id="37" dur="500"/>
                                        <p:tgtEl>
                                          <p:spTgt spid="584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1" grpId="0" autoUpdateAnimBg="0"/>
      <p:bldP spid="584712"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3" name="Object 3"/>
          <p:cNvGraphicFramePr>
            <a:graphicFrameLocks noChangeAspect="1"/>
          </p:cNvGraphicFramePr>
          <p:nvPr/>
        </p:nvGraphicFramePr>
        <p:xfrm>
          <a:off x="690563" y="115888"/>
          <a:ext cx="7985125" cy="2328862"/>
        </p:xfrm>
        <a:graphic>
          <a:graphicData uri="http://schemas.openxmlformats.org/presentationml/2006/ole">
            <p:oleObj spid="_x0000_s74754" name="Equation" r:id="rId3" imgW="4012920" imgH="1168200" progId="">
              <p:embed/>
            </p:oleObj>
          </a:graphicData>
        </a:graphic>
      </p:graphicFrame>
      <p:graphicFrame>
        <p:nvGraphicFramePr>
          <p:cNvPr id="194566" name="Object 6"/>
          <p:cNvGraphicFramePr>
            <a:graphicFrameLocks noChangeAspect="1"/>
          </p:cNvGraphicFramePr>
          <p:nvPr/>
        </p:nvGraphicFramePr>
        <p:xfrm>
          <a:off x="936625" y="2276475"/>
          <a:ext cx="6948488" cy="1366838"/>
        </p:xfrm>
        <a:graphic>
          <a:graphicData uri="http://schemas.openxmlformats.org/presentationml/2006/ole">
            <p:oleObj spid="_x0000_s74755" name="Equation" r:id="rId4" imgW="3492360" imgH="685800" progId="">
              <p:embed/>
            </p:oleObj>
          </a:graphicData>
        </a:graphic>
      </p:graphicFrame>
      <p:graphicFrame>
        <p:nvGraphicFramePr>
          <p:cNvPr id="194567" name="Object 7"/>
          <p:cNvGraphicFramePr>
            <a:graphicFrameLocks noChangeAspect="1"/>
          </p:cNvGraphicFramePr>
          <p:nvPr/>
        </p:nvGraphicFramePr>
        <p:xfrm>
          <a:off x="755650" y="3551238"/>
          <a:ext cx="5786438" cy="1316037"/>
        </p:xfrm>
        <a:graphic>
          <a:graphicData uri="http://schemas.openxmlformats.org/presentationml/2006/ole">
            <p:oleObj spid="_x0000_s74756" name="Equation" r:id="rId5" imgW="2908080" imgH="660240" progId="">
              <p:embed/>
            </p:oleObj>
          </a:graphicData>
        </a:graphic>
      </p:graphicFrame>
      <p:graphicFrame>
        <p:nvGraphicFramePr>
          <p:cNvPr id="194568" name="Object 8"/>
          <p:cNvGraphicFramePr>
            <a:graphicFrameLocks noChangeAspect="1"/>
          </p:cNvGraphicFramePr>
          <p:nvPr/>
        </p:nvGraphicFramePr>
        <p:xfrm>
          <a:off x="800100" y="4789488"/>
          <a:ext cx="6796088" cy="2024062"/>
        </p:xfrm>
        <a:graphic>
          <a:graphicData uri="http://schemas.openxmlformats.org/presentationml/2006/ole">
            <p:oleObj spid="_x0000_s74757" name="Equation" r:id="rId6" imgW="3416040" imgH="1015920"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dissolve">
                                      <p:cBhvr>
                                        <p:cTn id="7" dur="500"/>
                                        <p:tgtEl>
                                          <p:spTgt spid="1945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4566"/>
                                        </p:tgtEl>
                                        <p:attrNameLst>
                                          <p:attrName>style.visibility</p:attrName>
                                        </p:attrNameLst>
                                      </p:cBhvr>
                                      <p:to>
                                        <p:strVal val="visible"/>
                                      </p:to>
                                    </p:set>
                                    <p:animEffect transition="in" filter="dissolve">
                                      <p:cBhvr>
                                        <p:cTn id="12" dur="500"/>
                                        <p:tgtEl>
                                          <p:spTgt spid="1945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4567"/>
                                        </p:tgtEl>
                                        <p:attrNameLst>
                                          <p:attrName>style.visibility</p:attrName>
                                        </p:attrNameLst>
                                      </p:cBhvr>
                                      <p:to>
                                        <p:strVal val="visible"/>
                                      </p:to>
                                    </p:set>
                                    <p:animEffect transition="in" filter="dissolve">
                                      <p:cBhvr>
                                        <p:cTn id="17" dur="500"/>
                                        <p:tgtEl>
                                          <p:spTgt spid="19456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4568"/>
                                        </p:tgtEl>
                                        <p:attrNameLst>
                                          <p:attrName>style.visibility</p:attrName>
                                        </p:attrNameLst>
                                      </p:cBhvr>
                                      <p:to>
                                        <p:strVal val="visible"/>
                                      </p:to>
                                    </p:set>
                                    <p:animEffect transition="in" filter="dissolve">
                                      <p:cBhvr>
                                        <p:cTn id="22" dur="500"/>
                                        <p:tgtEl>
                                          <p:spTgt spid="194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586" name="Object 2"/>
          <p:cNvGraphicFramePr>
            <a:graphicFrameLocks noChangeAspect="1"/>
          </p:cNvGraphicFramePr>
          <p:nvPr/>
        </p:nvGraphicFramePr>
        <p:xfrm>
          <a:off x="971550" y="549275"/>
          <a:ext cx="3941763" cy="455613"/>
        </p:xfrm>
        <a:graphic>
          <a:graphicData uri="http://schemas.openxmlformats.org/presentationml/2006/ole">
            <p:oleObj spid="_x0000_s75778" name="Equation" r:id="rId3" imgW="1981080" imgH="228600" progId="">
              <p:embed/>
            </p:oleObj>
          </a:graphicData>
        </a:graphic>
      </p:graphicFrame>
      <p:graphicFrame>
        <p:nvGraphicFramePr>
          <p:cNvPr id="195587" name="Object 3"/>
          <p:cNvGraphicFramePr>
            <a:graphicFrameLocks noChangeAspect="1"/>
          </p:cNvGraphicFramePr>
          <p:nvPr/>
        </p:nvGraphicFramePr>
        <p:xfrm>
          <a:off x="611188" y="1052513"/>
          <a:ext cx="5911850" cy="1316037"/>
        </p:xfrm>
        <a:graphic>
          <a:graphicData uri="http://schemas.openxmlformats.org/presentationml/2006/ole">
            <p:oleObj spid="_x0000_s75779" name="Equation" r:id="rId4" imgW="2971800" imgH="660240" progId="">
              <p:embed/>
            </p:oleObj>
          </a:graphicData>
        </a:graphic>
      </p:graphicFrame>
      <p:graphicFrame>
        <p:nvGraphicFramePr>
          <p:cNvPr id="195588" name="Object 4"/>
          <p:cNvGraphicFramePr>
            <a:graphicFrameLocks noChangeAspect="1"/>
          </p:cNvGraphicFramePr>
          <p:nvPr/>
        </p:nvGraphicFramePr>
        <p:xfrm>
          <a:off x="542925" y="2479675"/>
          <a:ext cx="7629525" cy="1670050"/>
        </p:xfrm>
        <a:graphic>
          <a:graphicData uri="http://schemas.openxmlformats.org/presentationml/2006/ole">
            <p:oleObj spid="_x0000_s75780" name="Equation" r:id="rId5" imgW="3835080" imgH="838080"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dissolve">
                                      <p:cBhvr>
                                        <p:cTn id="7" dur="500"/>
                                        <p:tgtEl>
                                          <p:spTgt spid="1955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dissolve">
                                      <p:cBhvr>
                                        <p:cTn id="12" dur="500"/>
                                        <p:tgtEl>
                                          <p:spTgt spid="1955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Effect transition="in" filter="dissolve">
                                      <p:cBhvr>
                                        <p:cTn id="17"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4" name="Object 6"/>
          <p:cNvGraphicFramePr>
            <a:graphicFrameLocks noChangeAspect="1"/>
          </p:cNvGraphicFramePr>
          <p:nvPr/>
        </p:nvGraphicFramePr>
        <p:xfrm>
          <a:off x="4514850" y="2916238"/>
          <a:ext cx="114300" cy="215900"/>
        </p:xfrm>
        <a:graphic>
          <a:graphicData uri="http://schemas.openxmlformats.org/presentationml/2006/ole">
            <p:oleObj spid="_x0000_s272386" name="Equation" r:id="rId4" imgW="114120" imgH="215640" progId="Equation.3">
              <p:embed/>
            </p:oleObj>
          </a:graphicData>
        </a:graphic>
      </p:graphicFrame>
      <p:graphicFrame>
        <p:nvGraphicFramePr>
          <p:cNvPr id="2056" name="Object 8"/>
          <p:cNvGraphicFramePr>
            <a:graphicFrameLocks noChangeAspect="1"/>
          </p:cNvGraphicFramePr>
          <p:nvPr/>
        </p:nvGraphicFramePr>
        <p:xfrm>
          <a:off x="4514850" y="2916238"/>
          <a:ext cx="114300" cy="215900"/>
        </p:xfrm>
        <a:graphic>
          <a:graphicData uri="http://schemas.openxmlformats.org/presentationml/2006/ole">
            <p:oleObj spid="_x0000_s272387" name="Equation" r:id="rId5" imgW="114120" imgH="215640" progId="Equation.3">
              <p:embed/>
            </p:oleObj>
          </a:graphicData>
        </a:graphic>
      </p:graphicFrame>
      <p:graphicFrame>
        <p:nvGraphicFramePr>
          <p:cNvPr id="2057" name="Object 9"/>
          <p:cNvGraphicFramePr>
            <a:graphicFrameLocks noChangeAspect="1"/>
          </p:cNvGraphicFramePr>
          <p:nvPr/>
        </p:nvGraphicFramePr>
        <p:xfrm>
          <a:off x="4514850" y="2916238"/>
          <a:ext cx="114300" cy="215900"/>
        </p:xfrm>
        <a:graphic>
          <a:graphicData uri="http://schemas.openxmlformats.org/presentationml/2006/ole">
            <p:oleObj spid="_x0000_s272388" name="Equation" r:id="rId6" imgW="114120" imgH="215640" progId="Equation.3">
              <p:embed/>
            </p:oleObj>
          </a:graphicData>
        </a:graphic>
      </p:graphicFrame>
      <p:sp>
        <p:nvSpPr>
          <p:cNvPr id="2059" name="Rectangle 11"/>
          <p:cNvSpPr>
            <a:spLocks noChangeArrowheads="1"/>
          </p:cNvSpPr>
          <p:nvPr/>
        </p:nvSpPr>
        <p:spPr bwMode="auto">
          <a:xfrm>
            <a:off x="4148138" y="3214688"/>
            <a:ext cx="9144000" cy="0"/>
          </a:xfrm>
          <a:prstGeom prst="rect">
            <a:avLst/>
          </a:prstGeom>
          <a:noFill/>
          <a:ln w="9525">
            <a:noFill/>
            <a:miter lim="800000"/>
            <a:headEnd/>
            <a:tailEnd/>
          </a:ln>
          <a:effectLst/>
        </p:spPr>
        <p:txBody>
          <a:bodyPr>
            <a:spAutoFit/>
          </a:bodyPr>
          <a:lstStyle/>
          <a:p>
            <a:endParaRPr lang="zh-CN" altLang="en-US"/>
          </a:p>
        </p:txBody>
      </p:sp>
      <p:sp>
        <p:nvSpPr>
          <p:cNvPr id="2061" name="Rectangle 13"/>
          <p:cNvSpPr>
            <a:spLocks noChangeArrowheads="1"/>
          </p:cNvSpPr>
          <p:nvPr/>
        </p:nvSpPr>
        <p:spPr bwMode="auto">
          <a:xfrm>
            <a:off x="3810000" y="3195638"/>
            <a:ext cx="9144000" cy="0"/>
          </a:xfrm>
          <a:prstGeom prst="rect">
            <a:avLst/>
          </a:prstGeom>
          <a:noFill/>
          <a:ln w="9525">
            <a:noFill/>
            <a:miter lim="800000"/>
            <a:headEnd/>
            <a:tailEnd/>
          </a:ln>
          <a:effectLst/>
        </p:spPr>
        <p:txBody>
          <a:bodyPr>
            <a:spAutoFit/>
          </a:bodyPr>
          <a:lstStyle/>
          <a:p>
            <a:endParaRPr lang="zh-CN" altLang="en-US"/>
          </a:p>
        </p:txBody>
      </p:sp>
      <p:sp>
        <p:nvSpPr>
          <p:cNvPr id="2068" name="Rectangle 20"/>
          <p:cNvSpPr>
            <a:spLocks noChangeArrowheads="1"/>
          </p:cNvSpPr>
          <p:nvPr/>
        </p:nvSpPr>
        <p:spPr bwMode="auto">
          <a:xfrm>
            <a:off x="4481513" y="3328988"/>
            <a:ext cx="9144000" cy="0"/>
          </a:xfrm>
          <a:prstGeom prst="rect">
            <a:avLst/>
          </a:prstGeom>
          <a:noFill/>
          <a:ln w="9525">
            <a:noFill/>
            <a:miter lim="800000"/>
            <a:headEnd/>
            <a:tailEnd/>
          </a:ln>
          <a:effectLst/>
        </p:spPr>
        <p:txBody>
          <a:bodyPr>
            <a:spAutoFit/>
          </a:bodyPr>
          <a:lstStyle/>
          <a:p>
            <a:endParaRPr lang="zh-CN" altLang="en-US"/>
          </a:p>
        </p:txBody>
      </p:sp>
      <p:sp>
        <p:nvSpPr>
          <p:cNvPr id="2075" name="Text Box 27"/>
          <p:cNvSpPr txBox="1">
            <a:spLocks noChangeArrowheads="1"/>
          </p:cNvSpPr>
          <p:nvPr/>
        </p:nvSpPr>
        <p:spPr bwMode="auto">
          <a:xfrm>
            <a:off x="4648200" y="3213100"/>
            <a:ext cx="762000" cy="457200"/>
          </a:xfrm>
          <a:prstGeom prst="rect">
            <a:avLst/>
          </a:prstGeom>
          <a:solidFill>
            <a:srgbClr val="FF0000"/>
          </a:solidFill>
          <a:ln w="9525">
            <a:noFill/>
            <a:miter lim="800000"/>
            <a:headEnd/>
            <a:tailEnd/>
          </a:ln>
          <a:effectLst/>
        </p:spPr>
        <p:txBody>
          <a:bodyPr>
            <a:spAutoFit/>
          </a:bodyPr>
          <a:lstStyle/>
          <a:p>
            <a:pPr>
              <a:spcBef>
                <a:spcPct val="50000"/>
              </a:spcBef>
            </a:pPr>
            <a:endParaRPr kumimoji="1" lang="zh-CN" altLang="zh-CN" b="0">
              <a:latin typeface="Times New Roman" pitchFamily="18" charset="0"/>
            </a:endParaRPr>
          </a:p>
        </p:txBody>
      </p:sp>
      <p:grpSp>
        <p:nvGrpSpPr>
          <p:cNvPr id="2" name="Group 28"/>
          <p:cNvGrpSpPr>
            <a:grpSpLocks/>
          </p:cNvGrpSpPr>
          <p:nvPr/>
        </p:nvGrpSpPr>
        <p:grpSpPr bwMode="auto">
          <a:xfrm>
            <a:off x="755650" y="1628775"/>
            <a:ext cx="7620000" cy="2043113"/>
            <a:chOff x="528" y="432"/>
            <a:chExt cx="4800" cy="1287"/>
          </a:xfrm>
        </p:grpSpPr>
        <p:grpSp>
          <p:nvGrpSpPr>
            <p:cNvPr id="3" name="Group 29"/>
            <p:cNvGrpSpPr>
              <a:grpSpLocks/>
            </p:cNvGrpSpPr>
            <p:nvPr/>
          </p:nvGrpSpPr>
          <p:grpSpPr bwMode="auto">
            <a:xfrm>
              <a:off x="528" y="432"/>
              <a:ext cx="4800" cy="561"/>
              <a:chOff x="624" y="96"/>
              <a:chExt cx="4800" cy="561"/>
            </a:xfrm>
          </p:grpSpPr>
          <p:sp>
            <p:nvSpPr>
              <p:cNvPr id="2078" name="Text Box 30"/>
              <p:cNvSpPr txBox="1">
                <a:spLocks noChangeArrowheads="1"/>
              </p:cNvSpPr>
              <p:nvPr/>
            </p:nvSpPr>
            <p:spPr bwMode="auto">
              <a:xfrm>
                <a:off x="624" y="144"/>
                <a:ext cx="4800" cy="365"/>
              </a:xfrm>
              <a:prstGeom prst="rect">
                <a:avLst/>
              </a:prstGeom>
              <a:noFill/>
              <a:ln w="9525">
                <a:noFill/>
                <a:miter lim="800000"/>
                <a:headEnd/>
                <a:tailEnd/>
              </a:ln>
              <a:effectLst/>
            </p:spPr>
            <p:txBody>
              <a:bodyPr>
                <a:spAutoFit/>
              </a:bodyPr>
              <a:lstStyle/>
              <a:p>
                <a:pPr>
                  <a:spcBef>
                    <a:spcPct val="50000"/>
                  </a:spcBef>
                </a:pPr>
                <a:r>
                  <a:rPr kumimoji="1" lang="en-US" altLang="zh-CN" sz="3200" dirty="0">
                    <a:latin typeface="Times New Roman" pitchFamily="18" charset="0"/>
                    <a:ea typeface="黑体" pitchFamily="49" charset="-122"/>
                  </a:rPr>
                  <a:t>1.</a:t>
                </a:r>
                <a:r>
                  <a:rPr kumimoji="1" lang="zh-CN" altLang="en-US" sz="3200" dirty="0">
                    <a:latin typeface="黑体" pitchFamily="49" charset="-122"/>
                    <a:ea typeface="黑体" pitchFamily="49" charset="-122"/>
                  </a:rPr>
                  <a:t>设随机变量</a:t>
                </a:r>
                <a:r>
                  <a:rPr kumimoji="1" lang="en-US" altLang="zh-CN" sz="3200" i="1" dirty="0" err="1">
                    <a:latin typeface="Times New Roman" pitchFamily="18" charset="0"/>
                    <a:ea typeface="黑体" pitchFamily="49" charset="-122"/>
                  </a:rPr>
                  <a:t>X</a:t>
                </a:r>
                <a:r>
                  <a:rPr kumimoji="1" lang="en-US" altLang="zh-CN" sz="3200" dirty="0" err="1">
                    <a:latin typeface="Times New Roman" pitchFamily="18" charset="0"/>
                    <a:ea typeface="黑体" pitchFamily="49" charset="-122"/>
                    <a:sym typeface="Symbol" pitchFamily="18" charset="2"/>
                  </a:rPr>
                  <a:t></a:t>
                </a:r>
                <a:r>
                  <a:rPr kumimoji="1" lang="en-US" altLang="zh-CN" sz="3200" i="1" dirty="0" err="1">
                    <a:latin typeface="Times New Roman" pitchFamily="18" charset="0"/>
                    <a:ea typeface="黑体" pitchFamily="49" charset="-122"/>
                    <a:sym typeface="Symbol" pitchFamily="18" charset="2"/>
                  </a:rPr>
                  <a:t>t</a:t>
                </a:r>
                <a:r>
                  <a:rPr kumimoji="1" lang="en-US" altLang="zh-CN" sz="3200" dirty="0">
                    <a:latin typeface="Times New Roman" pitchFamily="18" charset="0"/>
                    <a:ea typeface="黑体" pitchFamily="49" charset="-122"/>
                    <a:sym typeface="Symbol" pitchFamily="18" charset="2"/>
                  </a:rPr>
                  <a:t>(</a:t>
                </a:r>
                <a:r>
                  <a:rPr kumimoji="1" lang="en-US" altLang="zh-CN" sz="3200" i="1" dirty="0">
                    <a:latin typeface="Times New Roman" pitchFamily="18" charset="0"/>
                    <a:ea typeface="黑体" pitchFamily="49" charset="-122"/>
                    <a:sym typeface="Symbol" pitchFamily="18" charset="2"/>
                  </a:rPr>
                  <a:t>n</a:t>
                </a:r>
                <a:r>
                  <a:rPr kumimoji="1" lang="en-US" altLang="zh-CN" sz="3200" dirty="0">
                    <a:latin typeface="Times New Roman" pitchFamily="18" charset="0"/>
                    <a:ea typeface="黑体" pitchFamily="49" charset="-122"/>
                    <a:sym typeface="Symbol" pitchFamily="18" charset="2"/>
                  </a:rPr>
                  <a:t>),(</a:t>
                </a:r>
                <a:r>
                  <a:rPr kumimoji="1" lang="en-US" altLang="zh-CN" sz="3200" i="1" dirty="0">
                    <a:latin typeface="Times New Roman" pitchFamily="18" charset="0"/>
                    <a:ea typeface="黑体" pitchFamily="49" charset="-122"/>
                    <a:sym typeface="Symbol" pitchFamily="18" charset="2"/>
                  </a:rPr>
                  <a:t>n</a:t>
                </a:r>
                <a:r>
                  <a:rPr kumimoji="1" lang="en-US" altLang="zh-CN" sz="3200" dirty="0">
                    <a:latin typeface="Times New Roman" pitchFamily="18" charset="0"/>
                    <a:ea typeface="黑体" pitchFamily="49" charset="-122"/>
                    <a:sym typeface="Symbol" pitchFamily="18" charset="2"/>
                  </a:rPr>
                  <a:t>&gt;1),            ,</a:t>
                </a:r>
                <a:r>
                  <a:rPr kumimoji="1" lang="zh-CN" altLang="en-US" sz="3200" dirty="0">
                    <a:latin typeface="Times New Roman" pitchFamily="18" charset="0"/>
                    <a:ea typeface="黑体" pitchFamily="49" charset="-122"/>
                    <a:sym typeface="Symbol" pitchFamily="18" charset="2"/>
                  </a:rPr>
                  <a:t>则</a:t>
                </a:r>
                <a:r>
                  <a:rPr kumimoji="1" lang="en-US" altLang="zh-CN" sz="3200" dirty="0">
                    <a:latin typeface="Times New Roman" pitchFamily="18" charset="0"/>
                    <a:ea typeface="黑体" pitchFamily="49" charset="-122"/>
                    <a:sym typeface="Symbol" pitchFamily="18" charset="2"/>
                  </a:rPr>
                  <a:t>(       )</a:t>
                </a:r>
                <a:endParaRPr kumimoji="1" lang="en-US" altLang="zh-CN" sz="3200" dirty="0">
                  <a:latin typeface="Times New Roman" pitchFamily="18" charset="0"/>
                  <a:ea typeface="黑体" pitchFamily="49" charset="-122"/>
                </a:endParaRPr>
              </a:p>
            </p:txBody>
          </p:sp>
          <p:graphicFrame>
            <p:nvGraphicFramePr>
              <p:cNvPr id="2079" name="Object 31"/>
              <p:cNvGraphicFramePr>
                <a:graphicFrameLocks noChangeAspect="1"/>
              </p:cNvGraphicFramePr>
              <p:nvPr/>
            </p:nvGraphicFramePr>
            <p:xfrm>
              <a:off x="3600" y="96"/>
              <a:ext cx="624" cy="561"/>
            </p:xfrm>
            <a:graphic>
              <a:graphicData uri="http://schemas.openxmlformats.org/presentationml/2006/ole">
                <p:oleObj spid="_x0000_s272389" r:id="rId7" imgW="558558" imgH="406224" progId="Equation.3">
                  <p:embed/>
                </p:oleObj>
              </a:graphicData>
            </a:graphic>
          </p:graphicFrame>
        </p:grpSp>
        <p:sp>
          <p:nvSpPr>
            <p:cNvPr id="2080" name="Text Box 32"/>
            <p:cNvSpPr txBox="1">
              <a:spLocks noChangeArrowheads="1"/>
            </p:cNvSpPr>
            <p:nvPr/>
          </p:nvSpPr>
          <p:spPr bwMode="auto">
            <a:xfrm>
              <a:off x="1200" y="1008"/>
              <a:ext cx="1248" cy="327"/>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(A) </a:t>
              </a:r>
              <a:r>
                <a:rPr kumimoji="1" lang="en-US" altLang="zh-CN" sz="2800" i="1">
                  <a:latin typeface="Times New Roman" pitchFamily="18" charset="0"/>
                </a:rPr>
                <a:t>Y</a:t>
              </a:r>
              <a:r>
                <a:rPr kumimoji="1" lang="en-US" altLang="zh-CN" sz="2800">
                  <a:latin typeface="Times New Roman" pitchFamily="18" charset="0"/>
                  <a:sym typeface="Symbol" pitchFamily="18" charset="2"/>
                </a:rPr>
                <a:t></a:t>
              </a:r>
              <a:r>
                <a:rPr kumimoji="1" lang="en-US" altLang="zh-CN" sz="2800" baseline="30000">
                  <a:latin typeface="Times New Roman" pitchFamily="18" charset="0"/>
                  <a:sym typeface="Symbol" pitchFamily="18" charset="2"/>
                </a:rPr>
                <a:t>2</a:t>
              </a:r>
              <a:r>
                <a:rPr kumimoji="1" lang="en-US" altLang="zh-CN" sz="2800">
                  <a:latin typeface="Times New Roman" pitchFamily="18" charset="0"/>
                  <a:sym typeface="Symbol" pitchFamily="18" charset="2"/>
                </a:rPr>
                <a:t>(</a:t>
              </a:r>
              <a:r>
                <a:rPr kumimoji="1" lang="en-US" altLang="zh-CN" sz="2800" i="1">
                  <a:latin typeface="Times New Roman" pitchFamily="18" charset="0"/>
                  <a:sym typeface="Symbol" pitchFamily="18" charset="2"/>
                </a:rPr>
                <a:t>n</a:t>
              </a:r>
              <a:r>
                <a:rPr kumimoji="1" lang="en-US" altLang="zh-CN" sz="2800">
                  <a:latin typeface="Times New Roman" pitchFamily="18" charset="0"/>
                  <a:sym typeface="Symbol" pitchFamily="18" charset="2"/>
                </a:rPr>
                <a:t>)</a:t>
              </a:r>
              <a:endParaRPr kumimoji="1" lang="en-US" altLang="zh-CN" sz="2800" baseline="30000">
                <a:latin typeface="Times New Roman" pitchFamily="18" charset="0"/>
              </a:endParaRPr>
            </a:p>
          </p:txBody>
        </p:sp>
        <p:sp>
          <p:nvSpPr>
            <p:cNvPr id="2081" name="Text Box 33"/>
            <p:cNvSpPr txBox="1">
              <a:spLocks noChangeArrowheads="1"/>
            </p:cNvSpPr>
            <p:nvPr/>
          </p:nvSpPr>
          <p:spPr bwMode="auto">
            <a:xfrm>
              <a:off x="2928" y="1008"/>
              <a:ext cx="1392" cy="327"/>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(B) </a:t>
              </a:r>
              <a:r>
                <a:rPr kumimoji="1" lang="en-US" altLang="zh-CN" sz="2800" i="1">
                  <a:latin typeface="Times New Roman" pitchFamily="18" charset="0"/>
                </a:rPr>
                <a:t>Y</a:t>
              </a:r>
              <a:r>
                <a:rPr kumimoji="1" lang="en-US" altLang="zh-CN" sz="2800">
                  <a:latin typeface="Times New Roman" pitchFamily="18" charset="0"/>
                  <a:sym typeface="Symbol" pitchFamily="18" charset="2"/>
                </a:rPr>
                <a:t></a:t>
              </a:r>
              <a:r>
                <a:rPr kumimoji="1" lang="en-US" altLang="zh-CN" sz="2800" baseline="30000">
                  <a:latin typeface="Times New Roman" pitchFamily="18" charset="0"/>
                  <a:sym typeface="Symbol" pitchFamily="18" charset="2"/>
                </a:rPr>
                <a:t>2</a:t>
              </a:r>
              <a:r>
                <a:rPr kumimoji="1" lang="en-US" altLang="zh-CN" sz="2800">
                  <a:latin typeface="Times New Roman" pitchFamily="18" charset="0"/>
                  <a:sym typeface="Symbol" pitchFamily="18" charset="2"/>
                </a:rPr>
                <a:t>(</a:t>
              </a:r>
              <a:r>
                <a:rPr kumimoji="1" lang="en-US" altLang="zh-CN" sz="2800" i="1">
                  <a:latin typeface="Times New Roman" pitchFamily="18" charset="0"/>
                  <a:sym typeface="Symbol" pitchFamily="18" charset="2"/>
                </a:rPr>
                <a:t>n</a:t>
              </a:r>
              <a:r>
                <a:rPr kumimoji="1" lang="en-US" altLang="zh-CN" sz="2800">
                  <a:latin typeface="Times New Roman" pitchFamily="18" charset="0"/>
                  <a:sym typeface="Symbol" pitchFamily="18" charset="2"/>
                </a:rPr>
                <a:t>-1)</a:t>
              </a:r>
              <a:endParaRPr kumimoji="1" lang="en-US" altLang="zh-CN" sz="2800">
                <a:latin typeface="Times New Roman" pitchFamily="18" charset="0"/>
              </a:endParaRPr>
            </a:p>
          </p:txBody>
        </p:sp>
        <p:sp>
          <p:nvSpPr>
            <p:cNvPr id="2082" name="Text Box 34"/>
            <p:cNvSpPr txBox="1">
              <a:spLocks noChangeArrowheads="1"/>
            </p:cNvSpPr>
            <p:nvPr/>
          </p:nvSpPr>
          <p:spPr bwMode="auto">
            <a:xfrm>
              <a:off x="1200" y="1392"/>
              <a:ext cx="1392" cy="327"/>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(C) </a:t>
              </a:r>
              <a:r>
                <a:rPr kumimoji="1" lang="en-US" altLang="zh-CN" sz="2800" i="1">
                  <a:latin typeface="Times New Roman" pitchFamily="18" charset="0"/>
                </a:rPr>
                <a:t>Y</a:t>
              </a:r>
              <a:r>
                <a:rPr kumimoji="1" lang="en-US" altLang="zh-CN" sz="2800">
                  <a:latin typeface="Times New Roman" pitchFamily="18" charset="0"/>
                  <a:sym typeface="Symbol" pitchFamily="18" charset="2"/>
                </a:rPr>
                <a:t></a:t>
              </a:r>
              <a:r>
                <a:rPr kumimoji="1" lang="en-US" altLang="zh-CN" sz="2800" i="1">
                  <a:latin typeface="Times New Roman" pitchFamily="18" charset="0"/>
                  <a:sym typeface="Symbol" pitchFamily="18" charset="2"/>
                </a:rPr>
                <a:t>F</a:t>
              </a:r>
              <a:r>
                <a:rPr kumimoji="1" lang="en-US" altLang="zh-CN" sz="2800">
                  <a:latin typeface="Times New Roman" pitchFamily="18" charset="0"/>
                  <a:sym typeface="Symbol" pitchFamily="18" charset="2"/>
                </a:rPr>
                <a:t>(1</a:t>
              </a:r>
              <a:r>
                <a:rPr kumimoji="1" lang="en-US" altLang="zh-CN" sz="2800" i="1">
                  <a:latin typeface="Times New Roman" pitchFamily="18" charset="0"/>
                  <a:sym typeface="Symbol" pitchFamily="18" charset="2"/>
                </a:rPr>
                <a:t>,n</a:t>
              </a:r>
              <a:r>
                <a:rPr kumimoji="1" lang="en-US" altLang="zh-CN" sz="2800">
                  <a:latin typeface="Times New Roman" pitchFamily="18" charset="0"/>
                  <a:sym typeface="Symbol" pitchFamily="18" charset="2"/>
                </a:rPr>
                <a:t>)</a:t>
              </a:r>
              <a:endParaRPr kumimoji="1" lang="en-US" altLang="zh-CN" sz="2800">
                <a:latin typeface="Times New Roman" pitchFamily="18" charset="0"/>
              </a:endParaRPr>
            </a:p>
          </p:txBody>
        </p:sp>
        <p:sp>
          <p:nvSpPr>
            <p:cNvPr id="2083" name="Text Box 35"/>
            <p:cNvSpPr txBox="1">
              <a:spLocks noChangeArrowheads="1"/>
            </p:cNvSpPr>
            <p:nvPr/>
          </p:nvSpPr>
          <p:spPr bwMode="auto">
            <a:xfrm>
              <a:off x="2976" y="1392"/>
              <a:ext cx="1488" cy="327"/>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(D) </a:t>
              </a:r>
              <a:r>
                <a:rPr kumimoji="1" lang="en-US" altLang="zh-CN" sz="2800" i="1">
                  <a:latin typeface="Times New Roman" pitchFamily="18" charset="0"/>
                </a:rPr>
                <a:t>Y</a:t>
              </a:r>
              <a:r>
                <a:rPr kumimoji="1" lang="en-US" altLang="zh-CN" sz="2800">
                  <a:latin typeface="Times New Roman" pitchFamily="18" charset="0"/>
                  <a:sym typeface="Symbol" pitchFamily="18" charset="2"/>
                </a:rPr>
                <a:t></a:t>
              </a:r>
              <a:r>
                <a:rPr kumimoji="1" lang="en-US" altLang="zh-CN" sz="2800" i="1">
                  <a:latin typeface="Times New Roman" pitchFamily="18" charset="0"/>
                  <a:sym typeface="Symbol" pitchFamily="18" charset="2"/>
                </a:rPr>
                <a:t>F</a:t>
              </a:r>
              <a:r>
                <a:rPr kumimoji="1" lang="en-US" altLang="zh-CN" sz="2800">
                  <a:latin typeface="Times New Roman" pitchFamily="18" charset="0"/>
                  <a:sym typeface="Symbol" pitchFamily="18" charset="2"/>
                </a:rPr>
                <a:t>(</a:t>
              </a:r>
              <a:r>
                <a:rPr kumimoji="1" lang="en-US" altLang="zh-CN" sz="2800" i="1">
                  <a:latin typeface="Times New Roman" pitchFamily="18" charset="0"/>
                  <a:sym typeface="Symbol" pitchFamily="18" charset="2"/>
                </a:rPr>
                <a:t>n</a:t>
              </a:r>
              <a:r>
                <a:rPr kumimoji="1" lang="en-US" altLang="zh-CN" sz="2800">
                  <a:latin typeface="Times New Roman" pitchFamily="18" charset="0"/>
                  <a:sym typeface="Symbol" pitchFamily="18" charset="2"/>
                </a:rPr>
                <a:t>,1)</a:t>
              </a:r>
              <a:endParaRPr kumimoji="1" lang="en-US" altLang="zh-CN" sz="2800">
                <a:latin typeface="Times New Roman" pitchFamily="18" charset="0"/>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5"/>
                                        </p:tgtEl>
                                        <p:attrNameLst>
                                          <p:attrName>style.visibility</p:attrName>
                                        </p:attrNameLst>
                                      </p:cBhvr>
                                      <p:to>
                                        <p:strVal val="visible"/>
                                      </p:to>
                                    </p:set>
                                    <p:animEffect transition="in" filter="wipe(left)">
                                      <p:cBhvr>
                                        <p:cTn id="7" dur="500"/>
                                        <p:tgtEl>
                                          <p:spTgt spid="2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3657600" y="2590800"/>
            <a:ext cx="685800" cy="519113"/>
          </a:xfrm>
          <a:prstGeom prst="rect">
            <a:avLst/>
          </a:prstGeom>
          <a:solidFill>
            <a:srgbClr val="FF0000"/>
          </a:solidFill>
          <a:ln w="9525">
            <a:noFill/>
            <a:miter lim="800000"/>
            <a:headEnd/>
            <a:tailEnd/>
          </a:ln>
          <a:effectLst/>
        </p:spPr>
        <p:txBody>
          <a:bodyPr>
            <a:spAutoFit/>
          </a:bodyPr>
          <a:lstStyle/>
          <a:p>
            <a:pPr>
              <a:spcBef>
                <a:spcPct val="50000"/>
              </a:spcBef>
            </a:pPr>
            <a:endParaRPr kumimoji="1" lang="zh-CN" altLang="zh-CN" sz="2800" b="0">
              <a:latin typeface="Times New Roman" pitchFamily="18" charset="0"/>
            </a:endParaRPr>
          </a:p>
        </p:txBody>
      </p:sp>
      <p:grpSp>
        <p:nvGrpSpPr>
          <p:cNvPr id="2" name="Group 5"/>
          <p:cNvGrpSpPr>
            <a:grpSpLocks/>
          </p:cNvGrpSpPr>
          <p:nvPr/>
        </p:nvGrpSpPr>
        <p:grpSpPr bwMode="auto">
          <a:xfrm>
            <a:off x="500063" y="428626"/>
            <a:ext cx="8229600" cy="2924175"/>
            <a:chOff x="315" y="270"/>
            <a:chExt cx="5184" cy="1842"/>
          </a:xfrm>
        </p:grpSpPr>
        <p:sp>
          <p:nvSpPr>
            <p:cNvPr id="87046" name="Rectangle 6"/>
            <p:cNvSpPr>
              <a:spLocks noChangeArrowheads="1"/>
            </p:cNvSpPr>
            <p:nvPr/>
          </p:nvSpPr>
          <p:spPr bwMode="auto">
            <a:xfrm>
              <a:off x="315" y="270"/>
              <a:ext cx="5184" cy="1175"/>
            </a:xfrm>
            <a:prstGeom prst="rect">
              <a:avLst/>
            </a:prstGeom>
            <a:noFill/>
            <a:ln w="9525">
              <a:noFill/>
              <a:miter lim="800000"/>
              <a:headEnd/>
              <a:tailEnd/>
            </a:ln>
            <a:effectLst/>
          </p:spPr>
          <p:txBody>
            <a:bodyPr>
              <a:spAutoFit/>
            </a:bodyPr>
            <a:lstStyle/>
            <a:p>
              <a:r>
                <a:rPr kumimoji="1" lang="en-US" altLang="zh-CN" sz="3200" dirty="0" smtClean="0">
                  <a:latin typeface="黑体" pitchFamily="49" charset="-122"/>
                  <a:ea typeface="黑体" pitchFamily="49" charset="-122"/>
                </a:rPr>
                <a:t>2.(04)</a:t>
              </a:r>
              <a:r>
                <a:rPr kumimoji="1" lang="zh-CN" altLang="en-US" sz="3200" dirty="0" smtClean="0">
                  <a:latin typeface="黑体" pitchFamily="49" charset="-122"/>
                  <a:ea typeface="黑体" pitchFamily="49" charset="-122"/>
                </a:rPr>
                <a:t>设</a:t>
              </a:r>
              <a:r>
                <a:rPr kumimoji="1" lang="zh-CN" altLang="en-US" sz="3200" dirty="0">
                  <a:latin typeface="黑体" pitchFamily="49" charset="-122"/>
                  <a:ea typeface="黑体" pitchFamily="49" charset="-122"/>
                </a:rPr>
                <a:t>随机变量           对给定的</a:t>
              </a:r>
            </a:p>
            <a:p>
              <a:pPr>
                <a:lnSpc>
                  <a:spcPct val="130000"/>
                </a:lnSpc>
              </a:pPr>
              <a:r>
                <a:rPr kumimoji="1" lang="zh-CN" altLang="en-US" sz="3200" dirty="0">
                  <a:latin typeface="黑体" pitchFamily="49" charset="-122"/>
                  <a:ea typeface="黑体" pitchFamily="49" charset="-122"/>
                </a:rPr>
                <a:t>           ，数    满足            ，      若               ，则   等于</a:t>
              </a:r>
              <a:r>
                <a:rPr kumimoji="1" lang="zh-CN" altLang="en-US" sz="3200" u="sng" dirty="0">
                  <a:latin typeface="黑体" pitchFamily="49" charset="-122"/>
                  <a:ea typeface="黑体" pitchFamily="49" charset="-122"/>
                </a:rPr>
                <a:t>        </a:t>
              </a:r>
              <a:r>
                <a:rPr kumimoji="1" lang="zh-CN" altLang="en-US" sz="3200" dirty="0">
                  <a:latin typeface="黑体" pitchFamily="49" charset="-122"/>
                  <a:ea typeface="黑体" pitchFamily="49" charset="-122"/>
                </a:rPr>
                <a:t>。 </a:t>
              </a:r>
            </a:p>
          </p:txBody>
        </p:sp>
        <p:graphicFrame>
          <p:nvGraphicFramePr>
            <p:cNvPr id="87047" name="Object 7"/>
            <p:cNvGraphicFramePr>
              <a:graphicFrameLocks noChangeAspect="1"/>
            </p:cNvGraphicFramePr>
            <p:nvPr/>
          </p:nvGraphicFramePr>
          <p:xfrm>
            <a:off x="2448" y="288"/>
            <a:ext cx="1344" cy="341"/>
          </p:xfrm>
          <a:graphic>
            <a:graphicData uri="http://schemas.openxmlformats.org/presentationml/2006/ole">
              <p:oleObj spid="_x0000_s168967" name="Equation" r:id="rId3" imgW="799920" imgH="203040" progId="Equation.3">
                <p:embed/>
              </p:oleObj>
            </a:graphicData>
          </a:graphic>
        </p:graphicFrame>
        <p:graphicFrame>
          <p:nvGraphicFramePr>
            <p:cNvPr id="87048" name="Object 8"/>
            <p:cNvGraphicFramePr>
              <a:graphicFrameLocks noChangeAspect="1"/>
            </p:cNvGraphicFramePr>
            <p:nvPr/>
          </p:nvGraphicFramePr>
          <p:xfrm>
            <a:off x="336" y="672"/>
            <a:ext cx="1440" cy="366"/>
          </p:xfrm>
          <a:graphic>
            <a:graphicData uri="http://schemas.openxmlformats.org/presentationml/2006/ole">
              <p:oleObj spid="_x0000_s168968" name="Equation" r:id="rId4" imgW="799920" imgH="203040" progId="Equation.3">
                <p:embed/>
              </p:oleObj>
            </a:graphicData>
          </a:graphic>
        </p:graphicFrame>
        <p:graphicFrame>
          <p:nvGraphicFramePr>
            <p:cNvPr id="87049" name="Object 9"/>
            <p:cNvGraphicFramePr>
              <a:graphicFrameLocks noChangeAspect="1"/>
            </p:cNvGraphicFramePr>
            <p:nvPr/>
          </p:nvGraphicFramePr>
          <p:xfrm>
            <a:off x="2352" y="624"/>
            <a:ext cx="400" cy="480"/>
          </p:xfrm>
          <a:graphic>
            <a:graphicData uri="http://schemas.openxmlformats.org/presentationml/2006/ole">
              <p:oleObj spid="_x0000_s168969" name="Equation" r:id="rId5" imgW="190440" imgH="228600" progId="Equation.3">
                <p:embed/>
              </p:oleObj>
            </a:graphicData>
          </a:graphic>
        </p:graphicFrame>
        <p:graphicFrame>
          <p:nvGraphicFramePr>
            <p:cNvPr id="87050" name="Object 10"/>
            <p:cNvGraphicFramePr>
              <a:graphicFrameLocks noChangeAspect="1"/>
            </p:cNvGraphicFramePr>
            <p:nvPr/>
          </p:nvGraphicFramePr>
          <p:xfrm>
            <a:off x="3360" y="672"/>
            <a:ext cx="1536" cy="359"/>
          </p:xfrm>
          <a:graphic>
            <a:graphicData uri="http://schemas.openxmlformats.org/presentationml/2006/ole">
              <p:oleObj spid="_x0000_s168970" name="Equation" r:id="rId6" imgW="977760" imgH="228600" progId="Equation.3">
                <p:embed/>
              </p:oleObj>
            </a:graphicData>
          </a:graphic>
        </p:graphicFrame>
        <p:graphicFrame>
          <p:nvGraphicFramePr>
            <p:cNvPr id="87051" name="Object 11"/>
            <p:cNvGraphicFramePr>
              <a:graphicFrameLocks noChangeAspect="1"/>
            </p:cNvGraphicFramePr>
            <p:nvPr/>
          </p:nvGraphicFramePr>
          <p:xfrm>
            <a:off x="720" y="1056"/>
            <a:ext cx="1680" cy="421"/>
          </p:xfrm>
          <a:graphic>
            <a:graphicData uri="http://schemas.openxmlformats.org/presentationml/2006/ole">
              <p:oleObj spid="_x0000_s168971" name="Equation" r:id="rId7" imgW="965160" imgH="241200" progId="Equation.3">
                <p:embed/>
              </p:oleObj>
            </a:graphicData>
          </a:graphic>
        </p:graphicFrame>
        <p:graphicFrame>
          <p:nvGraphicFramePr>
            <p:cNvPr id="87052" name="Object 12"/>
            <p:cNvGraphicFramePr>
              <a:graphicFrameLocks noChangeAspect="1"/>
            </p:cNvGraphicFramePr>
            <p:nvPr/>
          </p:nvGraphicFramePr>
          <p:xfrm>
            <a:off x="3072" y="1104"/>
            <a:ext cx="288" cy="288"/>
          </p:xfrm>
          <a:graphic>
            <a:graphicData uri="http://schemas.openxmlformats.org/presentationml/2006/ole">
              <p:oleObj spid="_x0000_s168972" name="Equation" r:id="rId8" imgW="139680" imgH="139680" progId="Equation.3">
                <p:embed/>
              </p:oleObj>
            </a:graphicData>
          </a:graphic>
        </p:graphicFrame>
        <p:grpSp>
          <p:nvGrpSpPr>
            <p:cNvPr id="3" name="Group 13"/>
            <p:cNvGrpSpPr>
              <a:grpSpLocks/>
            </p:cNvGrpSpPr>
            <p:nvPr/>
          </p:nvGrpSpPr>
          <p:grpSpPr bwMode="auto">
            <a:xfrm>
              <a:off x="384" y="1536"/>
              <a:ext cx="4005" cy="576"/>
              <a:chOff x="288" y="1344"/>
              <a:chExt cx="4005" cy="576"/>
            </a:xfrm>
          </p:grpSpPr>
          <p:sp>
            <p:nvSpPr>
              <p:cNvPr id="87054" name="Text Box 14"/>
              <p:cNvSpPr txBox="1">
                <a:spLocks noChangeArrowheads="1"/>
              </p:cNvSpPr>
              <p:nvPr/>
            </p:nvSpPr>
            <p:spPr bwMode="auto">
              <a:xfrm>
                <a:off x="288" y="1440"/>
                <a:ext cx="672" cy="288"/>
              </a:xfrm>
              <a:prstGeom prst="rect">
                <a:avLst/>
              </a:prstGeom>
              <a:noFill/>
              <a:ln w="9525">
                <a:noFill/>
                <a:miter lim="800000"/>
                <a:headEnd/>
                <a:tailEnd/>
              </a:ln>
              <a:effectLst/>
            </p:spPr>
            <p:txBody>
              <a:bodyPr>
                <a:spAutoFit/>
              </a:bodyPr>
              <a:lstStyle/>
              <a:p>
                <a:pPr>
                  <a:spcBef>
                    <a:spcPct val="50000"/>
                  </a:spcBef>
                </a:pPr>
                <a:r>
                  <a:rPr kumimoji="1" lang="en-US" altLang="zh-CN">
                    <a:latin typeface="宋体" pitchFamily="2" charset="-122"/>
                  </a:rPr>
                  <a:t>(A)</a:t>
                </a:r>
              </a:p>
            </p:txBody>
          </p:sp>
          <p:sp>
            <p:nvSpPr>
              <p:cNvPr id="87055" name="Rectangle 15"/>
              <p:cNvSpPr>
                <a:spLocks noChangeArrowheads="1"/>
              </p:cNvSpPr>
              <p:nvPr/>
            </p:nvSpPr>
            <p:spPr bwMode="auto">
              <a:xfrm>
                <a:off x="3433" y="1440"/>
                <a:ext cx="407" cy="288"/>
              </a:xfrm>
              <a:prstGeom prst="rect">
                <a:avLst/>
              </a:prstGeom>
              <a:noFill/>
              <a:ln w="9525">
                <a:noFill/>
                <a:miter lim="800000"/>
                <a:headEnd/>
                <a:tailEnd/>
              </a:ln>
              <a:effectLst/>
            </p:spPr>
            <p:txBody>
              <a:bodyPr wrap="none">
                <a:spAutoFit/>
              </a:bodyPr>
              <a:lstStyle/>
              <a:p>
                <a:pPr>
                  <a:spcBef>
                    <a:spcPct val="50000"/>
                  </a:spcBef>
                </a:pPr>
                <a:r>
                  <a:rPr kumimoji="1" lang="en-US" altLang="zh-CN">
                    <a:latin typeface="宋体" pitchFamily="2" charset="-122"/>
                  </a:rPr>
                  <a:t>(D)</a:t>
                </a:r>
              </a:p>
            </p:txBody>
          </p:sp>
          <p:sp>
            <p:nvSpPr>
              <p:cNvPr id="87056" name="Rectangle 16"/>
              <p:cNvSpPr>
                <a:spLocks noChangeArrowheads="1"/>
              </p:cNvSpPr>
              <p:nvPr/>
            </p:nvSpPr>
            <p:spPr bwMode="auto">
              <a:xfrm>
                <a:off x="1225" y="1440"/>
                <a:ext cx="407" cy="288"/>
              </a:xfrm>
              <a:prstGeom prst="rect">
                <a:avLst/>
              </a:prstGeom>
              <a:noFill/>
              <a:ln w="9525">
                <a:noFill/>
                <a:miter lim="800000"/>
                <a:headEnd/>
                <a:tailEnd/>
              </a:ln>
              <a:effectLst/>
            </p:spPr>
            <p:txBody>
              <a:bodyPr wrap="none">
                <a:spAutoFit/>
              </a:bodyPr>
              <a:lstStyle/>
              <a:p>
                <a:pPr>
                  <a:spcBef>
                    <a:spcPct val="50000"/>
                  </a:spcBef>
                </a:pPr>
                <a:r>
                  <a:rPr kumimoji="1" lang="en-US" altLang="zh-CN">
                    <a:latin typeface="宋体" pitchFamily="2" charset="-122"/>
                  </a:rPr>
                  <a:t>(B)</a:t>
                </a:r>
              </a:p>
            </p:txBody>
          </p:sp>
          <p:sp>
            <p:nvSpPr>
              <p:cNvPr id="87057" name="Rectangle 17"/>
              <p:cNvSpPr>
                <a:spLocks noChangeArrowheads="1"/>
              </p:cNvSpPr>
              <p:nvPr/>
            </p:nvSpPr>
            <p:spPr bwMode="auto">
              <a:xfrm>
                <a:off x="2208" y="1440"/>
                <a:ext cx="407" cy="288"/>
              </a:xfrm>
              <a:prstGeom prst="rect">
                <a:avLst/>
              </a:prstGeom>
              <a:noFill/>
              <a:ln w="9525">
                <a:noFill/>
                <a:miter lim="800000"/>
                <a:headEnd/>
                <a:tailEnd/>
              </a:ln>
              <a:effectLst/>
            </p:spPr>
            <p:txBody>
              <a:bodyPr wrap="none">
                <a:spAutoFit/>
              </a:bodyPr>
              <a:lstStyle/>
              <a:p>
                <a:pPr>
                  <a:spcBef>
                    <a:spcPct val="50000"/>
                  </a:spcBef>
                </a:pPr>
                <a:r>
                  <a:rPr kumimoji="1" lang="en-US" altLang="zh-CN">
                    <a:latin typeface="宋体" pitchFamily="2" charset="-122"/>
                  </a:rPr>
                  <a:t>(C)</a:t>
                </a:r>
              </a:p>
            </p:txBody>
          </p:sp>
          <p:graphicFrame>
            <p:nvGraphicFramePr>
              <p:cNvPr id="87058" name="Object 18"/>
              <p:cNvGraphicFramePr>
                <a:graphicFrameLocks noChangeAspect="1"/>
              </p:cNvGraphicFramePr>
              <p:nvPr/>
            </p:nvGraphicFramePr>
            <p:xfrm>
              <a:off x="720" y="1344"/>
              <a:ext cx="341" cy="576"/>
            </p:xfrm>
            <a:graphic>
              <a:graphicData uri="http://schemas.openxmlformats.org/presentationml/2006/ole">
                <p:oleObj spid="_x0000_s168973" name="Equation" r:id="rId9" imgW="203040" imgH="342720" progId="Equation.3">
                  <p:embed/>
                </p:oleObj>
              </a:graphicData>
            </a:graphic>
          </p:graphicFrame>
          <p:graphicFrame>
            <p:nvGraphicFramePr>
              <p:cNvPr id="87059" name="Object 19"/>
              <p:cNvGraphicFramePr>
                <a:graphicFrameLocks noChangeAspect="1"/>
              </p:cNvGraphicFramePr>
              <p:nvPr/>
            </p:nvGraphicFramePr>
            <p:xfrm>
              <a:off x="1643" y="1344"/>
              <a:ext cx="469" cy="528"/>
            </p:xfrm>
            <a:graphic>
              <a:graphicData uri="http://schemas.openxmlformats.org/presentationml/2006/ole">
                <p:oleObj spid="_x0000_s168974" name="Equation" r:id="rId10" imgW="304560" imgH="342720" progId="Equation.3">
                  <p:embed/>
                </p:oleObj>
              </a:graphicData>
            </a:graphic>
          </p:graphicFrame>
          <p:graphicFrame>
            <p:nvGraphicFramePr>
              <p:cNvPr id="87060" name="Object 20"/>
              <p:cNvGraphicFramePr>
                <a:graphicFrameLocks noChangeAspect="1"/>
              </p:cNvGraphicFramePr>
              <p:nvPr/>
            </p:nvGraphicFramePr>
            <p:xfrm>
              <a:off x="2688" y="1344"/>
              <a:ext cx="512" cy="576"/>
            </p:xfrm>
            <a:graphic>
              <a:graphicData uri="http://schemas.openxmlformats.org/presentationml/2006/ole">
                <p:oleObj spid="_x0000_s168975" name="Equation" r:id="rId11" imgW="304560" imgH="342720" progId="Equation.3">
                  <p:embed/>
                </p:oleObj>
              </a:graphicData>
            </a:graphic>
          </p:graphicFrame>
          <p:graphicFrame>
            <p:nvGraphicFramePr>
              <p:cNvPr id="87061" name="Object 21"/>
              <p:cNvGraphicFramePr>
                <a:graphicFrameLocks noChangeAspect="1"/>
              </p:cNvGraphicFramePr>
              <p:nvPr/>
            </p:nvGraphicFramePr>
            <p:xfrm>
              <a:off x="3803" y="1392"/>
              <a:ext cx="490" cy="384"/>
            </p:xfrm>
            <a:graphic>
              <a:graphicData uri="http://schemas.openxmlformats.org/presentationml/2006/ole">
                <p:oleObj spid="_x0000_s168976" name="Equation" r:id="rId12" imgW="291960" imgH="228600" progId="Equation.3">
                  <p:embed/>
                </p:oleObj>
              </a:graphicData>
            </a:graphic>
          </p:graphicFrame>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4"/>
                                        </p:tgtEl>
                                        <p:attrNameLst>
                                          <p:attrName>style.visibility</p:attrName>
                                        </p:attrNameLst>
                                      </p:cBhvr>
                                      <p:to>
                                        <p:strVal val="visible"/>
                                      </p:to>
                                    </p:set>
                                    <p:anim calcmode="lin" valueType="num">
                                      <p:cBhvr additive="base">
                                        <p:cTn id="13" dur="500" fill="hold"/>
                                        <p:tgtEl>
                                          <p:spTgt spid="87044"/>
                                        </p:tgtEl>
                                        <p:attrNameLst>
                                          <p:attrName>ppt_x</p:attrName>
                                        </p:attrNameLst>
                                      </p:cBhvr>
                                      <p:tavLst>
                                        <p:tav tm="0">
                                          <p:val>
                                            <p:strVal val="0-#ppt_w/2"/>
                                          </p:val>
                                        </p:tav>
                                        <p:tav tm="100000">
                                          <p:val>
                                            <p:strVal val="#ppt_x"/>
                                          </p:val>
                                        </p:tav>
                                      </p:tavLst>
                                    </p:anim>
                                    <p:anim calcmode="lin" valueType="num">
                                      <p:cBhvr additive="base">
                                        <p:cTn id="14"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9" name="Text Box 9"/>
          <p:cNvSpPr txBox="1">
            <a:spLocks noChangeArrowheads="1"/>
          </p:cNvSpPr>
          <p:nvPr/>
        </p:nvSpPr>
        <p:spPr bwMode="auto">
          <a:xfrm>
            <a:off x="2136775" y="2636838"/>
            <a:ext cx="7188200" cy="641350"/>
          </a:xfrm>
          <a:prstGeom prst="rect">
            <a:avLst/>
          </a:prstGeom>
          <a:noFill/>
          <a:ln w="9525">
            <a:noFill/>
            <a:miter lim="800000"/>
            <a:headEnd/>
            <a:tailEnd/>
          </a:ln>
        </p:spPr>
        <p:txBody>
          <a:bodyPr>
            <a:spAutoFit/>
          </a:bodyPr>
          <a:lstStyle/>
          <a:p>
            <a:pPr>
              <a:spcBef>
                <a:spcPct val="50000"/>
              </a:spcBef>
            </a:pPr>
            <a:r>
              <a:rPr lang="zh-CN" altLang="en-US" sz="3600" b="1">
                <a:latin typeface="楷体_GB2312" pitchFamily="49" charset="-122"/>
                <a:ea typeface="Arial Unicode MS" pitchFamily="34" charset="-122"/>
                <a:cs typeface="Arial Unicode MS" pitchFamily="34" charset="-122"/>
              </a:rPr>
              <a:t>    </a:t>
            </a:r>
            <a:r>
              <a:rPr lang="zh-CN" altLang="en-US" sz="3600">
                <a:latin typeface="楷体_GB2312" pitchFamily="49" charset="-122"/>
                <a:ea typeface="Arial Unicode MS" pitchFamily="34" charset="-122"/>
                <a:cs typeface="Arial Unicode MS" pitchFamily="34" charset="-122"/>
                <a:sym typeface="Math4" pitchFamily="2" charset="2"/>
              </a:rPr>
              <a:t>研究对象的全体</a:t>
            </a:r>
            <a:r>
              <a:rPr lang="zh-CN" altLang="en-US" sz="3600">
                <a:latin typeface="楷体_GB2312" pitchFamily="49" charset="-122"/>
                <a:ea typeface="楷体_GB2312" pitchFamily="49" charset="-122"/>
                <a:sym typeface="Math4" pitchFamily="2" charset="2"/>
              </a:rPr>
              <a:t>    </a:t>
            </a:r>
          </a:p>
        </p:txBody>
      </p:sp>
      <p:grpSp>
        <p:nvGrpSpPr>
          <p:cNvPr id="2" name="Group 11"/>
          <p:cNvGrpSpPr>
            <a:grpSpLocks/>
          </p:cNvGrpSpPr>
          <p:nvPr/>
        </p:nvGrpSpPr>
        <p:grpSpPr bwMode="auto">
          <a:xfrm>
            <a:off x="971550" y="2636838"/>
            <a:ext cx="3962400" cy="641350"/>
            <a:chOff x="576" y="144"/>
            <a:chExt cx="2496" cy="404"/>
          </a:xfrm>
        </p:grpSpPr>
        <p:sp>
          <p:nvSpPr>
            <p:cNvPr id="14362" name="Text Box 12"/>
            <p:cNvSpPr txBox="1">
              <a:spLocks noChangeArrowheads="1"/>
            </p:cNvSpPr>
            <p:nvPr/>
          </p:nvSpPr>
          <p:spPr bwMode="auto">
            <a:xfrm>
              <a:off x="1140" y="144"/>
              <a:ext cx="1932" cy="404"/>
            </a:xfrm>
            <a:prstGeom prst="rect">
              <a:avLst/>
            </a:prstGeom>
            <a:noFill/>
            <a:ln w="9525">
              <a:noFill/>
              <a:miter lim="800000"/>
              <a:headEnd/>
              <a:tailEnd/>
            </a:ln>
          </p:spPr>
          <p:txBody>
            <a:bodyPr>
              <a:spAutoFit/>
            </a:bodyPr>
            <a:lstStyle/>
            <a:p>
              <a:r>
                <a:rPr lang="zh-CN" altLang="en-US" sz="3600" b="1">
                  <a:solidFill>
                    <a:srgbClr val="339933"/>
                  </a:solidFill>
                  <a:latin typeface="楷体_GB2312" pitchFamily="49" charset="-122"/>
                  <a:ea typeface="宋体" pitchFamily="2" charset="-122"/>
                </a:rPr>
                <a:t>总体</a:t>
              </a:r>
            </a:p>
          </p:txBody>
        </p:sp>
        <p:sp>
          <p:nvSpPr>
            <p:cNvPr id="14363" name="Oval 13"/>
            <p:cNvSpPr>
              <a:spLocks noChangeArrowheads="1"/>
            </p:cNvSpPr>
            <p:nvPr/>
          </p:nvSpPr>
          <p:spPr bwMode="auto">
            <a:xfrm>
              <a:off x="576" y="288"/>
              <a:ext cx="288" cy="144"/>
            </a:xfrm>
            <a:prstGeom prst="ellipse">
              <a:avLst/>
            </a:prstGeom>
            <a:solidFill>
              <a:srgbClr val="FF3399"/>
            </a:solidFill>
            <a:ln w="9525">
              <a:solidFill>
                <a:srgbClr val="FFFFFF"/>
              </a:solidFill>
              <a:miter lim="800000"/>
              <a:headEnd/>
              <a:tailEnd/>
            </a:ln>
          </p:spPr>
          <p:txBody>
            <a:bodyPr wrap="none" anchor="ctr"/>
            <a:lstStyle/>
            <a:p>
              <a:pPr algn="ctr"/>
              <a:endParaRPr lang="zh-CN" altLang="en-US" sz="3200">
                <a:solidFill>
                  <a:srgbClr val="FF3399"/>
                </a:solidFill>
                <a:ea typeface="楷体_GB2312" pitchFamily="49" charset="-122"/>
              </a:endParaRPr>
            </a:p>
          </p:txBody>
        </p:sp>
      </p:grpSp>
      <p:sp>
        <p:nvSpPr>
          <p:cNvPr id="14340" name="Rectangle 14"/>
          <p:cNvSpPr>
            <a:spLocks noChangeArrowheads="1"/>
          </p:cNvSpPr>
          <p:nvPr/>
        </p:nvSpPr>
        <p:spPr bwMode="auto">
          <a:xfrm>
            <a:off x="1116013" y="1844675"/>
            <a:ext cx="5988050" cy="519113"/>
          </a:xfrm>
          <a:prstGeom prst="rect">
            <a:avLst/>
          </a:prstGeom>
          <a:noFill/>
          <a:ln w="9525">
            <a:noFill/>
            <a:miter lim="800000"/>
            <a:headEnd/>
            <a:tailEnd/>
          </a:ln>
        </p:spPr>
        <p:txBody>
          <a:bodyPr wrap="none">
            <a:spAutoFit/>
          </a:bodyPr>
          <a:lstStyle/>
          <a:p>
            <a:r>
              <a:rPr lang="zh-CN" altLang="en-US" b="1">
                <a:ea typeface="宋体" pitchFamily="2" charset="-122"/>
              </a:rPr>
              <a:t>一个统计问题总有它明确的研究对象</a:t>
            </a:r>
            <a:r>
              <a:rPr lang="en-US" altLang="zh-CN" b="1" dirty="0">
                <a:ea typeface="宋体" pitchFamily="2" charset="-122"/>
              </a:rPr>
              <a:t>.</a:t>
            </a:r>
            <a:endParaRPr lang="zh-CN" altLang="en-US" b="1">
              <a:ea typeface="宋体" pitchFamily="2" charset="-122"/>
            </a:endParaRPr>
          </a:p>
        </p:txBody>
      </p:sp>
      <p:sp>
        <p:nvSpPr>
          <p:cNvPr id="14341" name="Rectangle 15"/>
          <p:cNvSpPr>
            <a:spLocks noChangeArrowheads="1"/>
          </p:cNvSpPr>
          <p:nvPr/>
        </p:nvSpPr>
        <p:spPr bwMode="auto">
          <a:xfrm>
            <a:off x="1187450" y="727075"/>
            <a:ext cx="3816350" cy="762000"/>
          </a:xfrm>
          <a:prstGeom prst="rect">
            <a:avLst/>
          </a:prstGeom>
          <a:noFill/>
          <a:ln w="9525">
            <a:noFill/>
            <a:miter lim="800000"/>
            <a:headEnd/>
            <a:tailEnd/>
          </a:ln>
        </p:spPr>
        <p:txBody>
          <a:bodyPr>
            <a:spAutoFit/>
          </a:bodyPr>
          <a:lstStyle/>
          <a:p>
            <a:r>
              <a:rPr lang="zh-CN" altLang="en-US" sz="4400">
                <a:ea typeface="宋体" pitchFamily="2" charset="-122"/>
              </a:rPr>
              <a:t>基本概念</a:t>
            </a:r>
            <a:endParaRPr lang="en-US" altLang="zh-CN" sz="4400" dirty="0">
              <a:ea typeface="宋体" pitchFamily="2" charset="-122"/>
            </a:endParaRPr>
          </a:p>
        </p:txBody>
      </p:sp>
      <p:sp>
        <p:nvSpPr>
          <p:cNvPr id="1602576" name="Rectangle 16"/>
          <p:cNvSpPr>
            <a:spLocks noChangeArrowheads="1"/>
          </p:cNvSpPr>
          <p:nvPr/>
        </p:nvSpPr>
        <p:spPr bwMode="auto">
          <a:xfrm>
            <a:off x="1187450" y="5876925"/>
            <a:ext cx="2627313" cy="361950"/>
          </a:xfrm>
          <a:prstGeom prst="rect">
            <a:avLst/>
          </a:prstGeom>
          <a:noFill/>
          <a:ln w="9525">
            <a:noFill/>
            <a:miter lim="800000"/>
            <a:headEnd/>
            <a:tailEnd/>
          </a:ln>
        </p:spPr>
        <p:txBody>
          <a:bodyPr lIns="71689" tIns="35844" rIns="71689" bIns="35844" anchor="ctr">
            <a:spAutoFit/>
          </a:bodyPr>
          <a:lstStyle/>
          <a:p>
            <a:pPr algn="ctr" defTabSz="717550"/>
            <a:r>
              <a:rPr lang="zh-CN" altLang="en-US" sz="1900" b="1">
                <a:ea typeface="宋体" pitchFamily="2" charset="-122"/>
              </a:rPr>
              <a:t>研究某批灯泡的质量</a:t>
            </a:r>
          </a:p>
        </p:txBody>
      </p:sp>
      <p:pic>
        <p:nvPicPr>
          <p:cNvPr id="1602577" name="Picture 17" descr="多个灯泡"/>
          <p:cNvPicPr>
            <a:picLocks noChangeAspect="1" noChangeArrowheads="1"/>
          </p:cNvPicPr>
          <p:nvPr/>
        </p:nvPicPr>
        <p:blipFill>
          <a:blip r:embed="rId2"/>
          <a:srcRect/>
          <a:stretch>
            <a:fillRect/>
          </a:stretch>
        </p:blipFill>
        <p:spPr bwMode="auto">
          <a:xfrm>
            <a:off x="1258888" y="3573463"/>
            <a:ext cx="2074862" cy="2160587"/>
          </a:xfrm>
          <a:prstGeom prst="rect">
            <a:avLst/>
          </a:prstGeom>
          <a:noFill/>
          <a:ln w="9525">
            <a:solidFill>
              <a:schemeClr val="folHlink"/>
            </a:solidFill>
            <a:miter lim="800000"/>
            <a:headEnd/>
            <a:tailEnd/>
          </a:ln>
        </p:spPr>
      </p:pic>
      <p:sp>
        <p:nvSpPr>
          <p:cNvPr id="1602578" name="Rectangle 18"/>
          <p:cNvSpPr>
            <a:spLocks noChangeArrowheads="1"/>
          </p:cNvSpPr>
          <p:nvPr/>
        </p:nvSpPr>
        <p:spPr bwMode="auto">
          <a:xfrm>
            <a:off x="2339975" y="3789363"/>
            <a:ext cx="769938" cy="361950"/>
          </a:xfrm>
          <a:prstGeom prst="rect">
            <a:avLst/>
          </a:prstGeom>
          <a:solidFill>
            <a:srgbClr val="EAEAEA">
              <a:alpha val="56078"/>
            </a:srgbClr>
          </a:solidFill>
          <a:ln w="9525">
            <a:noFill/>
            <a:miter lim="800000"/>
            <a:headEnd/>
            <a:tailEnd/>
          </a:ln>
        </p:spPr>
        <p:txBody>
          <a:bodyPr lIns="71689" tIns="35844" rIns="71689" bIns="35844">
            <a:spAutoFit/>
          </a:bodyPr>
          <a:lstStyle/>
          <a:p>
            <a:pPr defTabSz="717550"/>
            <a:r>
              <a:rPr lang="zh-CN" altLang="en-US" sz="1900" b="1">
                <a:solidFill>
                  <a:srgbClr val="3366CC"/>
                </a:solidFill>
                <a:ea typeface="宋体" pitchFamily="2" charset="-122"/>
              </a:rPr>
              <a:t>总体</a:t>
            </a:r>
            <a:endParaRPr lang="zh-CN" altLang="zh-CN" sz="1900" b="1">
              <a:solidFill>
                <a:srgbClr val="3366CC"/>
              </a:solidFill>
              <a:ea typeface="宋体" pitchFamily="2" charset="-122"/>
            </a:endParaRPr>
          </a:p>
        </p:txBody>
      </p:sp>
      <p:sp>
        <p:nvSpPr>
          <p:cNvPr id="1602579" name="Rectangle 19"/>
          <p:cNvSpPr>
            <a:spLocks noChangeArrowheads="1"/>
          </p:cNvSpPr>
          <p:nvPr/>
        </p:nvSpPr>
        <p:spPr bwMode="auto">
          <a:xfrm>
            <a:off x="1258888" y="6294438"/>
            <a:ext cx="3025775" cy="317500"/>
          </a:xfrm>
          <a:prstGeom prst="rect">
            <a:avLst/>
          </a:prstGeom>
          <a:solidFill>
            <a:srgbClr val="FFCCCC"/>
          </a:solidFill>
          <a:ln w="9525">
            <a:noFill/>
            <a:miter lim="800000"/>
            <a:headEnd/>
            <a:tailEnd/>
          </a:ln>
        </p:spPr>
        <p:txBody>
          <a:bodyPr lIns="71689" tIns="35844" rIns="71689" bIns="35844" anchor="ctr">
            <a:spAutoFit/>
          </a:bodyPr>
          <a:lstStyle/>
          <a:p>
            <a:pPr defTabSz="717550"/>
            <a:r>
              <a:rPr lang="zh-CN" altLang="en-US" sz="1600" b="1">
                <a:solidFill>
                  <a:srgbClr val="0000FF"/>
                </a:solidFill>
                <a:ea typeface="宋体" pitchFamily="2" charset="-122"/>
              </a:rPr>
              <a:t>该批灯泡寿命的全体就是总体</a:t>
            </a:r>
          </a:p>
        </p:txBody>
      </p:sp>
      <p:sp>
        <p:nvSpPr>
          <p:cNvPr id="1602580" name="Rectangle 20"/>
          <p:cNvSpPr>
            <a:spLocks noChangeArrowheads="1"/>
          </p:cNvSpPr>
          <p:nvPr/>
        </p:nvSpPr>
        <p:spPr bwMode="auto">
          <a:xfrm>
            <a:off x="1344613" y="4527550"/>
            <a:ext cx="1714500" cy="377825"/>
          </a:xfrm>
          <a:prstGeom prst="rect">
            <a:avLst/>
          </a:prstGeom>
          <a:solidFill>
            <a:schemeClr val="bg1"/>
          </a:solidFill>
          <a:ln w="9525">
            <a:noFill/>
            <a:miter lim="800000"/>
            <a:headEnd/>
            <a:tailEnd/>
          </a:ln>
        </p:spPr>
        <p:txBody>
          <a:bodyPr lIns="71689" tIns="35844" rIns="71689" bIns="35844" anchor="ctr">
            <a:spAutoFit/>
          </a:bodyPr>
          <a:lstStyle/>
          <a:p>
            <a:pPr defTabSz="717550"/>
            <a:r>
              <a:rPr lang="zh-CN" altLang="en-US" sz="1400" b="1">
                <a:solidFill>
                  <a:schemeClr val="folHlink"/>
                </a:solidFill>
                <a:ea typeface="宋体" pitchFamily="2" charset="-122"/>
              </a:rPr>
              <a:t> </a:t>
            </a:r>
            <a:r>
              <a:rPr lang="zh-CN" altLang="en-US" sz="2000" b="1">
                <a:solidFill>
                  <a:srgbClr val="FF3300"/>
                </a:solidFill>
                <a:ea typeface="宋体" pitchFamily="2" charset="-122"/>
              </a:rPr>
              <a:t>灯泡的寿命</a:t>
            </a:r>
          </a:p>
        </p:txBody>
      </p:sp>
      <p:grpSp>
        <p:nvGrpSpPr>
          <p:cNvPr id="3" name="Group 37"/>
          <p:cNvGrpSpPr>
            <a:grpSpLocks/>
          </p:cNvGrpSpPr>
          <p:nvPr/>
        </p:nvGrpSpPr>
        <p:grpSpPr bwMode="auto">
          <a:xfrm>
            <a:off x="5508625" y="3429000"/>
            <a:ext cx="2663825" cy="1943100"/>
            <a:chOff x="2688" y="816"/>
            <a:chExt cx="1968" cy="768"/>
          </a:xfrm>
        </p:grpSpPr>
        <p:pic>
          <p:nvPicPr>
            <p:cNvPr id="14352" name="Picture 38" descr="小汽车1"/>
            <p:cNvPicPr>
              <a:picLocks noChangeAspect="1" noChangeArrowheads="1"/>
            </p:cNvPicPr>
            <p:nvPr/>
          </p:nvPicPr>
          <p:blipFill>
            <a:blip r:embed="rId3"/>
            <a:srcRect/>
            <a:stretch>
              <a:fillRect/>
            </a:stretch>
          </p:blipFill>
          <p:spPr bwMode="auto">
            <a:xfrm>
              <a:off x="2688" y="864"/>
              <a:ext cx="768" cy="307"/>
            </a:xfrm>
            <a:prstGeom prst="rect">
              <a:avLst/>
            </a:prstGeom>
            <a:noFill/>
            <a:ln w="9525">
              <a:noFill/>
              <a:miter lim="800000"/>
              <a:headEnd/>
              <a:tailEnd/>
            </a:ln>
          </p:spPr>
        </p:pic>
        <p:pic>
          <p:nvPicPr>
            <p:cNvPr id="14353" name="Picture 39" descr="小汽车1"/>
            <p:cNvPicPr>
              <a:picLocks noChangeAspect="1" noChangeArrowheads="1"/>
            </p:cNvPicPr>
            <p:nvPr/>
          </p:nvPicPr>
          <p:blipFill>
            <a:blip r:embed="rId3"/>
            <a:srcRect/>
            <a:stretch>
              <a:fillRect/>
            </a:stretch>
          </p:blipFill>
          <p:spPr bwMode="auto">
            <a:xfrm>
              <a:off x="2784" y="960"/>
              <a:ext cx="768" cy="307"/>
            </a:xfrm>
            <a:prstGeom prst="rect">
              <a:avLst/>
            </a:prstGeom>
            <a:noFill/>
            <a:ln w="9525">
              <a:noFill/>
              <a:miter lim="800000"/>
              <a:headEnd/>
              <a:tailEnd/>
            </a:ln>
          </p:spPr>
        </p:pic>
        <p:pic>
          <p:nvPicPr>
            <p:cNvPr id="14354" name="Picture 40" descr="小汽车1"/>
            <p:cNvPicPr>
              <a:picLocks noChangeAspect="1" noChangeArrowheads="1"/>
            </p:cNvPicPr>
            <p:nvPr/>
          </p:nvPicPr>
          <p:blipFill>
            <a:blip r:embed="rId4"/>
            <a:srcRect/>
            <a:stretch>
              <a:fillRect/>
            </a:stretch>
          </p:blipFill>
          <p:spPr bwMode="auto">
            <a:xfrm>
              <a:off x="2880" y="1056"/>
              <a:ext cx="768" cy="307"/>
            </a:xfrm>
            <a:prstGeom prst="rect">
              <a:avLst/>
            </a:prstGeom>
            <a:noFill/>
            <a:ln w="9525">
              <a:noFill/>
              <a:miter lim="800000"/>
              <a:headEnd/>
              <a:tailEnd/>
            </a:ln>
          </p:spPr>
        </p:pic>
        <p:pic>
          <p:nvPicPr>
            <p:cNvPr id="14355" name="Picture 41" descr="小汽车1"/>
            <p:cNvPicPr>
              <a:picLocks noChangeAspect="1" noChangeArrowheads="1"/>
            </p:cNvPicPr>
            <p:nvPr/>
          </p:nvPicPr>
          <p:blipFill>
            <a:blip r:embed="rId5"/>
            <a:srcRect/>
            <a:stretch>
              <a:fillRect/>
            </a:stretch>
          </p:blipFill>
          <p:spPr bwMode="auto">
            <a:xfrm>
              <a:off x="2976" y="1152"/>
              <a:ext cx="768" cy="307"/>
            </a:xfrm>
            <a:prstGeom prst="rect">
              <a:avLst/>
            </a:prstGeom>
            <a:noFill/>
            <a:ln w="9525">
              <a:noFill/>
              <a:miter lim="800000"/>
              <a:headEnd/>
              <a:tailEnd/>
            </a:ln>
          </p:spPr>
        </p:pic>
        <p:pic>
          <p:nvPicPr>
            <p:cNvPr id="14356" name="Picture 42" descr="小汽车1"/>
            <p:cNvPicPr>
              <a:picLocks noChangeAspect="1" noChangeArrowheads="1"/>
            </p:cNvPicPr>
            <p:nvPr/>
          </p:nvPicPr>
          <p:blipFill>
            <a:blip r:embed="rId6"/>
            <a:srcRect/>
            <a:stretch>
              <a:fillRect/>
            </a:stretch>
          </p:blipFill>
          <p:spPr bwMode="auto">
            <a:xfrm>
              <a:off x="3072" y="1248"/>
              <a:ext cx="768" cy="307"/>
            </a:xfrm>
            <a:prstGeom prst="rect">
              <a:avLst/>
            </a:prstGeom>
            <a:noFill/>
            <a:ln w="9525">
              <a:noFill/>
              <a:miter lim="800000"/>
              <a:headEnd/>
              <a:tailEnd/>
            </a:ln>
          </p:spPr>
        </p:pic>
        <p:pic>
          <p:nvPicPr>
            <p:cNvPr id="14357" name="Picture 43" descr="小汽车1"/>
            <p:cNvPicPr>
              <a:picLocks noChangeAspect="1" noChangeArrowheads="1"/>
            </p:cNvPicPr>
            <p:nvPr/>
          </p:nvPicPr>
          <p:blipFill>
            <a:blip r:embed="rId7"/>
            <a:srcRect/>
            <a:stretch>
              <a:fillRect/>
            </a:stretch>
          </p:blipFill>
          <p:spPr bwMode="auto">
            <a:xfrm>
              <a:off x="3408" y="816"/>
              <a:ext cx="768" cy="307"/>
            </a:xfrm>
            <a:prstGeom prst="rect">
              <a:avLst/>
            </a:prstGeom>
            <a:noFill/>
            <a:ln w="9525">
              <a:noFill/>
              <a:miter lim="800000"/>
              <a:headEnd/>
              <a:tailEnd/>
            </a:ln>
          </p:spPr>
        </p:pic>
        <p:pic>
          <p:nvPicPr>
            <p:cNvPr id="14358" name="Picture 44" descr="小汽车1"/>
            <p:cNvPicPr>
              <a:picLocks noChangeAspect="1" noChangeArrowheads="1"/>
            </p:cNvPicPr>
            <p:nvPr/>
          </p:nvPicPr>
          <p:blipFill>
            <a:blip r:embed="rId8"/>
            <a:srcRect/>
            <a:stretch>
              <a:fillRect/>
            </a:stretch>
          </p:blipFill>
          <p:spPr bwMode="auto">
            <a:xfrm>
              <a:off x="3552" y="960"/>
              <a:ext cx="768" cy="307"/>
            </a:xfrm>
            <a:prstGeom prst="rect">
              <a:avLst/>
            </a:prstGeom>
            <a:noFill/>
            <a:ln w="9525">
              <a:noFill/>
              <a:miter lim="800000"/>
              <a:headEnd/>
              <a:tailEnd/>
            </a:ln>
          </p:spPr>
        </p:pic>
        <p:pic>
          <p:nvPicPr>
            <p:cNvPr id="14359" name="Picture 45" descr="小汽车1"/>
            <p:cNvPicPr>
              <a:picLocks noChangeAspect="1" noChangeArrowheads="1"/>
            </p:cNvPicPr>
            <p:nvPr/>
          </p:nvPicPr>
          <p:blipFill>
            <a:blip r:embed="rId9"/>
            <a:srcRect/>
            <a:stretch>
              <a:fillRect/>
            </a:stretch>
          </p:blipFill>
          <p:spPr bwMode="auto">
            <a:xfrm>
              <a:off x="3744" y="1104"/>
              <a:ext cx="768" cy="307"/>
            </a:xfrm>
            <a:prstGeom prst="rect">
              <a:avLst/>
            </a:prstGeom>
            <a:noFill/>
            <a:ln w="9525">
              <a:noFill/>
              <a:miter lim="800000"/>
              <a:headEnd/>
              <a:tailEnd/>
            </a:ln>
          </p:spPr>
        </p:pic>
        <p:pic>
          <p:nvPicPr>
            <p:cNvPr id="14360" name="Picture 46" descr="小汽车1"/>
            <p:cNvPicPr>
              <a:picLocks noChangeAspect="1" noChangeArrowheads="1"/>
            </p:cNvPicPr>
            <p:nvPr/>
          </p:nvPicPr>
          <p:blipFill>
            <a:blip r:embed="rId10"/>
            <a:srcRect/>
            <a:stretch>
              <a:fillRect/>
            </a:stretch>
          </p:blipFill>
          <p:spPr bwMode="auto">
            <a:xfrm>
              <a:off x="3888" y="1248"/>
              <a:ext cx="768" cy="336"/>
            </a:xfrm>
            <a:prstGeom prst="rect">
              <a:avLst/>
            </a:prstGeom>
            <a:noFill/>
            <a:ln w="9525">
              <a:noFill/>
              <a:miter lim="800000"/>
              <a:headEnd/>
              <a:tailEnd/>
            </a:ln>
          </p:spPr>
        </p:pic>
        <p:sp>
          <p:nvSpPr>
            <p:cNvPr id="14361" name="Rectangle 47"/>
            <p:cNvSpPr>
              <a:spLocks noChangeArrowheads="1"/>
            </p:cNvSpPr>
            <p:nvPr/>
          </p:nvSpPr>
          <p:spPr bwMode="auto">
            <a:xfrm>
              <a:off x="4549" y="957"/>
              <a:ext cx="106" cy="180"/>
            </a:xfrm>
            <a:prstGeom prst="rect">
              <a:avLst/>
            </a:prstGeom>
            <a:noFill/>
            <a:ln w="9525">
              <a:noFill/>
              <a:miter lim="800000"/>
              <a:headEnd/>
              <a:tailEnd/>
            </a:ln>
          </p:spPr>
          <p:txBody>
            <a:bodyPr wrap="none" lIns="71689" tIns="35844" rIns="71689" bIns="35844" anchor="ctr">
              <a:spAutoFit/>
            </a:bodyPr>
            <a:lstStyle/>
            <a:p>
              <a:pPr algn="ctr" defTabSz="717550"/>
              <a:endParaRPr lang="zh-CN" altLang="en-US" sz="2500" b="1">
                <a:ea typeface="宋体" pitchFamily="2" charset="-122"/>
              </a:endParaRPr>
            </a:p>
          </p:txBody>
        </p:sp>
      </p:grpSp>
      <p:sp>
        <p:nvSpPr>
          <p:cNvPr id="1602608" name="Rectangle 48"/>
          <p:cNvSpPr>
            <a:spLocks noChangeArrowheads="1"/>
          </p:cNvSpPr>
          <p:nvPr/>
        </p:nvSpPr>
        <p:spPr bwMode="auto">
          <a:xfrm>
            <a:off x="5867400" y="5589588"/>
            <a:ext cx="2724150" cy="361950"/>
          </a:xfrm>
          <a:prstGeom prst="rect">
            <a:avLst/>
          </a:prstGeom>
          <a:noFill/>
          <a:ln w="9525">
            <a:noFill/>
            <a:miter lim="800000"/>
            <a:headEnd/>
            <a:tailEnd/>
          </a:ln>
        </p:spPr>
        <p:txBody>
          <a:bodyPr lIns="71689" tIns="35844" rIns="71689" bIns="35844">
            <a:spAutoFit/>
          </a:bodyPr>
          <a:lstStyle/>
          <a:p>
            <a:pPr defTabSz="717550" eaLnBrk="0" hangingPunct="0"/>
            <a:r>
              <a:rPr lang="zh-CN" altLang="en-US" sz="1900" b="1">
                <a:solidFill>
                  <a:srgbClr val="000000"/>
                </a:solidFill>
                <a:ea typeface="宋体" pitchFamily="2" charset="-122"/>
              </a:rPr>
              <a:t>考察国产 轿车的油耗</a:t>
            </a:r>
          </a:p>
        </p:txBody>
      </p:sp>
      <p:sp>
        <p:nvSpPr>
          <p:cNvPr id="1602609" name="Rectangle 49"/>
          <p:cNvSpPr>
            <a:spLocks noChangeArrowheads="1"/>
          </p:cNvSpPr>
          <p:nvPr/>
        </p:nvSpPr>
        <p:spPr bwMode="auto">
          <a:xfrm>
            <a:off x="5940425" y="4437063"/>
            <a:ext cx="2376488" cy="377825"/>
          </a:xfrm>
          <a:prstGeom prst="rect">
            <a:avLst/>
          </a:prstGeom>
          <a:solidFill>
            <a:srgbClr val="FFFFFF"/>
          </a:solidFill>
          <a:ln w="9525">
            <a:noFill/>
            <a:miter lim="800000"/>
            <a:headEnd/>
            <a:tailEnd/>
          </a:ln>
        </p:spPr>
        <p:txBody>
          <a:bodyPr lIns="71689" tIns="35844" rIns="71689" bIns="35844" anchor="ctr">
            <a:spAutoFit/>
          </a:bodyPr>
          <a:lstStyle/>
          <a:p>
            <a:pPr defTabSz="717550"/>
            <a:r>
              <a:rPr lang="zh-CN" altLang="en-US" sz="1400" b="1">
                <a:solidFill>
                  <a:srgbClr val="CCCCE6"/>
                </a:solidFill>
                <a:ea typeface="宋体" pitchFamily="2" charset="-122"/>
              </a:rPr>
              <a:t> </a:t>
            </a:r>
            <a:r>
              <a:rPr lang="zh-CN" altLang="en-US" sz="2000" b="1">
                <a:solidFill>
                  <a:srgbClr val="FF3300"/>
                </a:solidFill>
                <a:ea typeface="宋体" pitchFamily="2" charset="-122"/>
              </a:rPr>
              <a:t>每公里的耗油量</a:t>
            </a:r>
          </a:p>
        </p:txBody>
      </p:sp>
      <p:sp>
        <p:nvSpPr>
          <p:cNvPr id="1602610" name="Rectangle 50"/>
          <p:cNvSpPr>
            <a:spLocks noChangeArrowheads="1"/>
          </p:cNvSpPr>
          <p:nvPr/>
        </p:nvSpPr>
        <p:spPr bwMode="auto">
          <a:xfrm>
            <a:off x="4932363" y="6021388"/>
            <a:ext cx="4006850" cy="561975"/>
          </a:xfrm>
          <a:prstGeom prst="rect">
            <a:avLst/>
          </a:prstGeom>
          <a:solidFill>
            <a:srgbClr val="FFCCCC"/>
          </a:solidFill>
          <a:ln w="9525">
            <a:noFill/>
            <a:miter lim="800000"/>
            <a:headEnd/>
            <a:tailEnd/>
          </a:ln>
        </p:spPr>
        <p:txBody>
          <a:bodyPr lIns="71689" tIns="35844" rIns="71689" bIns="35844" anchor="ctr">
            <a:spAutoFit/>
          </a:bodyPr>
          <a:lstStyle/>
          <a:p>
            <a:pPr defTabSz="717550"/>
            <a:r>
              <a:rPr lang="zh-CN" altLang="en-US" sz="1600" b="1">
                <a:solidFill>
                  <a:srgbClr val="0000FF"/>
                </a:solidFill>
                <a:ea typeface="宋体" pitchFamily="2" charset="-122"/>
              </a:rPr>
              <a:t>所有国产轿车每公里耗油量的全体就是总体</a:t>
            </a:r>
          </a:p>
        </p:txBody>
      </p:sp>
      <p:sp>
        <p:nvSpPr>
          <p:cNvPr id="1602611" name="Rectangle 51"/>
          <p:cNvSpPr>
            <a:spLocks noChangeArrowheads="1"/>
          </p:cNvSpPr>
          <p:nvPr/>
        </p:nvSpPr>
        <p:spPr bwMode="auto">
          <a:xfrm>
            <a:off x="7451725" y="3716338"/>
            <a:ext cx="769938" cy="361950"/>
          </a:xfrm>
          <a:prstGeom prst="rect">
            <a:avLst/>
          </a:prstGeom>
          <a:solidFill>
            <a:srgbClr val="EAEAEA">
              <a:alpha val="56078"/>
            </a:srgbClr>
          </a:solidFill>
          <a:ln w="9525">
            <a:noFill/>
            <a:miter lim="800000"/>
            <a:headEnd/>
            <a:tailEnd/>
          </a:ln>
        </p:spPr>
        <p:txBody>
          <a:bodyPr lIns="71689" tIns="35844" rIns="71689" bIns="35844">
            <a:spAutoFit/>
          </a:bodyPr>
          <a:lstStyle/>
          <a:p>
            <a:pPr defTabSz="717550"/>
            <a:r>
              <a:rPr lang="zh-CN" altLang="en-US" sz="1900" b="1">
                <a:solidFill>
                  <a:srgbClr val="3366CC"/>
                </a:solidFill>
                <a:ea typeface="宋体" pitchFamily="2" charset="-122"/>
              </a:rPr>
              <a:t>总体</a:t>
            </a:r>
            <a:endParaRPr lang="zh-CN" altLang="zh-CN" sz="1900" b="1">
              <a:solidFill>
                <a:srgbClr val="3366CC"/>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02569"/>
                                        </p:tgtEl>
                                        <p:attrNameLst>
                                          <p:attrName>style.visibility</p:attrName>
                                        </p:attrNameLst>
                                      </p:cBhvr>
                                      <p:to>
                                        <p:strVal val="visible"/>
                                      </p:to>
                                    </p:set>
                                    <p:animEffect transition="in" filter="wipe(up)">
                                      <p:cBhvr>
                                        <p:cTn id="12" dur="500"/>
                                        <p:tgtEl>
                                          <p:spTgt spid="16025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02577"/>
                                        </p:tgtEl>
                                        <p:attrNameLst>
                                          <p:attrName>style.visibility</p:attrName>
                                        </p:attrNameLst>
                                      </p:cBhvr>
                                      <p:to>
                                        <p:strVal val="visible"/>
                                      </p:to>
                                    </p:set>
                                    <p:animEffect transition="in" filter="dissolve">
                                      <p:cBhvr>
                                        <p:cTn id="17" dur="500"/>
                                        <p:tgtEl>
                                          <p:spTgt spid="1602577"/>
                                        </p:tgtEl>
                                      </p:cBhvr>
                                    </p:animEffect>
                                  </p:childTnLst>
                                </p:cTn>
                              </p:par>
                              <p:par>
                                <p:cTn id="18" presetID="2" presetClass="entr" presetSubtype="6" fill="hold" grpId="0" nodeType="withEffect">
                                  <p:stCondLst>
                                    <p:cond delay="0"/>
                                  </p:stCondLst>
                                  <p:childTnLst>
                                    <p:set>
                                      <p:cBhvr>
                                        <p:cTn id="19" dur="1" fill="hold">
                                          <p:stCondLst>
                                            <p:cond delay="0"/>
                                          </p:stCondLst>
                                        </p:cTn>
                                        <p:tgtEl>
                                          <p:spTgt spid="1602576"/>
                                        </p:tgtEl>
                                        <p:attrNameLst>
                                          <p:attrName>style.visibility</p:attrName>
                                        </p:attrNameLst>
                                      </p:cBhvr>
                                      <p:to>
                                        <p:strVal val="visible"/>
                                      </p:to>
                                    </p:set>
                                    <p:anim calcmode="lin" valueType="num">
                                      <p:cBhvr additive="base">
                                        <p:cTn id="20" dur="500" fill="hold"/>
                                        <p:tgtEl>
                                          <p:spTgt spid="1602576"/>
                                        </p:tgtEl>
                                        <p:attrNameLst>
                                          <p:attrName>ppt_x</p:attrName>
                                        </p:attrNameLst>
                                      </p:cBhvr>
                                      <p:tavLst>
                                        <p:tav tm="0">
                                          <p:val>
                                            <p:strVal val="1+#ppt_w/2"/>
                                          </p:val>
                                        </p:tav>
                                        <p:tav tm="100000">
                                          <p:val>
                                            <p:strVal val="#ppt_x"/>
                                          </p:val>
                                        </p:tav>
                                      </p:tavLst>
                                    </p:anim>
                                    <p:anim calcmode="lin" valueType="num">
                                      <p:cBhvr additive="base">
                                        <p:cTn id="21" dur="500" fill="hold"/>
                                        <p:tgtEl>
                                          <p:spTgt spid="160257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0" repeatCount="2000" fill="hold" grpId="0" nodeType="clickEffect">
                                  <p:stCondLst>
                                    <p:cond delay="0"/>
                                  </p:stCondLst>
                                  <p:childTnLst>
                                    <p:set>
                                      <p:cBhvr>
                                        <p:cTn id="25" dur="1" fill="hold">
                                          <p:stCondLst>
                                            <p:cond delay="0"/>
                                          </p:stCondLst>
                                        </p:cTn>
                                        <p:tgtEl>
                                          <p:spTgt spid="1602578"/>
                                        </p:tgtEl>
                                        <p:attrNameLst>
                                          <p:attrName>style.visibility</p:attrName>
                                        </p:attrNameLst>
                                      </p:cBhvr>
                                      <p:to>
                                        <p:strVal val="visible"/>
                                      </p:to>
                                    </p:set>
                                    <p:anim calcmode="lin" valueType="num">
                                      <p:cBhvr>
                                        <p:cTn id="26" dur="1000" fill="hold"/>
                                        <p:tgtEl>
                                          <p:spTgt spid="1602578"/>
                                        </p:tgtEl>
                                        <p:attrNameLst>
                                          <p:attrName>ppt_w</p:attrName>
                                        </p:attrNameLst>
                                      </p:cBhvr>
                                      <p:tavLst>
                                        <p:tav tm="0">
                                          <p:val>
                                            <p:fltVal val="0"/>
                                          </p:val>
                                        </p:tav>
                                        <p:tav tm="100000">
                                          <p:val>
                                            <p:strVal val="#ppt_w"/>
                                          </p:val>
                                        </p:tav>
                                      </p:tavLst>
                                    </p:anim>
                                    <p:anim calcmode="lin" valueType="num">
                                      <p:cBhvr>
                                        <p:cTn id="27" dur="1000" fill="hold"/>
                                        <p:tgtEl>
                                          <p:spTgt spid="1602578"/>
                                        </p:tgtEl>
                                        <p:attrNameLst>
                                          <p:attrName>ppt_h</p:attrName>
                                        </p:attrNameLst>
                                      </p:cBhvr>
                                      <p:tavLst>
                                        <p:tav tm="0">
                                          <p:val>
                                            <p:fltVal val="0"/>
                                          </p:val>
                                        </p:tav>
                                        <p:tav tm="100000">
                                          <p:val>
                                            <p:strVal val="#ppt_h"/>
                                          </p:val>
                                        </p:tav>
                                      </p:tavLst>
                                    </p:anim>
                                    <p:animEffect transition="in" filter="fade">
                                      <p:cBhvr>
                                        <p:cTn id="28" dur="1000"/>
                                        <p:tgtEl>
                                          <p:spTgt spid="160257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1602580"/>
                                        </p:tgtEl>
                                        <p:attrNameLst>
                                          <p:attrName>style.visibility</p:attrName>
                                        </p:attrNameLst>
                                      </p:cBhvr>
                                      <p:to>
                                        <p:strVal val="visible"/>
                                      </p:to>
                                    </p:set>
                                    <p:anim calcmode="lin" valueType="num">
                                      <p:cBhvr>
                                        <p:cTn id="33" dur="500" fill="hold"/>
                                        <p:tgtEl>
                                          <p:spTgt spid="1602580"/>
                                        </p:tgtEl>
                                        <p:attrNameLst>
                                          <p:attrName>ppt_w</p:attrName>
                                        </p:attrNameLst>
                                      </p:cBhvr>
                                      <p:tavLst>
                                        <p:tav tm="0">
                                          <p:val>
                                            <p:fltVal val="0"/>
                                          </p:val>
                                        </p:tav>
                                        <p:tav tm="100000">
                                          <p:val>
                                            <p:strVal val="#ppt_w"/>
                                          </p:val>
                                        </p:tav>
                                      </p:tavLst>
                                    </p:anim>
                                    <p:anim calcmode="lin" valueType="num">
                                      <p:cBhvr>
                                        <p:cTn id="34" dur="500" fill="hold"/>
                                        <p:tgtEl>
                                          <p:spTgt spid="1602580"/>
                                        </p:tgtEl>
                                        <p:attrNameLst>
                                          <p:attrName>ppt_h</p:attrName>
                                        </p:attrNameLst>
                                      </p:cBhvr>
                                      <p:tavLst>
                                        <p:tav tm="0">
                                          <p:val>
                                            <p:fltVal val="0"/>
                                          </p:val>
                                        </p:tav>
                                        <p:tav tm="100000">
                                          <p:val>
                                            <p:strVal val="#ppt_h"/>
                                          </p:val>
                                        </p:tav>
                                      </p:tavLst>
                                    </p:anim>
                                    <p:animEffect transition="in" filter="fade">
                                      <p:cBhvr>
                                        <p:cTn id="35" dur="500"/>
                                        <p:tgtEl>
                                          <p:spTgt spid="16025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02579"/>
                                        </p:tgtEl>
                                        <p:attrNameLst>
                                          <p:attrName>style.visibility</p:attrName>
                                        </p:attrNameLst>
                                      </p:cBhvr>
                                      <p:to>
                                        <p:strVal val="visible"/>
                                      </p:to>
                                    </p:set>
                                    <p:animEffect transition="in" filter="wipe(left)">
                                      <p:cBhvr>
                                        <p:cTn id="40" dur="500"/>
                                        <p:tgtEl>
                                          <p:spTgt spid="160257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in)">
                                      <p:cBhvr>
                                        <p:cTn id="45" dur="1000"/>
                                        <p:tgtEl>
                                          <p:spTgt spid="3"/>
                                        </p:tgtEl>
                                      </p:cBhvr>
                                    </p:animEffect>
                                  </p:childTnLst>
                                </p:cTn>
                              </p:par>
                              <p:par>
                                <p:cTn id="46" presetID="2" presetClass="entr" presetSubtype="12" fill="hold" grpId="0" nodeType="withEffect">
                                  <p:stCondLst>
                                    <p:cond delay="0"/>
                                  </p:stCondLst>
                                  <p:childTnLst>
                                    <p:set>
                                      <p:cBhvr>
                                        <p:cTn id="47" dur="1" fill="hold">
                                          <p:stCondLst>
                                            <p:cond delay="0"/>
                                          </p:stCondLst>
                                        </p:cTn>
                                        <p:tgtEl>
                                          <p:spTgt spid="1602608"/>
                                        </p:tgtEl>
                                        <p:attrNameLst>
                                          <p:attrName>style.visibility</p:attrName>
                                        </p:attrNameLst>
                                      </p:cBhvr>
                                      <p:to>
                                        <p:strVal val="visible"/>
                                      </p:to>
                                    </p:set>
                                    <p:anim calcmode="lin" valueType="num">
                                      <p:cBhvr additive="base">
                                        <p:cTn id="48" dur="500" fill="hold"/>
                                        <p:tgtEl>
                                          <p:spTgt spid="1602608"/>
                                        </p:tgtEl>
                                        <p:attrNameLst>
                                          <p:attrName>ppt_x</p:attrName>
                                        </p:attrNameLst>
                                      </p:cBhvr>
                                      <p:tavLst>
                                        <p:tav tm="0">
                                          <p:val>
                                            <p:strVal val="0-#ppt_w/2"/>
                                          </p:val>
                                        </p:tav>
                                        <p:tav tm="100000">
                                          <p:val>
                                            <p:strVal val="#ppt_x"/>
                                          </p:val>
                                        </p:tav>
                                      </p:tavLst>
                                    </p:anim>
                                    <p:anim calcmode="lin" valueType="num">
                                      <p:cBhvr additive="base">
                                        <p:cTn id="49" dur="500" fill="hold"/>
                                        <p:tgtEl>
                                          <p:spTgt spid="160260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1602609"/>
                                        </p:tgtEl>
                                        <p:attrNameLst>
                                          <p:attrName>style.visibility</p:attrName>
                                        </p:attrNameLst>
                                      </p:cBhvr>
                                      <p:to>
                                        <p:strVal val="visible"/>
                                      </p:to>
                                    </p:set>
                                    <p:anim calcmode="lin" valueType="num">
                                      <p:cBhvr>
                                        <p:cTn id="54" dur="1000" fill="hold"/>
                                        <p:tgtEl>
                                          <p:spTgt spid="1602609"/>
                                        </p:tgtEl>
                                        <p:attrNameLst>
                                          <p:attrName>ppt_w</p:attrName>
                                        </p:attrNameLst>
                                      </p:cBhvr>
                                      <p:tavLst>
                                        <p:tav tm="0">
                                          <p:val>
                                            <p:fltVal val="0"/>
                                          </p:val>
                                        </p:tav>
                                        <p:tav tm="100000">
                                          <p:val>
                                            <p:strVal val="#ppt_w"/>
                                          </p:val>
                                        </p:tav>
                                      </p:tavLst>
                                    </p:anim>
                                    <p:anim calcmode="lin" valueType="num">
                                      <p:cBhvr>
                                        <p:cTn id="55" dur="1000" fill="hold"/>
                                        <p:tgtEl>
                                          <p:spTgt spid="1602609"/>
                                        </p:tgtEl>
                                        <p:attrNameLst>
                                          <p:attrName>ppt_h</p:attrName>
                                        </p:attrNameLst>
                                      </p:cBhvr>
                                      <p:tavLst>
                                        <p:tav tm="0">
                                          <p:val>
                                            <p:fltVal val="0"/>
                                          </p:val>
                                        </p:tav>
                                        <p:tav tm="100000">
                                          <p:val>
                                            <p:strVal val="#ppt_h"/>
                                          </p:val>
                                        </p:tav>
                                      </p:tavLst>
                                    </p:anim>
                                    <p:animEffect transition="in" filter="fade">
                                      <p:cBhvr>
                                        <p:cTn id="56" dur="1000"/>
                                        <p:tgtEl>
                                          <p:spTgt spid="160260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02610"/>
                                        </p:tgtEl>
                                        <p:attrNameLst>
                                          <p:attrName>style.visibility</p:attrName>
                                        </p:attrNameLst>
                                      </p:cBhvr>
                                      <p:to>
                                        <p:strVal val="visible"/>
                                      </p:to>
                                    </p:set>
                                    <p:animEffect transition="in" filter="wipe(left)">
                                      <p:cBhvr>
                                        <p:cTn id="61" dur="500"/>
                                        <p:tgtEl>
                                          <p:spTgt spid="1602610"/>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0" repeatCount="2000" fill="hold" grpId="0" nodeType="clickEffect">
                                  <p:stCondLst>
                                    <p:cond delay="0"/>
                                  </p:stCondLst>
                                  <p:childTnLst>
                                    <p:set>
                                      <p:cBhvr>
                                        <p:cTn id="65" dur="1" fill="hold">
                                          <p:stCondLst>
                                            <p:cond delay="0"/>
                                          </p:stCondLst>
                                        </p:cTn>
                                        <p:tgtEl>
                                          <p:spTgt spid="1602611"/>
                                        </p:tgtEl>
                                        <p:attrNameLst>
                                          <p:attrName>style.visibility</p:attrName>
                                        </p:attrNameLst>
                                      </p:cBhvr>
                                      <p:to>
                                        <p:strVal val="visible"/>
                                      </p:to>
                                    </p:set>
                                    <p:anim calcmode="lin" valueType="num">
                                      <p:cBhvr>
                                        <p:cTn id="66" dur="1000" fill="hold"/>
                                        <p:tgtEl>
                                          <p:spTgt spid="1602611"/>
                                        </p:tgtEl>
                                        <p:attrNameLst>
                                          <p:attrName>ppt_w</p:attrName>
                                        </p:attrNameLst>
                                      </p:cBhvr>
                                      <p:tavLst>
                                        <p:tav tm="0">
                                          <p:val>
                                            <p:fltVal val="0"/>
                                          </p:val>
                                        </p:tav>
                                        <p:tav tm="100000">
                                          <p:val>
                                            <p:strVal val="#ppt_w"/>
                                          </p:val>
                                        </p:tav>
                                      </p:tavLst>
                                    </p:anim>
                                    <p:anim calcmode="lin" valueType="num">
                                      <p:cBhvr>
                                        <p:cTn id="67" dur="1000" fill="hold"/>
                                        <p:tgtEl>
                                          <p:spTgt spid="1602611"/>
                                        </p:tgtEl>
                                        <p:attrNameLst>
                                          <p:attrName>ppt_h</p:attrName>
                                        </p:attrNameLst>
                                      </p:cBhvr>
                                      <p:tavLst>
                                        <p:tav tm="0">
                                          <p:val>
                                            <p:fltVal val="0"/>
                                          </p:val>
                                        </p:tav>
                                        <p:tav tm="100000">
                                          <p:val>
                                            <p:strVal val="#ppt_h"/>
                                          </p:val>
                                        </p:tav>
                                      </p:tavLst>
                                    </p:anim>
                                    <p:animEffect transition="in" filter="fade">
                                      <p:cBhvr>
                                        <p:cTn id="68" dur="1000"/>
                                        <p:tgtEl>
                                          <p:spTgt spid="1602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9" grpId="0" autoUpdateAnimBg="0"/>
      <p:bldP spid="1602576" grpId="0"/>
      <p:bldP spid="1602578" grpId="0" animBg="1" autoUpdateAnimBg="0"/>
      <p:bldP spid="1602579" grpId="0" animBg="1"/>
      <p:bldP spid="1602580" grpId="0" animBg="1"/>
      <p:bldP spid="1602608" grpId="0"/>
      <p:bldP spid="1602609" grpId="0" animBg="1"/>
      <p:bldP spid="1602610" grpId="0" animBg="1"/>
      <p:bldP spid="1602611"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4427538" y="4025900"/>
            <a:ext cx="762000" cy="519113"/>
          </a:xfrm>
          <a:prstGeom prst="rect">
            <a:avLst/>
          </a:prstGeom>
          <a:solidFill>
            <a:srgbClr val="FF0000"/>
          </a:solidFill>
          <a:ln w="9525">
            <a:noFill/>
            <a:miter lim="800000"/>
            <a:headEnd/>
            <a:tailEnd/>
          </a:ln>
          <a:effectLst/>
        </p:spPr>
        <p:txBody>
          <a:bodyPr>
            <a:spAutoFit/>
          </a:bodyPr>
          <a:lstStyle/>
          <a:p>
            <a:pPr>
              <a:spcBef>
                <a:spcPct val="50000"/>
              </a:spcBef>
            </a:pPr>
            <a:endParaRPr kumimoji="1" lang="zh-CN" altLang="zh-CN" sz="2800" b="0">
              <a:latin typeface="Times New Roman" pitchFamily="18" charset="0"/>
            </a:endParaRPr>
          </a:p>
        </p:txBody>
      </p:sp>
      <p:grpSp>
        <p:nvGrpSpPr>
          <p:cNvPr id="2" name="Group 9"/>
          <p:cNvGrpSpPr>
            <a:grpSpLocks/>
          </p:cNvGrpSpPr>
          <p:nvPr/>
        </p:nvGrpSpPr>
        <p:grpSpPr bwMode="auto">
          <a:xfrm>
            <a:off x="252413" y="1295400"/>
            <a:ext cx="9144000" cy="3429000"/>
            <a:chOff x="159" y="1710"/>
            <a:chExt cx="5760" cy="2160"/>
          </a:xfrm>
        </p:grpSpPr>
        <p:sp>
          <p:nvSpPr>
            <p:cNvPr id="89098" name="Rectangle 10"/>
            <p:cNvSpPr>
              <a:spLocks noChangeArrowheads="1"/>
            </p:cNvSpPr>
            <p:nvPr/>
          </p:nvSpPr>
          <p:spPr bwMode="auto">
            <a:xfrm>
              <a:off x="159" y="1710"/>
              <a:ext cx="5760" cy="2105"/>
            </a:xfrm>
            <a:prstGeom prst="rect">
              <a:avLst/>
            </a:prstGeom>
            <a:noFill/>
            <a:ln w="9525">
              <a:noFill/>
              <a:miter lim="800000"/>
              <a:headEnd/>
              <a:tailEnd/>
            </a:ln>
            <a:effectLst/>
          </p:spPr>
          <p:txBody>
            <a:bodyPr>
              <a:spAutoFit/>
            </a:bodyPr>
            <a:lstStyle/>
            <a:p>
              <a:pPr algn="just"/>
              <a:r>
                <a:rPr lang="en-US" altLang="zh-CN" sz="3200" dirty="0" smtClean="0"/>
                <a:t>3</a:t>
              </a:r>
              <a:r>
                <a:rPr kumimoji="1" lang="en-US" altLang="zh-CN" sz="3200" dirty="0" smtClean="0">
                  <a:latin typeface="Times New Roman" pitchFamily="18" charset="0"/>
                </a:rPr>
                <a:t>.</a:t>
              </a:r>
              <a:r>
                <a:rPr kumimoji="1" lang="zh-CN" altLang="en-US" sz="3200" dirty="0">
                  <a:latin typeface="Times New Roman" pitchFamily="18" charset="0"/>
                </a:rPr>
                <a:t>设                            是来自标准正态总体的简单</a:t>
              </a:r>
            </a:p>
            <a:p>
              <a:pPr algn="just">
                <a:lnSpc>
                  <a:spcPct val="140000"/>
                </a:lnSpc>
              </a:pPr>
              <a:r>
                <a:rPr kumimoji="1" lang="zh-CN" altLang="en-US" sz="3200" dirty="0">
                  <a:latin typeface="Times New Roman" pitchFamily="18" charset="0"/>
                </a:rPr>
                <a:t>随机样本，   和     分别是样本均值和样本方差，</a:t>
              </a:r>
            </a:p>
            <a:p>
              <a:pPr algn="just">
                <a:lnSpc>
                  <a:spcPct val="140000"/>
                </a:lnSpc>
              </a:pPr>
              <a:r>
                <a:rPr kumimoji="1" lang="zh-CN" altLang="en-US" sz="3200" dirty="0">
                  <a:latin typeface="Times New Roman" pitchFamily="18" charset="0"/>
                </a:rPr>
                <a:t>则（　）</a:t>
              </a:r>
              <a:endParaRPr kumimoji="1" lang="zh-CN" altLang="en-US" sz="3200" dirty="0">
                <a:latin typeface="宋体" pitchFamily="2" charset="-122"/>
              </a:endParaRPr>
            </a:p>
            <a:p>
              <a:pPr algn="just" eaLnBrk="0" hangingPunct="0">
                <a:lnSpc>
                  <a:spcPct val="130000"/>
                </a:lnSpc>
              </a:pPr>
              <a:r>
                <a:rPr kumimoji="1" lang="zh-CN" altLang="en-US" sz="3200" dirty="0">
                  <a:latin typeface="Times New Roman" pitchFamily="18" charset="0"/>
                </a:rPr>
                <a:t>（Ａ）　　　</a:t>
              </a:r>
              <a:r>
                <a:rPr kumimoji="1" lang="zh-CN" altLang="en-US" sz="3200" dirty="0">
                  <a:latin typeface="宋体" pitchFamily="2" charset="-122"/>
                </a:rPr>
                <a:t>       </a:t>
              </a:r>
              <a:r>
                <a:rPr kumimoji="1" lang="zh-CN" altLang="en-US" sz="3200" dirty="0">
                  <a:latin typeface="Times New Roman" pitchFamily="18" charset="0"/>
                </a:rPr>
                <a:t>（Ｂ）</a:t>
              </a:r>
              <a:endParaRPr kumimoji="1" lang="zh-CN" altLang="en-US" sz="3200" dirty="0">
                <a:latin typeface="宋体" pitchFamily="2" charset="-122"/>
              </a:endParaRPr>
            </a:p>
            <a:p>
              <a:pPr algn="just" eaLnBrk="0" hangingPunct="0">
                <a:lnSpc>
                  <a:spcPct val="150000"/>
                </a:lnSpc>
              </a:pPr>
              <a:r>
                <a:rPr kumimoji="1" lang="zh-CN" altLang="en-US" sz="3200" dirty="0">
                  <a:latin typeface="Times New Roman" pitchFamily="18" charset="0"/>
                </a:rPr>
                <a:t>（Ｃ）        服从</a:t>
              </a:r>
              <a:r>
                <a:rPr kumimoji="1" lang="en-US" altLang="zh-CN" sz="3200" dirty="0">
                  <a:latin typeface="宋体" pitchFamily="2" charset="-122"/>
                </a:rPr>
                <a:t>t</a:t>
              </a:r>
              <a:r>
                <a:rPr kumimoji="1" lang="zh-CN" altLang="en-US" sz="3200" dirty="0" smtClean="0">
                  <a:latin typeface="Times New Roman" pitchFamily="18" charset="0"/>
                </a:rPr>
                <a:t>分布（Ｄ</a:t>
              </a:r>
              <a:r>
                <a:rPr kumimoji="1" lang="zh-CN" altLang="en-US" sz="3200" dirty="0">
                  <a:latin typeface="Times New Roman" pitchFamily="18" charset="0"/>
                </a:rPr>
                <a:t>）         服从分布</a:t>
              </a:r>
              <a:endParaRPr kumimoji="1" lang="zh-CN" altLang="en-US" sz="3200" b="0" dirty="0">
                <a:latin typeface="Times New Roman" pitchFamily="18" charset="0"/>
              </a:endParaRPr>
            </a:p>
          </p:txBody>
        </p:sp>
        <p:graphicFrame>
          <p:nvGraphicFramePr>
            <p:cNvPr id="89099" name="Object 11"/>
            <p:cNvGraphicFramePr>
              <a:graphicFrameLocks noChangeAspect="1"/>
            </p:cNvGraphicFramePr>
            <p:nvPr/>
          </p:nvGraphicFramePr>
          <p:xfrm>
            <a:off x="612" y="1730"/>
            <a:ext cx="1996" cy="385"/>
          </p:xfrm>
          <a:graphic>
            <a:graphicData uri="http://schemas.openxmlformats.org/presentationml/2006/ole">
              <p:oleObj spid="_x0000_s171010" r:id="rId3" imgW="1231366" imgH="241195" progId="Equation.3">
                <p:embed/>
              </p:oleObj>
            </a:graphicData>
          </a:graphic>
        </p:graphicFrame>
        <p:graphicFrame>
          <p:nvGraphicFramePr>
            <p:cNvPr id="89100" name="Object 12"/>
            <p:cNvGraphicFramePr>
              <a:graphicFrameLocks noChangeAspect="1"/>
            </p:cNvGraphicFramePr>
            <p:nvPr/>
          </p:nvGraphicFramePr>
          <p:xfrm>
            <a:off x="1384" y="2069"/>
            <a:ext cx="317" cy="363"/>
          </p:xfrm>
          <a:graphic>
            <a:graphicData uri="http://schemas.openxmlformats.org/presentationml/2006/ole">
              <p:oleObj spid="_x0000_s171011" r:id="rId4" imgW="203112" imgH="228501" progId="Equation.3">
                <p:embed/>
              </p:oleObj>
            </a:graphicData>
          </a:graphic>
        </p:graphicFrame>
        <p:graphicFrame>
          <p:nvGraphicFramePr>
            <p:cNvPr id="89101" name="Object 13"/>
            <p:cNvGraphicFramePr>
              <a:graphicFrameLocks noChangeAspect="1"/>
            </p:cNvGraphicFramePr>
            <p:nvPr/>
          </p:nvGraphicFramePr>
          <p:xfrm>
            <a:off x="1973" y="2115"/>
            <a:ext cx="362" cy="342"/>
          </p:xfrm>
          <a:graphic>
            <a:graphicData uri="http://schemas.openxmlformats.org/presentationml/2006/ole">
              <p:oleObj spid="_x0000_s171012" r:id="rId5" imgW="228501" imgH="215806" progId="Equation.3">
                <p:embed/>
              </p:oleObj>
            </a:graphicData>
          </a:graphic>
        </p:graphicFrame>
        <p:graphicFrame>
          <p:nvGraphicFramePr>
            <p:cNvPr id="89102" name="Object 14"/>
            <p:cNvGraphicFramePr>
              <a:graphicFrameLocks noChangeAspect="1"/>
            </p:cNvGraphicFramePr>
            <p:nvPr/>
          </p:nvGraphicFramePr>
          <p:xfrm>
            <a:off x="839" y="2931"/>
            <a:ext cx="1290" cy="394"/>
          </p:xfrm>
          <a:graphic>
            <a:graphicData uri="http://schemas.openxmlformats.org/presentationml/2006/ole">
              <p:oleObj spid="_x0000_s171013" r:id="rId6" imgW="901309" imgH="279279" progId="Equation.3">
                <p:embed/>
              </p:oleObj>
            </a:graphicData>
          </a:graphic>
        </p:graphicFrame>
        <p:graphicFrame>
          <p:nvGraphicFramePr>
            <p:cNvPr id="89103" name="Object 15"/>
            <p:cNvGraphicFramePr>
              <a:graphicFrameLocks noChangeAspect="1"/>
            </p:cNvGraphicFramePr>
            <p:nvPr/>
          </p:nvGraphicFramePr>
          <p:xfrm>
            <a:off x="3334" y="2931"/>
            <a:ext cx="1497" cy="421"/>
          </p:xfrm>
          <a:graphic>
            <a:graphicData uri="http://schemas.openxmlformats.org/presentationml/2006/ole">
              <p:oleObj spid="_x0000_s171014" r:id="rId7" imgW="977900" imgH="279400" progId="Equation.3">
                <p:embed/>
              </p:oleObj>
            </a:graphicData>
          </a:graphic>
        </p:graphicFrame>
        <p:graphicFrame>
          <p:nvGraphicFramePr>
            <p:cNvPr id="89104" name="Object 16"/>
            <p:cNvGraphicFramePr>
              <a:graphicFrameLocks noChangeAspect="1"/>
            </p:cNvGraphicFramePr>
            <p:nvPr/>
          </p:nvGraphicFramePr>
          <p:xfrm>
            <a:off x="884" y="3385"/>
            <a:ext cx="589" cy="327"/>
          </p:xfrm>
          <a:graphic>
            <a:graphicData uri="http://schemas.openxmlformats.org/presentationml/2006/ole">
              <p:oleObj spid="_x0000_s171015" r:id="rId8" imgW="431613" imgH="241195" progId="Equation.3">
                <p:embed/>
              </p:oleObj>
            </a:graphicData>
          </a:graphic>
        </p:graphicFrame>
        <p:graphicFrame>
          <p:nvGraphicFramePr>
            <p:cNvPr id="89105" name="Object 17"/>
            <p:cNvGraphicFramePr>
              <a:graphicFrameLocks noChangeAspect="1"/>
            </p:cNvGraphicFramePr>
            <p:nvPr/>
          </p:nvGraphicFramePr>
          <p:xfrm>
            <a:off x="3334" y="3294"/>
            <a:ext cx="681" cy="576"/>
          </p:xfrm>
          <a:graphic>
            <a:graphicData uri="http://schemas.openxmlformats.org/presentationml/2006/ole">
              <p:oleObj spid="_x0000_s171016" r:id="rId9" imgW="508000" imgH="431800" progId="Equation.3">
                <p:embed/>
              </p:oleObj>
            </a:graphicData>
          </a:graphic>
        </p:graphicFrame>
        <p:graphicFrame>
          <p:nvGraphicFramePr>
            <p:cNvPr id="89106" name="Object 18"/>
            <p:cNvGraphicFramePr>
              <a:graphicFrameLocks noChangeAspect="1"/>
            </p:cNvGraphicFramePr>
            <p:nvPr/>
          </p:nvGraphicFramePr>
          <p:xfrm>
            <a:off x="5057" y="3385"/>
            <a:ext cx="362" cy="378"/>
          </p:xfrm>
          <a:graphic>
            <a:graphicData uri="http://schemas.openxmlformats.org/presentationml/2006/ole">
              <p:oleObj spid="_x0000_s171017" r:id="rId10" imgW="228600" imgH="2413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9090"/>
                                        </p:tgtEl>
                                        <p:attrNameLst>
                                          <p:attrName>style.visibility</p:attrName>
                                        </p:attrNameLst>
                                      </p:cBhvr>
                                      <p:to>
                                        <p:strVal val="visible"/>
                                      </p:to>
                                    </p:set>
                                    <p:animEffect transition="in" filter="wipe(left)">
                                      <p:cBhvr>
                                        <p:cTn id="13"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827088" y="4005263"/>
            <a:ext cx="762000" cy="519112"/>
          </a:xfrm>
          <a:prstGeom prst="rect">
            <a:avLst/>
          </a:prstGeom>
          <a:solidFill>
            <a:srgbClr val="FF0000"/>
          </a:solidFill>
          <a:ln w="9525">
            <a:noFill/>
            <a:miter lim="800000"/>
            <a:headEnd/>
            <a:tailEnd/>
          </a:ln>
          <a:effectLst/>
        </p:spPr>
        <p:txBody>
          <a:bodyPr>
            <a:spAutoFit/>
          </a:bodyPr>
          <a:lstStyle/>
          <a:p>
            <a:pPr>
              <a:spcBef>
                <a:spcPct val="50000"/>
              </a:spcBef>
            </a:pPr>
            <a:endParaRPr kumimoji="1" lang="zh-CN" altLang="zh-CN" sz="2800" b="0">
              <a:latin typeface="Times New Roman" pitchFamily="18" charset="0"/>
            </a:endParaRPr>
          </a:p>
        </p:txBody>
      </p:sp>
      <p:grpSp>
        <p:nvGrpSpPr>
          <p:cNvPr id="2" name="Group 3"/>
          <p:cNvGrpSpPr>
            <a:grpSpLocks/>
          </p:cNvGrpSpPr>
          <p:nvPr/>
        </p:nvGrpSpPr>
        <p:grpSpPr bwMode="auto">
          <a:xfrm>
            <a:off x="0" y="428604"/>
            <a:ext cx="9144000" cy="5275262"/>
            <a:chOff x="204" y="289"/>
            <a:chExt cx="5760" cy="3323"/>
          </a:xfrm>
        </p:grpSpPr>
        <p:sp>
          <p:nvSpPr>
            <p:cNvPr id="91140" name="Rectangle 4"/>
            <p:cNvSpPr>
              <a:spLocks noChangeArrowheads="1"/>
            </p:cNvSpPr>
            <p:nvPr/>
          </p:nvSpPr>
          <p:spPr bwMode="auto">
            <a:xfrm>
              <a:off x="204" y="289"/>
              <a:ext cx="5760" cy="3253"/>
            </a:xfrm>
            <a:prstGeom prst="rect">
              <a:avLst/>
            </a:prstGeom>
            <a:noFill/>
            <a:ln w="9525">
              <a:noFill/>
              <a:miter lim="800000"/>
              <a:headEnd/>
              <a:tailEnd/>
            </a:ln>
            <a:effectLst/>
          </p:spPr>
          <p:txBody>
            <a:bodyPr>
              <a:spAutoFit/>
            </a:bodyPr>
            <a:lstStyle/>
            <a:p>
              <a:pPr algn="just">
                <a:lnSpc>
                  <a:spcPct val="150000"/>
                </a:lnSpc>
              </a:pPr>
              <a:r>
                <a:rPr kumimoji="1" lang="en-US" altLang="zh-CN" sz="3200" dirty="0" smtClean="0">
                  <a:latin typeface="Times New Roman" pitchFamily="18" charset="0"/>
                </a:rPr>
                <a:t>4.</a:t>
              </a:r>
              <a:r>
                <a:rPr kumimoji="1" lang="zh-CN" altLang="en-US" sz="3200" dirty="0">
                  <a:latin typeface="Times New Roman" pitchFamily="18" charset="0"/>
                </a:rPr>
                <a:t>设随机变量                  和                  </a:t>
              </a:r>
              <a:r>
                <a:rPr kumimoji="1" lang="en-US" altLang="zh-CN" sz="3200" dirty="0">
                  <a:latin typeface="Times New Roman" pitchFamily="18" charset="0"/>
                </a:rPr>
                <a:t>,</a:t>
              </a:r>
              <a:r>
                <a:rPr kumimoji="1" lang="zh-CN" altLang="en-US" sz="3200" dirty="0">
                  <a:latin typeface="Times New Roman" pitchFamily="18" charset="0"/>
                </a:rPr>
                <a:t>并相互独</a:t>
              </a:r>
            </a:p>
            <a:p>
              <a:pPr algn="just">
                <a:lnSpc>
                  <a:spcPct val="120000"/>
                </a:lnSpc>
              </a:pPr>
              <a:r>
                <a:rPr kumimoji="1" lang="zh-CN" altLang="en-US" sz="3200" dirty="0">
                  <a:latin typeface="Times New Roman" pitchFamily="18" charset="0"/>
                </a:rPr>
                <a:t>立</a:t>
              </a:r>
              <a:r>
                <a:rPr kumimoji="1" lang="en-US" altLang="zh-CN" sz="3200" dirty="0">
                  <a:latin typeface="Times New Roman" pitchFamily="18" charset="0"/>
                </a:rPr>
                <a:t>, </a:t>
              </a:r>
              <a:r>
                <a:rPr kumimoji="1" lang="zh-CN" altLang="en-US" sz="3200" dirty="0">
                  <a:latin typeface="Times New Roman" pitchFamily="18" charset="0"/>
                </a:rPr>
                <a:t>则（　）</a:t>
              </a:r>
              <a:endParaRPr kumimoji="1" lang="zh-CN" altLang="en-US" sz="3200" dirty="0">
                <a:latin typeface="宋体" pitchFamily="2" charset="-122"/>
              </a:endParaRPr>
            </a:p>
            <a:p>
              <a:pPr algn="just" eaLnBrk="0" hangingPunct="0">
                <a:lnSpc>
                  <a:spcPct val="150000"/>
                </a:lnSpc>
              </a:pPr>
              <a:r>
                <a:rPr kumimoji="1" lang="zh-CN" altLang="en-US" sz="3200" dirty="0">
                  <a:latin typeface="Times New Roman" pitchFamily="18" charset="0"/>
                </a:rPr>
                <a:t>    </a:t>
              </a:r>
              <a:r>
                <a:rPr kumimoji="1" lang="en-US" altLang="zh-CN" sz="3200" dirty="0">
                  <a:latin typeface="Times New Roman" pitchFamily="18" charset="0"/>
                </a:rPr>
                <a:t>(</a:t>
              </a:r>
              <a:r>
                <a:rPr kumimoji="1" lang="zh-CN" altLang="en-US" sz="3200" dirty="0">
                  <a:latin typeface="Times New Roman" pitchFamily="18" charset="0"/>
                </a:rPr>
                <a:t>Ａ</a:t>
              </a:r>
              <a:r>
                <a:rPr kumimoji="1" lang="en-US" altLang="zh-CN" sz="3200" dirty="0">
                  <a:latin typeface="Times New Roman" pitchFamily="18" charset="0"/>
                </a:rPr>
                <a:t>)                     </a:t>
              </a:r>
              <a:r>
                <a:rPr kumimoji="1" lang="zh-CN" altLang="en-US" sz="3200" dirty="0">
                  <a:latin typeface="Times New Roman" pitchFamily="18" charset="0"/>
                </a:rPr>
                <a:t>服从分布</a:t>
              </a:r>
            </a:p>
            <a:p>
              <a:pPr algn="just" eaLnBrk="0" hangingPunct="0">
                <a:lnSpc>
                  <a:spcPct val="210000"/>
                </a:lnSpc>
              </a:pPr>
              <a:r>
                <a:rPr kumimoji="1" lang="zh-CN" altLang="en-US" sz="3200" dirty="0">
                  <a:latin typeface="Times New Roman" pitchFamily="18" charset="0"/>
                </a:rPr>
                <a:t>    </a:t>
              </a:r>
              <a:r>
                <a:rPr kumimoji="1" lang="en-US" altLang="zh-CN" sz="3200" dirty="0">
                  <a:latin typeface="Times New Roman" pitchFamily="18" charset="0"/>
                </a:rPr>
                <a:t>(</a:t>
              </a:r>
              <a:r>
                <a:rPr kumimoji="1" lang="zh-CN" altLang="en-US" sz="3200" dirty="0">
                  <a:latin typeface="Times New Roman" pitchFamily="18" charset="0"/>
                </a:rPr>
                <a:t>Ｂ</a:t>
              </a:r>
              <a:r>
                <a:rPr kumimoji="1" lang="en-US" altLang="zh-CN" sz="3200" dirty="0">
                  <a:latin typeface="Times New Roman" pitchFamily="18" charset="0"/>
                </a:rPr>
                <a:t>)                    </a:t>
              </a:r>
              <a:r>
                <a:rPr kumimoji="1" lang="zh-CN" altLang="en-US" sz="3200" dirty="0">
                  <a:latin typeface="Times New Roman" pitchFamily="18" charset="0"/>
                </a:rPr>
                <a:t>服从分布</a:t>
              </a:r>
              <a:endParaRPr kumimoji="1" lang="zh-CN" altLang="en-US" sz="3200" dirty="0">
                <a:latin typeface="宋体" pitchFamily="2" charset="-122"/>
              </a:endParaRPr>
            </a:p>
            <a:p>
              <a:pPr algn="just" eaLnBrk="0" hangingPunct="0">
                <a:lnSpc>
                  <a:spcPct val="200000"/>
                </a:lnSpc>
              </a:pPr>
              <a:r>
                <a:rPr kumimoji="1" lang="zh-CN" altLang="en-US" sz="3200" dirty="0">
                  <a:latin typeface="Times New Roman" pitchFamily="18" charset="0"/>
                </a:rPr>
                <a:t>    </a:t>
              </a:r>
              <a:r>
                <a:rPr kumimoji="1" lang="en-US" altLang="zh-CN" sz="3200" dirty="0">
                  <a:latin typeface="Times New Roman" pitchFamily="18" charset="0"/>
                </a:rPr>
                <a:t>(</a:t>
              </a:r>
              <a:r>
                <a:rPr kumimoji="1" lang="zh-CN" altLang="en-US" sz="3200" dirty="0">
                  <a:latin typeface="Times New Roman" pitchFamily="18" charset="0"/>
                </a:rPr>
                <a:t>Ｃ</a:t>
              </a:r>
              <a:r>
                <a:rPr kumimoji="1" lang="en-US" altLang="zh-CN" sz="3200" dirty="0">
                  <a:latin typeface="Times New Roman" pitchFamily="18" charset="0"/>
                </a:rPr>
                <a:t>)                    </a:t>
              </a:r>
              <a:r>
                <a:rPr kumimoji="1" lang="zh-CN" altLang="en-US" sz="3200" dirty="0">
                  <a:latin typeface="Times New Roman" pitchFamily="18" charset="0"/>
                </a:rPr>
                <a:t>服从分布　　  </a:t>
              </a:r>
            </a:p>
            <a:p>
              <a:pPr algn="just" eaLnBrk="0" hangingPunct="0">
                <a:lnSpc>
                  <a:spcPct val="200000"/>
                </a:lnSpc>
              </a:pPr>
              <a:r>
                <a:rPr kumimoji="1" lang="zh-CN" altLang="en-US" sz="3200" dirty="0">
                  <a:latin typeface="Times New Roman" pitchFamily="18" charset="0"/>
                </a:rPr>
                <a:t>    </a:t>
              </a:r>
              <a:r>
                <a:rPr kumimoji="1" lang="en-US" altLang="zh-CN" sz="3200" dirty="0">
                  <a:latin typeface="Times New Roman" pitchFamily="18" charset="0"/>
                </a:rPr>
                <a:t>(</a:t>
              </a:r>
              <a:r>
                <a:rPr kumimoji="1" lang="zh-CN" altLang="en-US" sz="3200" dirty="0">
                  <a:latin typeface="Times New Roman" pitchFamily="18" charset="0"/>
                </a:rPr>
                <a:t>Ｄ</a:t>
              </a:r>
              <a:r>
                <a:rPr kumimoji="1" lang="en-US" altLang="zh-CN" sz="3200" dirty="0">
                  <a:latin typeface="Times New Roman" pitchFamily="18" charset="0"/>
                </a:rPr>
                <a:t>)                    </a:t>
              </a:r>
              <a:r>
                <a:rPr kumimoji="1" lang="zh-CN" altLang="en-US" sz="3200" dirty="0">
                  <a:latin typeface="Times New Roman" pitchFamily="18" charset="0"/>
                </a:rPr>
                <a:t>服从分布</a:t>
              </a:r>
              <a:endParaRPr kumimoji="1" lang="zh-CN" altLang="en-US" sz="3200" b="0" dirty="0">
                <a:latin typeface="Times New Roman" pitchFamily="18" charset="0"/>
              </a:endParaRPr>
            </a:p>
          </p:txBody>
        </p:sp>
        <p:graphicFrame>
          <p:nvGraphicFramePr>
            <p:cNvPr id="91141" name="Object 5"/>
            <p:cNvGraphicFramePr>
              <a:graphicFrameLocks noChangeAspect="1"/>
            </p:cNvGraphicFramePr>
            <p:nvPr/>
          </p:nvGraphicFramePr>
          <p:xfrm>
            <a:off x="1824" y="379"/>
            <a:ext cx="971" cy="294"/>
          </p:xfrm>
          <a:graphic>
            <a:graphicData uri="http://schemas.openxmlformats.org/presentationml/2006/ole">
              <p:oleObj spid="_x0000_s172034" name="公式" r:id="rId3" imgW="711000" imgH="215640" progId="Equation.3">
                <p:embed/>
              </p:oleObj>
            </a:graphicData>
          </a:graphic>
        </p:graphicFrame>
        <p:graphicFrame>
          <p:nvGraphicFramePr>
            <p:cNvPr id="91142" name="Object 6"/>
            <p:cNvGraphicFramePr>
              <a:graphicFrameLocks noChangeAspect="1"/>
            </p:cNvGraphicFramePr>
            <p:nvPr/>
          </p:nvGraphicFramePr>
          <p:xfrm>
            <a:off x="3129" y="379"/>
            <a:ext cx="1180" cy="308"/>
          </p:xfrm>
          <a:graphic>
            <a:graphicData uri="http://schemas.openxmlformats.org/presentationml/2006/ole">
              <p:oleObj spid="_x0000_s172035" r:id="rId4" imgW="863225" imgH="228501" progId="Equation.3">
                <p:embed/>
              </p:oleObj>
            </a:graphicData>
          </a:graphic>
        </p:graphicFrame>
        <p:graphicFrame>
          <p:nvGraphicFramePr>
            <p:cNvPr id="91143" name="Object 7"/>
            <p:cNvGraphicFramePr>
              <a:graphicFrameLocks noChangeAspect="1"/>
            </p:cNvGraphicFramePr>
            <p:nvPr/>
          </p:nvGraphicFramePr>
          <p:xfrm>
            <a:off x="954" y="1126"/>
            <a:ext cx="1270" cy="623"/>
          </p:xfrm>
          <a:graphic>
            <a:graphicData uri="http://schemas.openxmlformats.org/presentationml/2006/ole">
              <p:oleObj spid="_x0000_s172036" r:id="rId5" imgW="914400" imgH="444500" progId="Equation.3">
                <p:embed/>
              </p:oleObj>
            </a:graphicData>
          </a:graphic>
        </p:graphicFrame>
        <p:graphicFrame>
          <p:nvGraphicFramePr>
            <p:cNvPr id="91144" name="Object 8"/>
            <p:cNvGraphicFramePr>
              <a:graphicFrameLocks noChangeAspect="1"/>
            </p:cNvGraphicFramePr>
            <p:nvPr/>
          </p:nvGraphicFramePr>
          <p:xfrm>
            <a:off x="3267" y="2441"/>
            <a:ext cx="396" cy="409"/>
          </p:xfrm>
          <a:graphic>
            <a:graphicData uri="http://schemas.openxmlformats.org/presentationml/2006/ole">
              <p:oleObj spid="_x0000_s172037" r:id="rId6" imgW="228600" imgH="241300" progId="Equation.3">
                <p:embed/>
              </p:oleObj>
            </a:graphicData>
          </a:graphic>
        </p:graphicFrame>
        <p:graphicFrame>
          <p:nvGraphicFramePr>
            <p:cNvPr id="91145" name="Object 9"/>
            <p:cNvGraphicFramePr>
              <a:graphicFrameLocks noChangeAspect="1"/>
            </p:cNvGraphicFramePr>
            <p:nvPr/>
          </p:nvGraphicFramePr>
          <p:xfrm>
            <a:off x="908" y="1761"/>
            <a:ext cx="1270" cy="623"/>
          </p:xfrm>
          <a:graphic>
            <a:graphicData uri="http://schemas.openxmlformats.org/presentationml/2006/ole">
              <p:oleObj spid="_x0000_s172038" r:id="rId7" imgW="914400" imgH="444500" progId="Equation.3">
                <p:embed/>
              </p:oleObj>
            </a:graphicData>
          </a:graphic>
        </p:graphicFrame>
        <p:graphicFrame>
          <p:nvGraphicFramePr>
            <p:cNvPr id="91146" name="Object 10"/>
            <p:cNvGraphicFramePr>
              <a:graphicFrameLocks noChangeAspect="1"/>
            </p:cNvGraphicFramePr>
            <p:nvPr/>
          </p:nvGraphicFramePr>
          <p:xfrm>
            <a:off x="3267" y="3031"/>
            <a:ext cx="366" cy="382"/>
          </p:xfrm>
          <a:graphic>
            <a:graphicData uri="http://schemas.openxmlformats.org/presentationml/2006/ole">
              <p:oleObj spid="_x0000_s172039" r:id="rId8" imgW="228600" imgH="241300" progId="Equation.3">
                <p:embed/>
              </p:oleObj>
            </a:graphicData>
          </a:graphic>
        </p:graphicFrame>
        <p:graphicFrame>
          <p:nvGraphicFramePr>
            <p:cNvPr id="91147" name="Object 11"/>
            <p:cNvGraphicFramePr>
              <a:graphicFrameLocks noChangeAspect="1"/>
            </p:cNvGraphicFramePr>
            <p:nvPr/>
          </p:nvGraphicFramePr>
          <p:xfrm>
            <a:off x="999" y="2396"/>
            <a:ext cx="1088" cy="603"/>
          </p:xfrm>
          <a:graphic>
            <a:graphicData uri="http://schemas.openxmlformats.org/presentationml/2006/ole">
              <p:oleObj spid="_x0000_s172040" r:id="rId9" imgW="812447" imgH="444307" progId="Equation.3">
                <p:embed/>
              </p:oleObj>
            </a:graphicData>
          </a:graphic>
        </p:graphicFrame>
        <p:graphicFrame>
          <p:nvGraphicFramePr>
            <p:cNvPr id="91148" name="Object 12"/>
            <p:cNvGraphicFramePr>
              <a:graphicFrameLocks noChangeAspect="1"/>
            </p:cNvGraphicFramePr>
            <p:nvPr/>
          </p:nvGraphicFramePr>
          <p:xfrm>
            <a:off x="3189" y="1761"/>
            <a:ext cx="414" cy="454"/>
          </p:xfrm>
          <a:graphic>
            <a:graphicData uri="http://schemas.openxmlformats.org/presentationml/2006/ole">
              <p:oleObj spid="_x0000_s172041" name="公式" r:id="rId10" imgW="203040" imgH="228600" progId="Equation.3">
                <p:embed/>
              </p:oleObj>
            </a:graphicData>
          </a:graphic>
        </p:graphicFrame>
        <p:graphicFrame>
          <p:nvGraphicFramePr>
            <p:cNvPr id="91149" name="Object 13"/>
            <p:cNvGraphicFramePr>
              <a:graphicFrameLocks noChangeAspect="1"/>
            </p:cNvGraphicFramePr>
            <p:nvPr/>
          </p:nvGraphicFramePr>
          <p:xfrm>
            <a:off x="1090" y="3031"/>
            <a:ext cx="1044" cy="581"/>
          </p:xfrm>
          <a:graphic>
            <a:graphicData uri="http://schemas.openxmlformats.org/presentationml/2006/ole">
              <p:oleObj spid="_x0000_s172042" r:id="rId11" imgW="812447" imgH="444307" progId="Equation.3">
                <p:embed/>
              </p:oleObj>
            </a:graphicData>
          </a:graphic>
        </p:graphicFrame>
        <p:graphicFrame>
          <p:nvGraphicFramePr>
            <p:cNvPr id="91150" name="Object 14"/>
            <p:cNvGraphicFramePr>
              <a:graphicFrameLocks noChangeAspect="1"/>
            </p:cNvGraphicFramePr>
            <p:nvPr/>
          </p:nvGraphicFramePr>
          <p:xfrm>
            <a:off x="3300" y="1216"/>
            <a:ext cx="353" cy="363"/>
          </p:xfrm>
          <a:graphic>
            <a:graphicData uri="http://schemas.openxmlformats.org/presentationml/2006/ole">
              <p:oleObj spid="_x0000_s172043" r:id="rId12" imgW="228600" imgH="2413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5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051050" y="4581525"/>
            <a:ext cx="762000" cy="519113"/>
          </a:xfrm>
          <a:prstGeom prst="rect">
            <a:avLst/>
          </a:prstGeom>
          <a:solidFill>
            <a:srgbClr val="FF0000"/>
          </a:solidFill>
          <a:ln w="9525">
            <a:noFill/>
            <a:miter lim="800000"/>
            <a:headEnd/>
            <a:tailEnd/>
          </a:ln>
          <a:effectLst/>
        </p:spPr>
        <p:txBody>
          <a:bodyPr>
            <a:spAutoFit/>
          </a:bodyPr>
          <a:lstStyle/>
          <a:p>
            <a:pPr>
              <a:spcBef>
                <a:spcPct val="50000"/>
              </a:spcBef>
            </a:pPr>
            <a:endParaRPr kumimoji="1" lang="zh-CN" altLang="zh-CN" sz="2800" b="0">
              <a:latin typeface="Times New Roman" pitchFamily="18" charset="0"/>
            </a:endParaRPr>
          </a:p>
        </p:txBody>
      </p:sp>
      <p:sp>
        <p:nvSpPr>
          <p:cNvPr id="92163" name="Rectangle 3"/>
          <p:cNvSpPr>
            <a:spLocks noChangeArrowheads="1"/>
          </p:cNvSpPr>
          <p:nvPr/>
        </p:nvSpPr>
        <p:spPr bwMode="auto">
          <a:xfrm>
            <a:off x="0" y="476250"/>
            <a:ext cx="9144000" cy="4770537"/>
          </a:xfrm>
          <a:prstGeom prst="rect">
            <a:avLst/>
          </a:prstGeom>
          <a:noFill/>
          <a:ln w="9525">
            <a:noFill/>
            <a:miter lim="800000"/>
            <a:headEnd/>
            <a:tailEnd/>
          </a:ln>
          <a:effectLst/>
        </p:spPr>
        <p:txBody>
          <a:bodyPr>
            <a:spAutoFit/>
          </a:bodyPr>
          <a:lstStyle/>
          <a:p>
            <a:pPr algn="just">
              <a:lnSpc>
                <a:spcPct val="140000"/>
              </a:lnSpc>
            </a:pPr>
            <a:r>
              <a:rPr kumimoji="1" lang="en-US" altLang="zh-CN" sz="3200" dirty="0" smtClean="0">
                <a:latin typeface="Times New Roman" pitchFamily="18" charset="0"/>
              </a:rPr>
              <a:t>5.</a:t>
            </a:r>
            <a:r>
              <a:rPr kumimoji="1" lang="zh-CN" altLang="en-US" sz="3200" dirty="0">
                <a:latin typeface="Times New Roman" pitchFamily="18" charset="0"/>
              </a:rPr>
              <a:t>设总体</a:t>
            </a:r>
            <a:r>
              <a:rPr kumimoji="1" lang="en-US" altLang="zh-CN" sz="3200" dirty="0">
                <a:latin typeface="宋体" pitchFamily="2" charset="-122"/>
              </a:rPr>
              <a:t>X</a:t>
            </a:r>
            <a:r>
              <a:rPr kumimoji="1" lang="zh-CN" altLang="en-US" sz="3200" dirty="0">
                <a:latin typeface="Times New Roman" pitchFamily="18" charset="0"/>
              </a:rPr>
              <a:t>服从正态分布                  ，</a:t>
            </a:r>
          </a:p>
          <a:p>
            <a:pPr algn="just">
              <a:lnSpc>
                <a:spcPct val="140000"/>
              </a:lnSpc>
            </a:pPr>
            <a:r>
              <a:rPr kumimoji="1" lang="zh-CN" altLang="en-US" sz="3200" dirty="0">
                <a:latin typeface="Times New Roman" pitchFamily="18" charset="0"/>
              </a:rPr>
              <a:t>                                 是来自</a:t>
            </a:r>
            <a:r>
              <a:rPr kumimoji="1" lang="en-US" altLang="zh-CN" sz="3200" dirty="0">
                <a:latin typeface="宋体" pitchFamily="2" charset="-122"/>
              </a:rPr>
              <a:t>X</a:t>
            </a:r>
            <a:r>
              <a:rPr kumimoji="1" lang="zh-CN" altLang="en-US" sz="3200" dirty="0">
                <a:latin typeface="Times New Roman" pitchFamily="18" charset="0"/>
              </a:rPr>
              <a:t>的简单随机样本，</a:t>
            </a:r>
          </a:p>
          <a:p>
            <a:pPr algn="just">
              <a:lnSpc>
                <a:spcPct val="290000"/>
              </a:lnSpc>
            </a:pPr>
            <a:r>
              <a:rPr kumimoji="1" lang="zh-CN" altLang="en-US" sz="3200" dirty="0">
                <a:latin typeface="Times New Roman" pitchFamily="18" charset="0"/>
              </a:rPr>
              <a:t>     统计量</a:t>
            </a:r>
            <a:r>
              <a:rPr kumimoji="1" lang="zh-CN" altLang="en-US" sz="3200" dirty="0">
                <a:latin typeface="宋体" pitchFamily="2" charset="-122"/>
              </a:rPr>
              <a:t>                  </a:t>
            </a:r>
            <a:r>
              <a:rPr kumimoji="1" lang="zh-CN" altLang="en-US" sz="3200" dirty="0">
                <a:latin typeface="Times New Roman" pitchFamily="18" charset="0"/>
              </a:rPr>
              <a:t>（                 ）</a:t>
            </a:r>
          </a:p>
          <a:p>
            <a:pPr algn="just">
              <a:lnSpc>
                <a:spcPct val="240000"/>
              </a:lnSpc>
            </a:pPr>
            <a:r>
              <a:rPr kumimoji="1" lang="zh-CN" altLang="en-US" sz="3200" dirty="0">
                <a:latin typeface="Times New Roman" pitchFamily="18" charset="0"/>
              </a:rPr>
              <a:t>     服从</a:t>
            </a:r>
            <a:r>
              <a:rPr kumimoji="1" lang="en-US" altLang="zh-CN" sz="3200" dirty="0">
                <a:latin typeface="宋体" pitchFamily="2" charset="-122"/>
              </a:rPr>
              <a:t>F</a:t>
            </a:r>
            <a:r>
              <a:rPr kumimoji="1" lang="zh-CN" altLang="en-US" sz="3200" dirty="0">
                <a:latin typeface="Times New Roman" pitchFamily="18" charset="0"/>
              </a:rPr>
              <a:t>分布，则      等于（</a:t>
            </a:r>
            <a:r>
              <a:rPr kumimoji="1" lang="zh-CN" altLang="en-US" sz="3200" dirty="0">
                <a:latin typeface="宋体" pitchFamily="2" charset="-122"/>
              </a:rPr>
              <a:t> </a:t>
            </a:r>
            <a:r>
              <a:rPr kumimoji="1" lang="zh-CN" altLang="en-US" sz="3200" dirty="0">
                <a:latin typeface="Times New Roman" pitchFamily="18" charset="0"/>
              </a:rPr>
              <a:t>）</a:t>
            </a:r>
            <a:endParaRPr kumimoji="1" lang="zh-CN" altLang="en-US" sz="3200" dirty="0">
              <a:latin typeface="宋体" pitchFamily="2" charset="-122"/>
            </a:endParaRPr>
          </a:p>
          <a:p>
            <a:pPr algn="just" eaLnBrk="0" hangingPunct="0">
              <a:lnSpc>
                <a:spcPct val="140000"/>
              </a:lnSpc>
            </a:pPr>
            <a:r>
              <a:rPr kumimoji="1" lang="zh-CN" altLang="en-US" sz="3200" dirty="0">
                <a:latin typeface="Times New Roman" pitchFamily="18" charset="0"/>
              </a:rPr>
              <a:t>  （</a:t>
            </a:r>
            <a:r>
              <a:rPr kumimoji="1" lang="en-US" altLang="zh-CN" sz="3200" dirty="0">
                <a:latin typeface="宋体" pitchFamily="2" charset="-122"/>
              </a:rPr>
              <a:t>A</a:t>
            </a:r>
            <a:r>
              <a:rPr kumimoji="1" lang="zh-CN" altLang="en-US" sz="3200" dirty="0">
                <a:latin typeface="Times New Roman" pitchFamily="18" charset="0"/>
              </a:rPr>
              <a:t>）</a:t>
            </a:r>
            <a:r>
              <a:rPr kumimoji="1" lang="en-US" altLang="zh-CN" sz="3200" dirty="0">
                <a:latin typeface="宋体" pitchFamily="2" charset="-122"/>
              </a:rPr>
              <a:t>4  </a:t>
            </a:r>
            <a:r>
              <a:rPr kumimoji="1" lang="zh-CN" altLang="en-US" sz="3200" dirty="0">
                <a:latin typeface="Times New Roman" pitchFamily="18" charset="0"/>
              </a:rPr>
              <a:t>（</a:t>
            </a:r>
            <a:r>
              <a:rPr kumimoji="1" lang="en-US" altLang="zh-CN" sz="3200" dirty="0">
                <a:latin typeface="宋体" pitchFamily="2" charset="-122"/>
              </a:rPr>
              <a:t>B</a:t>
            </a:r>
            <a:r>
              <a:rPr kumimoji="1" lang="zh-CN" altLang="en-US" sz="3200" dirty="0">
                <a:latin typeface="Times New Roman" pitchFamily="18" charset="0"/>
              </a:rPr>
              <a:t>）</a:t>
            </a:r>
            <a:r>
              <a:rPr kumimoji="1" lang="en-US" altLang="zh-CN" sz="3200" dirty="0">
                <a:latin typeface="宋体" pitchFamily="2" charset="-122"/>
              </a:rPr>
              <a:t>2</a:t>
            </a:r>
            <a:r>
              <a:rPr kumimoji="1" lang="en-US" altLang="zh-CN" sz="3200" dirty="0">
                <a:latin typeface="Times New Roman" pitchFamily="18" charset="0"/>
              </a:rPr>
              <a:t>    (C)  3      (D) 5</a:t>
            </a:r>
            <a:endParaRPr kumimoji="1" lang="en-US" altLang="zh-CN" sz="3200" b="0" dirty="0">
              <a:latin typeface="Times New Roman" pitchFamily="18" charset="0"/>
            </a:endParaRPr>
          </a:p>
        </p:txBody>
      </p:sp>
      <p:graphicFrame>
        <p:nvGraphicFramePr>
          <p:cNvPr id="92164" name="Object 4"/>
          <p:cNvGraphicFramePr>
            <a:graphicFrameLocks noChangeAspect="1"/>
          </p:cNvGraphicFramePr>
          <p:nvPr/>
        </p:nvGraphicFramePr>
        <p:xfrm>
          <a:off x="4427538" y="620713"/>
          <a:ext cx="1873250" cy="638175"/>
        </p:xfrm>
        <a:graphic>
          <a:graphicData uri="http://schemas.openxmlformats.org/presentationml/2006/ole">
            <p:oleObj spid="_x0000_s173058" r:id="rId3" imgW="685800" imgH="241300" progId="Equation.3">
              <p:embed/>
            </p:oleObj>
          </a:graphicData>
        </a:graphic>
      </p:graphicFrame>
      <p:graphicFrame>
        <p:nvGraphicFramePr>
          <p:cNvPr id="92165" name="Object 5"/>
          <p:cNvGraphicFramePr>
            <a:graphicFrameLocks noChangeAspect="1"/>
          </p:cNvGraphicFramePr>
          <p:nvPr/>
        </p:nvGraphicFramePr>
        <p:xfrm>
          <a:off x="539750" y="1341438"/>
          <a:ext cx="3024188" cy="650875"/>
        </p:xfrm>
        <a:graphic>
          <a:graphicData uri="http://schemas.openxmlformats.org/presentationml/2006/ole">
            <p:oleObj spid="_x0000_s173059" r:id="rId4" imgW="1104900" imgH="241300" progId="Equation.3">
              <p:embed/>
            </p:oleObj>
          </a:graphicData>
        </a:graphic>
      </p:graphicFrame>
      <p:graphicFrame>
        <p:nvGraphicFramePr>
          <p:cNvPr id="92166" name="Object 6"/>
          <p:cNvGraphicFramePr>
            <a:graphicFrameLocks noChangeAspect="1"/>
          </p:cNvGraphicFramePr>
          <p:nvPr/>
        </p:nvGraphicFramePr>
        <p:xfrm>
          <a:off x="1908175" y="2349500"/>
          <a:ext cx="3743325" cy="1247775"/>
        </p:xfrm>
        <a:graphic>
          <a:graphicData uri="http://schemas.openxmlformats.org/presentationml/2006/ole">
            <p:oleObj spid="_x0000_s173060" r:id="rId5" imgW="1574800" imgH="520700" progId="Equation.3">
              <p:embed/>
            </p:oleObj>
          </a:graphicData>
        </a:graphic>
      </p:graphicFrame>
      <p:graphicFrame>
        <p:nvGraphicFramePr>
          <p:cNvPr id="92167" name="Object 7"/>
          <p:cNvGraphicFramePr>
            <a:graphicFrameLocks noChangeAspect="1"/>
          </p:cNvGraphicFramePr>
          <p:nvPr/>
        </p:nvGraphicFramePr>
        <p:xfrm>
          <a:off x="6011863" y="2636838"/>
          <a:ext cx="1584325" cy="433387"/>
        </p:xfrm>
        <a:graphic>
          <a:graphicData uri="http://schemas.openxmlformats.org/presentationml/2006/ole">
            <p:oleObj spid="_x0000_s173061" r:id="rId6" imgW="698500" imgH="190500" progId="Equation.3">
              <p:embed/>
            </p:oleObj>
          </a:graphicData>
        </a:graphic>
      </p:graphicFrame>
      <p:graphicFrame>
        <p:nvGraphicFramePr>
          <p:cNvPr id="92168" name="Object 8"/>
          <p:cNvGraphicFramePr>
            <a:graphicFrameLocks noChangeAspect="1"/>
          </p:cNvGraphicFramePr>
          <p:nvPr/>
        </p:nvGraphicFramePr>
        <p:xfrm>
          <a:off x="3419475" y="3716338"/>
          <a:ext cx="385763" cy="692150"/>
        </p:xfrm>
        <a:graphic>
          <a:graphicData uri="http://schemas.openxmlformats.org/presentationml/2006/ole">
            <p:oleObj spid="_x0000_s173062" r:id="rId7" imgW="101556" imgH="190417"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wipe(left)">
                                      <p:cBhvr>
                                        <p:cTn id="7" dur="500"/>
                                        <p:tgtEl>
                                          <p:spTgt spid="92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Rectangle 4"/>
          <p:cNvSpPr>
            <a:spLocks noChangeArrowheads="1"/>
          </p:cNvSpPr>
          <p:nvPr/>
        </p:nvSpPr>
        <p:spPr bwMode="auto">
          <a:xfrm>
            <a:off x="1042988" y="1844675"/>
            <a:ext cx="7310437" cy="519113"/>
          </a:xfrm>
          <a:prstGeom prst="rect">
            <a:avLst/>
          </a:prstGeom>
          <a:noFill/>
          <a:ln w="9525">
            <a:noFill/>
            <a:miter lim="800000"/>
            <a:headEnd/>
            <a:tailEnd/>
          </a:ln>
        </p:spPr>
        <p:txBody>
          <a:bodyPr wrap="none">
            <a:spAutoFit/>
          </a:bodyPr>
          <a:lstStyle/>
          <a:p>
            <a:pPr>
              <a:buFont typeface="Wingdings" pitchFamily="2" charset="2"/>
              <a:buChar char="Ø"/>
            </a:pPr>
            <a:r>
              <a:rPr lang="zh-CN" altLang="en-US" b="1" u="sng">
                <a:solidFill>
                  <a:srgbClr val="FF3300"/>
                </a:solidFill>
                <a:ea typeface="宋体" pitchFamily="2" charset="-122"/>
              </a:rPr>
              <a:t>总体可以用一个随机变量 </a:t>
            </a:r>
            <a:r>
              <a:rPr lang="en-US" altLang="zh-CN" b="1" i="1" u="sng" dirty="0">
                <a:solidFill>
                  <a:srgbClr val="FF3300"/>
                </a:solidFill>
                <a:ea typeface="宋体" pitchFamily="2" charset="-122"/>
              </a:rPr>
              <a:t>X </a:t>
            </a:r>
            <a:r>
              <a:rPr lang="zh-CN" altLang="en-US" b="1" u="sng">
                <a:solidFill>
                  <a:srgbClr val="FF3300"/>
                </a:solidFill>
                <a:ea typeface="宋体" pitchFamily="2" charset="-122"/>
              </a:rPr>
              <a:t>或其分布来描述</a:t>
            </a:r>
          </a:p>
        </p:txBody>
      </p:sp>
      <p:sp>
        <p:nvSpPr>
          <p:cNvPr id="1619973" name="Rectangle 5"/>
          <p:cNvSpPr>
            <a:spLocks noChangeArrowheads="1"/>
          </p:cNvSpPr>
          <p:nvPr/>
        </p:nvSpPr>
        <p:spPr bwMode="auto">
          <a:xfrm>
            <a:off x="857250" y="2428875"/>
            <a:ext cx="8001000" cy="1630363"/>
          </a:xfrm>
          <a:prstGeom prst="rect">
            <a:avLst/>
          </a:prstGeom>
          <a:noFill/>
          <a:ln w="9525">
            <a:noFill/>
            <a:miter lim="800000"/>
            <a:headEnd/>
            <a:tailEnd/>
          </a:ln>
        </p:spPr>
        <p:txBody>
          <a:bodyPr lIns="90000" tIns="46800" rIns="90000" bIns="46800">
            <a:spAutoFit/>
          </a:bodyPr>
          <a:lstStyle/>
          <a:p>
            <a:pPr>
              <a:lnSpc>
                <a:spcPct val="120000"/>
              </a:lnSpc>
            </a:pPr>
            <a:r>
              <a:rPr lang="zh-CN" altLang="en-US" b="1">
                <a:latin typeface="宋体" pitchFamily="2" charset="-122"/>
                <a:ea typeface="宋体" pitchFamily="2" charset="-122"/>
              </a:rPr>
              <a:t>如:研究某批灯泡的寿命时，我们关心的就是</a:t>
            </a:r>
            <a:r>
              <a:rPr lang="zh-CN" altLang="en-US" b="1">
                <a:solidFill>
                  <a:srgbClr val="0000FF"/>
                </a:solidFill>
                <a:latin typeface="宋体" pitchFamily="2" charset="-122"/>
                <a:ea typeface="宋体" pitchFamily="2" charset="-122"/>
              </a:rPr>
              <a:t>寿命</a:t>
            </a:r>
            <a:r>
              <a:rPr lang="zh-CN" altLang="en-US" b="1">
                <a:latin typeface="宋体" pitchFamily="2" charset="-122"/>
                <a:ea typeface="宋体" pitchFamily="2" charset="-122"/>
              </a:rPr>
              <a:t>，那么，寿命这个总体就可以用随机变量</a:t>
            </a:r>
            <a:r>
              <a:rPr lang="en-US" altLang="zh-CN" b="1" i="1" dirty="0">
                <a:latin typeface="宋体" pitchFamily="2" charset="-122"/>
                <a:ea typeface="宋体" pitchFamily="2" charset="-122"/>
              </a:rPr>
              <a:t>X</a:t>
            </a:r>
            <a:r>
              <a:rPr lang="zh-CN" altLang="en-US" b="1">
                <a:latin typeface="宋体" pitchFamily="2" charset="-122"/>
                <a:ea typeface="宋体" pitchFamily="2" charset="-122"/>
              </a:rPr>
              <a:t>表示，或用其分布函数</a:t>
            </a:r>
            <a:r>
              <a:rPr lang="en-US" altLang="zh-CN" b="1" i="1" dirty="0">
                <a:latin typeface="宋体" pitchFamily="2" charset="-122"/>
                <a:ea typeface="宋体" pitchFamily="2" charset="-122"/>
              </a:rPr>
              <a:t>F</a:t>
            </a:r>
            <a:r>
              <a:rPr lang="en-US" altLang="zh-CN" b="1" dirty="0">
                <a:latin typeface="宋体" pitchFamily="2" charset="-122"/>
                <a:ea typeface="宋体" pitchFamily="2" charset="-122"/>
              </a:rPr>
              <a:t>(</a:t>
            </a:r>
            <a:r>
              <a:rPr lang="en-US" altLang="zh-CN" b="1" i="1" dirty="0">
                <a:latin typeface="宋体" pitchFamily="2" charset="-122"/>
                <a:ea typeface="宋体" pitchFamily="2" charset="-122"/>
              </a:rPr>
              <a:t>x</a:t>
            </a:r>
            <a:r>
              <a:rPr lang="en-US" altLang="zh-CN" b="1" dirty="0">
                <a:latin typeface="宋体" pitchFamily="2" charset="-122"/>
                <a:ea typeface="宋体" pitchFamily="2" charset="-122"/>
              </a:rPr>
              <a:t>)</a:t>
            </a:r>
            <a:r>
              <a:rPr lang="zh-CN" altLang="en-US" b="1">
                <a:latin typeface="宋体" pitchFamily="2" charset="-122"/>
                <a:ea typeface="宋体" pitchFamily="2" charset="-122"/>
              </a:rPr>
              <a:t>表示.</a:t>
            </a:r>
          </a:p>
        </p:txBody>
      </p:sp>
      <p:grpSp>
        <p:nvGrpSpPr>
          <p:cNvPr id="2" name="Group 6"/>
          <p:cNvGrpSpPr>
            <a:grpSpLocks/>
          </p:cNvGrpSpPr>
          <p:nvPr/>
        </p:nvGrpSpPr>
        <p:grpSpPr bwMode="auto">
          <a:xfrm>
            <a:off x="1187450" y="4076700"/>
            <a:ext cx="3219450" cy="1752600"/>
            <a:chOff x="864" y="1056"/>
            <a:chExt cx="2028" cy="1104"/>
          </a:xfrm>
        </p:grpSpPr>
        <p:graphicFrame>
          <p:nvGraphicFramePr>
            <p:cNvPr id="1027" name="Object 7"/>
            <p:cNvGraphicFramePr>
              <a:graphicFrameLocks noChangeAspect="1"/>
            </p:cNvGraphicFramePr>
            <p:nvPr/>
          </p:nvGraphicFramePr>
          <p:xfrm>
            <a:off x="900" y="1584"/>
            <a:ext cx="300" cy="541"/>
          </p:xfrm>
          <a:graphic>
            <a:graphicData uri="http://schemas.openxmlformats.org/presentationml/2006/ole">
              <p:oleObj spid="_x0000_s1027" name="剪辑" r:id="rId3" imgW="2478240" imgH="4461120" progId="">
                <p:embed/>
              </p:oleObj>
            </a:graphicData>
          </a:graphic>
        </p:graphicFrame>
        <p:graphicFrame>
          <p:nvGraphicFramePr>
            <p:cNvPr id="1028" name="Object 8"/>
            <p:cNvGraphicFramePr>
              <a:graphicFrameLocks noChangeAspect="1"/>
            </p:cNvGraphicFramePr>
            <p:nvPr/>
          </p:nvGraphicFramePr>
          <p:xfrm>
            <a:off x="1488" y="1619"/>
            <a:ext cx="300" cy="541"/>
          </p:xfrm>
          <a:graphic>
            <a:graphicData uri="http://schemas.openxmlformats.org/presentationml/2006/ole">
              <p:oleObj spid="_x0000_s1028" name="剪辑" r:id="rId4" imgW="2478240" imgH="4461120" progId="">
                <p:embed/>
              </p:oleObj>
            </a:graphicData>
          </a:graphic>
        </p:graphicFrame>
        <p:graphicFrame>
          <p:nvGraphicFramePr>
            <p:cNvPr id="1029" name="Object 9"/>
            <p:cNvGraphicFramePr>
              <a:graphicFrameLocks noChangeAspect="1"/>
            </p:cNvGraphicFramePr>
            <p:nvPr/>
          </p:nvGraphicFramePr>
          <p:xfrm>
            <a:off x="2544" y="1571"/>
            <a:ext cx="300" cy="541"/>
          </p:xfrm>
          <a:graphic>
            <a:graphicData uri="http://schemas.openxmlformats.org/presentationml/2006/ole">
              <p:oleObj spid="_x0000_s1029" name="剪辑" r:id="rId5" imgW="2478240" imgH="4461120" progId="">
                <p:embed/>
              </p:oleObj>
            </a:graphicData>
          </a:graphic>
        </p:graphicFrame>
        <p:graphicFrame>
          <p:nvGraphicFramePr>
            <p:cNvPr id="1030" name="Object 10"/>
            <p:cNvGraphicFramePr>
              <a:graphicFrameLocks noChangeAspect="1"/>
            </p:cNvGraphicFramePr>
            <p:nvPr/>
          </p:nvGraphicFramePr>
          <p:xfrm>
            <a:off x="864" y="1056"/>
            <a:ext cx="300" cy="541"/>
          </p:xfrm>
          <a:graphic>
            <a:graphicData uri="http://schemas.openxmlformats.org/presentationml/2006/ole">
              <p:oleObj spid="_x0000_s1030" name="剪辑" r:id="rId6" imgW="2478240" imgH="4461120" progId="">
                <p:embed/>
              </p:oleObj>
            </a:graphicData>
          </a:graphic>
        </p:graphicFrame>
        <p:graphicFrame>
          <p:nvGraphicFramePr>
            <p:cNvPr id="1031" name="Object 11"/>
            <p:cNvGraphicFramePr>
              <a:graphicFrameLocks noChangeAspect="1"/>
            </p:cNvGraphicFramePr>
            <p:nvPr/>
          </p:nvGraphicFramePr>
          <p:xfrm>
            <a:off x="1200" y="1056"/>
            <a:ext cx="300" cy="541"/>
          </p:xfrm>
          <a:graphic>
            <a:graphicData uri="http://schemas.openxmlformats.org/presentationml/2006/ole">
              <p:oleObj spid="_x0000_s1031" name="剪辑" r:id="rId7" imgW="2478240" imgH="4461120" progId="">
                <p:embed/>
              </p:oleObj>
            </a:graphicData>
          </a:graphic>
        </p:graphicFrame>
        <p:graphicFrame>
          <p:nvGraphicFramePr>
            <p:cNvPr id="1032" name="Object 12"/>
            <p:cNvGraphicFramePr>
              <a:graphicFrameLocks noChangeAspect="1"/>
            </p:cNvGraphicFramePr>
            <p:nvPr/>
          </p:nvGraphicFramePr>
          <p:xfrm>
            <a:off x="2592" y="1056"/>
            <a:ext cx="300" cy="541"/>
          </p:xfrm>
          <a:graphic>
            <a:graphicData uri="http://schemas.openxmlformats.org/presentationml/2006/ole">
              <p:oleObj spid="_x0000_s1032" name="剪辑" r:id="rId8" imgW="2478240" imgH="4461120" progId="">
                <p:embed/>
              </p:oleObj>
            </a:graphicData>
          </a:graphic>
        </p:graphicFrame>
        <p:graphicFrame>
          <p:nvGraphicFramePr>
            <p:cNvPr id="1033" name="Object 13"/>
            <p:cNvGraphicFramePr>
              <a:graphicFrameLocks noChangeAspect="1"/>
            </p:cNvGraphicFramePr>
            <p:nvPr/>
          </p:nvGraphicFramePr>
          <p:xfrm>
            <a:off x="2208" y="1056"/>
            <a:ext cx="300" cy="541"/>
          </p:xfrm>
          <a:graphic>
            <a:graphicData uri="http://schemas.openxmlformats.org/presentationml/2006/ole">
              <p:oleObj spid="_x0000_s1033" name="剪辑" r:id="rId9" imgW="2478240" imgH="4461120" progId="">
                <p:embed/>
              </p:oleObj>
            </a:graphicData>
          </a:graphic>
        </p:graphicFrame>
        <p:graphicFrame>
          <p:nvGraphicFramePr>
            <p:cNvPr id="1034" name="Object 14"/>
            <p:cNvGraphicFramePr>
              <a:graphicFrameLocks noChangeAspect="1"/>
            </p:cNvGraphicFramePr>
            <p:nvPr/>
          </p:nvGraphicFramePr>
          <p:xfrm>
            <a:off x="1872" y="1056"/>
            <a:ext cx="300" cy="541"/>
          </p:xfrm>
          <a:graphic>
            <a:graphicData uri="http://schemas.openxmlformats.org/presentationml/2006/ole">
              <p:oleObj spid="_x0000_s1034" name="剪辑" r:id="rId10" imgW="2478240" imgH="4461120" progId="">
                <p:embed/>
              </p:oleObj>
            </a:graphicData>
          </a:graphic>
        </p:graphicFrame>
        <p:graphicFrame>
          <p:nvGraphicFramePr>
            <p:cNvPr id="1035" name="Object 15"/>
            <p:cNvGraphicFramePr>
              <a:graphicFrameLocks noChangeAspect="1"/>
            </p:cNvGraphicFramePr>
            <p:nvPr/>
          </p:nvGraphicFramePr>
          <p:xfrm>
            <a:off x="1536" y="1056"/>
            <a:ext cx="300" cy="541"/>
          </p:xfrm>
          <a:graphic>
            <a:graphicData uri="http://schemas.openxmlformats.org/presentationml/2006/ole">
              <p:oleObj spid="_x0000_s1035" name="剪辑" r:id="rId11" imgW="2478240" imgH="4461120" progId="">
                <p:embed/>
              </p:oleObj>
            </a:graphicData>
          </a:graphic>
        </p:graphicFrame>
        <p:graphicFrame>
          <p:nvGraphicFramePr>
            <p:cNvPr id="1036" name="Object 16"/>
            <p:cNvGraphicFramePr>
              <a:graphicFrameLocks noChangeAspect="1"/>
            </p:cNvGraphicFramePr>
            <p:nvPr/>
          </p:nvGraphicFramePr>
          <p:xfrm>
            <a:off x="1872" y="1571"/>
            <a:ext cx="300" cy="541"/>
          </p:xfrm>
          <a:graphic>
            <a:graphicData uri="http://schemas.openxmlformats.org/presentationml/2006/ole">
              <p:oleObj spid="_x0000_s1036" name="剪辑" r:id="rId12" imgW="2478240" imgH="4461120" progId="">
                <p:embed/>
              </p:oleObj>
            </a:graphicData>
          </a:graphic>
        </p:graphicFrame>
        <p:graphicFrame>
          <p:nvGraphicFramePr>
            <p:cNvPr id="1037" name="Object 17"/>
            <p:cNvGraphicFramePr>
              <a:graphicFrameLocks noChangeAspect="1"/>
            </p:cNvGraphicFramePr>
            <p:nvPr/>
          </p:nvGraphicFramePr>
          <p:xfrm>
            <a:off x="2208" y="1571"/>
            <a:ext cx="300" cy="541"/>
          </p:xfrm>
          <a:graphic>
            <a:graphicData uri="http://schemas.openxmlformats.org/presentationml/2006/ole">
              <p:oleObj spid="_x0000_s1037" name="剪辑" r:id="rId13" imgW="2478240" imgH="4461120" progId="">
                <p:embed/>
              </p:oleObj>
            </a:graphicData>
          </a:graphic>
        </p:graphicFrame>
        <p:graphicFrame>
          <p:nvGraphicFramePr>
            <p:cNvPr id="1038" name="Object 18"/>
            <p:cNvGraphicFramePr>
              <a:graphicFrameLocks noChangeAspect="1"/>
            </p:cNvGraphicFramePr>
            <p:nvPr/>
          </p:nvGraphicFramePr>
          <p:xfrm>
            <a:off x="1212" y="1571"/>
            <a:ext cx="300" cy="541"/>
          </p:xfrm>
          <a:graphic>
            <a:graphicData uri="http://schemas.openxmlformats.org/presentationml/2006/ole">
              <p:oleObj spid="_x0000_s1038" name="剪辑" r:id="rId14" imgW="2478240" imgH="4461120" progId="">
                <p:embed/>
              </p:oleObj>
            </a:graphicData>
          </a:graphic>
        </p:graphicFrame>
        <p:sp>
          <p:nvSpPr>
            <p:cNvPr id="1053" name="Rectangle 19"/>
            <p:cNvSpPr>
              <a:spLocks noChangeArrowheads="1"/>
            </p:cNvSpPr>
            <p:nvPr/>
          </p:nvSpPr>
          <p:spPr bwMode="auto">
            <a:xfrm>
              <a:off x="1680" y="1296"/>
              <a:ext cx="758" cy="442"/>
            </a:xfrm>
            <a:prstGeom prst="rect">
              <a:avLst/>
            </a:prstGeom>
            <a:noFill/>
            <a:ln w="9525">
              <a:noFill/>
              <a:miter lim="800000"/>
              <a:headEnd/>
              <a:tailEnd/>
            </a:ln>
          </p:spPr>
          <p:txBody>
            <a:bodyPr wrap="none">
              <a:spAutoFit/>
            </a:bodyPr>
            <a:lstStyle/>
            <a:p>
              <a:r>
                <a:rPr lang="zh-CN" altLang="en-US" sz="4000" b="1">
                  <a:solidFill>
                    <a:srgbClr val="0000FF"/>
                  </a:solidFill>
                  <a:ea typeface="宋体" pitchFamily="2" charset="-122"/>
                </a:rPr>
                <a:t>总体</a:t>
              </a:r>
              <a:endParaRPr lang="zh-CN" altLang="zh-CN" sz="4000" b="1">
                <a:solidFill>
                  <a:srgbClr val="0000FF"/>
                </a:solidFill>
                <a:ea typeface="宋体" pitchFamily="2" charset="-122"/>
              </a:endParaRPr>
            </a:p>
          </p:txBody>
        </p:sp>
      </p:grpSp>
      <p:grpSp>
        <p:nvGrpSpPr>
          <p:cNvPr id="3" name="Group 20"/>
          <p:cNvGrpSpPr>
            <a:grpSpLocks/>
          </p:cNvGrpSpPr>
          <p:nvPr/>
        </p:nvGrpSpPr>
        <p:grpSpPr bwMode="auto">
          <a:xfrm>
            <a:off x="1403350" y="5589588"/>
            <a:ext cx="2455863" cy="1268412"/>
            <a:chOff x="432" y="2784"/>
            <a:chExt cx="1248" cy="1296"/>
          </a:xfrm>
        </p:grpSpPr>
        <p:sp>
          <p:nvSpPr>
            <p:cNvPr id="1052" name="Rectangle 21"/>
            <p:cNvSpPr>
              <a:spLocks noChangeArrowheads="1"/>
            </p:cNvSpPr>
            <p:nvPr/>
          </p:nvSpPr>
          <p:spPr bwMode="auto">
            <a:xfrm>
              <a:off x="432" y="2784"/>
              <a:ext cx="1248" cy="1296"/>
            </a:xfrm>
            <a:prstGeom prst="rect">
              <a:avLst/>
            </a:prstGeom>
            <a:solidFill>
              <a:srgbClr val="660033"/>
            </a:solidFill>
            <a:ln w="9525">
              <a:solidFill>
                <a:schemeClr val="tx1"/>
              </a:solidFill>
              <a:miter lim="800000"/>
              <a:headEnd/>
              <a:tailEnd/>
            </a:ln>
          </p:spPr>
          <p:txBody>
            <a:bodyPr wrap="none" anchor="ctr"/>
            <a:lstStyle/>
            <a:p>
              <a:pPr algn="ctr"/>
              <a:r>
                <a:rPr lang="zh-CN" altLang="en-US" sz="2400" b="1">
                  <a:solidFill>
                    <a:srgbClr val="FFFF00"/>
                  </a:solidFill>
                  <a:ea typeface="宋体" pitchFamily="2" charset="-122"/>
                </a:rPr>
                <a:t>某批</a:t>
              </a:r>
            </a:p>
            <a:p>
              <a:pPr algn="ctr"/>
              <a:r>
                <a:rPr lang="zh-CN" altLang="en-US" sz="2400" b="1">
                  <a:solidFill>
                    <a:srgbClr val="FFFF00"/>
                  </a:solidFill>
                  <a:ea typeface="宋体" pitchFamily="2" charset="-122"/>
                </a:rPr>
                <a:t>灯泡的寿命</a:t>
              </a:r>
            </a:p>
            <a:p>
              <a:pPr algn="ctr"/>
              <a:endParaRPr lang="zh-CN" altLang="en-US" sz="2400" b="1">
                <a:ea typeface="宋体" pitchFamily="2" charset="-122"/>
              </a:endParaRPr>
            </a:p>
          </p:txBody>
        </p:sp>
        <p:graphicFrame>
          <p:nvGraphicFramePr>
            <p:cNvPr id="1026" name="Object 22"/>
            <p:cNvGraphicFramePr>
              <a:graphicFrameLocks noChangeAspect="1"/>
            </p:cNvGraphicFramePr>
            <p:nvPr/>
          </p:nvGraphicFramePr>
          <p:xfrm>
            <a:off x="912" y="3539"/>
            <a:ext cx="300" cy="541"/>
          </p:xfrm>
          <a:graphic>
            <a:graphicData uri="http://schemas.openxmlformats.org/presentationml/2006/ole">
              <p:oleObj spid="_x0000_s1026" name="剪辑" r:id="rId15" imgW="2478240" imgH="4461120" progId="">
                <p:embed/>
              </p:oleObj>
            </a:graphicData>
          </a:graphic>
        </p:graphicFrame>
      </p:grpSp>
      <p:sp>
        <p:nvSpPr>
          <p:cNvPr id="1619991" name="Rectangle 23"/>
          <p:cNvSpPr>
            <a:spLocks noChangeArrowheads="1"/>
          </p:cNvSpPr>
          <p:nvPr/>
        </p:nvSpPr>
        <p:spPr bwMode="auto">
          <a:xfrm>
            <a:off x="4572000" y="4365625"/>
            <a:ext cx="2663825" cy="1373188"/>
          </a:xfrm>
          <a:prstGeom prst="rect">
            <a:avLst/>
          </a:prstGeom>
          <a:noFill/>
          <a:ln w="9525">
            <a:noFill/>
            <a:miter lim="800000"/>
            <a:headEnd/>
            <a:tailEnd/>
          </a:ln>
        </p:spPr>
        <p:txBody>
          <a:bodyPr>
            <a:spAutoFit/>
          </a:bodyPr>
          <a:lstStyle/>
          <a:p>
            <a:r>
              <a:rPr lang="zh-CN" altLang="en-US" b="1">
                <a:solidFill>
                  <a:srgbClr val="0000FF"/>
                </a:solidFill>
                <a:ea typeface="宋体" pitchFamily="2" charset="-122"/>
              </a:rPr>
              <a:t>寿命</a:t>
            </a:r>
            <a:r>
              <a:rPr lang="zh-CN" altLang="en-US" b="1">
                <a:ea typeface="宋体" pitchFamily="2" charset="-122"/>
              </a:rPr>
              <a:t>可用一概率</a:t>
            </a:r>
            <a:r>
              <a:rPr lang="en-US" altLang="zh-CN" b="1" dirty="0">
                <a:ea typeface="宋体" pitchFamily="2" charset="-122"/>
              </a:rPr>
              <a:t>(</a:t>
            </a:r>
            <a:r>
              <a:rPr lang="zh-CN" altLang="en-US" b="1">
                <a:ea typeface="宋体" pitchFamily="2" charset="-122"/>
              </a:rPr>
              <a:t>指数</a:t>
            </a:r>
            <a:r>
              <a:rPr lang="en-US" altLang="zh-CN" b="1" dirty="0">
                <a:ea typeface="宋体" pitchFamily="2" charset="-122"/>
              </a:rPr>
              <a:t>)</a:t>
            </a:r>
            <a:r>
              <a:rPr lang="zh-CN" altLang="en-US" b="1">
                <a:ea typeface="宋体" pitchFamily="2" charset="-122"/>
              </a:rPr>
              <a:t>分布来刻划</a:t>
            </a:r>
          </a:p>
        </p:txBody>
      </p:sp>
      <p:sp>
        <p:nvSpPr>
          <p:cNvPr id="1619992" name="AutoShape 24"/>
          <p:cNvSpPr>
            <a:spLocks noChangeArrowheads="1"/>
          </p:cNvSpPr>
          <p:nvPr/>
        </p:nvSpPr>
        <p:spPr bwMode="auto">
          <a:xfrm>
            <a:off x="5029200" y="5553075"/>
            <a:ext cx="2133600" cy="457200"/>
          </a:xfrm>
          <a:prstGeom prst="rightArrow">
            <a:avLst>
              <a:gd name="adj1" fmla="val 50000"/>
              <a:gd name="adj2" fmla="val 116667"/>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 name="Group 25"/>
          <p:cNvGrpSpPr>
            <a:grpSpLocks/>
          </p:cNvGrpSpPr>
          <p:nvPr/>
        </p:nvGrpSpPr>
        <p:grpSpPr bwMode="auto">
          <a:xfrm>
            <a:off x="6400800" y="4149725"/>
            <a:ext cx="2743200" cy="2489200"/>
            <a:chOff x="3983" y="957"/>
            <a:chExt cx="1728" cy="1568"/>
          </a:xfrm>
        </p:grpSpPr>
        <p:sp>
          <p:nvSpPr>
            <p:cNvPr id="1047" name="Line 26"/>
            <p:cNvSpPr>
              <a:spLocks noChangeShapeType="1"/>
            </p:cNvSpPr>
            <p:nvPr/>
          </p:nvSpPr>
          <p:spPr bwMode="auto">
            <a:xfrm>
              <a:off x="3983" y="2333"/>
              <a:ext cx="1728" cy="0"/>
            </a:xfrm>
            <a:prstGeom prst="line">
              <a:avLst/>
            </a:prstGeom>
            <a:noFill/>
            <a:ln w="9525">
              <a:solidFill>
                <a:srgbClr val="CC0066"/>
              </a:solidFill>
              <a:round/>
              <a:headEnd/>
              <a:tailEnd type="triangle" w="med" len="med"/>
            </a:ln>
          </p:spPr>
          <p:txBody>
            <a:bodyPr wrap="none" anchor="ctr"/>
            <a:lstStyle/>
            <a:p>
              <a:endParaRPr lang="zh-CN" altLang="en-US"/>
            </a:p>
          </p:txBody>
        </p:sp>
        <p:grpSp>
          <p:nvGrpSpPr>
            <p:cNvPr id="1048" name="Group 27"/>
            <p:cNvGrpSpPr>
              <a:grpSpLocks/>
            </p:cNvGrpSpPr>
            <p:nvPr/>
          </p:nvGrpSpPr>
          <p:grpSpPr bwMode="auto">
            <a:xfrm>
              <a:off x="4607" y="957"/>
              <a:ext cx="961" cy="1568"/>
              <a:chOff x="4607" y="957"/>
              <a:chExt cx="961" cy="1568"/>
            </a:xfrm>
          </p:grpSpPr>
          <p:sp>
            <p:nvSpPr>
              <p:cNvPr id="1049" name="Line 28"/>
              <p:cNvSpPr>
                <a:spLocks noChangeShapeType="1"/>
              </p:cNvSpPr>
              <p:nvPr/>
            </p:nvSpPr>
            <p:spPr bwMode="auto">
              <a:xfrm flipV="1">
                <a:off x="4607" y="1085"/>
                <a:ext cx="0" cy="1440"/>
              </a:xfrm>
              <a:prstGeom prst="line">
                <a:avLst/>
              </a:prstGeom>
              <a:noFill/>
              <a:ln w="9525">
                <a:solidFill>
                  <a:srgbClr val="CC0066"/>
                </a:solidFill>
                <a:round/>
                <a:headEnd/>
                <a:tailEnd type="triangle" w="med" len="med"/>
              </a:ln>
            </p:spPr>
            <p:txBody>
              <a:bodyPr wrap="none" anchor="ctr"/>
              <a:lstStyle/>
              <a:p>
                <a:endParaRPr lang="zh-CN" altLang="en-US"/>
              </a:p>
            </p:txBody>
          </p:sp>
          <p:sp>
            <p:nvSpPr>
              <p:cNvPr id="1050" name="Rectangle 29"/>
              <p:cNvSpPr>
                <a:spLocks noChangeArrowheads="1"/>
              </p:cNvSpPr>
              <p:nvPr/>
            </p:nvSpPr>
            <p:spPr bwMode="auto">
              <a:xfrm>
                <a:off x="4673" y="957"/>
                <a:ext cx="533" cy="333"/>
              </a:xfrm>
              <a:prstGeom prst="rect">
                <a:avLst/>
              </a:prstGeom>
              <a:noFill/>
              <a:ln w="9525">
                <a:solidFill>
                  <a:srgbClr val="CC0066"/>
                </a:solidFill>
                <a:miter lim="800000"/>
                <a:headEnd/>
                <a:tailEnd/>
              </a:ln>
            </p:spPr>
            <p:txBody>
              <a:bodyPr wrap="none" anchor="ctr">
                <a:spAutoFit/>
              </a:bodyPr>
              <a:lstStyle/>
              <a:p>
                <a:pPr algn="ctr"/>
                <a:r>
                  <a:rPr lang="en-US" altLang="zh-CN" b="1" i="1" dirty="0">
                    <a:ea typeface="宋体" pitchFamily="2" charset="-122"/>
                  </a:rPr>
                  <a:t>F</a:t>
                </a:r>
                <a:r>
                  <a:rPr lang="en-US" altLang="zh-CN" b="1" dirty="0">
                    <a:ea typeface="宋体" pitchFamily="2" charset="-122"/>
                  </a:rPr>
                  <a:t>(</a:t>
                </a:r>
                <a:r>
                  <a:rPr lang="en-US" altLang="zh-CN" b="1" i="1" dirty="0">
                    <a:ea typeface="宋体" pitchFamily="2" charset="-122"/>
                  </a:rPr>
                  <a:t>x</a:t>
                </a:r>
                <a:r>
                  <a:rPr lang="en-US" altLang="zh-CN" b="1" dirty="0">
                    <a:ea typeface="宋体" pitchFamily="2" charset="-122"/>
                  </a:rPr>
                  <a:t>)</a:t>
                </a:r>
                <a:endParaRPr lang="en-US" altLang="zh-CN" sz="3200" b="1" dirty="0">
                  <a:ea typeface="宋体" pitchFamily="2" charset="-122"/>
                </a:endParaRPr>
              </a:p>
            </p:txBody>
          </p:sp>
          <p:sp>
            <p:nvSpPr>
              <p:cNvPr id="1051" name="Freeform 30"/>
              <p:cNvSpPr>
                <a:spLocks/>
              </p:cNvSpPr>
              <p:nvPr/>
            </p:nvSpPr>
            <p:spPr bwMode="auto">
              <a:xfrm>
                <a:off x="4608" y="1328"/>
                <a:ext cx="960" cy="976"/>
              </a:xfrm>
              <a:custGeom>
                <a:avLst/>
                <a:gdLst>
                  <a:gd name="T0" fmla="*/ 0 w 960"/>
                  <a:gd name="T1" fmla="*/ 976 h 976"/>
                  <a:gd name="T2" fmla="*/ 96 w 960"/>
                  <a:gd name="T3" fmla="*/ 592 h 976"/>
                  <a:gd name="T4" fmla="*/ 192 w 960"/>
                  <a:gd name="T5" fmla="*/ 304 h 976"/>
                  <a:gd name="T6" fmla="*/ 336 w 960"/>
                  <a:gd name="T7" fmla="*/ 112 h 976"/>
                  <a:gd name="T8" fmla="*/ 672 w 960"/>
                  <a:gd name="T9" fmla="*/ 16 h 976"/>
                  <a:gd name="T10" fmla="*/ 960 w 960"/>
                  <a:gd name="T11" fmla="*/ 16 h 976"/>
                  <a:gd name="T12" fmla="*/ 0 60000 65536"/>
                  <a:gd name="T13" fmla="*/ 0 60000 65536"/>
                  <a:gd name="T14" fmla="*/ 0 60000 65536"/>
                  <a:gd name="T15" fmla="*/ 0 60000 65536"/>
                  <a:gd name="T16" fmla="*/ 0 60000 65536"/>
                  <a:gd name="T17" fmla="*/ 0 60000 65536"/>
                  <a:gd name="T18" fmla="*/ 0 w 960"/>
                  <a:gd name="T19" fmla="*/ 0 h 976"/>
                  <a:gd name="T20" fmla="*/ 960 w 960"/>
                  <a:gd name="T21" fmla="*/ 976 h 976"/>
                </a:gdLst>
                <a:ahLst/>
                <a:cxnLst>
                  <a:cxn ang="T12">
                    <a:pos x="T0" y="T1"/>
                  </a:cxn>
                  <a:cxn ang="T13">
                    <a:pos x="T2" y="T3"/>
                  </a:cxn>
                  <a:cxn ang="T14">
                    <a:pos x="T4" y="T5"/>
                  </a:cxn>
                  <a:cxn ang="T15">
                    <a:pos x="T6" y="T7"/>
                  </a:cxn>
                  <a:cxn ang="T16">
                    <a:pos x="T8" y="T9"/>
                  </a:cxn>
                  <a:cxn ang="T17">
                    <a:pos x="T10" y="T11"/>
                  </a:cxn>
                </a:cxnLst>
                <a:rect l="T18" t="T19" r="T20" b="T21"/>
                <a:pathLst>
                  <a:path w="960" h="976">
                    <a:moveTo>
                      <a:pt x="0" y="976"/>
                    </a:moveTo>
                    <a:cubicBezTo>
                      <a:pt x="32" y="840"/>
                      <a:pt x="64" y="704"/>
                      <a:pt x="96" y="592"/>
                    </a:cubicBezTo>
                    <a:cubicBezTo>
                      <a:pt x="128" y="480"/>
                      <a:pt x="152" y="384"/>
                      <a:pt x="192" y="304"/>
                    </a:cubicBezTo>
                    <a:cubicBezTo>
                      <a:pt x="232" y="224"/>
                      <a:pt x="256" y="160"/>
                      <a:pt x="336" y="112"/>
                    </a:cubicBezTo>
                    <a:cubicBezTo>
                      <a:pt x="416" y="64"/>
                      <a:pt x="568" y="32"/>
                      <a:pt x="672" y="16"/>
                    </a:cubicBezTo>
                    <a:cubicBezTo>
                      <a:pt x="776" y="0"/>
                      <a:pt x="912" y="24"/>
                      <a:pt x="960" y="16"/>
                    </a:cubicBezTo>
                  </a:path>
                </a:pathLst>
              </a:custGeom>
              <a:noFill/>
              <a:ln w="9525">
                <a:solidFill>
                  <a:srgbClr val="CC0066"/>
                </a:solidFill>
                <a:round/>
                <a:headEnd/>
                <a:tailEnd/>
              </a:ln>
            </p:spPr>
            <p:txBody>
              <a:bodyPr wrap="none" anchor="ctr"/>
              <a:lstStyle/>
              <a:p>
                <a:endParaRPr lang="zh-CN" altLang="en-US"/>
              </a:p>
            </p:txBody>
          </p:sp>
        </p:grpSp>
      </p:grpSp>
      <p:sp>
        <p:nvSpPr>
          <p:cNvPr id="1046" name="Rectangle 32"/>
          <p:cNvSpPr>
            <a:spLocks noChangeArrowheads="1"/>
          </p:cNvSpPr>
          <p:nvPr/>
        </p:nvSpPr>
        <p:spPr bwMode="auto">
          <a:xfrm>
            <a:off x="1187450" y="727075"/>
            <a:ext cx="5472113" cy="762000"/>
          </a:xfrm>
          <a:prstGeom prst="rect">
            <a:avLst/>
          </a:prstGeom>
          <a:noFill/>
          <a:ln w="9525">
            <a:noFill/>
            <a:miter lim="800000"/>
            <a:headEnd/>
            <a:tailEnd/>
          </a:ln>
        </p:spPr>
        <p:txBody>
          <a:bodyPr>
            <a:spAutoFit/>
          </a:bodyPr>
          <a:lstStyle/>
          <a:p>
            <a:r>
              <a:rPr lang="zh-CN" altLang="en-US" sz="4400">
                <a:ea typeface="宋体" pitchFamily="2" charset="-122"/>
              </a:rPr>
              <a:t>基本概念</a:t>
            </a:r>
            <a:r>
              <a:rPr lang="en-US" altLang="zh-CN" sz="4400" dirty="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9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9992"/>
                                        </p:tgtEl>
                                        <p:attrNameLst>
                                          <p:attrName>style.visibility</p:attrName>
                                        </p:attrNameLst>
                                      </p:cBhvr>
                                      <p:to>
                                        <p:strVal val="visible"/>
                                      </p:to>
                                    </p:set>
                                    <p:animEffect transition="in" filter="wipe(left)">
                                      <p:cBhvr>
                                        <p:cTn id="22" dur="500"/>
                                        <p:tgtEl>
                                          <p:spTgt spid="1619992"/>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619991"/>
                                        </p:tgtEl>
                                        <p:attrNameLst>
                                          <p:attrName>style.visibility</p:attrName>
                                        </p:attrNameLst>
                                      </p:cBhvr>
                                      <p:to>
                                        <p:strVal val="visible"/>
                                      </p:to>
                                    </p:set>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73" grpId="0" autoUpdateAnimBg="0"/>
      <p:bldP spid="1619991" grpId="0" autoUpdateAnimBg="0"/>
      <p:bldP spid="1619992"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CCE8C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13971</TotalTime>
  <Words>2524</Words>
  <Application>Microsoft PowerPoint</Application>
  <PresentationFormat>全屏显示(4:3)</PresentationFormat>
  <Paragraphs>426</Paragraphs>
  <Slides>82</Slides>
  <Notes>3</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82</vt:i4>
      </vt:variant>
    </vt:vector>
  </HeadingPairs>
  <TitlesOfParts>
    <vt:vector size="90" baseType="lpstr">
      <vt:lpstr>跋涉</vt:lpstr>
      <vt:lpstr>Equation</vt:lpstr>
      <vt:lpstr>剪辑</vt:lpstr>
      <vt:lpstr>公式</vt:lpstr>
      <vt:lpstr>位图图像</vt:lpstr>
      <vt:lpstr>Microsoft 公式 3.0</vt:lpstr>
      <vt:lpstr>Document</vt:lpstr>
      <vt:lpstr>文档</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直方图与样本分布函数</vt:lpstr>
      <vt:lpstr>幻灯片 21</vt:lpstr>
      <vt:lpstr>幻灯片 22</vt:lpstr>
      <vt:lpstr>幻灯片 23</vt:lpstr>
      <vt:lpstr>幻灯片 24</vt:lpstr>
      <vt:lpstr>幻灯片 25</vt:lpstr>
      <vt:lpstr>箱线图</vt:lpstr>
      <vt:lpstr>Violin plot</vt:lpstr>
      <vt:lpstr>幻灯片 28</vt:lpstr>
      <vt:lpstr>幻灯片 29</vt:lpstr>
      <vt:lpstr>幻灯片 30</vt:lpstr>
      <vt:lpstr>常见统计量</vt:lpstr>
      <vt:lpstr>幻灯片 32</vt:lpstr>
      <vt:lpstr>幻灯片 33</vt:lpstr>
      <vt:lpstr>幻灯片 34</vt:lpstr>
      <vt:lpstr>幻灯片 35</vt:lpstr>
      <vt:lpstr>幻灯片 36</vt:lpstr>
      <vt:lpstr>常用统计量的分布</vt:lpstr>
      <vt:lpstr>幻灯片 38</vt:lpstr>
      <vt:lpstr>幻灯片 39</vt:lpstr>
      <vt:lpstr>幻灯片 40</vt:lpstr>
      <vt:lpstr>幻灯片 41</vt:lpstr>
      <vt:lpstr>幻灯片 42</vt:lpstr>
      <vt:lpstr>幻灯片 43</vt:lpstr>
      <vt:lpstr> </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2012</cp:lastModifiedBy>
  <cp:revision>1008</cp:revision>
  <dcterms:created xsi:type="dcterms:W3CDTF">2000-11-07T09:00:01Z</dcterms:created>
  <dcterms:modified xsi:type="dcterms:W3CDTF">2017-11-27T04:18:39Z</dcterms:modified>
</cp:coreProperties>
</file>